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99" r:id="rId4"/>
    <p:sldId id="300" r:id="rId5"/>
    <p:sldId id="301" r:id="rId6"/>
    <p:sldId id="310" r:id="rId7"/>
    <p:sldId id="302" r:id="rId8"/>
    <p:sldId id="313" r:id="rId9"/>
    <p:sldId id="303" r:id="rId10"/>
    <p:sldId id="304" r:id="rId11"/>
    <p:sldId id="305" r:id="rId12"/>
    <p:sldId id="311" r:id="rId13"/>
    <p:sldId id="312" r:id="rId14"/>
    <p:sldId id="306" r:id="rId15"/>
    <p:sldId id="307" r:id="rId16"/>
    <p:sldId id="308" r:id="rId17"/>
    <p:sldId id="309"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7"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3"/>
    <p:restoredTop sz="94812"/>
  </p:normalViewPr>
  <p:slideViewPr>
    <p:cSldViewPr>
      <p:cViewPr>
        <p:scale>
          <a:sx n="200" d="100"/>
          <a:sy n="200" d="100"/>
        </p:scale>
        <p:origin x="9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0T21:10:35.329" idx="4">
    <p:pos x="3447" y="1807"/>
    <p:text>Max Duration Clusters: Extra Short: &lt;= 60 days, Short: 90~123 days, Median: 180~185 days, Long: 300~364 days, Extra Long: &gt;= 365 days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1T20:17:38.802" idx="6">
    <p:pos x="5464" y="421"/>
    <p:text>If the cohort start date falls before April 2017 or after September 2018, the Cumulative Retention Curve will be similar to the first type. However, if the cohort start date falls between April 2017 and September 2018, the Cumulative Retention Curve will look like the second type.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3-10T21:08:30.265" idx="1">
    <p:pos x="5009" y="2116"/>
    <p:text>For example, in April 2017, the company altered its insurance policies, leading a loss of customer confidence. Consequently, customers started churning earlier. However, in September 2018, the company reverted to its previous policies, causing the Cumulative Retention Curve moves back to the first type.</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3-21T18:29:24.434" idx="5">
    <p:pos x="4496" y="522"/>
    <p:text>The first point of the ‘After 0 month’ line will be 2015-01 cohort’s Cumulative Retention Rates after 0 month, the second point will be 2015-02 cohort’s Cumulative Retention Rates after 0 month, the third point will be 2015-03 cohort’s Cumulative Retention Rates after 0 month, the last point will be 2018-12 cohort’s Cumulative Retention Rates after 0 month.</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3-21T20:47:08.761" idx="7">
    <p:pos x="3772" y="886"/>
    <p:text>Overestimate on month 2 to month 4, and underestimate after month 5.</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CEDD27D-7F63-3D4B-84E7-13A0B9A55A2D}" type="datetimeFigureOut">
              <a:rPr lang="en-US" smtClean="0"/>
              <a:t>3/21/23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EA223A9-5F30-EE4E-BFA3-A194CF711AE0}" type="slidenum">
              <a:rPr lang="en-US" smtClean="0"/>
              <a:t>‹#›</a:t>
            </a:fld>
            <a:endParaRPr lang="en-US"/>
          </a:p>
        </p:txBody>
      </p:sp>
    </p:spTree>
    <p:extLst>
      <p:ext uri="{BB962C8B-B14F-4D97-AF65-F5344CB8AC3E}">
        <p14:creationId xmlns:p14="http://schemas.microsoft.com/office/powerpoint/2010/main" val="126469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1</a:t>
            </a:fld>
            <a:endParaRPr lang="en-US"/>
          </a:p>
        </p:txBody>
      </p:sp>
    </p:spTree>
    <p:extLst>
      <p:ext uri="{BB962C8B-B14F-4D97-AF65-F5344CB8AC3E}">
        <p14:creationId xmlns:p14="http://schemas.microsoft.com/office/powerpoint/2010/main" val="59090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5</a:t>
            </a:fld>
            <a:endParaRPr lang="en-US"/>
          </a:p>
        </p:txBody>
      </p:sp>
    </p:spTree>
    <p:extLst>
      <p:ext uri="{BB962C8B-B14F-4D97-AF65-F5344CB8AC3E}">
        <p14:creationId xmlns:p14="http://schemas.microsoft.com/office/powerpoint/2010/main" val="268982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CEA223A9-5F30-EE4E-BFA3-A194CF711AE0}" type="slidenum">
              <a:rPr lang="en-US" smtClean="0"/>
              <a:t>11</a:t>
            </a:fld>
            <a:endParaRPr lang="en-US"/>
          </a:p>
        </p:txBody>
      </p:sp>
    </p:spTree>
    <p:extLst>
      <p:ext uri="{BB962C8B-B14F-4D97-AF65-F5344CB8AC3E}">
        <p14:creationId xmlns:p14="http://schemas.microsoft.com/office/powerpoint/2010/main" val="95170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12</a:t>
            </a:fld>
            <a:endParaRPr lang="en-US"/>
          </a:p>
        </p:txBody>
      </p:sp>
    </p:spTree>
    <p:extLst>
      <p:ext uri="{BB962C8B-B14F-4D97-AF65-F5344CB8AC3E}">
        <p14:creationId xmlns:p14="http://schemas.microsoft.com/office/powerpoint/2010/main" val="266243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15</a:t>
            </a:fld>
            <a:endParaRPr lang="en-US"/>
          </a:p>
        </p:txBody>
      </p:sp>
    </p:spTree>
    <p:extLst>
      <p:ext uri="{BB962C8B-B14F-4D97-AF65-F5344CB8AC3E}">
        <p14:creationId xmlns:p14="http://schemas.microsoft.com/office/powerpoint/2010/main" val="147477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3/21/23</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3/21/23</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3/21/23</a:t>
            </a:fld>
            <a:endParaRPr lang="en-US"/>
          </a:p>
        </p:txBody>
      </p:sp>
      <p:sp>
        <p:nvSpPr>
          <p:cNvPr id="7" name="Holder 7"/>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3/21/23</a:t>
            </a:fld>
            <a:endParaRPr lang="en-US"/>
          </a:p>
        </p:txBody>
      </p:sp>
      <p:sp>
        <p:nvSpPr>
          <p:cNvPr id="5" name="Holder 5"/>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3/21/23</a:t>
            </a:fld>
            <a:endParaRPr lang="en-US"/>
          </a:p>
        </p:txBody>
      </p:sp>
      <p:sp>
        <p:nvSpPr>
          <p:cNvPr id="4" name="Holder 4"/>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3526"/>
            <a:ext cx="8814435" cy="45720"/>
          </a:xfrm>
          <a:custGeom>
            <a:avLst/>
            <a:gdLst/>
            <a:ahLst/>
            <a:cxnLst/>
            <a:rect l="l" t="t" r="r" b="b"/>
            <a:pathLst>
              <a:path w="8814435" h="45720">
                <a:moveTo>
                  <a:pt x="0" y="45718"/>
                </a:moveTo>
                <a:lnTo>
                  <a:pt x="0" y="0"/>
                </a:lnTo>
                <a:lnTo>
                  <a:pt x="8814390" y="0"/>
                </a:lnTo>
                <a:lnTo>
                  <a:pt x="8814390" y="45718"/>
                </a:lnTo>
                <a:lnTo>
                  <a:pt x="0" y="45718"/>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900114" y="540576"/>
            <a:ext cx="91484" cy="91617"/>
          </a:xfrm>
          <a:prstGeom prst="rect">
            <a:avLst/>
          </a:prstGeom>
        </p:spPr>
      </p:pic>
      <p:sp>
        <p:nvSpPr>
          <p:cNvPr id="2" name="Holder 2"/>
          <p:cNvSpPr>
            <a:spLocks noGrp="1"/>
          </p:cNvSpPr>
          <p:nvPr>
            <p:ph type="title"/>
          </p:nvPr>
        </p:nvSpPr>
        <p:spPr>
          <a:xfrm>
            <a:off x="4703936" y="1313179"/>
            <a:ext cx="3279775" cy="760094"/>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1568221" y="1092200"/>
            <a:ext cx="6007557" cy="2290445"/>
          </a:xfrm>
          <a:prstGeom prst="rect">
            <a:avLst/>
          </a:prstGeom>
        </p:spPr>
        <p:txBody>
          <a:bodyPr wrap="square" lIns="0" tIns="0" rIns="0" bIns="0">
            <a:spAutoFit/>
          </a:bodyPr>
          <a:lstStyle>
            <a:lvl1pPr>
              <a:defRPr sz="21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3/21/23</a:t>
            </a:fld>
            <a:endParaRPr lang="en-US"/>
          </a:p>
        </p:txBody>
      </p:sp>
      <p:sp>
        <p:nvSpPr>
          <p:cNvPr id="6" name="Holder 6"/>
          <p:cNvSpPr>
            <a:spLocks noGrp="1"/>
          </p:cNvSpPr>
          <p:nvPr>
            <p:ph type="sldNum" sz="quarter" idx="7"/>
          </p:nvPr>
        </p:nvSpPr>
        <p:spPr>
          <a:xfrm>
            <a:off x="8908339" y="4944202"/>
            <a:ext cx="215900" cy="167639"/>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81600" y="3290862"/>
            <a:ext cx="3907154" cy="348172"/>
          </a:xfrm>
          <a:prstGeom prst="rect">
            <a:avLst/>
          </a:prstGeom>
        </p:spPr>
        <p:txBody>
          <a:bodyPr vert="horz" wrap="square" lIns="0" tIns="116205" rIns="0" bIns="0" rtlCol="0">
            <a:spAutoFit/>
          </a:bodyPr>
          <a:lstStyle/>
          <a:p>
            <a:pPr marL="12700">
              <a:lnSpc>
                <a:spcPct val="100000"/>
              </a:lnSpc>
              <a:spcBef>
                <a:spcPts val="915"/>
              </a:spcBef>
            </a:pPr>
            <a:r>
              <a:rPr sz="1500" b="1" spc="-5" dirty="0">
                <a:latin typeface="Microsoft JhengHei"/>
                <a:cs typeface="Microsoft JhengHei"/>
              </a:rPr>
              <a:t>Autho</a:t>
            </a:r>
            <a:r>
              <a:rPr lang="en-US" sz="1500" b="1" spc="-5" dirty="0">
                <a:latin typeface="Microsoft JhengHei"/>
                <a:cs typeface="Microsoft JhengHei"/>
              </a:rPr>
              <a:t>r: </a:t>
            </a:r>
            <a:r>
              <a:rPr lang="en-US" sz="1500" b="1" spc="-5" dirty="0">
                <a:solidFill>
                  <a:srgbClr val="BBD00F"/>
                </a:solidFill>
                <a:latin typeface="Microsoft JhengHei"/>
                <a:cs typeface="Microsoft JhengHei"/>
              </a:rPr>
              <a:t>Ming-Tsung (Julius) Lee</a:t>
            </a:r>
            <a:endParaRPr sz="1500" dirty="0">
              <a:latin typeface="Microsoft JhengHei"/>
              <a:cs typeface="Microsoft JhengHei"/>
            </a:endParaRPr>
          </a:p>
        </p:txBody>
      </p:sp>
      <p:sp>
        <p:nvSpPr>
          <p:cNvPr id="3" name="object 3"/>
          <p:cNvSpPr txBox="1">
            <a:spLocks noGrp="1"/>
          </p:cNvSpPr>
          <p:nvPr>
            <p:ph type="title"/>
          </p:nvPr>
        </p:nvSpPr>
        <p:spPr>
          <a:xfrm>
            <a:off x="5181600" y="1439405"/>
            <a:ext cx="3279775" cy="382156"/>
          </a:xfrm>
          <a:prstGeom prst="rect">
            <a:avLst/>
          </a:prstGeom>
        </p:spPr>
        <p:txBody>
          <a:bodyPr vert="horz" wrap="square" lIns="0" tIns="12700" rIns="0" bIns="0" rtlCol="0">
            <a:spAutoFit/>
          </a:bodyPr>
          <a:lstStyle/>
          <a:p>
            <a:pPr marL="12700">
              <a:lnSpc>
                <a:spcPct val="100000"/>
              </a:lnSpc>
              <a:spcBef>
                <a:spcPts val="100"/>
              </a:spcBef>
            </a:pPr>
            <a:r>
              <a:rPr lang="en-US" dirty="0"/>
              <a:t>Technical Exam</a:t>
            </a:r>
            <a:endParaRPr lang="en-US" spc="-5" dirty="0"/>
          </a:p>
        </p:txBody>
      </p:sp>
      <p:sp>
        <p:nvSpPr>
          <p:cNvPr id="4" name="object 4"/>
          <p:cNvSpPr txBox="1"/>
          <p:nvPr/>
        </p:nvSpPr>
        <p:spPr>
          <a:xfrm>
            <a:off x="6934200" y="1810906"/>
            <a:ext cx="2360393"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a:t>
            </a:r>
            <a:r>
              <a:rPr sz="2400" b="1" spc="-25" dirty="0">
                <a:latin typeface="Arial"/>
                <a:cs typeface="Arial"/>
              </a:rPr>
              <a:t> </a:t>
            </a:r>
            <a:r>
              <a:rPr lang="en-US" sz="2400" b="1" spc="-5" dirty="0">
                <a:latin typeface="Arial"/>
                <a:cs typeface="Arial"/>
              </a:rPr>
              <a:t>Data Analyst</a:t>
            </a:r>
            <a:endParaRPr sz="2400" dirty="0">
              <a:latin typeface="Arial"/>
              <a:cs typeface="Arial"/>
            </a:endParaRPr>
          </a:p>
        </p:txBody>
      </p:sp>
      <p:pic>
        <p:nvPicPr>
          <p:cNvPr id="13" name="Picture 12">
            <a:extLst>
              <a:ext uri="{FF2B5EF4-FFF2-40B4-BE49-F238E27FC236}">
                <a16:creationId xmlns:a16="http://schemas.microsoft.com/office/drawing/2014/main" id="{E8AA4F88-1073-D735-9086-E7B0C1733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27393"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C198AB-8A0C-D930-482D-D5C8697A6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pic>
        <p:nvPicPr>
          <p:cNvPr id="7" name="Picture 6">
            <a:extLst>
              <a:ext uri="{FF2B5EF4-FFF2-40B4-BE49-F238E27FC236}">
                <a16:creationId xmlns:a16="http://schemas.microsoft.com/office/drawing/2014/main" id="{2938EC47-A744-7491-DCCA-AD4AA406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58" y="895350"/>
            <a:ext cx="8248846" cy="3874263"/>
          </a:xfrm>
          <a:prstGeom prst="rect">
            <a:avLst/>
          </a:prstGeom>
        </p:spPr>
      </p:pic>
      <p:cxnSp>
        <p:nvCxnSpPr>
          <p:cNvPr id="9" name="Straight Arrow Connector 8">
            <a:extLst>
              <a:ext uri="{FF2B5EF4-FFF2-40B4-BE49-F238E27FC236}">
                <a16:creationId xmlns:a16="http://schemas.microsoft.com/office/drawing/2014/main" id="{CF7C8E74-7AA8-521F-1762-C8C200D1D189}"/>
              </a:ext>
            </a:extLst>
          </p:cNvPr>
          <p:cNvCxnSpPr>
            <a:cxnSpLocks/>
          </p:cNvCxnSpPr>
          <p:nvPr/>
        </p:nvCxnSpPr>
        <p:spPr>
          <a:xfrm flipH="1">
            <a:off x="4396352" y="3638550"/>
            <a:ext cx="175648" cy="1524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DAF4E9-1F35-F699-9C6A-51A139A9EBA9}"/>
              </a:ext>
            </a:extLst>
          </p:cNvPr>
          <p:cNvCxnSpPr>
            <a:cxnSpLocks/>
          </p:cNvCxnSpPr>
          <p:nvPr/>
        </p:nvCxnSpPr>
        <p:spPr>
          <a:xfrm flipV="1">
            <a:off x="6172200" y="3790950"/>
            <a:ext cx="304800" cy="2286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2">
            <a:extLst>
              <a:ext uri="{FF2B5EF4-FFF2-40B4-BE49-F238E27FC236}">
                <a16:creationId xmlns:a16="http://schemas.microsoft.com/office/drawing/2014/main" id="{ABAFA343-C42A-667E-B086-6B066D80DBDC}"/>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sz="1800" dirty="0">
                <a:effectLst/>
              </a:rPr>
              <a:t> </a:t>
            </a:r>
          </a:p>
        </p:txBody>
      </p:sp>
      <p:sp>
        <p:nvSpPr>
          <p:cNvPr id="17" name="object 5">
            <a:extLst>
              <a:ext uri="{FF2B5EF4-FFF2-40B4-BE49-F238E27FC236}">
                <a16:creationId xmlns:a16="http://schemas.microsoft.com/office/drawing/2014/main" id="{B0E9C919-CAD6-21A9-4A76-FA726586A16C}"/>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9</a:t>
            </a:r>
            <a:endParaRPr sz="1000" dirty="0">
              <a:latin typeface="Arial MT"/>
              <a:cs typeface="Arial MT"/>
            </a:endParaRPr>
          </a:p>
        </p:txBody>
      </p:sp>
    </p:spTree>
    <p:extLst>
      <p:ext uri="{BB962C8B-B14F-4D97-AF65-F5344CB8AC3E}">
        <p14:creationId xmlns:p14="http://schemas.microsoft.com/office/powerpoint/2010/main" val="232014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AD5EF4-F967-32E8-6F16-ECB317022BC7}"/>
              </a:ext>
            </a:extLst>
          </p:cNvPr>
          <p:cNvSpPr>
            <a:spLocks noGrp="1"/>
          </p:cNvSpPr>
          <p:nvPr>
            <p:ph type="body" idx="1"/>
          </p:nvPr>
        </p:nvSpPr>
        <p:spPr>
          <a:xfrm>
            <a:off x="591955" y="895350"/>
            <a:ext cx="7987524" cy="3886199"/>
          </a:xfrm>
        </p:spPr>
        <p:txBody>
          <a:bodyPr/>
          <a:lstStyle/>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Based on the line charts shown, it is evident that there are primarily </a:t>
            </a:r>
            <a:r>
              <a:rPr lang="en-US" sz="1800" b="1" dirty="0">
                <a:solidFill>
                  <a:srgbClr val="000000"/>
                </a:solidFill>
                <a:effectLst/>
                <a:latin typeface="Calibri" panose="020F0502020204030204" pitchFamily="34" charset="0"/>
                <a:ea typeface="Calibri" panose="020F0502020204030204" pitchFamily="34" charset="0"/>
              </a:rPr>
              <a:t>two types</a:t>
            </a:r>
            <a:r>
              <a:rPr lang="en-US" sz="1800" dirty="0">
                <a:solidFill>
                  <a:srgbClr val="000000"/>
                </a:solidFill>
                <a:effectLst/>
                <a:latin typeface="Calibri" panose="020F0502020204030204" pitchFamily="34" charset="0"/>
                <a:ea typeface="Calibri" panose="020F0502020204030204" pitchFamily="34" charset="0"/>
              </a:rPr>
              <a:t> of Cumulative Retention Curves. The first one demonstrates a </a:t>
            </a:r>
            <a:r>
              <a:rPr lang="en-US" sz="1800" b="1" dirty="0">
                <a:solidFill>
                  <a:srgbClr val="000000"/>
                </a:solidFill>
                <a:effectLst/>
                <a:latin typeface="Calibri" panose="020F0502020204030204" pitchFamily="34" charset="0"/>
                <a:ea typeface="Calibri" panose="020F0502020204030204" pitchFamily="34" charset="0"/>
              </a:rPr>
              <a:t>gradual decline from month 2 to month 4.</a:t>
            </a:r>
            <a:r>
              <a:rPr lang="en-US" sz="1800" dirty="0">
                <a:solidFill>
                  <a:srgbClr val="000000"/>
                </a:solidFill>
                <a:effectLst/>
                <a:latin typeface="Calibri" panose="020F0502020204030204" pitchFamily="34" charset="0"/>
                <a:ea typeface="Calibri" panose="020F0502020204030204" pitchFamily="34" charset="0"/>
              </a:rPr>
              <a:t> Conversely, the second type experiences a</a:t>
            </a:r>
            <a:r>
              <a:rPr lang="en-US" sz="1800" b="1" dirty="0">
                <a:solidFill>
                  <a:srgbClr val="000000"/>
                </a:solidFill>
                <a:effectLst/>
                <a:latin typeface="Calibri" panose="020F0502020204030204" pitchFamily="34" charset="0"/>
                <a:ea typeface="Calibri" panose="020F0502020204030204" pitchFamily="34" charset="0"/>
              </a:rPr>
              <a:t> significant drop during the same time period.</a:t>
            </a:r>
          </a:p>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If the cohort start date falls before April 2017 or after September 2018, the Cumulative Retention Curve will be similar to the first type. However, if the cohort start date falls between April 2017 and September 2018, the Cumulative Retention Curve will look like the second type. This indicates that </a:t>
            </a:r>
            <a:r>
              <a:rPr lang="en-US" sz="1800" b="1" dirty="0">
                <a:solidFill>
                  <a:srgbClr val="000000"/>
                </a:solidFill>
                <a:effectLst/>
                <a:latin typeface="Calibri" panose="020F0502020204030204" pitchFamily="34" charset="0"/>
                <a:ea typeface="Calibri" panose="020F0502020204030204" pitchFamily="34" charset="0"/>
              </a:rPr>
              <a:t>an event or circumstance may have occurred during the period of April 2017 to September 2018</a:t>
            </a:r>
            <a:r>
              <a:rPr lang="en-US" sz="1800" dirty="0">
                <a:solidFill>
                  <a:srgbClr val="000000"/>
                </a:solidFill>
                <a:effectLst/>
                <a:latin typeface="Calibri" panose="020F0502020204030204" pitchFamily="34" charset="0"/>
                <a:ea typeface="Calibri" panose="020F0502020204030204" pitchFamily="34" charset="0"/>
              </a:rPr>
              <a:t>, resulting in a change in the Cumulative Retention Curve.</a:t>
            </a:r>
          </a:p>
          <a:p>
            <a:endParaRPr lang="en-US" dirty="0"/>
          </a:p>
        </p:txBody>
      </p:sp>
      <p:pic>
        <p:nvPicPr>
          <p:cNvPr id="4" name="Picture 3">
            <a:extLst>
              <a:ext uri="{FF2B5EF4-FFF2-40B4-BE49-F238E27FC236}">
                <a16:creationId xmlns:a16="http://schemas.microsoft.com/office/drawing/2014/main" id="{23E5A440-D0AA-D49D-E14A-0ACF29DB0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6366A314-4DE4-F361-9C7F-0843FAF116F2}"/>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sz="1800" dirty="0">
                <a:effectLst/>
              </a:rPr>
              <a:t> </a:t>
            </a:r>
          </a:p>
        </p:txBody>
      </p:sp>
      <p:sp>
        <p:nvSpPr>
          <p:cNvPr id="2" name="object 5">
            <a:extLst>
              <a:ext uri="{FF2B5EF4-FFF2-40B4-BE49-F238E27FC236}">
                <a16:creationId xmlns:a16="http://schemas.microsoft.com/office/drawing/2014/main" id="{B3F6D35D-0CE6-0263-771A-849304EA8FC2}"/>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0</a:t>
            </a:r>
            <a:endParaRPr sz="1000" dirty="0">
              <a:latin typeface="Arial MT"/>
              <a:cs typeface="Arial MT"/>
            </a:endParaRPr>
          </a:p>
        </p:txBody>
      </p:sp>
    </p:spTree>
    <p:extLst>
      <p:ext uri="{BB962C8B-B14F-4D97-AF65-F5344CB8AC3E}">
        <p14:creationId xmlns:p14="http://schemas.microsoft.com/office/powerpoint/2010/main" val="333412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8389A0-1FB1-E2C9-E66B-2255D3D5E3E3}"/>
              </a:ext>
            </a:extLst>
          </p:cNvPr>
          <p:cNvSpPr>
            <a:spLocks noGrp="1"/>
          </p:cNvSpPr>
          <p:nvPr>
            <p:ph type="body" idx="1"/>
          </p:nvPr>
        </p:nvSpPr>
        <p:spPr>
          <a:xfrm>
            <a:off x="5943600" y="1574988"/>
            <a:ext cx="3048000" cy="2520762"/>
          </a:xfrm>
        </p:spPr>
        <p:txBody>
          <a:bodyPr/>
          <a:lstStyle/>
          <a:p>
            <a:r>
              <a:rPr lang="en-US" sz="1800" dirty="0">
                <a:latin typeface="Calibri" panose="020F0502020204030204" pitchFamily="34" charset="0"/>
                <a:cs typeface="Calibri" panose="020F0502020204030204" pitchFamily="34" charset="0"/>
              </a:rPr>
              <a:t>Three types:</a:t>
            </a:r>
          </a:p>
          <a:p>
            <a:pPr marL="457200" indent="-457200">
              <a:buFont typeface="+mj-lt"/>
              <a:buAutoNum type="arabicPeriod"/>
            </a:pPr>
            <a:r>
              <a:rPr lang="en-US" sz="1800" dirty="0">
                <a:latin typeface="Calibri" panose="020F0502020204030204" pitchFamily="34" charset="0"/>
                <a:ea typeface="PMingLiU" panose="02020500000000000000" pitchFamily="18" charset="-120"/>
                <a:cs typeface="Calibri" panose="020F0502020204030204" pitchFamily="34" charset="0"/>
              </a:rPr>
              <a:t>G</a:t>
            </a:r>
            <a:r>
              <a:rPr lang="en-US" sz="1800" dirty="0">
                <a:effectLst/>
                <a:latin typeface="Calibri" panose="020F0502020204030204" pitchFamily="34" charset="0"/>
                <a:ea typeface="PMingLiU" panose="02020500000000000000" pitchFamily="18" charset="-120"/>
                <a:cs typeface="Calibri" panose="020F0502020204030204" pitchFamily="34" charset="0"/>
              </a:rPr>
              <a:t>radual upward slope</a:t>
            </a:r>
            <a:r>
              <a:rPr lang="en-US" sz="1800" dirty="0">
                <a:effectLst/>
                <a:latin typeface="Calibri" panose="020F0502020204030204" pitchFamily="34" charset="0"/>
                <a:cs typeface="Calibri" panose="020F0502020204030204" pitchFamily="34" charset="0"/>
              </a:rPr>
              <a:t> </a:t>
            </a:r>
          </a:p>
          <a:p>
            <a:pPr marL="457200" indent="-457200">
              <a:buFont typeface="+mj-lt"/>
              <a:buAutoNum type="arabicPeriod"/>
            </a:pPr>
            <a:r>
              <a:rPr lang="en-US" sz="1800" dirty="0">
                <a:effectLst/>
                <a:latin typeface="Calibri" panose="020F0502020204030204" pitchFamily="34" charset="0"/>
                <a:ea typeface="PMingLiU" panose="02020500000000000000" pitchFamily="18" charset="-120"/>
                <a:cs typeface="Calibri" panose="020F0502020204030204" pitchFamily="34" charset="0"/>
              </a:rPr>
              <a:t>A significant drop after April 2017, and a large increase after September 2018. </a:t>
            </a:r>
          </a:p>
          <a:p>
            <a:pPr marL="457200" indent="-457200">
              <a:buFont typeface="+mj-lt"/>
              <a:buAutoNum type="arabicPeriod"/>
            </a:pPr>
            <a:r>
              <a:rPr lang="en-US" sz="1800" dirty="0">
                <a:latin typeface="Calibri" panose="020F0502020204030204" pitchFamily="34" charset="0"/>
                <a:ea typeface="PMingLiU" panose="02020500000000000000" pitchFamily="18" charset="-120"/>
                <a:cs typeface="Calibri" panose="020F0502020204030204" pitchFamily="34" charset="0"/>
              </a:rPr>
              <a:t>C</a:t>
            </a:r>
            <a:r>
              <a:rPr lang="en-US" sz="1800" dirty="0">
                <a:effectLst/>
                <a:latin typeface="Calibri" panose="020F0502020204030204" pitchFamily="34" charset="0"/>
                <a:ea typeface="PMingLiU" panose="02020500000000000000" pitchFamily="18" charset="-120"/>
                <a:cs typeface="Calibri" panose="020F0502020204030204" pitchFamily="34" charset="0"/>
              </a:rPr>
              <a:t>onsistently low but increases after September 2018.</a:t>
            </a:r>
            <a:r>
              <a:rPr lang="en-US" sz="1800" dirty="0">
                <a:effectLst/>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3381B5F-64EC-2217-56ED-D969E18E1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658132DE-7801-07FF-7A48-A7693A97DDED}"/>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B26B2F8A-513A-3B34-FD67-77620FC1A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21683"/>
            <a:ext cx="5539771" cy="3276600"/>
          </a:xfrm>
          <a:prstGeom prst="rect">
            <a:avLst/>
          </a:prstGeom>
        </p:spPr>
      </p:pic>
      <p:sp>
        <p:nvSpPr>
          <p:cNvPr id="8" name="object 5">
            <a:extLst>
              <a:ext uri="{FF2B5EF4-FFF2-40B4-BE49-F238E27FC236}">
                <a16:creationId xmlns:a16="http://schemas.microsoft.com/office/drawing/2014/main" id="{52032234-CA16-74B6-3AEA-1A0B47D425D6}"/>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1</a:t>
            </a:r>
            <a:endParaRPr sz="1000" dirty="0">
              <a:latin typeface="Arial MT"/>
              <a:cs typeface="Arial MT"/>
            </a:endParaRPr>
          </a:p>
        </p:txBody>
      </p:sp>
      <p:sp>
        <p:nvSpPr>
          <p:cNvPr id="9" name="TextBox 8">
            <a:extLst>
              <a:ext uri="{FF2B5EF4-FFF2-40B4-BE49-F238E27FC236}">
                <a16:creationId xmlns:a16="http://schemas.microsoft.com/office/drawing/2014/main" id="{4DB3DC29-8C86-44C1-237E-B74ACDD3836C}"/>
              </a:ext>
            </a:extLst>
          </p:cNvPr>
          <p:cNvSpPr txBox="1"/>
          <p:nvPr/>
        </p:nvSpPr>
        <p:spPr>
          <a:xfrm>
            <a:off x="285554" y="797024"/>
            <a:ext cx="6916381" cy="369332"/>
          </a:xfrm>
          <a:prstGeom prst="rect">
            <a:avLst/>
          </a:prstGeom>
          <a:noFill/>
        </p:spPr>
        <p:txBody>
          <a:bodyPr wrap="none" rtlCol="0">
            <a:spAutoFit/>
          </a:bodyPr>
          <a:lstStyle/>
          <a:p>
            <a:r>
              <a:rPr lang="en-US" dirty="0"/>
              <a:t>Cumulative Retention Rates Difference Between Cohorts After t Months:</a:t>
            </a:r>
          </a:p>
        </p:txBody>
      </p:sp>
    </p:spTree>
    <p:extLst>
      <p:ext uri="{BB962C8B-B14F-4D97-AF65-F5344CB8AC3E}">
        <p14:creationId xmlns:p14="http://schemas.microsoft.com/office/powerpoint/2010/main" val="187679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E73EE5-A8A4-BE30-83B8-ABDB37838D6E}"/>
              </a:ext>
            </a:extLst>
          </p:cNvPr>
          <p:cNvSpPr>
            <a:spLocks noGrp="1"/>
          </p:cNvSpPr>
          <p:nvPr>
            <p:ph type="body" idx="1"/>
          </p:nvPr>
        </p:nvSpPr>
        <p:spPr>
          <a:xfrm>
            <a:off x="876300" y="971550"/>
            <a:ext cx="8115300" cy="3827202"/>
          </a:xfrm>
        </p:spPr>
        <p:txBody>
          <a:bodyPr/>
          <a:lstStyle/>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Type 1:</a:t>
            </a:r>
          </a:p>
          <a:p>
            <a:pPr marL="0" marR="0">
              <a:lnSpc>
                <a:spcPct val="115000"/>
              </a:lnSpc>
              <a:spcBef>
                <a:spcPts val="0"/>
              </a:spcBef>
              <a:spcAft>
                <a:spcPts val="0"/>
              </a:spcAft>
            </a:pPr>
            <a:r>
              <a:rPr lang="en-US" sz="1800" dirty="0">
                <a:solidFill>
                  <a:srgbClr val="000000"/>
                </a:solidFill>
                <a:latin typeface="Calibri" panose="020F0502020204030204" pitchFamily="34" charset="0"/>
                <a:ea typeface="Calibri" panose="020F0502020204030204" pitchFamily="34" charset="0"/>
              </a:rPr>
              <a:t>B</a:t>
            </a:r>
            <a:r>
              <a:rPr lang="en-US" sz="1800" dirty="0">
                <a:solidFill>
                  <a:srgbClr val="000000"/>
                </a:solidFill>
                <a:effectLst/>
                <a:latin typeface="Calibri" panose="020F0502020204030204" pitchFamily="34" charset="0"/>
                <a:ea typeface="Calibri" panose="020F0502020204030204" pitchFamily="34" charset="0"/>
              </a:rPr>
              <a:t>uilt </a:t>
            </a:r>
            <a:r>
              <a:rPr lang="en-US" sz="1800" b="1" dirty="0">
                <a:solidFill>
                  <a:srgbClr val="000000"/>
                </a:solidFill>
                <a:effectLst/>
                <a:latin typeface="Calibri" panose="020F0502020204030204" pitchFamily="34" charset="0"/>
                <a:ea typeface="Calibri" panose="020F0502020204030204" pitchFamily="34" charset="0"/>
              </a:rPr>
              <a:t>ARIMA</a:t>
            </a:r>
            <a:r>
              <a:rPr lang="en-US" sz="1800" dirty="0">
                <a:solidFill>
                  <a:srgbClr val="000000"/>
                </a:solidFill>
                <a:effectLst/>
                <a:latin typeface="Calibri" panose="020F0502020204030204" pitchFamily="34" charset="0"/>
                <a:ea typeface="Calibri" panose="020F0502020204030204" pitchFamily="34" charset="0"/>
              </a:rPr>
              <a:t> models to handle time series data and utilized them to make predictions.</a:t>
            </a:r>
          </a:p>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Type 2:</a:t>
            </a:r>
          </a:p>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Assuming something might have happened during the period between April 2017 and September 2018, and excluded this data and calculated the </a:t>
            </a:r>
            <a:r>
              <a:rPr lang="en-US" sz="1800" b="1" dirty="0">
                <a:solidFill>
                  <a:srgbClr val="000000"/>
                </a:solidFill>
                <a:effectLst/>
                <a:latin typeface="Calibri" panose="020F0502020204030204" pitchFamily="34" charset="0"/>
                <a:ea typeface="Calibri" panose="020F0502020204030204" pitchFamily="34" charset="0"/>
              </a:rPr>
              <a:t>moving average</a:t>
            </a:r>
            <a:r>
              <a:rPr lang="en-US" sz="1800" dirty="0">
                <a:solidFill>
                  <a:srgbClr val="000000"/>
                </a:solidFill>
                <a:effectLst/>
                <a:latin typeface="Calibri" panose="020F0502020204030204" pitchFamily="34" charset="0"/>
                <a:ea typeface="Calibri" panose="020F0502020204030204" pitchFamily="34" charset="0"/>
              </a:rPr>
              <a:t> to forecast future Cumulative Retention Rates.</a:t>
            </a:r>
          </a:p>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Type 3:</a:t>
            </a:r>
          </a:p>
          <a:p>
            <a:pPr marL="0" marR="0">
              <a:lnSpc>
                <a:spcPct val="115000"/>
              </a:lnSpc>
              <a:spcBef>
                <a:spcPts val="0"/>
              </a:spcBef>
              <a:spcAft>
                <a:spcPts val="0"/>
              </a:spcAft>
            </a:pPr>
            <a:r>
              <a:rPr lang="en-US" sz="1800" dirty="0">
                <a:solidFill>
                  <a:srgbClr val="000000"/>
                </a:solidFill>
                <a:latin typeface="Calibri" panose="020F0502020204030204" pitchFamily="34" charset="0"/>
                <a:ea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rPr>
              <a:t>omputed the </a:t>
            </a:r>
            <a:r>
              <a:rPr lang="en-US" sz="1800" b="1" dirty="0">
                <a:solidFill>
                  <a:srgbClr val="000000"/>
                </a:solidFill>
                <a:effectLst/>
                <a:latin typeface="Calibri" panose="020F0502020204030204" pitchFamily="34" charset="0"/>
                <a:ea typeface="Calibri" panose="020F0502020204030204" pitchFamily="34" charset="0"/>
              </a:rPr>
              <a:t>average</a:t>
            </a:r>
            <a:r>
              <a:rPr lang="en-US" sz="1800" dirty="0">
                <a:solidFill>
                  <a:srgbClr val="000000"/>
                </a:solidFill>
                <a:effectLst/>
                <a:latin typeface="Calibri" panose="020F0502020204030204" pitchFamily="34" charset="0"/>
                <a:ea typeface="Calibri" panose="020F0502020204030204" pitchFamily="34" charset="0"/>
              </a:rPr>
              <a:t> of the same month to predict future Cumulative Retention Rates.</a:t>
            </a:r>
          </a:p>
          <a:p>
            <a:endParaRPr lang="en-US" dirty="0"/>
          </a:p>
        </p:txBody>
      </p:sp>
      <p:pic>
        <p:nvPicPr>
          <p:cNvPr id="4" name="Picture 3">
            <a:extLst>
              <a:ext uri="{FF2B5EF4-FFF2-40B4-BE49-F238E27FC236}">
                <a16:creationId xmlns:a16="http://schemas.microsoft.com/office/drawing/2014/main" id="{F75A6A75-946D-AF9B-FC45-340E61D3F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9BF02E7A-F9FA-7A12-9ED2-69F82109A0AD}"/>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sp>
        <p:nvSpPr>
          <p:cNvPr id="6" name="object 5">
            <a:extLst>
              <a:ext uri="{FF2B5EF4-FFF2-40B4-BE49-F238E27FC236}">
                <a16:creationId xmlns:a16="http://schemas.microsoft.com/office/drawing/2014/main" id="{0063C14F-4BDE-4C18-E5E6-F21DDBBBD800}"/>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2</a:t>
            </a:r>
            <a:endParaRPr sz="1000" dirty="0">
              <a:latin typeface="Arial MT"/>
              <a:cs typeface="Arial MT"/>
            </a:endParaRPr>
          </a:p>
        </p:txBody>
      </p:sp>
    </p:spTree>
    <p:extLst>
      <p:ext uri="{BB962C8B-B14F-4D97-AF65-F5344CB8AC3E}">
        <p14:creationId xmlns:p14="http://schemas.microsoft.com/office/powerpoint/2010/main" val="21001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58A73B-1E35-7816-3199-6026DB26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253DD01F-9E5C-7444-2A0F-F37134CF7BF5}"/>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06F19393-EF81-5D64-2B0E-643E344FB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76350"/>
            <a:ext cx="6400800" cy="3647303"/>
          </a:xfrm>
          <a:prstGeom prst="rect">
            <a:avLst/>
          </a:prstGeom>
        </p:spPr>
      </p:pic>
      <p:sp>
        <p:nvSpPr>
          <p:cNvPr id="9" name="TextBox 8">
            <a:extLst>
              <a:ext uri="{FF2B5EF4-FFF2-40B4-BE49-F238E27FC236}">
                <a16:creationId xmlns:a16="http://schemas.microsoft.com/office/drawing/2014/main" id="{CA431441-185C-ADA9-10CB-7F116FB31713}"/>
              </a:ext>
            </a:extLst>
          </p:cNvPr>
          <p:cNvSpPr txBox="1"/>
          <p:nvPr/>
        </p:nvSpPr>
        <p:spPr>
          <a:xfrm>
            <a:off x="914400" y="819150"/>
            <a:ext cx="6629400" cy="369332"/>
          </a:xfrm>
          <a:prstGeom prst="rect">
            <a:avLst/>
          </a:prstGeom>
          <a:noFill/>
        </p:spPr>
        <p:txBody>
          <a:bodyPr wrap="square" rtlCol="0">
            <a:spAutoFit/>
          </a:bodyPr>
          <a:lstStyle/>
          <a:p>
            <a:r>
              <a:rPr lang="en-US" dirty="0"/>
              <a:t>My prediction of the Cumulative Retention Curve for 2019 cohorts: </a:t>
            </a:r>
          </a:p>
        </p:txBody>
      </p:sp>
      <p:sp>
        <p:nvSpPr>
          <p:cNvPr id="2" name="object 5">
            <a:extLst>
              <a:ext uri="{FF2B5EF4-FFF2-40B4-BE49-F238E27FC236}">
                <a16:creationId xmlns:a16="http://schemas.microsoft.com/office/drawing/2014/main" id="{CE1854AB-1432-312D-0B41-6BE711DD9F88}"/>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3</a:t>
            </a:r>
            <a:endParaRPr sz="1000" dirty="0">
              <a:latin typeface="Arial MT"/>
              <a:cs typeface="Arial MT"/>
            </a:endParaRPr>
          </a:p>
        </p:txBody>
      </p:sp>
    </p:spTree>
    <p:extLst>
      <p:ext uri="{BB962C8B-B14F-4D97-AF65-F5344CB8AC3E}">
        <p14:creationId xmlns:p14="http://schemas.microsoft.com/office/powerpoint/2010/main" val="3649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F7527-0297-94BF-4769-2E6CCA8C6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293B964C-07D9-B639-AAEE-9EB583782B5B}"/>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3A3689AA-B4DA-AD89-7560-8FA74AF802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61016"/>
            <a:ext cx="5785630" cy="2857003"/>
          </a:xfrm>
          <a:prstGeom prst="rect">
            <a:avLst/>
          </a:prstGeom>
        </p:spPr>
      </p:pic>
      <p:sp>
        <p:nvSpPr>
          <p:cNvPr id="8" name="TextBox 7">
            <a:extLst>
              <a:ext uri="{FF2B5EF4-FFF2-40B4-BE49-F238E27FC236}">
                <a16:creationId xmlns:a16="http://schemas.microsoft.com/office/drawing/2014/main" id="{B98AE461-C263-420B-D109-940B4EC5F369}"/>
              </a:ext>
            </a:extLst>
          </p:cNvPr>
          <p:cNvSpPr txBox="1"/>
          <p:nvPr/>
        </p:nvSpPr>
        <p:spPr>
          <a:xfrm>
            <a:off x="6318578" y="1809750"/>
            <a:ext cx="2667000" cy="2308324"/>
          </a:xfrm>
          <a:prstGeom prst="rect">
            <a:avLst/>
          </a:prstGeom>
          <a:noFill/>
        </p:spPr>
        <p:txBody>
          <a:bodyPr wrap="square" rtlCol="0">
            <a:spAutoFit/>
          </a:bodyPr>
          <a:lstStyle/>
          <a:p>
            <a:pPr marL="0" marR="0">
              <a:spcBef>
                <a:spcPts val="0"/>
              </a:spcBef>
              <a:spcAft>
                <a:spcPts val="0"/>
              </a:spcAft>
            </a:pPr>
            <a:r>
              <a:rPr lang="en-US" dirty="0">
                <a:latin typeface="Calibri" panose="020F0502020204030204" pitchFamily="34" charset="0"/>
                <a:ea typeface="PMingLiU" panose="02020500000000000000" pitchFamily="18" charset="-120"/>
                <a:cs typeface="Times New Roman" panose="02020603050405020304" pitchFamily="18" charset="0"/>
              </a:rPr>
              <a:t>T</a:t>
            </a:r>
            <a:r>
              <a:rPr lang="en-US" sz="1800" dirty="0">
                <a:effectLst/>
                <a:latin typeface="Calibri" panose="020F0502020204030204" pitchFamily="34" charset="0"/>
                <a:ea typeface="PMingLiU" panose="02020500000000000000" pitchFamily="18" charset="-120"/>
                <a:cs typeface="Times New Roman" panose="02020603050405020304" pitchFamily="18" charset="0"/>
              </a:rPr>
              <a:t>he predicted curves experience a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significant drop</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in the fifth month</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However, in reality, the actual curves only show a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relatively slight decrease in the fifth and sixth months.</a:t>
            </a:r>
          </a:p>
        </p:txBody>
      </p:sp>
      <p:sp>
        <p:nvSpPr>
          <p:cNvPr id="9" name="TextBox 8">
            <a:extLst>
              <a:ext uri="{FF2B5EF4-FFF2-40B4-BE49-F238E27FC236}">
                <a16:creationId xmlns:a16="http://schemas.microsoft.com/office/drawing/2014/main" id="{9C82BB48-24F4-3315-B26B-91BCBF48DC88}"/>
              </a:ext>
            </a:extLst>
          </p:cNvPr>
          <p:cNvSpPr txBox="1"/>
          <p:nvPr/>
        </p:nvSpPr>
        <p:spPr>
          <a:xfrm>
            <a:off x="775476" y="840760"/>
            <a:ext cx="7437459" cy="369332"/>
          </a:xfrm>
          <a:prstGeom prst="rect">
            <a:avLst/>
          </a:prstGeom>
          <a:noFill/>
        </p:spPr>
        <p:txBody>
          <a:bodyPr wrap="square" rtlCol="0">
            <a:spAutoFit/>
          </a:bodyPr>
          <a:lstStyle/>
          <a:p>
            <a:r>
              <a:rPr lang="en-US" dirty="0"/>
              <a:t>Compare the first 3 months of actual and predict Cumulative Retention Curve:</a:t>
            </a:r>
          </a:p>
        </p:txBody>
      </p:sp>
      <p:sp>
        <p:nvSpPr>
          <p:cNvPr id="11" name="Rectangle 10">
            <a:extLst>
              <a:ext uri="{FF2B5EF4-FFF2-40B4-BE49-F238E27FC236}">
                <a16:creationId xmlns:a16="http://schemas.microsoft.com/office/drawing/2014/main" id="{1B58AF5E-18D7-BB20-5ACE-97682A223AD5}"/>
              </a:ext>
            </a:extLst>
          </p:cNvPr>
          <p:cNvSpPr/>
          <p:nvPr/>
        </p:nvSpPr>
        <p:spPr>
          <a:xfrm>
            <a:off x="2895600"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0FDD9F-CD43-47A1-46FA-6E43F89E10BC}"/>
              </a:ext>
            </a:extLst>
          </p:cNvPr>
          <p:cNvSpPr/>
          <p:nvPr/>
        </p:nvSpPr>
        <p:spPr>
          <a:xfrm>
            <a:off x="4800600"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DBE209-49EA-9FCE-0079-DD0F81B231F7}"/>
              </a:ext>
            </a:extLst>
          </p:cNvPr>
          <p:cNvSpPr/>
          <p:nvPr/>
        </p:nvSpPr>
        <p:spPr>
          <a:xfrm>
            <a:off x="1019014"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5">
            <a:extLst>
              <a:ext uri="{FF2B5EF4-FFF2-40B4-BE49-F238E27FC236}">
                <a16:creationId xmlns:a16="http://schemas.microsoft.com/office/drawing/2014/main" id="{2167D224-BB78-2D9B-F853-12BFB4238567}"/>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4</a:t>
            </a:r>
            <a:endParaRPr sz="1000" dirty="0">
              <a:latin typeface="Arial MT"/>
              <a:cs typeface="Arial MT"/>
            </a:endParaRPr>
          </a:p>
        </p:txBody>
      </p:sp>
    </p:spTree>
    <p:extLst>
      <p:ext uri="{BB962C8B-B14F-4D97-AF65-F5344CB8AC3E}">
        <p14:creationId xmlns:p14="http://schemas.microsoft.com/office/powerpoint/2010/main" val="389901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C631B9-CE8A-E77D-9EA9-3BDF6F437848}"/>
              </a:ext>
            </a:extLst>
          </p:cNvPr>
          <p:cNvSpPr>
            <a:spLocks noGrp="1"/>
          </p:cNvSpPr>
          <p:nvPr>
            <p:ph type="body" idx="1"/>
          </p:nvPr>
        </p:nvSpPr>
        <p:spPr>
          <a:xfrm>
            <a:off x="6172200" y="1504950"/>
            <a:ext cx="2895600" cy="2677191"/>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histogram reveals that the predictions are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accurate for the first nine cohorts</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in 2019 but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perform poorly for the last three cohorts.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It is because of the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smaller amount of data available</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for the last three cohorts, resulting in lower prediction accuracy.</a:t>
            </a:r>
          </a:p>
        </p:txBody>
      </p:sp>
      <p:pic>
        <p:nvPicPr>
          <p:cNvPr id="4" name="Picture 3">
            <a:extLst>
              <a:ext uri="{FF2B5EF4-FFF2-40B4-BE49-F238E27FC236}">
                <a16:creationId xmlns:a16="http://schemas.microsoft.com/office/drawing/2014/main" id="{9369895D-73DE-F8EB-BB66-4B2F4B6F4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FF1803F4-2221-5826-6BF2-D57771CD9029}"/>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1EAECBC6-B9C2-F313-3EF9-92F72F377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1428749"/>
            <a:ext cx="6044455" cy="2815225"/>
          </a:xfrm>
          <a:prstGeom prst="rect">
            <a:avLst/>
          </a:prstGeom>
        </p:spPr>
      </p:pic>
      <p:sp>
        <p:nvSpPr>
          <p:cNvPr id="9" name="object 5">
            <a:extLst>
              <a:ext uri="{FF2B5EF4-FFF2-40B4-BE49-F238E27FC236}">
                <a16:creationId xmlns:a16="http://schemas.microsoft.com/office/drawing/2014/main" id="{FBC77F0D-91A3-E867-C4AF-CF46219A0F57}"/>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5</a:t>
            </a:r>
            <a:endParaRPr sz="1000" dirty="0">
              <a:latin typeface="Arial MT"/>
              <a:cs typeface="Arial MT"/>
            </a:endParaRPr>
          </a:p>
        </p:txBody>
      </p:sp>
    </p:spTree>
    <p:extLst>
      <p:ext uri="{BB962C8B-B14F-4D97-AF65-F5344CB8AC3E}">
        <p14:creationId xmlns:p14="http://schemas.microsoft.com/office/powerpoint/2010/main" val="233967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D29129-3381-174E-FBF4-47F415054DCB}"/>
              </a:ext>
            </a:extLst>
          </p:cNvPr>
          <p:cNvSpPr>
            <a:spLocks noGrp="1"/>
          </p:cNvSpPr>
          <p:nvPr>
            <p:ph type="body" idx="1"/>
          </p:nvPr>
        </p:nvSpPr>
        <p:spPr>
          <a:xfrm>
            <a:off x="1066800" y="1581150"/>
            <a:ext cx="6934200" cy="1107996"/>
          </a:xfrm>
        </p:spPr>
        <p:txBody>
          <a:bodyPr/>
          <a:lstStyle/>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PMingLiU" panose="02020500000000000000" pitchFamily="18" charset="-120"/>
                <a:cs typeface="Times New Roman" panose="02020603050405020304" pitchFamily="18" charset="0"/>
              </a:rPr>
              <a:t>Prior to the insurance start date, more than 5000 customers had already churned. (Churn Date &lt; Start Date)</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There may be some relationship between Insurance carrier or provider and State of the policy holder.</a:t>
            </a:r>
          </a:p>
        </p:txBody>
      </p:sp>
      <p:pic>
        <p:nvPicPr>
          <p:cNvPr id="4" name="Picture 3">
            <a:extLst>
              <a:ext uri="{FF2B5EF4-FFF2-40B4-BE49-F238E27FC236}">
                <a16:creationId xmlns:a16="http://schemas.microsoft.com/office/drawing/2014/main" id="{F5329A43-55D8-FA95-B79E-9963C8178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A7F488E9-DBB6-1112-FFB5-AA9E0A795B3E}"/>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Findings</a:t>
            </a:r>
          </a:p>
        </p:txBody>
      </p:sp>
      <p:sp>
        <p:nvSpPr>
          <p:cNvPr id="6" name="object 5">
            <a:extLst>
              <a:ext uri="{FF2B5EF4-FFF2-40B4-BE49-F238E27FC236}">
                <a16:creationId xmlns:a16="http://schemas.microsoft.com/office/drawing/2014/main" id="{06615275-DBC9-1248-D9D5-B60C773471BB}"/>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6</a:t>
            </a:r>
          </a:p>
        </p:txBody>
      </p:sp>
    </p:spTree>
    <p:extLst>
      <p:ext uri="{BB962C8B-B14F-4D97-AF65-F5344CB8AC3E}">
        <p14:creationId xmlns:p14="http://schemas.microsoft.com/office/powerpoint/2010/main" val="63826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213626" y="1123950"/>
            <a:ext cx="7092174" cy="2789225"/>
          </a:xfrm>
          <a:prstGeom prst="rect">
            <a:avLst/>
          </a:prstGeom>
        </p:spPr>
        <p:txBody>
          <a:bodyPr vert="horz" wrap="square" lIns="0" tIns="143510" rIns="0" bIns="0" rtlCol="0">
            <a:spAutoFit/>
          </a:bodyPr>
          <a:lstStyle/>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dirty="0">
                <a:effectLst/>
                <a:latin typeface="Calibri" panose="020F0502020204030204" pitchFamily="34" charset="0"/>
                <a:ea typeface="Calibri" panose="020F0502020204030204" pitchFamily="34" charset="0"/>
                <a:cs typeface="Times New Roman" panose="02020603050405020304" pitchFamily="18" charset="0"/>
              </a:rPr>
              <a:t>ohort</a:t>
            </a:r>
          </a:p>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actors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a:effectLst/>
                <a:latin typeface="Calibri" panose="020F0502020204030204" pitchFamily="34" charset="0"/>
                <a:ea typeface="Calibri" panose="020F0502020204030204" pitchFamily="34" charset="0"/>
                <a:cs typeface="Times New Roman" panose="02020603050405020304" pitchFamily="18" charset="0"/>
              </a:rPr>
              <a:t>hat Impact the Length</a:t>
            </a:r>
            <a:r>
              <a:rPr lang="en-US" dirty="0">
                <a:effectLst/>
              </a:rPr>
              <a:t>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Monthly Retention Curve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dirty="0">
                <a:effectLst/>
              </a:rPr>
              <a:t>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Other findings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object 5"/>
          <p:cNvSpPr txBox="1"/>
          <p:nvPr/>
        </p:nvSpPr>
        <p:spPr>
          <a:xfrm>
            <a:off x="8978189" y="4944202"/>
            <a:ext cx="147320" cy="167640"/>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endParaRPr sz="1000">
              <a:latin typeface="Arial MT"/>
              <a:cs typeface="Arial MT"/>
            </a:endParaRPr>
          </a:p>
        </p:txBody>
      </p:sp>
      <p:pic>
        <p:nvPicPr>
          <p:cNvPr id="7" name="Picture 6">
            <a:extLst>
              <a:ext uri="{FF2B5EF4-FFF2-40B4-BE49-F238E27FC236}">
                <a16:creationId xmlns:a16="http://schemas.microsoft.com/office/drawing/2014/main" id="{45D734B1-D7BB-CF05-EAA6-49613910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12" name="object 2">
            <a:extLst>
              <a:ext uri="{FF2B5EF4-FFF2-40B4-BE49-F238E27FC236}">
                <a16:creationId xmlns:a16="http://schemas.microsoft.com/office/drawing/2014/main" id="{8CE28595-B76A-3ECA-F71E-1B293C46BDC0}"/>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5FC48B-35C9-42E1-BCD5-7F85545A1F5C}"/>
              </a:ext>
            </a:extLst>
          </p:cNvPr>
          <p:cNvSpPr>
            <a:spLocks noGrp="1"/>
          </p:cNvSpPr>
          <p:nvPr>
            <p:ph type="body" idx="1"/>
          </p:nvPr>
        </p:nvSpPr>
        <p:spPr>
          <a:xfrm>
            <a:off x="1143000" y="1504950"/>
            <a:ext cx="6172200" cy="1609415"/>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Metrics:</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Monthly Retention Rates across the cohort lifetime (MRR)</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Commission Per Member Per Month (CMPM) </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Interest Rate (IR)</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Member count for the cohort (</a:t>
            </a:r>
            <a:r>
              <a:rPr lang="en-US" sz="1800" dirty="0" err="1">
                <a:solidFill>
                  <a:srgbClr val="000000"/>
                </a:solidFill>
                <a:effectLst/>
                <a:latin typeface="Calibri" panose="020F0502020204030204" pitchFamily="34" charset="0"/>
                <a:ea typeface="PMingLiU" panose="02020500000000000000" pitchFamily="18" charset="-120"/>
              </a:rPr>
              <a:t>Mem_Cnt</a:t>
            </a:r>
            <a:r>
              <a:rPr lang="en-US" sz="1800" dirty="0">
                <a:solidFill>
                  <a:srgbClr val="000000"/>
                </a:solidFill>
                <a:effectLst/>
                <a:latin typeface="Calibri" panose="020F0502020204030204" pitchFamily="34" charset="0"/>
                <a:ea typeface="PMingLiU" panose="02020500000000000000" pitchFamily="18" charset="-120"/>
              </a:rPr>
              <a:t>)</a:t>
            </a:r>
          </a:p>
        </p:txBody>
      </p:sp>
      <p:pic>
        <p:nvPicPr>
          <p:cNvPr id="4" name="Picture 3">
            <a:extLst>
              <a:ext uri="{FF2B5EF4-FFF2-40B4-BE49-F238E27FC236}">
                <a16:creationId xmlns:a16="http://schemas.microsoft.com/office/drawing/2014/main" id="{4347162D-4C0A-69BE-DD1C-F93D1DB48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12E4D307-4273-3594-F420-D8BA9624E48A}"/>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ohort</a:t>
            </a:r>
          </a:p>
        </p:txBody>
      </p:sp>
      <p:sp>
        <p:nvSpPr>
          <p:cNvPr id="9" name="object 5">
            <a:extLst>
              <a:ext uri="{FF2B5EF4-FFF2-40B4-BE49-F238E27FC236}">
                <a16:creationId xmlns:a16="http://schemas.microsoft.com/office/drawing/2014/main" id="{2C656176-EED7-B4B8-B86F-7C77374E56AC}"/>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2</a:t>
            </a:r>
          </a:p>
        </p:txBody>
      </p:sp>
    </p:spTree>
    <p:extLst>
      <p:ext uri="{BB962C8B-B14F-4D97-AF65-F5344CB8AC3E}">
        <p14:creationId xmlns:p14="http://schemas.microsoft.com/office/powerpoint/2010/main" val="413603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2">
                <a:extLst>
                  <a:ext uri="{FF2B5EF4-FFF2-40B4-BE49-F238E27FC236}">
                    <a16:creationId xmlns:a16="http://schemas.microsoft.com/office/drawing/2014/main" id="{046AF8CF-85CF-1D07-BF50-C907A0C68949}"/>
                  </a:ext>
                </a:extLst>
              </p:cNvPr>
              <p:cNvSpPr txBox="1">
                <a:spLocks/>
              </p:cNvSpPr>
              <p:nvPr/>
            </p:nvSpPr>
            <p:spPr>
              <a:xfrm>
                <a:off x="1143000" y="1200150"/>
                <a:ext cx="7162800" cy="3073855"/>
              </a:xfrm>
              <a:prstGeom prst="rect">
                <a:avLst/>
              </a:prstGeom>
            </p:spPr>
            <p:txBody>
              <a:bodyPr wrap="square" lIns="0" tIns="0" rIns="0" bIns="0">
                <a:spAutoFit/>
              </a:bodyPr>
              <a:lstStyle>
                <a:lvl1pPr marL="0">
                  <a:defRPr sz="21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0:</a:t>
                </a: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p>
                          </m:sSup>
                        </m:den>
                      </m:f>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1:</a:t>
                </a:r>
              </a:p>
              <a:p>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sSub>
                                <m:sSubPr>
                                  <m:ctrlPr>
                                    <a:rPr lang="en-US" sz="1800" i="1">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latin typeface="Cambria Math" panose="02040503050406030204" pitchFamily="18" charset="0"/>
                                  <a:ea typeface="PMingLiU" panose="02020500000000000000" pitchFamily="18" charset="-120"/>
                                  <a:cs typeface="Times New Roman" panose="02020603050405020304" pitchFamily="18" charset="0"/>
                                </a:rPr>
                                <m:t>×</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p>
                          </m:sSup>
                        </m:den>
                      </m:f>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2:</a:t>
                </a:r>
              </a:p>
              <a:p>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sSub>
                                <m:sSubPr>
                                  <m:ctrlPr>
                                    <a:rPr lang="en-US" sz="1800" i="1">
                                      <a:latin typeface="Cambria Math" panose="02040503050406030204" pitchFamily="18" charset="0"/>
                                      <a:ea typeface="PMingLiU" panose="02020500000000000000" pitchFamily="18" charset="-120"/>
                                      <a:cs typeface="Times New Roman" panose="02020603050405020304" pitchFamily="18" charset="0"/>
                                    </a:rPr>
                                  </m:ctrlPr>
                                </m:sSubPr>
                                <m:e>
                                  <m:sSub>
                                    <m:sSubPr>
                                      <m:ctrlPr>
                                        <a:rPr lang="en-US" sz="1800" i="1">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latin typeface="Cambria Math" panose="02040503050406030204" pitchFamily="18" charset="0"/>
                                      <a:ea typeface="PMingLiU" panose="02020500000000000000" pitchFamily="18" charset="-120"/>
                                      <a:cs typeface="Times New Roman" panose="02020603050405020304" pitchFamily="18" charset="0"/>
                                    </a:rPr>
                                    <m:t>×</m:t>
                                  </m:r>
                                  <m:r>
                                    <a:rPr lang="en-US" sz="1800" i="1">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latin typeface="Cambria Math" panose="02040503050406030204" pitchFamily="18" charset="0"/>
                                      <a:ea typeface="PMingLiU" panose="02020500000000000000" pitchFamily="18" charset="-120"/>
                                      <a:cs typeface="Times New Roman" panose="02020603050405020304" pitchFamily="18" charset="0"/>
                                    </a:rPr>
                                    <m:t>1</m:t>
                                  </m:r>
                                </m:sub>
                              </m:sSub>
                              <m:r>
                                <a:rPr lang="en-US" sz="1800" i="1">
                                  <a:latin typeface="Cambria Math" panose="02040503050406030204" pitchFamily="18" charset="0"/>
                                  <a:ea typeface="PMingLiU" panose="02020500000000000000" pitchFamily="18" charset="-120"/>
                                  <a:cs typeface="Times New Roman" panose="02020603050405020304" pitchFamily="18" charset="0"/>
                                </a:rPr>
                                <m:t>×</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p>
                          </m:sSup>
                        </m:den>
                      </m:f>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p:sp>
            <p:nvSpPr>
              <p:cNvPr id="4" name="Text Placeholder 2">
                <a:extLst>
                  <a:ext uri="{FF2B5EF4-FFF2-40B4-BE49-F238E27FC236}">
                    <a16:creationId xmlns:a16="http://schemas.microsoft.com/office/drawing/2014/main" id="{046AF8CF-85CF-1D07-BF50-C907A0C68949}"/>
                  </a:ext>
                </a:extLst>
              </p:cNvPr>
              <p:cNvSpPr txBox="1">
                <a:spLocks noRot="1" noChangeAspect="1" noMove="1" noResize="1" noEditPoints="1" noAdjustHandles="1" noChangeArrowheads="1" noChangeShapeType="1" noTextEdit="1"/>
              </p:cNvSpPr>
              <p:nvPr/>
            </p:nvSpPr>
            <p:spPr>
              <a:xfrm>
                <a:off x="1143000" y="1200150"/>
                <a:ext cx="7162800" cy="3073855"/>
              </a:xfrm>
              <a:prstGeom prst="rect">
                <a:avLst/>
              </a:prstGeom>
              <a:blipFill>
                <a:blip r:embed="rId2"/>
                <a:stretch>
                  <a:fillRect l="-2124" t="-246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BFE4329-125D-3E01-F0DC-50609ADE0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6" name="object 2">
            <a:extLst>
              <a:ext uri="{FF2B5EF4-FFF2-40B4-BE49-F238E27FC236}">
                <a16:creationId xmlns:a16="http://schemas.microsoft.com/office/drawing/2014/main" id="{439D33DC-2455-0EE6-3937-12DD2208E248}"/>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ohort</a:t>
            </a:r>
          </a:p>
        </p:txBody>
      </p:sp>
      <p:sp>
        <p:nvSpPr>
          <p:cNvPr id="8" name="object 5">
            <a:extLst>
              <a:ext uri="{FF2B5EF4-FFF2-40B4-BE49-F238E27FC236}">
                <a16:creationId xmlns:a16="http://schemas.microsoft.com/office/drawing/2014/main" id="{64E102B6-EFF7-0A81-0308-B5F8070E4931}"/>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3</a:t>
            </a:r>
            <a:endParaRPr sz="1000" dirty="0">
              <a:latin typeface="Arial MT"/>
              <a:cs typeface="Arial MT"/>
            </a:endParaRPr>
          </a:p>
        </p:txBody>
      </p:sp>
    </p:spTree>
    <p:extLst>
      <p:ext uri="{BB962C8B-B14F-4D97-AF65-F5344CB8AC3E}">
        <p14:creationId xmlns:p14="http://schemas.microsoft.com/office/powerpoint/2010/main" val="231580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FE6F05A-1E5A-D39C-205A-434189A7D74C}"/>
                  </a:ext>
                </a:extLst>
              </p:cNvPr>
              <p:cNvSpPr>
                <a:spLocks noGrp="1"/>
              </p:cNvSpPr>
              <p:nvPr>
                <p:ph type="body" idx="1"/>
              </p:nvPr>
            </p:nvSpPr>
            <p:spPr>
              <a:xfrm>
                <a:off x="914400" y="1962150"/>
                <a:ext cx="7543799" cy="1656287"/>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As a result, we can get the formula:</a:t>
                </a:r>
              </a:p>
              <a:p>
                <a:pPr marL="0" marR="0">
                  <a:spcBef>
                    <a:spcPts val="0"/>
                  </a:spcBef>
                  <a:spcAft>
                    <a:spcPts val="0"/>
                  </a:spcAft>
                </a:pP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Life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Time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Value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for</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a</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particular</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cohort</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𝑀𝑒𝑚</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_</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𝐶𝑛𝑡</m:t>
                      </m:r>
                      <m:nary>
                        <m:naryPr>
                          <m:chr m:val="∑"/>
                          <m:limLoc m:val="undOv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𝑇</m:t>
                          </m:r>
                        </m:sup>
                        <m:e>
                          <m:f>
                            <m:fPr>
                              <m:ctrlPr>
                                <a:rPr lang="en-US" sz="1800" i="1" smtClean="0">
                                  <a:effectLst/>
                                  <a:latin typeface="Cambria Math" panose="02040503050406030204" pitchFamily="18" charset="0"/>
                                  <a:ea typeface="PMingLiU" panose="02020500000000000000" pitchFamily="18" charset="-120"/>
                                  <a:cs typeface="Times New Roman" panose="02020603050405020304" pitchFamily="18" charset="0"/>
                                </a:rPr>
                              </m:ctrlPr>
                            </m:fPr>
                            <m:num>
                              <m:nary>
                                <m:naryPr>
                                  <m:chr m:val="∏"/>
                                  <m:limLoc m:val="undOvr"/>
                                  <m:ctrlPr>
                                    <a:rPr lang="en-US" sz="1800" i="1" smtClean="0">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𝑖</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p>
                                <m:e>
                                  <m:sSub>
                                    <m:sSubPr>
                                      <m:ctrlPr>
                                        <a:rPr lang="en-US" sz="1800" i="1" smtClean="0">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𝑖</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b>
                                  </m:sSub>
                                </m:e>
                              </m:nary>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p>
                              </m:sSup>
                            </m:den>
                          </m:f>
                        </m:e>
                      </m:nary>
                      <m:r>
                        <a:rPr lang="en-US" sz="1800" i="1">
                          <a:effectLst/>
                          <a:latin typeface="Cambria Math" panose="02040503050406030204" pitchFamily="18" charset="0"/>
                          <a:ea typeface="PMingLiU" panose="02020500000000000000" pitchFamily="18" charset="-120"/>
                          <a:cs typeface="Times New Roman" panose="02020603050405020304" pitchFamily="18" charset="0"/>
                        </a:rPr>
                        <m:t> </m:t>
                      </m:r>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mc:Choice>
        <mc:Fallback>
          <p:sp>
            <p:nvSpPr>
              <p:cNvPr id="3" name="Text Placeholder 2">
                <a:extLst>
                  <a:ext uri="{FF2B5EF4-FFF2-40B4-BE49-F238E27FC236}">
                    <a16:creationId xmlns:a16="http://schemas.microsoft.com/office/drawing/2014/main" id="{EFE6F05A-1E5A-D39C-205A-434189A7D74C}"/>
                  </a:ext>
                </a:extLst>
              </p:cNvPr>
              <p:cNvSpPr>
                <a:spLocks noGrp="1" noRot="1" noChangeAspect="1" noMove="1" noResize="1" noEditPoints="1" noAdjustHandles="1" noChangeArrowheads="1" noChangeShapeType="1" noTextEdit="1"/>
              </p:cNvSpPr>
              <p:nvPr>
                <p:ph type="body" idx="1"/>
              </p:nvPr>
            </p:nvSpPr>
            <p:spPr>
              <a:xfrm>
                <a:off x="914400" y="1962150"/>
                <a:ext cx="7543799" cy="1656287"/>
              </a:xfrm>
              <a:blipFill>
                <a:blip r:embed="rId3"/>
                <a:stretch>
                  <a:fillRect l="-2020" t="-19697" r="-673" b="-613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15B923D-98E3-4A3F-73F1-73238F57B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41"/>
            <a:ext cx="555974" cy="557464"/>
          </a:xfrm>
          <a:prstGeom prst="rect">
            <a:avLst/>
          </a:prstGeom>
        </p:spPr>
      </p:pic>
      <p:sp>
        <p:nvSpPr>
          <p:cNvPr id="5" name="object 2">
            <a:extLst>
              <a:ext uri="{FF2B5EF4-FFF2-40B4-BE49-F238E27FC236}">
                <a16:creationId xmlns:a16="http://schemas.microsoft.com/office/drawing/2014/main" id="{9C5D3B05-C8FD-DEEA-E718-8E493B069363}"/>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ohort</a:t>
            </a:r>
          </a:p>
        </p:txBody>
      </p:sp>
      <p:sp>
        <p:nvSpPr>
          <p:cNvPr id="6" name="object 5">
            <a:extLst>
              <a:ext uri="{FF2B5EF4-FFF2-40B4-BE49-F238E27FC236}">
                <a16:creationId xmlns:a16="http://schemas.microsoft.com/office/drawing/2014/main" id="{8A956976-36F8-5C89-89F6-303AE88BCFD6}"/>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4</a:t>
            </a:r>
            <a:endParaRPr sz="1000" dirty="0">
              <a:latin typeface="Arial MT"/>
              <a:cs typeface="Arial MT"/>
            </a:endParaRPr>
          </a:p>
        </p:txBody>
      </p:sp>
    </p:spTree>
    <p:extLst>
      <p:ext uri="{BB962C8B-B14F-4D97-AF65-F5344CB8AC3E}">
        <p14:creationId xmlns:p14="http://schemas.microsoft.com/office/powerpoint/2010/main" val="418486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E09E27-322B-5E33-CA6F-AAFD132CA3E4}"/>
              </a:ext>
            </a:extLst>
          </p:cNvPr>
          <p:cNvSpPr>
            <a:spLocks noGrp="1"/>
          </p:cNvSpPr>
          <p:nvPr>
            <p:ph type="body" idx="1"/>
          </p:nvPr>
        </p:nvSpPr>
        <p:spPr>
          <a:xfrm>
            <a:off x="1086432" y="1809750"/>
            <a:ext cx="7289412" cy="1015663"/>
          </a:xfrm>
        </p:spPr>
        <p:txBody>
          <a:bodyPr/>
          <a:lstStyle/>
          <a:p>
            <a:r>
              <a:rPr lang="en-US" sz="1800" dirty="0">
                <a:latin typeface="Calibri" panose="020F0502020204030204" pitchFamily="34" charset="0"/>
                <a:cs typeface="Calibri" panose="020F0502020204030204" pitchFamily="34" charset="0"/>
              </a:rPr>
              <a:t>Add more variables:</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Cancellation Value: Refund return to customer if cancelled.</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Cross-Selling Value: Additional insurance revenue from existing customers.</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Claim Value: Cost if the event happened.</a:t>
            </a:r>
          </a:p>
        </p:txBody>
      </p:sp>
      <p:pic>
        <p:nvPicPr>
          <p:cNvPr id="4" name="Picture 3">
            <a:extLst>
              <a:ext uri="{FF2B5EF4-FFF2-40B4-BE49-F238E27FC236}">
                <a16:creationId xmlns:a16="http://schemas.microsoft.com/office/drawing/2014/main" id="{B4121E15-F3B3-D336-6A03-D96599964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41"/>
            <a:ext cx="555974" cy="557464"/>
          </a:xfrm>
          <a:prstGeom prst="rect">
            <a:avLst/>
          </a:prstGeom>
        </p:spPr>
      </p:pic>
      <p:sp>
        <p:nvSpPr>
          <p:cNvPr id="5" name="object 2">
            <a:extLst>
              <a:ext uri="{FF2B5EF4-FFF2-40B4-BE49-F238E27FC236}">
                <a16:creationId xmlns:a16="http://schemas.microsoft.com/office/drawing/2014/main" id="{7C278144-3E6C-BD9D-9C8A-C180430D45E4}"/>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Improve the 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Cohort</a:t>
            </a:r>
          </a:p>
        </p:txBody>
      </p:sp>
      <p:sp>
        <p:nvSpPr>
          <p:cNvPr id="6" name="object 5">
            <a:extLst>
              <a:ext uri="{FF2B5EF4-FFF2-40B4-BE49-F238E27FC236}">
                <a16:creationId xmlns:a16="http://schemas.microsoft.com/office/drawing/2014/main" id="{D153EB57-8DDC-FB72-941F-CBC89EFD33B3}"/>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5</a:t>
            </a:r>
            <a:endParaRPr sz="1000" dirty="0">
              <a:latin typeface="Arial MT"/>
              <a:cs typeface="Arial MT"/>
            </a:endParaRPr>
          </a:p>
        </p:txBody>
      </p:sp>
    </p:spTree>
    <p:extLst>
      <p:ext uri="{BB962C8B-B14F-4D97-AF65-F5344CB8AC3E}">
        <p14:creationId xmlns:p14="http://schemas.microsoft.com/office/powerpoint/2010/main" val="123601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7FB16-8D76-587A-5796-C4B055FBE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B2ED1A43-2BAD-EC0E-23EF-F3734D771305}"/>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actors That </a:t>
            </a:r>
            <a:r>
              <a:rPr lang="en-US" sz="1800"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mpact the Length</a:t>
            </a:r>
            <a:r>
              <a:rPr lang="en-US" sz="1800" dirty="0">
                <a:effectLst/>
              </a:rPr>
              <a:t> </a:t>
            </a:r>
          </a:p>
        </p:txBody>
      </p:sp>
      <p:sp>
        <p:nvSpPr>
          <p:cNvPr id="8" name="object 5">
            <a:extLst>
              <a:ext uri="{FF2B5EF4-FFF2-40B4-BE49-F238E27FC236}">
                <a16:creationId xmlns:a16="http://schemas.microsoft.com/office/drawing/2014/main" id="{D50C582E-4771-D485-83CD-CE734A46AFB2}"/>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6</a:t>
            </a:r>
            <a:endParaRPr sz="1000" dirty="0">
              <a:latin typeface="Arial MT"/>
              <a:cs typeface="Arial MT"/>
            </a:endParaRPr>
          </a:p>
        </p:txBody>
      </p:sp>
      <p:pic>
        <p:nvPicPr>
          <p:cNvPr id="3" name="Picture 2">
            <a:extLst>
              <a:ext uri="{FF2B5EF4-FFF2-40B4-BE49-F238E27FC236}">
                <a16:creationId xmlns:a16="http://schemas.microsoft.com/office/drawing/2014/main" id="{09B3F33F-FFDE-9A88-6C20-FEF4863C0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27" y="702212"/>
            <a:ext cx="7157938" cy="4396519"/>
          </a:xfrm>
          <a:prstGeom prst="rect">
            <a:avLst/>
          </a:prstGeom>
        </p:spPr>
      </p:pic>
    </p:spTree>
    <p:extLst>
      <p:ext uri="{BB962C8B-B14F-4D97-AF65-F5344CB8AC3E}">
        <p14:creationId xmlns:p14="http://schemas.microsoft.com/office/powerpoint/2010/main" val="407579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474EA3-B42C-0B0F-CCCA-3367B56DF7AD}"/>
              </a:ext>
            </a:extLst>
          </p:cNvPr>
          <p:cNvSpPr>
            <a:spLocks noGrp="1"/>
          </p:cNvSpPr>
          <p:nvPr>
            <p:ph type="body" idx="1"/>
          </p:nvPr>
        </p:nvSpPr>
        <p:spPr>
          <a:xfrm>
            <a:off x="4343400" y="1933861"/>
            <a:ext cx="4495800" cy="1508105"/>
          </a:xfrm>
        </p:spPr>
        <p:txBody>
          <a:bodyPr/>
          <a:lstStyle/>
          <a:p>
            <a:r>
              <a:rPr lang="en-US" sz="1800" dirty="0">
                <a:latin typeface="Calibri" panose="020F0502020204030204" pitchFamily="34" charset="0"/>
                <a:cs typeface="Calibri" panose="020F0502020204030204" pitchFamily="34" charset="0"/>
              </a:rPr>
              <a:t>Completed Percentage (Length/Max Duration):</a:t>
            </a:r>
          </a:p>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When the maximum duration is longer, there is a higher likelihood that people will churn.</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People </a:t>
            </a:r>
            <a:r>
              <a:rPr lang="en-US" sz="1600" b="0" i="0" dirty="0">
                <a:effectLst/>
                <a:latin typeface="Calibri" panose="020F0502020204030204" pitchFamily="34" charset="0"/>
                <a:cs typeface="Calibri" panose="020F0502020204030204" pitchFamily="34" charset="0"/>
              </a:rPr>
              <a:t>who have an extra short policy not only complete the whole duration but also extend it for several days.</a:t>
            </a: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E842693-139E-0D4C-3D08-61060738D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46374F7F-EDDA-A0ED-0597-17A42C4F443F}"/>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Relationship between Length and Max Duration </a:t>
            </a:r>
            <a:endParaRPr lang="en-US" sz="1800" dirty="0">
              <a:effectLst/>
            </a:endParaRPr>
          </a:p>
        </p:txBody>
      </p:sp>
      <p:pic>
        <p:nvPicPr>
          <p:cNvPr id="9" name="Picture 8">
            <a:extLst>
              <a:ext uri="{FF2B5EF4-FFF2-40B4-BE49-F238E27FC236}">
                <a16:creationId xmlns:a16="http://schemas.microsoft.com/office/drawing/2014/main" id="{54855044-6C1C-3B74-4CE5-17A39AA7F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76" y="666750"/>
            <a:ext cx="3346192" cy="4196216"/>
          </a:xfrm>
          <a:prstGeom prst="rect">
            <a:avLst/>
          </a:prstGeom>
        </p:spPr>
      </p:pic>
      <p:sp>
        <p:nvSpPr>
          <p:cNvPr id="10" name="object 5">
            <a:extLst>
              <a:ext uri="{FF2B5EF4-FFF2-40B4-BE49-F238E27FC236}">
                <a16:creationId xmlns:a16="http://schemas.microsoft.com/office/drawing/2014/main" id="{E160AFE6-2142-E85E-D27E-09713981CD7E}"/>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7</a:t>
            </a:r>
            <a:endParaRPr sz="1000" dirty="0">
              <a:latin typeface="Arial MT"/>
              <a:cs typeface="Arial MT"/>
            </a:endParaRPr>
          </a:p>
        </p:txBody>
      </p:sp>
    </p:spTree>
    <p:extLst>
      <p:ext uri="{BB962C8B-B14F-4D97-AF65-F5344CB8AC3E}">
        <p14:creationId xmlns:p14="http://schemas.microsoft.com/office/powerpoint/2010/main" val="361534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68A189-EC19-92C7-D437-BEDDCD7EE2E6}"/>
              </a:ext>
            </a:extLst>
          </p:cNvPr>
          <p:cNvSpPr>
            <a:spLocks noGrp="1"/>
          </p:cNvSpPr>
          <p:nvPr>
            <p:ph type="body" idx="1"/>
          </p:nvPr>
        </p:nvSpPr>
        <p:spPr>
          <a:xfrm>
            <a:off x="5549189" y="1433809"/>
            <a:ext cx="3429000" cy="2769989"/>
          </a:xfrm>
        </p:spPr>
        <p:txBody>
          <a:bodyPr/>
          <a:lstStyle/>
          <a:p>
            <a:r>
              <a:rPr lang="en-US" sz="1800" dirty="0">
                <a:latin typeface="Calibri" panose="020F0502020204030204" pitchFamily="34" charset="0"/>
                <a:ea typeface="PMingLiU" panose="02020500000000000000" pitchFamily="18" charset="-120"/>
                <a:cs typeface="Times New Roman" panose="02020603050405020304" pitchFamily="18" charset="0"/>
              </a:rPr>
              <a:t>T</a:t>
            </a:r>
            <a:r>
              <a:rPr lang="en-US" sz="1800" dirty="0">
                <a:effectLst/>
                <a:latin typeface="Calibri" panose="020F0502020204030204" pitchFamily="34" charset="0"/>
                <a:ea typeface="PMingLiU" panose="02020500000000000000" pitchFamily="18" charset="-120"/>
                <a:cs typeface="Times New Roman" panose="02020603050405020304" pitchFamily="18" charset="0"/>
              </a:rPr>
              <a:t>he majority of the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monthly retention rates hover around 1</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However, there are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significant changes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in March 2017, November 2018, and December 2018, meaning that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some events might happen around March 2017 and November 2018</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because the proportion between new users and churn users has changed.</a:t>
            </a:r>
            <a:endParaRPr lang="en-US" dirty="0">
              <a:effectLst/>
            </a:endParaRPr>
          </a:p>
        </p:txBody>
      </p:sp>
      <p:pic>
        <p:nvPicPr>
          <p:cNvPr id="4" name="Picture 3">
            <a:extLst>
              <a:ext uri="{FF2B5EF4-FFF2-40B4-BE49-F238E27FC236}">
                <a16:creationId xmlns:a16="http://schemas.microsoft.com/office/drawing/2014/main" id="{C1838349-5961-2638-DC7A-467B3A833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99181614-32D9-B4B1-8BF7-A28A387706A2}"/>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Monthly Retention Curve </a:t>
            </a:r>
          </a:p>
        </p:txBody>
      </p:sp>
      <p:sp>
        <p:nvSpPr>
          <p:cNvPr id="12" name="object 5">
            <a:extLst>
              <a:ext uri="{FF2B5EF4-FFF2-40B4-BE49-F238E27FC236}">
                <a16:creationId xmlns:a16="http://schemas.microsoft.com/office/drawing/2014/main" id="{67EE2492-2DEE-2BD2-E541-4CB6221F72AA}"/>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8</a:t>
            </a:r>
            <a:endParaRPr sz="1000" dirty="0">
              <a:latin typeface="Arial MT"/>
              <a:cs typeface="Arial MT"/>
            </a:endParaRPr>
          </a:p>
        </p:txBody>
      </p:sp>
      <p:pic>
        <p:nvPicPr>
          <p:cNvPr id="6" name="Picture 5">
            <a:extLst>
              <a:ext uri="{FF2B5EF4-FFF2-40B4-BE49-F238E27FC236}">
                <a16:creationId xmlns:a16="http://schemas.microsoft.com/office/drawing/2014/main" id="{C326DE8B-1262-A2DA-5263-DEE0658B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52550"/>
            <a:ext cx="5244567" cy="2932509"/>
          </a:xfrm>
          <a:prstGeom prst="rect">
            <a:avLst/>
          </a:prstGeom>
        </p:spPr>
      </p:pic>
      <p:sp>
        <p:nvSpPr>
          <p:cNvPr id="8" name="Connector 7">
            <a:extLst>
              <a:ext uri="{FF2B5EF4-FFF2-40B4-BE49-F238E27FC236}">
                <a16:creationId xmlns:a16="http://schemas.microsoft.com/office/drawing/2014/main" id="{85D9E413-17F7-7A49-673D-967906411908}"/>
              </a:ext>
            </a:extLst>
          </p:cNvPr>
          <p:cNvSpPr/>
          <p:nvPr/>
        </p:nvSpPr>
        <p:spPr>
          <a:xfrm>
            <a:off x="3962400" y="1485304"/>
            <a:ext cx="457200" cy="2667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nector 13">
            <a:extLst>
              <a:ext uri="{FF2B5EF4-FFF2-40B4-BE49-F238E27FC236}">
                <a16:creationId xmlns:a16="http://schemas.microsoft.com/office/drawing/2014/main" id="{0223B22D-EE57-51D3-5154-C768AEF403AF}"/>
              </a:ext>
            </a:extLst>
          </p:cNvPr>
          <p:cNvSpPr/>
          <p:nvPr/>
        </p:nvSpPr>
        <p:spPr>
          <a:xfrm>
            <a:off x="2438400" y="2419350"/>
            <a:ext cx="304800" cy="990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138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1579</TotalTime>
  <Words>795</Words>
  <Application>Microsoft Macintosh PowerPoint</Application>
  <PresentationFormat>On-screen Show (16:9)</PresentationFormat>
  <Paragraphs>92</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MT</vt:lpstr>
      <vt:lpstr>Microsoft JhengHei</vt:lpstr>
      <vt:lpstr>Arial</vt:lpstr>
      <vt:lpstr>Calibri</vt:lpstr>
      <vt:lpstr>Cambria Math</vt:lpstr>
      <vt:lpstr>Office Theme</vt:lpstr>
      <vt:lpstr>Technical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Exam</dc:title>
  <cp:lastModifiedBy>Microsoft Office User</cp:lastModifiedBy>
  <cp:revision>13</cp:revision>
  <dcterms:created xsi:type="dcterms:W3CDTF">2023-03-10T22:59:14Z</dcterms:created>
  <dcterms:modified xsi:type="dcterms:W3CDTF">2023-03-22T22:12:47Z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2021-06-20T00:00:00Z</vt:filetime>
  </property>
  <property fmtid="{D5CDD505-2E9C-101B-9397-08002B2CF9AE}" pid="3" name="LastSaved">
    <vt:filetime>2023-03-10T00:00:00Z</vt:filetime>
  </property>
</Properties>
</file>