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2" autoAdjust="0"/>
    <p:restoredTop sz="95865" autoAdjust="0"/>
  </p:normalViewPr>
  <p:slideViewPr>
    <p:cSldViewPr snapToGrid="0">
      <p:cViewPr varScale="1">
        <p:scale>
          <a:sx n="88" d="100"/>
          <a:sy n="88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0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8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7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01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9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1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0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1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9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71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9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1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5B24BC-B3FE-4743-83C9-48013C2CF315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45D97A-99E5-4B06-8371-56422145F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Лабораторная работа №1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«</a:t>
            </a:r>
            <a:r>
              <a:rPr lang="ru-RU" dirty="0" smtClean="0"/>
              <a:t>Разработка политики безопасности для туристической компании»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Невар</a:t>
            </a:r>
            <a:r>
              <a:rPr lang="ru-RU" dirty="0" smtClean="0"/>
              <a:t> </a:t>
            </a:r>
            <a:r>
              <a:rPr lang="ru-RU" dirty="0" err="1" smtClean="0"/>
              <a:t>юлия</a:t>
            </a:r>
            <a:r>
              <a:rPr lang="ru-RU" dirty="0" smtClean="0"/>
              <a:t> </a:t>
            </a:r>
            <a:r>
              <a:rPr lang="ru-RU" dirty="0" err="1" smtClean="0"/>
              <a:t>валерьевна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5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Обоснование актуальности, цели и задачи разработки политики информационной безопасности в организации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805" y="2919239"/>
            <a:ext cx="11129554" cy="16266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Целью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 информационной безопасности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создание условий, позволяющих предотвратить или минимизировать ущерб, который может быть нанесен в результате несанкционированного доступа, хищения служебной информации или нанесения ущерба техническим средствам обработки, хранения и передачи защищаемой информации.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AAAF33E8-4038-434B-9CE9-9DBEC18D63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36" y="2213811"/>
            <a:ext cx="76520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3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Субъекты и объекты защиты в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7095" y="2326105"/>
            <a:ext cx="11470105" cy="43794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защиты: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данные клиентов (компания работает с паспортными данными клиентов, необходимыми для бронирования и оформления туристических услуг).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данные компании (документы о счетах компании, договоры между компанией и банками).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компании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документы компании (документы для внутреннего обращения в компании, документы о сотрудничестве с компаниями-партнёрами).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защиты: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 компании (весь персонал и сотрудники компании всех уровней).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Компании-партнёры (компании, сотрудничество с которыми необходимо для организации деятельности компании (компании-перевозчики, компании, представляющие интересы отелей и т.д.).</a:t>
            </a:r>
          </a:p>
          <a:p>
            <a:pPr lvl="1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компании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8840" y="-92424"/>
            <a:ext cx="10515600" cy="1325563"/>
          </a:xfrm>
        </p:spPr>
        <p:txBody>
          <a:bodyPr/>
          <a:lstStyle/>
          <a:p>
            <a:r>
              <a:rPr lang="ru-RU" dirty="0" smtClean="0"/>
              <a:t>Оценка угроз, рисков и уязвимостей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6041"/>
              </p:ext>
            </p:extLst>
          </p:nvPr>
        </p:nvGraphicFramePr>
        <p:xfrm>
          <a:off x="1364514" y="887699"/>
          <a:ext cx="8348445" cy="6006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1642">
                  <a:extLst>
                    <a:ext uri="{9D8B030D-6E8A-4147-A177-3AD203B41FA5}">
                      <a16:colId xmlns:a16="http://schemas.microsoft.com/office/drawing/2014/main" val="2177065326"/>
                    </a:ext>
                  </a:extLst>
                </a:gridCol>
                <a:gridCol w="2051975">
                  <a:extLst>
                    <a:ext uri="{9D8B030D-6E8A-4147-A177-3AD203B41FA5}">
                      <a16:colId xmlns:a16="http://schemas.microsoft.com/office/drawing/2014/main" val="1135789211"/>
                    </a:ext>
                  </a:extLst>
                </a:gridCol>
                <a:gridCol w="2051975">
                  <a:extLst>
                    <a:ext uri="{9D8B030D-6E8A-4147-A177-3AD203B41FA5}">
                      <a16:colId xmlns:a16="http://schemas.microsoft.com/office/drawing/2014/main" val="775956619"/>
                    </a:ext>
                  </a:extLst>
                </a:gridCol>
                <a:gridCol w="2052853">
                  <a:extLst>
                    <a:ext uri="{9D8B030D-6E8A-4147-A177-3AD203B41FA5}">
                      <a16:colId xmlns:a16="http://schemas.microsoft.com/office/drawing/2014/main" val="981225245"/>
                    </a:ext>
                  </a:extLst>
                </a:gridCol>
              </a:tblGrid>
              <a:tr h="190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Описание инцидента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Ущерб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Вероятность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Риск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2428637924"/>
                  </a:ext>
                </a:extLst>
              </a:tr>
              <a:tr h="5746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Получение злоумышленником доступа к информационным ресурсам путём внешней атаки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154028136"/>
                  </a:ext>
                </a:extLst>
              </a:tr>
              <a:tr h="95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Пожар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1929407682"/>
                  </a:ext>
                </a:extLst>
              </a:tr>
              <a:tr h="190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Природные катастрофы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2399367329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Повреждение информационных ресурсов в результате сбоя ПО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1382434910"/>
                  </a:ext>
                </a:extLst>
              </a:tr>
              <a:tr h="671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Получение злоумышленником доступа к информационным ресурсам путём атаки изнутри компании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3257848324"/>
                  </a:ext>
                </a:extLst>
              </a:tr>
              <a:tr h="960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Непреднамеренная угроза состоянию оборудования в следствии действий сотрудников компании, не преследующих злого умысла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814610390"/>
                  </a:ext>
                </a:extLst>
              </a:tr>
              <a:tr h="864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Преднамеренная угроза состоянию оборудования в следствии действий сотрудников компании, преследующих злого умысла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2297588271"/>
                  </a:ext>
                </a:extLst>
              </a:tr>
              <a:tr h="1057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Преднамеренная угроза состоянию оборудования в следствии действий со сторон лиц и организаций, не входящих в состав компании, преследующих злого умысла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0,5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3162617319"/>
                  </a:ext>
                </a:extLst>
              </a:tr>
              <a:tr h="95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dirty="0" smtClean="0">
                          <a:effectLst/>
                        </a:rPr>
                        <a:t>1,1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2,7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24208" marR="24208" marT="0" marB="0"/>
                </a:tc>
                <a:extLst>
                  <a:ext uri="{0D108BD9-81ED-4DB2-BD59-A6C34878D82A}">
                    <a16:rowId xmlns:a16="http://schemas.microsoft.com/office/drawing/2014/main" val="56576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/>
              <a:t>Меры, методы и средства обеспечения требуемого уровня защищённости информационных ресурсов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543" y="2210022"/>
            <a:ext cx="11302236" cy="45116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качества работы с персоналом, повышение информационной грамотности персонала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физической защиты объектов ИВС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антивирусные программы - программа для обнаружения компьютерных вирусов и лечения инфицированных файлов, а также для профилактики — предотвращения заражения файлов или операционной системы вредоносным кодом.</a:t>
            </a: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единого порядка хранения и обращения конфиденциальной информации;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трудовых договоров и получение у работников добровольного согласия на соблюдение требований, регламентирующих режим информационной безопасности и сохранность конфиденциальной информации;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инимизация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доступных работникам. Каждый работник должен знать только те детали процедур, которые необходимы ему для выполнения обязанностей;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3529" y="2603499"/>
            <a:ext cx="11070771" cy="381362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лабораторной работы была разработана политика безопасности для типовой туристической компании, которая работает с большим потоком данных, клиентов и информации, были выявлены при оценочной работе, достаточно серьёзные риски при потере/краже конфиденциальных данных, которые представляют значимую ценность. Также при более глубоком изучении вопроса были выявлены серьёзные последствия утери личных данных клиентов и сотрудников. В итоге были предложены меры по усилению защищённости информационных ресурсов компании.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458</Words>
  <Application>Microsoft Office PowerPoint</Application>
  <PresentationFormat>Широкоэкранный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Yu Mincho</vt:lpstr>
      <vt:lpstr>Совет директоров</vt:lpstr>
      <vt:lpstr>Лабораторная работа №1 «Разработка политики безопасности для туристической компании» </vt:lpstr>
      <vt:lpstr>Обоснование актуальности, цели и задачи разработки политики информационной безопасности в организации</vt:lpstr>
      <vt:lpstr>Структура компании</vt:lpstr>
      <vt:lpstr>Субъекты и объекты защиты в компании</vt:lpstr>
      <vt:lpstr>Оценка угроз, рисков и уязвимостей</vt:lpstr>
      <vt:lpstr>Меры, методы и средства обеспечения требуемого уровня защищённости информационных ресурсов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«Проект информационной безопасности туристической компании» </dc:title>
  <dc:creator>Taro Yamado</dc:creator>
  <cp:lastModifiedBy>Julia</cp:lastModifiedBy>
  <cp:revision>14</cp:revision>
  <dcterms:created xsi:type="dcterms:W3CDTF">2021-02-08T05:20:04Z</dcterms:created>
  <dcterms:modified xsi:type="dcterms:W3CDTF">2021-02-10T07:50:35Z</dcterms:modified>
</cp:coreProperties>
</file>