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62" r:id="rId3"/>
    <p:sldId id="271" r:id="rId4"/>
    <p:sldId id="272" r:id="rId5"/>
    <p:sldId id="258" r:id="rId6"/>
    <p:sldId id="264" r:id="rId7"/>
    <p:sldId id="259" r:id="rId8"/>
    <p:sldId id="266" r:id="rId9"/>
    <p:sldId id="270" r:id="rId10"/>
    <p:sldId id="273" r:id="rId11"/>
    <p:sldId id="274" r:id="rId12"/>
    <p:sldId id="265" r:id="rId13"/>
    <p:sldId id="277" r:id="rId14"/>
    <p:sldId id="268" r:id="rId15"/>
    <p:sldId id="269" r:id="rId16"/>
    <p:sldId id="276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597CA-79ED-C04A-3907-9213243C93A1}" v="429" dt="2023-05-09T00:11:40.920"/>
    <p1510:client id="{3D36D7AD-4C74-49F7-867F-0429DD0DCAE3}" v="406" dt="2023-05-03T21:02:49.110"/>
    <p1510:client id="{79E35EE7-CD6B-EAE1-081C-B65A631FA475}" v="15" dt="2023-05-09T17:09:54.118"/>
    <p1510:client id="{862C5314-CCD2-DBED-4BB9-7A5C55CE6BFE}" v="1222" dt="2023-05-08T23:12:27.718"/>
    <p1510:client id="{A6AE0808-3F0D-D16A-EFE5-9C0FC6F3D5E1}" v="39" dt="2023-05-09T03:01:32.295"/>
    <p1510:client id="{C0DB01C8-0CA2-436E-954B-286F7642A80B}" v="589" dt="2023-05-09T00:52:24.471"/>
    <p1510:client id="{C8053936-AAD6-98BB-50A7-4591CE1D94BB}" v="20" dt="2023-05-08T23:21:51.412"/>
    <p1510:client id="{E3CB7BF5-D046-66D2-AA47-81D496CB5F88}" v="214" dt="2023-05-08T22:57:34.475"/>
    <p1510:client id="{F1ACAB09-AC6D-5A1F-CC1D-C9A7069258FB}" v="7" dt="2023-12-10T07:41:20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1B7C6-B11C-4FB4-A705-E948CE76A43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226F5E-399F-4AA9-A64B-D3F970D28065}">
      <dgm:prSet/>
      <dgm:spPr/>
      <dgm:t>
        <a:bodyPr/>
        <a:lstStyle/>
        <a:p>
          <a:r>
            <a:rPr lang="en-US"/>
            <a:t>What variables are most significant in predicting credit default risk?</a:t>
          </a:r>
        </a:p>
      </dgm:t>
    </dgm:pt>
    <dgm:pt modelId="{9B50CB5D-66E9-49F1-8059-D21290A400CF}" type="parTrans" cxnId="{F0D14EBF-73D2-40DC-836D-C61EEADCF429}">
      <dgm:prSet/>
      <dgm:spPr/>
      <dgm:t>
        <a:bodyPr/>
        <a:lstStyle/>
        <a:p>
          <a:endParaRPr lang="en-US"/>
        </a:p>
      </dgm:t>
    </dgm:pt>
    <dgm:pt modelId="{52CE3BA7-1B62-4F01-B429-7343887753F0}" type="sibTrans" cxnId="{F0D14EBF-73D2-40DC-836D-C61EEADCF429}">
      <dgm:prSet/>
      <dgm:spPr/>
      <dgm:t>
        <a:bodyPr/>
        <a:lstStyle/>
        <a:p>
          <a:endParaRPr lang="en-US"/>
        </a:p>
      </dgm:t>
    </dgm:pt>
    <dgm:pt modelId="{702CDAAE-1E64-4411-BEA5-F4FB48C91625}">
      <dgm:prSet/>
      <dgm:spPr/>
      <dgm:t>
        <a:bodyPr/>
        <a:lstStyle/>
        <a:p>
          <a:r>
            <a:rPr lang="en-US"/>
            <a:t>How do different machine learning algorithms perform in predicting credit risk?</a:t>
          </a:r>
        </a:p>
      </dgm:t>
    </dgm:pt>
    <dgm:pt modelId="{658B32E5-630F-435A-B361-DB7EAE4385F8}" type="parTrans" cxnId="{589D4586-2934-41FC-A24F-443F81BC95D2}">
      <dgm:prSet/>
      <dgm:spPr/>
      <dgm:t>
        <a:bodyPr/>
        <a:lstStyle/>
        <a:p>
          <a:endParaRPr lang="en-US"/>
        </a:p>
      </dgm:t>
    </dgm:pt>
    <dgm:pt modelId="{C8596C95-27BA-4020-A2D1-CAC989EE9AF2}" type="sibTrans" cxnId="{589D4586-2934-41FC-A24F-443F81BC95D2}">
      <dgm:prSet/>
      <dgm:spPr/>
      <dgm:t>
        <a:bodyPr/>
        <a:lstStyle/>
        <a:p>
          <a:endParaRPr lang="en-US"/>
        </a:p>
      </dgm:t>
    </dgm:pt>
    <dgm:pt modelId="{337EE457-CD4E-4D4E-A9A2-964B02F82D7E}" type="pres">
      <dgm:prSet presAssocID="{6791B7C6-B11C-4FB4-A705-E948CE76A4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5FBF50-6788-4B5E-804B-D8B27D203DD4}" type="pres">
      <dgm:prSet presAssocID="{37226F5E-399F-4AA9-A64B-D3F970D28065}" presName="hierRoot1" presStyleCnt="0"/>
      <dgm:spPr/>
    </dgm:pt>
    <dgm:pt modelId="{A5BAFEBB-409F-409D-A4DA-C1C499BDF7EC}" type="pres">
      <dgm:prSet presAssocID="{37226F5E-399F-4AA9-A64B-D3F970D28065}" presName="composite" presStyleCnt="0"/>
      <dgm:spPr/>
    </dgm:pt>
    <dgm:pt modelId="{05CEB93E-C451-4CD3-8D36-62919632A7B7}" type="pres">
      <dgm:prSet presAssocID="{37226F5E-399F-4AA9-A64B-D3F970D28065}" presName="background" presStyleLbl="node0" presStyleIdx="0" presStyleCnt="2"/>
      <dgm:spPr/>
    </dgm:pt>
    <dgm:pt modelId="{B727BB60-22CF-44C1-8DA4-AE6818365102}" type="pres">
      <dgm:prSet presAssocID="{37226F5E-399F-4AA9-A64B-D3F970D28065}" presName="text" presStyleLbl="fgAcc0" presStyleIdx="0" presStyleCnt="2">
        <dgm:presLayoutVars>
          <dgm:chPref val="3"/>
        </dgm:presLayoutVars>
      </dgm:prSet>
      <dgm:spPr/>
    </dgm:pt>
    <dgm:pt modelId="{AB57B9AD-A311-4F3D-9318-22E30E784B5D}" type="pres">
      <dgm:prSet presAssocID="{37226F5E-399F-4AA9-A64B-D3F970D28065}" presName="hierChild2" presStyleCnt="0"/>
      <dgm:spPr/>
    </dgm:pt>
    <dgm:pt modelId="{A534775C-8AFB-4430-BBA1-F051299C9521}" type="pres">
      <dgm:prSet presAssocID="{702CDAAE-1E64-4411-BEA5-F4FB48C91625}" presName="hierRoot1" presStyleCnt="0"/>
      <dgm:spPr/>
    </dgm:pt>
    <dgm:pt modelId="{AD1A97D7-C31C-4BB3-BFE4-E2801A0DE487}" type="pres">
      <dgm:prSet presAssocID="{702CDAAE-1E64-4411-BEA5-F4FB48C91625}" presName="composite" presStyleCnt="0"/>
      <dgm:spPr/>
    </dgm:pt>
    <dgm:pt modelId="{07C5D50F-F73F-4614-BA8E-100E7DFE6E5B}" type="pres">
      <dgm:prSet presAssocID="{702CDAAE-1E64-4411-BEA5-F4FB48C91625}" presName="background" presStyleLbl="node0" presStyleIdx="1" presStyleCnt="2"/>
      <dgm:spPr/>
    </dgm:pt>
    <dgm:pt modelId="{9B00488A-9C69-4B5B-91EB-3BD1C78642B2}" type="pres">
      <dgm:prSet presAssocID="{702CDAAE-1E64-4411-BEA5-F4FB48C91625}" presName="text" presStyleLbl="fgAcc0" presStyleIdx="1" presStyleCnt="2">
        <dgm:presLayoutVars>
          <dgm:chPref val="3"/>
        </dgm:presLayoutVars>
      </dgm:prSet>
      <dgm:spPr/>
    </dgm:pt>
    <dgm:pt modelId="{8D8C470E-B1DD-43A5-B66F-0E7FE79630D2}" type="pres">
      <dgm:prSet presAssocID="{702CDAAE-1E64-4411-BEA5-F4FB48C91625}" presName="hierChild2" presStyleCnt="0"/>
      <dgm:spPr/>
    </dgm:pt>
  </dgm:ptLst>
  <dgm:cxnLst>
    <dgm:cxn modelId="{40F34A5F-CCF1-4942-A017-41AB1A15E1D2}" type="presOf" srcId="{6791B7C6-B11C-4FB4-A705-E948CE76A43F}" destId="{337EE457-CD4E-4D4E-A9A2-964B02F82D7E}" srcOrd="0" destOrd="0" presId="urn:microsoft.com/office/officeart/2005/8/layout/hierarchy1"/>
    <dgm:cxn modelId="{589D4586-2934-41FC-A24F-443F81BC95D2}" srcId="{6791B7C6-B11C-4FB4-A705-E948CE76A43F}" destId="{702CDAAE-1E64-4411-BEA5-F4FB48C91625}" srcOrd="1" destOrd="0" parTransId="{658B32E5-630F-435A-B361-DB7EAE4385F8}" sibTransId="{C8596C95-27BA-4020-A2D1-CAC989EE9AF2}"/>
    <dgm:cxn modelId="{AC51C0B4-C065-4A3A-B45B-6F6C2C2C5CB3}" type="presOf" srcId="{702CDAAE-1E64-4411-BEA5-F4FB48C91625}" destId="{9B00488A-9C69-4B5B-91EB-3BD1C78642B2}" srcOrd="0" destOrd="0" presId="urn:microsoft.com/office/officeart/2005/8/layout/hierarchy1"/>
    <dgm:cxn modelId="{F0D14EBF-73D2-40DC-836D-C61EEADCF429}" srcId="{6791B7C6-B11C-4FB4-A705-E948CE76A43F}" destId="{37226F5E-399F-4AA9-A64B-D3F970D28065}" srcOrd="0" destOrd="0" parTransId="{9B50CB5D-66E9-49F1-8059-D21290A400CF}" sibTransId="{52CE3BA7-1B62-4F01-B429-7343887753F0}"/>
    <dgm:cxn modelId="{480F2BDB-093D-41B8-B39A-8C86C1D46AE8}" type="presOf" srcId="{37226F5E-399F-4AA9-A64B-D3F970D28065}" destId="{B727BB60-22CF-44C1-8DA4-AE6818365102}" srcOrd="0" destOrd="0" presId="urn:microsoft.com/office/officeart/2005/8/layout/hierarchy1"/>
    <dgm:cxn modelId="{6916ED0E-4788-404B-8607-DD590F5B8025}" type="presParOf" srcId="{337EE457-CD4E-4D4E-A9A2-964B02F82D7E}" destId="{E45FBF50-6788-4B5E-804B-D8B27D203DD4}" srcOrd="0" destOrd="0" presId="urn:microsoft.com/office/officeart/2005/8/layout/hierarchy1"/>
    <dgm:cxn modelId="{1125C689-563C-4E39-9788-0D551BCEF969}" type="presParOf" srcId="{E45FBF50-6788-4B5E-804B-D8B27D203DD4}" destId="{A5BAFEBB-409F-409D-A4DA-C1C499BDF7EC}" srcOrd="0" destOrd="0" presId="urn:microsoft.com/office/officeart/2005/8/layout/hierarchy1"/>
    <dgm:cxn modelId="{EBFBF607-9EB4-4C22-B85C-596EF449E995}" type="presParOf" srcId="{A5BAFEBB-409F-409D-A4DA-C1C499BDF7EC}" destId="{05CEB93E-C451-4CD3-8D36-62919632A7B7}" srcOrd="0" destOrd="0" presId="urn:microsoft.com/office/officeart/2005/8/layout/hierarchy1"/>
    <dgm:cxn modelId="{73344F60-B30B-42B0-A5E9-959553C30264}" type="presParOf" srcId="{A5BAFEBB-409F-409D-A4DA-C1C499BDF7EC}" destId="{B727BB60-22CF-44C1-8DA4-AE6818365102}" srcOrd="1" destOrd="0" presId="urn:microsoft.com/office/officeart/2005/8/layout/hierarchy1"/>
    <dgm:cxn modelId="{453C33B2-7037-46DD-A7C7-D06C80C5AA69}" type="presParOf" srcId="{E45FBF50-6788-4B5E-804B-D8B27D203DD4}" destId="{AB57B9AD-A311-4F3D-9318-22E30E784B5D}" srcOrd="1" destOrd="0" presId="urn:microsoft.com/office/officeart/2005/8/layout/hierarchy1"/>
    <dgm:cxn modelId="{ABDF4D7C-A098-4D0D-89A3-40BA850A8C16}" type="presParOf" srcId="{337EE457-CD4E-4D4E-A9A2-964B02F82D7E}" destId="{A534775C-8AFB-4430-BBA1-F051299C9521}" srcOrd="1" destOrd="0" presId="urn:microsoft.com/office/officeart/2005/8/layout/hierarchy1"/>
    <dgm:cxn modelId="{E1A823DB-E528-44AF-A2D4-A11DDFDAF586}" type="presParOf" srcId="{A534775C-8AFB-4430-BBA1-F051299C9521}" destId="{AD1A97D7-C31C-4BB3-BFE4-E2801A0DE487}" srcOrd="0" destOrd="0" presId="urn:microsoft.com/office/officeart/2005/8/layout/hierarchy1"/>
    <dgm:cxn modelId="{5FBD73C3-7D05-4B4E-A103-940F75FC379E}" type="presParOf" srcId="{AD1A97D7-C31C-4BB3-BFE4-E2801A0DE487}" destId="{07C5D50F-F73F-4614-BA8E-100E7DFE6E5B}" srcOrd="0" destOrd="0" presId="urn:microsoft.com/office/officeart/2005/8/layout/hierarchy1"/>
    <dgm:cxn modelId="{48C42115-E735-4191-89F9-03745B4446C9}" type="presParOf" srcId="{AD1A97D7-C31C-4BB3-BFE4-E2801A0DE487}" destId="{9B00488A-9C69-4B5B-91EB-3BD1C78642B2}" srcOrd="1" destOrd="0" presId="urn:microsoft.com/office/officeart/2005/8/layout/hierarchy1"/>
    <dgm:cxn modelId="{E6949698-7858-406B-8FB0-57B530F0AD03}" type="presParOf" srcId="{A534775C-8AFB-4430-BBA1-F051299C9521}" destId="{8D8C470E-B1DD-43A5-B66F-0E7FE79630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9F6F3-1B8D-43E0-987C-A0C19A9EBE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57D76-F2EC-4000-8651-374B2A50B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is </a:t>
          </a:r>
          <a:r>
            <a:rPr lang="en-US" dirty="0">
              <a:latin typeface="Gill Sans MT" panose="020B0502020104020203"/>
            </a:rPr>
            <a:t>0.6951</a:t>
          </a:r>
          <a:endParaRPr lang="en-US" dirty="0"/>
        </a:p>
      </dgm:t>
    </dgm:pt>
    <dgm:pt modelId="{0AA3AA4E-D0E8-4C59-A6C3-B87C2B115133}" type="parTrans" cxnId="{3AB4F105-B7CD-4AAD-AB6D-F9A2D5A680BE}">
      <dgm:prSet/>
      <dgm:spPr/>
      <dgm:t>
        <a:bodyPr/>
        <a:lstStyle/>
        <a:p>
          <a:endParaRPr lang="en-US"/>
        </a:p>
      </dgm:t>
    </dgm:pt>
    <dgm:pt modelId="{CAD2C519-DC79-47B5-AE39-68DA5A8E9DC8}" type="sibTrans" cxnId="{3AB4F105-B7CD-4AAD-AB6D-F9A2D5A680BE}">
      <dgm:prSet/>
      <dgm:spPr/>
      <dgm:t>
        <a:bodyPr/>
        <a:lstStyle/>
        <a:p>
          <a:endParaRPr lang="en-US"/>
        </a:p>
      </dgm:t>
    </dgm:pt>
    <dgm:pt modelId="{C920D3BE-A455-4FE8-8B17-47874508A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AUC value is </a:t>
          </a:r>
          <a:r>
            <a:rPr lang="en-US" dirty="0">
              <a:latin typeface="Gill Sans MT" panose="020B0502020104020203"/>
            </a:rPr>
            <a:t>0.5103</a:t>
          </a:r>
          <a:endParaRPr lang="en-US" dirty="0"/>
        </a:p>
      </dgm:t>
    </dgm:pt>
    <dgm:pt modelId="{072D36CF-9D7D-405D-871E-3865E0E45DE0}" type="parTrans" cxnId="{BABC4273-A5AC-473A-8889-FE7D4DD0CE26}">
      <dgm:prSet/>
      <dgm:spPr/>
      <dgm:t>
        <a:bodyPr/>
        <a:lstStyle/>
        <a:p>
          <a:endParaRPr lang="en-US"/>
        </a:p>
      </dgm:t>
    </dgm:pt>
    <dgm:pt modelId="{9814FAB1-0F23-4461-820E-5AE2810F0D2C}" type="sibTrans" cxnId="{BABC4273-A5AC-473A-8889-FE7D4DD0CE26}">
      <dgm:prSet/>
      <dgm:spPr/>
      <dgm:t>
        <a:bodyPr/>
        <a:lstStyle/>
        <a:p>
          <a:endParaRPr lang="en-US"/>
        </a:p>
      </dgm:t>
    </dgm:pt>
    <dgm:pt modelId="{F6AB4D06-73BF-4688-8940-4722051D5E0C}" type="pres">
      <dgm:prSet presAssocID="{BE29F6F3-1B8D-43E0-987C-A0C19A9EBE2E}" presName="root" presStyleCnt="0">
        <dgm:presLayoutVars>
          <dgm:dir/>
          <dgm:resizeHandles val="exact"/>
        </dgm:presLayoutVars>
      </dgm:prSet>
      <dgm:spPr/>
    </dgm:pt>
    <dgm:pt modelId="{D89409DA-31B4-469F-A27C-BBCB746802B0}" type="pres">
      <dgm:prSet presAssocID="{D8F57D76-F2EC-4000-8651-374B2A50B5C6}" presName="compNode" presStyleCnt="0"/>
      <dgm:spPr/>
    </dgm:pt>
    <dgm:pt modelId="{2D1776E1-ADE6-4E90-9C0D-95C82AED4F10}" type="pres">
      <dgm:prSet presAssocID="{D8F57D76-F2EC-4000-8651-374B2A50B5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405393-9BDE-4675-B3A5-0A9A023AC149}" type="pres">
      <dgm:prSet presAssocID="{D8F57D76-F2EC-4000-8651-374B2A50B5C6}" presName="spaceRect" presStyleCnt="0"/>
      <dgm:spPr/>
    </dgm:pt>
    <dgm:pt modelId="{40A49C83-13C2-4DA9-AD56-690ECFAAE910}" type="pres">
      <dgm:prSet presAssocID="{D8F57D76-F2EC-4000-8651-374B2A50B5C6}" presName="textRect" presStyleLbl="revTx" presStyleIdx="0" presStyleCnt="2">
        <dgm:presLayoutVars>
          <dgm:chMax val="1"/>
          <dgm:chPref val="1"/>
        </dgm:presLayoutVars>
      </dgm:prSet>
      <dgm:spPr/>
    </dgm:pt>
    <dgm:pt modelId="{C5197AAB-9875-463C-8A8B-8022E1389422}" type="pres">
      <dgm:prSet presAssocID="{CAD2C519-DC79-47B5-AE39-68DA5A8E9DC8}" presName="sibTrans" presStyleCnt="0"/>
      <dgm:spPr/>
    </dgm:pt>
    <dgm:pt modelId="{672B0425-D7BF-4BDD-84A4-C639717C8012}" type="pres">
      <dgm:prSet presAssocID="{C920D3BE-A455-4FE8-8B17-47874508A1C1}" presName="compNode" presStyleCnt="0"/>
      <dgm:spPr/>
    </dgm:pt>
    <dgm:pt modelId="{F7A7A338-BBD4-490D-8E0F-0948DF5D4C4C}" type="pres">
      <dgm:prSet presAssocID="{C920D3BE-A455-4FE8-8B17-47874508A1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88CCC-69A2-4629-B74E-603E9DB1A5F6}" type="pres">
      <dgm:prSet presAssocID="{C920D3BE-A455-4FE8-8B17-47874508A1C1}" presName="spaceRect" presStyleCnt="0"/>
      <dgm:spPr/>
    </dgm:pt>
    <dgm:pt modelId="{FD228B67-6AAE-4C6C-BB54-548B5E5D5569}" type="pres">
      <dgm:prSet presAssocID="{C920D3BE-A455-4FE8-8B17-47874508A1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B4F105-B7CD-4AAD-AB6D-F9A2D5A680BE}" srcId="{BE29F6F3-1B8D-43E0-987C-A0C19A9EBE2E}" destId="{D8F57D76-F2EC-4000-8651-374B2A50B5C6}" srcOrd="0" destOrd="0" parTransId="{0AA3AA4E-D0E8-4C59-A6C3-B87C2B115133}" sibTransId="{CAD2C519-DC79-47B5-AE39-68DA5A8E9DC8}"/>
    <dgm:cxn modelId="{A04DF15F-71AC-4F3E-97D2-16A396F8750B}" type="presOf" srcId="{D8F57D76-F2EC-4000-8651-374B2A50B5C6}" destId="{40A49C83-13C2-4DA9-AD56-690ECFAAE910}" srcOrd="0" destOrd="0" presId="urn:microsoft.com/office/officeart/2018/2/layout/IconLabelList"/>
    <dgm:cxn modelId="{BABC4273-A5AC-473A-8889-FE7D4DD0CE26}" srcId="{BE29F6F3-1B8D-43E0-987C-A0C19A9EBE2E}" destId="{C920D3BE-A455-4FE8-8B17-47874508A1C1}" srcOrd="1" destOrd="0" parTransId="{072D36CF-9D7D-405D-871E-3865E0E45DE0}" sibTransId="{9814FAB1-0F23-4461-820E-5AE2810F0D2C}"/>
    <dgm:cxn modelId="{104E6BAC-D75D-4BD5-A2C6-C43B5B81052D}" type="presOf" srcId="{C920D3BE-A455-4FE8-8B17-47874508A1C1}" destId="{FD228B67-6AAE-4C6C-BB54-548B5E5D5569}" srcOrd="0" destOrd="0" presId="urn:microsoft.com/office/officeart/2018/2/layout/IconLabelList"/>
    <dgm:cxn modelId="{72DEBCB6-CCD7-4B09-A549-251A90A47EFD}" type="presOf" srcId="{BE29F6F3-1B8D-43E0-987C-A0C19A9EBE2E}" destId="{F6AB4D06-73BF-4688-8940-4722051D5E0C}" srcOrd="0" destOrd="0" presId="urn:microsoft.com/office/officeart/2018/2/layout/IconLabelList"/>
    <dgm:cxn modelId="{35EFE545-3B7A-4AAC-BD11-6FCBAC36646E}" type="presParOf" srcId="{F6AB4D06-73BF-4688-8940-4722051D5E0C}" destId="{D89409DA-31B4-469F-A27C-BBCB746802B0}" srcOrd="0" destOrd="0" presId="urn:microsoft.com/office/officeart/2018/2/layout/IconLabelList"/>
    <dgm:cxn modelId="{79264A72-9B87-4276-9503-35E042ACDFD6}" type="presParOf" srcId="{D89409DA-31B4-469F-A27C-BBCB746802B0}" destId="{2D1776E1-ADE6-4E90-9C0D-95C82AED4F10}" srcOrd="0" destOrd="0" presId="urn:microsoft.com/office/officeart/2018/2/layout/IconLabelList"/>
    <dgm:cxn modelId="{F6F07E0D-A35F-466F-8D55-CBBB60E6FD2C}" type="presParOf" srcId="{D89409DA-31B4-469F-A27C-BBCB746802B0}" destId="{E9405393-9BDE-4675-B3A5-0A9A023AC149}" srcOrd="1" destOrd="0" presId="urn:microsoft.com/office/officeart/2018/2/layout/IconLabelList"/>
    <dgm:cxn modelId="{227C0678-DE9E-4E2A-B2C9-AC78C1B584A5}" type="presParOf" srcId="{D89409DA-31B4-469F-A27C-BBCB746802B0}" destId="{40A49C83-13C2-4DA9-AD56-690ECFAAE910}" srcOrd="2" destOrd="0" presId="urn:microsoft.com/office/officeart/2018/2/layout/IconLabelList"/>
    <dgm:cxn modelId="{E927A8B4-D1C1-4030-A265-D04399500B6D}" type="presParOf" srcId="{F6AB4D06-73BF-4688-8940-4722051D5E0C}" destId="{C5197AAB-9875-463C-8A8B-8022E1389422}" srcOrd="1" destOrd="0" presId="urn:microsoft.com/office/officeart/2018/2/layout/IconLabelList"/>
    <dgm:cxn modelId="{C81AC4BD-B847-4D7F-8DD6-AE0209EDB8CD}" type="presParOf" srcId="{F6AB4D06-73BF-4688-8940-4722051D5E0C}" destId="{672B0425-D7BF-4BDD-84A4-C639717C8012}" srcOrd="2" destOrd="0" presId="urn:microsoft.com/office/officeart/2018/2/layout/IconLabelList"/>
    <dgm:cxn modelId="{A8D9C2CB-3C16-4961-8081-DAFC9ABC0000}" type="presParOf" srcId="{672B0425-D7BF-4BDD-84A4-C639717C8012}" destId="{F7A7A338-BBD4-490D-8E0F-0948DF5D4C4C}" srcOrd="0" destOrd="0" presId="urn:microsoft.com/office/officeart/2018/2/layout/IconLabelList"/>
    <dgm:cxn modelId="{48D9E27B-BF89-4138-9758-BA105615C8AE}" type="presParOf" srcId="{672B0425-D7BF-4BDD-84A4-C639717C8012}" destId="{E6388CCC-69A2-4629-B74E-603E9DB1A5F6}" srcOrd="1" destOrd="0" presId="urn:microsoft.com/office/officeart/2018/2/layout/IconLabelList"/>
    <dgm:cxn modelId="{F0A0D972-789B-4483-87CD-BD4ACF835A49}" type="presParOf" srcId="{672B0425-D7BF-4BDD-84A4-C639717C8012}" destId="{FD228B67-6AAE-4C6C-BB54-548B5E5D5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29F6F3-1B8D-43E0-987C-A0C19A9EBE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57D76-F2EC-4000-8651-374B2A50B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is </a:t>
          </a:r>
          <a:r>
            <a:rPr lang="en-US" dirty="0">
              <a:latin typeface="Gill Sans MT" panose="020B0502020104020203"/>
            </a:rPr>
            <a:t>0.8671</a:t>
          </a:r>
          <a:endParaRPr lang="en-US" dirty="0"/>
        </a:p>
      </dgm:t>
    </dgm:pt>
    <dgm:pt modelId="{0AA3AA4E-D0E8-4C59-A6C3-B87C2B115133}" type="parTrans" cxnId="{3AB4F105-B7CD-4AAD-AB6D-F9A2D5A680BE}">
      <dgm:prSet/>
      <dgm:spPr/>
      <dgm:t>
        <a:bodyPr/>
        <a:lstStyle/>
        <a:p>
          <a:endParaRPr lang="en-US"/>
        </a:p>
      </dgm:t>
    </dgm:pt>
    <dgm:pt modelId="{CAD2C519-DC79-47B5-AE39-68DA5A8E9DC8}" type="sibTrans" cxnId="{3AB4F105-B7CD-4AAD-AB6D-F9A2D5A680BE}">
      <dgm:prSet/>
      <dgm:spPr/>
      <dgm:t>
        <a:bodyPr/>
        <a:lstStyle/>
        <a:p>
          <a:endParaRPr lang="en-US"/>
        </a:p>
      </dgm:t>
    </dgm:pt>
    <dgm:pt modelId="{C920D3BE-A455-4FE8-8B17-47874508A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AUC value is </a:t>
          </a:r>
          <a:r>
            <a:rPr lang="en-US" dirty="0">
              <a:latin typeface="Gill Sans MT" panose="020B0502020104020203"/>
            </a:rPr>
            <a:t>0.8669</a:t>
          </a:r>
          <a:endParaRPr lang="en-US" dirty="0"/>
        </a:p>
      </dgm:t>
    </dgm:pt>
    <dgm:pt modelId="{072D36CF-9D7D-405D-871E-3865E0E45DE0}" type="parTrans" cxnId="{BABC4273-A5AC-473A-8889-FE7D4DD0CE26}">
      <dgm:prSet/>
      <dgm:spPr/>
      <dgm:t>
        <a:bodyPr/>
        <a:lstStyle/>
        <a:p>
          <a:endParaRPr lang="en-US"/>
        </a:p>
      </dgm:t>
    </dgm:pt>
    <dgm:pt modelId="{9814FAB1-0F23-4461-820E-5AE2810F0D2C}" type="sibTrans" cxnId="{BABC4273-A5AC-473A-8889-FE7D4DD0CE26}">
      <dgm:prSet/>
      <dgm:spPr/>
      <dgm:t>
        <a:bodyPr/>
        <a:lstStyle/>
        <a:p>
          <a:endParaRPr lang="en-US"/>
        </a:p>
      </dgm:t>
    </dgm:pt>
    <dgm:pt modelId="{F6AB4D06-73BF-4688-8940-4722051D5E0C}" type="pres">
      <dgm:prSet presAssocID="{BE29F6F3-1B8D-43E0-987C-A0C19A9EBE2E}" presName="root" presStyleCnt="0">
        <dgm:presLayoutVars>
          <dgm:dir/>
          <dgm:resizeHandles val="exact"/>
        </dgm:presLayoutVars>
      </dgm:prSet>
      <dgm:spPr/>
    </dgm:pt>
    <dgm:pt modelId="{D89409DA-31B4-469F-A27C-BBCB746802B0}" type="pres">
      <dgm:prSet presAssocID="{D8F57D76-F2EC-4000-8651-374B2A50B5C6}" presName="compNode" presStyleCnt="0"/>
      <dgm:spPr/>
    </dgm:pt>
    <dgm:pt modelId="{2D1776E1-ADE6-4E90-9C0D-95C82AED4F10}" type="pres">
      <dgm:prSet presAssocID="{D8F57D76-F2EC-4000-8651-374B2A50B5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405393-9BDE-4675-B3A5-0A9A023AC149}" type="pres">
      <dgm:prSet presAssocID="{D8F57D76-F2EC-4000-8651-374B2A50B5C6}" presName="spaceRect" presStyleCnt="0"/>
      <dgm:spPr/>
    </dgm:pt>
    <dgm:pt modelId="{40A49C83-13C2-4DA9-AD56-690ECFAAE910}" type="pres">
      <dgm:prSet presAssocID="{D8F57D76-F2EC-4000-8651-374B2A50B5C6}" presName="textRect" presStyleLbl="revTx" presStyleIdx="0" presStyleCnt="2">
        <dgm:presLayoutVars>
          <dgm:chMax val="1"/>
          <dgm:chPref val="1"/>
        </dgm:presLayoutVars>
      </dgm:prSet>
      <dgm:spPr/>
    </dgm:pt>
    <dgm:pt modelId="{C5197AAB-9875-463C-8A8B-8022E1389422}" type="pres">
      <dgm:prSet presAssocID="{CAD2C519-DC79-47B5-AE39-68DA5A8E9DC8}" presName="sibTrans" presStyleCnt="0"/>
      <dgm:spPr/>
    </dgm:pt>
    <dgm:pt modelId="{672B0425-D7BF-4BDD-84A4-C639717C8012}" type="pres">
      <dgm:prSet presAssocID="{C920D3BE-A455-4FE8-8B17-47874508A1C1}" presName="compNode" presStyleCnt="0"/>
      <dgm:spPr/>
    </dgm:pt>
    <dgm:pt modelId="{F7A7A338-BBD4-490D-8E0F-0948DF5D4C4C}" type="pres">
      <dgm:prSet presAssocID="{C920D3BE-A455-4FE8-8B17-47874508A1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88CCC-69A2-4629-B74E-603E9DB1A5F6}" type="pres">
      <dgm:prSet presAssocID="{C920D3BE-A455-4FE8-8B17-47874508A1C1}" presName="spaceRect" presStyleCnt="0"/>
      <dgm:spPr/>
    </dgm:pt>
    <dgm:pt modelId="{FD228B67-6AAE-4C6C-BB54-548B5E5D5569}" type="pres">
      <dgm:prSet presAssocID="{C920D3BE-A455-4FE8-8B17-47874508A1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B4F105-B7CD-4AAD-AB6D-F9A2D5A680BE}" srcId="{BE29F6F3-1B8D-43E0-987C-A0C19A9EBE2E}" destId="{D8F57D76-F2EC-4000-8651-374B2A50B5C6}" srcOrd="0" destOrd="0" parTransId="{0AA3AA4E-D0E8-4C59-A6C3-B87C2B115133}" sibTransId="{CAD2C519-DC79-47B5-AE39-68DA5A8E9DC8}"/>
    <dgm:cxn modelId="{A04DF15F-71AC-4F3E-97D2-16A396F8750B}" type="presOf" srcId="{D8F57D76-F2EC-4000-8651-374B2A50B5C6}" destId="{40A49C83-13C2-4DA9-AD56-690ECFAAE910}" srcOrd="0" destOrd="0" presId="urn:microsoft.com/office/officeart/2018/2/layout/IconLabelList"/>
    <dgm:cxn modelId="{BABC4273-A5AC-473A-8889-FE7D4DD0CE26}" srcId="{BE29F6F3-1B8D-43E0-987C-A0C19A9EBE2E}" destId="{C920D3BE-A455-4FE8-8B17-47874508A1C1}" srcOrd="1" destOrd="0" parTransId="{072D36CF-9D7D-405D-871E-3865E0E45DE0}" sibTransId="{9814FAB1-0F23-4461-820E-5AE2810F0D2C}"/>
    <dgm:cxn modelId="{104E6BAC-D75D-4BD5-A2C6-C43B5B81052D}" type="presOf" srcId="{C920D3BE-A455-4FE8-8B17-47874508A1C1}" destId="{FD228B67-6AAE-4C6C-BB54-548B5E5D5569}" srcOrd="0" destOrd="0" presId="urn:microsoft.com/office/officeart/2018/2/layout/IconLabelList"/>
    <dgm:cxn modelId="{72DEBCB6-CCD7-4B09-A549-251A90A47EFD}" type="presOf" srcId="{BE29F6F3-1B8D-43E0-987C-A0C19A9EBE2E}" destId="{F6AB4D06-73BF-4688-8940-4722051D5E0C}" srcOrd="0" destOrd="0" presId="urn:microsoft.com/office/officeart/2018/2/layout/IconLabelList"/>
    <dgm:cxn modelId="{35EFE545-3B7A-4AAC-BD11-6FCBAC36646E}" type="presParOf" srcId="{F6AB4D06-73BF-4688-8940-4722051D5E0C}" destId="{D89409DA-31B4-469F-A27C-BBCB746802B0}" srcOrd="0" destOrd="0" presId="urn:microsoft.com/office/officeart/2018/2/layout/IconLabelList"/>
    <dgm:cxn modelId="{79264A72-9B87-4276-9503-35E042ACDFD6}" type="presParOf" srcId="{D89409DA-31B4-469F-A27C-BBCB746802B0}" destId="{2D1776E1-ADE6-4E90-9C0D-95C82AED4F10}" srcOrd="0" destOrd="0" presId="urn:microsoft.com/office/officeart/2018/2/layout/IconLabelList"/>
    <dgm:cxn modelId="{F6F07E0D-A35F-466F-8D55-CBBB60E6FD2C}" type="presParOf" srcId="{D89409DA-31B4-469F-A27C-BBCB746802B0}" destId="{E9405393-9BDE-4675-B3A5-0A9A023AC149}" srcOrd="1" destOrd="0" presId="urn:microsoft.com/office/officeart/2018/2/layout/IconLabelList"/>
    <dgm:cxn modelId="{227C0678-DE9E-4E2A-B2C9-AC78C1B584A5}" type="presParOf" srcId="{D89409DA-31B4-469F-A27C-BBCB746802B0}" destId="{40A49C83-13C2-4DA9-AD56-690ECFAAE910}" srcOrd="2" destOrd="0" presId="urn:microsoft.com/office/officeart/2018/2/layout/IconLabelList"/>
    <dgm:cxn modelId="{E927A8B4-D1C1-4030-A265-D04399500B6D}" type="presParOf" srcId="{F6AB4D06-73BF-4688-8940-4722051D5E0C}" destId="{C5197AAB-9875-463C-8A8B-8022E1389422}" srcOrd="1" destOrd="0" presId="urn:microsoft.com/office/officeart/2018/2/layout/IconLabelList"/>
    <dgm:cxn modelId="{C81AC4BD-B847-4D7F-8DD6-AE0209EDB8CD}" type="presParOf" srcId="{F6AB4D06-73BF-4688-8940-4722051D5E0C}" destId="{672B0425-D7BF-4BDD-84A4-C639717C8012}" srcOrd="2" destOrd="0" presId="urn:microsoft.com/office/officeart/2018/2/layout/IconLabelList"/>
    <dgm:cxn modelId="{A8D9C2CB-3C16-4961-8081-DAFC9ABC0000}" type="presParOf" srcId="{672B0425-D7BF-4BDD-84A4-C639717C8012}" destId="{F7A7A338-BBD4-490D-8E0F-0948DF5D4C4C}" srcOrd="0" destOrd="0" presId="urn:microsoft.com/office/officeart/2018/2/layout/IconLabelList"/>
    <dgm:cxn modelId="{48D9E27B-BF89-4138-9758-BA105615C8AE}" type="presParOf" srcId="{672B0425-D7BF-4BDD-84A4-C639717C8012}" destId="{E6388CCC-69A2-4629-B74E-603E9DB1A5F6}" srcOrd="1" destOrd="0" presId="urn:microsoft.com/office/officeart/2018/2/layout/IconLabelList"/>
    <dgm:cxn modelId="{F0A0D972-789B-4483-87CD-BD4ACF835A49}" type="presParOf" srcId="{672B0425-D7BF-4BDD-84A4-C639717C8012}" destId="{FD228B67-6AAE-4C6C-BB54-548B5E5D5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29F6F3-1B8D-43E0-987C-A0C19A9EBE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57D76-F2EC-4000-8651-374B2A50B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is </a:t>
          </a:r>
          <a:r>
            <a:rPr lang="en-US">
              <a:latin typeface="Gill Sans MT" panose="020B0502020104020203"/>
            </a:rPr>
            <a:t>0.8663</a:t>
          </a:r>
          <a:endParaRPr lang="en-US"/>
        </a:p>
      </dgm:t>
    </dgm:pt>
    <dgm:pt modelId="{0AA3AA4E-D0E8-4C59-A6C3-B87C2B115133}" type="parTrans" cxnId="{3AB4F105-B7CD-4AAD-AB6D-F9A2D5A680BE}">
      <dgm:prSet/>
      <dgm:spPr/>
      <dgm:t>
        <a:bodyPr/>
        <a:lstStyle/>
        <a:p>
          <a:endParaRPr lang="en-US"/>
        </a:p>
      </dgm:t>
    </dgm:pt>
    <dgm:pt modelId="{CAD2C519-DC79-47B5-AE39-68DA5A8E9DC8}" type="sibTrans" cxnId="{3AB4F105-B7CD-4AAD-AB6D-F9A2D5A680BE}">
      <dgm:prSet/>
      <dgm:spPr/>
      <dgm:t>
        <a:bodyPr/>
        <a:lstStyle/>
        <a:p>
          <a:endParaRPr lang="en-US"/>
        </a:p>
      </dgm:t>
    </dgm:pt>
    <dgm:pt modelId="{C920D3BE-A455-4FE8-8B17-47874508A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AUC value is </a:t>
          </a:r>
          <a:r>
            <a:rPr lang="en-US">
              <a:latin typeface="Gill Sans MT" panose="020B0502020104020203"/>
            </a:rPr>
            <a:t>0.8716</a:t>
          </a:r>
          <a:endParaRPr lang="en-US"/>
        </a:p>
      </dgm:t>
    </dgm:pt>
    <dgm:pt modelId="{072D36CF-9D7D-405D-871E-3865E0E45DE0}" type="parTrans" cxnId="{BABC4273-A5AC-473A-8889-FE7D4DD0CE26}">
      <dgm:prSet/>
      <dgm:spPr/>
      <dgm:t>
        <a:bodyPr/>
        <a:lstStyle/>
        <a:p>
          <a:endParaRPr lang="en-US"/>
        </a:p>
      </dgm:t>
    </dgm:pt>
    <dgm:pt modelId="{9814FAB1-0F23-4461-820E-5AE2810F0D2C}" type="sibTrans" cxnId="{BABC4273-A5AC-473A-8889-FE7D4DD0CE26}">
      <dgm:prSet/>
      <dgm:spPr/>
      <dgm:t>
        <a:bodyPr/>
        <a:lstStyle/>
        <a:p>
          <a:endParaRPr lang="en-US"/>
        </a:p>
      </dgm:t>
    </dgm:pt>
    <dgm:pt modelId="{F6AB4D06-73BF-4688-8940-4722051D5E0C}" type="pres">
      <dgm:prSet presAssocID="{BE29F6F3-1B8D-43E0-987C-A0C19A9EBE2E}" presName="root" presStyleCnt="0">
        <dgm:presLayoutVars>
          <dgm:dir/>
          <dgm:resizeHandles val="exact"/>
        </dgm:presLayoutVars>
      </dgm:prSet>
      <dgm:spPr/>
    </dgm:pt>
    <dgm:pt modelId="{D89409DA-31B4-469F-A27C-BBCB746802B0}" type="pres">
      <dgm:prSet presAssocID="{D8F57D76-F2EC-4000-8651-374B2A50B5C6}" presName="compNode" presStyleCnt="0"/>
      <dgm:spPr/>
    </dgm:pt>
    <dgm:pt modelId="{2D1776E1-ADE6-4E90-9C0D-95C82AED4F10}" type="pres">
      <dgm:prSet presAssocID="{D8F57D76-F2EC-4000-8651-374B2A50B5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405393-9BDE-4675-B3A5-0A9A023AC149}" type="pres">
      <dgm:prSet presAssocID="{D8F57D76-F2EC-4000-8651-374B2A50B5C6}" presName="spaceRect" presStyleCnt="0"/>
      <dgm:spPr/>
    </dgm:pt>
    <dgm:pt modelId="{40A49C83-13C2-4DA9-AD56-690ECFAAE910}" type="pres">
      <dgm:prSet presAssocID="{D8F57D76-F2EC-4000-8651-374B2A50B5C6}" presName="textRect" presStyleLbl="revTx" presStyleIdx="0" presStyleCnt="2">
        <dgm:presLayoutVars>
          <dgm:chMax val="1"/>
          <dgm:chPref val="1"/>
        </dgm:presLayoutVars>
      </dgm:prSet>
      <dgm:spPr/>
    </dgm:pt>
    <dgm:pt modelId="{C5197AAB-9875-463C-8A8B-8022E1389422}" type="pres">
      <dgm:prSet presAssocID="{CAD2C519-DC79-47B5-AE39-68DA5A8E9DC8}" presName="sibTrans" presStyleCnt="0"/>
      <dgm:spPr/>
    </dgm:pt>
    <dgm:pt modelId="{672B0425-D7BF-4BDD-84A4-C639717C8012}" type="pres">
      <dgm:prSet presAssocID="{C920D3BE-A455-4FE8-8B17-47874508A1C1}" presName="compNode" presStyleCnt="0"/>
      <dgm:spPr/>
    </dgm:pt>
    <dgm:pt modelId="{F7A7A338-BBD4-490D-8E0F-0948DF5D4C4C}" type="pres">
      <dgm:prSet presAssocID="{C920D3BE-A455-4FE8-8B17-47874508A1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88CCC-69A2-4629-B74E-603E9DB1A5F6}" type="pres">
      <dgm:prSet presAssocID="{C920D3BE-A455-4FE8-8B17-47874508A1C1}" presName="spaceRect" presStyleCnt="0"/>
      <dgm:spPr/>
    </dgm:pt>
    <dgm:pt modelId="{FD228B67-6AAE-4C6C-BB54-548B5E5D5569}" type="pres">
      <dgm:prSet presAssocID="{C920D3BE-A455-4FE8-8B17-47874508A1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B4F105-B7CD-4AAD-AB6D-F9A2D5A680BE}" srcId="{BE29F6F3-1B8D-43E0-987C-A0C19A9EBE2E}" destId="{D8F57D76-F2EC-4000-8651-374B2A50B5C6}" srcOrd="0" destOrd="0" parTransId="{0AA3AA4E-D0E8-4C59-A6C3-B87C2B115133}" sibTransId="{CAD2C519-DC79-47B5-AE39-68DA5A8E9DC8}"/>
    <dgm:cxn modelId="{A04DF15F-71AC-4F3E-97D2-16A396F8750B}" type="presOf" srcId="{D8F57D76-F2EC-4000-8651-374B2A50B5C6}" destId="{40A49C83-13C2-4DA9-AD56-690ECFAAE910}" srcOrd="0" destOrd="0" presId="urn:microsoft.com/office/officeart/2018/2/layout/IconLabelList"/>
    <dgm:cxn modelId="{BABC4273-A5AC-473A-8889-FE7D4DD0CE26}" srcId="{BE29F6F3-1B8D-43E0-987C-A0C19A9EBE2E}" destId="{C920D3BE-A455-4FE8-8B17-47874508A1C1}" srcOrd="1" destOrd="0" parTransId="{072D36CF-9D7D-405D-871E-3865E0E45DE0}" sibTransId="{9814FAB1-0F23-4461-820E-5AE2810F0D2C}"/>
    <dgm:cxn modelId="{104E6BAC-D75D-4BD5-A2C6-C43B5B81052D}" type="presOf" srcId="{C920D3BE-A455-4FE8-8B17-47874508A1C1}" destId="{FD228B67-6AAE-4C6C-BB54-548B5E5D5569}" srcOrd="0" destOrd="0" presId="urn:microsoft.com/office/officeart/2018/2/layout/IconLabelList"/>
    <dgm:cxn modelId="{72DEBCB6-CCD7-4B09-A549-251A90A47EFD}" type="presOf" srcId="{BE29F6F3-1B8D-43E0-987C-A0C19A9EBE2E}" destId="{F6AB4D06-73BF-4688-8940-4722051D5E0C}" srcOrd="0" destOrd="0" presId="urn:microsoft.com/office/officeart/2018/2/layout/IconLabelList"/>
    <dgm:cxn modelId="{35EFE545-3B7A-4AAC-BD11-6FCBAC36646E}" type="presParOf" srcId="{F6AB4D06-73BF-4688-8940-4722051D5E0C}" destId="{D89409DA-31B4-469F-A27C-BBCB746802B0}" srcOrd="0" destOrd="0" presId="urn:microsoft.com/office/officeart/2018/2/layout/IconLabelList"/>
    <dgm:cxn modelId="{79264A72-9B87-4276-9503-35E042ACDFD6}" type="presParOf" srcId="{D89409DA-31B4-469F-A27C-BBCB746802B0}" destId="{2D1776E1-ADE6-4E90-9C0D-95C82AED4F10}" srcOrd="0" destOrd="0" presId="urn:microsoft.com/office/officeart/2018/2/layout/IconLabelList"/>
    <dgm:cxn modelId="{F6F07E0D-A35F-466F-8D55-CBBB60E6FD2C}" type="presParOf" srcId="{D89409DA-31B4-469F-A27C-BBCB746802B0}" destId="{E9405393-9BDE-4675-B3A5-0A9A023AC149}" srcOrd="1" destOrd="0" presId="urn:microsoft.com/office/officeart/2018/2/layout/IconLabelList"/>
    <dgm:cxn modelId="{227C0678-DE9E-4E2A-B2C9-AC78C1B584A5}" type="presParOf" srcId="{D89409DA-31B4-469F-A27C-BBCB746802B0}" destId="{40A49C83-13C2-4DA9-AD56-690ECFAAE910}" srcOrd="2" destOrd="0" presId="urn:microsoft.com/office/officeart/2018/2/layout/IconLabelList"/>
    <dgm:cxn modelId="{E927A8B4-D1C1-4030-A265-D04399500B6D}" type="presParOf" srcId="{F6AB4D06-73BF-4688-8940-4722051D5E0C}" destId="{C5197AAB-9875-463C-8A8B-8022E1389422}" srcOrd="1" destOrd="0" presId="urn:microsoft.com/office/officeart/2018/2/layout/IconLabelList"/>
    <dgm:cxn modelId="{C81AC4BD-B847-4D7F-8DD6-AE0209EDB8CD}" type="presParOf" srcId="{F6AB4D06-73BF-4688-8940-4722051D5E0C}" destId="{672B0425-D7BF-4BDD-84A4-C639717C8012}" srcOrd="2" destOrd="0" presId="urn:microsoft.com/office/officeart/2018/2/layout/IconLabelList"/>
    <dgm:cxn modelId="{A8D9C2CB-3C16-4961-8081-DAFC9ABC0000}" type="presParOf" srcId="{672B0425-D7BF-4BDD-84A4-C639717C8012}" destId="{F7A7A338-BBD4-490D-8E0F-0948DF5D4C4C}" srcOrd="0" destOrd="0" presId="urn:microsoft.com/office/officeart/2018/2/layout/IconLabelList"/>
    <dgm:cxn modelId="{48D9E27B-BF89-4138-9758-BA105615C8AE}" type="presParOf" srcId="{672B0425-D7BF-4BDD-84A4-C639717C8012}" destId="{E6388CCC-69A2-4629-B74E-603E9DB1A5F6}" srcOrd="1" destOrd="0" presId="urn:microsoft.com/office/officeart/2018/2/layout/IconLabelList"/>
    <dgm:cxn modelId="{F0A0D972-789B-4483-87CD-BD4ACF835A49}" type="presParOf" srcId="{672B0425-D7BF-4BDD-84A4-C639717C8012}" destId="{FD228B67-6AAE-4C6C-BB54-548B5E5D5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29F6F3-1B8D-43E0-987C-A0C19A9EBE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57D76-F2EC-4000-8651-374B2A50B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is 0.9222</a:t>
          </a:r>
        </a:p>
      </dgm:t>
    </dgm:pt>
    <dgm:pt modelId="{0AA3AA4E-D0E8-4C59-A6C3-B87C2B115133}" type="parTrans" cxnId="{3AB4F105-B7CD-4AAD-AB6D-F9A2D5A680BE}">
      <dgm:prSet/>
      <dgm:spPr/>
      <dgm:t>
        <a:bodyPr/>
        <a:lstStyle/>
        <a:p>
          <a:endParaRPr lang="en-US"/>
        </a:p>
      </dgm:t>
    </dgm:pt>
    <dgm:pt modelId="{CAD2C519-DC79-47B5-AE39-68DA5A8E9DC8}" type="sibTrans" cxnId="{3AB4F105-B7CD-4AAD-AB6D-F9A2D5A680BE}">
      <dgm:prSet/>
      <dgm:spPr/>
      <dgm:t>
        <a:bodyPr/>
        <a:lstStyle/>
        <a:p>
          <a:endParaRPr lang="en-US"/>
        </a:p>
      </dgm:t>
    </dgm:pt>
    <dgm:pt modelId="{C920D3BE-A455-4FE8-8B17-47874508A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AUC value is 0.8237</a:t>
          </a:r>
        </a:p>
      </dgm:t>
    </dgm:pt>
    <dgm:pt modelId="{072D36CF-9D7D-405D-871E-3865E0E45DE0}" type="parTrans" cxnId="{BABC4273-A5AC-473A-8889-FE7D4DD0CE26}">
      <dgm:prSet/>
      <dgm:spPr/>
      <dgm:t>
        <a:bodyPr/>
        <a:lstStyle/>
        <a:p>
          <a:endParaRPr lang="en-US"/>
        </a:p>
      </dgm:t>
    </dgm:pt>
    <dgm:pt modelId="{9814FAB1-0F23-4461-820E-5AE2810F0D2C}" type="sibTrans" cxnId="{BABC4273-A5AC-473A-8889-FE7D4DD0CE26}">
      <dgm:prSet/>
      <dgm:spPr/>
      <dgm:t>
        <a:bodyPr/>
        <a:lstStyle/>
        <a:p>
          <a:endParaRPr lang="en-US"/>
        </a:p>
      </dgm:t>
    </dgm:pt>
    <dgm:pt modelId="{F6AB4D06-73BF-4688-8940-4722051D5E0C}" type="pres">
      <dgm:prSet presAssocID="{BE29F6F3-1B8D-43E0-987C-A0C19A9EBE2E}" presName="root" presStyleCnt="0">
        <dgm:presLayoutVars>
          <dgm:dir/>
          <dgm:resizeHandles val="exact"/>
        </dgm:presLayoutVars>
      </dgm:prSet>
      <dgm:spPr/>
    </dgm:pt>
    <dgm:pt modelId="{D89409DA-31B4-469F-A27C-BBCB746802B0}" type="pres">
      <dgm:prSet presAssocID="{D8F57D76-F2EC-4000-8651-374B2A50B5C6}" presName="compNode" presStyleCnt="0"/>
      <dgm:spPr/>
    </dgm:pt>
    <dgm:pt modelId="{2D1776E1-ADE6-4E90-9C0D-95C82AED4F10}" type="pres">
      <dgm:prSet presAssocID="{D8F57D76-F2EC-4000-8651-374B2A50B5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405393-9BDE-4675-B3A5-0A9A023AC149}" type="pres">
      <dgm:prSet presAssocID="{D8F57D76-F2EC-4000-8651-374B2A50B5C6}" presName="spaceRect" presStyleCnt="0"/>
      <dgm:spPr/>
    </dgm:pt>
    <dgm:pt modelId="{40A49C83-13C2-4DA9-AD56-690ECFAAE910}" type="pres">
      <dgm:prSet presAssocID="{D8F57D76-F2EC-4000-8651-374B2A50B5C6}" presName="textRect" presStyleLbl="revTx" presStyleIdx="0" presStyleCnt="2">
        <dgm:presLayoutVars>
          <dgm:chMax val="1"/>
          <dgm:chPref val="1"/>
        </dgm:presLayoutVars>
      </dgm:prSet>
      <dgm:spPr/>
    </dgm:pt>
    <dgm:pt modelId="{C5197AAB-9875-463C-8A8B-8022E1389422}" type="pres">
      <dgm:prSet presAssocID="{CAD2C519-DC79-47B5-AE39-68DA5A8E9DC8}" presName="sibTrans" presStyleCnt="0"/>
      <dgm:spPr/>
    </dgm:pt>
    <dgm:pt modelId="{672B0425-D7BF-4BDD-84A4-C639717C8012}" type="pres">
      <dgm:prSet presAssocID="{C920D3BE-A455-4FE8-8B17-47874508A1C1}" presName="compNode" presStyleCnt="0"/>
      <dgm:spPr/>
    </dgm:pt>
    <dgm:pt modelId="{F7A7A338-BBD4-490D-8E0F-0948DF5D4C4C}" type="pres">
      <dgm:prSet presAssocID="{C920D3BE-A455-4FE8-8B17-47874508A1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88CCC-69A2-4629-B74E-603E9DB1A5F6}" type="pres">
      <dgm:prSet presAssocID="{C920D3BE-A455-4FE8-8B17-47874508A1C1}" presName="spaceRect" presStyleCnt="0"/>
      <dgm:spPr/>
    </dgm:pt>
    <dgm:pt modelId="{FD228B67-6AAE-4C6C-BB54-548B5E5D5569}" type="pres">
      <dgm:prSet presAssocID="{C920D3BE-A455-4FE8-8B17-47874508A1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B4F105-B7CD-4AAD-AB6D-F9A2D5A680BE}" srcId="{BE29F6F3-1B8D-43E0-987C-A0C19A9EBE2E}" destId="{D8F57D76-F2EC-4000-8651-374B2A50B5C6}" srcOrd="0" destOrd="0" parTransId="{0AA3AA4E-D0E8-4C59-A6C3-B87C2B115133}" sibTransId="{CAD2C519-DC79-47B5-AE39-68DA5A8E9DC8}"/>
    <dgm:cxn modelId="{A04DF15F-71AC-4F3E-97D2-16A396F8750B}" type="presOf" srcId="{D8F57D76-F2EC-4000-8651-374B2A50B5C6}" destId="{40A49C83-13C2-4DA9-AD56-690ECFAAE910}" srcOrd="0" destOrd="0" presId="urn:microsoft.com/office/officeart/2018/2/layout/IconLabelList"/>
    <dgm:cxn modelId="{BABC4273-A5AC-473A-8889-FE7D4DD0CE26}" srcId="{BE29F6F3-1B8D-43E0-987C-A0C19A9EBE2E}" destId="{C920D3BE-A455-4FE8-8B17-47874508A1C1}" srcOrd="1" destOrd="0" parTransId="{072D36CF-9D7D-405D-871E-3865E0E45DE0}" sibTransId="{9814FAB1-0F23-4461-820E-5AE2810F0D2C}"/>
    <dgm:cxn modelId="{104E6BAC-D75D-4BD5-A2C6-C43B5B81052D}" type="presOf" srcId="{C920D3BE-A455-4FE8-8B17-47874508A1C1}" destId="{FD228B67-6AAE-4C6C-BB54-548B5E5D5569}" srcOrd="0" destOrd="0" presId="urn:microsoft.com/office/officeart/2018/2/layout/IconLabelList"/>
    <dgm:cxn modelId="{72DEBCB6-CCD7-4B09-A549-251A90A47EFD}" type="presOf" srcId="{BE29F6F3-1B8D-43E0-987C-A0C19A9EBE2E}" destId="{F6AB4D06-73BF-4688-8940-4722051D5E0C}" srcOrd="0" destOrd="0" presId="urn:microsoft.com/office/officeart/2018/2/layout/IconLabelList"/>
    <dgm:cxn modelId="{35EFE545-3B7A-4AAC-BD11-6FCBAC36646E}" type="presParOf" srcId="{F6AB4D06-73BF-4688-8940-4722051D5E0C}" destId="{D89409DA-31B4-469F-A27C-BBCB746802B0}" srcOrd="0" destOrd="0" presId="urn:microsoft.com/office/officeart/2018/2/layout/IconLabelList"/>
    <dgm:cxn modelId="{79264A72-9B87-4276-9503-35E042ACDFD6}" type="presParOf" srcId="{D89409DA-31B4-469F-A27C-BBCB746802B0}" destId="{2D1776E1-ADE6-4E90-9C0D-95C82AED4F10}" srcOrd="0" destOrd="0" presId="urn:microsoft.com/office/officeart/2018/2/layout/IconLabelList"/>
    <dgm:cxn modelId="{F6F07E0D-A35F-466F-8D55-CBBB60E6FD2C}" type="presParOf" srcId="{D89409DA-31B4-469F-A27C-BBCB746802B0}" destId="{E9405393-9BDE-4675-B3A5-0A9A023AC149}" srcOrd="1" destOrd="0" presId="urn:microsoft.com/office/officeart/2018/2/layout/IconLabelList"/>
    <dgm:cxn modelId="{227C0678-DE9E-4E2A-B2C9-AC78C1B584A5}" type="presParOf" srcId="{D89409DA-31B4-469F-A27C-BBCB746802B0}" destId="{40A49C83-13C2-4DA9-AD56-690ECFAAE910}" srcOrd="2" destOrd="0" presId="urn:microsoft.com/office/officeart/2018/2/layout/IconLabelList"/>
    <dgm:cxn modelId="{E927A8B4-D1C1-4030-A265-D04399500B6D}" type="presParOf" srcId="{F6AB4D06-73BF-4688-8940-4722051D5E0C}" destId="{C5197AAB-9875-463C-8A8B-8022E1389422}" srcOrd="1" destOrd="0" presId="urn:microsoft.com/office/officeart/2018/2/layout/IconLabelList"/>
    <dgm:cxn modelId="{C81AC4BD-B847-4D7F-8DD6-AE0209EDB8CD}" type="presParOf" srcId="{F6AB4D06-73BF-4688-8940-4722051D5E0C}" destId="{672B0425-D7BF-4BDD-84A4-C639717C8012}" srcOrd="2" destOrd="0" presId="urn:microsoft.com/office/officeart/2018/2/layout/IconLabelList"/>
    <dgm:cxn modelId="{A8D9C2CB-3C16-4961-8081-DAFC9ABC0000}" type="presParOf" srcId="{672B0425-D7BF-4BDD-84A4-C639717C8012}" destId="{F7A7A338-BBD4-490D-8E0F-0948DF5D4C4C}" srcOrd="0" destOrd="0" presId="urn:microsoft.com/office/officeart/2018/2/layout/IconLabelList"/>
    <dgm:cxn modelId="{48D9E27B-BF89-4138-9758-BA105615C8AE}" type="presParOf" srcId="{672B0425-D7BF-4BDD-84A4-C639717C8012}" destId="{E6388CCC-69A2-4629-B74E-603E9DB1A5F6}" srcOrd="1" destOrd="0" presId="urn:microsoft.com/office/officeart/2018/2/layout/IconLabelList"/>
    <dgm:cxn modelId="{F0A0D972-789B-4483-87CD-BD4ACF835A49}" type="presParOf" srcId="{672B0425-D7BF-4BDD-84A4-C639717C8012}" destId="{FD228B67-6AAE-4C6C-BB54-548B5E5D55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DA1469-3F53-4ECA-83D1-92A8EEFB1C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6D1451-FFF7-44F8-81B3-B45FA5E6DCEA}">
      <dgm:prSet/>
      <dgm:spPr/>
      <dgm:t>
        <a:bodyPr/>
        <a:lstStyle/>
        <a:p>
          <a:r>
            <a:rPr lang="en-US"/>
            <a:t>We could not fit a K-nearest-neighbor algorithm because there were too many ties.</a:t>
          </a:r>
        </a:p>
      </dgm:t>
    </dgm:pt>
    <dgm:pt modelId="{C43B8C39-33ED-4DF3-BA32-04E59FF21220}" type="parTrans" cxnId="{EDF4EF5C-6BBD-4A7B-A5C5-9FB9940EDB30}">
      <dgm:prSet/>
      <dgm:spPr/>
      <dgm:t>
        <a:bodyPr/>
        <a:lstStyle/>
        <a:p>
          <a:endParaRPr lang="en-US"/>
        </a:p>
      </dgm:t>
    </dgm:pt>
    <dgm:pt modelId="{108C9BDA-9B5A-4805-9315-2E83234F59C6}" type="sibTrans" cxnId="{EDF4EF5C-6BBD-4A7B-A5C5-9FB9940EDB30}">
      <dgm:prSet/>
      <dgm:spPr/>
      <dgm:t>
        <a:bodyPr/>
        <a:lstStyle/>
        <a:p>
          <a:endParaRPr lang="en-US"/>
        </a:p>
      </dgm:t>
    </dgm:pt>
    <dgm:pt modelId="{EC32063F-97A5-4AE5-8BA2-AFF955F9FFE4}">
      <dgm:prSet/>
      <dgm:spPr/>
      <dgm:t>
        <a:bodyPr/>
        <a:lstStyle/>
        <a:p>
          <a:r>
            <a:rPr lang="en-US"/>
            <a:t>For future work, we could use unsupervised learning methods like neural networks.</a:t>
          </a:r>
        </a:p>
      </dgm:t>
    </dgm:pt>
    <dgm:pt modelId="{246D1E98-9FF7-47A4-A342-27F95E5FF0D8}" type="parTrans" cxnId="{2C72768B-DF7F-4C24-A417-E67DD4D3ECA7}">
      <dgm:prSet/>
      <dgm:spPr/>
      <dgm:t>
        <a:bodyPr/>
        <a:lstStyle/>
        <a:p>
          <a:endParaRPr lang="en-US"/>
        </a:p>
      </dgm:t>
    </dgm:pt>
    <dgm:pt modelId="{2B555958-D2F3-4F70-B6A5-705E707FDBE0}" type="sibTrans" cxnId="{2C72768B-DF7F-4C24-A417-E67DD4D3ECA7}">
      <dgm:prSet/>
      <dgm:spPr/>
      <dgm:t>
        <a:bodyPr/>
        <a:lstStyle/>
        <a:p>
          <a:endParaRPr lang="en-US"/>
        </a:p>
      </dgm:t>
    </dgm:pt>
    <dgm:pt modelId="{27B44C1D-7102-4DD4-95BD-AEDBEA364B81}" type="pres">
      <dgm:prSet presAssocID="{30DA1469-3F53-4ECA-83D1-92A8EEFB1C7C}" presName="root" presStyleCnt="0">
        <dgm:presLayoutVars>
          <dgm:dir/>
          <dgm:resizeHandles val="exact"/>
        </dgm:presLayoutVars>
      </dgm:prSet>
      <dgm:spPr/>
    </dgm:pt>
    <dgm:pt modelId="{54DA4AA7-B08F-4250-8122-0294BF2BA89B}" type="pres">
      <dgm:prSet presAssocID="{EB6D1451-FFF7-44F8-81B3-B45FA5E6DCEA}" presName="compNode" presStyleCnt="0"/>
      <dgm:spPr/>
    </dgm:pt>
    <dgm:pt modelId="{B58A57E6-EDDF-446B-AC99-3C17AB708B01}" type="pres">
      <dgm:prSet presAssocID="{EB6D1451-FFF7-44F8-81B3-B45FA5E6DCEA}" presName="bgRect" presStyleLbl="bgShp" presStyleIdx="0" presStyleCnt="2"/>
      <dgm:spPr/>
    </dgm:pt>
    <dgm:pt modelId="{D6BE8CBB-3DD8-4B68-B3D3-64793F9FD2D8}" type="pres">
      <dgm:prSet presAssocID="{EB6D1451-FFF7-44F8-81B3-B45FA5E6DC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6E71B76-AAA1-4F50-B22E-F835ED3643D4}" type="pres">
      <dgm:prSet presAssocID="{EB6D1451-FFF7-44F8-81B3-B45FA5E6DCEA}" presName="spaceRect" presStyleCnt="0"/>
      <dgm:spPr/>
    </dgm:pt>
    <dgm:pt modelId="{C8AFE07F-8FFB-43A5-897C-97D71F84B309}" type="pres">
      <dgm:prSet presAssocID="{EB6D1451-FFF7-44F8-81B3-B45FA5E6DCEA}" presName="parTx" presStyleLbl="revTx" presStyleIdx="0" presStyleCnt="2">
        <dgm:presLayoutVars>
          <dgm:chMax val="0"/>
          <dgm:chPref val="0"/>
        </dgm:presLayoutVars>
      </dgm:prSet>
      <dgm:spPr/>
    </dgm:pt>
    <dgm:pt modelId="{445C7C4B-BE6B-4339-9F69-AACE923B43B2}" type="pres">
      <dgm:prSet presAssocID="{108C9BDA-9B5A-4805-9315-2E83234F59C6}" presName="sibTrans" presStyleCnt="0"/>
      <dgm:spPr/>
    </dgm:pt>
    <dgm:pt modelId="{349E9582-AC70-4FF2-A78E-13FB85EC6BCF}" type="pres">
      <dgm:prSet presAssocID="{EC32063F-97A5-4AE5-8BA2-AFF955F9FFE4}" presName="compNode" presStyleCnt="0"/>
      <dgm:spPr/>
    </dgm:pt>
    <dgm:pt modelId="{9FA6EC29-80CF-4FB6-B548-8F30D5A6B068}" type="pres">
      <dgm:prSet presAssocID="{EC32063F-97A5-4AE5-8BA2-AFF955F9FFE4}" presName="bgRect" presStyleLbl="bgShp" presStyleIdx="1" presStyleCnt="2"/>
      <dgm:spPr/>
    </dgm:pt>
    <dgm:pt modelId="{DEBB2E40-BD9F-412F-95E6-56EC821217AA}" type="pres">
      <dgm:prSet presAssocID="{EC32063F-97A5-4AE5-8BA2-AFF955F9FF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864E353-CCD1-49A6-B1C8-4495056D5380}" type="pres">
      <dgm:prSet presAssocID="{EC32063F-97A5-4AE5-8BA2-AFF955F9FFE4}" presName="spaceRect" presStyleCnt="0"/>
      <dgm:spPr/>
    </dgm:pt>
    <dgm:pt modelId="{A75F0615-7DD9-444F-8BE7-834FCAF9E82A}" type="pres">
      <dgm:prSet presAssocID="{EC32063F-97A5-4AE5-8BA2-AFF955F9FF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F4EF5C-6BBD-4A7B-A5C5-9FB9940EDB30}" srcId="{30DA1469-3F53-4ECA-83D1-92A8EEFB1C7C}" destId="{EB6D1451-FFF7-44F8-81B3-B45FA5E6DCEA}" srcOrd="0" destOrd="0" parTransId="{C43B8C39-33ED-4DF3-BA32-04E59FF21220}" sibTransId="{108C9BDA-9B5A-4805-9315-2E83234F59C6}"/>
    <dgm:cxn modelId="{2C72768B-DF7F-4C24-A417-E67DD4D3ECA7}" srcId="{30DA1469-3F53-4ECA-83D1-92A8EEFB1C7C}" destId="{EC32063F-97A5-4AE5-8BA2-AFF955F9FFE4}" srcOrd="1" destOrd="0" parTransId="{246D1E98-9FF7-47A4-A342-27F95E5FF0D8}" sibTransId="{2B555958-D2F3-4F70-B6A5-705E707FDBE0}"/>
    <dgm:cxn modelId="{D8CBF494-2A51-4E12-90E8-1455D74E8415}" type="presOf" srcId="{30DA1469-3F53-4ECA-83D1-92A8EEFB1C7C}" destId="{27B44C1D-7102-4DD4-95BD-AEDBEA364B81}" srcOrd="0" destOrd="0" presId="urn:microsoft.com/office/officeart/2018/2/layout/IconVerticalSolidList"/>
    <dgm:cxn modelId="{CAF49595-A0DC-45EC-BEAD-A8905E370501}" type="presOf" srcId="{EB6D1451-FFF7-44F8-81B3-B45FA5E6DCEA}" destId="{C8AFE07F-8FFB-43A5-897C-97D71F84B309}" srcOrd="0" destOrd="0" presId="urn:microsoft.com/office/officeart/2018/2/layout/IconVerticalSolidList"/>
    <dgm:cxn modelId="{BA2FDDAC-035F-41F1-9761-CF153034D9C8}" type="presOf" srcId="{EC32063F-97A5-4AE5-8BA2-AFF955F9FFE4}" destId="{A75F0615-7DD9-444F-8BE7-834FCAF9E82A}" srcOrd="0" destOrd="0" presId="urn:microsoft.com/office/officeart/2018/2/layout/IconVerticalSolidList"/>
    <dgm:cxn modelId="{9D16AD80-5BD8-4C74-881C-E7C563B8BFE6}" type="presParOf" srcId="{27B44C1D-7102-4DD4-95BD-AEDBEA364B81}" destId="{54DA4AA7-B08F-4250-8122-0294BF2BA89B}" srcOrd="0" destOrd="0" presId="urn:microsoft.com/office/officeart/2018/2/layout/IconVerticalSolidList"/>
    <dgm:cxn modelId="{0AC2A482-C06E-4122-81B1-0E71EECF59B7}" type="presParOf" srcId="{54DA4AA7-B08F-4250-8122-0294BF2BA89B}" destId="{B58A57E6-EDDF-446B-AC99-3C17AB708B01}" srcOrd="0" destOrd="0" presId="urn:microsoft.com/office/officeart/2018/2/layout/IconVerticalSolidList"/>
    <dgm:cxn modelId="{CE020EBF-4D0F-46C9-8305-6BF473D8ECD8}" type="presParOf" srcId="{54DA4AA7-B08F-4250-8122-0294BF2BA89B}" destId="{D6BE8CBB-3DD8-4B68-B3D3-64793F9FD2D8}" srcOrd="1" destOrd="0" presId="urn:microsoft.com/office/officeart/2018/2/layout/IconVerticalSolidList"/>
    <dgm:cxn modelId="{F2D3361F-3BD1-4E0A-B859-A364335666B4}" type="presParOf" srcId="{54DA4AA7-B08F-4250-8122-0294BF2BA89B}" destId="{96E71B76-AAA1-4F50-B22E-F835ED3643D4}" srcOrd="2" destOrd="0" presId="urn:microsoft.com/office/officeart/2018/2/layout/IconVerticalSolidList"/>
    <dgm:cxn modelId="{5138D795-D580-4ABB-AA5B-8F896B72E826}" type="presParOf" srcId="{54DA4AA7-B08F-4250-8122-0294BF2BA89B}" destId="{C8AFE07F-8FFB-43A5-897C-97D71F84B309}" srcOrd="3" destOrd="0" presId="urn:microsoft.com/office/officeart/2018/2/layout/IconVerticalSolidList"/>
    <dgm:cxn modelId="{C8F76F13-7A3C-4071-A884-3B1037B658B6}" type="presParOf" srcId="{27B44C1D-7102-4DD4-95BD-AEDBEA364B81}" destId="{445C7C4B-BE6B-4339-9F69-AACE923B43B2}" srcOrd="1" destOrd="0" presId="urn:microsoft.com/office/officeart/2018/2/layout/IconVerticalSolidList"/>
    <dgm:cxn modelId="{FBD238C4-8142-4F02-99C0-11A3809949CF}" type="presParOf" srcId="{27B44C1D-7102-4DD4-95BD-AEDBEA364B81}" destId="{349E9582-AC70-4FF2-A78E-13FB85EC6BCF}" srcOrd="2" destOrd="0" presId="urn:microsoft.com/office/officeart/2018/2/layout/IconVerticalSolidList"/>
    <dgm:cxn modelId="{61A969C7-F5B5-4760-A74C-9B64F1A231E0}" type="presParOf" srcId="{349E9582-AC70-4FF2-A78E-13FB85EC6BCF}" destId="{9FA6EC29-80CF-4FB6-B548-8F30D5A6B068}" srcOrd="0" destOrd="0" presId="urn:microsoft.com/office/officeart/2018/2/layout/IconVerticalSolidList"/>
    <dgm:cxn modelId="{C383DF15-D4A5-4722-9D8F-BD5B1BE71ED3}" type="presParOf" srcId="{349E9582-AC70-4FF2-A78E-13FB85EC6BCF}" destId="{DEBB2E40-BD9F-412F-95E6-56EC821217AA}" srcOrd="1" destOrd="0" presId="urn:microsoft.com/office/officeart/2018/2/layout/IconVerticalSolidList"/>
    <dgm:cxn modelId="{C4CD9DBD-8D36-4C35-A913-27DD60AE4E5D}" type="presParOf" srcId="{349E9582-AC70-4FF2-A78E-13FB85EC6BCF}" destId="{D864E353-CCD1-49A6-B1C8-4495056D5380}" srcOrd="2" destOrd="0" presId="urn:microsoft.com/office/officeart/2018/2/layout/IconVerticalSolidList"/>
    <dgm:cxn modelId="{BCE66D9F-9A50-4107-980E-F991CE90D103}" type="presParOf" srcId="{349E9582-AC70-4FF2-A78E-13FB85EC6BCF}" destId="{A75F0615-7DD9-444F-8BE7-834FCAF9E8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EB93E-C451-4CD3-8D36-62919632A7B7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7BB60-22CF-44C1-8DA4-AE6818365102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What variables are most significant in predicting credit default risk?</a:t>
          </a:r>
        </a:p>
      </dsp:txBody>
      <dsp:txXfrm>
        <a:off x="614349" y="675946"/>
        <a:ext cx="4550175" cy="2825197"/>
      </dsp:txXfrm>
    </dsp:sp>
    <dsp:sp modelId="{07C5D50F-F73F-4614-BA8E-100E7DFE6E5B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488A-9C69-4B5B-91EB-3BD1C78642B2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How do different machine learning algorithms perform in predicting credit risk?</a:t>
          </a:r>
        </a:p>
      </dsp:txBody>
      <dsp:txXfrm>
        <a:off x="6390532" y="675946"/>
        <a:ext cx="4550175" cy="28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776E1-ADE6-4E90-9C0D-95C82AED4F10}">
      <dsp:nvSpPr>
        <dsp:cNvPr id="0" name=""/>
        <dsp:cNvSpPr/>
      </dsp:nvSpPr>
      <dsp:spPr>
        <a:xfrm>
          <a:off x="997631" y="98125"/>
          <a:ext cx="787851" cy="78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9C83-13C2-4DA9-AD56-690ECFAAE910}">
      <dsp:nvSpPr>
        <dsp:cNvPr id="0" name=""/>
        <dsp:cNvSpPr/>
      </dsp:nvSpPr>
      <dsp:spPr>
        <a:xfrm>
          <a:off x="516166" y="1148598"/>
          <a:ext cx="1750781" cy="70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Accuracy is </a:t>
          </a:r>
          <a:r>
            <a:rPr lang="en-US" sz="2300" kern="1200" dirty="0">
              <a:latin typeface="Gill Sans MT" panose="020B0502020104020203"/>
            </a:rPr>
            <a:t>0.6951</a:t>
          </a:r>
          <a:endParaRPr lang="en-US" sz="2300" kern="1200" dirty="0"/>
        </a:p>
      </dsp:txBody>
      <dsp:txXfrm>
        <a:off x="516166" y="1148598"/>
        <a:ext cx="1750781" cy="700312"/>
      </dsp:txXfrm>
    </dsp:sp>
    <dsp:sp modelId="{F7A7A338-BBD4-490D-8E0F-0948DF5D4C4C}">
      <dsp:nvSpPr>
        <dsp:cNvPr id="0" name=""/>
        <dsp:cNvSpPr/>
      </dsp:nvSpPr>
      <dsp:spPr>
        <a:xfrm>
          <a:off x="3054799" y="98125"/>
          <a:ext cx="787851" cy="78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8B67-6AAE-4C6C-BB54-548B5E5D5569}">
      <dsp:nvSpPr>
        <dsp:cNvPr id="0" name=""/>
        <dsp:cNvSpPr/>
      </dsp:nvSpPr>
      <dsp:spPr>
        <a:xfrm>
          <a:off x="2573334" y="1148598"/>
          <a:ext cx="1750781" cy="70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AUC value is </a:t>
          </a:r>
          <a:r>
            <a:rPr lang="en-US" sz="2300" kern="1200" dirty="0">
              <a:latin typeface="Gill Sans MT" panose="020B0502020104020203"/>
            </a:rPr>
            <a:t>0.5103</a:t>
          </a:r>
          <a:endParaRPr lang="en-US" sz="2300" kern="1200" dirty="0"/>
        </a:p>
      </dsp:txBody>
      <dsp:txXfrm>
        <a:off x="2573334" y="1148598"/>
        <a:ext cx="1750781" cy="700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776E1-ADE6-4E90-9C0D-95C82AED4F10}">
      <dsp:nvSpPr>
        <dsp:cNvPr id="0" name=""/>
        <dsp:cNvSpPr/>
      </dsp:nvSpPr>
      <dsp:spPr>
        <a:xfrm>
          <a:off x="997631" y="98125"/>
          <a:ext cx="787851" cy="78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9C83-13C2-4DA9-AD56-690ECFAAE910}">
      <dsp:nvSpPr>
        <dsp:cNvPr id="0" name=""/>
        <dsp:cNvSpPr/>
      </dsp:nvSpPr>
      <dsp:spPr>
        <a:xfrm>
          <a:off x="516166" y="1148598"/>
          <a:ext cx="1750781" cy="70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Accuracy is </a:t>
          </a:r>
          <a:r>
            <a:rPr lang="en-US" sz="2300" kern="1200" dirty="0">
              <a:latin typeface="Gill Sans MT" panose="020B0502020104020203"/>
            </a:rPr>
            <a:t>0.8671</a:t>
          </a:r>
          <a:endParaRPr lang="en-US" sz="2300" kern="1200" dirty="0"/>
        </a:p>
      </dsp:txBody>
      <dsp:txXfrm>
        <a:off x="516166" y="1148598"/>
        <a:ext cx="1750781" cy="700312"/>
      </dsp:txXfrm>
    </dsp:sp>
    <dsp:sp modelId="{F7A7A338-BBD4-490D-8E0F-0948DF5D4C4C}">
      <dsp:nvSpPr>
        <dsp:cNvPr id="0" name=""/>
        <dsp:cNvSpPr/>
      </dsp:nvSpPr>
      <dsp:spPr>
        <a:xfrm>
          <a:off x="3054799" y="98125"/>
          <a:ext cx="787851" cy="78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8B67-6AAE-4C6C-BB54-548B5E5D5569}">
      <dsp:nvSpPr>
        <dsp:cNvPr id="0" name=""/>
        <dsp:cNvSpPr/>
      </dsp:nvSpPr>
      <dsp:spPr>
        <a:xfrm>
          <a:off x="2573334" y="1148598"/>
          <a:ext cx="1750781" cy="70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AUC value is </a:t>
          </a:r>
          <a:r>
            <a:rPr lang="en-US" sz="2300" kern="1200" dirty="0">
              <a:latin typeface="Gill Sans MT" panose="020B0502020104020203"/>
            </a:rPr>
            <a:t>0.8669</a:t>
          </a:r>
          <a:endParaRPr lang="en-US" sz="2300" kern="1200" dirty="0"/>
        </a:p>
      </dsp:txBody>
      <dsp:txXfrm>
        <a:off x="2573334" y="1148598"/>
        <a:ext cx="1750781" cy="700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776E1-ADE6-4E90-9C0D-95C82AED4F10}">
      <dsp:nvSpPr>
        <dsp:cNvPr id="0" name=""/>
        <dsp:cNvSpPr/>
      </dsp:nvSpPr>
      <dsp:spPr>
        <a:xfrm>
          <a:off x="881842" y="145808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9C83-13C2-4DA9-AD56-690ECFAAE910}">
      <dsp:nvSpPr>
        <dsp:cNvPr id="0" name=""/>
        <dsp:cNvSpPr/>
      </dsp:nvSpPr>
      <dsp:spPr>
        <a:xfrm>
          <a:off x="18686" y="1934668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Accuracy is </a:t>
          </a:r>
          <a:r>
            <a:rPr lang="en-US" sz="2900" kern="1200">
              <a:latin typeface="Gill Sans MT" panose="020B0502020104020203"/>
            </a:rPr>
            <a:t>0.8663</a:t>
          </a:r>
          <a:endParaRPr lang="en-US" sz="2900" kern="1200"/>
        </a:p>
      </dsp:txBody>
      <dsp:txXfrm>
        <a:off x="18686" y="1934668"/>
        <a:ext cx="3138750" cy="720000"/>
      </dsp:txXfrm>
    </dsp:sp>
    <dsp:sp modelId="{F7A7A338-BBD4-490D-8E0F-0948DF5D4C4C}">
      <dsp:nvSpPr>
        <dsp:cNvPr id="0" name=""/>
        <dsp:cNvSpPr/>
      </dsp:nvSpPr>
      <dsp:spPr>
        <a:xfrm>
          <a:off x="4569873" y="145808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8B67-6AAE-4C6C-BB54-548B5E5D5569}">
      <dsp:nvSpPr>
        <dsp:cNvPr id="0" name=""/>
        <dsp:cNvSpPr/>
      </dsp:nvSpPr>
      <dsp:spPr>
        <a:xfrm>
          <a:off x="3706717" y="1934668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AUC value is </a:t>
          </a:r>
          <a:r>
            <a:rPr lang="en-US" sz="2900" kern="1200">
              <a:latin typeface="Gill Sans MT" panose="020B0502020104020203"/>
            </a:rPr>
            <a:t>0.8716</a:t>
          </a:r>
          <a:endParaRPr lang="en-US" sz="2900" kern="1200"/>
        </a:p>
      </dsp:txBody>
      <dsp:txXfrm>
        <a:off x="3706717" y="1934668"/>
        <a:ext cx="313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776E1-ADE6-4E90-9C0D-95C82AED4F10}">
      <dsp:nvSpPr>
        <dsp:cNvPr id="0" name=""/>
        <dsp:cNvSpPr/>
      </dsp:nvSpPr>
      <dsp:spPr>
        <a:xfrm>
          <a:off x="881842" y="145808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9C83-13C2-4DA9-AD56-690ECFAAE910}">
      <dsp:nvSpPr>
        <dsp:cNvPr id="0" name=""/>
        <dsp:cNvSpPr/>
      </dsp:nvSpPr>
      <dsp:spPr>
        <a:xfrm>
          <a:off x="18686" y="1934668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Accuracy is 0.9222</a:t>
          </a:r>
        </a:p>
      </dsp:txBody>
      <dsp:txXfrm>
        <a:off x="18686" y="1934668"/>
        <a:ext cx="3138750" cy="720000"/>
      </dsp:txXfrm>
    </dsp:sp>
    <dsp:sp modelId="{F7A7A338-BBD4-490D-8E0F-0948DF5D4C4C}">
      <dsp:nvSpPr>
        <dsp:cNvPr id="0" name=""/>
        <dsp:cNvSpPr/>
      </dsp:nvSpPr>
      <dsp:spPr>
        <a:xfrm>
          <a:off x="4569873" y="145808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8B67-6AAE-4C6C-BB54-548B5E5D5569}">
      <dsp:nvSpPr>
        <dsp:cNvPr id="0" name=""/>
        <dsp:cNvSpPr/>
      </dsp:nvSpPr>
      <dsp:spPr>
        <a:xfrm>
          <a:off x="3706717" y="1934668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AUC value is 0.8237</a:t>
          </a:r>
        </a:p>
      </dsp:txBody>
      <dsp:txXfrm>
        <a:off x="3706717" y="1934668"/>
        <a:ext cx="313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A57E6-EDDF-446B-AC99-3C17AB708B01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E8CBB-3DD8-4B68-B3D3-64793F9FD2D8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FE07F-8FFB-43A5-897C-97D71F84B309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could not fit a K-nearest-neighbor algorithm because there were too many ties.</a:t>
          </a:r>
        </a:p>
      </dsp:txBody>
      <dsp:txXfrm>
        <a:off x="1631713" y="765233"/>
        <a:ext cx="5380656" cy="1412739"/>
      </dsp:txXfrm>
    </dsp:sp>
    <dsp:sp modelId="{9FA6EC29-80CF-4FB6-B548-8F30D5A6B068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B2E40-BD9F-412F-95E6-56EC821217AA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F0615-7DD9-444F-8BE7-834FCAF9E82A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future work, we could use unsupervised learning methods like neural networks.</a:t>
          </a:r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F6D2F-F788-4393-BEBA-3EA5372A7BF8}" type="datetimeFigureOut"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0833-C727-4C70-B87D-5CB1928B7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Credit default risk can lead to a possibility of loss for a lender. </a:t>
            </a:r>
          </a:p>
          <a:p>
            <a:endParaRPr lang="en-US">
              <a:cs typeface="Calibri"/>
            </a:endParaRPr>
          </a:p>
          <a:p>
            <a:r>
              <a:rPr lang="en-US"/>
              <a:t>ML algorithms can perform a credit risk assessment with better precision and much faster than any humans.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0833-C727-4C70-B87D-5CB1928B712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Rows: 32581 Columns: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0833-C727-4C70-B87D-5CB1928B712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5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7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8.pn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9.png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Credit Default Risk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JULJA </a:t>
            </a:r>
            <a:r>
              <a:rPr lang="en-US" err="1"/>
              <a:t>eCO</a:t>
            </a:r>
            <a:r>
              <a:rPr lang="en-US"/>
              <a:t>, NATE TALAMPAS</a:t>
            </a:r>
          </a:p>
        </p:txBody>
      </p:sp>
      <p:pic>
        <p:nvPicPr>
          <p:cNvPr id="4" name="Picture 4" descr="A picture containing text, gambling house, room, vector graphics&#10;&#10;Description automatically generated">
            <a:extLst>
              <a:ext uri="{FF2B5EF4-FFF2-40B4-BE49-F238E27FC236}">
                <a16:creationId xmlns:a16="http://schemas.microsoft.com/office/drawing/2014/main" id="{374D86ED-B9AE-1679-83DA-23486AC9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57" y="3285480"/>
            <a:ext cx="6420678" cy="29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85E7-5FD6-EFC1-C849-1A3D09C7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DA9D-AF43-B0E4-810B-44B7E44E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0670530" cy="509921"/>
          </a:xfrm>
        </p:spPr>
        <p:txBody>
          <a:bodyPr/>
          <a:lstStyle/>
          <a:p>
            <a:pPr marL="305435" indent="-305435"/>
            <a:r>
              <a:rPr lang="en-US"/>
              <a:t>We fit a LDA model using the training set.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6239BF1-0658-283B-D993-20CE4E101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83" y="2819960"/>
            <a:ext cx="6951640" cy="2363273"/>
          </a:xfr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3410D1E2-85C3-13A1-62DC-4F3D0729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471" y="2823693"/>
            <a:ext cx="3880833" cy="86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5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FF19-2373-4AD5-90D7-CB48B109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discriminant analysis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47CB7CB-8A1C-4D4C-C7A0-7A2BBBDD9F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72179"/>
          <a:stretch/>
        </p:blipFill>
        <p:spPr>
          <a:xfrm>
            <a:off x="746642" y="3130218"/>
            <a:ext cx="4100511" cy="900516"/>
          </a:xfr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EEB8AAF-FEA8-0B2C-F18D-62CC3BE71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6699" y="1908163"/>
            <a:ext cx="5422392" cy="3349740"/>
          </a:xfr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540D40-1EB3-9C05-8C1E-1E72F3D2E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087064"/>
            <a:ext cx="4954073" cy="1491984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9EB8246-33B9-50CB-0217-3BCFA4BA2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03" r="48694" b="45914"/>
          <a:stretch/>
        </p:blipFill>
        <p:spPr>
          <a:xfrm>
            <a:off x="1568494" y="2110877"/>
            <a:ext cx="2103797" cy="944598"/>
          </a:xfrm>
          <a:prstGeom prst="rect">
            <a:avLst/>
          </a:prstGeom>
        </p:spPr>
      </p:pic>
      <p:graphicFrame>
        <p:nvGraphicFramePr>
          <p:cNvPr id="9" name="Content Placeholder 14">
            <a:extLst>
              <a:ext uri="{FF2B5EF4-FFF2-40B4-BE49-F238E27FC236}">
                <a16:creationId xmlns:a16="http://schemas.microsoft.com/office/drawing/2014/main" id="{DC99B62A-3BFF-8E1F-3637-699FF6BC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23465"/>
              </p:ext>
            </p:extLst>
          </p:nvPr>
        </p:nvGraphicFramePr>
        <p:xfrm>
          <a:off x="488231" y="4379999"/>
          <a:ext cx="4840282" cy="194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17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A0A0-C269-2F25-F081-34AF233D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rIDGE</a:t>
            </a:r>
            <a:r>
              <a:rPr lang="en-US"/>
              <a:t> REGRESSION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72B203-28FF-26FB-EF7F-FC10813004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193" y="2392342"/>
            <a:ext cx="6018737" cy="3470021"/>
          </a:xfr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5FFC68-60FB-E477-5D0C-507D31583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417" y="2699102"/>
            <a:ext cx="5930391" cy="2933805"/>
          </a:xfrm>
        </p:spPr>
      </p:pic>
    </p:spTree>
    <p:extLst>
      <p:ext uri="{BB962C8B-B14F-4D97-AF65-F5344CB8AC3E}">
        <p14:creationId xmlns:p14="http://schemas.microsoft.com/office/powerpoint/2010/main" val="421350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B084A1-F3A2-4BF8-BB6A-E677B5BD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0965C0-22E8-4A47-9A17-4E6078D0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A0A0-C269-2F25-F081-34AF233D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RIDGE REGRESSION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63C01-EC27-44CF-85D4-0C65696F1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57BCC7-232D-4B6C-920B-D0696A3C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E8CD9E-3CE2-487B-AA8E-6E386CD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F42A1F-0F67-4856-AEB3-D2AC390D2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DC9CC-CE0B-48A6-8164-0D10E9E6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14">
            <a:extLst>
              <a:ext uri="{FF2B5EF4-FFF2-40B4-BE49-F238E27FC236}">
                <a16:creationId xmlns:a16="http://schemas.microsoft.com/office/drawing/2014/main" id="{24ED4E32-F8FE-6DE7-4FBB-8FC9736C560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61870" y="3425295"/>
          <a:ext cx="6864154" cy="280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11" descr="Text&#10;&#10;Description automatically generated">
            <a:extLst>
              <a:ext uri="{FF2B5EF4-FFF2-40B4-BE49-F238E27FC236}">
                <a16:creationId xmlns:a16="http://schemas.microsoft.com/office/drawing/2014/main" id="{98C2C38A-A512-99E8-65A7-02099C7ED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250" y="780711"/>
            <a:ext cx="3359020" cy="2167476"/>
          </a:xfrm>
          <a:prstGeom prst="rect">
            <a:avLst/>
          </a:prstGeom>
        </p:spPr>
      </p:pic>
      <p:pic>
        <p:nvPicPr>
          <p:cNvPr id="12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E023155-7313-1D59-FA47-3828127720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097020" y="777355"/>
            <a:ext cx="3602417" cy="22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A0A0-C269-2F25-F081-34AF233D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CLASSIFICATION TREE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1776C19F-00E4-46AA-BEB7-210E3490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13" y="5096988"/>
            <a:ext cx="4202934" cy="437299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EA0BFC8-CD5E-3680-3F48-3FB760F0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76" y="3086430"/>
            <a:ext cx="4643609" cy="1511404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F9A02E-94BB-CA4F-3A8B-A351441A9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7746" y="2387929"/>
            <a:ext cx="6060400" cy="4159861"/>
          </a:xfrm>
        </p:spPr>
      </p:pic>
    </p:spTree>
    <p:extLst>
      <p:ext uri="{BB962C8B-B14F-4D97-AF65-F5344CB8AC3E}">
        <p14:creationId xmlns:p14="http://schemas.microsoft.com/office/powerpoint/2010/main" val="24407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A0A0-C269-2F25-F081-34AF233D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CLASSIFICATION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562D-883F-A90D-AF82-A7BBFF1C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sz="1400">
                <a:solidFill>
                  <a:schemeClr val="bg1"/>
                </a:solidFill>
              </a:rPr>
              <a:t>You are considered not a risk if:</a:t>
            </a:r>
          </a:p>
          <a:p>
            <a:pPr marL="629920" lvl="1" indent="-305435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Your loan is more than 30.5% of your annual income, and you either mortgage or own a house</a:t>
            </a:r>
            <a:endParaRPr lang="en-US" sz="1400">
              <a:solidFill>
                <a:schemeClr val="bg1"/>
              </a:solidFill>
            </a:endParaRPr>
          </a:p>
          <a:p>
            <a:pPr marL="629920" lvl="1" indent="-305435"/>
            <a:r>
              <a:rPr lang="en-US" sz="1400">
                <a:solidFill>
                  <a:schemeClr val="bg1"/>
                </a:solidFill>
              </a:rPr>
              <a:t>Your loan has a grade of A, B, or C, with the intent on the graph, and have been employed for more than 2.5 years</a:t>
            </a:r>
          </a:p>
          <a:p>
            <a:pPr marL="305435" indent="-305435"/>
            <a:r>
              <a:rPr lang="en-US" sz="1400">
                <a:solidFill>
                  <a:schemeClr val="bg1"/>
                </a:solidFill>
              </a:rPr>
              <a:t>You are considered a risk if:</a:t>
            </a:r>
          </a:p>
          <a:p>
            <a:pPr marL="629920" lvl="1" indent="-305435"/>
            <a:r>
              <a:rPr lang="en-US" sz="1400">
                <a:solidFill>
                  <a:schemeClr val="bg1"/>
                </a:solidFill>
              </a:rPr>
              <a:t>Your income is less than 19900 and your loan is more than 15.5% of your income</a:t>
            </a:r>
          </a:p>
          <a:p>
            <a:pPr marL="629920" lvl="1" indent="-305435"/>
            <a:r>
              <a:rPr lang="en-US" sz="1400">
                <a:solidFill>
                  <a:schemeClr val="bg1"/>
                </a:solidFill>
              </a:rPr>
              <a:t>You have been employed for less than 2.5 years and you rent</a:t>
            </a:r>
          </a:p>
          <a:p>
            <a:pPr marL="629920" lvl="1" indent="-305435"/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76E45D4-F10A-0F89-1CCE-82564AC036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3522" y="1220702"/>
            <a:ext cx="7772058" cy="48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5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B084A1-F3A2-4BF8-BB6A-E677B5BD7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0965C0-22E8-4A47-9A17-4E6078D00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9A0A0-C269-2F25-F081-34AF233D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Classification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D63C01-EC27-44CF-85D4-0C65696F1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57BCC7-232D-4B6C-920B-D0696A3C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E8CD9E-3CE2-487B-AA8E-6E386CD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F42A1F-0F67-4856-AEB3-D2AC390D2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DC9CC-CE0B-48A6-8164-0D10E9E6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14">
            <a:extLst>
              <a:ext uri="{FF2B5EF4-FFF2-40B4-BE49-F238E27FC236}">
                <a16:creationId xmlns:a16="http://schemas.microsoft.com/office/drawing/2014/main" id="{24ED4E32-F8FE-6DE7-4FBB-8FC9736C560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61870" y="3425295"/>
          <a:ext cx="6864154" cy="280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6" name="Picture 56" descr="Text&#10;&#10;Description automatically generated">
            <a:extLst>
              <a:ext uri="{FF2B5EF4-FFF2-40B4-BE49-F238E27FC236}">
                <a16:creationId xmlns:a16="http://schemas.microsoft.com/office/drawing/2014/main" id="{9778EDE6-9BBB-E659-642E-1639341B6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881" y="943336"/>
            <a:ext cx="3524014" cy="1725772"/>
          </a:xfrm>
          <a:prstGeom prst="rect">
            <a:avLst/>
          </a:prstGeom>
        </p:spPr>
      </p:pic>
      <p:pic>
        <p:nvPicPr>
          <p:cNvPr id="57" name="Picture 57" descr="Chart, scatter chart&#10;&#10;Description automatically generated">
            <a:extLst>
              <a:ext uri="{FF2B5EF4-FFF2-40B4-BE49-F238E27FC236}">
                <a16:creationId xmlns:a16="http://schemas.microsoft.com/office/drawing/2014/main" id="{CCDAE870-747D-1C47-992D-51F16E597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1067" y="776067"/>
            <a:ext cx="3561643" cy="21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9067-3D6B-171A-ACD6-E05D0F42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MAIN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AEA68A-67A0-0850-F2A8-3381E5A5C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878347"/>
              </p:ext>
            </p:extLst>
          </p:nvPr>
        </p:nvGraphicFramePr>
        <p:xfrm>
          <a:off x="581025" y="2181225"/>
          <a:ext cx="1102994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89">
                  <a:extLst>
                    <a:ext uri="{9D8B030D-6E8A-4147-A177-3AD203B41FA5}">
                      <a16:colId xmlns:a16="http://schemas.microsoft.com/office/drawing/2014/main" val="1628159933"/>
                    </a:ext>
                  </a:extLst>
                </a:gridCol>
                <a:gridCol w="2205989">
                  <a:extLst>
                    <a:ext uri="{9D8B030D-6E8A-4147-A177-3AD203B41FA5}">
                      <a16:colId xmlns:a16="http://schemas.microsoft.com/office/drawing/2014/main" val="2154263299"/>
                    </a:ext>
                  </a:extLst>
                </a:gridCol>
                <a:gridCol w="2205989">
                  <a:extLst>
                    <a:ext uri="{9D8B030D-6E8A-4147-A177-3AD203B41FA5}">
                      <a16:colId xmlns:a16="http://schemas.microsoft.com/office/drawing/2014/main" val="1256535989"/>
                    </a:ext>
                  </a:extLst>
                </a:gridCol>
                <a:gridCol w="2205989">
                  <a:extLst>
                    <a:ext uri="{9D8B030D-6E8A-4147-A177-3AD203B41FA5}">
                      <a16:colId xmlns:a16="http://schemas.microsoft.com/office/drawing/2014/main" val="3818264987"/>
                    </a:ext>
                  </a:extLst>
                </a:gridCol>
                <a:gridCol w="2205989">
                  <a:extLst>
                    <a:ext uri="{9D8B030D-6E8A-4147-A177-3AD203B41FA5}">
                      <a16:colId xmlns:a16="http://schemas.microsoft.com/office/drawing/2014/main" val="1558100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Classification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69.51%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86.63%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92.22%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ROC/AUC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908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052260-F6C8-DD6B-6AD9-72763C7A1C87}"/>
              </a:ext>
            </a:extLst>
          </p:cNvPr>
          <p:cNvSpPr txBox="1"/>
          <p:nvPr/>
        </p:nvSpPr>
        <p:spPr>
          <a:xfrm>
            <a:off x="2447512" y="4382490"/>
            <a:ext cx="72920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While Classification Tree has the best accuracy, the Ridge Regression has the highest AUC value. If the lender has low-risk clients or low loan amounts, use Classification Tree. If the lender has high-risk clients or high loan amounts, then use Ridge Regression.</a:t>
            </a:r>
          </a:p>
        </p:txBody>
      </p:sp>
    </p:spTree>
    <p:extLst>
      <p:ext uri="{BB962C8B-B14F-4D97-AF65-F5344CB8AC3E}">
        <p14:creationId xmlns:p14="http://schemas.microsoft.com/office/powerpoint/2010/main" val="122262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049AD-E551-8516-24BF-79E73D7F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CHALLENGES AND POSSIBLE 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2A5D68-E7B9-9690-3C6E-8EB7A13E9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9012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83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6B9D-24FD-40AC-7623-ADDF7A8A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Credit default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564F-B583-165C-150C-6DCB8E19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spcBef>
                <a:spcPts val="20"/>
              </a:spcBef>
            </a:pPr>
            <a:r>
              <a:rPr lang="en-US"/>
              <a:t>Credit default risk is the risk a lender takes that a borrower will not make the required payments on a debt obligation.</a:t>
            </a:r>
          </a:p>
          <a:p>
            <a:pPr marL="305435" indent="-305435"/>
            <a:r>
              <a:rPr lang="en-US"/>
              <a:t>Earlier credit and risk management analysis would be conducted by analyzing the borrower's credentials and capabilities, which was more prone to error.</a:t>
            </a:r>
          </a:p>
          <a:p>
            <a:pPr marL="305435" indent="-305435"/>
            <a:r>
              <a:rPr lang="en-US"/>
              <a:t>Machine learning algorithms are more efficient in performing credit risk assessments with better precision and at faster speeds.</a:t>
            </a:r>
          </a:p>
        </p:txBody>
      </p:sp>
    </p:spTree>
    <p:extLst>
      <p:ext uri="{BB962C8B-B14F-4D97-AF65-F5344CB8AC3E}">
        <p14:creationId xmlns:p14="http://schemas.microsoft.com/office/powerpoint/2010/main" val="378393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32D6-946B-E59E-086C-902F89B8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6751A-9647-2DA5-AB41-6069124B7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0193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44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F8E1-6724-CE58-F5AD-3024BD0E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significant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A2F4-E9B3-A134-C196-09ADE797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435233"/>
          </a:xfrm>
        </p:spPr>
        <p:txBody>
          <a:bodyPr/>
          <a:lstStyle/>
          <a:p>
            <a:pPr marL="305435" indent="-305435"/>
            <a:r>
              <a:rPr lang="en-US" dirty="0"/>
              <a:t>To determine which predictors are significant, we perform a logistic regression. All regression coefficients with a p-value less than 0.05 will be statistically significant.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Significant predictors include loan status, annual income, home ownership, employment length, loan intent, loan grade, loan amount, interest rate, and percent income.</a:t>
            </a:r>
            <a:endParaRPr lang="en-US">
              <a:ea typeface="+mn-lt"/>
              <a:cs typeface="+mn-lt"/>
            </a:endParaRPr>
          </a:p>
          <a:p>
            <a:pPr marL="305435" indent="-305435"/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85F737C-7349-0E0D-835D-76D8297B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75" y="3348969"/>
            <a:ext cx="5479960" cy="33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C0F6-0EE2-1720-BDC7-FD00331B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D126-47E8-9A55-AAED-781C9DFB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0" y="2695651"/>
            <a:ext cx="11029615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en-US"/>
              <a:t>The potential predictors to predict the outcome of whether a person will default include age, annual income, home ownership, employment length (in years), loan intent, loan grade, loan amount, interest rate, percent income, historical default, and credit history length.</a:t>
            </a:r>
          </a:p>
          <a:p>
            <a:pPr marL="305435" indent="-305435"/>
            <a:r>
              <a:rPr lang="en-US"/>
              <a:t>The dataset contains 32,581 observations and 12 variables.</a:t>
            </a:r>
          </a:p>
          <a:p>
            <a:pPr marL="0" indent="0">
              <a:buNone/>
            </a:pPr>
            <a:endParaRPr lang="en-US"/>
          </a:p>
          <a:p>
            <a:pPr marL="305435" indent="-30543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5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7131-F694-BB1B-309A-A165EB6A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6121-1B56-7839-5174-DF8E6F8E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loan_status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      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person_income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  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person_home_ownership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 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person_emp_length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  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loan_intent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           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loan_grade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      
</a:t>
            </a:r>
            <a:r>
              <a:rPr lang="en-US" sz="1400" dirty="0">
                <a:solidFill>
                  <a:srgbClr val="3D3D3D"/>
                </a:solidFill>
                <a:latin typeface="Gill Sans MT"/>
              </a:rPr>
              <a:t> Min.   :0.0000      Min.   :   4000        Length:28636                         Min.   : 0.00                    Length:28636           </a:t>
            </a:r>
            <a:r>
              <a:rPr lang="en-US" sz="1400" dirty="0" err="1">
                <a:solidFill>
                  <a:srgbClr val="3D3D3D"/>
                </a:solidFill>
                <a:latin typeface="Gill Sans MT"/>
              </a:rPr>
              <a:t>Length:28636</a:t>
            </a:r>
            <a:r>
              <a:rPr lang="en-US" sz="1400" dirty="0">
                <a:solidFill>
                  <a:srgbClr val="3D3D3D"/>
                </a:solidFill>
                <a:latin typeface="Gill Sans MT"/>
              </a:rPr>
              <a:t>      
 1st Qu.:0.0000    1st Qu.:  39474      Class: character                     1st Qu.: 2.00                  Class :character        Class :character  
 Median: 0.0000    Median:  55910      Mode: character                     Median: 4.00                  Mode: character        Mode: character  
 Mean: 0.2166       Mean:  66645                                                     Mean: 4.78                                          
 3rd Qu.:0.0000    3rd Qu.:  80000                                                 3rd Qu.: 7.00                                          
 Max.   :1.0000      Max.   :6000000                                                 Max.: 41.00                                          
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loan_amnt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     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loan_int_rate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   </a:t>
            </a:r>
            <a:r>
              <a:rPr lang="en-US" sz="1400" b="1" dirty="0" err="1">
                <a:solidFill>
                  <a:srgbClr val="3D3D3D"/>
                </a:solidFill>
                <a:latin typeface="Gill Sans MT"/>
              </a:rPr>
              <a:t>loan_percent_income</a:t>
            </a:r>
            <a:r>
              <a:rPr lang="en-US" sz="1400" b="1" dirty="0">
                <a:solidFill>
                  <a:srgbClr val="3D3D3D"/>
                </a:solidFill>
                <a:latin typeface="Gill Sans MT"/>
              </a:rPr>
              <a:t>
</a:t>
            </a:r>
            <a:r>
              <a:rPr lang="en-US" sz="1400" dirty="0">
                <a:solidFill>
                  <a:srgbClr val="3D3D3D"/>
                </a:solidFill>
                <a:latin typeface="Gill Sans MT"/>
              </a:rPr>
              <a:t> Min.:  500         Min.   : 5.42         Min.   :0.0000     
 1st Qu.: 5000   1st Qu.: 7.90        1st Qu.:0.0900     
 Median: 8000    Median :10.99      Median :0.1500     
 Mean: 9655       Mean   :11.04      Mean   :0.1695     
 3rd Qu.:12500  3rd Qu.:13.48      3rd Qu.:0.2300     
 Max.   :35000    Max.   :23.22       Max.   :0.8300     </a:t>
            </a:r>
            <a:endParaRPr lang="en-US" dirty="0">
              <a:solidFill>
                <a:srgbClr val="3D3D3D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7817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3A8-DEBC-9BD4-A38D-1A3E1180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BUILD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C2A2-75FA-9D73-68DE-5D371F85D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0777556" cy="98721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/>
              <a:t>Determine if data is imbalanced</a:t>
            </a:r>
          </a:p>
          <a:p>
            <a:pPr marL="305435" indent="-305435"/>
            <a:r>
              <a:rPr lang="en-US"/>
              <a:t>Convert character values into factor data type</a:t>
            </a:r>
          </a:p>
          <a:p>
            <a:pPr marL="305435" indent="-305435"/>
            <a:r>
              <a:rPr lang="en-US"/>
              <a:t>Split data into training and test sets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D411B6A-F821-C62E-1417-1BD749710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674" y="3315281"/>
            <a:ext cx="4896505" cy="2646804"/>
          </a:xfr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EF7501F-E492-F256-4549-6D6D3B85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32" y="3323135"/>
            <a:ext cx="5619481" cy="26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3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F99E-D5B5-3857-3076-F9B1899A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A01C8916-8F96-1D31-E028-61B40650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57" y="2980161"/>
            <a:ext cx="8592354" cy="2593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74EE2F-3BE8-59F7-5EAC-EDB8FF95C09F}"/>
              </a:ext>
            </a:extLst>
          </p:cNvPr>
          <p:cNvSpPr txBox="1"/>
          <p:nvPr/>
        </p:nvSpPr>
        <p:spPr>
          <a:xfrm>
            <a:off x="431979" y="2178675"/>
            <a:ext cx="570534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§"/>
            </a:pPr>
            <a:r>
              <a:rPr lang="en-US" sz="1700">
                <a:solidFill>
                  <a:srgbClr val="3D3D3D"/>
                </a:solidFill>
              </a:rPr>
              <a:t>We fit a logistic regression.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0866-3EE1-09DD-43F0-75EB08DF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8EC003F-1C76-CCC2-B3B9-32F5B92A54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4608" y="2000433"/>
            <a:ext cx="2590800" cy="1066800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1F58C02-25A4-0983-EE8A-0D7A951F3C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91" t="36054" r="-112" b="340"/>
          <a:stretch/>
        </p:blipFill>
        <p:spPr>
          <a:xfrm>
            <a:off x="535408" y="3144805"/>
            <a:ext cx="5423553" cy="1138321"/>
          </a:xfrm>
        </p:spPr>
      </p:pic>
      <p:pic>
        <p:nvPicPr>
          <p:cNvPr id="10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66A1CD1-8E1F-2835-9BC1-545E07E5CF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6" b="-333"/>
          <a:stretch/>
        </p:blipFill>
        <p:spPr>
          <a:xfrm>
            <a:off x="6355724" y="1878287"/>
            <a:ext cx="5168621" cy="3240984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4EA3C7-F575-EE1F-D92A-6EC04CF8F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92" y="5121759"/>
            <a:ext cx="4510352" cy="1168536"/>
          </a:xfrm>
          <a:prstGeom prst="rect">
            <a:avLst/>
          </a:prstGeom>
        </p:spPr>
      </p:pic>
      <p:graphicFrame>
        <p:nvGraphicFramePr>
          <p:cNvPr id="3" name="Content Placeholder 14">
            <a:extLst>
              <a:ext uri="{FF2B5EF4-FFF2-40B4-BE49-F238E27FC236}">
                <a16:creationId xmlns:a16="http://schemas.microsoft.com/office/drawing/2014/main" id="{28DEBC8D-3767-21FC-CAA6-67270787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70771"/>
              </p:ext>
            </p:extLst>
          </p:nvPr>
        </p:nvGraphicFramePr>
        <p:xfrm>
          <a:off x="916462" y="4644495"/>
          <a:ext cx="4840282" cy="194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878648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Credit Default Risk ASSESSMENT</vt:lpstr>
      <vt:lpstr>What is Credit default risk?</vt:lpstr>
      <vt:lpstr>Research Questions</vt:lpstr>
      <vt:lpstr>Determining significant Predictors</vt:lpstr>
      <vt:lpstr>SUMMARY OF THE DATA SET</vt:lpstr>
      <vt:lpstr>Summary Statistics of Dataset</vt:lpstr>
      <vt:lpstr>HOW WE BUILD MODELS</vt:lpstr>
      <vt:lpstr>Logistic Regression</vt:lpstr>
      <vt:lpstr>Logistic Regression</vt:lpstr>
      <vt:lpstr>Linear Discriminant Analysis</vt:lpstr>
      <vt:lpstr>Linear discriminant analysis</vt:lpstr>
      <vt:lpstr>rIDGE REGRESSION</vt:lpstr>
      <vt:lpstr>RIDGE REGRESSION</vt:lpstr>
      <vt:lpstr>CLASSIFICATION TREE</vt:lpstr>
      <vt:lpstr>CLASSIFICATION TREE</vt:lpstr>
      <vt:lpstr>Classification tree</vt:lpstr>
      <vt:lpstr>SUMMARY OF MAIN RESULTS</vt:lpstr>
      <vt:lpstr>CHALLENGES AND POSSIBLE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</cp:revision>
  <dcterms:created xsi:type="dcterms:W3CDTF">2023-05-03T20:25:49Z</dcterms:created>
  <dcterms:modified xsi:type="dcterms:W3CDTF">2024-05-17T01:18:40Z</dcterms:modified>
</cp:coreProperties>
</file>