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3" r:id="rId3"/>
    <p:sldId id="277" r:id="rId4"/>
    <p:sldId id="278" r:id="rId5"/>
    <p:sldId id="279" r:id="rId6"/>
    <p:sldId id="280" r:id="rId7"/>
    <p:sldId id="281" r:id="rId8"/>
    <p:sldId id="282" r:id="rId9"/>
    <p:sldId id="292" r:id="rId10"/>
    <p:sldId id="293" r:id="rId11"/>
    <p:sldId id="294" r:id="rId12"/>
    <p:sldId id="295" r:id="rId13"/>
    <p:sldId id="283" r:id="rId14"/>
    <p:sldId id="275" r:id="rId15"/>
    <p:sldId id="290" r:id="rId16"/>
    <p:sldId id="291" r:id="rId17"/>
    <p:sldId id="284" r:id="rId18"/>
    <p:sldId id="285" r:id="rId19"/>
    <p:sldId id="286" r:id="rId20"/>
    <p:sldId id="287" r:id="rId21"/>
    <p:sldId id="288" r:id="rId22"/>
    <p:sldId id="300" r:id="rId23"/>
    <p:sldId id="301" r:id="rId24"/>
    <p:sldId id="296" r:id="rId25"/>
    <p:sldId id="297" r:id="rId26"/>
    <p:sldId id="299" r:id="rId27"/>
    <p:sldId id="298" r:id="rId28"/>
    <p:sldId id="302" r:id="rId29"/>
    <p:sldId id="303" r:id="rId30"/>
    <p:sldId id="304" r:id="rId31"/>
    <p:sldId id="305" r:id="rId32"/>
    <p:sldId id="306" r:id="rId33"/>
    <p:sldId id="307" r:id="rId34"/>
    <p:sldId id="309" r:id="rId35"/>
    <p:sldId id="308" r:id="rId36"/>
    <p:sldId id="310" r:id="rId37"/>
    <p:sldId id="272" r:id="rId38"/>
    <p:sldId id="261" r:id="rId39"/>
    <p:sldId id="262" r:id="rId40"/>
    <p:sldId id="267" r:id="rId41"/>
    <p:sldId id="266" r:id="rId42"/>
    <p:sldId id="264" r:id="rId43"/>
    <p:sldId id="265" r:id="rId44"/>
    <p:sldId id="269" r:id="rId45"/>
    <p:sldId id="270" r:id="rId46"/>
    <p:sldId id="271" r:id="rId47"/>
    <p:sldId id="263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12" r:id="rId58"/>
    <p:sldId id="311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02C"/>
    <a:srgbClr val="0000FF"/>
    <a:srgbClr val="6DFB03"/>
    <a:srgbClr val="0573F9"/>
    <a:srgbClr val="7FDE20"/>
    <a:srgbClr val="2F8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74FA-984D-4A11-B206-A190875C87DF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A9037-B032-4395-BD17-557E2429E8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39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037-B032-4395-BD17-557E2429E8E2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037-B032-4395-BD17-557E2429E8E2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CC31-6FC4-48E1-9892-D0768FD53B9B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ADF-355B-4064-9C91-528DCA1C9555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1C-8F3B-452C-96E8-1D40A87302AF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091D-7CE7-4AD2-9C07-5C2CF7DC8517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9068-21EA-4FF5-A0AF-C290FBD6CCB6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C9B9-C73B-4C3E-8C60-6393471C2BFB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2A53-AC68-48ED-B404-FF1BDD695BE9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6C5D-5A6E-4DB5-BDA9-FA92E9345A71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6E4-2F5F-444F-ADA0-F36906E31C0C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49F1-9B79-4A11-99A2-684B544E19BB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8F2F-CCA8-47DD-BBED-CE0D1D599202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BACA-9203-478A-9E36-35B9C1EB482D}" type="datetime1">
              <a:rPr lang="pt-BR" smtClean="0"/>
              <a:pPr/>
              <a:t>01/04/2013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genial.com.br/blog/css-diferentes-navegador/" TargetMode="External"/><Relationship Id="rId2" Type="http://schemas.openxmlformats.org/officeDocument/2006/relationships/hyperlink" Target="http://www.maujor.com/tutorial/layout-css-passo-a-passo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diatismo.com.br/o-mobile/design-responsivo-entenda-o-que-e-a-tecnica-e-como-ela-funciona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8048" y="590823"/>
            <a:ext cx="6505400" cy="1470025"/>
          </a:xfrm>
        </p:spPr>
        <p:txBody>
          <a:bodyPr>
            <a:noAutofit/>
          </a:bodyPr>
          <a:lstStyle/>
          <a:p>
            <a:pPr algn="l"/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Responsivo e </a:t>
            </a:r>
            <a:b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Adaptativo 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726" y="5531130"/>
            <a:ext cx="4301274" cy="1138230"/>
          </a:xfrm>
        </p:spPr>
        <p:txBody>
          <a:bodyPr>
            <a:noAutofit/>
          </a:bodyPr>
          <a:lstStyle/>
          <a:p>
            <a:pPr algn="l"/>
            <a:r>
              <a:rPr lang="pt-BR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Heraldo G. Lima Junior</a:t>
            </a:r>
          </a:p>
          <a:p>
            <a:pPr algn="l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Web designer - NTI | FACAPE</a:t>
            </a:r>
          </a:p>
          <a:p>
            <a:pPr algn="l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Estagiário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4" name="Imagem 3" descr="responsive_web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15" y="3645024"/>
            <a:ext cx="4497933" cy="2722433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/>
              <a:pPr/>
              <a:t>1</a:t>
            </a:fld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-760368" y="2057071"/>
            <a:ext cx="4752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C00000"/>
                </a:solidFill>
                <a:latin typeface="Century Gothic" pitchFamily="34" charset="0"/>
              </a:rPr>
              <a:t>Web Design</a:t>
            </a:r>
            <a:endParaRPr lang="pt-BR" sz="6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2276872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chemeClr val="bg1">
                    <a:lumMod val="85000"/>
                  </a:schemeClr>
                </a:solidFill>
              </a:rPr>
              <a:t> . . . . . . . . . . . . . . . . . . . . . . .</a:t>
            </a:r>
            <a:endParaRPr lang="pt-BR" sz="4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Menu </a:t>
            </a:r>
            <a:r>
              <a:rPr lang="pt-BR" sz="3600" dirty="0" err="1" smtClean="0">
                <a:solidFill>
                  <a:srgbClr val="C00000"/>
                </a:solidFill>
                <a:latin typeface="Century Gothic" pitchFamily="34" charset="0"/>
              </a:rPr>
              <a:t>Dropdown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HTML: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2492896"/>
            <a:ext cx="53690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&lt;ul&gt;</a:t>
            </a:r>
          </a:p>
          <a:p>
            <a:pPr lvl="1"/>
            <a:r>
              <a:rPr lang="it-IT" sz="2000" b="1" dirty="0" smtClean="0"/>
              <a:t>&lt;</a:t>
            </a:r>
            <a:r>
              <a:rPr lang="it-IT" sz="2000" b="1" dirty="0"/>
              <a:t>li</a:t>
            </a:r>
            <a:r>
              <a:rPr lang="it-IT" sz="2000" dirty="0"/>
              <a:t>&gt;&lt;a href='#'&gt;Sub-íten 1&lt;/a</a:t>
            </a:r>
            <a:r>
              <a:rPr lang="it-IT" sz="2000" dirty="0" smtClean="0"/>
              <a:t>&gt;</a:t>
            </a:r>
          </a:p>
          <a:p>
            <a:pPr lvl="1"/>
            <a:r>
              <a:rPr lang="it-IT" sz="2000" b="1" dirty="0" smtClean="0"/>
              <a:t>	&lt;ul&gt;</a:t>
            </a:r>
            <a:r>
              <a:rPr lang="it-IT" sz="2000" b="1" dirty="0"/>
              <a:t>	</a:t>
            </a:r>
            <a:endParaRPr lang="it-IT" sz="2000" b="1" dirty="0" smtClean="0"/>
          </a:p>
          <a:p>
            <a:pPr lvl="1"/>
            <a:r>
              <a:rPr lang="it-IT" sz="2000" b="1" dirty="0" smtClean="0"/>
              <a:t>		&lt;</a:t>
            </a:r>
            <a:r>
              <a:rPr lang="it-IT" sz="2000" b="1" dirty="0"/>
              <a:t>li&gt; </a:t>
            </a:r>
            <a:r>
              <a:rPr lang="it-IT" sz="2000" dirty="0"/>
              <a:t>&lt;a href='#'&gt;Íten 2&lt;/a&gt;</a:t>
            </a:r>
            <a:r>
              <a:rPr lang="it-IT" sz="2000" b="1" dirty="0"/>
              <a:t> &lt;/li&gt;</a:t>
            </a:r>
          </a:p>
          <a:p>
            <a:pPr lvl="1"/>
            <a:r>
              <a:rPr lang="it-IT" sz="2000" b="1" dirty="0"/>
              <a:t>		</a:t>
            </a:r>
            <a:r>
              <a:rPr lang="it-IT" sz="2000" b="1" dirty="0" smtClean="0"/>
              <a:t>&lt;</a:t>
            </a:r>
            <a:r>
              <a:rPr lang="it-IT" sz="2000" b="1" dirty="0"/>
              <a:t>li&gt; </a:t>
            </a:r>
            <a:r>
              <a:rPr lang="it-IT" sz="2000" dirty="0"/>
              <a:t>&lt;a href='#'&gt;Íten 3&lt;/a</a:t>
            </a:r>
            <a:r>
              <a:rPr lang="it-IT" sz="2000" dirty="0" smtClean="0"/>
              <a:t>&gt; </a:t>
            </a:r>
            <a:r>
              <a:rPr lang="it-IT" sz="2000" b="1" dirty="0" smtClean="0"/>
              <a:t>&lt;/li&gt; </a:t>
            </a:r>
          </a:p>
          <a:p>
            <a:pPr lvl="1"/>
            <a:r>
              <a:rPr lang="it-IT" sz="2000" b="1" dirty="0"/>
              <a:t>	</a:t>
            </a:r>
            <a:r>
              <a:rPr lang="it-IT" sz="2000" b="1" dirty="0" smtClean="0"/>
              <a:t>&lt;/ul&gt;</a:t>
            </a:r>
            <a:endParaRPr lang="it-IT" sz="2000" b="1" dirty="0"/>
          </a:p>
          <a:p>
            <a:pPr lvl="1"/>
            <a:r>
              <a:rPr lang="it-IT" sz="2000" b="1" dirty="0" smtClean="0"/>
              <a:t>&lt;/</a:t>
            </a:r>
            <a:r>
              <a:rPr lang="it-IT" sz="2000" b="1" dirty="0"/>
              <a:t>li&gt;</a:t>
            </a:r>
          </a:p>
          <a:p>
            <a:pPr lvl="1"/>
            <a:r>
              <a:rPr lang="it-IT" sz="2000" b="1" dirty="0" smtClean="0"/>
              <a:t>&lt;</a:t>
            </a:r>
            <a:r>
              <a:rPr lang="it-IT" sz="2000" b="1" dirty="0"/>
              <a:t>li&gt;</a:t>
            </a:r>
            <a:r>
              <a:rPr lang="it-IT" sz="2000" dirty="0"/>
              <a:t>&lt;a href='#'&gt;Sub-íten 2&lt;/a&gt;</a:t>
            </a:r>
            <a:r>
              <a:rPr lang="it-IT" sz="2000" b="1" dirty="0"/>
              <a:t>&lt;/li&gt;</a:t>
            </a:r>
          </a:p>
          <a:p>
            <a:pPr lvl="1"/>
            <a:r>
              <a:rPr lang="it-IT" sz="2000" b="1" dirty="0" smtClean="0"/>
              <a:t>&lt;</a:t>
            </a:r>
            <a:r>
              <a:rPr lang="it-IT" sz="2000" b="1" dirty="0"/>
              <a:t>li&gt;</a:t>
            </a:r>
            <a:r>
              <a:rPr lang="it-IT" sz="2000" dirty="0"/>
              <a:t>&lt;a href='#'&gt;Sub-íten 3&lt;/a&gt;</a:t>
            </a:r>
            <a:r>
              <a:rPr lang="it-IT" sz="2000" b="1" dirty="0"/>
              <a:t>&lt;/li&gt;</a:t>
            </a:r>
          </a:p>
          <a:p>
            <a:r>
              <a:rPr lang="it-IT" sz="2000" b="1" dirty="0" smtClean="0"/>
              <a:t>&lt;/</a:t>
            </a:r>
            <a:r>
              <a:rPr lang="it-IT" sz="2000" b="1" dirty="0"/>
              <a:t>ul&gt;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72012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Menu </a:t>
            </a:r>
            <a:r>
              <a:rPr lang="pt-BR" sz="3600" dirty="0" err="1" smtClean="0">
                <a:solidFill>
                  <a:srgbClr val="C00000"/>
                </a:solidFill>
                <a:latin typeface="Century Gothic" pitchFamily="34" charset="0"/>
              </a:rPr>
              <a:t>Dropdown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CSS: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2060848"/>
            <a:ext cx="792088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/>
              <a:t>	.</a:t>
            </a:r>
            <a:r>
              <a:rPr lang="pt-BR" sz="1700" dirty="0"/>
              <a:t>menu li </a:t>
            </a:r>
            <a:r>
              <a:rPr lang="pt-BR" sz="1700" dirty="0" smtClean="0"/>
              <a:t>{ </a:t>
            </a:r>
            <a:r>
              <a:rPr lang="pt-BR" sz="1700" b="1" dirty="0" smtClean="0"/>
              <a:t>position</a:t>
            </a:r>
            <a:r>
              <a:rPr lang="pt-BR" sz="1700" b="1" dirty="0"/>
              <a:t>: </a:t>
            </a:r>
            <a:r>
              <a:rPr lang="pt-BR" sz="1700" dirty="0" err="1"/>
              <a:t>relative</a:t>
            </a:r>
            <a:r>
              <a:rPr lang="pt-BR" sz="1700" dirty="0"/>
              <a:t>; </a:t>
            </a:r>
            <a:r>
              <a:rPr lang="pt-BR" sz="1700" b="1" dirty="0" err="1" smtClean="0"/>
              <a:t>float</a:t>
            </a:r>
            <a:r>
              <a:rPr lang="pt-BR" sz="1700" b="1" dirty="0"/>
              <a:t>: </a:t>
            </a:r>
            <a:r>
              <a:rPr lang="pt-BR" sz="1700" dirty="0" err="1" smtClean="0"/>
              <a:t>left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list-style</a:t>
            </a:r>
            <a:r>
              <a:rPr lang="pt-BR" sz="1700" b="1" dirty="0"/>
              <a:t>: </a:t>
            </a:r>
            <a:r>
              <a:rPr lang="pt-BR" sz="1700" dirty="0" err="1"/>
              <a:t>none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height</a:t>
            </a:r>
            <a:r>
              <a:rPr lang="pt-BR" sz="1700" b="1" dirty="0"/>
              <a:t>: </a:t>
            </a:r>
            <a:r>
              <a:rPr lang="pt-BR" sz="1700" dirty="0"/>
              <a:t>50px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width</a:t>
            </a:r>
            <a:r>
              <a:rPr lang="pt-BR" sz="1700" b="1" dirty="0"/>
              <a:t>: </a:t>
            </a:r>
            <a:r>
              <a:rPr lang="pt-BR" sz="1700" dirty="0"/>
              <a:t>100px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border</a:t>
            </a:r>
            <a:r>
              <a:rPr lang="pt-BR" sz="1700" b="1" dirty="0"/>
              <a:t>:</a:t>
            </a:r>
            <a:r>
              <a:rPr lang="pt-BR" sz="1700" dirty="0"/>
              <a:t> 1px </a:t>
            </a:r>
            <a:r>
              <a:rPr lang="pt-BR" sz="1700" dirty="0" err="1"/>
              <a:t>solid</a:t>
            </a:r>
            <a:r>
              <a:rPr lang="pt-BR" sz="1700" dirty="0"/>
              <a:t> #b3b3b3</a:t>
            </a:r>
            <a:r>
              <a:rPr lang="pt-BR" sz="1700" dirty="0" smtClean="0"/>
              <a:t>;  </a:t>
            </a:r>
            <a:r>
              <a:rPr lang="pt-BR" sz="1700" b="1" dirty="0" err="1" smtClean="0"/>
              <a:t>text-align</a:t>
            </a:r>
            <a:r>
              <a:rPr lang="pt-BR" sz="1700" b="1" dirty="0"/>
              <a:t>: </a:t>
            </a:r>
            <a:r>
              <a:rPr lang="pt-BR" sz="1700" dirty="0"/>
              <a:t>center</a:t>
            </a:r>
            <a:r>
              <a:rPr lang="pt-BR" sz="1700" dirty="0" smtClean="0"/>
              <a:t>;  </a:t>
            </a:r>
            <a:r>
              <a:rPr lang="pt-BR" sz="1700" b="1" dirty="0" err="1" smtClean="0"/>
              <a:t>text-shadow</a:t>
            </a:r>
            <a:r>
              <a:rPr lang="pt-BR" sz="1700" b="1" dirty="0"/>
              <a:t>: </a:t>
            </a:r>
            <a:r>
              <a:rPr lang="pt-BR" sz="1700" dirty="0"/>
              <a:t>1px </a:t>
            </a:r>
            <a:r>
              <a:rPr lang="pt-BR" sz="1700" dirty="0" err="1"/>
              <a:t>1px</a:t>
            </a:r>
            <a:r>
              <a:rPr lang="pt-BR" sz="1700" dirty="0"/>
              <a:t> 2px #</a:t>
            </a:r>
            <a:r>
              <a:rPr lang="pt-BR" sz="1700" dirty="0" err="1"/>
              <a:t>fff</a:t>
            </a:r>
            <a:r>
              <a:rPr lang="pt-BR" sz="1700" dirty="0" smtClean="0"/>
              <a:t>; }</a:t>
            </a:r>
            <a:endParaRPr lang="pt-BR" sz="1700" dirty="0"/>
          </a:p>
          <a:p>
            <a:r>
              <a:rPr lang="pt-BR" sz="1700" dirty="0"/>
              <a:t>	</a:t>
            </a:r>
            <a:endParaRPr lang="pt-BR" sz="1700" dirty="0" smtClean="0"/>
          </a:p>
          <a:p>
            <a:r>
              <a:rPr lang="pt-BR" sz="1700" dirty="0" smtClean="0"/>
              <a:t>	.</a:t>
            </a:r>
            <a:r>
              <a:rPr lang="pt-BR" sz="1700" dirty="0"/>
              <a:t>menu li a</a:t>
            </a:r>
            <a:r>
              <a:rPr lang="pt-BR" sz="1700" dirty="0" smtClean="0"/>
              <a:t>{ </a:t>
            </a:r>
            <a:r>
              <a:rPr lang="pt-BR" sz="1700" b="1" dirty="0" smtClean="0"/>
              <a:t>display</a:t>
            </a:r>
            <a:r>
              <a:rPr lang="pt-BR" sz="1700" b="1" dirty="0"/>
              <a:t>: </a:t>
            </a:r>
            <a:r>
              <a:rPr lang="pt-BR" sz="1700" dirty="0" err="1"/>
              <a:t>block</a:t>
            </a:r>
            <a:r>
              <a:rPr lang="pt-BR" sz="1700" dirty="0" smtClean="0"/>
              <a:t>; </a:t>
            </a:r>
            <a:r>
              <a:rPr lang="pt-BR" sz="1700" b="1" dirty="0" smtClean="0"/>
              <a:t>background</a:t>
            </a:r>
            <a:r>
              <a:rPr lang="pt-BR" sz="1700" b="1" dirty="0"/>
              <a:t>:</a:t>
            </a:r>
            <a:r>
              <a:rPr lang="pt-BR" sz="1700" dirty="0"/>
              <a:t> -</a:t>
            </a:r>
            <a:r>
              <a:rPr lang="pt-BR" sz="1700" dirty="0" err="1"/>
              <a:t>webkit</a:t>
            </a:r>
            <a:r>
              <a:rPr lang="pt-BR" sz="1700" dirty="0"/>
              <a:t>-linear-</a:t>
            </a:r>
            <a:r>
              <a:rPr lang="pt-BR" sz="1700" dirty="0" err="1"/>
              <a:t>gradient</a:t>
            </a:r>
            <a:r>
              <a:rPr lang="pt-BR" sz="1700" dirty="0"/>
              <a:t>(#b3b3b3, #</a:t>
            </a:r>
            <a:r>
              <a:rPr lang="pt-BR" sz="1700" dirty="0" err="1"/>
              <a:t>fff</a:t>
            </a:r>
            <a:r>
              <a:rPr lang="pt-BR" sz="1700" dirty="0" smtClean="0"/>
              <a:t>); </a:t>
            </a:r>
            <a:r>
              <a:rPr lang="pt-BR" sz="1700" b="1" dirty="0" smtClean="0"/>
              <a:t>color</a:t>
            </a:r>
            <a:r>
              <a:rPr lang="pt-BR" sz="1700" b="1" dirty="0"/>
              <a:t>:</a:t>
            </a:r>
            <a:r>
              <a:rPr lang="pt-BR" sz="1700" dirty="0"/>
              <a:t> #333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text-decoration</a:t>
            </a:r>
            <a:r>
              <a:rPr lang="pt-BR" sz="1700" b="1" dirty="0"/>
              <a:t>: </a:t>
            </a:r>
            <a:r>
              <a:rPr lang="pt-BR" sz="1700" dirty="0" err="1"/>
              <a:t>none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font-family</a:t>
            </a:r>
            <a:r>
              <a:rPr lang="pt-BR" sz="1700" b="1" dirty="0"/>
              <a:t>: </a:t>
            </a:r>
            <a:r>
              <a:rPr lang="pt-BR" sz="1700" dirty="0" err="1"/>
              <a:t>arial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height</a:t>
            </a:r>
            <a:r>
              <a:rPr lang="pt-BR" sz="1700" b="1" dirty="0"/>
              <a:t>: </a:t>
            </a:r>
            <a:r>
              <a:rPr lang="pt-BR" sz="1700" dirty="0"/>
              <a:t>35px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padding</a:t>
            </a:r>
            <a:r>
              <a:rPr lang="pt-BR" sz="1700" b="1" dirty="0" smtClean="0"/>
              <a:t>-top</a:t>
            </a:r>
            <a:r>
              <a:rPr lang="pt-BR" sz="1700" b="1" dirty="0"/>
              <a:t>: </a:t>
            </a:r>
            <a:r>
              <a:rPr lang="pt-BR" sz="1700" dirty="0"/>
              <a:t>15px</a:t>
            </a:r>
            <a:r>
              <a:rPr lang="pt-BR" sz="1700" dirty="0" smtClean="0"/>
              <a:t>; }</a:t>
            </a:r>
            <a:endParaRPr lang="pt-BR" sz="1700" dirty="0"/>
          </a:p>
          <a:p>
            <a:r>
              <a:rPr lang="pt-BR" sz="1700" dirty="0"/>
              <a:t>	</a:t>
            </a:r>
            <a:r>
              <a:rPr lang="pt-BR" sz="1700" dirty="0" smtClean="0"/>
              <a:t>.</a:t>
            </a:r>
            <a:r>
              <a:rPr lang="pt-BR" sz="1700" dirty="0"/>
              <a:t>menu li a:hover</a:t>
            </a:r>
            <a:r>
              <a:rPr lang="pt-BR" sz="1700" dirty="0" smtClean="0"/>
              <a:t>{ </a:t>
            </a:r>
            <a:r>
              <a:rPr lang="pt-BR" sz="1700" b="1" dirty="0" smtClean="0"/>
              <a:t>background</a:t>
            </a:r>
            <a:r>
              <a:rPr lang="pt-BR" sz="1700" b="1" dirty="0"/>
              <a:t>: </a:t>
            </a:r>
            <a:r>
              <a:rPr lang="pt-BR" sz="1700" dirty="0"/>
              <a:t>-</a:t>
            </a:r>
            <a:r>
              <a:rPr lang="pt-BR" sz="1700" dirty="0" err="1"/>
              <a:t>webkit</a:t>
            </a:r>
            <a:r>
              <a:rPr lang="pt-BR" sz="1700" dirty="0"/>
              <a:t>-linear-</a:t>
            </a:r>
            <a:r>
              <a:rPr lang="pt-BR" sz="1700" dirty="0" err="1"/>
              <a:t>gradient</a:t>
            </a:r>
            <a:r>
              <a:rPr lang="pt-BR" sz="1700" dirty="0"/>
              <a:t>(#000, #333</a:t>
            </a:r>
            <a:r>
              <a:rPr lang="pt-BR" sz="1700" dirty="0" smtClean="0"/>
              <a:t>); </a:t>
            </a:r>
            <a:r>
              <a:rPr lang="pt-BR" sz="1700" b="1" dirty="0" smtClean="0"/>
              <a:t>color</a:t>
            </a:r>
            <a:r>
              <a:rPr lang="pt-BR" sz="1700" b="1" dirty="0"/>
              <a:t>: </a:t>
            </a:r>
            <a:r>
              <a:rPr lang="pt-BR" sz="1700" dirty="0"/>
              <a:t>#</a:t>
            </a:r>
            <a:r>
              <a:rPr lang="pt-BR" sz="1700" dirty="0" err="1"/>
              <a:t>fff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text-shadow</a:t>
            </a:r>
            <a:r>
              <a:rPr lang="pt-BR" sz="1700" b="1" dirty="0"/>
              <a:t>:</a:t>
            </a:r>
            <a:r>
              <a:rPr lang="pt-BR" sz="1700" dirty="0"/>
              <a:t> 0px </a:t>
            </a:r>
            <a:r>
              <a:rPr lang="pt-BR" sz="1700" dirty="0" err="1"/>
              <a:t>0px</a:t>
            </a:r>
            <a:r>
              <a:rPr lang="pt-BR" sz="1700" dirty="0"/>
              <a:t> 10px #</a:t>
            </a:r>
            <a:r>
              <a:rPr lang="pt-BR" sz="1700" dirty="0" err="1"/>
              <a:t>fff</a:t>
            </a:r>
            <a:r>
              <a:rPr lang="pt-BR" sz="1700" dirty="0" smtClean="0"/>
              <a:t>; }</a:t>
            </a:r>
          </a:p>
          <a:p>
            <a:endParaRPr lang="pt-BR" sz="1700" dirty="0"/>
          </a:p>
          <a:p>
            <a:r>
              <a:rPr lang="pt-BR" sz="1700" dirty="0"/>
              <a:t>	.menu li </a:t>
            </a:r>
            <a:r>
              <a:rPr lang="pt-BR" sz="1700" dirty="0" err="1"/>
              <a:t>ul</a:t>
            </a:r>
            <a:r>
              <a:rPr lang="pt-BR" sz="1700" dirty="0"/>
              <a:t> </a:t>
            </a:r>
            <a:r>
              <a:rPr lang="pt-BR" sz="1700" dirty="0" smtClean="0"/>
              <a:t>{ </a:t>
            </a:r>
            <a:r>
              <a:rPr lang="pt-BR" sz="1700" b="1" dirty="0" smtClean="0"/>
              <a:t>position</a:t>
            </a:r>
            <a:r>
              <a:rPr lang="pt-BR" sz="1700" b="1" dirty="0"/>
              <a:t>: </a:t>
            </a:r>
            <a:r>
              <a:rPr lang="pt-BR" sz="1700" dirty="0" err="1"/>
              <a:t>absolute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left</a:t>
            </a:r>
            <a:r>
              <a:rPr lang="pt-BR" sz="1700" b="1" dirty="0"/>
              <a:t>:</a:t>
            </a:r>
            <a:r>
              <a:rPr lang="pt-BR" sz="1700" dirty="0"/>
              <a:t> -40px</a:t>
            </a:r>
            <a:r>
              <a:rPr lang="pt-BR" sz="1700" dirty="0" smtClean="0"/>
              <a:t>; </a:t>
            </a:r>
            <a:r>
              <a:rPr lang="pt-BR" sz="1700" b="1" dirty="0" smtClean="0"/>
              <a:t>display</a:t>
            </a:r>
            <a:r>
              <a:rPr lang="pt-BR" sz="1700" b="1" dirty="0"/>
              <a:t>: </a:t>
            </a:r>
            <a:r>
              <a:rPr lang="pt-BR" sz="1700" dirty="0" err="1"/>
              <a:t>none</a:t>
            </a:r>
            <a:r>
              <a:rPr lang="pt-BR" sz="1700" dirty="0" smtClean="0"/>
              <a:t>; }</a:t>
            </a:r>
          </a:p>
          <a:p>
            <a:endParaRPr lang="pt-BR" sz="1700" dirty="0"/>
          </a:p>
          <a:p>
            <a:r>
              <a:rPr lang="pt-BR" sz="1700" dirty="0"/>
              <a:t>	.menu li </a:t>
            </a:r>
            <a:r>
              <a:rPr lang="pt-BR" sz="1700" dirty="0" err="1"/>
              <a:t>ul</a:t>
            </a:r>
            <a:r>
              <a:rPr lang="pt-BR" sz="1700" dirty="0"/>
              <a:t> li </a:t>
            </a:r>
            <a:r>
              <a:rPr lang="pt-BR" sz="1700" dirty="0" smtClean="0"/>
              <a:t>{ </a:t>
            </a:r>
            <a:r>
              <a:rPr lang="pt-BR" sz="1700" b="1" dirty="0" err="1" smtClean="0"/>
              <a:t>list-style</a:t>
            </a:r>
            <a:r>
              <a:rPr lang="pt-BR" sz="1700" b="1" dirty="0"/>
              <a:t>: </a:t>
            </a:r>
            <a:r>
              <a:rPr lang="pt-BR" sz="1700" dirty="0" err="1"/>
              <a:t>none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height</a:t>
            </a:r>
            <a:r>
              <a:rPr lang="pt-BR" sz="1700" b="1" dirty="0"/>
              <a:t>: </a:t>
            </a:r>
            <a:r>
              <a:rPr lang="pt-BR" sz="1700" dirty="0"/>
              <a:t>50px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width</a:t>
            </a:r>
            <a:r>
              <a:rPr lang="pt-BR" sz="1700" b="1" dirty="0"/>
              <a:t>: </a:t>
            </a:r>
            <a:r>
              <a:rPr lang="pt-BR" sz="1700" dirty="0"/>
              <a:t>150px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border</a:t>
            </a:r>
            <a:r>
              <a:rPr lang="pt-BR" sz="1700" b="1" dirty="0"/>
              <a:t>: </a:t>
            </a:r>
            <a:r>
              <a:rPr lang="pt-BR" sz="1700" dirty="0"/>
              <a:t>1px </a:t>
            </a:r>
            <a:r>
              <a:rPr lang="pt-BR" sz="1700" dirty="0" err="1"/>
              <a:t>solid</a:t>
            </a:r>
            <a:r>
              <a:rPr lang="pt-BR" sz="1700" dirty="0"/>
              <a:t> </a:t>
            </a:r>
            <a:r>
              <a:rPr lang="pt-BR" sz="1700" dirty="0" smtClean="0"/>
              <a:t> #b3b3b3; </a:t>
            </a:r>
            <a:r>
              <a:rPr lang="pt-BR" sz="1700" dirty="0"/>
              <a:t>	</a:t>
            </a:r>
            <a:r>
              <a:rPr lang="pt-BR" sz="1700" b="1" dirty="0" err="1"/>
              <a:t>text-align</a:t>
            </a:r>
            <a:r>
              <a:rPr lang="pt-BR" sz="1700" b="1" dirty="0"/>
              <a:t>: </a:t>
            </a:r>
            <a:r>
              <a:rPr lang="pt-BR" sz="1700" dirty="0"/>
              <a:t>center</a:t>
            </a:r>
            <a:r>
              <a:rPr lang="pt-BR" sz="1700" dirty="0" smtClean="0"/>
              <a:t>; }</a:t>
            </a:r>
          </a:p>
          <a:p>
            <a:endParaRPr lang="pt-BR" sz="1700" dirty="0"/>
          </a:p>
          <a:p>
            <a:r>
              <a:rPr lang="pt-BR" sz="1700" dirty="0"/>
              <a:t>	.menu </a:t>
            </a:r>
            <a:r>
              <a:rPr lang="pt-BR" sz="1700" dirty="0" err="1"/>
              <a:t>li:hover</a:t>
            </a:r>
            <a:r>
              <a:rPr lang="pt-BR" sz="1700" dirty="0"/>
              <a:t> </a:t>
            </a:r>
            <a:r>
              <a:rPr lang="pt-BR" sz="1700" dirty="0" err="1"/>
              <a:t>ul</a:t>
            </a:r>
            <a:r>
              <a:rPr lang="pt-BR" sz="1700" dirty="0"/>
              <a:t> </a:t>
            </a:r>
            <a:r>
              <a:rPr lang="pt-BR" sz="1700" dirty="0" smtClean="0"/>
              <a:t>{ </a:t>
            </a:r>
            <a:r>
              <a:rPr lang="pt-BR" sz="1700" b="1" dirty="0" smtClean="0"/>
              <a:t>position</a:t>
            </a:r>
            <a:r>
              <a:rPr lang="pt-BR" sz="1700" b="1" dirty="0"/>
              <a:t>: </a:t>
            </a:r>
            <a:r>
              <a:rPr lang="pt-BR" sz="1700" dirty="0" err="1"/>
              <a:t>absolute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left</a:t>
            </a:r>
            <a:r>
              <a:rPr lang="pt-BR" sz="1700" b="1" dirty="0"/>
              <a:t>: </a:t>
            </a:r>
            <a:r>
              <a:rPr lang="pt-BR" sz="1700" dirty="0"/>
              <a:t>-40px</a:t>
            </a:r>
            <a:r>
              <a:rPr lang="pt-BR" sz="1700" dirty="0" smtClean="0"/>
              <a:t>; </a:t>
            </a:r>
            <a:r>
              <a:rPr lang="pt-BR" sz="1700" b="1" dirty="0" smtClean="0"/>
              <a:t>display</a:t>
            </a:r>
            <a:r>
              <a:rPr lang="pt-BR" sz="1700" b="1" dirty="0"/>
              <a:t>: </a:t>
            </a:r>
            <a:r>
              <a:rPr lang="pt-BR" sz="1700" dirty="0" err="1"/>
              <a:t>block</a:t>
            </a:r>
            <a:r>
              <a:rPr lang="pt-BR" sz="1700" dirty="0" smtClean="0"/>
              <a:t>;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xmlns="" val="1547204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Menu </a:t>
            </a:r>
            <a:r>
              <a:rPr lang="pt-BR" sz="3600" dirty="0" err="1" smtClean="0">
                <a:solidFill>
                  <a:srgbClr val="C00000"/>
                </a:solidFill>
                <a:latin typeface="Century Gothic" pitchFamily="34" charset="0"/>
              </a:rPr>
              <a:t>Dropdown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Resultado: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8727" y="2187674"/>
            <a:ext cx="5266548" cy="412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8037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144016" y="5157192"/>
            <a:ext cx="4572000" cy="1872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5536" y="5445224"/>
            <a:ext cx="3361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pt-BR" sz="3600" b="1" dirty="0" smtClean="0">
                <a:latin typeface="Century Gothic" pitchFamily="34" charset="0"/>
              </a:rPr>
              <a:t>Seu layout</a:t>
            </a:r>
          </a:p>
          <a:p>
            <a:r>
              <a:rPr lang="pt-BR" sz="3600" b="1" dirty="0">
                <a:latin typeface="Century Gothic" pitchFamily="34" charset="0"/>
              </a:rPr>
              <a:t> </a:t>
            </a:r>
            <a:r>
              <a:rPr lang="pt-BR" sz="3600" b="1" dirty="0" smtClean="0">
                <a:latin typeface="Century Gothic" pitchFamily="34" charset="0"/>
              </a:rPr>
              <a:t>  está pronto! </a:t>
            </a:r>
            <a:endParaRPr lang="pt-BR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718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O que é Web Design Responsivo?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È a técnica de criar páginas para a web que se adaptem a diferentes resoluções, telas, dispositivos, sem precisar criar uma página específica para cada situação, mantendo sempre a acessibilidade e a usabilidade da página.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5122" name="Picture 2" descr="responsive templates 640x260 Design Responsivo: Entenda o que é a técnica e como ela funcion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91276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9503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17410" name="Picture 2" descr="Gráfico de acessos à internet em 20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585" y="1000108"/>
            <a:ext cx="6478125" cy="4071966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28596" y="5050049"/>
            <a:ext cx="833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Fonte: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Webop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http://webop.com.br/blog/mobile/o-crescimento-da-internet-movel-no-brasil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2479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0118" y="708495"/>
            <a:ext cx="8229600" cy="900106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pt-BR" sz="4400" b="1" dirty="0" smtClean="0">
                <a:solidFill>
                  <a:srgbClr val="C00000"/>
                </a:solidFill>
                <a:latin typeface="Century Gothic" pitchFamily="34" charset="0"/>
              </a:rPr>
              <a:t># </a:t>
            </a:r>
            <a:r>
              <a:rPr lang="pt-B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Usuários satisfeitos!</a:t>
            </a:r>
            <a:endParaRPr lang="pt-BR" sz="44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1026" name="Picture 2" descr="http://newcycle.com.ar/blog/wp-content/uploads/2010/05/AdSense-usuario-feliz-benefici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06"/>
            <a:ext cx="6781298" cy="450059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705919" y="1465724"/>
            <a:ext cx="40688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Aplicações</a:t>
            </a:r>
          </a:p>
          <a:p>
            <a:pPr algn="r"/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Eficazes</a:t>
            </a:r>
          </a:p>
          <a:p>
            <a:pPr algn="r"/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Eficientes</a:t>
            </a:r>
          </a:p>
          <a:p>
            <a:pPr algn="r"/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Bonitas</a:t>
            </a:r>
          </a:p>
          <a:p>
            <a:pPr algn="r"/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Fáceis de usar</a:t>
            </a:r>
          </a:p>
          <a:p>
            <a:pPr algn="r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Em qualquer DISPOSITIVO!</a:t>
            </a:r>
          </a:p>
          <a:p>
            <a:pPr algn="r"/>
            <a:endParaRPr lang="pt-BR" sz="2400" dirty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9637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4423" y="4797152"/>
            <a:ext cx="6847898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&gt; </a:t>
            </a:r>
            <a:r>
              <a:rPr lang="pt-BR" sz="2400" b="1" dirty="0" smtClean="0">
                <a:latin typeface="Century Gothic" pitchFamily="34" charset="0"/>
              </a:rPr>
              <a:t>Dica 1</a:t>
            </a:r>
          </a:p>
          <a:p>
            <a:pPr algn="just"/>
            <a:endParaRPr lang="pt-BR" sz="2000" b="1" dirty="0"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00000"/>
                </a:solidFill>
                <a:latin typeface="Century Gothic" pitchFamily="34" charset="0"/>
              </a:rPr>
              <a:t> CSS alternativo para navegadores antigos: </a:t>
            </a:r>
          </a:p>
          <a:p>
            <a:pPr marL="457200" lvl="1" indent="0" algn="just">
              <a:buNone/>
            </a:pPr>
            <a:endParaRPr lang="pt-BR" sz="2000" b="1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É impossível desenvolver um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que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renderize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em todos os navegadores. Para resolver este problema se utiliza de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css´s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alternativos.</a:t>
            </a:r>
          </a:p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Ex.: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00050" lvl="1" indent="0" fontAlgn="base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&lt;!–-[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IE]&gt;</a:t>
            </a:r>
          </a:p>
          <a:p>
            <a:pPr marL="400050" lvl="1" indent="0" fontAlgn="base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Aqui podemos informar o código que quisermos.</a:t>
            </a:r>
          </a:p>
          <a:p>
            <a:pPr marL="400050" lvl="1" indent="0" fontAlgn="base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&lt;![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]–-&gt;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7544" y="1844824"/>
            <a:ext cx="7992889" cy="4608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860032" y="1844824"/>
            <a:ext cx="3672408" cy="27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* </a:t>
            </a:r>
            <a:r>
              <a:rPr lang="pt-BR" sz="2200" dirty="0" smtClean="0">
                <a:solidFill>
                  <a:srgbClr val="C00000"/>
                </a:solidFill>
                <a:latin typeface="Century Gothic" pitchFamily="34" charset="0"/>
              </a:rPr>
              <a:t>CSS alternativo para navegadores antigos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853136"/>
          </a:xfrm>
        </p:spPr>
        <p:txBody>
          <a:bodyPr>
            <a:normAutofit fontScale="25000" lnSpcReduction="20000"/>
          </a:bodyPr>
          <a:lstStyle/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0" indent="0" fontAlgn="base">
              <a:buNone/>
            </a:pP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b="1" dirty="0">
                <a:latin typeface="Courier New" pitchFamily="49" charset="0"/>
                <a:cs typeface="Courier New" pitchFamily="49" charset="0"/>
              </a:rPr>
              <a:t>   &lt;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"&gt;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   #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      background-color: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   }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&lt;!--[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IE]&gt;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&lt;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#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   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 10px;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}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&lt;/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&lt;![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]--&gt;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 &lt;/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b="1" dirty="0">
                <a:latin typeface="Courier New" pitchFamily="49" charset="0"/>
                <a:cs typeface="Courier New" pitchFamily="49" charset="0"/>
              </a:rPr>
              <a:t>   &lt;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&lt;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id="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"&gt;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   Teste de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utiliza&amp;ccedil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;&amp;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atilde;o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do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padding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no IE e no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&lt;/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20072" y="1984772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 código ao lado aplica um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diferente para o IE. Ao abrir este arquivo no IE, a </a:t>
            </a:r>
            <a:r>
              <a:rPr lang="pt-BR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div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de id=“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main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” receberá um </a:t>
            </a:r>
            <a:r>
              <a:rPr lang="pt-BR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padding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de 10px, enquanto nos demais navegadores ela ficará sem </a:t>
            </a:r>
            <a:r>
              <a:rPr lang="pt-BR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padding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7544" y="1414517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Ex.: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58577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4000" b="1" dirty="0">
                <a:solidFill>
                  <a:srgbClr val="C00000"/>
                </a:solidFill>
                <a:latin typeface="Century Gothic" pitchFamily="34" charset="0"/>
              </a:rPr>
              <a:t>* </a:t>
            </a:r>
            <a:r>
              <a:rPr lang="pt-BR" sz="2200" dirty="0">
                <a:solidFill>
                  <a:srgbClr val="C00000"/>
                </a:solidFill>
                <a:latin typeface="Century Gothic" pitchFamily="34" charset="0"/>
              </a:rPr>
              <a:t>CSS alternativo para navegadores antigos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486525"/>
            <a:ext cx="5279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Resultado da aplicação do código anterior:.: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pic>
        <p:nvPicPr>
          <p:cNvPr id="9220" name="Picture 4" descr="http://www.ogenial.com.br/blog/wp-content/uploads/2010/10/css-diferente-para-cada-navegador-image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124" y="1988840"/>
            <a:ext cx="48291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ogenial.com.br/blog/wp-content/uploads/2010/10/css-diferente-para-cada-navegador-image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124" y="3933056"/>
            <a:ext cx="56959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648684" y="234888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Google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Chrome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08267" y="486916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Internet Explorer.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628475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Layouts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são layouts ou páginas web construídas e estruturadas sem o uso das antigas tabelas 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(&lt;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table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&gt;&lt;/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table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&gt;)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, substituindo-as pela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tag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&lt;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div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para montar os “blocos”</a:t>
            </a:r>
            <a:r>
              <a:rPr lang="pt-B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do layout.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4047" y="3789040"/>
            <a:ext cx="360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#</a:t>
            </a:r>
            <a:r>
              <a:rPr lang="pt-BR" sz="2400" dirty="0" smtClean="0">
                <a:solidFill>
                  <a:srgbClr val="C00000"/>
                </a:solidFill>
              </a:rPr>
              <a:t> Obs1.: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Desenvolva para os navegadores modernos e depois adapte para os antigos</a:t>
            </a:r>
          </a:p>
          <a:p>
            <a:endParaRPr lang="pt-BR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radames.manosso.nom.br/bitabit/files/logo-navegado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179" y="3789039"/>
            <a:ext cx="3458837" cy="2259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41291068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23528" y="2060848"/>
            <a:ext cx="8496944" cy="45365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4000" b="1" dirty="0">
                <a:solidFill>
                  <a:srgbClr val="C00000"/>
                </a:solidFill>
                <a:latin typeface="Century Gothic" pitchFamily="34" charset="0"/>
              </a:rPr>
              <a:t>* </a:t>
            </a:r>
            <a:r>
              <a:rPr lang="pt-BR" sz="2200" dirty="0">
                <a:solidFill>
                  <a:srgbClr val="C00000"/>
                </a:solidFill>
                <a:latin typeface="Century Gothic" pitchFamily="34" charset="0"/>
              </a:rPr>
              <a:t>CSS alternativo para navegadores antigos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486525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# Dentro das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tags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&lt;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body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&gt;&lt;/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body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&gt;: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7544" y="2060848"/>
            <a:ext cx="81369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&lt;!--[</a:t>
            </a:r>
            <a:r>
              <a:rPr lang="pt-BR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IE]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id="</a:t>
            </a:r>
            <a:r>
              <a:rPr lang="pt-BR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ie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Baixe um navegador mais moderno, utilize Google </a:t>
            </a:r>
            <a:r>
              <a:rPr lang="pt-BR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 ou Firefox.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&lt;![</a:t>
            </a:r>
            <a:r>
              <a:rPr lang="pt-BR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]--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id="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      Teste de 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utiliza&amp;ccedil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;&amp;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atilde;o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do 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padding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no IE e no 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365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4000" b="1" dirty="0">
                <a:solidFill>
                  <a:srgbClr val="C00000"/>
                </a:solidFill>
                <a:latin typeface="Century Gothic" pitchFamily="34" charset="0"/>
              </a:rPr>
              <a:t>* </a:t>
            </a:r>
            <a:r>
              <a:rPr lang="pt-BR" sz="2200" dirty="0">
                <a:solidFill>
                  <a:srgbClr val="C00000"/>
                </a:solidFill>
                <a:latin typeface="Century Gothic" pitchFamily="34" charset="0"/>
              </a:rPr>
              <a:t>CSS alternativo para navegadores antigos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486525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Resultado: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pic>
        <p:nvPicPr>
          <p:cNvPr id="10242" name="Picture 2" descr="http://www.ogenial.com.br/blog/wp-content/uploads/2010/10/css-diferente-para-cada-navegador-image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8291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ogenial.com.br/blog/wp-content/uploads/2010/10/css-diferente-para-cada-navegador-imagem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234" y="3861048"/>
            <a:ext cx="56959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648684" y="234888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Google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Chrome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44208" y="488567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Internet Explorer.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082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*Media </a:t>
            </a:r>
            <a:r>
              <a:rPr lang="pt-BR" dirty="0" err="1" smtClean="0">
                <a:solidFill>
                  <a:srgbClr val="C00000"/>
                </a:solidFill>
                <a:latin typeface="Century Gothic" pitchFamily="34" charset="0"/>
              </a:rPr>
              <a:t>Queries</a:t>
            </a:r>
            <a:endParaRPr lang="pt-BR" sz="2200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4348" y="1785926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#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Imagens Fluídas:</a:t>
            </a:r>
          </a:p>
          <a:p>
            <a:pPr algn="just"/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As imagens passam a se adaptar de acordo com o tamanho do layout, basta apenas inserir a linha de código a seguir:</a:t>
            </a:r>
          </a:p>
          <a:p>
            <a:pPr algn="just"/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400" b="1" dirty="0" err="1" smtClean="0">
                <a:solidFill>
                  <a:srgbClr val="C00000"/>
                </a:solidFill>
                <a:latin typeface="Century Gothic" pitchFamily="34" charset="0"/>
              </a:rPr>
              <a:t>img</a:t>
            </a:r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 {</a:t>
            </a: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    </a:t>
            </a:r>
            <a:r>
              <a:rPr lang="pt-BR" sz="2400" b="1" dirty="0" err="1" smtClean="0">
                <a:solidFill>
                  <a:srgbClr val="C00000"/>
                </a:solidFill>
                <a:latin typeface="Century Gothic" pitchFamily="34" charset="0"/>
              </a:rPr>
              <a:t>max-width</a:t>
            </a:r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: 100%;</a:t>
            </a: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082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*Media </a:t>
            </a:r>
            <a:r>
              <a:rPr lang="pt-BR" dirty="0" err="1" smtClean="0">
                <a:solidFill>
                  <a:srgbClr val="C00000"/>
                </a:solidFill>
                <a:latin typeface="Century Gothic" pitchFamily="34" charset="0"/>
              </a:rPr>
              <a:t>Queries</a:t>
            </a:r>
            <a:endParaRPr lang="pt-BR" sz="2200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4348" y="1785926"/>
            <a:ext cx="76438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#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Imagens Fluídas:</a:t>
            </a:r>
          </a:p>
          <a:p>
            <a:pPr algn="just"/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Outra técnica bastante útil é cortar as laterais da imagem, fazendo com que ela fique contida na div a qual pertence, fazendo com que partes da imagem escondam-se ou apareçam de acordo com a resolução da tela.</a:t>
            </a:r>
          </a:p>
          <a:p>
            <a:pPr algn="just"/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.</a:t>
            </a:r>
            <a:r>
              <a:rPr lang="pt-BR" sz="2400" b="1" dirty="0" err="1" smtClean="0">
                <a:solidFill>
                  <a:srgbClr val="C00000"/>
                </a:solidFill>
                <a:latin typeface="Century Gothic" pitchFamily="34" charset="0"/>
              </a:rPr>
              <a:t>div_contetora_da_img</a:t>
            </a:r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 {</a:t>
            </a: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   overflow: </a:t>
            </a:r>
            <a:r>
              <a:rPr lang="pt-BR" sz="2400" b="1" dirty="0" err="1" smtClean="0">
                <a:solidFill>
                  <a:srgbClr val="C00000"/>
                </a:solidFill>
                <a:latin typeface="Century Gothic" pitchFamily="34" charset="0"/>
              </a:rPr>
              <a:t>hidden</a:t>
            </a:r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;</a:t>
            </a: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082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Media Queries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2050" name="Picture 2" descr="media-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844824"/>
            <a:ext cx="91440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8836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*Media </a:t>
            </a:r>
            <a:r>
              <a:rPr lang="pt-BR" dirty="0" err="1" smtClean="0">
                <a:solidFill>
                  <a:srgbClr val="C00000"/>
                </a:solidFill>
                <a:latin typeface="Century Gothic" pitchFamily="34" charset="0"/>
              </a:rPr>
              <a:t>Queries</a:t>
            </a:r>
            <a:endParaRPr lang="pt-BR" sz="2200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4348" y="1785926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Especificam um estilo específico de acordo com a media, resolução, largura, etc. Os mais utilizados são:</a:t>
            </a:r>
          </a:p>
          <a:p>
            <a:pPr algn="just"/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err="1" smtClean="0">
                <a:solidFill>
                  <a:srgbClr val="C00000"/>
                </a:solidFill>
                <a:latin typeface="Century Gothic" pitchFamily="34" charset="0"/>
                <a:cs typeface="Courier New" pitchFamily="49" charset="0"/>
              </a:rPr>
              <a:t>all</a:t>
            </a:r>
            <a:endParaRPr lang="pt-BR" sz="1400" b="1" dirty="0" smtClean="0">
              <a:solidFill>
                <a:srgbClr val="C00000"/>
              </a:solidFill>
              <a:latin typeface="Century Gothic" pitchFamily="34" charset="0"/>
              <a:cs typeface="Courier New" pitchFamily="49" charset="0"/>
            </a:endParaRP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Courier New" pitchFamily="49" charset="0"/>
              </a:rPr>
              <a:t>Para todos os dispositivos.</a:t>
            </a:r>
          </a:p>
          <a:p>
            <a:pPr algn="just">
              <a:buFont typeface="Wingdings" pitchFamily="2" charset="2"/>
              <a:buChar char="v"/>
            </a:pP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smtClean="0">
                <a:solidFill>
                  <a:srgbClr val="C00000"/>
                </a:solidFill>
              </a:rPr>
              <a:t>handheld</a:t>
            </a: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dispositivos de mão. Normalmente com telas pequenas e banda limitada.</a:t>
            </a:r>
          </a:p>
          <a:p>
            <a:pPr algn="just">
              <a:buFont typeface="Wingdings" pitchFamily="2" charset="2"/>
              <a:buChar char="v"/>
            </a:pPr>
            <a:endParaRPr lang="pt-BR" sz="1400" b="1" dirty="0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err="1" smtClean="0">
                <a:solidFill>
                  <a:srgbClr val="C00000"/>
                </a:solidFill>
              </a:rPr>
              <a:t>print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impressão em papel.</a:t>
            </a:r>
          </a:p>
          <a:p>
            <a:pPr algn="just">
              <a:buFont typeface="Wingdings" pitchFamily="2" charset="2"/>
              <a:buChar char="v"/>
            </a:pP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err="1" smtClean="0">
                <a:solidFill>
                  <a:srgbClr val="C00000"/>
                </a:solidFill>
              </a:rPr>
              <a:t>projection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apresentações, como PowerPoint.</a:t>
            </a:r>
          </a:p>
          <a:p>
            <a:pPr algn="just">
              <a:buFont typeface="Wingdings" pitchFamily="2" charset="2"/>
              <a:buChar char="v"/>
            </a:pPr>
            <a:endParaRPr lang="pt-BR" sz="1400" b="1" dirty="0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smtClean="0">
                <a:solidFill>
                  <a:srgbClr val="C00000"/>
                </a:solidFill>
              </a:rPr>
              <a:t>screen</a:t>
            </a: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monitores ou outros dispositivos com telas coloridas e com resolução adequada.</a:t>
            </a:r>
          </a:p>
          <a:p>
            <a:pPr algn="just">
              <a:buFont typeface="Wingdings" pitchFamily="2" charset="2"/>
              <a:buChar char="v"/>
            </a:pP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err="1" smtClean="0">
                <a:solidFill>
                  <a:srgbClr val="C00000"/>
                </a:solidFill>
              </a:rPr>
              <a:t>tv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dispositivos como televisores, ou seja, com baixa resolução, quantidade de cores e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scroll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limitado.</a:t>
            </a:r>
          </a:p>
        </p:txBody>
      </p:sp>
    </p:spTree>
    <p:extLst>
      <p:ext uri="{BB962C8B-B14F-4D97-AF65-F5344CB8AC3E}">
        <p14:creationId xmlns:p14="http://schemas.microsoft.com/office/powerpoint/2010/main" xmlns="" val="29082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Seu uso é feito dentro das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tags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&lt;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head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 &lt;/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head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&gt;.</a:t>
            </a:r>
          </a:p>
          <a:p>
            <a:pPr algn="just"/>
            <a:endParaRPr lang="pt-BR" sz="24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algn="just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	&lt;link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rel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="</a:t>
            </a:r>
            <a:r>
              <a:rPr lang="pt-BR" sz="1800" dirty="0" err="1" smtClean="0">
                <a:solidFill>
                  <a:srgbClr val="C00000"/>
                </a:solidFill>
                <a:latin typeface="Century Gothic" pitchFamily="34" charset="0"/>
              </a:rPr>
              <a:t>stylesheet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”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href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="</a:t>
            </a:r>
            <a:r>
              <a:rPr lang="pt-BR" sz="1800" dirty="0" smtClean="0">
                <a:solidFill>
                  <a:srgbClr val="C00000"/>
                </a:solidFill>
                <a:latin typeface="Century Gothic" pitchFamily="34" charset="0"/>
              </a:rPr>
              <a:t>estilo.</a:t>
            </a:r>
            <a:r>
              <a:rPr lang="pt-BR" sz="1800" dirty="0" err="1" smtClean="0">
                <a:solidFill>
                  <a:srgbClr val="C00000"/>
                </a:solidFill>
                <a:latin typeface="Century Gothic" pitchFamily="34" charset="0"/>
              </a:rPr>
              <a:t>css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” media="</a:t>
            </a:r>
            <a:r>
              <a:rPr lang="pt-BR" sz="1800" dirty="0" smtClean="0">
                <a:solidFill>
                  <a:srgbClr val="C00000"/>
                </a:solidFill>
                <a:latin typeface="Century Gothic" pitchFamily="34" charset="0"/>
              </a:rPr>
              <a:t>screen </a:t>
            </a:r>
            <a:r>
              <a:rPr lang="pt-BR" sz="1800" dirty="0" err="1" smtClean="0">
                <a:solidFill>
                  <a:srgbClr val="C00000"/>
                </a:solidFill>
                <a:latin typeface="Century Gothic" pitchFamily="34" charset="0"/>
              </a:rPr>
              <a:t>and</a:t>
            </a:r>
            <a:r>
              <a:rPr lang="pt-BR" sz="1800" dirty="0" smtClean="0">
                <a:solidFill>
                  <a:srgbClr val="C00000"/>
                </a:solidFill>
                <a:latin typeface="Century Gothic" pitchFamily="34" charset="0"/>
              </a:rPr>
              <a:t> (</a:t>
            </a:r>
            <a:r>
              <a:rPr lang="pt-BR" sz="1800" dirty="0" err="1" smtClean="0">
                <a:solidFill>
                  <a:srgbClr val="C00000"/>
                </a:solidFill>
                <a:latin typeface="Century Gothic" pitchFamily="34" charset="0"/>
              </a:rPr>
              <a:t>color</a:t>
            </a:r>
            <a:r>
              <a:rPr lang="pt-BR" sz="1800" dirty="0" smtClean="0">
                <a:solidFill>
                  <a:srgbClr val="C00000"/>
                </a:solidFill>
                <a:latin typeface="Century Gothic" pitchFamily="34" charset="0"/>
              </a:rPr>
              <a:t>)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"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/&gt;</a:t>
            </a:r>
          </a:p>
          <a:p>
            <a:pPr algn="just"/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Ou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in-line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</a:t>
            </a:r>
          </a:p>
          <a:p>
            <a:pPr algn="just"/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@media 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print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{</a:t>
            </a:r>
          </a:p>
          <a:p>
            <a:pPr lvl="1" algn="just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   /* estilos */</a:t>
            </a:r>
          </a:p>
          <a:p>
            <a:pPr lvl="1" algn="just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Parametros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do Media 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Queries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</a:t>
            </a:r>
          </a:p>
          <a:p>
            <a:pPr algn="just"/>
            <a:endParaRPr lang="pt-B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Width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Largura do </a:t>
            </a:r>
            <a:r>
              <a:rPr lang="pt-B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viewport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(janela do browser).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Height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Altura do </a:t>
            </a:r>
            <a:r>
              <a:rPr lang="pt-B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viewport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(janela do browser).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Device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width -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Largura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mídia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Device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height -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Altura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mídia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Orientation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–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Orientação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Mídia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aspect-ratio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–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Proporção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device-aspect-ratio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Proporção da tela do dispositivo.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Color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Número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de bits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por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cor.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color-index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Número de entradas na tabela de pesquisa de cores.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Monochrome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Número de bits por pixel em um buffer de quadros monocromáticos.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Resolution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Resolução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do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dispositivo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Scan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Tipo de formação de imagens especifico para televisores.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Grid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Determina se o dispositivo é baseado em bitmap ou em um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grid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  <a:endParaRPr lang="pt-B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Operadores Lógicos:</a:t>
            </a:r>
          </a:p>
          <a:p>
            <a:pPr algn="just"/>
            <a:endParaRPr lang="pt-B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pt-BR" sz="1700" b="1" dirty="0" smtClean="0">
                <a:solidFill>
                  <a:srgbClr val="C00000"/>
                </a:solidFill>
                <a:latin typeface="Century Gothic" pitchFamily="34" charset="0"/>
              </a:rPr>
              <a:t>Ou, </a:t>
            </a:r>
            <a:r>
              <a:rPr lang="pt-BR" sz="1700" b="1" dirty="0" err="1" smtClean="0">
                <a:solidFill>
                  <a:srgbClr val="C00000"/>
                </a:solidFill>
                <a:latin typeface="Century Gothic" pitchFamily="34" charset="0"/>
              </a:rPr>
              <a:t>And</a:t>
            </a:r>
            <a:r>
              <a:rPr lang="pt-BR" sz="1700" b="1" dirty="0" smtClean="0">
                <a:solidFill>
                  <a:srgbClr val="C00000"/>
                </a:solidFill>
                <a:latin typeface="Century Gothic" pitchFamily="34" charset="0"/>
              </a:rPr>
              <a:t> e </a:t>
            </a:r>
            <a:r>
              <a:rPr lang="pt-BR" sz="1700" b="1" dirty="0" err="1" smtClean="0">
                <a:solidFill>
                  <a:srgbClr val="C00000"/>
                </a:solidFill>
                <a:latin typeface="Century Gothic" pitchFamily="34" charset="0"/>
              </a:rPr>
              <a:t>Only</a:t>
            </a:r>
            <a:r>
              <a:rPr lang="pt-BR" sz="1700" b="1" dirty="0" smtClean="0">
                <a:solidFill>
                  <a:srgbClr val="C00000"/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endParaRPr lang="pt-B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Se utiliza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only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para dizer ao navegador que o arquivo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informado só será carregado em navegadores que suportam media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queries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sterstudioweb.com/blog/wp-content/uploads/2012/08/design_responsiv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6720" y="2109802"/>
            <a:ext cx="5024436" cy="325218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0"/>
            <a:ext cx="4257676" cy="4829195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Principais resoluções utilizadas:</a:t>
            </a:r>
          </a:p>
          <a:p>
            <a:pPr algn="just"/>
            <a:endParaRPr lang="pt-B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​320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Smartphones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no modo retrato.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480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Smartphones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no modo paisagem.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600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Tablets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pequenos. Ex: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Amazon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Kindle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(600×800)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​768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Tablets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maiores em modo retrato. Ex: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iPad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(768×1024)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1024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Tablets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maiores em modo paisagem, monitores antigos.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​1200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Monitores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wide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1º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Escolha os “blocos” do layout.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05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90824"/>
            <a:ext cx="6192688" cy="429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2423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600200"/>
            <a:ext cx="8115328" cy="48291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Exemplos: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Um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iPhone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em modo retrato, por exemplo, possui 320px de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width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 Se você desenvolver um CSS para o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smartphone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da Apple basta utilizar o seguinte Media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Querie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/* Smartphone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em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modo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retrato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*/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@media only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screen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and (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max-width : 320px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) {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entury Gothic" pitchFamily="34" charset="0"/>
              </a:rPr>
              <a:t>/* </a:t>
            </a:r>
            <a:r>
              <a:rPr lang="en-US" sz="2000" dirty="0" err="1" smtClean="0">
                <a:solidFill>
                  <a:srgbClr val="C00000"/>
                </a:solidFill>
                <a:latin typeface="Century Gothic" pitchFamily="34" charset="0"/>
              </a:rPr>
              <a:t>estilos</a:t>
            </a:r>
            <a:r>
              <a:rPr lang="en-US" sz="2000" dirty="0" smtClean="0">
                <a:solidFill>
                  <a:srgbClr val="C00000"/>
                </a:solidFill>
                <a:latin typeface="Century Gothic" pitchFamily="34" charset="0"/>
              </a:rPr>
              <a:t> */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}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600200"/>
            <a:ext cx="8115328" cy="48291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Exemplos: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Ipad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,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independete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da orientação: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/*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iPads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(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restrato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e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paisagem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) */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@media only 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</a:rPr>
              <a:t>screen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and (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</a:rPr>
              <a:t>min-device-width : 768px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)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and (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</a:rPr>
              <a:t>max-device-width : 1024px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) {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     /*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estilos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*/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}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4.bp.blogspot.com/-uBrZYpcokLk/T7v02JYS3vI/AAAAAAAAALQ/3S8O9f3AVkw/s1600/bonecoDuvi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4051" y="0"/>
            <a:ext cx="4879949" cy="6858000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72" y="2214554"/>
            <a:ext cx="4357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Mas afinal,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funciona em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todos os browsers?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18434" name="Picture 2" descr="http://www.midiatismo.com.br/wp-content/uploads/2012/11/meme-testando-navegado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2"/>
            <a:ext cx="66675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84638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34</a:t>
            </a:fld>
            <a:endParaRPr lang="pt-BR" dirty="0"/>
          </a:p>
        </p:txBody>
      </p:sp>
      <p:pic>
        <p:nvPicPr>
          <p:cNvPr id="62466" name="Picture 2" descr="http://cdn.mundodastribos.com/318833-mulher-duvida-inibi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2"/>
            <a:ext cx="8429620" cy="5619747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57158" y="5786454"/>
            <a:ext cx="8786842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Calma, para tudo tem-se um jeito...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638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600200"/>
            <a:ext cx="8115328" cy="48291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Font typeface="Wingdings" pitchFamily="2" charset="2"/>
              <a:buChar char="Ø"/>
            </a:pPr>
            <a:r>
              <a:rPr lang="pt-BR" sz="4000" dirty="0" smtClean="0">
                <a:solidFill>
                  <a:srgbClr val="C00000"/>
                </a:solidFill>
                <a:latin typeface="Century Gothic" pitchFamily="34" charset="0"/>
              </a:rPr>
              <a:t>css3-</a:t>
            </a:r>
            <a:r>
              <a:rPr lang="pt-BR" sz="4000" dirty="0" err="1" smtClean="0">
                <a:solidFill>
                  <a:srgbClr val="C00000"/>
                </a:solidFill>
                <a:latin typeface="Century Gothic" pitchFamily="34" charset="0"/>
              </a:rPr>
              <a:t>mediaqueries-js</a:t>
            </a:r>
            <a:r>
              <a:rPr lang="pt-BR" sz="4000" dirty="0" smtClean="0">
                <a:solidFill>
                  <a:srgbClr val="C00000"/>
                </a:solidFill>
                <a:latin typeface="Century Gothic" pitchFamily="34" charset="0"/>
              </a:rPr>
              <a:t> ()</a:t>
            </a:r>
          </a:p>
          <a:p>
            <a:pPr marL="457200" lvl="1" indent="0" algn="just">
              <a:buNone/>
            </a:pPr>
            <a:endParaRPr lang="pt-BR" sz="40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Download em:</a:t>
            </a:r>
          </a:p>
          <a:p>
            <a:pPr marL="457200" lvl="1" indent="0" algn="just">
              <a:buNone/>
            </a:pP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http://code.google.com/p/css3-mediaqueries-js/</a:t>
            </a:r>
            <a:endParaRPr lang="pt-BR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600200"/>
            <a:ext cx="8115328" cy="48291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Testando seu site em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dispositiovos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mobile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</a:t>
            </a:r>
          </a:p>
          <a:p>
            <a:pPr marL="457200" lvl="1" indent="0" algn="just">
              <a:buNone/>
            </a:pPr>
            <a:endParaRPr lang="pt-B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Font typeface="Wingdings" pitchFamily="2" charset="2"/>
              <a:buChar char="Ø"/>
            </a:pPr>
            <a:r>
              <a:rPr lang="pt-BR" sz="4000" b="1" dirty="0" err="1" smtClean="0">
                <a:solidFill>
                  <a:srgbClr val="C00000"/>
                </a:solidFill>
                <a:latin typeface="Century Gothic" pitchFamily="34" charset="0"/>
              </a:rPr>
              <a:t>GoMo</a:t>
            </a:r>
            <a:endParaRPr lang="pt-BR" sz="4000" b="1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40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40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40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Disponível em:</a:t>
            </a:r>
          </a:p>
          <a:p>
            <a:pPr marL="457200" lvl="1" indent="0" algn="just">
              <a:buNone/>
            </a:pP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http://www.howtogomo.com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505759"/>
            <a:ext cx="5110155" cy="263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37</a:t>
            </a:fld>
            <a:endParaRPr lang="pt-BR" dirty="0"/>
          </a:p>
        </p:txBody>
      </p:sp>
      <p:pic>
        <p:nvPicPr>
          <p:cNvPr id="4098" name="Picture 2" descr="http://soumasish.com/wp-content/uploads/2013/02/HTML5+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972" y="620688"/>
            <a:ext cx="857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6934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38</a:t>
            </a:fld>
            <a:endParaRPr lang="pt-BR" dirty="0"/>
          </a:p>
        </p:txBody>
      </p:sp>
      <p:pic>
        <p:nvPicPr>
          <p:cNvPr id="19458" name="Picture 2" descr="http://criarsitessgratis.com/wp-content/uploads/2012/08/css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8" y="1428736"/>
            <a:ext cx="2714642" cy="38079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Principais novidades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Gradiente em textos e elementos;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Bordas arredondadas;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Sombras em texto e elementos;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Manipulação de opacidade;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Controle de rotação;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Controle de perspectiva;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Animação;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Estruturação independente da posição no código HTML;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39</a:t>
            </a:fld>
            <a:endParaRPr lang="pt-BR" dirty="0"/>
          </a:p>
        </p:txBody>
      </p:sp>
      <p:pic>
        <p:nvPicPr>
          <p:cNvPr id="20484" name="Picture 4" descr="https://encrypted-tbn3.gstatic.com/images?q=tbn:ANd9GcRUCD6lBJs-GCiDXyoS-_pazs3vzRJkcxgKFNJuRYAqHMc8vZxLz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3076575" cy="14859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2º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Nomear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os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blocos. Se o bloco for único, utilize</a:t>
            </a: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 ID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no lugar de </a:t>
            </a: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CLASSE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, pois caso ocorra conflito de regras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, o seletor ID tem prioridade sobro o seletor CLASSE.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3074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1374" y="2708920"/>
            <a:ext cx="5497236" cy="39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2645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4.bp.blogspot.com/_e0KX3S1G7ww/TTUDdYf71rI/AAAAAAAAAjI/cEElfEiTF-c/s400/tcha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7516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928670"/>
            <a:ext cx="3786214" cy="1143000"/>
          </a:xfrm>
        </p:spPr>
        <p:txBody>
          <a:bodyPr>
            <a:noAutofit/>
          </a:bodyPr>
          <a:lstStyle/>
          <a:p>
            <a:pPr algn="l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Adeus </a:t>
            </a:r>
            <a:b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</a:b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Photoshop!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40</a:t>
            </a:fld>
            <a:endParaRPr lang="pt-BR" dirty="0"/>
          </a:p>
        </p:txBody>
      </p:sp>
      <p:pic>
        <p:nvPicPr>
          <p:cNvPr id="6" name="Picture 2" descr="http://criarsitessgratis.com/wp-content/uploads/2012/08/css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412433"/>
            <a:ext cx="928693" cy="130271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Gradientes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4366" y="1474805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div {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width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:200px;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height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:200px;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background-color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#FFF; </a:t>
            </a:r>
          </a:p>
          <a:p>
            <a:pPr>
              <a:buNone/>
            </a:pPr>
            <a:endParaRPr lang="pt-BR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/* imagem caso o browser não aceite a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feature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*/</a:t>
            </a:r>
          </a:p>
          <a:p>
            <a:pPr>
              <a:buNone/>
            </a:pPr>
            <a:r>
              <a:rPr lang="pt-BR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background-image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url(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images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/gradiente.png); 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/* Firefox 3.6+ */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background-image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-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moz-linear-gradient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(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green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red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);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/*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Safari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5.1+,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Chrome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10+ */</a:t>
            </a:r>
          </a:p>
          <a:p>
            <a:pPr>
              <a:buNone/>
            </a:pP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background-image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-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webkit-linear-gradient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(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green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red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); 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/* Opera 11.10+ */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background-image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-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o-linear-gradient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(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green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red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);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41</a:t>
            </a:fld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9386" y="1500174"/>
            <a:ext cx="149186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1.bp.blogspot.com/-u6162cQjkas/UQbBvcyAHuI/AAAAAAAAAlI/_W05TICpi6I/s1600/BLOG-DAM-IMG_00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-11295"/>
            <a:ext cx="6858016" cy="686929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1142984"/>
            <a:ext cx="4357718" cy="1143000"/>
          </a:xfrm>
        </p:spPr>
        <p:txBody>
          <a:bodyPr>
            <a:noAutofit/>
          </a:bodyPr>
          <a:lstStyle/>
          <a:p>
            <a:pPr algn="l"/>
            <a:r>
              <a:rPr lang="pt-BR" sz="48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Menos </a:t>
            </a:r>
            <a:b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</a:b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  Java Script...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42</a:t>
            </a:fld>
            <a:endParaRPr lang="pt-BR" dirty="0"/>
          </a:p>
        </p:txBody>
      </p:sp>
      <p:pic>
        <p:nvPicPr>
          <p:cNvPr id="11" name="Picture 2" descr="http://criarsitessgratis.com/wp-content/uploads/2012/08/css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5198118"/>
            <a:ext cx="928693" cy="130271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Transições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61473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Transition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</a:t>
            </a:r>
          </a:p>
          <a:p>
            <a:pPr>
              <a:buNone/>
            </a:pPr>
            <a:endParaRPr lang="pt-B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color: white;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background: gray;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webkit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-transition: 0.5s;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a:hover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color: black;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background: red;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webkit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-transition: 0.5s;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357686" y="1785926"/>
            <a:ext cx="414340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itchFamily="34" charset="0"/>
                <a:ea typeface="+mn-ea"/>
                <a:cs typeface="+mn-cs"/>
              </a:rPr>
              <a:t>	Proporciona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itchFamily="34" charset="0"/>
                <a:ea typeface="+mn-ea"/>
                <a:cs typeface="+mn-cs"/>
              </a:rPr>
              <a:t> uma transição mais suave durante  a mudança de um estado para outro.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Bordas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43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Bordas Arredondadas:</a:t>
            </a:r>
          </a:p>
          <a:p>
            <a:pPr>
              <a:buNone/>
            </a:pPr>
            <a:endParaRPr lang="pt-B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div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height: 50px;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width: 100px;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background: black;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border: 5px solid yellow;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border-radius: 20px;</a:t>
            </a:r>
            <a:endParaRPr lang="en-US" sz="2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44</a:t>
            </a:fld>
            <a:endParaRPr lang="pt-BR" dirty="0"/>
          </a:p>
        </p:txBody>
      </p:sp>
      <p:pic>
        <p:nvPicPr>
          <p:cNvPr id="5" name="Imagem 4" descr="Sem títul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3000372"/>
            <a:ext cx="3154732" cy="165393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Sombras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43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Caixas:</a:t>
            </a:r>
          </a:p>
          <a:p>
            <a:pPr>
              <a:buNone/>
            </a:pPr>
            <a:endParaRPr lang="pt-B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div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height: 50px;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width: 100px;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background: black;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border: 5px solid yellow;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border-radius: 20px;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box-shadow: 0px </a:t>
            </a:r>
            <a:r>
              <a:rPr lang="en-U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0px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10px #000;</a:t>
            </a:r>
            <a:endParaRPr lang="en-US" sz="2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45</a:t>
            </a:fld>
            <a:endParaRPr lang="pt-BR" dirty="0"/>
          </a:p>
        </p:txBody>
      </p:sp>
      <p:pic>
        <p:nvPicPr>
          <p:cNvPr id="2050" name="Picture 2" descr="http://bluefaqs.com/wp-content/uploads/2010/03/Box-Shado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72491"/>
            <a:ext cx="380735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Sombras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43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Texto:</a:t>
            </a:r>
          </a:p>
          <a:p>
            <a:pPr>
              <a:buNone/>
            </a:pPr>
            <a:endParaRPr lang="pt-B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font-size: 50px;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color: #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fff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font-family: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arial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sans-serif;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Text-shadow: 0px </a:t>
            </a:r>
            <a:r>
              <a:rPr lang="en-US" sz="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0px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10px #000;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46</a:t>
            </a:fld>
            <a:endParaRPr lang="pt-BR" dirty="0"/>
          </a:p>
        </p:txBody>
      </p:sp>
      <p:pic>
        <p:nvPicPr>
          <p:cNvPr id="1026" name="Picture 2" descr="http://pgwebdesign.net/wp-content/uploads/2010/08/3D-css-shadow-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74441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8319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47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6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6438" y="1142984"/>
            <a:ext cx="4267264" cy="426726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Validando Formulários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Century Gothic" pitchFamily="34" charset="0"/>
              </a:rPr>
              <a:t>Em HTML5 existem atributos que validam o formulário no momento em que o usuário submeter os dados, como o </a:t>
            </a:r>
            <a:r>
              <a:rPr lang="pt-BR" sz="2800" b="1" dirty="0" err="1" smtClean="0">
                <a:latin typeface="Century Gothic" pitchFamily="34" charset="0"/>
              </a:rPr>
              <a:t>min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max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pattern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step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required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type</a:t>
            </a:r>
            <a:r>
              <a:rPr lang="pt-BR" sz="2800" b="1" dirty="0" smtClean="0">
                <a:latin typeface="Century Gothic" pitchFamily="34" charset="0"/>
              </a:rPr>
              <a:t> e </a:t>
            </a:r>
            <a:r>
              <a:rPr lang="pt-BR" sz="2800" b="1" dirty="0" err="1" smtClean="0">
                <a:latin typeface="Century Gothic" pitchFamily="34" charset="0"/>
              </a:rPr>
              <a:t>maxlenhgt</a:t>
            </a:r>
            <a:r>
              <a:rPr lang="pt-BR" sz="2800" b="1" dirty="0" smtClean="0">
                <a:latin typeface="Century Gothic" pitchFamily="34" charset="0"/>
              </a:rPr>
              <a:t>.</a:t>
            </a:r>
          </a:p>
          <a:p>
            <a:endParaRPr lang="pt-BR" sz="2800" b="1" dirty="0" smtClean="0">
              <a:latin typeface="Century Gothic" pitchFamily="34" charset="0"/>
            </a:endParaRPr>
          </a:p>
          <a:p>
            <a:r>
              <a:rPr lang="pt-BR" sz="2800" b="1" dirty="0" smtClean="0">
                <a:latin typeface="Century Gothic" pitchFamily="34" charset="0"/>
              </a:rPr>
              <a:t>Compatível apenas com navegadores novos.</a:t>
            </a:r>
            <a:endParaRPr lang="pt-BR" sz="2800" dirty="0"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48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4071942"/>
            <a:ext cx="8286808" cy="192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Required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Century Gothic" pitchFamily="34" charset="0"/>
              </a:rPr>
              <a:t>Mostra que o campo é de preenchimento obrigatório.</a:t>
            </a:r>
          </a:p>
          <a:p>
            <a:endParaRPr lang="pt-BR" dirty="0" smtClean="0">
              <a:latin typeface="Century Gothic" pitchFamily="34" charset="0"/>
            </a:endParaRP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&lt;input type="text"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value="" /&gt;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&lt;input type="submit" value="Submit" /&gt;</a:t>
            </a:r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49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683568" y="4581128"/>
            <a:ext cx="7992889" cy="2088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559" y="2564904"/>
            <a:ext cx="7992889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3º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Criar a marcação.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11559" y="2132856"/>
            <a:ext cx="7632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Comece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 declaração de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DOCTYPE:</a:t>
            </a:r>
          </a:p>
          <a:p>
            <a:pPr fontAlgn="base"/>
            <a:endParaRPr lang="pt-BR" dirty="0" smtClean="0"/>
          </a:p>
          <a:p>
            <a:pPr fontAlgn="base"/>
            <a:r>
              <a:rPr lang="pt-BR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DOCTYPE HTML PUBLIC "-//W3C//DTD HTML 4.01//EN"  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pt-B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smtClean="0">
                <a:latin typeface="Courier New" pitchFamily="49" charset="0"/>
                <a:cs typeface="Courier New" pitchFamily="49" charset="0"/>
                <a:hlinkClick r:id="rId2"/>
              </a:rPr>
              <a:t>http://www.w3.org/TR/html4/strict.dtd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"&gt;  </a:t>
            </a:r>
          </a:p>
          <a:p>
            <a:pPr fontAlgn="base"/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3568" y="3789040"/>
            <a:ext cx="80749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Prossiga com a seção </a:t>
            </a:r>
            <a:r>
              <a:rPr lang="pt-BR" dirty="0" err="1">
                <a:solidFill>
                  <a:srgbClr val="C00000"/>
                </a:solidFill>
                <a:latin typeface="Century Gothic" pitchFamily="34" charset="0"/>
              </a:rPr>
              <a:t>head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 do documento, incluindo a codificação de caracteres, link para folhas de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estilo: </a:t>
            </a:r>
          </a:p>
          <a:p>
            <a:pPr fontAlgn="base">
              <a:lnSpc>
                <a:spcPct val="250000"/>
              </a:lnSpc>
            </a:pPr>
            <a:r>
              <a:rPr lang="pt-BR" dirty="0" smtClean="0">
                <a:latin typeface="Century Gothic" pitchFamily="34" charset="0"/>
              </a:rPr>
              <a:t>&lt;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head</a:t>
            </a:r>
            <a:r>
              <a:rPr lang="pt-BR" dirty="0">
                <a:latin typeface="Century Gothic" pitchFamily="34" charset="0"/>
              </a:rPr>
              <a:t>&gt;   </a:t>
            </a:r>
          </a:p>
          <a:p>
            <a:pPr fontAlgn="base">
              <a:lnSpc>
                <a:spcPct val="150000"/>
              </a:lnSpc>
            </a:pPr>
            <a:r>
              <a:rPr lang="pt-BR" dirty="0" smtClean="0">
                <a:latin typeface="Century Gothic" pitchFamily="34" charset="0"/>
              </a:rPr>
              <a:t>&lt;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meta</a:t>
            </a:r>
            <a:r>
              <a:rPr lang="pt-BR" dirty="0">
                <a:latin typeface="Century Gothic" pitchFamily="34" charset="0"/>
              </a:rPr>
              <a:t> </a:t>
            </a:r>
            <a:r>
              <a:rPr lang="pt-BR" dirty="0" err="1">
                <a:latin typeface="Century Gothic" pitchFamily="34" charset="0"/>
              </a:rPr>
              <a:t>http-equiv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content-type</a:t>
            </a:r>
            <a:r>
              <a:rPr lang="pt-BR" dirty="0">
                <a:latin typeface="Century Gothic" pitchFamily="34" charset="0"/>
              </a:rPr>
              <a:t>" </a:t>
            </a:r>
            <a:r>
              <a:rPr lang="pt-BR" dirty="0" err="1">
                <a:latin typeface="Century Gothic" pitchFamily="34" charset="0"/>
              </a:rPr>
              <a:t>content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entury Gothic" pitchFamily="34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html</a:t>
            </a:r>
            <a:r>
              <a:rPr lang="pt-BR" dirty="0">
                <a:latin typeface="Century Gothic" pitchFamily="34" charset="0"/>
              </a:rPr>
              <a:t>; 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charset</a:t>
            </a:r>
            <a:r>
              <a:rPr lang="pt-BR" dirty="0">
                <a:solidFill>
                  <a:srgbClr val="0000FF"/>
                </a:solidFill>
                <a:latin typeface="Century Gothic" pitchFamily="34" charset="0"/>
              </a:rPr>
              <a:t>=utf-8</a:t>
            </a:r>
            <a:r>
              <a:rPr lang="pt-BR" dirty="0">
                <a:latin typeface="Century Gothic" pitchFamily="34" charset="0"/>
              </a:rPr>
              <a:t>"&gt;  </a:t>
            </a:r>
          </a:p>
          <a:p>
            <a:pPr fontAlgn="base">
              <a:lnSpc>
                <a:spcPct val="150000"/>
              </a:lnSpc>
            </a:pPr>
            <a:r>
              <a:rPr lang="pt-BR" dirty="0" smtClean="0">
                <a:latin typeface="Century Gothic" pitchFamily="34" charset="0"/>
              </a:rPr>
              <a:t>&lt;</a:t>
            </a:r>
            <a:r>
              <a:rPr lang="pt-BR" dirty="0" err="1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title</a:t>
            </a:r>
            <a:r>
              <a:rPr lang="pt-BR" dirty="0" smtClean="0">
                <a:latin typeface="Century Gothic" pitchFamily="34" charset="0"/>
              </a:rPr>
              <a:t>&gt;Page </a:t>
            </a:r>
            <a:r>
              <a:rPr lang="pt-BR" dirty="0" err="1">
                <a:latin typeface="Century Gothic" pitchFamily="34" charset="0"/>
              </a:rPr>
              <a:t>title</a:t>
            </a:r>
            <a:r>
              <a:rPr lang="pt-BR" dirty="0">
                <a:latin typeface="Century Gothic" pitchFamily="34" charset="0"/>
              </a:rPr>
              <a:t>&lt;/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title</a:t>
            </a:r>
            <a:r>
              <a:rPr lang="pt-BR" dirty="0">
                <a:latin typeface="Century Gothic" pitchFamily="34" charset="0"/>
              </a:rPr>
              <a:t>&gt;  </a:t>
            </a:r>
          </a:p>
          <a:p>
            <a:pPr fontAlgn="base">
              <a:lnSpc>
                <a:spcPct val="150000"/>
              </a:lnSpc>
            </a:pPr>
            <a:r>
              <a:rPr lang="pt-BR" dirty="0" smtClean="0">
                <a:latin typeface="Century Gothic" pitchFamily="34" charset="0"/>
              </a:rPr>
              <a:t>&lt;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link</a:t>
            </a:r>
            <a:r>
              <a:rPr lang="pt-BR" dirty="0">
                <a:latin typeface="Century Gothic" pitchFamily="34" charset="0"/>
              </a:rPr>
              <a:t> </a:t>
            </a:r>
            <a:r>
              <a:rPr lang="pt-BR" dirty="0" err="1">
                <a:latin typeface="Century Gothic" pitchFamily="34" charset="0"/>
              </a:rPr>
              <a:t>rel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stylesheet</a:t>
            </a:r>
            <a:r>
              <a:rPr lang="pt-BR" dirty="0">
                <a:latin typeface="Century Gothic" pitchFamily="34" charset="0"/>
              </a:rPr>
              <a:t>" </a:t>
            </a:r>
            <a:r>
              <a:rPr lang="pt-BR" dirty="0" err="1">
                <a:latin typeface="Century Gothic" pitchFamily="34" charset="0"/>
              </a:rPr>
              <a:t>href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>
                <a:solidFill>
                  <a:srgbClr val="0000FF"/>
                </a:solidFill>
                <a:latin typeface="Century Gothic" pitchFamily="34" charset="0"/>
              </a:rPr>
              <a:t>style.css</a:t>
            </a:r>
            <a:r>
              <a:rPr lang="pt-BR" dirty="0">
                <a:latin typeface="Century Gothic" pitchFamily="34" charset="0"/>
              </a:rPr>
              <a:t>" </a:t>
            </a:r>
            <a:r>
              <a:rPr lang="pt-BR" dirty="0" err="1">
                <a:latin typeface="Century Gothic" pitchFamily="34" charset="0"/>
              </a:rPr>
              <a:t>type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entury Gothic" pitchFamily="34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css</a:t>
            </a:r>
            <a:r>
              <a:rPr lang="pt-BR" dirty="0">
                <a:latin typeface="Century Gothic" pitchFamily="34" charset="0"/>
              </a:rPr>
              <a:t>" media="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screen</a:t>
            </a:r>
            <a:r>
              <a:rPr lang="pt-BR" dirty="0">
                <a:latin typeface="Century Gothic" pitchFamily="34" charset="0"/>
              </a:rPr>
              <a:t>"&gt; </a:t>
            </a:r>
          </a:p>
          <a:p>
            <a:pPr fontAlgn="base">
              <a:lnSpc>
                <a:spcPct val="150000"/>
              </a:lnSpc>
            </a:pPr>
            <a:r>
              <a:rPr lang="pt-BR" dirty="0" smtClean="0">
                <a:latin typeface="Century Gothic" pitchFamily="34" charset="0"/>
              </a:rPr>
              <a:t>&lt;/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head</a:t>
            </a:r>
            <a:r>
              <a:rPr lang="pt-BR" dirty="0">
                <a:latin typeface="Century Gothic" pitchFamily="34" charset="0"/>
              </a:rPr>
              <a:t>&gt;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15616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66642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Required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50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571612"/>
            <a:ext cx="6758014" cy="4267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4071942"/>
            <a:ext cx="8286808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Pattern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Determinamos o padrão de preenchimento do campo por meio de uma expressão regular.</a:t>
            </a: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="[0-9]{3}[A-Z]{3}"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51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4071942"/>
            <a:ext cx="8286808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e Max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Determinamos os valores mínimos e máximos para os campos.</a:t>
            </a:r>
          </a:p>
          <a:p>
            <a:endParaRPr lang="pt-BR" dirty="0" smtClean="0">
              <a:latin typeface="Century Gothic" pitchFamily="34" charset="0"/>
            </a:endParaRP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52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3571876"/>
            <a:ext cx="8286808" cy="264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e Max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latin typeface="Century Gothic" pitchFamily="34" charset="0"/>
              </a:rPr>
              <a:t>Determinamos os valores mínimos e máximos para os campos.</a:t>
            </a: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7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7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7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7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7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7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700" b="1" dirty="0" smtClean="0">
                <a:latin typeface="Courier New" pitchFamily="49" charset="0"/>
                <a:cs typeface="Courier New" pitchFamily="49" charset="0"/>
              </a:rPr>
              <a:t>="9" </a:t>
            </a:r>
            <a:r>
              <a:rPr lang="pt-BR" sz="2700" b="1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27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700" b="1" dirty="0" smtClean="0">
                <a:latin typeface="Courier New" pitchFamily="49" charset="0"/>
                <a:cs typeface="Courier New" pitchFamily="49" charset="0"/>
              </a:rPr>
              <a:t>1”</a:t>
            </a:r>
            <a:r>
              <a:rPr lang="pt-BR" sz="27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endParaRPr lang="pt-BR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sz="2800" dirty="0" smtClean="0">
                <a:latin typeface="Courier New" pitchFamily="49" charset="0"/>
                <a:cs typeface="Courier New" pitchFamily="49" charset="0"/>
              </a:rPr>
              <a:t>&lt;input type="date" </a:t>
            </a:r>
            <a:r>
              <a:rPr lang="nb-NO" sz="2800" b="1" dirty="0" smtClean="0">
                <a:latin typeface="Courier New" pitchFamily="49" charset="0"/>
                <a:cs typeface="Courier New" pitchFamily="49" charset="0"/>
              </a:rPr>
              <a:t>min="1979-12-31" </a:t>
            </a:r>
            <a:r>
              <a:rPr lang="nb-NO" sz="28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t-BR" sz="2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53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3571876"/>
            <a:ext cx="828680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Step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Determina um intervalo de números e uma determinada </a:t>
            </a:r>
            <a:r>
              <a:rPr lang="pt-BR" dirty="0" err="1" smtClean="0">
                <a:latin typeface="Century Gothic" pitchFamily="34" charset="0"/>
              </a:rPr>
              <a:t>sequência</a:t>
            </a:r>
            <a:r>
              <a:rPr lang="pt-BR" dirty="0" smtClean="0">
                <a:latin typeface="Century Gothic" pitchFamily="34" charset="0"/>
              </a:rPr>
              <a:t>.</a:t>
            </a: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sz="2200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&lt;input type=number min="0" max="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10“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="0.5"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54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3071810"/>
            <a:ext cx="8286808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Personalizando a mensagem de erro.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Para isso se utiliza o atributo </a:t>
            </a:r>
            <a:r>
              <a:rPr lang="pt-BR" b="1" dirty="0" err="1" smtClean="0">
                <a:latin typeface="Century Gothic" pitchFamily="34" charset="0"/>
              </a:rPr>
              <a:t>title</a:t>
            </a:r>
            <a:r>
              <a:rPr lang="pt-BR" b="1" dirty="0" smtClean="0">
                <a:latin typeface="Century Gothic" pitchFamily="34" charset="0"/>
              </a:rPr>
              <a:t>.</a:t>
            </a:r>
            <a:endParaRPr lang="pt-BR" dirty="0" smtClean="0">
              <a:latin typeface="Century Gothic" pitchFamily="34" charset="0"/>
            </a:endParaRP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="1"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="Preencha o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campo corretamente!”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400" dirty="0" smtClean="0">
              <a:latin typeface="Century Gothic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entury Gothic" pitchFamily="34" charset="0"/>
                <a:cs typeface="Courier New" pitchFamily="49" charset="0"/>
              </a:rPr>
              <a:t>*Não substitui a mensagem padrão, aparece junto com ela.</a:t>
            </a:r>
            <a:endParaRPr lang="pt-BR" sz="2200" dirty="0">
              <a:latin typeface="Century Gothic" pitchFamily="34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55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5000636"/>
            <a:ext cx="8286808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As pseudo-classes :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valid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e :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invalid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Estilizam o formulário que foi preenchido de forma válida (:</a:t>
            </a:r>
            <a:r>
              <a:rPr lang="pt-BR" dirty="0" err="1" smtClean="0">
                <a:latin typeface="Century Gothic" pitchFamily="34" charset="0"/>
              </a:rPr>
              <a:t>valid</a:t>
            </a:r>
            <a:r>
              <a:rPr lang="pt-BR" dirty="0" smtClean="0">
                <a:latin typeface="Century Gothic" pitchFamily="34" charset="0"/>
              </a:rPr>
              <a:t>) e os que estão preenchidos de forma errada (:</a:t>
            </a:r>
            <a:r>
              <a:rPr lang="pt-BR" dirty="0" err="1" smtClean="0">
                <a:latin typeface="Century Gothic" pitchFamily="34" charset="0"/>
              </a:rPr>
              <a:t>invalid</a:t>
            </a:r>
            <a:r>
              <a:rPr lang="pt-BR" dirty="0" smtClean="0">
                <a:latin typeface="Century Gothic" pitchFamily="34" charset="0"/>
              </a:rPr>
              <a:t>).</a:t>
            </a:r>
          </a:p>
          <a:p>
            <a:endParaRPr lang="pt-BR" dirty="0" smtClean="0">
              <a:latin typeface="Century Gothic" pitchFamily="34" charset="0"/>
            </a:endParaRP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pPr>
              <a:buNone/>
            </a:pPr>
            <a:endParaRPr lang="pt-BR" dirty="0" smtClean="0">
              <a:latin typeface="Century Gothic" pitchFamily="34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input: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invalid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: 1px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56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latin typeface="Century Gothic" pitchFamily="34" charset="0"/>
              </a:rPr>
              <a:t> Referências</a:t>
            </a:r>
            <a:endParaRPr lang="pt-BR" dirty="0"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dirty="0" smtClean="0"/>
              <a:t>MAUJOR. </a:t>
            </a:r>
            <a:r>
              <a:rPr lang="pt-BR" sz="1400" b="1" dirty="0" smtClean="0"/>
              <a:t>Layout CSS passo a passo</a:t>
            </a:r>
            <a:r>
              <a:rPr lang="pt-BR" sz="1400" dirty="0" smtClean="0"/>
              <a:t>. Disponível </a:t>
            </a:r>
            <a:r>
              <a:rPr lang="pt-BR" sz="1400" dirty="0"/>
              <a:t>em </a:t>
            </a:r>
            <a:r>
              <a:rPr lang="pt-BR" sz="1400" dirty="0" smtClean="0"/>
              <a:t>&lt;</a:t>
            </a:r>
            <a:r>
              <a:rPr lang="pt-BR" sz="1400" dirty="0" smtClean="0">
                <a:hlinkClick r:id="rId2"/>
              </a:rPr>
              <a:t>http</a:t>
            </a:r>
            <a:r>
              <a:rPr lang="pt-BR" sz="1400" dirty="0">
                <a:hlinkClick r:id="rId2"/>
              </a:rPr>
              <a:t>://</a:t>
            </a:r>
            <a:r>
              <a:rPr lang="pt-BR" sz="1400" dirty="0" smtClean="0">
                <a:hlinkClick r:id="rId2"/>
              </a:rPr>
              <a:t>www.maujor.com/tutorial/layout-css-passo-a-passo.php</a:t>
            </a:r>
            <a:r>
              <a:rPr lang="pt-BR" sz="1400" dirty="0" smtClean="0"/>
              <a:t>&gt; Acesso em março de 2013.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SCHIRM, Lucas. </a:t>
            </a:r>
            <a:r>
              <a:rPr lang="pt-BR" sz="1400" b="1" dirty="0"/>
              <a:t>Como utilizar um CSS diferente para cada </a:t>
            </a:r>
            <a:r>
              <a:rPr lang="pt-BR" sz="1400" b="1" dirty="0" smtClean="0"/>
              <a:t>navegador. </a:t>
            </a:r>
            <a:r>
              <a:rPr lang="pt-BR" sz="1400" dirty="0" smtClean="0"/>
              <a:t>Disponível em </a:t>
            </a:r>
            <a:r>
              <a:rPr lang="pt-BR" sz="1400" b="1" dirty="0" smtClean="0"/>
              <a:t>&lt;</a:t>
            </a:r>
            <a:r>
              <a:rPr lang="pt-BR" sz="1400" b="1" dirty="0" smtClean="0">
                <a:hlinkClick r:id="rId3"/>
              </a:rPr>
              <a:t>http</a:t>
            </a:r>
            <a:r>
              <a:rPr lang="pt-BR" sz="1400" b="1" dirty="0">
                <a:hlinkClick r:id="rId3"/>
              </a:rPr>
              <a:t>://www.ogenial.com.br/blog/css-diferentes-navegador</a:t>
            </a:r>
            <a:r>
              <a:rPr lang="pt-BR" sz="1400" b="1" dirty="0" smtClean="0">
                <a:hlinkClick r:id="rId3"/>
              </a:rPr>
              <a:t>/</a:t>
            </a:r>
            <a:r>
              <a:rPr lang="pt-BR" sz="1400" b="1" dirty="0" smtClean="0"/>
              <a:t>&gt; </a:t>
            </a:r>
            <a:r>
              <a:rPr lang="pt-BR" sz="1400" dirty="0"/>
              <a:t>Acesso em março de 2013</a:t>
            </a:r>
            <a:r>
              <a:rPr lang="pt-BR" sz="1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GUERRATO, </a:t>
            </a:r>
            <a:r>
              <a:rPr lang="pt-BR" sz="1400" dirty="0"/>
              <a:t>Dani </a:t>
            </a:r>
            <a:r>
              <a:rPr lang="pt-BR" sz="1400" dirty="0" smtClean="0"/>
              <a:t>. </a:t>
            </a:r>
            <a:r>
              <a:rPr lang="pt-BR" sz="1400" b="1" dirty="0" smtClean="0"/>
              <a:t>Design </a:t>
            </a:r>
            <a:r>
              <a:rPr lang="pt-BR" sz="1400" b="1" dirty="0"/>
              <a:t>Responsivo III – Media Queries e </a:t>
            </a:r>
            <a:r>
              <a:rPr lang="pt-BR" sz="1400" b="1" dirty="0" smtClean="0"/>
              <a:t>Compatibilidade. </a:t>
            </a:r>
            <a:r>
              <a:rPr lang="pt-BR" sz="1400" dirty="0"/>
              <a:t>Disponível em </a:t>
            </a:r>
            <a:r>
              <a:rPr lang="pt-BR" sz="1400" dirty="0" smtClean="0"/>
              <a:t>&lt;http</a:t>
            </a:r>
            <a:r>
              <a:rPr lang="pt-BR" sz="1400" dirty="0"/>
              <a:t>://blog.popupdesign.com.br/design-responsivo-iii-media-queries-e-compatibilidade</a:t>
            </a:r>
            <a:r>
              <a:rPr lang="pt-BR" sz="1400" dirty="0" smtClean="0"/>
              <a:t>/&gt; </a:t>
            </a:r>
            <a:r>
              <a:rPr lang="pt-BR" sz="1400" dirty="0"/>
              <a:t>Acesso em março de 2013</a:t>
            </a:r>
            <a:r>
              <a:rPr lang="pt-BR" sz="1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W3C.</a:t>
            </a:r>
            <a:r>
              <a:rPr lang="pt-BR" sz="1400" b="1" dirty="0" smtClean="0"/>
              <a:t> CSS. Curso W3C Escritório Brasil.</a:t>
            </a: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ALTERMANN, Dennis</a:t>
            </a:r>
            <a:r>
              <a:rPr lang="pt-BR" sz="1400" b="1" dirty="0" smtClean="0"/>
              <a:t>. Design Responsivo: Entenda o que é a técnica e como ela funciona. </a:t>
            </a:r>
            <a:r>
              <a:rPr lang="pt-BR" sz="1400" dirty="0" smtClean="0"/>
              <a:t>Disponível em &lt; </a:t>
            </a:r>
            <a:r>
              <a:rPr lang="pt-BR" sz="1400" dirty="0" smtClean="0">
                <a:hlinkClick r:id="rId4"/>
              </a:rPr>
              <a:t>http://midiatismo.com.br/o-mobile/design-responsivo-entenda-o-que-e-a-tecnica-e-como-ela-funciona</a:t>
            </a:r>
            <a:r>
              <a:rPr lang="pt-BR" sz="1400" dirty="0" smtClean="0"/>
              <a:t> &gt; Acesso em março de 2013.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ALBAN, </a:t>
            </a:r>
            <a:r>
              <a:rPr lang="en-US" sz="1400" dirty="0" err="1" smtClean="0"/>
              <a:t>Afonso</a:t>
            </a:r>
            <a:r>
              <a:rPr lang="en-US" sz="1400" dirty="0" smtClean="0"/>
              <a:t>.</a:t>
            </a:r>
            <a:r>
              <a:rPr lang="en-US" sz="1400" b="1" dirty="0" smtClean="0"/>
              <a:t> </a:t>
            </a:r>
            <a:r>
              <a:rPr lang="pt-BR" sz="1400" b="1" dirty="0" smtClean="0"/>
              <a:t>Ampliando a usabilidade de interfaces web para idosos em dispositivos móveis: uma proposta utilizando design responsivo.</a:t>
            </a:r>
            <a:r>
              <a:rPr lang="pt-BR" sz="1400" dirty="0" smtClean="0"/>
              <a:t> Passo Fundo: </a:t>
            </a:r>
            <a:r>
              <a:rPr lang="pt-BR" sz="1400" i="1" dirty="0" smtClean="0"/>
              <a:t>CINTED-UFRGS</a:t>
            </a:r>
            <a:r>
              <a:rPr lang="pt-BR" sz="1400" dirty="0" smtClean="0"/>
              <a:t>, 2012.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EIS, Diego.  </a:t>
            </a:r>
            <a:r>
              <a:rPr lang="pt-BR" sz="1400" b="1" dirty="0" smtClean="0"/>
              <a:t>Introdução sobre Media </a:t>
            </a:r>
            <a:r>
              <a:rPr lang="pt-BR" sz="1400" b="1" dirty="0" err="1" smtClean="0"/>
              <a:t>Queries</a:t>
            </a:r>
            <a:r>
              <a:rPr lang="pt-BR" sz="1400" b="1" dirty="0" smtClean="0"/>
              <a:t>. </a:t>
            </a:r>
            <a:r>
              <a:rPr lang="pt-BR" sz="1400" dirty="0" smtClean="0"/>
              <a:t>Disponível em &lt; tableless.com.</a:t>
            </a:r>
            <a:r>
              <a:rPr lang="pt-BR" sz="1400" dirty="0" err="1" smtClean="0"/>
              <a:t>br</a:t>
            </a:r>
            <a:r>
              <a:rPr lang="pt-BR" sz="1400" dirty="0" smtClean="0"/>
              <a:t>/</a:t>
            </a:r>
            <a:r>
              <a:rPr lang="pt-BR" sz="1400" dirty="0" err="1" smtClean="0"/>
              <a:t>introducao-sobre-media-queries</a:t>
            </a:r>
            <a:r>
              <a:rPr lang="pt-BR" sz="1400" dirty="0" smtClean="0"/>
              <a:t>/#.</a:t>
            </a:r>
            <a:r>
              <a:rPr lang="pt-BR" sz="1400" dirty="0" err="1" smtClean="0"/>
              <a:t>UUyTgxykqwA</a:t>
            </a:r>
            <a:r>
              <a:rPr lang="pt-BR" sz="1400" dirty="0" smtClean="0"/>
              <a:t> &gt; Acesso em março de 2013.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W3C. </a:t>
            </a:r>
            <a:r>
              <a:rPr lang="pt-BR" sz="1400" b="1" dirty="0" smtClean="0"/>
              <a:t>Técnicas CSS para acessibilidade a conteúdo web - Diretrizes 1.0. </a:t>
            </a:r>
            <a:r>
              <a:rPr lang="pt-BR" sz="1400" dirty="0" smtClean="0"/>
              <a:t>Disponível em &lt; http://www.w3.org/TR/2000/NOTE-WCAG10-CSS-TECHS-20001106/</a:t>
            </a:r>
            <a:r>
              <a:rPr lang="pt-BR" sz="1400" b="1" dirty="0" smtClean="0"/>
              <a:t> &gt; </a:t>
            </a:r>
            <a:r>
              <a:rPr lang="pt-BR" sz="1400" dirty="0" smtClean="0"/>
              <a:t>Acesso em março de 2013.</a:t>
            </a:r>
          </a:p>
          <a:p>
            <a:endParaRPr lang="pt-BR" sz="1400" b="1" dirty="0" smtClean="0"/>
          </a:p>
          <a:p>
            <a:endParaRPr lang="pt-BR" sz="1400" b="1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25057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2082"/>
            <a:ext cx="8229600" cy="1143000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Obrigado pela Atenção.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96577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683568" y="2276872"/>
            <a:ext cx="7992889" cy="42484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4º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Crie as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divs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para estruturar o seu layout, logo após a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&lt;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body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&gt;: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27584" y="2204864"/>
            <a:ext cx="66967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"container"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"header"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mainnav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"menu"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contents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dirty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732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95536" y="2204864"/>
            <a:ext cx="8640960" cy="45365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5º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Posicionar os blocos: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544" y="2204864"/>
            <a:ext cx="84969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 {    </a:t>
            </a: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container  {  </a:t>
            </a: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1em auto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650px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fff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header {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#CF3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;}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mainnav {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#9F3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 }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menu  {   </a:t>
            </a: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 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165px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#6F9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contents  {   </a:t>
            </a: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 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440px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#9FC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0 0 0 20px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footer  {     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both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#FF9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136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6º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Adicione conteúdo aos blocos.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28184" y="5770385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C00000"/>
                </a:solidFill>
                <a:latin typeface="Century Gothic" pitchFamily="34" charset="0"/>
              </a:rPr>
              <a:t>e...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7171" name="Picture 3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3996444" cy="41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0203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Menu </a:t>
            </a:r>
            <a:r>
              <a:rPr lang="pt-BR" sz="3600" dirty="0" err="1" smtClean="0">
                <a:solidFill>
                  <a:srgbClr val="C00000"/>
                </a:solidFill>
                <a:latin typeface="Century Gothic" pitchFamily="34" charset="0"/>
              </a:rPr>
              <a:t>Dropdown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Lógica básica: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2492896"/>
            <a:ext cx="80624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&lt;li</a:t>
            </a:r>
            <a:r>
              <a:rPr lang="pt-BR" sz="2400" b="1" dirty="0" smtClean="0"/>
              <a:t>&gt;</a:t>
            </a:r>
          </a:p>
          <a:p>
            <a:r>
              <a:rPr lang="pt-BR" sz="2400" dirty="0" smtClean="0">
                <a:solidFill>
                  <a:srgbClr val="C00000"/>
                </a:solidFill>
              </a:rPr>
              <a:t>#</a:t>
            </a:r>
            <a:r>
              <a:rPr lang="pt-BR" sz="2400" dirty="0"/>
              <a:t> 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Posiciona relativamente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position:relative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e flutua à esquerda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float:left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400" b="1" dirty="0"/>
              <a:t>&lt;li&gt; &lt;</a:t>
            </a:r>
            <a:r>
              <a:rPr lang="pt-BR" sz="2400" b="1" dirty="0" err="1"/>
              <a:t>ul</a:t>
            </a:r>
            <a:r>
              <a:rPr lang="pt-BR" sz="2400" b="1" dirty="0" smtClean="0"/>
              <a:t>&gt;</a:t>
            </a:r>
          </a:p>
          <a:p>
            <a:pPr fontAlgn="base"/>
            <a:r>
              <a:rPr lang="pt-BR" sz="2400" dirty="0" smtClean="0">
                <a:solidFill>
                  <a:srgbClr val="C00000"/>
                </a:solidFill>
              </a:rPr>
              <a:t>#</a:t>
            </a:r>
            <a:r>
              <a:rPr lang="pt-BR" sz="2400" dirty="0"/>
              <a:t> 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Esconda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display:none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e posicione absolutamente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position:absolute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fontAlgn="base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quando o mouse passar sobre o</a:t>
            </a:r>
          </a:p>
          <a:p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400" b="1" dirty="0"/>
              <a:t>&lt;li&gt;</a:t>
            </a:r>
          </a:p>
          <a:p>
            <a:r>
              <a:rPr lang="pt-BR" sz="2400" dirty="0">
                <a:solidFill>
                  <a:srgbClr val="C00000"/>
                </a:solidFill>
              </a:rPr>
              <a:t>#</a:t>
            </a:r>
            <a:r>
              <a:rPr lang="pt-BR" sz="2400" dirty="0"/>
              <a:t> 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submenu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mostrado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display:block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377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1658</Words>
  <Application>Microsoft Office PowerPoint</Application>
  <PresentationFormat>Apresentação na tela (4:3)</PresentationFormat>
  <Paragraphs>486</Paragraphs>
  <Slides>58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Tema do Office</vt:lpstr>
      <vt:lpstr>Responsivo e  Adaptativo </vt:lpstr>
      <vt:lpstr># Construindo Layouts Tableless</vt:lpstr>
      <vt:lpstr># Construindo Layouts Tableless #1º Passo</vt:lpstr>
      <vt:lpstr># Construindo Layouts Tableless #2º Passo</vt:lpstr>
      <vt:lpstr># Construindo Layouts Tableless #3º Passo</vt:lpstr>
      <vt:lpstr># Construindo Layouts Tableless #4º Passo</vt:lpstr>
      <vt:lpstr># Construindo Layouts Tableless #5º Passo</vt:lpstr>
      <vt:lpstr># Construindo Layouts Tableless #6º Passo</vt:lpstr>
      <vt:lpstr># Construindo Layouts Tableless #Menu Dropdown</vt:lpstr>
      <vt:lpstr># Construindo Layouts Tableless #Menu Dropdown</vt:lpstr>
      <vt:lpstr># Construindo Layouts Tableless #Menu Dropdown</vt:lpstr>
      <vt:lpstr># Construindo Layouts Tableless #Menu Dropdown</vt:lpstr>
      <vt:lpstr>Slide 13</vt:lpstr>
      <vt:lpstr># O que é Web Design Responsivo?</vt:lpstr>
      <vt:lpstr>Slide 15</vt:lpstr>
      <vt:lpstr>Slide 16</vt:lpstr>
      <vt:lpstr># Usabilidade / Acessibilidade</vt:lpstr>
      <vt:lpstr># Usabilidade / Acessibilidade * CSS alternativo para navegadores antigos</vt:lpstr>
      <vt:lpstr># Usabilidade / Acessibilidade * CSS alternativo para navegadores antigos</vt:lpstr>
      <vt:lpstr># Usabilidade / Acessibilidade * CSS alternativo para navegadores antigos</vt:lpstr>
      <vt:lpstr># Usabilidade / Acessibilidade * CSS alternativo para navegadores antigos</vt:lpstr>
      <vt:lpstr># Usabilidade / Acessibilidade *Media Queries</vt:lpstr>
      <vt:lpstr># Usabilidade / Acessibilidade *Media Queries</vt:lpstr>
      <vt:lpstr># Media Queries</vt:lpstr>
      <vt:lpstr># Usabilidade / Acessibilidade *Media Queries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# Principais novidades</vt:lpstr>
      <vt:lpstr># Adeus     Photoshop!</vt:lpstr>
      <vt:lpstr># Gradientes</vt:lpstr>
      <vt:lpstr># Menos     Java Script...</vt:lpstr>
      <vt:lpstr># Transições</vt:lpstr>
      <vt:lpstr># Bordas</vt:lpstr>
      <vt:lpstr># Sombras</vt:lpstr>
      <vt:lpstr># Sombras</vt:lpstr>
      <vt:lpstr>Slide 47</vt:lpstr>
      <vt:lpstr># Validando Formulários</vt:lpstr>
      <vt:lpstr># Required</vt:lpstr>
      <vt:lpstr># Required</vt:lpstr>
      <vt:lpstr># Pattern</vt:lpstr>
      <vt:lpstr># Min e Max</vt:lpstr>
      <vt:lpstr># Min e Max</vt:lpstr>
      <vt:lpstr># Step</vt:lpstr>
      <vt:lpstr># Personalizando a mensagem de erro.</vt:lpstr>
      <vt:lpstr># As pseudo-classes :valid e :invalid</vt:lpstr>
      <vt:lpstr># Referências</vt:lpstr>
      <vt:lpstr># Obrigado pela Atenção.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Responsivo e Adaptativo </dc:title>
  <dc:creator>User</dc:creator>
  <cp:lastModifiedBy>User</cp:lastModifiedBy>
  <cp:revision>86</cp:revision>
  <dcterms:created xsi:type="dcterms:W3CDTF">2013-03-19T13:22:09Z</dcterms:created>
  <dcterms:modified xsi:type="dcterms:W3CDTF">2013-04-01T18:06:35Z</dcterms:modified>
</cp:coreProperties>
</file>