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4"/>
  </p:notesMasterIdLst>
  <p:handoutMasterIdLst>
    <p:handoutMasterId r:id="rId65"/>
  </p:handoutMasterIdLst>
  <p:sldIdLst>
    <p:sldId id="390" r:id="rId2"/>
    <p:sldId id="391" r:id="rId3"/>
    <p:sldId id="257" r:id="rId4"/>
    <p:sldId id="313" r:id="rId5"/>
    <p:sldId id="315" r:id="rId6"/>
    <p:sldId id="303" r:id="rId7"/>
    <p:sldId id="314" r:id="rId8"/>
    <p:sldId id="259" r:id="rId9"/>
    <p:sldId id="317" r:id="rId10"/>
    <p:sldId id="319" r:id="rId11"/>
    <p:sldId id="318" r:id="rId12"/>
    <p:sldId id="260" r:id="rId13"/>
    <p:sldId id="325" r:id="rId14"/>
    <p:sldId id="322" r:id="rId15"/>
    <p:sldId id="323" r:id="rId16"/>
    <p:sldId id="326" r:id="rId17"/>
    <p:sldId id="320" r:id="rId18"/>
    <p:sldId id="327" r:id="rId19"/>
    <p:sldId id="321" r:id="rId20"/>
    <p:sldId id="328" r:id="rId21"/>
    <p:sldId id="352" r:id="rId22"/>
    <p:sldId id="353" r:id="rId23"/>
    <p:sldId id="354" r:id="rId24"/>
    <p:sldId id="262" r:id="rId25"/>
    <p:sldId id="355" r:id="rId26"/>
    <p:sldId id="358" r:id="rId27"/>
    <p:sldId id="359" r:id="rId28"/>
    <p:sldId id="360" r:id="rId29"/>
    <p:sldId id="356" r:id="rId30"/>
    <p:sldId id="361" r:id="rId31"/>
    <p:sldId id="362" r:id="rId32"/>
    <p:sldId id="363" r:id="rId33"/>
    <p:sldId id="263" r:id="rId34"/>
    <p:sldId id="366" r:id="rId35"/>
    <p:sldId id="367" r:id="rId36"/>
    <p:sldId id="370" r:id="rId37"/>
    <p:sldId id="371" r:id="rId38"/>
    <p:sldId id="264" r:id="rId39"/>
    <p:sldId id="373" r:id="rId40"/>
    <p:sldId id="372" r:id="rId41"/>
    <p:sldId id="374" r:id="rId42"/>
    <p:sldId id="377" r:id="rId43"/>
    <p:sldId id="379" r:id="rId44"/>
    <p:sldId id="378" r:id="rId45"/>
    <p:sldId id="266" r:id="rId46"/>
    <p:sldId id="375" r:id="rId47"/>
    <p:sldId id="376" r:id="rId48"/>
    <p:sldId id="265" r:id="rId49"/>
    <p:sldId id="392" r:id="rId50"/>
    <p:sldId id="393" r:id="rId51"/>
    <p:sldId id="394" r:id="rId52"/>
    <p:sldId id="395" r:id="rId53"/>
    <p:sldId id="396" r:id="rId54"/>
    <p:sldId id="397" r:id="rId55"/>
    <p:sldId id="398" r:id="rId56"/>
    <p:sldId id="399" r:id="rId57"/>
    <p:sldId id="405" r:id="rId58"/>
    <p:sldId id="401" r:id="rId59"/>
    <p:sldId id="402" r:id="rId60"/>
    <p:sldId id="406" r:id="rId61"/>
    <p:sldId id="403" r:id="rId62"/>
    <p:sldId id="404" r:id="rId63"/>
  </p:sldIdLst>
  <p:sldSz cx="9144000" cy="6858000" type="screen4x3"/>
  <p:notesSz cx="6888163" cy="10020300"/>
  <p:defaultTextStyle>
    <a:defPPr>
      <a:defRPr lang="zh-CN"/>
    </a:defPPr>
    <a:lvl1pPr algn="l" rtl="0" fontAlgn="base">
      <a:spcBef>
        <a:spcPct val="0"/>
      </a:spcBef>
      <a:spcAft>
        <a:spcPct val="0"/>
      </a:spcAft>
      <a:defRPr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kern="1200">
        <a:solidFill>
          <a:schemeClr val="tx1"/>
        </a:solidFill>
        <a:latin typeface="宋体" pitchFamily="2" charset="-122"/>
        <a:ea typeface="宋体" pitchFamily="2" charset="-122"/>
        <a:cs typeface="+mn-cs"/>
      </a:defRPr>
    </a:lvl5pPr>
    <a:lvl6pPr marL="2286000" algn="l" defTabSz="914400" rtl="0" eaLnBrk="1" latinLnBrk="0" hangingPunct="1">
      <a:defRPr kern="1200">
        <a:solidFill>
          <a:schemeClr val="tx1"/>
        </a:solidFill>
        <a:latin typeface="宋体" pitchFamily="2" charset="-122"/>
        <a:ea typeface="宋体" pitchFamily="2" charset="-122"/>
        <a:cs typeface="+mn-cs"/>
      </a:defRPr>
    </a:lvl6pPr>
    <a:lvl7pPr marL="2743200" algn="l" defTabSz="914400" rtl="0" eaLnBrk="1" latinLnBrk="0" hangingPunct="1">
      <a:defRPr kern="1200">
        <a:solidFill>
          <a:schemeClr val="tx1"/>
        </a:solidFill>
        <a:latin typeface="宋体" pitchFamily="2" charset="-122"/>
        <a:ea typeface="宋体" pitchFamily="2" charset="-122"/>
        <a:cs typeface="+mn-cs"/>
      </a:defRPr>
    </a:lvl7pPr>
    <a:lvl8pPr marL="3200400" algn="l" defTabSz="914400" rtl="0" eaLnBrk="1" latinLnBrk="0" hangingPunct="1">
      <a:defRPr kern="1200">
        <a:solidFill>
          <a:schemeClr val="tx1"/>
        </a:solidFill>
        <a:latin typeface="宋体" pitchFamily="2" charset="-122"/>
        <a:ea typeface="宋体" pitchFamily="2" charset="-122"/>
        <a:cs typeface="+mn-cs"/>
      </a:defRPr>
    </a:lvl8pPr>
    <a:lvl9pPr marL="3657600" algn="l" defTabSz="914400" rtl="0" eaLnBrk="1" latinLnBrk="0" hangingPunct="1">
      <a:defRPr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CCECFF"/>
    <a:srgbClr val="FFFF00"/>
    <a:srgbClr val="0000FF"/>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6" autoAdjust="0"/>
    <p:restoredTop sz="94511" autoAdjust="0"/>
  </p:normalViewPr>
  <p:slideViewPr>
    <p:cSldViewPr>
      <p:cViewPr>
        <p:scale>
          <a:sx n="66" d="100"/>
          <a:sy n="66" d="100"/>
        </p:scale>
        <p:origin x="-1260" y="-120"/>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emf"/><Relationship Id="rId5" Type="http://schemas.openxmlformats.org/officeDocument/2006/relationships/image" Target="../media/image44.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1.wmf"/><Relationship Id="rId7" Type="http://schemas.openxmlformats.org/officeDocument/2006/relationships/image" Target="../media/image64.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kumimoji="1" sz="1300">
                <a:latin typeface="Times New Roman" pitchFamily="18" charset="0"/>
              </a:defRPr>
            </a:lvl1pPr>
          </a:lstStyle>
          <a:p>
            <a:endParaRPr lang="en-US" altLang="zh-CN"/>
          </a:p>
        </p:txBody>
      </p:sp>
      <p:sp>
        <p:nvSpPr>
          <p:cNvPr id="207875" name="Rectangle 3"/>
          <p:cNvSpPr>
            <a:spLocks noGrp="1" noChangeArrowheads="1"/>
          </p:cNvSpPr>
          <p:nvPr>
            <p:ph type="dt" sz="quarter" idx="1"/>
          </p:nvPr>
        </p:nvSpPr>
        <p:spPr bwMode="auto">
          <a:xfrm>
            <a:off x="3902075"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kumimoji="1" sz="1300">
                <a:latin typeface="Times New Roman" pitchFamily="18" charset="0"/>
              </a:defRPr>
            </a:lvl1pPr>
          </a:lstStyle>
          <a:p>
            <a:endParaRPr lang="en-US" altLang="zh-CN"/>
          </a:p>
        </p:txBody>
      </p:sp>
      <p:sp>
        <p:nvSpPr>
          <p:cNvPr id="207876" name="Rectangle 4"/>
          <p:cNvSpPr>
            <a:spLocks noGrp="1" noChangeArrowheads="1"/>
          </p:cNvSpPr>
          <p:nvPr>
            <p:ph type="ftr" sz="quarter" idx="2"/>
          </p:nvPr>
        </p:nvSpPr>
        <p:spPr bwMode="auto">
          <a:xfrm>
            <a:off x="0" y="9517063"/>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kumimoji="1" sz="1300">
                <a:latin typeface="Times New Roman" pitchFamily="18" charset="0"/>
              </a:defRPr>
            </a:lvl1pPr>
          </a:lstStyle>
          <a:p>
            <a:endParaRPr lang="en-US" altLang="zh-CN"/>
          </a:p>
        </p:txBody>
      </p:sp>
      <p:sp>
        <p:nvSpPr>
          <p:cNvPr id="207877" name="Rectangle 5"/>
          <p:cNvSpPr>
            <a:spLocks noGrp="1" noChangeArrowheads="1"/>
          </p:cNvSpPr>
          <p:nvPr>
            <p:ph type="sldNum" sz="quarter" idx="3"/>
          </p:nvPr>
        </p:nvSpPr>
        <p:spPr bwMode="auto">
          <a:xfrm>
            <a:off x="3902075" y="9517063"/>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kumimoji="1" sz="1300">
                <a:latin typeface="Times New Roman" pitchFamily="18" charset="0"/>
              </a:defRPr>
            </a:lvl1pPr>
          </a:lstStyle>
          <a:p>
            <a:fld id="{7C87F912-749E-467E-96CC-B22A272F689D}" type="slidenum">
              <a:rPr lang="en-US" altLang="zh-CN"/>
              <a:pPr/>
              <a:t>‹#›</a:t>
            </a:fld>
            <a:endParaRPr lang="en-US" altLang="zh-CN"/>
          </a:p>
        </p:txBody>
      </p:sp>
    </p:spTree>
    <p:extLst>
      <p:ext uri="{BB962C8B-B14F-4D97-AF65-F5344CB8AC3E}">
        <p14:creationId xmlns:p14="http://schemas.microsoft.com/office/powerpoint/2010/main" val="96383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b="1">
                <a:solidFill>
                  <a:schemeClr val="bg1"/>
                </a:solidFill>
              </a:defRPr>
            </a:lvl1pPr>
          </a:lstStyle>
          <a:p>
            <a:endParaRPr lang="en-US" altLang="zh-CN"/>
          </a:p>
        </p:txBody>
      </p:sp>
      <p:sp>
        <p:nvSpPr>
          <p:cNvPr id="63491" name="Rectangle 3"/>
          <p:cNvSpPr>
            <a:spLocks noGrp="1" noChangeArrowheads="1"/>
          </p:cNvSpPr>
          <p:nvPr>
            <p:ph type="dt" idx="1"/>
          </p:nvPr>
        </p:nvSpPr>
        <p:spPr bwMode="auto">
          <a:xfrm>
            <a:off x="3903663"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b="1">
                <a:solidFill>
                  <a:schemeClr val="bg1"/>
                </a:solidFill>
              </a:defRPr>
            </a:lvl1pPr>
          </a:lstStyle>
          <a:p>
            <a:endParaRPr lang="en-US" altLang="zh-CN"/>
          </a:p>
        </p:txBody>
      </p:sp>
      <p:sp>
        <p:nvSpPr>
          <p:cNvPr id="63492" name="Rectangle 4"/>
          <p:cNvSpPr>
            <a:spLocks noGrp="1" noRot="1" noChangeAspect="1" noChangeArrowheads="1" noTextEdit="1"/>
          </p:cNvSpPr>
          <p:nvPr>
            <p:ph type="sldImg" idx="2"/>
          </p:nvPr>
        </p:nvSpPr>
        <p:spPr bwMode="auto">
          <a:xfrm>
            <a:off x="939800" y="750888"/>
            <a:ext cx="5010150" cy="37576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919163" y="4759325"/>
            <a:ext cx="5049837"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494" name="Rectangle 6"/>
          <p:cNvSpPr>
            <a:spLocks noGrp="1" noChangeArrowheads="1"/>
          </p:cNvSpPr>
          <p:nvPr>
            <p:ph type="ftr" sz="quarter" idx="4"/>
          </p:nvPr>
        </p:nvSpPr>
        <p:spPr bwMode="auto">
          <a:xfrm>
            <a:off x="0" y="951865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b="1">
                <a:solidFill>
                  <a:schemeClr val="bg1"/>
                </a:solidFill>
              </a:defRPr>
            </a:lvl1pPr>
          </a:lstStyle>
          <a:p>
            <a:endParaRPr lang="en-US" altLang="zh-CN"/>
          </a:p>
        </p:txBody>
      </p:sp>
      <p:sp>
        <p:nvSpPr>
          <p:cNvPr id="63495" name="Rectangle 7"/>
          <p:cNvSpPr>
            <a:spLocks noGrp="1" noChangeArrowheads="1"/>
          </p:cNvSpPr>
          <p:nvPr>
            <p:ph type="sldNum" sz="quarter" idx="5"/>
          </p:nvPr>
        </p:nvSpPr>
        <p:spPr bwMode="auto">
          <a:xfrm>
            <a:off x="3903663" y="951865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b="1">
                <a:solidFill>
                  <a:schemeClr val="bg1"/>
                </a:solidFill>
              </a:defRPr>
            </a:lvl1pPr>
          </a:lstStyle>
          <a:p>
            <a:fld id="{FC438C31-BB2C-4FD1-B741-CA22A8230FC9}" type="slidenum">
              <a:rPr lang="en-US" altLang="zh-CN"/>
              <a:pPr/>
              <a:t>‹#›</a:t>
            </a:fld>
            <a:endParaRPr lang="en-US" altLang="zh-CN"/>
          </a:p>
        </p:txBody>
      </p:sp>
    </p:spTree>
    <p:extLst>
      <p:ext uri="{BB962C8B-B14F-4D97-AF65-F5344CB8AC3E}">
        <p14:creationId xmlns:p14="http://schemas.microsoft.com/office/powerpoint/2010/main" val="20612946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04943-EA06-4427-B9B0-43ED53A9ECA3}" type="slidenum">
              <a:rPr lang="en-US" altLang="zh-CN"/>
              <a:pPr/>
              <a:t>11</a:t>
            </a:fld>
            <a:endParaRPr lang="en-US" altLang="zh-CN"/>
          </a:p>
        </p:txBody>
      </p:sp>
      <p:sp>
        <p:nvSpPr>
          <p:cNvPr id="78850" name="Rectangle 2"/>
          <p:cNvSpPr>
            <a:spLocks noGrp="1" noRot="1" noChangeAspect="1" noChangeArrowheads="1" noTextEdit="1"/>
          </p:cNvSpPr>
          <p:nvPr>
            <p:ph type="sldImg"/>
          </p:nvPr>
        </p:nvSpPr>
        <p:spPr bwMode="auto">
          <a:xfrm>
            <a:off x="939800" y="750888"/>
            <a:ext cx="5010150" cy="3757612"/>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9163" y="4759325"/>
            <a:ext cx="5049837" cy="4510088"/>
          </a:xfrm>
          <a:prstGeom prst="rect">
            <a:avLst/>
          </a:prstGeom>
          <a:solidFill>
            <a:srgbClr val="FFFFFF"/>
          </a:solidFill>
          <a:ln>
            <a:solidFill>
              <a:srgbClr val="000000"/>
            </a:solidFill>
            <a:miter lim="800000"/>
            <a:headEnd/>
            <a:tailEnd/>
          </a:ln>
        </p:spPr>
        <p:txBody>
          <a:bodyPr lIns="96616" tIns="48308" rIns="96616" bIns="48308"/>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3554" name="Picture 1026"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1027"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extLst>
            <a:ext uri="{909E8E84-426E-40DD-AFC4-6F175D3DCCD1}">
              <a14:hiddenFill xmlns:a14="http://schemas.microsoft.com/office/drawing/2010/main">
                <a:solidFill>
                  <a:srgbClr val="FFFFFF"/>
                </a:solidFill>
              </a14:hiddenFill>
            </a:ext>
          </a:extLst>
        </p:spPr>
      </p:pic>
      <p:sp>
        <p:nvSpPr>
          <p:cNvPr id="23556"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smtClean="0"/>
              <a:t>マスタ タイトルの書式設定</a:t>
            </a:r>
          </a:p>
        </p:txBody>
      </p:sp>
      <p:sp>
        <p:nvSpPr>
          <p:cNvPr id="23557" name="Rectangle 1029"/>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pPr lvl="0"/>
            <a:r>
              <a:rPr lang="ja-JP" altLang="en-US" noProof="0" smtClean="0"/>
              <a:t>マスタ サブタイトルの書式設定</a:t>
            </a:r>
          </a:p>
        </p:txBody>
      </p:sp>
      <p:sp>
        <p:nvSpPr>
          <p:cNvPr id="23559" name="AutoShape 1031"/>
          <p:cNvSpPr>
            <a:spLocks noChangeArrowheads="1"/>
          </p:cNvSpPr>
          <p:nvPr/>
        </p:nvSpPr>
        <p:spPr bwMode="auto">
          <a:xfrm>
            <a:off x="685800" y="342900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zh-CN" sz="2400">
              <a:latin typeface="Times New Roman" pitchFamily="18" charset="0"/>
              <a:ea typeface="ＭＳ Ｐゴシック" pitchFamily="34" charset="-128"/>
            </a:endParaRPr>
          </a:p>
        </p:txBody>
      </p:sp>
      <p:sp>
        <p:nvSpPr>
          <p:cNvPr id="23560" name="Line 1032"/>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1" name="Text Box 1033"/>
          <p:cNvSpPr txBox="1">
            <a:spLocks noChangeArrowheads="1"/>
          </p:cNvSpPr>
          <p:nvPr userDrawn="1"/>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chemeClr val="accent2"/>
                </a:solidFill>
                <a:latin typeface="Arial" charset="0"/>
              </a:rPr>
              <a:t>Artificial Intelligence Principles and Applications</a:t>
            </a: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083D401F-367B-414B-88A0-2F9F548A4A42}" type="slidenum">
              <a:rPr lang="ja-JP" altLang="en-US"/>
              <a:pPr/>
              <a:t>‹#›</a:t>
            </a:fld>
            <a:endParaRPr lang="en-US" altLang="ja-JP"/>
          </a:p>
        </p:txBody>
      </p:sp>
    </p:spTree>
    <p:extLst>
      <p:ext uri="{BB962C8B-B14F-4D97-AF65-F5344CB8AC3E}">
        <p14:creationId xmlns:p14="http://schemas.microsoft.com/office/powerpoint/2010/main" val="427804038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C1384F5-E628-45FF-BECF-C088135CE6C2}" type="slidenum">
              <a:rPr lang="ja-JP" altLang="en-US"/>
              <a:pPr/>
              <a:t>‹#›</a:t>
            </a:fld>
            <a:endParaRPr lang="en-US" altLang="ja-JP"/>
          </a:p>
        </p:txBody>
      </p:sp>
    </p:spTree>
    <p:extLst>
      <p:ext uri="{BB962C8B-B14F-4D97-AF65-F5344CB8AC3E}">
        <p14:creationId xmlns:p14="http://schemas.microsoft.com/office/powerpoint/2010/main" val="191391230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908050"/>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9080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84588"/>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934200" y="6477000"/>
            <a:ext cx="1981200" cy="360363"/>
          </a:xfrm>
        </p:spPr>
        <p:txBody>
          <a:bodyPr/>
          <a:lstStyle>
            <a:lvl1pPr>
              <a:defRPr/>
            </a:lvl1pPr>
          </a:lstStyle>
          <a:p>
            <a:fld id="{635AB592-D305-401E-9BBA-FDB8E22A9932}" type="slidenum">
              <a:rPr lang="ja-JP" altLang="en-US"/>
              <a:pPr/>
              <a:t>‹#›</a:t>
            </a:fld>
            <a:endParaRPr lang="en-US" altLang="ja-JP"/>
          </a:p>
        </p:txBody>
      </p:sp>
    </p:spTree>
    <p:extLst>
      <p:ext uri="{BB962C8B-B14F-4D97-AF65-F5344CB8AC3E}">
        <p14:creationId xmlns:p14="http://schemas.microsoft.com/office/powerpoint/2010/main" val="400969973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908050"/>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934200" y="6477000"/>
            <a:ext cx="1981200" cy="360363"/>
          </a:xfrm>
        </p:spPr>
        <p:txBody>
          <a:bodyPr/>
          <a:lstStyle>
            <a:lvl1pPr>
              <a:defRPr/>
            </a:lvl1pPr>
          </a:lstStyle>
          <a:p>
            <a:fld id="{872EECCB-DC94-44F2-87A8-7A37DF720760}" type="slidenum">
              <a:rPr lang="ja-JP" altLang="en-US"/>
              <a:pPr/>
              <a:t>‹#›</a:t>
            </a:fld>
            <a:endParaRPr lang="en-US" altLang="ja-JP"/>
          </a:p>
        </p:txBody>
      </p:sp>
    </p:spTree>
    <p:extLst>
      <p:ext uri="{BB962C8B-B14F-4D97-AF65-F5344CB8AC3E}">
        <p14:creationId xmlns:p14="http://schemas.microsoft.com/office/powerpoint/2010/main" val="147939508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51A07E1-C28B-4EDE-885A-E04670885994}" type="slidenum">
              <a:rPr lang="ja-JP" altLang="en-US"/>
              <a:pPr/>
              <a:t>‹#›</a:t>
            </a:fld>
            <a:endParaRPr lang="en-US" altLang="ja-JP"/>
          </a:p>
        </p:txBody>
      </p:sp>
    </p:spTree>
    <p:extLst>
      <p:ext uri="{BB962C8B-B14F-4D97-AF65-F5344CB8AC3E}">
        <p14:creationId xmlns:p14="http://schemas.microsoft.com/office/powerpoint/2010/main" val="68889478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5FF94221-E55F-4058-852B-8F7715E32154}" type="slidenum">
              <a:rPr lang="ja-JP" altLang="en-US"/>
              <a:pPr/>
              <a:t>‹#›</a:t>
            </a:fld>
            <a:endParaRPr lang="en-US" altLang="ja-JP"/>
          </a:p>
        </p:txBody>
      </p:sp>
    </p:spTree>
    <p:extLst>
      <p:ext uri="{BB962C8B-B14F-4D97-AF65-F5344CB8AC3E}">
        <p14:creationId xmlns:p14="http://schemas.microsoft.com/office/powerpoint/2010/main" val="138590868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6BFAB5A-1593-4D53-9F83-0C78A9FFD323}" type="slidenum">
              <a:rPr lang="ja-JP" altLang="en-US"/>
              <a:pPr/>
              <a:t>‹#›</a:t>
            </a:fld>
            <a:endParaRPr lang="en-US" altLang="ja-JP"/>
          </a:p>
        </p:txBody>
      </p:sp>
    </p:spTree>
    <p:extLst>
      <p:ext uri="{BB962C8B-B14F-4D97-AF65-F5344CB8AC3E}">
        <p14:creationId xmlns:p14="http://schemas.microsoft.com/office/powerpoint/2010/main" val="96566595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3D06E590-8666-411B-950B-8EAAA903379C}" type="slidenum">
              <a:rPr lang="ja-JP" altLang="en-US"/>
              <a:pPr/>
              <a:t>‹#›</a:t>
            </a:fld>
            <a:endParaRPr lang="en-US" altLang="ja-JP"/>
          </a:p>
        </p:txBody>
      </p:sp>
    </p:spTree>
    <p:extLst>
      <p:ext uri="{BB962C8B-B14F-4D97-AF65-F5344CB8AC3E}">
        <p14:creationId xmlns:p14="http://schemas.microsoft.com/office/powerpoint/2010/main" val="157168507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5CD16DD9-6424-425D-A31F-C9CD3A78B336}" type="slidenum">
              <a:rPr lang="ja-JP" altLang="en-US"/>
              <a:pPr/>
              <a:t>‹#›</a:t>
            </a:fld>
            <a:endParaRPr lang="en-US" altLang="ja-JP"/>
          </a:p>
        </p:txBody>
      </p:sp>
    </p:spTree>
    <p:extLst>
      <p:ext uri="{BB962C8B-B14F-4D97-AF65-F5344CB8AC3E}">
        <p14:creationId xmlns:p14="http://schemas.microsoft.com/office/powerpoint/2010/main" val="427544497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F8D0CEB6-614F-438D-A171-505F6D0099A9}" type="slidenum">
              <a:rPr lang="ja-JP" altLang="en-US"/>
              <a:pPr/>
              <a:t>‹#›</a:t>
            </a:fld>
            <a:endParaRPr lang="en-US" altLang="ja-JP"/>
          </a:p>
        </p:txBody>
      </p:sp>
    </p:spTree>
    <p:extLst>
      <p:ext uri="{BB962C8B-B14F-4D97-AF65-F5344CB8AC3E}">
        <p14:creationId xmlns:p14="http://schemas.microsoft.com/office/powerpoint/2010/main" val="365854408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C92B440-B319-4F62-9CD8-A5F56424BAD3}" type="slidenum">
              <a:rPr lang="ja-JP" altLang="en-US"/>
              <a:pPr/>
              <a:t>‹#›</a:t>
            </a:fld>
            <a:endParaRPr lang="en-US" altLang="ja-JP"/>
          </a:p>
        </p:txBody>
      </p:sp>
    </p:spTree>
    <p:extLst>
      <p:ext uri="{BB962C8B-B14F-4D97-AF65-F5344CB8AC3E}">
        <p14:creationId xmlns:p14="http://schemas.microsoft.com/office/powerpoint/2010/main" val="72476806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EAF9D9B7-DA5D-4846-833F-757B108F0BF2}" type="slidenum">
              <a:rPr lang="ja-JP" altLang="en-US"/>
              <a:pPr/>
              <a:t>‹#›</a:t>
            </a:fld>
            <a:endParaRPr lang="en-US" altLang="ja-JP"/>
          </a:p>
        </p:txBody>
      </p:sp>
    </p:spTree>
    <p:extLst>
      <p:ext uri="{BB962C8B-B14F-4D97-AF65-F5344CB8AC3E}">
        <p14:creationId xmlns:p14="http://schemas.microsoft.com/office/powerpoint/2010/main" val="366156590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2531" name="Rectangle 3"/>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2536" name="Rectangle 8"/>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solidFill>
                  <a:srgbClr val="A50021"/>
                </a:solidFill>
                <a:latin typeface="+mn-lt"/>
                <a:ea typeface="ＭＳ Ｐゴシック" pitchFamily="34" charset="-128"/>
              </a:defRPr>
            </a:lvl1pPr>
          </a:lstStyle>
          <a:p>
            <a:fld id="{563E0B34-D63F-4CD0-A704-E6AB7E40D47B}"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random/>
  </p:transition>
  <p:timing>
    <p:tnLst>
      <p:par>
        <p:cTn id="1" dur="indefinite" restart="never" nodeType="tmRoot"/>
      </p:par>
    </p:tnLst>
  </p:timing>
  <p:hf hdr="0" ftr="0" dt="0"/>
  <p:txStyles>
    <p:titleStyle>
      <a:lvl1pPr indent="176213" algn="l" rtl="0" fontAlgn="base">
        <a:spcBef>
          <a:spcPct val="0"/>
        </a:spcBef>
        <a:spcAft>
          <a:spcPct val="0"/>
        </a:spcAft>
        <a:defRPr sz="3800" b="1">
          <a:solidFill>
            <a:schemeClr val="bg1"/>
          </a:solidFill>
          <a:latin typeface="+mj-lt"/>
          <a:ea typeface="+mj-ea"/>
          <a:cs typeface="+mj-cs"/>
        </a:defRPr>
      </a:lvl1pPr>
      <a:lvl2pPr indent="176213" algn="l" rtl="0" fontAlgn="base">
        <a:spcBef>
          <a:spcPct val="0"/>
        </a:spcBef>
        <a:spcAft>
          <a:spcPct val="0"/>
        </a:spcAft>
        <a:defRPr sz="3800" b="1">
          <a:solidFill>
            <a:schemeClr val="bg1"/>
          </a:solidFill>
          <a:latin typeface="Arial" charset="0"/>
          <a:ea typeface="宋体" pitchFamily="2" charset="-122"/>
        </a:defRPr>
      </a:lvl2pPr>
      <a:lvl3pPr indent="176213" algn="l" rtl="0" fontAlgn="base">
        <a:spcBef>
          <a:spcPct val="0"/>
        </a:spcBef>
        <a:spcAft>
          <a:spcPct val="0"/>
        </a:spcAft>
        <a:defRPr sz="3800" b="1">
          <a:solidFill>
            <a:schemeClr val="bg1"/>
          </a:solidFill>
          <a:latin typeface="Arial" charset="0"/>
          <a:ea typeface="宋体" pitchFamily="2" charset="-122"/>
        </a:defRPr>
      </a:lvl3pPr>
      <a:lvl4pPr indent="176213" algn="l" rtl="0" fontAlgn="base">
        <a:spcBef>
          <a:spcPct val="0"/>
        </a:spcBef>
        <a:spcAft>
          <a:spcPct val="0"/>
        </a:spcAft>
        <a:defRPr sz="3800" b="1">
          <a:solidFill>
            <a:schemeClr val="bg1"/>
          </a:solidFill>
          <a:latin typeface="Arial" charset="0"/>
          <a:ea typeface="宋体" pitchFamily="2" charset="-122"/>
        </a:defRPr>
      </a:lvl4pPr>
      <a:lvl5pPr indent="176213" algn="l" rtl="0" fontAlgn="base">
        <a:spcBef>
          <a:spcPct val="0"/>
        </a:spcBef>
        <a:spcAft>
          <a:spcPct val="0"/>
        </a:spcAft>
        <a:defRPr sz="3800" b="1">
          <a:solidFill>
            <a:schemeClr val="bg1"/>
          </a:solidFill>
          <a:latin typeface="Arial" charset="0"/>
          <a:ea typeface="宋体" pitchFamily="2" charset="-122"/>
        </a:defRPr>
      </a:lvl5pPr>
      <a:lvl6pPr marL="457200" indent="176213" algn="l" rtl="0" fontAlgn="base">
        <a:spcBef>
          <a:spcPct val="0"/>
        </a:spcBef>
        <a:spcAft>
          <a:spcPct val="0"/>
        </a:spcAft>
        <a:defRPr sz="3800" b="1">
          <a:solidFill>
            <a:schemeClr val="bg1"/>
          </a:solidFill>
          <a:latin typeface="Arial" charset="0"/>
          <a:ea typeface="宋体" pitchFamily="2" charset="-122"/>
        </a:defRPr>
      </a:lvl6pPr>
      <a:lvl7pPr marL="914400" indent="176213" algn="l" rtl="0" fontAlgn="base">
        <a:spcBef>
          <a:spcPct val="0"/>
        </a:spcBef>
        <a:spcAft>
          <a:spcPct val="0"/>
        </a:spcAft>
        <a:defRPr sz="3800" b="1">
          <a:solidFill>
            <a:schemeClr val="bg1"/>
          </a:solidFill>
          <a:latin typeface="Arial" charset="0"/>
          <a:ea typeface="宋体" pitchFamily="2" charset="-122"/>
        </a:defRPr>
      </a:lvl7pPr>
      <a:lvl8pPr marL="1371600" indent="176213" algn="l" rtl="0" fontAlgn="base">
        <a:spcBef>
          <a:spcPct val="0"/>
        </a:spcBef>
        <a:spcAft>
          <a:spcPct val="0"/>
        </a:spcAft>
        <a:defRPr sz="3800" b="1">
          <a:solidFill>
            <a:schemeClr val="bg1"/>
          </a:solidFill>
          <a:latin typeface="Arial" charset="0"/>
          <a:ea typeface="宋体" pitchFamily="2" charset="-122"/>
        </a:defRPr>
      </a:lvl8pPr>
      <a:lvl9pPr marL="1828800" indent="176213" algn="l" rtl="0" fontAlgn="base">
        <a:spcBef>
          <a:spcPct val="0"/>
        </a:spcBef>
        <a:spcAft>
          <a:spcPct val="0"/>
        </a:spcAft>
        <a:defRPr sz="3800" b="1">
          <a:solidFill>
            <a:schemeClr val="bg1"/>
          </a:solidFill>
          <a:latin typeface="Arial" charset="0"/>
          <a:ea typeface="宋体" pitchFamily="2" charset="-122"/>
        </a:defRPr>
      </a:lvl9pPr>
    </p:titleStyle>
    <p:bodyStyle>
      <a:lvl1pPr marL="469900" indent="-469900" algn="just" rtl="0" fontAlgn="base">
        <a:lnSpc>
          <a:spcPct val="120000"/>
        </a:lnSpc>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5.wmf"/><Relationship Id="rId2" Type="http://schemas.openxmlformats.org/officeDocument/2006/relationships/slideLayout" Target="../slideLayouts/slideLayout7.xml"/><Relationship Id="rId16" Type="http://schemas.openxmlformats.org/officeDocument/2006/relationships/image" Target="../media/image27.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 Id="rId1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0.bin"/><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38.bin"/><Relationship Id="rId18" Type="http://schemas.openxmlformats.org/officeDocument/2006/relationships/oleObject" Target="../embeddings/oleObject42.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4.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image" Target="../media/image45.emf"/><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6.bin"/><Relationship Id="rId14"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wmf"/></Relationships>
</file>

<file path=ppt/slides/_rels/slide3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1.bin"/></Relationships>
</file>

<file path=ppt/slides/_rels/slide3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1.bin"/><Relationship Id="rId1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2.wmf"/><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1.wmf"/><Relationship Id="rId4" Type="http://schemas.openxmlformats.org/officeDocument/2006/relationships/image" Target="../media/image59.wmf"/><Relationship Id="rId9" Type="http://schemas.openxmlformats.org/officeDocument/2006/relationships/oleObject" Target="../embeddings/oleObject59.bin"/><Relationship Id="rId14" Type="http://schemas.openxmlformats.org/officeDocument/2006/relationships/image" Target="../media/image63.wmf"/></Relationships>
</file>

<file path=ppt/slides/_rels/slide41.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2.wmf"/><Relationship Id="rId1" Type="http://schemas.openxmlformats.org/officeDocument/2006/relationships/vmlDrawing" Target="../drawings/vmlDrawing19.vml"/><Relationship Id="rId6" Type="http://schemas.openxmlformats.org/officeDocument/2006/relationships/image" Target="../media/image67.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7.bin"/><Relationship Id="rId14" Type="http://schemas.openxmlformats.org/officeDocument/2006/relationships/image" Target="../media/image7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4.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4.bin"/></Relationships>
</file>

<file path=ppt/slides/_rels/slide44.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9.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9.bin"/></Relationships>
</file>

<file path=ppt/slides/_rels/slide45.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5.wmf"/><Relationship Id="rId5" Type="http://schemas.openxmlformats.org/officeDocument/2006/relationships/oleObject" Target="../embeddings/oleObject82.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4.bin"/></Relationships>
</file>

<file path=ppt/slides/_rels/slide47.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9.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8.bin"/><Relationship Id="rId14" Type="http://schemas.openxmlformats.org/officeDocument/2006/relationships/image" Target="../media/image93.wmf"/></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6.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4.bin"/></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D58AF727-8E25-4CFE-8958-F7966ED7A107}" type="slidenum">
              <a:rPr lang="ja-JP" altLang="en-US"/>
              <a:pPr/>
              <a:t>1</a:t>
            </a:fld>
            <a:endParaRPr lang="en-US" altLang="ja-JP"/>
          </a:p>
        </p:txBody>
      </p:sp>
      <p:sp>
        <p:nvSpPr>
          <p:cNvPr id="220163" name="Rectangle 3"/>
          <p:cNvSpPr>
            <a:spLocks noGrp="1" noChangeArrowheads="1"/>
          </p:cNvSpPr>
          <p:nvPr>
            <p:ph type="body" idx="1"/>
          </p:nvPr>
        </p:nvSpPr>
        <p:spPr/>
        <p:txBody>
          <a:bodyPr/>
          <a:lstStyle/>
          <a:p>
            <a:pPr algn="ctr">
              <a:buFont typeface="Wingdings" pitchFamily="2" charset="2"/>
              <a:buNone/>
            </a:pPr>
            <a:endParaRPr lang="en-US" altLang="zh-CN" sz="5000"/>
          </a:p>
          <a:p>
            <a:pPr algn="ctr">
              <a:buFont typeface="Wingdings" pitchFamily="2" charset="2"/>
              <a:buNone/>
            </a:pPr>
            <a:r>
              <a:rPr lang="zh-CN" altLang="en-US" sz="5000"/>
              <a:t>第</a:t>
            </a:r>
            <a:r>
              <a:rPr lang="en-US" altLang="zh-CN" sz="5000"/>
              <a:t>3</a:t>
            </a:r>
            <a:r>
              <a:rPr lang="zh-CN" altLang="en-US" sz="5000"/>
              <a:t>讲  遗传算法</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6BCDE9-0191-4C2B-8E7B-190491C200EA}" type="slidenum">
              <a:rPr lang="ja-JP" altLang="en-US"/>
              <a:pPr/>
              <a:t>10</a:t>
            </a:fld>
            <a:endParaRPr lang="en-US" altLang="ja-JP"/>
          </a:p>
        </p:txBody>
      </p:sp>
      <p:sp>
        <p:nvSpPr>
          <p:cNvPr id="79874"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  </a:t>
            </a:r>
            <a:r>
              <a:rPr lang="zh-CN" altLang="en-US" sz="3600" b="0">
                <a:latin typeface="Times New Roman" pitchFamily="18" charset="0"/>
                <a:ea typeface="黑体" pitchFamily="49" charset="-122"/>
              </a:rPr>
              <a:t>遗传算法的基本算法</a:t>
            </a:r>
          </a:p>
        </p:txBody>
      </p:sp>
      <p:sp>
        <p:nvSpPr>
          <p:cNvPr id="79875" name="Rectangle 3"/>
          <p:cNvSpPr>
            <a:spLocks noGrp="1" noChangeArrowheads="1"/>
          </p:cNvSpPr>
          <p:nvPr>
            <p:ph type="body" idx="1"/>
          </p:nvPr>
        </p:nvSpPr>
        <p:spPr>
          <a:xfrm>
            <a:off x="395288" y="1052513"/>
            <a:ext cx="8497887" cy="5400675"/>
          </a:xfrm>
        </p:spPr>
        <p:txBody>
          <a:bodyPr/>
          <a:lstStyle/>
          <a:p>
            <a:pPr>
              <a:lnSpc>
                <a:spcPct val="140000"/>
              </a:lnSpc>
            </a:pPr>
            <a:r>
              <a:rPr kumimoji="1" lang="zh-CN" altLang="en-US" sz="2800" b="1">
                <a:latin typeface="宋体" pitchFamily="2" charset="-122"/>
              </a:rPr>
              <a:t>遗传算法的五个基本要素</a:t>
            </a:r>
            <a:r>
              <a:rPr kumimoji="1" lang="zh-CN" altLang="en-US" sz="2800">
                <a:latin typeface="宋体" pitchFamily="2" charset="-122"/>
              </a:rPr>
              <a:t>：</a:t>
            </a:r>
          </a:p>
          <a:p>
            <a:pPr lvl="1">
              <a:lnSpc>
                <a:spcPct val="140000"/>
              </a:lnSpc>
            </a:pPr>
            <a:r>
              <a:rPr kumimoji="1" lang="zh-CN" altLang="en-US" sz="2800">
                <a:solidFill>
                  <a:schemeClr val="tx1"/>
                </a:solidFill>
                <a:latin typeface="宋体" pitchFamily="2" charset="-122"/>
              </a:rPr>
              <a:t>参数编码</a:t>
            </a:r>
          </a:p>
          <a:p>
            <a:pPr lvl="1">
              <a:lnSpc>
                <a:spcPct val="140000"/>
              </a:lnSpc>
            </a:pPr>
            <a:r>
              <a:rPr kumimoji="1" lang="zh-CN" altLang="en-US" sz="2800">
                <a:solidFill>
                  <a:schemeClr val="tx1"/>
                </a:solidFill>
                <a:latin typeface="宋体" pitchFamily="2" charset="-122"/>
              </a:rPr>
              <a:t>初始群体的设定</a:t>
            </a:r>
          </a:p>
          <a:p>
            <a:pPr lvl="1">
              <a:lnSpc>
                <a:spcPct val="140000"/>
              </a:lnSpc>
            </a:pPr>
            <a:r>
              <a:rPr kumimoji="1" lang="zh-CN" altLang="en-US" sz="2800">
                <a:solidFill>
                  <a:schemeClr val="tx1"/>
                </a:solidFill>
                <a:latin typeface="宋体" pitchFamily="2" charset="-122"/>
              </a:rPr>
              <a:t>适应度函数的设计</a:t>
            </a:r>
          </a:p>
          <a:p>
            <a:pPr lvl="1">
              <a:lnSpc>
                <a:spcPct val="140000"/>
              </a:lnSpc>
            </a:pPr>
            <a:r>
              <a:rPr kumimoji="1" lang="zh-CN" altLang="en-US" sz="2800">
                <a:solidFill>
                  <a:schemeClr val="tx1"/>
                </a:solidFill>
                <a:latin typeface="宋体" pitchFamily="2" charset="-122"/>
              </a:rPr>
              <a:t>遗传操作设计</a:t>
            </a:r>
          </a:p>
          <a:p>
            <a:pPr lvl="1">
              <a:lnSpc>
                <a:spcPct val="140000"/>
              </a:lnSpc>
            </a:pPr>
            <a:r>
              <a:rPr kumimoji="1" lang="zh-CN" altLang="en-US" sz="2800">
                <a:solidFill>
                  <a:schemeClr val="tx1"/>
                </a:solidFill>
                <a:latin typeface="宋体" pitchFamily="2" charset="-122"/>
              </a:rPr>
              <a:t>控制参数设定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anim calcmode="lin" valueType="num">
                                      <p:cBhvr additive="base">
                                        <p:cTn id="11"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anim calcmode="lin" valueType="num">
                                      <p:cBhvr additive="base">
                                        <p:cTn id="15"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8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anim calcmode="lin" valueType="num">
                                      <p:cBhvr additive="base">
                                        <p:cTn id="19"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anim calcmode="lin" valueType="num">
                                      <p:cBhvr additive="base">
                                        <p:cTn id="23"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98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anim calcmode="lin" valueType="num">
                                      <p:cBhvr additive="base">
                                        <p:cTn id="27" dur="500" fill="hold"/>
                                        <p:tgtEl>
                                          <p:spTgt spid="798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9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6C97C8-0693-4CB4-A85B-ABB4356004CC}" type="slidenum">
              <a:rPr lang="ja-JP" altLang="en-US"/>
              <a:pPr/>
              <a:t>11</a:t>
            </a:fld>
            <a:endParaRPr lang="en-US" altLang="ja-JP"/>
          </a:p>
        </p:txBody>
      </p:sp>
      <p:sp>
        <p:nvSpPr>
          <p:cNvPr id="77826"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  </a:t>
            </a:r>
            <a:r>
              <a:rPr lang="zh-CN" altLang="en-US" sz="3600" b="0">
                <a:latin typeface="Times New Roman" pitchFamily="18" charset="0"/>
                <a:ea typeface="黑体" pitchFamily="49" charset="-122"/>
              </a:rPr>
              <a:t>遗传算法的基本算法</a:t>
            </a:r>
          </a:p>
        </p:txBody>
      </p:sp>
      <p:sp>
        <p:nvSpPr>
          <p:cNvPr id="77827" name="Rectangle 3"/>
          <p:cNvSpPr>
            <a:spLocks noGrp="1" noChangeArrowheads="1"/>
          </p:cNvSpPr>
          <p:nvPr>
            <p:ph type="body" idx="1"/>
          </p:nvPr>
        </p:nvSpPr>
        <p:spPr>
          <a:xfrm>
            <a:off x="538163" y="1066800"/>
            <a:ext cx="8642350" cy="5400675"/>
          </a:xfrm>
        </p:spPr>
        <p:txBody>
          <a:bodyPr/>
          <a:lstStyle/>
          <a:p>
            <a:pPr>
              <a:buSzPct val="60000"/>
              <a:buFontTx/>
              <a:buBlip>
                <a:blip r:embed="rId3"/>
              </a:buBlip>
            </a:pPr>
            <a:r>
              <a:rPr lang="en-US" altLang="zh-CN" b="1">
                <a:latin typeface="Times New Roman" pitchFamily="18" charset="0"/>
              </a:rPr>
              <a:t>2.1  </a:t>
            </a:r>
            <a:r>
              <a:rPr lang="zh-CN" altLang="en-US" b="1">
                <a:latin typeface="Times New Roman" pitchFamily="18" charset="0"/>
              </a:rPr>
              <a:t>编码</a:t>
            </a:r>
          </a:p>
          <a:p>
            <a:pPr>
              <a:buSzPct val="60000"/>
              <a:buFontTx/>
              <a:buBlip>
                <a:blip r:embed="rId3"/>
              </a:buBlip>
            </a:pPr>
            <a:r>
              <a:rPr lang="en-US" altLang="zh-CN" b="1">
                <a:latin typeface="Times New Roman" pitchFamily="18" charset="0"/>
              </a:rPr>
              <a:t>2.2  </a:t>
            </a:r>
            <a:r>
              <a:rPr lang="zh-CN" altLang="en-US" b="1">
                <a:latin typeface="Times New Roman" pitchFamily="18" charset="0"/>
              </a:rPr>
              <a:t>群体设定</a:t>
            </a:r>
          </a:p>
          <a:p>
            <a:pPr>
              <a:buSzPct val="60000"/>
              <a:buFontTx/>
              <a:buBlip>
                <a:blip r:embed="rId3"/>
              </a:buBlip>
            </a:pPr>
            <a:r>
              <a:rPr lang="en-US" altLang="zh-CN" b="1">
                <a:latin typeface="Times New Roman" pitchFamily="18" charset="0"/>
              </a:rPr>
              <a:t>2.3  </a:t>
            </a:r>
            <a:r>
              <a:rPr lang="zh-CN" altLang="en-US" b="1">
                <a:latin typeface="Times New Roman" pitchFamily="18" charset="0"/>
              </a:rPr>
              <a:t>适应度函数</a:t>
            </a:r>
          </a:p>
          <a:p>
            <a:pPr>
              <a:buSzPct val="60000"/>
              <a:buFontTx/>
              <a:buBlip>
                <a:blip r:embed="rId3"/>
              </a:buBlip>
            </a:pPr>
            <a:r>
              <a:rPr lang="en-US" altLang="zh-CN" b="1">
                <a:latin typeface="Times New Roman" pitchFamily="18" charset="0"/>
              </a:rPr>
              <a:t>2.4  </a:t>
            </a:r>
            <a:r>
              <a:rPr lang="zh-CN" altLang="en-US" b="1">
                <a:latin typeface="Times New Roman" pitchFamily="18" charset="0"/>
              </a:rPr>
              <a:t>选择</a:t>
            </a:r>
          </a:p>
          <a:p>
            <a:pPr>
              <a:buSzPct val="60000"/>
              <a:buFontTx/>
              <a:buBlip>
                <a:blip r:embed="rId3"/>
              </a:buBlip>
            </a:pPr>
            <a:r>
              <a:rPr lang="en-US" altLang="zh-CN" b="1">
                <a:latin typeface="Times New Roman" pitchFamily="18" charset="0"/>
              </a:rPr>
              <a:t>2.5  </a:t>
            </a:r>
            <a:r>
              <a:rPr lang="zh-CN" altLang="en-US" b="1">
                <a:latin typeface="Times New Roman" pitchFamily="18" charset="0"/>
              </a:rPr>
              <a:t>交叉</a:t>
            </a:r>
          </a:p>
          <a:p>
            <a:pPr>
              <a:buSzPct val="60000"/>
              <a:buFontTx/>
              <a:buBlip>
                <a:blip r:embed="rId3"/>
              </a:buBlip>
            </a:pPr>
            <a:r>
              <a:rPr lang="en-US" altLang="zh-CN" b="1">
                <a:latin typeface="Times New Roman" pitchFamily="18" charset="0"/>
              </a:rPr>
              <a:t>2.6  </a:t>
            </a:r>
            <a:r>
              <a:rPr lang="zh-CN" altLang="en-US" b="1">
                <a:latin typeface="Times New Roman" pitchFamily="18" charset="0"/>
              </a:rPr>
              <a:t>变异</a:t>
            </a:r>
          </a:p>
          <a:p>
            <a:pPr>
              <a:buSzPct val="60000"/>
              <a:buFontTx/>
              <a:buBlip>
                <a:blip r:embed="rId3"/>
              </a:buBlip>
            </a:pPr>
            <a:r>
              <a:rPr lang="en-US" altLang="zh-CN" b="1">
                <a:latin typeface="Times New Roman" pitchFamily="18" charset="0"/>
              </a:rPr>
              <a:t>2.7  </a:t>
            </a:r>
            <a:r>
              <a:rPr lang="zh-CN" altLang="en-US" b="1">
                <a:latin typeface="Times New Roman" pitchFamily="18" charset="0"/>
              </a:rPr>
              <a:t>遗传算法</a:t>
            </a:r>
            <a:r>
              <a:rPr lang="zh-CN" altLang="en-US" b="1"/>
              <a:t>的一般步骤</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E408060D-A5C4-47C7-A492-033FB4D27C1B}" type="slidenum">
              <a:rPr lang="ja-JP" altLang="en-US"/>
              <a:pPr/>
              <a:t>12</a:t>
            </a:fld>
            <a:endParaRPr lang="en-US" altLang="ja-JP"/>
          </a:p>
        </p:txBody>
      </p:sp>
      <p:sp>
        <p:nvSpPr>
          <p:cNvPr id="6146"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2.1  </a:t>
            </a:r>
            <a:r>
              <a:rPr lang="zh-CN" altLang="en-US" sz="3600" b="0">
                <a:latin typeface="Times New Roman" pitchFamily="18" charset="0"/>
                <a:ea typeface="黑体" pitchFamily="49" charset="-122"/>
              </a:rPr>
              <a:t>编码</a:t>
            </a:r>
            <a:r>
              <a:rPr lang="zh-CN" altLang="en-US" sz="3200"/>
              <a:t> </a:t>
            </a:r>
          </a:p>
        </p:txBody>
      </p:sp>
      <p:sp>
        <p:nvSpPr>
          <p:cNvPr id="6147" name="Rectangle 3"/>
          <p:cNvSpPr>
            <a:spLocks noGrp="1" noChangeArrowheads="1"/>
          </p:cNvSpPr>
          <p:nvPr>
            <p:ph idx="1"/>
          </p:nvPr>
        </p:nvSpPr>
        <p:spPr>
          <a:xfrm>
            <a:off x="450850" y="762000"/>
            <a:ext cx="8153400" cy="2133600"/>
          </a:xfrm>
        </p:spPr>
        <p:txBody>
          <a:bodyPr/>
          <a:lstStyle/>
          <a:p>
            <a:pPr marL="0" indent="0">
              <a:buClr>
                <a:schemeClr val="tx1"/>
              </a:buClr>
              <a:buFontTx/>
              <a:buAutoNum type="arabicPeriod"/>
            </a:pPr>
            <a:r>
              <a:rPr lang="en-US" altLang="zh-CN" sz="2800" b="1">
                <a:latin typeface="Times New Roman" pitchFamily="18" charset="0"/>
              </a:rPr>
              <a:t>  </a:t>
            </a:r>
            <a:r>
              <a:rPr lang="zh-CN" altLang="en-US" sz="2800" b="1">
                <a:latin typeface="Times New Roman" pitchFamily="18" charset="0"/>
              </a:rPr>
              <a:t>位串编码</a:t>
            </a:r>
          </a:p>
          <a:p>
            <a:pPr marL="0" indent="0">
              <a:buClr>
                <a:schemeClr val="tx1"/>
              </a:buClr>
              <a:buFontTx/>
              <a:buNone/>
            </a:pPr>
            <a:endParaRPr lang="zh-CN" altLang="en-US" sz="2800" b="1">
              <a:latin typeface="Times New Roman" pitchFamily="18" charset="0"/>
            </a:endParaRPr>
          </a:p>
          <a:p>
            <a:pPr marL="0" indent="0">
              <a:buClr>
                <a:schemeClr val="tx1"/>
              </a:buClr>
              <a:buFontTx/>
              <a:buNone/>
            </a:pPr>
            <a:endParaRPr lang="zh-CN" altLang="en-US" sz="2800" b="1">
              <a:latin typeface="宋体" pitchFamily="2" charset="-122"/>
            </a:endParaRPr>
          </a:p>
          <a:p>
            <a:pPr marL="0" indent="0">
              <a:buClr>
                <a:schemeClr val="tx1"/>
              </a:buClr>
              <a:buFontTx/>
              <a:buNone/>
            </a:pPr>
            <a:endParaRPr lang="en-US" altLang="zh-CN" sz="2800" b="1">
              <a:latin typeface="宋体" pitchFamily="2" charset="-122"/>
            </a:endParaRPr>
          </a:p>
        </p:txBody>
      </p:sp>
      <p:sp>
        <p:nvSpPr>
          <p:cNvPr id="6153" name="Text Box 9"/>
          <p:cNvSpPr txBox="1">
            <a:spLocks noChangeArrowheads="1"/>
          </p:cNvSpPr>
          <p:nvPr/>
        </p:nvSpPr>
        <p:spPr bwMode="auto">
          <a:xfrm>
            <a:off x="457200" y="1600200"/>
            <a:ext cx="8229600" cy="10541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pPr>
            <a:r>
              <a:rPr lang="zh-CN" altLang="en-US" sz="2600" b="1">
                <a:solidFill>
                  <a:schemeClr val="folHlink"/>
                </a:solidFill>
              </a:rPr>
              <a:t>一维染色体编码方法</a:t>
            </a:r>
            <a:r>
              <a:rPr lang="zh-CN" altLang="en-US" sz="2600"/>
              <a:t>：将问题空间的参数编码为一维排列的染色体的方法。</a:t>
            </a:r>
          </a:p>
        </p:txBody>
      </p:sp>
      <p:sp>
        <p:nvSpPr>
          <p:cNvPr id="6154" name="Text Box 10"/>
          <p:cNvSpPr txBox="1">
            <a:spLocks noChangeArrowheads="1"/>
          </p:cNvSpPr>
          <p:nvPr/>
        </p:nvSpPr>
        <p:spPr bwMode="auto">
          <a:xfrm>
            <a:off x="457200" y="3657600"/>
            <a:ext cx="8229600" cy="15303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pPr>
            <a:r>
              <a:rPr lang="zh-CN" altLang="en-US" sz="2600" b="1">
                <a:solidFill>
                  <a:schemeClr val="folHlink"/>
                </a:solidFill>
                <a:latin typeface="Times New Roman" pitchFamily="18" charset="0"/>
              </a:rPr>
              <a:t>二进制编码</a:t>
            </a:r>
            <a:r>
              <a:rPr lang="zh-CN" altLang="en-US" sz="2600">
                <a:latin typeface="Times New Roman" pitchFamily="18" charset="0"/>
              </a:rPr>
              <a:t>：用若干二进制数表示一个个体，将原问题的解空间映射到位串空间 </a:t>
            </a:r>
            <a:r>
              <a:rPr lang="en-US" altLang="zh-CN" sz="2600" i="1">
                <a:latin typeface="Times New Roman" pitchFamily="18" charset="0"/>
                <a:cs typeface="Times New Roman" pitchFamily="18" charset="0"/>
              </a:rPr>
              <a:t>B</a:t>
            </a:r>
            <a:r>
              <a:rPr lang="en-US" altLang="zh-CN" sz="2600">
                <a:latin typeface="Times New Roman" pitchFamily="18" charset="0"/>
                <a:cs typeface="Times New Roman" pitchFamily="18" charset="0"/>
              </a:rPr>
              <a:t>={0</a:t>
            </a:r>
            <a:r>
              <a:rPr lang="zh-CN" altLang="en-US" sz="2600">
                <a:latin typeface="Times New Roman" pitchFamily="18" charset="0"/>
              </a:rPr>
              <a:t>，</a:t>
            </a:r>
            <a:r>
              <a:rPr lang="en-US" altLang="zh-CN" sz="2600">
                <a:latin typeface="Times New Roman" pitchFamily="18" charset="0"/>
                <a:cs typeface="Times New Roman" pitchFamily="18" charset="0"/>
              </a:rPr>
              <a:t>1}</a:t>
            </a:r>
            <a:r>
              <a:rPr lang="zh-CN" altLang="en-US" sz="2600">
                <a:latin typeface="Times New Roman" pitchFamily="18" charset="0"/>
              </a:rPr>
              <a:t>上，然后在位串空间上进行遗传操作。</a:t>
            </a:r>
            <a:r>
              <a:rPr lang="zh-CN" altLang="en-US" sz="2400">
                <a:latin typeface="Times New Roman" pitchFamily="18" charset="0"/>
              </a:rPr>
              <a:t> </a:t>
            </a:r>
          </a:p>
        </p:txBody>
      </p:sp>
      <p:sp>
        <p:nvSpPr>
          <p:cNvPr id="6155" name="Text Box 11"/>
          <p:cNvSpPr txBox="1">
            <a:spLocks noChangeArrowheads="1"/>
          </p:cNvSpPr>
          <p:nvPr/>
        </p:nvSpPr>
        <p:spPr bwMode="auto">
          <a:xfrm>
            <a:off x="1066800" y="5562600"/>
            <a:ext cx="4419600" cy="4572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endParaRPr lang="zh-CN" altLang="zh-CN" sz="2400">
              <a:solidFill>
                <a:schemeClr val="bg1"/>
              </a:solidFill>
            </a:endParaRPr>
          </a:p>
        </p:txBody>
      </p:sp>
      <p:sp>
        <p:nvSpPr>
          <p:cNvPr id="6158" name="Text Box 14"/>
          <p:cNvSpPr txBox="1">
            <a:spLocks noChangeArrowheads="1"/>
          </p:cNvSpPr>
          <p:nvPr/>
        </p:nvSpPr>
        <p:spPr bwMode="auto">
          <a:xfrm>
            <a:off x="457200" y="2895600"/>
            <a:ext cx="4114800" cy="60483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80000"/>
              </a:spcBef>
              <a:buClr>
                <a:schemeClr val="tx1"/>
              </a:buClr>
            </a:pPr>
            <a:r>
              <a:rPr lang="zh-CN" altLang="en-US" sz="2800" b="1">
                <a:latin typeface="Times New Roman" pitchFamily="18" charset="0"/>
              </a:rPr>
              <a:t>（</a:t>
            </a:r>
            <a:r>
              <a:rPr lang="en-US" altLang="zh-CN" sz="2800" b="1">
                <a:latin typeface="Times New Roman" pitchFamily="18" charset="0"/>
              </a:rPr>
              <a:t>1</a:t>
            </a:r>
            <a:r>
              <a:rPr lang="zh-CN" altLang="en-US" sz="2800" b="1">
                <a:latin typeface="Times New Roman" pitchFamily="18" charset="0"/>
              </a:rPr>
              <a:t>） 二进制编码</a:t>
            </a:r>
            <a:endParaRPr lang="zh-CN" altLang="en-US" sz="2400">
              <a:solidFill>
                <a:schemeClr val="bg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4E112DDC-F080-444D-B7CF-48584156D131}" type="slidenum">
              <a:rPr lang="ja-JP" altLang="en-US"/>
              <a:pPr/>
              <a:t>13</a:t>
            </a:fld>
            <a:endParaRPr lang="en-US" altLang="ja-JP"/>
          </a:p>
        </p:txBody>
      </p:sp>
      <p:sp>
        <p:nvSpPr>
          <p:cNvPr id="139266"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2.1  </a:t>
            </a:r>
            <a:r>
              <a:rPr lang="zh-CN" altLang="en-US" sz="3600" b="0">
                <a:latin typeface="Times New Roman" pitchFamily="18" charset="0"/>
                <a:ea typeface="黑体" pitchFamily="49" charset="-122"/>
              </a:rPr>
              <a:t>编码</a:t>
            </a:r>
            <a:r>
              <a:rPr lang="zh-CN" altLang="en-US" sz="3200"/>
              <a:t> </a:t>
            </a:r>
          </a:p>
        </p:txBody>
      </p:sp>
      <p:sp>
        <p:nvSpPr>
          <p:cNvPr id="139270" name="Text Box 6"/>
          <p:cNvSpPr txBox="1">
            <a:spLocks noChangeArrowheads="1"/>
          </p:cNvSpPr>
          <p:nvPr/>
        </p:nvSpPr>
        <p:spPr bwMode="auto">
          <a:xfrm>
            <a:off x="1066800" y="5562600"/>
            <a:ext cx="4419600" cy="4572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endParaRPr lang="zh-CN" altLang="zh-CN" sz="2400">
              <a:solidFill>
                <a:schemeClr val="bg1"/>
              </a:solidFill>
            </a:endParaRPr>
          </a:p>
        </p:txBody>
      </p:sp>
      <p:sp>
        <p:nvSpPr>
          <p:cNvPr id="139271" name="Text Box 7"/>
          <p:cNvSpPr txBox="1">
            <a:spLocks noChangeArrowheads="1"/>
          </p:cNvSpPr>
          <p:nvPr/>
        </p:nvSpPr>
        <p:spPr bwMode="auto">
          <a:xfrm>
            <a:off x="250825" y="692150"/>
            <a:ext cx="4114800" cy="60483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80000"/>
              </a:spcBef>
              <a:buClr>
                <a:schemeClr val="tx1"/>
              </a:buClr>
            </a:pPr>
            <a:r>
              <a:rPr lang="en-US" altLang="zh-CN" sz="2800" b="1">
                <a:latin typeface="Times New Roman" pitchFamily="18" charset="0"/>
              </a:rPr>
              <a:t>(1) </a:t>
            </a:r>
            <a:r>
              <a:rPr lang="zh-CN" altLang="en-US" sz="2800" b="1">
                <a:latin typeface="Times New Roman" pitchFamily="18" charset="0"/>
              </a:rPr>
              <a:t>二进制编码</a:t>
            </a:r>
            <a:r>
              <a:rPr lang="zh-CN" altLang="en-US" sz="2800" b="1"/>
              <a:t>（续）</a:t>
            </a:r>
            <a:endParaRPr lang="zh-CN" altLang="en-US" sz="2400">
              <a:solidFill>
                <a:schemeClr val="bg1"/>
              </a:solidFill>
            </a:endParaRPr>
          </a:p>
        </p:txBody>
      </p:sp>
      <p:sp>
        <p:nvSpPr>
          <p:cNvPr id="139273" name="Text Box 9"/>
          <p:cNvSpPr txBox="1">
            <a:spLocks noChangeArrowheads="1"/>
          </p:cNvSpPr>
          <p:nvPr/>
        </p:nvSpPr>
        <p:spPr bwMode="auto">
          <a:xfrm>
            <a:off x="304800" y="1435100"/>
            <a:ext cx="8534400" cy="14890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20000"/>
              </a:spcBef>
            </a:pPr>
            <a:r>
              <a:rPr lang="zh-CN" altLang="en-US" sz="2400" b="1">
                <a:solidFill>
                  <a:schemeClr val="folHlink"/>
                </a:solidFill>
              </a:rPr>
              <a:t>优点</a:t>
            </a:r>
            <a:r>
              <a:rPr lang="zh-CN" altLang="en-US" sz="2400"/>
              <a:t>：</a:t>
            </a:r>
          </a:p>
          <a:p>
            <a:pPr algn="just">
              <a:lnSpc>
                <a:spcPct val="120000"/>
              </a:lnSpc>
              <a:spcBef>
                <a:spcPct val="20000"/>
              </a:spcBef>
            </a:pPr>
            <a:r>
              <a:rPr lang="zh-CN" altLang="en-US" sz="2400"/>
              <a:t>类似于生物染色体的组成，算法易于用生物遗传理论解释，遗传操作如交叉、变异等易实现；算法处理的模式数最多。 </a:t>
            </a:r>
          </a:p>
        </p:txBody>
      </p:sp>
      <p:sp>
        <p:nvSpPr>
          <p:cNvPr id="139274" name="Text Box 10"/>
          <p:cNvSpPr txBox="1">
            <a:spLocks noChangeArrowheads="1"/>
          </p:cNvSpPr>
          <p:nvPr/>
        </p:nvSpPr>
        <p:spPr bwMode="auto">
          <a:xfrm>
            <a:off x="304800" y="3284538"/>
            <a:ext cx="8534400" cy="30226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50000"/>
              </a:spcBef>
            </a:pPr>
            <a:r>
              <a:rPr lang="zh-CN" altLang="en-US" sz="2400" b="1">
                <a:solidFill>
                  <a:schemeClr val="folHlink"/>
                </a:solidFill>
              </a:rPr>
              <a:t>缺点：</a:t>
            </a:r>
            <a:endParaRPr lang="zh-CN" altLang="en-US" sz="2400" b="1">
              <a:solidFill>
                <a:schemeClr val="folHlink"/>
              </a:solidFill>
              <a:latin typeface="Times New Roman" pitchFamily="18" charset="0"/>
              <a:cs typeface="Times New Roman" pitchFamily="18" charset="0"/>
            </a:endParaRPr>
          </a:p>
          <a:p>
            <a:pPr algn="just">
              <a:spcBef>
                <a:spcPct val="50000"/>
              </a:spcBef>
            </a:pPr>
            <a:r>
              <a:rPr lang="zh-CN" altLang="en-US" sz="2400">
                <a:latin typeface="Times New Roman" pitchFamily="18" charset="0"/>
              </a:rPr>
              <a:t>① 相邻整数的二进制编码可能具有较大的</a:t>
            </a:r>
            <a:r>
              <a:rPr lang="en-US" altLang="zh-CN" sz="2400">
                <a:latin typeface="Times New Roman" pitchFamily="18" charset="0"/>
                <a:cs typeface="Times New Roman" pitchFamily="18" charset="0"/>
              </a:rPr>
              <a:t>Hamming</a:t>
            </a:r>
            <a:r>
              <a:rPr lang="zh-CN" altLang="en-US" sz="2400">
                <a:latin typeface="Times New Roman" pitchFamily="18" charset="0"/>
              </a:rPr>
              <a:t>距离，降低了遗传算子的搜索效率。</a:t>
            </a:r>
            <a:r>
              <a:rPr lang="zh-CN" altLang="en-US" sz="2400">
                <a:latin typeface="Times New Roman" pitchFamily="18" charset="0"/>
                <a:cs typeface="Times New Roman" pitchFamily="18" charset="0"/>
              </a:rPr>
              <a:t> </a:t>
            </a:r>
          </a:p>
          <a:p>
            <a:pPr algn="just">
              <a:spcBef>
                <a:spcPct val="50000"/>
              </a:spcBef>
            </a:pPr>
            <a:r>
              <a:rPr lang="zh-CN" altLang="en-US" sz="2400">
                <a:latin typeface="Times New Roman" pitchFamily="18" charset="0"/>
                <a:cs typeface="Times New Roman" pitchFamily="18" charset="0"/>
              </a:rPr>
              <a:t>                 </a:t>
            </a:r>
            <a:r>
              <a:rPr lang="en-US" altLang="zh-CN" sz="2400">
                <a:solidFill>
                  <a:schemeClr val="accent2"/>
                </a:solidFill>
                <a:latin typeface="Times New Roman" pitchFamily="18" charset="0"/>
                <a:cs typeface="Times New Roman" pitchFamily="18" charset="0"/>
              </a:rPr>
              <a:t>15</a:t>
            </a:r>
            <a:r>
              <a:rPr lang="zh-CN" altLang="en-US" sz="2400">
                <a:solidFill>
                  <a:schemeClr val="accent2"/>
                </a:solidFill>
                <a:latin typeface="Times New Roman" pitchFamily="18" charset="0"/>
              </a:rPr>
              <a:t>：</a:t>
            </a:r>
            <a:r>
              <a:rPr lang="en-US" altLang="zh-CN" sz="2400">
                <a:solidFill>
                  <a:schemeClr val="accent2"/>
                </a:solidFill>
                <a:latin typeface="Times New Roman" pitchFamily="18" charset="0"/>
                <a:cs typeface="Times New Roman" pitchFamily="18" charset="0"/>
              </a:rPr>
              <a:t>01111</a:t>
            </a:r>
            <a:r>
              <a:rPr lang="en-US" altLang="zh-CN" sz="2400">
                <a:solidFill>
                  <a:schemeClr val="accent2"/>
                </a:solidFill>
                <a:latin typeface="Times New Roman" pitchFamily="18" charset="0"/>
              </a:rPr>
              <a:t>            </a:t>
            </a:r>
            <a:r>
              <a:rPr lang="en-US" altLang="zh-CN" sz="2400">
                <a:solidFill>
                  <a:schemeClr val="accent2"/>
                </a:solidFill>
                <a:latin typeface="Times New Roman" pitchFamily="18" charset="0"/>
                <a:cs typeface="Times New Roman" pitchFamily="18" charset="0"/>
              </a:rPr>
              <a:t>16</a:t>
            </a:r>
            <a:r>
              <a:rPr lang="zh-CN" altLang="en-US" sz="2400">
                <a:solidFill>
                  <a:schemeClr val="accent2"/>
                </a:solidFill>
                <a:latin typeface="Times New Roman" pitchFamily="18" charset="0"/>
              </a:rPr>
              <a:t>： </a:t>
            </a:r>
            <a:r>
              <a:rPr lang="en-US" altLang="zh-CN" sz="2400">
                <a:solidFill>
                  <a:schemeClr val="accent2"/>
                </a:solidFill>
                <a:latin typeface="Times New Roman" pitchFamily="18" charset="0"/>
                <a:cs typeface="Times New Roman" pitchFamily="18" charset="0"/>
              </a:rPr>
              <a:t>10000</a:t>
            </a:r>
          </a:p>
          <a:p>
            <a:pPr algn="just">
              <a:spcBef>
                <a:spcPct val="50000"/>
              </a:spcBef>
            </a:pPr>
            <a:r>
              <a:rPr lang="en-US" altLang="zh-CN" sz="2400">
                <a:latin typeface="Times New Roman" pitchFamily="18" charset="0"/>
              </a:rPr>
              <a:t>② </a:t>
            </a:r>
            <a:r>
              <a:rPr lang="zh-CN" altLang="en-US" sz="2400">
                <a:latin typeface="Times New Roman" pitchFamily="18" charset="0"/>
              </a:rPr>
              <a:t>要先给出求解的精度。</a:t>
            </a:r>
            <a:endParaRPr lang="zh-CN" altLang="en-US" sz="2400">
              <a:latin typeface="Times New Roman" pitchFamily="18" charset="0"/>
              <a:cs typeface="Times New Roman" pitchFamily="18" charset="0"/>
            </a:endParaRPr>
          </a:p>
          <a:p>
            <a:pPr algn="just">
              <a:spcBef>
                <a:spcPct val="50000"/>
              </a:spcBef>
            </a:pPr>
            <a:r>
              <a:rPr lang="zh-CN" altLang="en-US" sz="2400">
                <a:latin typeface="Times New Roman" pitchFamily="18" charset="0"/>
              </a:rPr>
              <a:t>③ 求解高维优化问题的二进制编码串长，算法的搜索效率低。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autoUpdateAnimBg="0"/>
      <p:bldP spid="13927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4CB5C13F-8953-41D3-8B27-80CA56E79A1E}" type="slidenum">
              <a:rPr lang="ja-JP" altLang="en-US"/>
              <a:pPr/>
              <a:t>14</a:t>
            </a:fld>
            <a:endParaRPr lang="en-US" altLang="ja-JP"/>
          </a:p>
        </p:txBody>
      </p:sp>
      <p:sp>
        <p:nvSpPr>
          <p:cNvPr id="136194"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2.1  </a:t>
            </a:r>
            <a:r>
              <a:rPr lang="zh-CN" altLang="en-US" sz="3600" b="0">
                <a:latin typeface="Times New Roman" pitchFamily="18" charset="0"/>
                <a:ea typeface="黑体" pitchFamily="49" charset="-122"/>
              </a:rPr>
              <a:t>编码</a:t>
            </a:r>
            <a:r>
              <a:rPr lang="zh-CN" altLang="en-US" sz="3200"/>
              <a:t> </a:t>
            </a:r>
          </a:p>
        </p:txBody>
      </p:sp>
      <p:sp>
        <p:nvSpPr>
          <p:cNvPr id="136195" name="Rectangle 3"/>
          <p:cNvSpPr>
            <a:spLocks noGrp="1" noChangeArrowheads="1"/>
          </p:cNvSpPr>
          <p:nvPr>
            <p:ph idx="1"/>
          </p:nvPr>
        </p:nvSpPr>
        <p:spPr>
          <a:xfrm>
            <a:off x="304800" y="762000"/>
            <a:ext cx="7772400" cy="2133600"/>
          </a:xfrm>
        </p:spPr>
        <p:txBody>
          <a:bodyPr/>
          <a:lstStyle/>
          <a:p>
            <a:pPr marL="0" indent="0">
              <a:spcBef>
                <a:spcPct val="50000"/>
              </a:spcBef>
              <a:buClr>
                <a:schemeClr val="tx1"/>
              </a:buClr>
              <a:buFontTx/>
              <a:buAutoNum type="arabicPeriod"/>
            </a:pPr>
            <a:r>
              <a:rPr lang="en-US" altLang="zh-CN" sz="2800" b="1">
                <a:latin typeface="Times New Roman" pitchFamily="18" charset="0"/>
              </a:rPr>
              <a:t>  </a:t>
            </a:r>
            <a:r>
              <a:rPr lang="zh-CN" altLang="en-US" sz="2800" b="1">
                <a:latin typeface="Times New Roman" pitchFamily="18" charset="0"/>
              </a:rPr>
              <a:t>位串编码</a:t>
            </a:r>
          </a:p>
          <a:p>
            <a:pPr marL="0" indent="0">
              <a:spcBef>
                <a:spcPct val="50000"/>
              </a:spcBef>
              <a:buClr>
                <a:schemeClr val="tx1"/>
              </a:buClr>
              <a:buFontTx/>
              <a:buNone/>
            </a:pP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  </a:t>
            </a:r>
            <a:r>
              <a:rPr lang="en-US" altLang="zh-CN" sz="2800" b="1">
                <a:latin typeface="Times New Roman" pitchFamily="18" charset="0"/>
              </a:rPr>
              <a:t>Gray </a:t>
            </a:r>
            <a:r>
              <a:rPr lang="zh-CN" altLang="en-US" sz="2800" b="1">
                <a:latin typeface="Times New Roman" pitchFamily="18" charset="0"/>
              </a:rPr>
              <a:t>编码</a:t>
            </a:r>
          </a:p>
        </p:txBody>
      </p:sp>
      <p:sp>
        <p:nvSpPr>
          <p:cNvPr id="136196" name="Text Box 4"/>
          <p:cNvSpPr txBox="1">
            <a:spLocks noChangeArrowheads="1"/>
          </p:cNvSpPr>
          <p:nvPr/>
        </p:nvSpPr>
        <p:spPr bwMode="auto">
          <a:xfrm>
            <a:off x="323850" y="2362200"/>
            <a:ext cx="8458200" cy="46672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en-US" altLang="zh-CN" sz="2400">
                <a:latin typeface="Times New Roman" pitchFamily="18" charset="0"/>
                <a:cs typeface="Times New Roman" pitchFamily="18" charset="0"/>
              </a:rPr>
              <a:t>Gray</a:t>
            </a:r>
            <a:r>
              <a:rPr lang="zh-CN" altLang="en-US" sz="2400"/>
              <a:t>编码</a:t>
            </a:r>
            <a:r>
              <a:rPr lang="en-US" altLang="zh-CN" sz="2400"/>
              <a:t>:</a:t>
            </a:r>
            <a:r>
              <a:rPr lang="zh-CN" altLang="en-US" sz="2400"/>
              <a:t>将二进制编码通过一个变换进行转换得到的编码。 </a:t>
            </a:r>
          </a:p>
        </p:txBody>
      </p:sp>
      <p:sp>
        <p:nvSpPr>
          <p:cNvPr id="136199" name="Rectangle 7"/>
          <p:cNvSpPr>
            <a:spLocks noChangeArrowheads="1"/>
          </p:cNvSpPr>
          <p:nvPr/>
        </p:nvSpPr>
        <p:spPr bwMode="auto">
          <a:xfrm>
            <a:off x="426243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6202" name="Rectangle 10"/>
          <p:cNvSpPr>
            <a:spLocks noChangeArrowheads="1"/>
          </p:cNvSpPr>
          <p:nvPr/>
        </p:nvSpPr>
        <p:spPr bwMode="auto">
          <a:xfrm>
            <a:off x="4291013"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6205" name="Rectangle 13"/>
          <p:cNvSpPr>
            <a:spLocks noChangeArrowheads="1"/>
          </p:cNvSpPr>
          <p:nvPr/>
        </p:nvSpPr>
        <p:spPr bwMode="auto">
          <a:xfrm>
            <a:off x="4110038" y="32146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36210" name="Group 18"/>
          <p:cNvGrpSpPr>
            <a:grpSpLocks/>
          </p:cNvGrpSpPr>
          <p:nvPr/>
        </p:nvGrpSpPr>
        <p:grpSpPr bwMode="auto">
          <a:xfrm>
            <a:off x="304800" y="3124200"/>
            <a:ext cx="8534400" cy="2895600"/>
            <a:chOff x="240" y="1776"/>
            <a:chExt cx="4992" cy="1824"/>
          </a:xfrm>
        </p:grpSpPr>
        <p:sp>
          <p:nvSpPr>
            <p:cNvPr id="136209" name="Rectangle 17"/>
            <p:cNvSpPr>
              <a:spLocks noChangeArrowheads="1"/>
            </p:cNvSpPr>
            <p:nvPr/>
          </p:nvSpPr>
          <p:spPr bwMode="auto">
            <a:xfrm>
              <a:off x="288" y="1776"/>
              <a:ext cx="4944" cy="1824"/>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7" name="Text Box 5"/>
            <p:cNvSpPr txBox="1">
              <a:spLocks noChangeArrowheads="1"/>
            </p:cNvSpPr>
            <p:nvPr/>
          </p:nvSpPr>
          <p:spPr bwMode="auto">
            <a:xfrm>
              <a:off x="240" y="1824"/>
              <a:ext cx="1056"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zh-CN" altLang="en-US" sz="2400"/>
                <a:t>二进制串 </a:t>
              </a:r>
            </a:p>
          </p:txBody>
        </p:sp>
        <p:graphicFrame>
          <p:nvGraphicFramePr>
            <p:cNvPr id="136198" name="Object 6"/>
            <p:cNvGraphicFramePr>
              <a:graphicFrameLocks noChangeAspect="1"/>
            </p:cNvGraphicFramePr>
            <p:nvPr/>
          </p:nvGraphicFramePr>
          <p:xfrm>
            <a:off x="1296" y="1809"/>
            <a:ext cx="1120" cy="303"/>
          </p:xfrm>
          <a:graphic>
            <a:graphicData uri="http://schemas.openxmlformats.org/presentationml/2006/ole">
              <mc:AlternateContent xmlns:mc="http://schemas.openxmlformats.org/markup-compatibility/2006">
                <mc:Choice xmlns:v="urn:schemas-microsoft-com:vml" Requires="v">
                  <p:oleObj spid="_x0000_s136271" name="Equation" r:id="rId3" imgW="850680" imgH="228600" progId="Equation.3">
                    <p:embed/>
                  </p:oleObj>
                </mc:Choice>
                <mc:Fallback>
                  <p:oleObj name="Equation" r:id="rId3" imgW="8506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809"/>
                          <a:ext cx="1120"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0" name="Rectangle 8"/>
            <p:cNvSpPr>
              <a:spLocks noChangeArrowheads="1"/>
            </p:cNvSpPr>
            <p:nvPr/>
          </p:nvSpPr>
          <p:spPr bwMode="auto">
            <a:xfrm>
              <a:off x="2928" y="1824"/>
              <a:ext cx="1680"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cs typeface="Times New Roman" pitchFamily="18" charset="0"/>
                  <a:sym typeface="Wingdings" pitchFamily="2" charset="2"/>
                </a:rPr>
                <a:t>  </a:t>
              </a:r>
              <a:r>
                <a:rPr kumimoji="1" lang="en-US" altLang="zh-CN" sz="2400">
                  <a:latin typeface="Times New Roman" pitchFamily="18" charset="0"/>
                  <a:cs typeface="Times New Roman" pitchFamily="18" charset="0"/>
                </a:rPr>
                <a:t>Gray</a:t>
              </a:r>
              <a:r>
                <a:rPr kumimoji="1" lang="en-US" altLang="zh-CN" sz="2400"/>
                <a:t> </a:t>
              </a:r>
              <a:endParaRPr kumimoji="1" lang="en-US" altLang="zh-CN" sz="2400">
                <a:latin typeface="Times New Roman" pitchFamily="18" charset="0"/>
              </a:endParaRPr>
            </a:p>
          </p:txBody>
        </p:sp>
        <p:graphicFrame>
          <p:nvGraphicFramePr>
            <p:cNvPr id="136201" name="Object 9"/>
            <p:cNvGraphicFramePr>
              <a:graphicFrameLocks noChangeAspect="1"/>
            </p:cNvGraphicFramePr>
            <p:nvPr/>
          </p:nvGraphicFramePr>
          <p:xfrm>
            <a:off x="3612" y="1806"/>
            <a:ext cx="1044" cy="306"/>
          </p:xfrm>
          <a:graphic>
            <a:graphicData uri="http://schemas.openxmlformats.org/presentationml/2006/ole">
              <mc:AlternateContent xmlns:mc="http://schemas.openxmlformats.org/markup-compatibility/2006">
                <mc:Choice xmlns:v="urn:schemas-microsoft-com:vml" Requires="v">
                  <p:oleObj spid="_x0000_s136272" name="Equation" r:id="rId5" imgW="774360" imgH="228600" progId="Equation.3">
                    <p:embed/>
                  </p:oleObj>
                </mc:Choice>
                <mc:Fallback>
                  <p:oleObj name="Equation" r:id="rId5" imgW="77436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2" y="1806"/>
                          <a:ext cx="104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3" name="Rectangle 11"/>
            <p:cNvSpPr>
              <a:spLocks noChangeArrowheads="1"/>
            </p:cNvSpPr>
            <p:nvPr/>
          </p:nvSpPr>
          <p:spPr bwMode="auto">
            <a:xfrm>
              <a:off x="336" y="2352"/>
              <a:ext cx="2304"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二进制编码 </a:t>
              </a:r>
              <a:r>
                <a:rPr kumimoji="1" lang="zh-CN" altLang="en-US" sz="2400">
                  <a:sym typeface="Wingdings" pitchFamily="2" charset="2"/>
                </a:rPr>
                <a:t> </a:t>
              </a:r>
              <a:r>
                <a:rPr kumimoji="1" lang="en-US" altLang="zh-CN" sz="2400">
                  <a:latin typeface="Times New Roman" pitchFamily="18" charset="0"/>
                  <a:cs typeface="Times New Roman" pitchFamily="18" charset="0"/>
                </a:rPr>
                <a:t>Gray</a:t>
              </a:r>
              <a:r>
                <a:rPr kumimoji="1" lang="zh-CN" altLang="en-US" sz="2400"/>
                <a:t>编码</a:t>
              </a:r>
              <a:endParaRPr kumimoji="1" lang="zh-CN" altLang="en-US" sz="2400">
                <a:latin typeface="Times New Roman" pitchFamily="18" charset="0"/>
              </a:endParaRPr>
            </a:p>
          </p:txBody>
        </p:sp>
        <p:graphicFrame>
          <p:nvGraphicFramePr>
            <p:cNvPr id="136204" name="Object 12"/>
            <p:cNvGraphicFramePr>
              <a:graphicFrameLocks noChangeAspect="1"/>
            </p:cNvGraphicFramePr>
            <p:nvPr/>
          </p:nvGraphicFramePr>
          <p:xfrm>
            <a:off x="584" y="2785"/>
            <a:ext cx="1672" cy="623"/>
          </p:xfrm>
          <a:graphic>
            <a:graphicData uri="http://schemas.openxmlformats.org/presentationml/2006/ole">
              <mc:AlternateContent xmlns:mc="http://schemas.openxmlformats.org/markup-compatibility/2006">
                <mc:Choice xmlns:v="urn:schemas-microsoft-com:vml" Requires="v">
                  <p:oleObj spid="_x0000_s136273" name="Equation" r:id="rId7" imgW="1295280" imgH="482400" progId="Equation.3">
                    <p:embed/>
                  </p:oleObj>
                </mc:Choice>
                <mc:Fallback>
                  <p:oleObj name="Equation" r:id="rId7" imgW="1295280" imgH="4824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 y="2785"/>
                          <a:ext cx="1672"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6" name="Rectangle 14"/>
            <p:cNvSpPr>
              <a:spLocks noChangeArrowheads="1"/>
            </p:cNvSpPr>
            <p:nvPr/>
          </p:nvSpPr>
          <p:spPr bwMode="auto">
            <a:xfrm>
              <a:off x="2880" y="2352"/>
              <a:ext cx="2304"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cs typeface="Times New Roman" pitchFamily="18" charset="0"/>
                </a:rPr>
                <a:t>Gray</a:t>
              </a:r>
              <a:r>
                <a:rPr kumimoji="1" lang="zh-CN" altLang="en-US" sz="2400"/>
                <a:t>编码 </a:t>
              </a:r>
              <a:r>
                <a:rPr kumimoji="1" lang="zh-CN" altLang="en-US" sz="2400">
                  <a:sym typeface="Wingdings" pitchFamily="2" charset="2"/>
                </a:rPr>
                <a:t> </a:t>
              </a:r>
              <a:r>
                <a:rPr kumimoji="1" lang="zh-CN" altLang="en-US" sz="2400"/>
                <a:t>二进制编码 </a:t>
              </a:r>
            </a:p>
          </p:txBody>
        </p:sp>
        <p:graphicFrame>
          <p:nvGraphicFramePr>
            <p:cNvPr id="136207" name="Object 15"/>
            <p:cNvGraphicFramePr>
              <a:graphicFrameLocks noChangeAspect="1"/>
            </p:cNvGraphicFramePr>
            <p:nvPr/>
          </p:nvGraphicFramePr>
          <p:xfrm>
            <a:off x="2976" y="2827"/>
            <a:ext cx="1394" cy="533"/>
          </p:xfrm>
          <a:graphic>
            <a:graphicData uri="http://schemas.openxmlformats.org/presentationml/2006/ole">
              <mc:AlternateContent xmlns:mc="http://schemas.openxmlformats.org/markup-compatibility/2006">
                <mc:Choice xmlns:v="urn:schemas-microsoft-com:vml" Requires="v">
                  <p:oleObj spid="_x0000_s136274" name="Equation" r:id="rId9" imgW="1117440" imgH="431640" progId="Equation.3">
                    <p:embed/>
                  </p:oleObj>
                </mc:Choice>
                <mc:Fallback>
                  <p:oleObj name="Equation" r:id="rId9" imgW="111744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827"/>
                          <a:ext cx="1394" cy="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36210"/>
                                        </p:tgtEl>
                                        <p:attrNameLst>
                                          <p:attrName>style.visibility</p:attrName>
                                        </p:attrNameLst>
                                      </p:cBhvr>
                                      <p:to>
                                        <p:strVal val="visible"/>
                                      </p:to>
                                    </p:set>
                                    <p:animEffect transition="in" filter="wipe(up)">
                                      <p:cBhvr>
                                        <p:cTn id="13" dur="500"/>
                                        <p:tgtEl>
                                          <p:spTgt spid="13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3948392-6FDE-4A99-BA42-184BFAEB60EC}" type="slidenum">
              <a:rPr lang="ja-JP" altLang="en-US"/>
              <a:pPr/>
              <a:t>15</a:t>
            </a:fld>
            <a:endParaRPr lang="en-US" altLang="ja-JP"/>
          </a:p>
        </p:txBody>
      </p:sp>
      <p:sp>
        <p:nvSpPr>
          <p:cNvPr id="137218"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 2.1  </a:t>
            </a:r>
            <a:r>
              <a:rPr lang="zh-CN" altLang="en-US" sz="3600" b="0">
                <a:latin typeface="Times New Roman" pitchFamily="18" charset="0"/>
                <a:ea typeface="黑体" pitchFamily="49" charset="-122"/>
              </a:rPr>
              <a:t>编码</a:t>
            </a:r>
            <a:r>
              <a:rPr lang="zh-CN" altLang="en-US" sz="3200"/>
              <a:t> </a:t>
            </a:r>
          </a:p>
        </p:txBody>
      </p:sp>
      <p:sp>
        <p:nvSpPr>
          <p:cNvPr id="137219" name="Rectangle 3"/>
          <p:cNvSpPr>
            <a:spLocks noGrp="1" noChangeArrowheads="1"/>
          </p:cNvSpPr>
          <p:nvPr>
            <p:ph idx="1"/>
          </p:nvPr>
        </p:nvSpPr>
        <p:spPr>
          <a:xfrm>
            <a:off x="395288" y="990600"/>
            <a:ext cx="7772400" cy="2133600"/>
          </a:xfrm>
        </p:spPr>
        <p:txBody>
          <a:bodyPr/>
          <a:lstStyle/>
          <a:p>
            <a:pPr marL="609600" indent="-609600">
              <a:buClr>
                <a:schemeClr val="tx1"/>
              </a:buClr>
              <a:buFontTx/>
              <a:buNone/>
            </a:pPr>
            <a:r>
              <a:rPr lang="en-US" altLang="zh-CN" sz="2800" b="1">
                <a:latin typeface="Times New Roman" pitchFamily="18" charset="0"/>
              </a:rPr>
              <a:t>2.  </a:t>
            </a:r>
            <a:r>
              <a:rPr lang="zh-CN" altLang="en-US" sz="2800" b="1">
                <a:latin typeface="Times New Roman" pitchFamily="18" charset="0"/>
              </a:rPr>
              <a:t>实数编码</a:t>
            </a:r>
          </a:p>
        </p:txBody>
      </p:sp>
      <p:sp>
        <p:nvSpPr>
          <p:cNvPr id="137220" name="Text Box 4"/>
          <p:cNvSpPr txBox="1">
            <a:spLocks noChangeArrowheads="1"/>
          </p:cNvSpPr>
          <p:nvPr/>
        </p:nvSpPr>
        <p:spPr bwMode="auto">
          <a:xfrm>
            <a:off x="381000" y="1428750"/>
            <a:ext cx="8305800" cy="38227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FF0000"/>
              </a:buClr>
              <a:buFont typeface="Wingdings" pitchFamily="2" charset="2"/>
              <a:buBlip>
                <a:blip r:embed="rId2"/>
              </a:buBlip>
            </a:pPr>
            <a:r>
              <a:rPr lang="en-US" altLang="zh-CN" sz="2600"/>
              <a:t> </a:t>
            </a:r>
            <a:r>
              <a:rPr lang="zh-CN" altLang="en-US" sz="2600"/>
              <a:t>采用实数表达法</a:t>
            </a:r>
            <a:r>
              <a:rPr lang="zh-CN" altLang="en-US" sz="2600" b="1"/>
              <a:t>不必进行数制转换</a:t>
            </a:r>
            <a:r>
              <a:rPr lang="zh-CN" altLang="en-US" sz="2600"/>
              <a:t>，可直接在解的表现型上进行遗传操作。</a:t>
            </a:r>
          </a:p>
          <a:p>
            <a:pPr algn="just">
              <a:lnSpc>
                <a:spcPct val="120000"/>
              </a:lnSpc>
              <a:spcBef>
                <a:spcPct val="50000"/>
              </a:spcBef>
              <a:buClr>
                <a:srgbClr val="FF0000"/>
              </a:buClr>
              <a:buFont typeface="Wingdings" pitchFamily="2" charset="2"/>
              <a:buBlip>
                <a:blip r:embed="rId2"/>
              </a:buBlip>
            </a:pPr>
            <a:r>
              <a:rPr lang="zh-CN" altLang="en-US" sz="2600"/>
              <a:t> </a:t>
            </a:r>
            <a:r>
              <a:rPr lang="zh-CN" altLang="en-US" sz="2600" b="1">
                <a:solidFill>
                  <a:schemeClr val="folHlink"/>
                </a:solidFill>
              </a:rPr>
              <a:t>多参数映射编码的基本思想</a:t>
            </a:r>
            <a:r>
              <a:rPr lang="zh-CN" altLang="en-US" sz="2600"/>
              <a:t>：把每个参数先进行二进制编码得到子串，再把这些子串连成一个完整的染色体。</a:t>
            </a:r>
          </a:p>
          <a:p>
            <a:pPr algn="just">
              <a:lnSpc>
                <a:spcPct val="120000"/>
              </a:lnSpc>
              <a:spcBef>
                <a:spcPct val="50000"/>
              </a:spcBef>
              <a:buClr>
                <a:srgbClr val="FF0000"/>
              </a:buClr>
              <a:buFont typeface="Wingdings" pitchFamily="2" charset="2"/>
              <a:buBlip>
                <a:blip r:embed="rId2"/>
              </a:buBlip>
            </a:pPr>
            <a:r>
              <a:rPr lang="zh-CN" altLang="en-US" sz="2600"/>
              <a:t> 多参数映射编码中的每个子串对应各自的编码参数，所以，可以</a:t>
            </a:r>
            <a:r>
              <a:rPr lang="zh-CN" altLang="en-US" sz="2600" b="1"/>
              <a:t>有不同的串长度和参数的取值范围</a:t>
            </a:r>
            <a:r>
              <a:rPr lang="zh-CN" altLang="en-US" sz="2600"/>
              <a:t>。</a:t>
            </a:r>
            <a:r>
              <a:rPr lang="zh-CN" altLang="en-US" sz="24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067024DD-6CE5-457D-ABCB-85C12310A38F}" type="slidenum">
              <a:rPr lang="ja-JP" altLang="en-US"/>
              <a:pPr/>
              <a:t>16</a:t>
            </a:fld>
            <a:endParaRPr lang="en-US" altLang="ja-JP"/>
          </a:p>
        </p:txBody>
      </p:sp>
      <p:sp>
        <p:nvSpPr>
          <p:cNvPr id="140290"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 2.1  </a:t>
            </a:r>
            <a:r>
              <a:rPr lang="zh-CN" altLang="en-US" sz="3600" b="0">
                <a:latin typeface="Times New Roman" pitchFamily="18" charset="0"/>
                <a:ea typeface="黑体" pitchFamily="49" charset="-122"/>
              </a:rPr>
              <a:t>编码</a:t>
            </a:r>
            <a:r>
              <a:rPr lang="zh-CN" altLang="en-US" sz="3200"/>
              <a:t> </a:t>
            </a:r>
          </a:p>
        </p:txBody>
      </p:sp>
      <p:sp>
        <p:nvSpPr>
          <p:cNvPr id="140291" name="Rectangle 3"/>
          <p:cNvSpPr>
            <a:spLocks noGrp="1" noChangeArrowheads="1"/>
          </p:cNvSpPr>
          <p:nvPr>
            <p:ph idx="1"/>
          </p:nvPr>
        </p:nvSpPr>
        <p:spPr>
          <a:xfrm>
            <a:off x="395288" y="922338"/>
            <a:ext cx="7772400" cy="1066800"/>
          </a:xfrm>
        </p:spPr>
        <p:txBody>
          <a:bodyPr/>
          <a:lstStyle/>
          <a:p>
            <a:pPr marL="609600" indent="-609600">
              <a:buClr>
                <a:schemeClr val="tx1"/>
              </a:buClr>
              <a:buFontTx/>
              <a:buNone/>
            </a:pPr>
            <a:r>
              <a:rPr lang="en-US" altLang="zh-CN" sz="2800" b="1">
                <a:latin typeface="Times New Roman" pitchFamily="18" charset="0"/>
              </a:rPr>
              <a:t>3.  </a:t>
            </a:r>
            <a:r>
              <a:rPr lang="zh-CN" altLang="en-US" sz="2800" b="1">
                <a:latin typeface="Times New Roman" pitchFamily="18" charset="0"/>
              </a:rPr>
              <a:t>有序串编码</a:t>
            </a:r>
          </a:p>
        </p:txBody>
      </p:sp>
      <p:sp>
        <p:nvSpPr>
          <p:cNvPr id="140292" name="Text Box 4"/>
          <p:cNvSpPr txBox="1">
            <a:spLocks noChangeArrowheads="1"/>
          </p:cNvSpPr>
          <p:nvPr/>
        </p:nvSpPr>
        <p:spPr bwMode="auto">
          <a:xfrm>
            <a:off x="381000" y="1600200"/>
            <a:ext cx="8458200" cy="10445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FF0000"/>
              </a:buClr>
              <a:buFont typeface="Wingdings" pitchFamily="2" charset="2"/>
              <a:buBlip>
                <a:blip r:embed="rId2"/>
              </a:buBlip>
            </a:pPr>
            <a:r>
              <a:rPr lang="en-US" altLang="zh-CN" sz="2600"/>
              <a:t> </a:t>
            </a:r>
            <a:r>
              <a:rPr lang="zh-CN" altLang="en-US" sz="2600" b="1">
                <a:solidFill>
                  <a:schemeClr val="folHlink"/>
                </a:solidFill>
              </a:rPr>
              <a:t>有序问题</a:t>
            </a:r>
            <a:r>
              <a:rPr lang="zh-CN" altLang="en-US" sz="2600"/>
              <a:t>：目标函数的值不仅与表示解的字符串的值有关，而且与其所在字符串的位置有关。</a:t>
            </a:r>
            <a:endParaRPr lang="zh-CN" altLang="en-US" sz="2400"/>
          </a:p>
        </p:txBody>
      </p:sp>
      <p:sp>
        <p:nvSpPr>
          <p:cNvPr id="140293" name="Rectangle 5"/>
          <p:cNvSpPr>
            <a:spLocks noChangeArrowheads="1"/>
          </p:cNvSpPr>
          <p:nvPr/>
        </p:nvSpPr>
        <p:spPr bwMode="auto">
          <a:xfrm>
            <a:off x="304800" y="28956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kumimoji="1" sz="2400">
                <a:solidFill>
                  <a:schemeClr val="tx1"/>
                </a:solidFill>
                <a:latin typeface="Times New Roman" pitchFamily="18" charset="0"/>
                <a:ea typeface="宋体" pitchFamily="2" charset="-122"/>
              </a:defRPr>
            </a:lvl1pPr>
            <a:lvl2pPr marL="990600" indent="-519113">
              <a:defRPr kumimoji="1" sz="2400">
                <a:solidFill>
                  <a:schemeClr val="tx1"/>
                </a:solidFill>
                <a:latin typeface="Times New Roman" pitchFamily="18" charset="0"/>
                <a:ea typeface="宋体" pitchFamily="2" charset="-122"/>
              </a:defRPr>
            </a:lvl2pPr>
            <a:lvl3pPr marL="1371600" indent="-461963">
              <a:defRPr kumimoji="1" sz="2400">
                <a:solidFill>
                  <a:schemeClr val="tx1"/>
                </a:solidFill>
                <a:latin typeface="Times New Roman" pitchFamily="18" charset="0"/>
                <a:ea typeface="宋体" pitchFamily="2" charset="-122"/>
              </a:defRPr>
            </a:lvl3pPr>
            <a:lvl4pPr marL="1752600" indent="-446088">
              <a:defRPr kumimoji="1" sz="2400">
                <a:solidFill>
                  <a:schemeClr val="tx1"/>
                </a:solidFill>
                <a:latin typeface="Times New Roman" pitchFamily="18" charset="0"/>
                <a:ea typeface="宋体" pitchFamily="2" charset="-122"/>
              </a:defRPr>
            </a:lvl4pPr>
            <a:lvl5pPr marL="2209800" indent="-514350">
              <a:defRPr kumimoji="1" sz="2400">
                <a:solidFill>
                  <a:schemeClr val="tx1"/>
                </a:solidFill>
                <a:latin typeface="Times New Roman" pitchFamily="18" charset="0"/>
                <a:ea typeface="宋体" pitchFamily="2" charset="-122"/>
              </a:defRPr>
            </a:lvl5pPr>
            <a:lvl6pPr marL="2667000" indent="-514350" fontAlgn="base">
              <a:spcBef>
                <a:spcPct val="0"/>
              </a:spcBef>
              <a:spcAft>
                <a:spcPct val="0"/>
              </a:spcAft>
              <a:defRPr kumimoji="1" sz="2400">
                <a:solidFill>
                  <a:schemeClr val="tx1"/>
                </a:solidFill>
                <a:latin typeface="Times New Roman" pitchFamily="18" charset="0"/>
                <a:ea typeface="宋体" pitchFamily="2" charset="-122"/>
              </a:defRPr>
            </a:lvl6pPr>
            <a:lvl7pPr marL="3124200" indent="-514350" fontAlgn="base">
              <a:spcBef>
                <a:spcPct val="0"/>
              </a:spcBef>
              <a:spcAft>
                <a:spcPct val="0"/>
              </a:spcAft>
              <a:defRPr kumimoji="1" sz="2400">
                <a:solidFill>
                  <a:schemeClr val="tx1"/>
                </a:solidFill>
                <a:latin typeface="Times New Roman" pitchFamily="18" charset="0"/>
                <a:ea typeface="宋体" pitchFamily="2" charset="-122"/>
              </a:defRPr>
            </a:lvl7pPr>
            <a:lvl8pPr marL="3581400" indent="-514350" fontAlgn="base">
              <a:spcBef>
                <a:spcPct val="0"/>
              </a:spcBef>
              <a:spcAft>
                <a:spcPct val="0"/>
              </a:spcAft>
              <a:defRPr kumimoji="1" sz="2400">
                <a:solidFill>
                  <a:schemeClr val="tx1"/>
                </a:solidFill>
                <a:latin typeface="Times New Roman" pitchFamily="18" charset="0"/>
                <a:ea typeface="宋体" pitchFamily="2" charset="-122"/>
              </a:defRPr>
            </a:lvl8pPr>
            <a:lvl9pPr marL="4038600" indent="-5143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20000"/>
              </a:spcBef>
              <a:buClr>
                <a:schemeClr val="tx1"/>
              </a:buClr>
            </a:pPr>
            <a:r>
              <a:rPr kumimoji="0" lang="en-US" altLang="zh-CN" sz="2800" b="1">
                <a:cs typeface="Times New Roman" pitchFamily="18" charset="0"/>
              </a:rPr>
              <a:t> 4</a:t>
            </a:r>
            <a:r>
              <a:rPr kumimoji="0" lang="zh-CN" altLang="en-US" sz="2800" b="1">
                <a:latin typeface="宋体" pitchFamily="2" charset="-122"/>
              </a:rPr>
              <a:t>．结构式编码 </a:t>
            </a:r>
          </a:p>
        </p:txBody>
      </p:sp>
      <p:sp>
        <p:nvSpPr>
          <p:cNvPr id="140295" name="Text Box 7"/>
          <p:cNvSpPr txBox="1">
            <a:spLocks noChangeArrowheads="1"/>
          </p:cNvSpPr>
          <p:nvPr/>
        </p:nvSpPr>
        <p:spPr bwMode="auto">
          <a:xfrm>
            <a:off x="381000" y="3716338"/>
            <a:ext cx="8458200" cy="5683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FF0000"/>
              </a:buClr>
              <a:buFont typeface="Wingdings" pitchFamily="2" charset="2"/>
              <a:buBlip>
                <a:blip r:embed="rId2"/>
              </a:buBlip>
            </a:pPr>
            <a:r>
              <a:rPr lang="en-US" altLang="zh-CN" sz="2600" dirty="0"/>
              <a:t> </a:t>
            </a:r>
            <a:r>
              <a:rPr lang="en-US" altLang="zh-CN" sz="2600" dirty="0">
                <a:latin typeface="Times New Roman" pitchFamily="18" charset="0"/>
                <a:cs typeface="Times New Roman" pitchFamily="18" charset="0"/>
              </a:rPr>
              <a:t>Goldberg</a:t>
            </a:r>
            <a:r>
              <a:rPr lang="zh-CN" altLang="en-US" sz="2600" dirty="0"/>
              <a:t>等提出</a:t>
            </a:r>
            <a:r>
              <a:rPr lang="en-US" altLang="zh-CN" sz="2600" dirty="0" err="1">
                <a:latin typeface="Times New Roman" pitchFamily="18" charset="0"/>
                <a:cs typeface="Times New Roman" pitchFamily="18" charset="0"/>
              </a:rPr>
              <a:t>MessyGA</a:t>
            </a:r>
            <a:r>
              <a:rPr lang="en-US" altLang="zh-CN" sz="2600" dirty="0">
                <a:latin typeface="Times New Roman" pitchFamily="18" charset="0"/>
                <a:cs typeface="Times New Roman" pitchFamily="18" charset="0"/>
              </a:rPr>
              <a:t>(</a:t>
            </a:r>
            <a:r>
              <a:rPr lang="en-US" altLang="zh-CN" sz="2600" dirty="0" err="1">
                <a:latin typeface="Times New Roman" pitchFamily="18" charset="0"/>
                <a:cs typeface="Times New Roman" pitchFamily="18" charset="0"/>
              </a:rPr>
              <a:t>mGA</a:t>
            </a:r>
            <a:r>
              <a:rPr lang="en-US" altLang="zh-CN" sz="2600" dirty="0">
                <a:latin typeface="Times New Roman" pitchFamily="18" charset="0"/>
                <a:cs typeface="Times New Roman" pitchFamily="18" charset="0"/>
              </a:rPr>
              <a:t>)</a:t>
            </a:r>
            <a:r>
              <a:rPr lang="zh-CN" altLang="en-US" sz="2600" dirty="0"/>
              <a:t>的遗传算法编码方法。</a:t>
            </a:r>
            <a:r>
              <a:rPr lang="zh-CN" altLang="en-US" sz="2400"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p:cTn id="7" dur="500" fill="hold"/>
                                        <p:tgtEl>
                                          <p:spTgt spid="140292"/>
                                        </p:tgtEl>
                                        <p:attrNameLst>
                                          <p:attrName>ppt_w</p:attrName>
                                        </p:attrNameLst>
                                      </p:cBhvr>
                                      <p:tavLst>
                                        <p:tav tm="0">
                                          <p:val>
                                            <p:fltVal val="0"/>
                                          </p:val>
                                        </p:tav>
                                        <p:tav tm="100000">
                                          <p:val>
                                            <p:strVal val="#ppt_w"/>
                                          </p:val>
                                        </p:tav>
                                      </p:tavLst>
                                    </p:anim>
                                    <p:anim calcmode="lin" valueType="num">
                                      <p:cBhvr>
                                        <p:cTn id="8" dur="500" fill="hold"/>
                                        <p:tgtEl>
                                          <p:spTgt spid="14029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0293"/>
                                        </p:tgtEl>
                                        <p:attrNameLst>
                                          <p:attrName>style.visibility</p:attrName>
                                        </p:attrNameLst>
                                      </p:cBhvr>
                                      <p:to>
                                        <p:strVal val="visible"/>
                                      </p:to>
                                    </p:se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140295"/>
                                        </p:tgtEl>
                                        <p:attrNameLst>
                                          <p:attrName>style.visibility</p:attrName>
                                        </p:attrNameLst>
                                      </p:cBhvr>
                                      <p:to>
                                        <p:strVal val="visible"/>
                                      </p:to>
                                    </p:set>
                                    <p:anim calcmode="lin" valueType="num">
                                      <p:cBhvr>
                                        <p:cTn id="16" dur="500" fill="hold"/>
                                        <p:tgtEl>
                                          <p:spTgt spid="140295"/>
                                        </p:tgtEl>
                                        <p:attrNameLst>
                                          <p:attrName>ppt_w</p:attrName>
                                        </p:attrNameLst>
                                      </p:cBhvr>
                                      <p:tavLst>
                                        <p:tav tm="0">
                                          <p:val>
                                            <p:fltVal val="0"/>
                                          </p:val>
                                        </p:tav>
                                        <p:tav tm="100000">
                                          <p:val>
                                            <p:strVal val="#ppt_w"/>
                                          </p:val>
                                        </p:tav>
                                      </p:tavLst>
                                    </p:anim>
                                    <p:anim calcmode="lin" valueType="num">
                                      <p:cBhvr>
                                        <p:cTn id="17" dur="500" fill="hold"/>
                                        <p:tgtEl>
                                          <p:spTgt spid="1402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FC53AE2-E72F-4329-8E9D-EB9942B16156}" type="slidenum">
              <a:rPr lang="ja-JP" altLang="en-US"/>
              <a:pPr/>
              <a:t>17</a:t>
            </a:fld>
            <a:endParaRPr lang="en-US" altLang="ja-JP"/>
          </a:p>
        </p:txBody>
      </p:sp>
      <p:sp>
        <p:nvSpPr>
          <p:cNvPr id="134149" name="Rectangle 5"/>
          <p:cNvSpPr>
            <a:spLocks noChangeArrowheads="1"/>
          </p:cNvSpPr>
          <p:nvPr/>
        </p:nvSpPr>
        <p:spPr bwMode="auto">
          <a:xfrm>
            <a:off x="381000" y="10048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lang="zh-CN" altLang="en-US" sz="2800" b="1"/>
              <a:t>初始种群的产生</a:t>
            </a:r>
          </a:p>
        </p:txBody>
      </p:sp>
      <p:sp>
        <p:nvSpPr>
          <p:cNvPr id="134154" name="Rectangle 10"/>
          <p:cNvSpPr>
            <a:spLocks noGrp="1" noChangeArrowheads="1"/>
          </p:cNvSpPr>
          <p:nvPr>
            <p:ph type="title"/>
          </p:nvPr>
        </p:nvSpPr>
        <p:spPr>
          <a:ln/>
        </p:spPr>
        <p:txBody>
          <a:bodyPr/>
          <a:lstStyle/>
          <a:p>
            <a:r>
              <a:rPr lang="en-US" altLang="zh-CN" sz="3600" b="0">
                <a:latin typeface="Times New Roman" pitchFamily="18" charset="0"/>
                <a:ea typeface="黑体" pitchFamily="49" charset="-122"/>
              </a:rPr>
              <a:t> 2.2  </a:t>
            </a:r>
            <a:r>
              <a:rPr lang="zh-CN" altLang="en-US" sz="3600" b="0">
                <a:latin typeface="Times New Roman" pitchFamily="18" charset="0"/>
                <a:ea typeface="黑体" pitchFamily="49" charset="-122"/>
              </a:rPr>
              <a:t>群体设定</a:t>
            </a:r>
            <a:r>
              <a:rPr kumimoji="1" lang="zh-CN" altLang="en-US" sz="3200">
                <a:latin typeface="Times New Roman" pitchFamily="18" charset="0"/>
              </a:rPr>
              <a:t> </a:t>
            </a:r>
          </a:p>
        </p:txBody>
      </p:sp>
      <p:sp>
        <p:nvSpPr>
          <p:cNvPr id="134156" name="Rectangle 12"/>
          <p:cNvSpPr>
            <a:spLocks noChangeArrowheads="1"/>
          </p:cNvSpPr>
          <p:nvPr/>
        </p:nvSpPr>
        <p:spPr bwMode="auto">
          <a:xfrm>
            <a:off x="395288" y="1752600"/>
            <a:ext cx="8367712" cy="31480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2600">
                <a:latin typeface="Times New Roman" pitchFamily="18" charset="0"/>
              </a:rPr>
              <a:t>（</a:t>
            </a:r>
            <a:r>
              <a:rPr kumimoji="1" lang="en-US" altLang="zh-CN" sz="2600">
                <a:latin typeface="Times New Roman" pitchFamily="18" charset="0"/>
                <a:cs typeface="Times New Roman" pitchFamily="18" charset="0"/>
              </a:rPr>
              <a:t>1</a:t>
            </a:r>
            <a:r>
              <a:rPr kumimoji="1" lang="zh-CN" altLang="en-US" sz="2600">
                <a:latin typeface="Times New Roman" pitchFamily="18" charset="0"/>
              </a:rPr>
              <a:t>）根据问题固有知识，把握最优解所占空间在整个问题空间中的分布范围，然后，在此分布范围内设定初始群体。</a:t>
            </a:r>
            <a:endParaRPr kumimoji="1" lang="zh-CN" altLang="en-US" sz="2600">
              <a:latin typeface="Times New Roman" pitchFamily="18" charset="0"/>
              <a:cs typeface="Times New Roman" pitchFamily="18" charset="0"/>
            </a:endParaRPr>
          </a:p>
          <a:p>
            <a:pPr algn="just" eaLnBrk="0" hangingPunct="0">
              <a:lnSpc>
                <a:spcPct val="120000"/>
              </a:lnSpc>
              <a:spcBef>
                <a:spcPct val="50000"/>
              </a:spcBef>
            </a:pPr>
            <a:r>
              <a:rPr kumimoji="1" lang="zh-CN" altLang="en-US" sz="2600">
                <a:latin typeface="Times New Roman" pitchFamily="18" charset="0"/>
              </a:rPr>
              <a:t>（</a:t>
            </a:r>
            <a:r>
              <a:rPr kumimoji="1" lang="en-US" altLang="zh-CN" sz="2600">
                <a:latin typeface="Times New Roman" pitchFamily="18" charset="0"/>
                <a:cs typeface="Times New Roman" pitchFamily="18" charset="0"/>
              </a:rPr>
              <a:t>2</a:t>
            </a:r>
            <a:r>
              <a:rPr kumimoji="1" lang="zh-CN" altLang="en-US" sz="2600">
                <a:latin typeface="Times New Roman" pitchFamily="18" charset="0"/>
              </a:rPr>
              <a:t>）随机产生一定数目的个体，从中挑选最好的个体加到初始群体中。这种过程不断迭代，直到初始群体中个体数目达到了预先确定的规模。</a:t>
            </a:r>
            <a:r>
              <a:rPr kumimoji="1" lang="zh-CN" altLang="en-US" sz="2400"/>
              <a:t> </a:t>
            </a:r>
            <a:endParaRPr kumimoji="1" lang="zh-CN" altLang="en-US" sz="240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009CD035-DCB3-457E-A489-E99D5246F9CB}" type="slidenum">
              <a:rPr lang="ja-JP" altLang="en-US"/>
              <a:pPr/>
              <a:t>18</a:t>
            </a:fld>
            <a:endParaRPr lang="en-US" altLang="ja-JP"/>
          </a:p>
        </p:txBody>
      </p:sp>
      <p:sp>
        <p:nvSpPr>
          <p:cNvPr id="141314" name="Rectangle 2"/>
          <p:cNvSpPr>
            <a:spLocks noChangeArrowheads="1"/>
          </p:cNvSpPr>
          <p:nvPr/>
        </p:nvSpPr>
        <p:spPr bwMode="auto">
          <a:xfrm>
            <a:off x="381000" y="10048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t>2.  </a:t>
            </a:r>
            <a:r>
              <a:rPr lang="zh-CN" altLang="en-US" sz="2800" b="1"/>
              <a:t>种群规模的确定</a:t>
            </a:r>
          </a:p>
        </p:txBody>
      </p:sp>
      <p:sp>
        <p:nvSpPr>
          <p:cNvPr id="141316" name="Rectangle 4"/>
          <p:cNvSpPr>
            <a:spLocks noGrp="1" noChangeArrowheads="1"/>
          </p:cNvSpPr>
          <p:nvPr>
            <p:ph type="title"/>
          </p:nvPr>
        </p:nvSpPr>
        <p:spPr>
          <a:xfrm>
            <a:off x="0" y="0"/>
            <a:ext cx="9144000" cy="836613"/>
          </a:xfrm>
          <a:ln/>
        </p:spPr>
        <p:txBody>
          <a:bodyPr/>
          <a:lstStyle/>
          <a:p>
            <a:r>
              <a:rPr lang="en-US" altLang="zh-CN" sz="3600" b="0">
                <a:latin typeface="Times New Roman" pitchFamily="18" charset="0"/>
                <a:ea typeface="黑体" pitchFamily="49" charset="-122"/>
              </a:rPr>
              <a:t> 2.2   </a:t>
            </a:r>
            <a:r>
              <a:rPr lang="zh-CN" altLang="en-US" sz="3600" b="0">
                <a:latin typeface="Times New Roman" pitchFamily="18" charset="0"/>
                <a:ea typeface="黑体" pitchFamily="49" charset="-122"/>
              </a:rPr>
              <a:t>群体设定</a:t>
            </a:r>
            <a:r>
              <a:rPr kumimoji="1" lang="zh-CN" altLang="en-US" sz="3200">
                <a:latin typeface="Times New Roman" pitchFamily="18" charset="0"/>
              </a:rPr>
              <a:t> </a:t>
            </a:r>
          </a:p>
        </p:txBody>
      </p:sp>
      <p:grpSp>
        <p:nvGrpSpPr>
          <p:cNvPr id="141321" name="Group 9"/>
          <p:cNvGrpSpPr>
            <a:grpSpLocks/>
          </p:cNvGrpSpPr>
          <p:nvPr/>
        </p:nvGrpSpPr>
        <p:grpSpPr bwMode="auto">
          <a:xfrm>
            <a:off x="381000" y="3733800"/>
            <a:ext cx="8382000" cy="1530350"/>
            <a:chOff x="240" y="2352"/>
            <a:chExt cx="5280" cy="964"/>
          </a:xfrm>
        </p:grpSpPr>
        <p:sp>
          <p:nvSpPr>
            <p:cNvPr id="141319" name="Rectangle 7"/>
            <p:cNvSpPr>
              <a:spLocks noChangeArrowheads="1"/>
            </p:cNvSpPr>
            <p:nvPr/>
          </p:nvSpPr>
          <p:spPr bwMode="auto">
            <a:xfrm>
              <a:off x="240" y="2352"/>
              <a:ext cx="5280" cy="96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6675" algn="l"/>
                  <a:tab pos="1257300" algn="l"/>
                </a:tabLst>
                <a:defRPr kumimoji="1" sz="2400">
                  <a:solidFill>
                    <a:schemeClr val="tx1"/>
                  </a:solidFill>
                  <a:latin typeface="Times New Roman" pitchFamily="18" charset="0"/>
                  <a:ea typeface="宋体" pitchFamily="2" charset="-122"/>
                </a:defRPr>
              </a:lvl1pPr>
              <a:lvl2pPr>
                <a:tabLst>
                  <a:tab pos="66675" algn="l"/>
                  <a:tab pos="1257300" algn="l"/>
                </a:tabLst>
                <a:defRPr kumimoji="1" sz="2400">
                  <a:solidFill>
                    <a:schemeClr val="tx1"/>
                  </a:solidFill>
                  <a:latin typeface="Times New Roman" pitchFamily="18" charset="0"/>
                  <a:ea typeface="宋体" pitchFamily="2" charset="-122"/>
                </a:defRPr>
              </a:lvl2pPr>
              <a:lvl3pPr>
                <a:tabLst>
                  <a:tab pos="66675" algn="l"/>
                  <a:tab pos="1257300" algn="l"/>
                </a:tabLst>
                <a:defRPr kumimoji="1" sz="2400">
                  <a:solidFill>
                    <a:schemeClr val="tx1"/>
                  </a:solidFill>
                  <a:latin typeface="Times New Roman" pitchFamily="18" charset="0"/>
                  <a:ea typeface="宋体" pitchFamily="2" charset="-122"/>
                </a:defRPr>
              </a:lvl3pPr>
              <a:lvl4pPr>
                <a:tabLst>
                  <a:tab pos="66675" algn="l"/>
                  <a:tab pos="1257300" algn="l"/>
                </a:tabLst>
                <a:defRPr kumimoji="1" sz="2400">
                  <a:solidFill>
                    <a:schemeClr val="tx1"/>
                  </a:solidFill>
                  <a:latin typeface="Times New Roman" pitchFamily="18" charset="0"/>
                  <a:ea typeface="宋体" pitchFamily="2" charset="-122"/>
                </a:defRPr>
              </a:lvl4pPr>
              <a:lvl5pPr>
                <a:tabLst>
                  <a:tab pos="66675" algn="l"/>
                  <a:tab pos="12573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66675" algn="l"/>
                  <a:tab pos="12573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66675" algn="l"/>
                  <a:tab pos="12573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66675" algn="l"/>
                  <a:tab pos="12573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66675" algn="l"/>
                  <a:tab pos="1257300" algn="l"/>
                </a:tabLst>
                <a:defRPr kumimoji="1" sz="2400">
                  <a:solidFill>
                    <a:schemeClr val="tx1"/>
                  </a:solidFill>
                  <a:latin typeface="Times New Roman" pitchFamily="18" charset="0"/>
                  <a:ea typeface="宋体" pitchFamily="2" charset="-122"/>
                </a:defRPr>
              </a:lvl9pPr>
            </a:lstStyle>
            <a:p>
              <a:pPr algn="just">
                <a:lnSpc>
                  <a:spcPct val="120000"/>
                </a:lnSpc>
                <a:spcBef>
                  <a:spcPct val="50000"/>
                </a:spcBef>
                <a:buFontTx/>
                <a:buBlip>
                  <a:blip r:embed="rId3"/>
                </a:buBlip>
              </a:pPr>
              <a:r>
                <a:rPr lang="en-US" altLang="zh-CN" sz="2600" b="1">
                  <a:solidFill>
                    <a:schemeClr val="folHlink"/>
                  </a:solidFill>
                  <a:latin typeface="宋体" pitchFamily="2" charset="-122"/>
                </a:rPr>
                <a:t> </a:t>
              </a:r>
              <a:r>
                <a:rPr lang="zh-CN" altLang="en-US" sz="2600" b="1">
                  <a:solidFill>
                    <a:schemeClr val="folHlink"/>
                  </a:solidFill>
                  <a:latin typeface="宋体" pitchFamily="2" charset="-122"/>
                </a:rPr>
                <a:t>模式定理</a:t>
              </a:r>
              <a:r>
                <a:rPr lang="zh-CN" altLang="en-US" sz="2600">
                  <a:latin typeface="宋体" pitchFamily="2" charset="-122"/>
                </a:rPr>
                <a:t>表明：若群体规模为</a:t>
              </a:r>
              <a:r>
                <a:rPr lang="en-US" altLang="zh-CN" sz="2600" i="1">
                  <a:cs typeface="Times New Roman" pitchFamily="18" charset="0"/>
                </a:rPr>
                <a:t>M</a:t>
              </a:r>
              <a:r>
                <a:rPr lang="zh-CN" altLang="en-US" sz="2600">
                  <a:latin typeface="宋体" pitchFamily="2" charset="-122"/>
                </a:rPr>
                <a:t>，则遗传操作可从这</a:t>
              </a:r>
              <a:r>
                <a:rPr lang="en-US" altLang="zh-CN" sz="2600" i="1">
                  <a:cs typeface="Times New Roman" pitchFamily="18" charset="0"/>
                </a:rPr>
                <a:t>M </a:t>
              </a:r>
              <a:r>
                <a:rPr lang="zh-CN" altLang="en-US" sz="2600">
                  <a:latin typeface="宋体" pitchFamily="2" charset="-122"/>
                </a:rPr>
                <a:t>个个体中生成和检测     个模式，并在此基础上能够不断形成和优化积木块，直到找到最优解。</a:t>
              </a:r>
              <a:endParaRPr lang="zh-CN" altLang="en-US" sz="2600"/>
            </a:p>
          </p:txBody>
        </p:sp>
        <p:graphicFrame>
          <p:nvGraphicFramePr>
            <p:cNvPr id="141318" name="Object 6"/>
            <p:cNvGraphicFramePr>
              <a:graphicFrameLocks noChangeAspect="1"/>
            </p:cNvGraphicFramePr>
            <p:nvPr/>
          </p:nvGraphicFramePr>
          <p:xfrm>
            <a:off x="2544" y="2688"/>
            <a:ext cx="384" cy="284"/>
          </p:xfrm>
          <a:graphic>
            <a:graphicData uri="http://schemas.openxmlformats.org/presentationml/2006/ole">
              <mc:AlternateContent xmlns:mc="http://schemas.openxmlformats.org/markup-compatibility/2006">
                <mc:Choice xmlns:v="urn:schemas-microsoft-com:vml" Requires="v">
                  <p:oleObj spid="_x0000_s141337" r:id="rId4" imgW="253890" imgH="190417" progId="Equation.3">
                    <p:embed/>
                  </p:oleObj>
                </mc:Choice>
                <mc:Fallback>
                  <p:oleObj r:id="rId4" imgW="253890" imgH="19041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688"/>
                          <a:ext cx="384"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320" name="Rectangle 8"/>
          <p:cNvSpPr>
            <a:spLocks noChangeArrowheads="1"/>
          </p:cNvSpPr>
          <p:nvPr/>
        </p:nvSpPr>
        <p:spPr bwMode="auto">
          <a:xfrm>
            <a:off x="381000" y="1676400"/>
            <a:ext cx="8458200" cy="171926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Blip>
                <a:blip r:embed="rId3"/>
              </a:buBlip>
            </a:pPr>
            <a:r>
              <a:rPr kumimoji="1" lang="en-US" altLang="zh-CN" sz="2600"/>
              <a:t> </a:t>
            </a:r>
            <a:r>
              <a:rPr kumimoji="1" lang="zh-CN" altLang="en-US" sz="2600"/>
              <a:t>群体规模太小，遗传算法的优化性能不太好，易陷入局部最优解。</a:t>
            </a:r>
          </a:p>
          <a:p>
            <a:pPr>
              <a:lnSpc>
                <a:spcPct val="120000"/>
              </a:lnSpc>
              <a:spcBef>
                <a:spcPct val="50000"/>
              </a:spcBef>
              <a:buFontTx/>
              <a:buBlip>
                <a:blip r:embed="rId3"/>
              </a:buBlip>
            </a:pPr>
            <a:r>
              <a:rPr kumimoji="1" lang="zh-CN" altLang="en-US" sz="2600"/>
              <a:t> 群体规模太大，计算复杂。 </a:t>
            </a:r>
            <a:endParaRPr kumimoji="1" lang="zh-CN" altLang="en-US" sz="260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1321"/>
                                        </p:tgtEl>
                                        <p:attrNameLst>
                                          <p:attrName>style.visibility</p:attrName>
                                        </p:attrNameLst>
                                      </p:cBhvr>
                                      <p:to>
                                        <p:strVal val="visible"/>
                                      </p:to>
                                    </p:set>
                                    <p:animEffect transition="in" filter="checkerboard(across)">
                                      <p:cBhvr>
                                        <p:cTn id="12"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8D00EFB0-D5EA-4A1C-9D4F-3234011DB808}" type="slidenum">
              <a:rPr lang="ja-JP" altLang="en-US"/>
              <a:pPr/>
              <a:t>19</a:t>
            </a:fld>
            <a:endParaRPr lang="en-US" altLang="ja-JP"/>
          </a:p>
        </p:txBody>
      </p:sp>
      <p:sp>
        <p:nvSpPr>
          <p:cNvPr id="135175" name="Rectangle 7"/>
          <p:cNvSpPr>
            <a:spLocks noChangeArrowheads="1"/>
          </p:cNvSpPr>
          <p:nvPr/>
        </p:nvSpPr>
        <p:spPr bwMode="auto">
          <a:xfrm>
            <a:off x="304800" y="9906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lang="zh-CN" altLang="en-US" sz="2800" b="1">
                <a:latin typeface="宋体" pitchFamily="2" charset="-122"/>
              </a:rPr>
              <a:t>将目标函数映射成适应度函数的方法</a:t>
            </a:r>
            <a:r>
              <a:rPr lang="zh-CN" altLang="en-US" sz="2800"/>
              <a:t> </a:t>
            </a:r>
          </a:p>
        </p:txBody>
      </p:sp>
      <p:sp>
        <p:nvSpPr>
          <p:cNvPr id="135176" name="Rectangle 8"/>
          <p:cNvSpPr>
            <a:spLocks noGrp="1" noChangeArrowheads="1"/>
          </p:cNvSpPr>
          <p:nvPr>
            <p:ph type="title"/>
          </p:nvPr>
        </p:nvSpPr>
        <p:spPr/>
        <p:txBody>
          <a:bodyPr/>
          <a:lstStyle/>
          <a:p>
            <a:r>
              <a:rPr lang="en-US" altLang="zh-CN" sz="3600" b="0">
                <a:latin typeface="Times New Roman" pitchFamily="18" charset="0"/>
                <a:ea typeface="黑体" pitchFamily="49" charset="-122"/>
              </a:rPr>
              <a:t>2.3  </a:t>
            </a:r>
            <a:r>
              <a:rPr lang="zh-CN" altLang="en-US" sz="3600" b="0">
                <a:latin typeface="Times New Roman" pitchFamily="18" charset="0"/>
                <a:ea typeface="黑体" pitchFamily="49" charset="-122"/>
              </a:rPr>
              <a:t>适应度函数</a:t>
            </a:r>
            <a:r>
              <a:rPr kumimoji="1" lang="zh-CN" altLang="en-US" sz="3200">
                <a:latin typeface="Times New Roman" pitchFamily="18" charset="0"/>
              </a:rPr>
              <a:t> </a:t>
            </a:r>
          </a:p>
        </p:txBody>
      </p:sp>
      <p:grpSp>
        <p:nvGrpSpPr>
          <p:cNvPr id="135188" name="Group 20"/>
          <p:cNvGrpSpPr>
            <a:grpSpLocks/>
          </p:cNvGrpSpPr>
          <p:nvPr/>
        </p:nvGrpSpPr>
        <p:grpSpPr bwMode="auto">
          <a:xfrm>
            <a:off x="381000" y="1676400"/>
            <a:ext cx="8229600" cy="1439863"/>
            <a:chOff x="240" y="1056"/>
            <a:chExt cx="5184" cy="907"/>
          </a:xfrm>
        </p:grpSpPr>
        <p:sp>
          <p:nvSpPr>
            <p:cNvPr id="135178" name="Rectangle 10"/>
            <p:cNvSpPr>
              <a:spLocks noChangeArrowheads="1"/>
            </p:cNvSpPr>
            <p:nvPr/>
          </p:nvSpPr>
          <p:spPr bwMode="auto">
            <a:xfrm>
              <a:off x="240" y="1056"/>
              <a:ext cx="5184" cy="86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buClr>
                  <a:srgbClr val="0000FF"/>
                </a:buClr>
                <a:buFont typeface="Wingdings" pitchFamily="2" charset="2"/>
                <a:buChar char="§"/>
              </a:pPr>
              <a:r>
                <a:rPr kumimoji="1" lang="en-US" altLang="zh-CN" sz="2600"/>
                <a:t> </a:t>
              </a:r>
              <a:r>
                <a:rPr kumimoji="1" lang="zh-CN" altLang="en-US" sz="2600"/>
                <a:t>若目标函数为</a:t>
              </a:r>
              <a:r>
                <a:rPr kumimoji="1" lang="zh-CN" altLang="en-US" sz="2600" b="1"/>
                <a:t>最大化</a:t>
              </a:r>
              <a:r>
                <a:rPr kumimoji="1" lang="zh-CN" altLang="en-US" sz="2600"/>
                <a:t>问题，则</a:t>
              </a:r>
            </a:p>
            <a:p>
              <a:pPr>
                <a:lnSpc>
                  <a:spcPct val="180000"/>
                </a:lnSpc>
                <a:spcBef>
                  <a:spcPct val="40000"/>
                </a:spcBef>
                <a:spcAft>
                  <a:spcPct val="100000"/>
                </a:spcAft>
                <a:buClr>
                  <a:srgbClr val="0000FF"/>
                </a:buClr>
                <a:buFont typeface="Wingdings" pitchFamily="2" charset="2"/>
                <a:buChar char="§"/>
              </a:pPr>
              <a:r>
                <a:rPr kumimoji="1" lang="zh-CN" altLang="en-US" sz="2600"/>
                <a:t> 若目标函数为</a:t>
              </a:r>
              <a:r>
                <a:rPr kumimoji="1" lang="zh-CN" altLang="en-US" sz="2600" b="1"/>
                <a:t>最小化</a:t>
              </a:r>
              <a:r>
                <a:rPr kumimoji="1" lang="zh-CN" altLang="en-US" sz="2600"/>
                <a:t>问题，则</a:t>
              </a:r>
            </a:p>
          </p:txBody>
        </p:sp>
        <p:graphicFrame>
          <p:nvGraphicFramePr>
            <p:cNvPr id="135179" name="Object 11"/>
            <p:cNvGraphicFramePr>
              <a:graphicFrameLocks noChangeAspect="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135251" r:id="rId3" imgW="1091726" imgH="203112" progId="Equation.3">
                    <p:embed/>
                  </p:oleObj>
                </mc:Choice>
                <mc:Fallback>
                  <p:oleObj r:id="rId3" imgW="1091726" imgH="20311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104"/>
                          <a:ext cx="139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0" name="Object 12"/>
            <p:cNvGraphicFramePr>
              <a:graphicFrameLocks noChangeAspect="1"/>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135252" r:id="rId5" imgW="1117600" imgH="419100" progId="Equation.3">
                    <p:embed/>
                  </p:oleObj>
                </mc:Choice>
                <mc:Fallback>
                  <p:oleObj r:id="rId5" imgW="1117600" imgH="4191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1440"/>
                          <a:ext cx="1392" cy="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5181" name="Text Box 13"/>
          <p:cNvSpPr txBox="1">
            <a:spLocks noChangeArrowheads="1"/>
          </p:cNvSpPr>
          <p:nvPr/>
        </p:nvSpPr>
        <p:spPr bwMode="auto">
          <a:xfrm>
            <a:off x="914400" y="3352800"/>
            <a:ext cx="8153400" cy="4572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buClr>
                <a:srgbClr val="0000FF"/>
              </a:buClr>
              <a:buFont typeface="Wingdings" pitchFamily="2" charset="2"/>
              <a:buNone/>
            </a:pPr>
            <a:r>
              <a:rPr lang="zh-CN" altLang="en-US" sz="2400" b="1">
                <a:solidFill>
                  <a:schemeClr val="accent2"/>
                </a:solidFill>
              </a:rPr>
              <a:t>将目标函数转换为求最大值的形式</a:t>
            </a:r>
            <a:r>
              <a:rPr lang="en-US" altLang="zh-CN" sz="2400" b="1">
                <a:solidFill>
                  <a:schemeClr val="accent2"/>
                </a:solidFill>
              </a:rPr>
              <a:t>,</a:t>
            </a:r>
            <a:r>
              <a:rPr lang="zh-CN" altLang="en-US" sz="2400" b="1">
                <a:solidFill>
                  <a:schemeClr val="accent2"/>
                </a:solidFill>
              </a:rPr>
              <a:t>且保证函数值非负！</a:t>
            </a:r>
            <a:r>
              <a:rPr lang="zh-CN" altLang="en-US" sz="2400"/>
              <a:t> </a:t>
            </a:r>
          </a:p>
        </p:txBody>
      </p:sp>
      <p:sp>
        <p:nvSpPr>
          <p:cNvPr id="135184" name="Rectangle 16"/>
          <p:cNvSpPr>
            <a:spLocks noChangeArrowheads="1"/>
          </p:cNvSpPr>
          <p:nvPr/>
        </p:nvSpPr>
        <p:spPr bwMode="auto">
          <a:xfrm>
            <a:off x="3900488" y="32337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5186" name="Rectangle 18"/>
          <p:cNvSpPr>
            <a:spLocks noChangeArrowheads="1"/>
          </p:cNvSpPr>
          <p:nvPr/>
        </p:nvSpPr>
        <p:spPr bwMode="auto">
          <a:xfrm>
            <a:off x="3895725" y="32337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35189" name="Group 21"/>
          <p:cNvGrpSpPr>
            <a:grpSpLocks/>
          </p:cNvGrpSpPr>
          <p:nvPr/>
        </p:nvGrpSpPr>
        <p:grpSpPr bwMode="auto">
          <a:xfrm>
            <a:off x="381000" y="3929063"/>
            <a:ext cx="8458200" cy="2547937"/>
            <a:chOff x="240" y="2475"/>
            <a:chExt cx="5328" cy="1605"/>
          </a:xfrm>
        </p:grpSpPr>
        <p:sp>
          <p:nvSpPr>
            <p:cNvPr id="135182" name="Rectangle 14"/>
            <p:cNvSpPr>
              <a:spLocks noChangeArrowheads="1"/>
            </p:cNvSpPr>
            <p:nvPr/>
          </p:nvSpPr>
          <p:spPr bwMode="auto">
            <a:xfrm>
              <a:off x="240" y="2475"/>
              <a:ext cx="5328" cy="1564"/>
            </a:xfrm>
            <a:prstGeom prst="rect">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itchFamily="2" charset="2"/>
                <a:buChar char="§"/>
              </a:pPr>
              <a:r>
                <a:rPr kumimoji="1" lang="en-US" altLang="zh-CN" sz="2600"/>
                <a:t> </a:t>
              </a:r>
              <a:r>
                <a:rPr kumimoji="1" lang="zh-CN" altLang="en-US" sz="2600"/>
                <a:t>若目标函数为</a:t>
              </a:r>
              <a:r>
                <a:rPr kumimoji="1" lang="zh-CN" altLang="en-US" sz="2600" b="1"/>
                <a:t>最大化</a:t>
              </a:r>
              <a:r>
                <a:rPr kumimoji="1" lang="zh-CN" altLang="en-US" sz="2600"/>
                <a:t>问题，则</a:t>
              </a:r>
            </a:p>
            <a:p>
              <a:endParaRPr kumimoji="1" lang="zh-CN" altLang="en-US" sz="2600"/>
            </a:p>
            <a:p>
              <a:endParaRPr kumimoji="1" lang="zh-CN" altLang="en-US" sz="2600"/>
            </a:p>
            <a:p>
              <a:pPr>
                <a:buClr>
                  <a:srgbClr val="0000FF"/>
                </a:buClr>
                <a:buFont typeface="Wingdings" pitchFamily="2" charset="2"/>
                <a:buChar char="§"/>
              </a:pPr>
              <a:r>
                <a:rPr kumimoji="1" lang="zh-CN" altLang="en-US" sz="2600"/>
                <a:t> 若目标函数为</a:t>
              </a:r>
              <a:r>
                <a:rPr kumimoji="1" lang="zh-CN" altLang="en-US" sz="2600" b="1"/>
                <a:t>最小化</a:t>
              </a:r>
              <a:r>
                <a:rPr kumimoji="1" lang="zh-CN" altLang="en-US" sz="2600"/>
                <a:t>问题，则</a:t>
              </a:r>
            </a:p>
            <a:p>
              <a:pPr>
                <a:buClr>
                  <a:srgbClr val="0000FF"/>
                </a:buClr>
                <a:buFont typeface="Wingdings" pitchFamily="2" charset="2"/>
                <a:buChar char="§"/>
              </a:pPr>
              <a:endParaRPr kumimoji="1" lang="zh-CN" altLang="en-US" sz="2600"/>
            </a:p>
            <a:p>
              <a:pPr>
                <a:buClr>
                  <a:srgbClr val="0000FF"/>
                </a:buClr>
                <a:buFont typeface="Wingdings" pitchFamily="2" charset="2"/>
                <a:buChar char="§"/>
              </a:pPr>
              <a:endParaRPr kumimoji="1" lang="en-US" altLang="zh-CN" sz="2600"/>
            </a:p>
          </p:txBody>
        </p:sp>
        <p:graphicFrame>
          <p:nvGraphicFramePr>
            <p:cNvPr id="135183" name="Object 15"/>
            <p:cNvGraphicFramePr>
              <a:graphicFrameLocks noChangeAspect="1"/>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135253" name="Equation" r:id="rId7" imgW="1841400" imgH="368280" progId="Equation.DSMT4">
                    <p:embed/>
                  </p:oleObj>
                </mc:Choice>
                <mc:Fallback>
                  <p:oleObj name="Equation" r:id="rId7" imgW="1841400" imgH="36828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763"/>
                          <a:ext cx="2831" cy="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5" name="Object 17"/>
            <p:cNvGraphicFramePr>
              <a:graphicFrameLocks noChangeAspect="1"/>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135254" name="Equation" r:id="rId9" imgW="1866600" imgH="368280" progId="Equation.DSMT4">
                    <p:embed/>
                  </p:oleObj>
                </mc:Choice>
                <mc:Fallback>
                  <p:oleObj name="Equation" r:id="rId9" imgW="1866600" imgH="36828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483"/>
                          <a:ext cx="3024" cy="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5190" name="AutoShape 22"/>
          <p:cNvSpPr>
            <a:spLocks noChangeArrowheads="1"/>
          </p:cNvSpPr>
          <p:nvPr/>
        </p:nvSpPr>
        <p:spPr bwMode="auto">
          <a:xfrm rot="5353175">
            <a:off x="268288" y="3382962"/>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5188"/>
                                        </p:tgtEl>
                                        <p:attrNameLst>
                                          <p:attrName>style.visibility</p:attrName>
                                        </p:attrNameLst>
                                      </p:cBhvr>
                                      <p:to>
                                        <p:strVal val="visible"/>
                                      </p:to>
                                    </p:set>
                                    <p:anim calcmode="lin" valueType="num">
                                      <p:cBhvr additive="base">
                                        <p:cTn id="7" dur="500" fill="hold"/>
                                        <p:tgtEl>
                                          <p:spTgt spid="135188"/>
                                        </p:tgtEl>
                                        <p:attrNameLst>
                                          <p:attrName>ppt_x</p:attrName>
                                        </p:attrNameLst>
                                      </p:cBhvr>
                                      <p:tavLst>
                                        <p:tav tm="0">
                                          <p:val>
                                            <p:strVal val="0-#ppt_w/2"/>
                                          </p:val>
                                        </p:tav>
                                        <p:tav tm="100000">
                                          <p:val>
                                            <p:strVal val="#ppt_x"/>
                                          </p:val>
                                        </p:tav>
                                      </p:tavLst>
                                    </p:anim>
                                    <p:anim calcmode="lin" valueType="num">
                                      <p:cBhvr additive="base">
                                        <p:cTn id="8" dur="500" fill="hold"/>
                                        <p:tgtEl>
                                          <p:spTgt spid="135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135189"/>
                                        </p:tgtEl>
                                        <p:attrNameLst>
                                          <p:attrName>style.visibility</p:attrName>
                                        </p:attrNameLst>
                                      </p:cBhvr>
                                      <p:to>
                                        <p:strVal val="visible"/>
                                      </p:to>
                                    </p:set>
                                    <p:animEffect transition="in" filter="blinds(horizontal)">
                                      <p:cBhvr>
                                        <p:cTn id="23" dur="500"/>
                                        <p:tgtEl>
                                          <p:spTgt spid="13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autoUpdateAnimBg="0"/>
      <p:bldP spid="13519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CFA271-2F4F-46BA-840C-D41252514B1D}" type="slidenum">
              <a:rPr lang="ja-JP" altLang="en-US"/>
              <a:pPr/>
              <a:t>2</a:t>
            </a:fld>
            <a:endParaRPr lang="en-US" altLang="ja-JP"/>
          </a:p>
        </p:txBody>
      </p:sp>
      <p:sp>
        <p:nvSpPr>
          <p:cNvPr id="221186" name="Rectangle 2"/>
          <p:cNvSpPr>
            <a:spLocks noGrp="1" noChangeArrowheads="1"/>
          </p:cNvSpPr>
          <p:nvPr>
            <p:ph type="title"/>
          </p:nvPr>
        </p:nvSpPr>
        <p:spPr/>
        <p:txBody>
          <a:bodyPr/>
          <a:lstStyle/>
          <a:p>
            <a:r>
              <a:rPr lang="zh-CN" altLang="en-US" sz="3600" b="0">
                <a:latin typeface="Times New Roman" pitchFamily="18" charset="0"/>
                <a:ea typeface="黑体" pitchFamily="49" charset="-122"/>
              </a:rPr>
              <a:t>遗传算法</a:t>
            </a:r>
          </a:p>
        </p:txBody>
      </p:sp>
      <p:sp>
        <p:nvSpPr>
          <p:cNvPr id="221187" name="Rectangle 3"/>
          <p:cNvSpPr>
            <a:spLocks noGrp="1" noChangeArrowheads="1"/>
          </p:cNvSpPr>
          <p:nvPr>
            <p:ph type="body" idx="1"/>
          </p:nvPr>
        </p:nvSpPr>
        <p:spPr>
          <a:xfrm>
            <a:off x="611188" y="981075"/>
            <a:ext cx="8281987" cy="5400675"/>
          </a:xfrm>
        </p:spPr>
        <p:txBody>
          <a:bodyPr/>
          <a:lstStyle/>
          <a:p>
            <a:pPr>
              <a:lnSpc>
                <a:spcPct val="160000"/>
              </a:lnSpc>
            </a:pPr>
            <a:r>
              <a:rPr lang="en-US" altLang="zh-CN" b="1">
                <a:latin typeface="Times New Roman" pitchFamily="18" charset="0"/>
              </a:rPr>
              <a:t>1  </a:t>
            </a:r>
            <a:r>
              <a:rPr lang="zh-CN" altLang="en-US" b="1">
                <a:latin typeface="Times New Roman" pitchFamily="18" charset="0"/>
              </a:rPr>
              <a:t>遗传算法的产生与发展 </a:t>
            </a:r>
          </a:p>
          <a:p>
            <a:pPr>
              <a:lnSpc>
                <a:spcPct val="160000"/>
              </a:lnSpc>
            </a:pPr>
            <a:r>
              <a:rPr lang="en-US" altLang="zh-CN" b="1">
                <a:latin typeface="Times New Roman" pitchFamily="18" charset="0"/>
              </a:rPr>
              <a:t>2  </a:t>
            </a:r>
            <a:r>
              <a:rPr lang="zh-CN" altLang="en-US" b="1">
                <a:latin typeface="Times New Roman" pitchFamily="18" charset="0"/>
              </a:rPr>
              <a:t>遗传算法的基本算法 </a:t>
            </a:r>
          </a:p>
          <a:p>
            <a:pPr>
              <a:lnSpc>
                <a:spcPct val="160000"/>
              </a:lnSpc>
            </a:pPr>
            <a:r>
              <a:rPr lang="en-US" altLang="zh-CN" b="1">
                <a:latin typeface="Times New Roman" pitchFamily="18" charset="0"/>
              </a:rPr>
              <a:t>3  </a:t>
            </a:r>
            <a:r>
              <a:rPr lang="zh-CN" altLang="en-US" b="1">
                <a:latin typeface="Times New Roman" pitchFamily="18" charset="0"/>
              </a:rPr>
              <a:t>遗传算法的改进算法 </a:t>
            </a:r>
          </a:p>
          <a:p>
            <a:pPr>
              <a:lnSpc>
                <a:spcPct val="160000"/>
              </a:lnSpc>
            </a:pPr>
            <a:r>
              <a:rPr lang="en-US" altLang="zh-CN" b="1">
                <a:latin typeface="Times New Roman" pitchFamily="18" charset="0"/>
              </a:rPr>
              <a:t>4  </a:t>
            </a:r>
            <a:r>
              <a:rPr lang="zh-CN" altLang="en-US" b="1">
                <a:latin typeface="Times New Roman" pitchFamily="18" charset="0"/>
              </a:rPr>
              <a:t>基于遗传算法的</a:t>
            </a:r>
            <a:r>
              <a:rPr lang="en-US" altLang="zh-CN" b="1">
                <a:latin typeface="Times New Roman" pitchFamily="18" charset="0"/>
              </a:rPr>
              <a:t>TSP</a:t>
            </a:r>
            <a:r>
              <a:rPr lang="zh-CN" altLang="en-US" b="1">
                <a:latin typeface="Times New Roman" pitchFamily="18" charset="0"/>
              </a:rPr>
              <a:t>问题研究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additive="base">
                                        <p:cTn id="7" dur="500" fill="hold"/>
                                        <p:tgtEl>
                                          <p:spTgt spid="221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8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 calcmode="lin" valueType="num">
                                      <p:cBhvr additive="base">
                                        <p:cTn id="12" dur="500" fill="hold"/>
                                        <p:tgtEl>
                                          <p:spTgt spid="2211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2118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 calcmode="lin" valueType="num">
                                      <p:cBhvr additive="base">
                                        <p:cTn id="17" dur="500" fill="hold"/>
                                        <p:tgtEl>
                                          <p:spTgt spid="2211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118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 calcmode="lin" valueType="num">
                                      <p:cBhvr additive="base">
                                        <p:cTn id="22" dur="500" fill="hold"/>
                                        <p:tgtEl>
                                          <p:spTgt spid="22118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21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2D60EE62-E9FE-47BD-AF22-DA24E7F168BC}" type="slidenum">
              <a:rPr lang="ja-JP" altLang="en-US"/>
              <a:pPr/>
              <a:t>20</a:t>
            </a:fld>
            <a:endParaRPr lang="en-US" altLang="ja-JP"/>
          </a:p>
        </p:txBody>
      </p:sp>
      <p:sp>
        <p:nvSpPr>
          <p:cNvPr id="142338" name="Rectangle 2"/>
          <p:cNvSpPr>
            <a:spLocks noChangeArrowheads="1"/>
          </p:cNvSpPr>
          <p:nvPr/>
        </p:nvSpPr>
        <p:spPr bwMode="auto">
          <a:xfrm>
            <a:off x="304800" y="9906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a:pPr>
            <a:r>
              <a:rPr lang="zh-CN" altLang="en-US" sz="2800" b="1">
                <a:latin typeface="宋体" pitchFamily="2" charset="-122"/>
              </a:rPr>
              <a:t>将目标函数映射成适应度函数的方法</a:t>
            </a:r>
            <a:r>
              <a:rPr lang="zh-CN" altLang="en-US" sz="2800"/>
              <a:t> </a:t>
            </a:r>
          </a:p>
        </p:txBody>
      </p:sp>
      <p:sp>
        <p:nvSpPr>
          <p:cNvPr id="142339" name="Rectangle 3"/>
          <p:cNvSpPr>
            <a:spLocks noGrp="1" noChangeArrowheads="1"/>
          </p:cNvSpPr>
          <p:nvPr>
            <p:ph type="title"/>
          </p:nvPr>
        </p:nvSpPr>
        <p:spPr/>
        <p:txBody>
          <a:bodyPr/>
          <a:lstStyle/>
          <a:p>
            <a:r>
              <a:rPr lang="en-US" altLang="zh-CN" sz="3600" b="0">
                <a:latin typeface="Times New Roman" pitchFamily="18" charset="0"/>
                <a:ea typeface="黑体" pitchFamily="49" charset="-122"/>
              </a:rPr>
              <a:t>2.3   </a:t>
            </a:r>
            <a:r>
              <a:rPr lang="zh-CN" altLang="en-US" sz="3600" b="0">
                <a:latin typeface="Times New Roman" pitchFamily="18" charset="0"/>
                <a:ea typeface="黑体" pitchFamily="49" charset="-122"/>
              </a:rPr>
              <a:t>适应度函数</a:t>
            </a:r>
            <a:r>
              <a:rPr kumimoji="1" lang="zh-CN" altLang="en-US" sz="3200">
                <a:latin typeface="Times New Roman" pitchFamily="18" charset="0"/>
              </a:rPr>
              <a:t> </a:t>
            </a:r>
          </a:p>
        </p:txBody>
      </p:sp>
      <p:sp>
        <p:nvSpPr>
          <p:cNvPr id="142340" name="Text Box 4"/>
          <p:cNvSpPr txBox="1">
            <a:spLocks noChangeArrowheads="1"/>
          </p:cNvSpPr>
          <p:nvPr/>
        </p:nvSpPr>
        <p:spPr bwMode="auto">
          <a:xfrm>
            <a:off x="1143000" y="1676400"/>
            <a:ext cx="8153400" cy="4572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buClr>
                <a:srgbClr val="0000FF"/>
              </a:buClr>
              <a:buFont typeface="Wingdings" pitchFamily="2" charset="2"/>
              <a:buNone/>
            </a:pPr>
            <a:r>
              <a:rPr lang="zh-CN" altLang="en-US" sz="2400" b="1">
                <a:solidFill>
                  <a:schemeClr val="accent2"/>
                </a:solidFill>
              </a:rPr>
              <a:t>存在界限值预选估计困难或者不能精确估计的问题！</a:t>
            </a:r>
            <a:r>
              <a:rPr lang="zh-CN" altLang="en-US" sz="2400"/>
              <a:t> </a:t>
            </a:r>
          </a:p>
        </p:txBody>
      </p:sp>
      <p:sp>
        <p:nvSpPr>
          <p:cNvPr id="142346" name="Rectangle 10"/>
          <p:cNvSpPr>
            <a:spLocks noChangeArrowheads="1"/>
          </p:cNvSpPr>
          <p:nvPr/>
        </p:nvSpPr>
        <p:spPr bwMode="auto">
          <a:xfrm>
            <a:off x="3933825" y="32432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48" name="Rectangle 12"/>
          <p:cNvSpPr>
            <a:spLocks noChangeArrowheads="1"/>
          </p:cNvSpPr>
          <p:nvPr/>
        </p:nvSpPr>
        <p:spPr bwMode="auto">
          <a:xfrm>
            <a:off x="3933825" y="32432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42350" name="Group 14"/>
          <p:cNvGrpSpPr>
            <a:grpSpLocks/>
          </p:cNvGrpSpPr>
          <p:nvPr/>
        </p:nvGrpSpPr>
        <p:grpSpPr bwMode="auto">
          <a:xfrm>
            <a:off x="381000" y="2252663"/>
            <a:ext cx="8458200" cy="3690937"/>
            <a:chOff x="240" y="1419"/>
            <a:chExt cx="5328" cy="2325"/>
          </a:xfrm>
        </p:grpSpPr>
        <p:sp>
          <p:nvSpPr>
            <p:cNvPr id="142342" name="Rectangle 6"/>
            <p:cNvSpPr>
              <a:spLocks noChangeArrowheads="1"/>
            </p:cNvSpPr>
            <p:nvPr/>
          </p:nvSpPr>
          <p:spPr bwMode="auto">
            <a:xfrm>
              <a:off x="240" y="1419"/>
              <a:ext cx="5328" cy="2314"/>
            </a:xfrm>
            <a:prstGeom prst="rect">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itchFamily="2" charset="2"/>
                <a:buChar char="§"/>
              </a:pPr>
              <a:r>
                <a:rPr kumimoji="1" lang="en-US" altLang="zh-CN" sz="2600"/>
                <a:t> </a:t>
              </a:r>
              <a:r>
                <a:rPr kumimoji="1" lang="zh-CN" altLang="en-US" sz="2600"/>
                <a:t>若目标函数为</a:t>
              </a:r>
              <a:r>
                <a:rPr kumimoji="1" lang="zh-CN" altLang="en-US" sz="2600" b="1"/>
                <a:t>最大化</a:t>
              </a:r>
              <a:r>
                <a:rPr kumimoji="1" lang="zh-CN" altLang="en-US" sz="2600"/>
                <a:t>问题，则</a:t>
              </a:r>
            </a:p>
            <a:p>
              <a:endParaRPr kumimoji="1" lang="zh-CN" altLang="en-US" sz="2600"/>
            </a:p>
            <a:p>
              <a:endParaRPr kumimoji="1" lang="zh-CN" altLang="en-US" sz="2600"/>
            </a:p>
            <a:p>
              <a:endParaRPr kumimoji="1" lang="zh-CN" altLang="en-US" sz="2600"/>
            </a:p>
            <a:p>
              <a:pPr>
                <a:buClr>
                  <a:srgbClr val="0000FF"/>
                </a:buClr>
                <a:buFont typeface="Wingdings" pitchFamily="2" charset="2"/>
                <a:buChar char="§"/>
              </a:pPr>
              <a:r>
                <a:rPr kumimoji="1" lang="zh-CN" altLang="en-US" sz="2600"/>
                <a:t> 若目标函数为</a:t>
              </a:r>
              <a:r>
                <a:rPr kumimoji="1" lang="zh-CN" altLang="en-US" sz="2600" b="1"/>
                <a:t>最小化</a:t>
              </a:r>
              <a:r>
                <a:rPr kumimoji="1" lang="zh-CN" altLang="en-US" sz="2600"/>
                <a:t>问题，则</a:t>
              </a:r>
            </a:p>
            <a:p>
              <a:pPr>
                <a:buClr>
                  <a:srgbClr val="0000FF"/>
                </a:buClr>
                <a:buFont typeface="Wingdings" pitchFamily="2" charset="2"/>
                <a:buChar char="§"/>
              </a:pPr>
              <a:endParaRPr kumimoji="1" lang="zh-CN" altLang="en-US" sz="2600"/>
            </a:p>
            <a:p>
              <a:pPr>
                <a:buClr>
                  <a:srgbClr val="0000FF"/>
                </a:buClr>
                <a:buFont typeface="Wingdings" pitchFamily="2" charset="2"/>
                <a:buChar char="§"/>
              </a:pPr>
              <a:endParaRPr kumimoji="1" lang="zh-CN" altLang="en-US" sz="2600"/>
            </a:p>
            <a:p>
              <a:pPr>
                <a:buClr>
                  <a:srgbClr val="0000FF"/>
                </a:buClr>
                <a:buFont typeface="Wingdings" pitchFamily="2" charset="2"/>
                <a:buChar char="§"/>
              </a:pPr>
              <a:endParaRPr kumimoji="1" lang="zh-CN" altLang="en-US" sz="2600"/>
            </a:p>
            <a:p>
              <a:pPr>
                <a:buClr>
                  <a:srgbClr val="0000FF"/>
                </a:buClr>
                <a:buFont typeface="Wingdings" pitchFamily="2" charset="2"/>
                <a:buChar char="§"/>
              </a:pPr>
              <a:r>
                <a:rPr kumimoji="1" lang="zh-CN" altLang="en-US" sz="2600"/>
                <a:t>    ：目标函数界限的保守估计值。</a:t>
              </a:r>
            </a:p>
          </p:txBody>
        </p:sp>
        <p:graphicFrame>
          <p:nvGraphicFramePr>
            <p:cNvPr id="142345" name="Object 9"/>
            <p:cNvGraphicFramePr>
              <a:graphicFrameLocks noChangeAspect="1"/>
            </p:cNvGraphicFramePr>
            <p:nvPr/>
          </p:nvGraphicFramePr>
          <p:xfrm>
            <a:off x="816" y="1820"/>
            <a:ext cx="4043" cy="637"/>
          </p:xfrm>
          <a:graphic>
            <a:graphicData uri="http://schemas.openxmlformats.org/presentationml/2006/ole">
              <mc:AlternateContent xmlns:mc="http://schemas.openxmlformats.org/markup-compatibility/2006">
                <mc:Choice xmlns:v="urn:schemas-microsoft-com:vml" Requires="v">
                  <p:oleObj spid="_x0000_s142397" name="Equation" r:id="rId3" imgW="2197080" imgH="342720" progId="Equation.DSMT4">
                    <p:embed/>
                  </p:oleObj>
                </mc:Choice>
                <mc:Fallback>
                  <p:oleObj name="Equation" r:id="rId3" imgW="2197080" imgH="342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820"/>
                          <a:ext cx="4043"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7" name="Object 11"/>
            <p:cNvGraphicFramePr>
              <a:graphicFrameLocks noChangeAspect="1"/>
            </p:cNvGraphicFramePr>
            <p:nvPr/>
          </p:nvGraphicFramePr>
          <p:xfrm>
            <a:off x="768" y="2784"/>
            <a:ext cx="3714" cy="586"/>
          </p:xfrm>
          <a:graphic>
            <a:graphicData uri="http://schemas.openxmlformats.org/presentationml/2006/ole">
              <mc:AlternateContent xmlns:mc="http://schemas.openxmlformats.org/markup-compatibility/2006">
                <mc:Choice xmlns:v="urn:schemas-microsoft-com:vml" Requires="v">
                  <p:oleObj spid="_x0000_s142398" name="Equation" r:id="rId5" imgW="2197080" imgH="342720" progId="Equation.DSMT4">
                    <p:embed/>
                  </p:oleObj>
                </mc:Choice>
                <mc:Fallback>
                  <p:oleObj name="Equation" r:id="rId5" imgW="2197080" imgH="34272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784"/>
                          <a:ext cx="3714" cy="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9" name="Object 13"/>
            <p:cNvGraphicFramePr>
              <a:graphicFrameLocks noChangeAspect="1"/>
            </p:cNvGraphicFramePr>
            <p:nvPr/>
          </p:nvGraphicFramePr>
          <p:xfrm>
            <a:off x="576" y="3504"/>
            <a:ext cx="192" cy="240"/>
          </p:xfrm>
          <a:graphic>
            <a:graphicData uri="http://schemas.openxmlformats.org/presentationml/2006/ole">
              <mc:AlternateContent xmlns:mc="http://schemas.openxmlformats.org/markup-compatibility/2006">
                <mc:Choice xmlns:v="urn:schemas-microsoft-com:vml" Requires="v">
                  <p:oleObj spid="_x0000_s142399" name="Equation" r:id="rId7" imgW="101520" imgH="126720" progId="Equation.DSMT4">
                    <p:embed/>
                  </p:oleObj>
                </mc:Choice>
                <mc:Fallback>
                  <p:oleObj name="Equation" r:id="rId7" imgW="101520" imgH="12672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3504"/>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2351" name="AutoShape 15"/>
          <p:cNvSpPr>
            <a:spLocks noChangeArrowheads="1"/>
          </p:cNvSpPr>
          <p:nvPr/>
        </p:nvSpPr>
        <p:spPr bwMode="auto">
          <a:xfrm rot="5353175">
            <a:off x="268288" y="1712912"/>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5000" fill="hold"/>
                                        <p:tgtEl>
                                          <p:spTgt spid="142340"/>
                                        </p:tgtEl>
                                        <p:attrNameLst>
                                          <p:attrName>ppt_w</p:attrName>
                                        </p:attrNameLst>
                                      </p:cBhvr>
                                      <p:tavLst>
                                        <p:tav tm="0" fmla="#ppt_w*sin(2.5*pi*$)">
                                          <p:val>
                                            <p:fltVal val="0"/>
                                          </p:val>
                                        </p:tav>
                                        <p:tav tm="100000">
                                          <p:val>
                                            <p:fltVal val="1"/>
                                          </p:val>
                                        </p:tav>
                                      </p:tavLst>
                                    </p:anim>
                                    <p:anim calcmode="lin" valueType="num">
                                      <p:cBhvr>
                                        <p:cTn id="8" dur="5000" fill="hold"/>
                                        <p:tgtEl>
                                          <p:spTgt spid="14234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2351"/>
                                        </p:tgtEl>
                                        <p:attrNameLst>
                                          <p:attrName>style.visibility</p:attrName>
                                        </p:attrNameLst>
                                      </p:cBhvr>
                                      <p:to>
                                        <p:strVal val="visible"/>
                                      </p:to>
                                    </p:set>
                                    <p:animEffect transition="in" filter="dissolve">
                                      <p:cBhvr>
                                        <p:cTn id="13" dur="500"/>
                                        <p:tgtEl>
                                          <p:spTgt spid="142351"/>
                                        </p:tgtEl>
                                      </p:cBhvr>
                                    </p:animEffect>
                                  </p:childTnLst>
                                </p:cTn>
                              </p:par>
                            </p:childTnLst>
                          </p:cTn>
                        </p:par>
                        <p:par>
                          <p:cTn id="14" fill="hold" nodeType="afterGroup">
                            <p:stCondLst>
                              <p:cond delay="500"/>
                            </p:stCondLst>
                            <p:childTnLst>
                              <p:par>
                                <p:cTn id="15" presetID="17" presetClass="entr" presetSubtype="10" fill="hold" nodeType="afterEffect">
                                  <p:stCondLst>
                                    <p:cond delay="0"/>
                                  </p:stCondLst>
                                  <p:childTnLst>
                                    <p:set>
                                      <p:cBhvr>
                                        <p:cTn id="16" dur="1" fill="hold">
                                          <p:stCondLst>
                                            <p:cond delay="0"/>
                                          </p:stCondLst>
                                        </p:cTn>
                                        <p:tgtEl>
                                          <p:spTgt spid="142350"/>
                                        </p:tgtEl>
                                        <p:attrNameLst>
                                          <p:attrName>style.visibility</p:attrName>
                                        </p:attrNameLst>
                                      </p:cBhvr>
                                      <p:to>
                                        <p:strVal val="visible"/>
                                      </p:to>
                                    </p:set>
                                    <p:anim calcmode="lin" valueType="num">
                                      <p:cBhvr>
                                        <p:cTn id="17" dur="500" fill="hold"/>
                                        <p:tgtEl>
                                          <p:spTgt spid="142350"/>
                                        </p:tgtEl>
                                        <p:attrNameLst>
                                          <p:attrName>ppt_w</p:attrName>
                                        </p:attrNameLst>
                                      </p:cBhvr>
                                      <p:tavLst>
                                        <p:tav tm="0">
                                          <p:val>
                                            <p:fltVal val="0"/>
                                          </p:val>
                                        </p:tav>
                                        <p:tav tm="100000">
                                          <p:val>
                                            <p:strVal val="#ppt_w"/>
                                          </p:val>
                                        </p:tav>
                                      </p:tavLst>
                                    </p:anim>
                                    <p:anim calcmode="lin" valueType="num">
                                      <p:cBhvr>
                                        <p:cTn id="18" dur="500" fill="hold"/>
                                        <p:tgtEl>
                                          <p:spTgt spid="1423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8A2F2777-2F9B-4CD7-9BB4-36A592FFF684}" type="slidenum">
              <a:rPr lang="ja-JP" altLang="en-US"/>
              <a:pPr/>
              <a:t>21</a:t>
            </a:fld>
            <a:endParaRPr lang="en-US" altLang="ja-JP"/>
          </a:p>
        </p:txBody>
      </p:sp>
      <p:sp>
        <p:nvSpPr>
          <p:cNvPr id="173059" name="Rectangle 1027"/>
          <p:cNvSpPr>
            <a:spLocks noChangeArrowheads="1"/>
          </p:cNvSpPr>
          <p:nvPr/>
        </p:nvSpPr>
        <p:spPr bwMode="auto">
          <a:xfrm>
            <a:off x="40147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3060" name="Rectangle 1028"/>
          <p:cNvSpPr>
            <a:spLocks noChangeArrowheads="1"/>
          </p:cNvSpPr>
          <p:nvPr/>
        </p:nvSpPr>
        <p:spPr bwMode="auto">
          <a:xfrm>
            <a:off x="381000" y="1066800"/>
            <a:ext cx="6858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startAt="2"/>
            </a:pPr>
            <a:r>
              <a:rPr lang="zh-CN" altLang="en-US" sz="3000" b="1"/>
              <a:t>适应度函数的尺度变换 </a:t>
            </a:r>
          </a:p>
        </p:txBody>
      </p:sp>
      <p:sp>
        <p:nvSpPr>
          <p:cNvPr id="173061" name="Rectangle 1029"/>
          <p:cNvSpPr>
            <a:spLocks noChangeArrowheads="1"/>
          </p:cNvSpPr>
          <p:nvPr/>
        </p:nvSpPr>
        <p:spPr bwMode="auto">
          <a:xfrm>
            <a:off x="304800" y="1752600"/>
            <a:ext cx="8534400"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123950" indent="-457200">
              <a:defRPr kumimoji="1" sz="2400">
                <a:solidFill>
                  <a:schemeClr val="tx1"/>
                </a:solidFill>
                <a:latin typeface="Times New Roman" pitchFamily="18" charset="0"/>
                <a:ea typeface="宋体" pitchFamily="2" charset="-122"/>
              </a:defRPr>
            </a:lvl2pPr>
            <a:lvl3pPr marL="1771650" indent="-457200">
              <a:defRPr kumimoji="1" sz="2400">
                <a:solidFill>
                  <a:schemeClr val="tx1"/>
                </a:solidFill>
                <a:latin typeface="Times New Roman" pitchFamily="18" charset="0"/>
                <a:ea typeface="宋体" pitchFamily="2" charset="-122"/>
              </a:defRPr>
            </a:lvl3pPr>
            <a:lvl4pPr marL="2419350" indent="-457200">
              <a:defRPr kumimoji="1" sz="2400">
                <a:solidFill>
                  <a:schemeClr val="tx1"/>
                </a:solidFill>
                <a:latin typeface="Times New Roman" pitchFamily="18" charset="0"/>
                <a:ea typeface="宋体" pitchFamily="2" charset="-122"/>
              </a:defRPr>
            </a:lvl4pPr>
            <a:lvl5pPr marL="3067050" indent="-457200">
              <a:defRPr kumimoji="1" sz="2400">
                <a:solidFill>
                  <a:schemeClr val="tx1"/>
                </a:solidFill>
                <a:latin typeface="Times New Roman" pitchFamily="18" charset="0"/>
                <a:ea typeface="宋体" pitchFamily="2" charset="-122"/>
              </a:defRPr>
            </a:lvl5pPr>
            <a:lvl6pPr marL="3524250" indent="-457200" fontAlgn="base">
              <a:spcBef>
                <a:spcPct val="0"/>
              </a:spcBef>
              <a:spcAft>
                <a:spcPct val="0"/>
              </a:spcAft>
              <a:defRPr kumimoji="1" sz="2400">
                <a:solidFill>
                  <a:schemeClr val="tx1"/>
                </a:solidFill>
                <a:latin typeface="Times New Roman" pitchFamily="18" charset="0"/>
                <a:ea typeface="宋体" pitchFamily="2" charset="-122"/>
              </a:defRPr>
            </a:lvl6pPr>
            <a:lvl7pPr marL="3981450" indent="-457200" fontAlgn="base">
              <a:spcBef>
                <a:spcPct val="0"/>
              </a:spcBef>
              <a:spcAft>
                <a:spcPct val="0"/>
              </a:spcAft>
              <a:defRPr kumimoji="1" sz="2400">
                <a:solidFill>
                  <a:schemeClr val="tx1"/>
                </a:solidFill>
                <a:latin typeface="Times New Roman" pitchFamily="18" charset="0"/>
                <a:ea typeface="宋体" pitchFamily="2" charset="-122"/>
              </a:defRPr>
            </a:lvl7pPr>
            <a:lvl8pPr marL="4438650" indent="-457200" fontAlgn="base">
              <a:spcBef>
                <a:spcPct val="0"/>
              </a:spcBef>
              <a:spcAft>
                <a:spcPct val="0"/>
              </a:spcAft>
              <a:defRPr kumimoji="1" sz="2400">
                <a:solidFill>
                  <a:schemeClr val="tx1"/>
                </a:solidFill>
                <a:latin typeface="Times New Roman" pitchFamily="18" charset="0"/>
                <a:ea typeface="宋体" pitchFamily="2" charset="-122"/>
              </a:defRPr>
            </a:lvl8pPr>
            <a:lvl9pPr marL="489585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buClr>
                <a:srgbClr val="0000FF"/>
              </a:buClr>
              <a:buFont typeface="Wingdings" pitchFamily="2" charset="2"/>
              <a:buChar char="§"/>
            </a:pPr>
            <a:r>
              <a:rPr lang="en-US" altLang="zh-CN" sz="2600">
                <a:latin typeface="宋体" pitchFamily="2" charset="-122"/>
              </a:rPr>
              <a:t> </a:t>
            </a:r>
            <a:r>
              <a:rPr lang="zh-CN" altLang="en-US" sz="2600"/>
              <a:t>在遗传算法中，将所有妨碍适应度值高的个体产生，从而影响遗传算法正常工作的问题统称为</a:t>
            </a:r>
            <a:r>
              <a:rPr lang="zh-CN" altLang="en-US" sz="2600" b="1">
                <a:solidFill>
                  <a:schemeClr val="accent2"/>
                </a:solidFill>
              </a:rPr>
              <a:t>欺骗问题</a:t>
            </a:r>
            <a:r>
              <a:rPr lang="zh-CN" altLang="en-US" sz="2600"/>
              <a:t>（</a:t>
            </a:r>
            <a:r>
              <a:rPr lang="en-US" altLang="zh-CN" sz="2600"/>
              <a:t>deceptive problem</a:t>
            </a:r>
            <a:r>
              <a:rPr lang="zh-CN" altLang="en-US" sz="2600"/>
              <a:t>）。</a:t>
            </a:r>
            <a:r>
              <a:rPr lang="zh-CN" altLang="en-US" sz="2800">
                <a:latin typeface="宋体" pitchFamily="2" charset="-122"/>
              </a:rPr>
              <a:t> </a:t>
            </a:r>
          </a:p>
        </p:txBody>
      </p:sp>
      <p:sp>
        <p:nvSpPr>
          <p:cNvPr id="173065" name="Rectangle 1033"/>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indent="176213">
              <a:defRPr kumimoji="1" sz="2400">
                <a:solidFill>
                  <a:schemeClr val="tx1"/>
                </a:solidFill>
                <a:latin typeface="Times New Roman" pitchFamily="18" charset="0"/>
                <a:ea typeface="宋体" pitchFamily="2" charset="-122"/>
              </a:defRPr>
            </a:lvl1pPr>
            <a:lvl2pPr indent="176213">
              <a:defRPr kumimoji="1" sz="2400">
                <a:solidFill>
                  <a:schemeClr val="tx1"/>
                </a:solidFill>
                <a:latin typeface="Times New Roman" pitchFamily="18" charset="0"/>
                <a:ea typeface="宋体" pitchFamily="2" charset="-122"/>
              </a:defRPr>
            </a:lvl2pPr>
            <a:lvl3pPr indent="176213">
              <a:defRPr kumimoji="1" sz="2400">
                <a:solidFill>
                  <a:schemeClr val="tx1"/>
                </a:solidFill>
                <a:latin typeface="Times New Roman" pitchFamily="18" charset="0"/>
                <a:ea typeface="宋体" pitchFamily="2" charset="-122"/>
              </a:defRPr>
            </a:lvl3pPr>
            <a:lvl4pPr indent="176213">
              <a:defRPr kumimoji="1" sz="2400">
                <a:solidFill>
                  <a:schemeClr val="tx1"/>
                </a:solidFill>
                <a:latin typeface="Times New Roman" pitchFamily="18" charset="0"/>
                <a:ea typeface="宋体" pitchFamily="2" charset="-122"/>
              </a:defRPr>
            </a:lvl4pPr>
            <a:lvl5pPr indent="176213">
              <a:defRPr kumimoji="1" sz="2400">
                <a:solidFill>
                  <a:schemeClr val="tx1"/>
                </a:solidFill>
                <a:latin typeface="Times New Roman" pitchFamily="18" charset="0"/>
                <a:ea typeface="宋体" pitchFamily="2" charset="-122"/>
              </a:defRPr>
            </a:lvl5pPr>
            <a:lvl6pPr marL="457200" indent="176213" fontAlgn="base">
              <a:spcBef>
                <a:spcPct val="0"/>
              </a:spcBef>
              <a:spcAft>
                <a:spcPct val="0"/>
              </a:spcAft>
              <a:defRPr kumimoji="1" sz="2400">
                <a:solidFill>
                  <a:schemeClr val="tx1"/>
                </a:solidFill>
                <a:latin typeface="Times New Roman" pitchFamily="18" charset="0"/>
                <a:ea typeface="宋体" pitchFamily="2" charset="-122"/>
              </a:defRPr>
            </a:lvl6pPr>
            <a:lvl7pPr marL="914400" indent="176213" fontAlgn="base">
              <a:spcBef>
                <a:spcPct val="0"/>
              </a:spcBef>
              <a:spcAft>
                <a:spcPct val="0"/>
              </a:spcAft>
              <a:defRPr kumimoji="1" sz="2400">
                <a:solidFill>
                  <a:schemeClr val="tx1"/>
                </a:solidFill>
                <a:latin typeface="Times New Roman" pitchFamily="18" charset="0"/>
                <a:ea typeface="宋体" pitchFamily="2" charset="-122"/>
              </a:defRPr>
            </a:lvl7pPr>
            <a:lvl8pPr marL="1371600" indent="176213" fontAlgn="base">
              <a:spcBef>
                <a:spcPct val="0"/>
              </a:spcBef>
              <a:spcAft>
                <a:spcPct val="0"/>
              </a:spcAft>
              <a:defRPr kumimoji="1" sz="2400">
                <a:solidFill>
                  <a:schemeClr val="tx1"/>
                </a:solidFill>
                <a:latin typeface="Times New Roman" pitchFamily="18" charset="0"/>
                <a:ea typeface="宋体" pitchFamily="2" charset="-122"/>
              </a:defRPr>
            </a:lvl8pPr>
            <a:lvl9pPr marL="1828800" indent="176213"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3600">
                <a:solidFill>
                  <a:schemeClr val="bg1"/>
                </a:solidFill>
                <a:ea typeface="黑体" pitchFamily="49" charset="-122"/>
              </a:rPr>
              <a:t>2.3   </a:t>
            </a:r>
            <a:r>
              <a:rPr kumimoji="0" lang="zh-CN" altLang="en-US" sz="3600">
                <a:solidFill>
                  <a:schemeClr val="bg1"/>
                </a:solidFill>
                <a:ea typeface="黑体" pitchFamily="49" charset="-122"/>
              </a:rPr>
              <a:t>适应度函数</a:t>
            </a:r>
            <a:r>
              <a:rPr lang="zh-CN" altLang="en-US" sz="3200" b="1">
                <a:solidFill>
                  <a:schemeClr val="bg1"/>
                </a:solidFill>
              </a:rPr>
              <a:t> </a:t>
            </a:r>
          </a:p>
        </p:txBody>
      </p:sp>
      <p:sp>
        <p:nvSpPr>
          <p:cNvPr id="173066" name="Text Box 1034"/>
          <p:cNvSpPr txBox="1">
            <a:spLocks noChangeArrowheads="1"/>
          </p:cNvSpPr>
          <p:nvPr/>
        </p:nvSpPr>
        <p:spPr bwMode="auto">
          <a:xfrm>
            <a:off x="304800" y="3190875"/>
            <a:ext cx="8458200" cy="885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50000"/>
              </a:spcBef>
              <a:buClr>
                <a:srgbClr val="0000FF"/>
              </a:buClr>
              <a:buFont typeface="Wingdings" pitchFamily="2" charset="2"/>
              <a:buChar char="§"/>
            </a:pPr>
            <a:r>
              <a:rPr lang="en-US" altLang="zh-CN" sz="2600" b="1">
                <a:solidFill>
                  <a:schemeClr val="accent2"/>
                </a:solidFill>
              </a:rPr>
              <a:t> </a:t>
            </a:r>
            <a:r>
              <a:rPr lang="zh-CN" altLang="en-US" sz="2600" b="1">
                <a:solidFill>
                  <a:schemeClr val="accent2"/>
                </a:solidFill>
              </a:rPr>
              <a:t>过早收敛</a:t>
            </a:r>
            <a:r>
              <a:rPr lang="zh-CN" altLang="en-US" sz="2600"/>
              <a:t>：缩小这些个体的适应度，以降低这些超级个体的竞争力。</a:t>
            </a:r>
          </a:p>
        </p:txBody>
      </p:sp>
      <p:sp>
        <p:nvSpPr>
          <p:cNvPr id="173067" name="Text Box 1035"/>
          <p:cNvSpPr txBox="1">
            <a:spLocks noChangeArrowheads="1"/>
          </p:cNvSpPr>
          <p:nvPr/>
        </p:nvSpPr>
        <p:spPr bwMode="auto">
          <a:xfrm>
            <a:off x="304800" y="4191000"/>
            <a:ext cx="8458200" cy="885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50000"/>
              </a:spcBef>
              <a:buClr>
                <a:srgbClr val="0000FF"/>
              </a:buClr>
              <a:buFont typeface="Wingdings" pitchFamily="2" charset="2"/>
              <a:buChar char="§"/>
            </a:pPr>
            <a:r>
              <a:rPr lang="en-US" altLang="zh-CN" sz="2600" b="1">
                <a:solidFill>
                  <a:schemeClr val="accent2"/>
                </a:solidFill>
              </a:rPr>
              <a:t> </a:t>
            </a:r>
            <a:r>
              <a:rPr lang="zh-CN" altLang="en-US" sz="2600" b="1">
                <a:solidFill>
                  <a:schemeClr val="accent2"/>
                </a:solidFill>
              </a:rPr>
              <a:t>停滞现象</a:t>
            </a:r>
            <a:r>
              <a:rPr lang="zh-CN" altLang="en-US" sz="2600"/>
              <a:t>：改变原始适应值的比例关系，以提高个体之间的竞争力。</a:t>
            </a:r>
          </a:p>
        </p:txBody>
      </p:sp>
      <p:sp>
        <p:nvSpPr>
          <p:cNvPr id="173068" name="Text Box 1036"/>
          <p:cNvSpPr txBox="1">
            <a:spLocks noChangeArrowheads="1"/>
          </p:cNvSpPr>
          <p:nvPr/>
        </p:nvSpPr>
        <p:spPr bwMode="auto">
          <a:xfrm>
            <a:off x="304800" y="5334000"/>
            <a:ext cx="8382000" cy="885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50000"/>
              </a:spcBef>
              <a:buClr>
                <a:srgbClr val="0000FF"/>
              </a:buClr>
              <a:buFont typeface="Wingdings" pitchFamily="2" charset="2"/>
              <a:buChar char="§"/>
            </a:pPr>
            <a:r>
              <a:rPr lang="en-US" altLang="zh-CN" sz="2600"/>
              <a:t> </a:t>
            </a:r>
            <a:r>
              <a:rPr lang="zh-CN" altLang="en-US" sz="2600"/>
              <a:t>适应度函数的</a:t>
            </a:r>
            <a:r>
              <a:rPr lang="zh-CN" altLang="en-US" sz="2600" b="1">
                <a:solidFill>
                  <a:schemeClr val="accent2"/>
                </a:solidFill>
              </a:rPr>
              <a:t>尺度变换（</a:t>
            </a:r>
            <a:r>
              <a:rPr lang="en-US" altLang="zh-CN" sz="2600" b="1">
                <a:solidFill>
                  <a:schemeClr val="accent2"/>
                </a:solidFill>
                <a:latin typeface="Times New Roman" pitchFamily="18" charset="0"/>
                <a:cs typeface="Times New Roman" pitchFamily="18" charset="0"/>
              </a:rPr>
              <a:t>fitness scaling</a:t>
            </a:r>
            <a:r>
              <a:rPr lang="zh-CN" altLang="en-US" sz="2600" b="1">
                <a:solidFill>
                  <a:schemeClr val="accent2"/>
                </a:solidFill>
              </a:rPr>
              <a:t>）</a:t>
            </a:r>
            <a:r>
              <a:rPr lang="zh-CN" altLang="en-US" sz="2600"/>
              <a:t>或者</a:t>
            </a:r>
            <a:r>
              <a:rPr lang="zh-CN" altLang="en-US" sz="2600" b="1">
                <a:solidFill>
                  <a:schemeClr val="accent2"/>
                </a:solidFill>
              </a:rPr>
              <a:t>定标</a:t>
            </a:r>
            <a:r>
              <a:rPr lang="zh-CN" altLang="en-US" sz="2600"/>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6" grpId="0" autoUpdateAnimBg="0"/>
      <p:bldP spid="173067" grpId="0" autoUpdateAnimBg="0"/>
      <p:bldP spid="17306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p:cNvSpPr>
            <a:spLocks noGrp="1"/>
          </p:cNvSpPr>
          <p:nvPr>
            <p:ph type="sldNum" sz="quarter" idx="10"/>
          </p:nvPr>
        </p:nvSpPr>
        <p:spPr/>
        <p:txBody>
          <a:bodyPr/>
          <a:lstStyle/>
          <a:p>
            <a:fld id="{FD73E064-1C7B-4B1E-BB01-A6C74507FCA7}" type="slidenum">
              <a:rPr lang="ja-JP" altLang="en-US"/>
              <a:pPr/>
              <a:t>22</a:t>
            </a:fld>
            <a:endParaRPr lang="en-US" altLang="ja-JP"/>
          </a:p>
        </p:txBody>
      </p:sp>
      <p:sp>
        <p:nvSpPr>
          <p:cNvPr id="174082" name="Rectangle 2"/>
          <p:cNvSpPr>
            <a:spLocks noChangeArrowheads="1"/>
          </p:cNvSpPr>
          <p:nvPr/>
        </p:nvSpPr>
        <p:spPr bwMode="auto">
          <a:xfrm>
            <a:off x="40147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083" name="Rectangle 3"/>
          <p:cNvSpPr>
            <a:spLocks noChangeArrowheads="1"/>
          </p:cNvSpPr>
          <p:nvPr/>
        </p:nvSpPr>
        <p:spPr bwMode="auto">
          <a:xfrm>
            <a:off x="381000" y="1066800"/>
            <a:ext cx="6858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startAt="2"/>
            </a:pPr>
            <a:r>
              <a:rPr lang="zh-CN" altLang="en-US" sz="3000" b="1"/>
              <a:t>适应度函数</a:t>
            </a:r>
            <a:r>
              <a:rPr lang="zh-CN" altLang="en-US" sz="3000" b="1">
                <a:latin typeface="宋体" pitchFamily="2" charset="-122"/>
              </a:rPr>
              <a:t>的尺度变换</a:t>
            </a:r>
            <a:r>
              <a:rPr lang="zh-CN" altLang="en-US" sz="3000" b="1"/>
              <a:t> </a:t>
            </a:r>
          </a:p>
        </p:txBody>
      </p:sp>
      <p:sp>
        <p:nvSpPr>
          <p:cNvPr id="174084" name="Rectangle 4"/>
          <p:cNvSpPr>
            <a:spLocks noChangeArrowheads="1"/>
          </p:cNvSpPr>
          <p:nvPr/>
        </p:nvSpPr>
        <p:spPr bwMode="auto">
          <a:xfrm>
            <a:off x="228600" y="1676400"/>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t>（</a:t>
            </a:r>
            <a:r>
              <a:rPr lang="en-US" altLang="zh-CN" sz="2800"/>
              <a:t>1</a:t>
            </a:r>
            <a:r>
              <a:rPr lang="zh-CN" altLang="en-US" sz="2800"/>
              <a:t>）线性变换：</a:t>
            </a:r>
          </a:p>
          <a:p>
            <a:pPr>
              <a:buFontTx/>
              <a:buChar char="•"/>
            </a:pPr>
            <a:endParaRPr lang="zh-CN" altLang="en-US" sz="2800"/>
          </a:p>
          <a:p>
            <a:endParaRPr lang="en-US" altLang="zh-CN" sz="2800">
              <a:latin typeface="宋体" pitchFamily="2" charset="-122"/>
            </a:endParaRPr>
          </a:p>
        </p:txBody>
      </p:sp>
      <p:graphicFrame>
        <p:nvGraphicFramePr>
          <p:cNvPr id="174085" name="Object 5"/>
          <p:cNvGraphicFramePr>
            <a:graphicFrameLocks noChangeAspect="1"/>
          </p:cNvGraphicFramePr>
          <p:nvPr/>
        </p:nvGraphicFramePr>
        <p:xfrm>
          <a:off x="2743200" y="2209800"/>
          <a:ext cx="1600200" cy="436563"/>
        </p:xfrm>
        <a:graphic>
          <a:graphicData uri="http://schemas.openxmlformats.org/presentationml/2006/ole">
            <mc:AlternateContent xmlns:mc="http://schemas.openxmlformats.org/markup-compatibility/2006">
              <mc:Choice xmlns:v="urn:schemas-microsoft-com:vml" Requires="v">
                <p:oleObj spid="_x0000_s174216" r:id="rId3" imgW="736600" imgH="203200" progId="Equation.3">
                  <p:embed/>
                </p:oleObj>
              </mc:Choice>
              <mc:Fallback>
                <p:oleObj r:id="rId3" imgW="7366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16002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88" name="Rectangle 8"/>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indent="176213">
              <a:defRPr kumimoji="1" sz="2400">
                <a:solidFill>
                  <a:schemeClr val="tx1"/>
                </a:solidFill>
                <a:latin typeface="Times New Roman" pitchFamily="18" charset="0"/>
                <a:ea typeface="宋体" pitchFamily="2" charset="-122"/>
              </a:defRPr>
            </a:lvl1pPr>
            <a:lvl2pPr indent="176213">
              <a:defRPr kumimoji="1" sz="2400">
                <a:solidFill>
                  <a:schemeClr val="tx1"/>
                </a:solidFill>
                <a:latin typeface="Times New Roman" pitchFamily="18" charset="0"/>
                <a:ea typeface="宋体" pitchFamily="2" charset="-122"/>
              </a:defRPr>
            </a:lvl2pPr>
            <a:lvl3pPr indent="176213">
              <a:defRPr kumimoji="1" sz="2400">
                <a:solidFill>
                  <a:schemeClr val="tx1"/>
                </a:solidFill>
                <a:latin typeface="Times New Roman" pitchFamily="18" charset="0"/>
                <a:ea typeface="宋体" pitchFamily="2" charset="-122"/>
              </a:defRPr>
            </a:lvl3pPr>
            <a:lvl4pPr indent="176213">
              <a:defRPr kumimoji="1" sz="2400">
                <a:solidFill>
                  <a:schemeClr val="tx1"/>
                </a:solidFill>
                <a:latin typeface="Times New Roman" pitchFamily="18" charset="0"/>
                <a:ea typeface="宋体" pitchFamily="2" charset="-122"/>
              </a:defRPr>
            </a:lvl4pPr>
            <a:lvl5pPr indent="176213">
              <a:defRPr kumimoji="1" sz="2400">
                <a:solidFill>
                  <a:schemeClr val="tx1"/>
                </a:solidFill>
                <a:latin typeface="Times New Roman" pitchFamily="18" charset="0"/>
                <a:ea typeface="宋体" pitchFamily="2" charset="-122"/>
              </a:defRPr>
            </a:lvl5pPr>
            <a:lvl6pPr marL="457200" indent="176213" fontAlgn="base">
              <a:spcBef>
                <a:spcPct val="0"/>
              </a:spcBef>
              <a:spcAft>
                <a:spcPct val="0"/>
              </a:spcAft>
              <a:defRPr kumimoji="1" sz="2400">
                <a:solidFill>
                  <a:schemeClr val="tx1"/>
                </a:solidFill>
                <a:latin typeface="Times New Roman" pitchFamily="18" charset="0"/>
                <a:ea typeface="宋体" pitchFamily="2" charset="-122"/>
              </a:defRPr>
            </a:lvl6pPr>
            <a:lvl7pPr marL="914400" indent="176213" fontAlgn="base">
              <a:spcBef>
                <a:spcPct val="0"/>
              </a:spcBef>
              <a:spcAft>
                <a:spcPct val="0"/>
              </a:spcAft>
              <a:defRPr kumimoji="1" sz="2400">
                <a:solidFill>
                  <a:schemeClr val="tx1"/>
                </a:solidFill>
                <a:latin typeface="Times New Roman" pitchFamily="18" charset="0"/>
                <a:ea typeface="宋体" pitchFamily="2" charset="-122"/>
              </a:defRPr>
            </a:lvl7pPr>
            <a:lvl8pPr marL="1371600" indent="176213" fontAlgn="base">
              <a:spcBef>
                <a:spcPct val="0"/>
              </a:spcBef>
              <a:spcAft>
                <a:spcPct val="0"/>
              </a:spcAft>
              <a:defRPr kumimoji="1" sz="2400">
                <a:solidFill>
                  <a:schemeClr val="tx1"/>
                </a:solidFill>
                <a:latin typeface="Times New Roman" pitchFamily="18" charset="0"/>
                <a:ea typeface="宋体" pitchFamily="2" charset="-122"/>
              </a:defRPr>
            </a:lvl8pPr>
            <a:lvl9pPr marL="1828800" indent="176213"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3600">
                <a:solidFill>
                  <a:schemeClr val="bg1"/>
                </a:solidFill>
                <a:ea typeface="黑体" pitchFamily="49" charset="-122"/>
              </a:rPr>
              <a:t>2.3  </a:t>
            </a:r>
            <a:r>
              <a:rPr kumimoji="0" lang="zh-CN" altLang="en-US" sz="3600">
                <a:solidFill>
                  <a:schemeClr val="bg1"/>
                </a:solidFill>
                <a:ea typeface="黑体" pitchFamily="49" charset="-122"/>
              </a:rPr>
              <a:t>适应度函数</a:t>
            </a:r>
            <a:r>
              <a:rPr lang="zh-CN" altLang="en-US" sz="3200" b="1">
                <a:solidFill>
                  <a:schemeClr val="bg1"/>
                </a:solidFill>
              </a:rPr>
              <a:t> </a:t>
            </a:r>
          </a:p>
        </p:txBody>
      </p:sp>
      <p:sp>
        <p:nvSpPr>
          <p:cNvPr id="174090" name="Rectangle 10"/>
          <p:cNvSpPr>
            <a:spLocks noChangeArrowheads="1"/>
          </p:cNvSpPr>
          <p:nvPr/>
        </p:nvSpPr>
        <p:spPr bwMode="auto">
          <a:xfrm>
            <a:off x="4095750" y="31956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092" name="Rectangle 12"/>
          <p:cNvSpPr>
            <a:spLocks noChangeArrowheads="1"/>
          </p:cNvSpPr>
          <p:nvPr/>
        </p:nvSpPr>
        <p:spPr bwMode="auto">
          <a:xfrm>
            <a:off x="4100513" y="31956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74109" name="Group 29"/>
          <p:cNvGrpSpPr>
            <a:grpSpLocks/>
          </p:cNvGrpSpPr>
          <p:nvPr/>
        </p:nvGrpSpPr>
        <p:grpSpPr bwMode="auto">
          <a:xfrm>
            <a:off x="6400800" y="3487738"/>
            <a:ext cx="2514600" cy="2608262"/>
            <a:chOff x="4032" y="2197"/>
            <a:chExt cx="1584" cy="1643"/>
          </a:xfrm>
        </p:grpSpPr>
        <p:sp>
          <p:nvSpPr>
            <p:cNvPr id="174105" name="Rectangle 25"/>
            <p:cNvSpPr>
              <a:spLocks noChangeArrowheads="1"/>
            </p:cNvSpPr>
            <p:nvPr/>
          </p:nvSpPr>
          <p:spPr bwMode="auto">
            <a:xfrm>
              <a:off x="4032" y="2208"/>
              <a:ext cx="1584" cy="163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089" name="Object 9"/>
            <p:cNvGraphicFramePr>
              <a:graphicFrameLocks noChangeAspect="1"/>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174217" r:id="rId5" imgW="952087" imgH="469696" progId="Equation.DSMT4">
                    <p:embed/>
                  </p:oleObj>
                </mc:Choice>
                <mc:Fallback>
                  <p:oleObj r:id="rId5" imgW="952087" imgH="46969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197"/>
                          <a:ext cx="1296"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91" name="Object 11"/>
            <p:cNvGraphicFramePr>
              <a:graphicFrameLocks noChangeAspect="1"/>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174218" r:id="rId7" imgW="939800" imgH="469900" progId="Equation.DSMT4">
                    <p:embed/>
                  </p:oleObj>
                </mc:Choice>
                <mc:Fallback>
                  <p:oleObj r:id="rId7" imgW="939800" imgH="4699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3008"/>
                          <a:ext cx="1392" cy="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94" name="Rectangle 14"/>
          <p:cNvSpPr>
            <a:spLocks noChangeArrowheads="1"/>
          </p:cNvSpPr>
          <p:nvPr/>
        </p:nvSpPr>
        <p:spPr bwMode="auto">
          <a:xfrm>
            <a:off x="4000500" y="31956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096" name="Rectangle 16"/>
          <p:cNvSpPr>
            <a:spLocks noChangeArrowheads="1"/>
          </p:cNvSpPr>
          <p:nvPr/>
        </p:nvSpPr>
        <p:spPr bwMode="auto">
          <a:xfrm>
            <a:off x="3776663" y="31956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74107" name="Group 27"/>
          <p:cNvGrpSpPr>
            <a:grpSpLocks/>
          </p:cNvGrpSpPr>
          <p:nvPr/>
        </p:nvGrpSpPr>
        <p:grpSpPr bwMode="auto">
          <a:xfrm>
            <a:off x="228600" y="3505200"/>
            <a:ext cx="3505200" cy="2514600"/>
            <a:chOff x="144" y="2208"/>
            <a:chExt cx="2208" cy="1584"/>
          </a:xfrm>
        </p:grpSpPr>
        <p:sp>
          <p:nvSpPr>
            <p:cNvPr id="174106" name="Rectangle 26"/>
            <p:cNvSpPr>
              <a:spLocks noChangeArrowheads="1"/>
            </p:cNvSpPr>
            <p:nvPr/>
          </p:nvSpPr>
          <p:spPr bwMode="auto">
            <a:xfrm>
              <a:off x="144" y="2208"/>
              <a:ext cx="2208" cy="158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093" name="Object 13"/>
            <p:cNvGraphicFramePr>
              <a:graphicFrameLocks noChangeAspect="1"/>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174219" r:id="rId9" imgW="1143000" imgH="469900" progId="Equation.DSMT4">
                    <p:embed/>
                  </p:oleObj>
                </mc:Choice>
                <mc:Fallback>
                  <p:oleObj r:id="rId9" imgW="1143000" imgH="4699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2272"/>
                          <a:ext cx="1488" cy="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95" name="Object 15"/>
            <p:cNvGraphicFramePr>
              <a:graphicFrameLocks noChangeAspect="1"/>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174220" r:id="rId11" imgW="1587500" imgH="469900" progId="Equation.DSMT4">
                    <p:embed/>
                  </p:oleObj>
                </mc:Choice>
                <mc:Fallback>
                  <p:oleObj r:id="rId11" imgW="1587500" imgH="4699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 y="3029"/>
                          <a:ext cx="2112"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98" name="Rectangle 18"/>
          <p:cNvSpPr>
            <a:spLocks noChangeArrowheads="1"/>
          </p:cNvSpPr>
          <p:nvPr/>
        </p:nvSpPr>
        <p:spPr bwMode="auto">
          <a:xfrm>
            <a:off x="4233863" y="33099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00" name="Rectangle 20"/>
          <p:cNvSpPr>
            <a:spLocks noChangeArrowheads="1"/>
          </p:cNvSpPr>
          <p:nvPr/>
        </p:nvSpPr>
        <p:spPr bwMode="auto">
          <a:xfrm>
            <a:off x="4038600" y="33099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74110" name="Group 30"/>
          <p:cNvGrpSpPr>
            <a:grpSpLocks/>
          </p:cNvGrpSpPr>
          <p:nvPr/>
        </p:nvGrpSpPr>
        <p:grpSpPr bwMode="auto">
          <a:xfrm>
            <a:off x="304800" y="2743200"/>
            <a:ext cx="4648200" cy="538163"/>
            <a:chOff x="192" y="1728"/>
            <a:chExt cx="2928" cy="339"/>
          </a:xfrm>
        </p:grpSpPr>
        <p:graphicFrame>
          <p:nvGraphicFramePr>
            <p:cNvPr id="174097" name="Object 17"/>
            <p:cNvGraphicFramePr>
              <a:graphicFrameLocks noChangeAspect="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174221" name="Equation" r:id="rId13" imgW="495000" imgH="190440" progId="Equation.DSMT4">
                    <p:embed/>
                  </p:oleObj>
                </mc:Choice>
                <mc:Fallback>
                  <p:oleObj name="Equation" r:id="rId13" imgW="495000" imgH="1904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748"/>
                          <a:ext cx="846"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99" name="Object 19"/>
            <p:cNvGraphicFramePr>
              <a:graphicFrameLocks noChangeAspect="1"/>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174222" r:id="rId15" imgW="1066800" imgH="241300" progId="Equation.DSMT4">
                    <p:embed/>
                  </p:oleObj>
                </mc:Choice>
                <mc:Fallback>
                  <p:oleObj r:id="rId15" imgW="1066800" imgH="2413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1748"/>
                          <a:ext cx="1392"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1" name="Text Box 21"/>
            <p:cNvSpPr txBox="1">
              <a:spLocks noChangeArrowheads="1"/>
            </p:cNvSpPr>
            <p:nvPr/>
          </p:nvSpPr>
          <p:spPr bwMode="auto">
            <a:xfrm>
              <a:off x="192" y="1728"/>
              <a:ext cx="816" cy="30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zh-CN" altLang="en-US" sz="2600"/>
                <a:t>满足</a:t>
              </a:r>
            </a:p>
          </p:txBody>
        </p:sp>
      </p:grpSp>
      <p:grpSp>
        <p:nvGrpSpPr>
          <p:cNvPr id="174108" name="Group 28"/>
          <p:cNvGrpSpPr>
            <a:grpSpLocks/>
          </p:cNvGrpSpPr>
          <p:nvPr/>
        </p:nvGrpSpPr>
        <p:grpSpPr bwMode="auto">
          <a:xfrm>
            <a:off x="3733800" y="4327525"/>
            <a:ext cx="3124200" cy="854075"/>
            <a:chOff x="2208" y="2726"/>
            <a:chExt cx="1968" cy="538"/>
          </a:xfrm>
        </p:grpSpPr>
        <p:sp>
          <p:nvSpPr>
            <p:cNvPr id="174103" name="AutoShape 23"/>
            <p:cNvSpPr>
              <a:spLocks noChangeArrowheads="1"/>
            </p:cNvSpPr>
            <p:nvPr/>
          </p:nvSpPr>
          <p:spPr bwMode="auto">
            <a:xfrm>
              <a:off x="2688" y="3024"/>
              <a:ext cx="100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4" name="Text Box 24"/>
            <p:cNvSpPr txBox="1">
              <a:spLocks noChangeArrowheads="1"/>
            </p:cNvSpPr>
            <p:nvPr/>
          </p:nvSpPr>
          <p:spPr bwMode="auto">
            <a:xfrm>
              <a:off x="2208" y="2726"/>
              <a:ext cx="1968" cy="25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zh-CN" altLang="en-US" sz="2000"/>
                <a:t>满足最小适应度值非负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74110"/>
                                        </p:tgtEl>
                                        <p:attrNameLst>
                                          <p:attrName>style.visibility</p:attrName>
                                        </p:attrNameLst>
                                      </p:cBhvr>
                                      <p:to>
                                        <p:strVal val="visible"/>
                                      </p:to>
                                    </p:set>
                                    <p:anim calcmode="lin" valueType="num">
                                      <p:cBhvr additive="base">
                                        <p:cTn id="11" dur="500" fill="hold"/>
                                        <p:tgtEl>
                                          <p:spTgt spid="174110"/>
                                        </p:tgtEl>
                                        <p:attrNameLst>
                                          <p:attrName>ppt_x</p:attrName>
                                        </p:attrNameLst>
                                      </p:cBhvr>
                                      <p:tavLst>
                                        <p:tav tm="0">
                                          <p:val>
                                            <p:strVal val="0-#ppt_w/2"/>
                                          </p:val>
                                        </p:tav>
                                        <p:tav tm="100000">
                                          <p:val>
                                            <p:strVal val="#ppt_x"/>
                                          </p:val>
                                        </p:tav>
                                      </p:tavLst>
                                    </p:anim>
                                    <p:anim calcmode="lin" valueType="num">
                                      <p:cBhvr additive="base">
                                        <p:cTn id="12" dur="500" fill="hold"/>
                                        <p:tgtEl>
                                          <p:spTgt spid="1741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74107"/>
                                        </p:tgtEl>
                                        <p:attrNameLst>
                                          <p:attrName>style.visibility</p:attrName>
                                        </p:attrNameLst>
                                      </p:cBhvr>
                                      <p:to>
                                        <p:strVal val="visible"/>
                                      </p:to>
                                    </p:set>
                                    <p:anim calcmode="lin" valueType="num">
                                      <p:cBhvr additive="base">
                                        <p:cTn id="17" dur="500" fill="hold"/>
                                        <p:tgtEl>
                                          <p:spTgt spid="174107"/>
                                        </p:tgtEl>
                                        <p:attrNameLst>
                                          <p:attrName>ppt_x</p:attrName>
                                        </p:attrNameLst>
                                      </p:cBhvr>
                                      <p:tavLst>
                                        <p:tav tm="0">
                                          <p:val>
                                            <p:strVal val="0-#ppt_w/2"/>
                                          </p:val>
                                        </p:tav>
                                        <p:tav tm="100000">
                                          <p:val>
                                            <p:strVal val="#ppt_x"/>
                                          </p:val>
                                        </p:tav>
                                      </p:tavLst>
                                    </p:anim>
                                    <p:anim calcmode="lin" valueType="num">
                                      <p:cBhvr additive="base">
                                        <p:cTn id="18" dur="500" fill="hold"/>
                                        <p:tgtEl>
                                          <p:spTgt spid="1741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174108"/>
                                        </p:tgtEl>
                                        <p:attrNameLst>
                                          <p:attrName>style.visibility</p:attrName>
                                        </p:attrNameLst>
                                      </p:cBhvr>
                                      <p:to>
                                        <p:strVal val="visible"/>
                                      </p:to>
                                    </p:set>
                                    <p:anim calcmode="lin" valueType="num">
                                      <p:cBhvr>
                                        <p:cTn id="23" dur="500" fill="hold"/>
                                        <p:tgtEl>
                                          <p:spTgt spid="174108"/>
                                        </p:tgtEl>
                                        <p:attrNameLst>
                                          <p:attrName>ppt_x</p:attrName>
                                        </p:attrNameLst>
                                      </p:cBhvr>
                                      <p:tavLst>
                                        <p:tav tm="0">
                                          <p:val>
                                            <p:strVal val="#ppt_x-#ppt_w/2"/>
                                          </p:val>
                                        </p:tav>
                                        <p:tav tm="100000">
                                          <p:val>
                                            <p:strVal val="#ppt_x"/>
                                          </p:val>
                                        </p:tav>
                                      </p:tavLst>
                                    </p:anim>
                                    <p:anim calcmode="lin" valueType="num">
                                      <p:cBhvr>
                                        <p:cTn id="24" dur="500" fill="hold"/>
                                        <p:tgtEl>
                                          <p:spTgt spid="174108"/>
                                        </p:tgtEl>
                                        <p:attrNameLst>
                                          <p:attrName>ppt_y</p:attrName>
                                        </p:attrNameLst>
                                      </p:cBhvr>
                                      <p:tavLst>
                                        <p:tav tm="0">
                                          <p:val>
                                            <p:strVal val="#ppt_y"/>
                                          </p:val>
                                        </p:tav>
                                        <p:tav tm="100000">
                                          <p:val>
                                            <p:strVal val="#ppt_y"/>
                                          </p:val>
                                        </p:tav>
                                      </p:tavLst>
                                    </p:anim>
                                    <p:anim calcmode="lin" valueType="num">
                                      <p:cBhvr>
                                        <p:cTn id="25" dur="500" fill="hold"/>
                                        <p:tgtEl>
                                          <p:spTgt spid="174108"/>
                                        </p:tgtEl>
                                        <p:attrNameLst>
                                          <p:attrName>ppt_w</p:attrName>
                                        </p:attrNameLst>
                                      </p:cBhvr>
                                      <p:tavLst>
                                        <p:tav tm="0">
                                          <p:val>
                                            <p:fltVal val="0"/>
                                          </p:val>
                                        </p:tav>
                                        <p:tav tm="100000">
                                          <p:val>
                                            <p:strVal val="#ppt_w"/>
                                          </p:val>
                                        </p:tav>
                                      </p:tavLst>
                                    </p:anim>
                                    <p:anim calcmode="lin" valueType="num">
                                      <p:cBhvr>
                                        <p:cTn id="26" dur="500" fill="hold"/>
                                        <p:tgtEl>
                                          <p:spTgt spid="174108"/>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2" presetClass="entr" presetSubtype="2" fill="hold" nodeType="afterEffect">
                                  <p:stCondLst>
                                    <p:cond delay="0"/>
                                  </p:stCondLst>
                                  <p:childTnLst>
                                    <p:set>
                                      <p:cBhvr>
                                        <p:cTn id="29" dur="1" fill="hold">
                                          <p:stCondLst>
                                            <p:cond delay="0"/>
                                          </p:stCondLst>
                                        </p:cTn>
                                        <p:tgtEl>
                                          <p:spTgt spid="174109"/>
                                        </p:tgtEl>
                                        <p:attrNameLst>
                                          <p:attrName>style.visibility</p:attrName>
                                        </p:attrNameLst>
                                      </p:cBhvr>
                                      <p:to>
                                        <p:strVal val="visible"/>
                                      </p:to>
                                    </p:set>
                                    <p:anim calcmode="lin" valueType="num">
                                      <p:cBhvr additive="base">
                                        <p:cTn id="30" dur="500" fill="hold"/>
                                        <p:tgtEl>
                                          <p:spTgt spid="174109"/>
                                        </p:tgtEl>
                                        <p:attrNameLst>
                                          <p:attrName>ppt_x</p:attrName>
                                        </p:attrNameLst>
                                      </p:cBhvr>
                                      <p:tavLst>
                                        <p:tav tm="0">
                                          <p:val>
                                            <p:strVal val="1+#ppt_w/2"/>
                                          </p:val>
                                        </p:tav>
                                        <p:tav tm="100000">
                                          <p:val>
                                            <p:strVal val="#ppt_x"/>
                                          </p:val>
                                        </p:tav>
                                      </p:tavLst>
                                    </p:anim>
                                    <p:anim calcmode="lin" valueType="num">
                                      <p:cBhvr additive="base">
                                        <p:cTn id="31" dur="500" fill="hold"/>
                                        <p:tgtEl>
                                          <p:spTgt spid="174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49AE8D8A-EDD6-4005-8014-22A932FEC2E9}" type="slidenum">
              <a:rPr lang="ja-JP" altLang="en-US"/>
              <a:pPr/>
              <a:t>23</a:t>
            </a:fld>
            <a:endParaRPr lang="en-US" altLang="ja-JP"/>
          </a:p>
        </p:txBody>
      </p:sp>
      <p:sp>
        <p:nvSpPr>
          <p:cNvPr id="175106" name="Rectangle 2"/>
          <p:cNvSpPr>
            <a:spLocks noChangeArrowheads="1"/>
          </p:cNvSpPr>
          <p:nvPr/>
        </p:nvSpPr>
        <p:spPr bwMode="auto">
          <a:xfrm>
            <a:off x="40147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5107" name="Rectangle 3"/>
          <p:cNvSpPr>
            <a:spLocks noChangeArrowheads="1"/>
          </p:cNvSpPr>
          <p:nvPr/>
        </p:nvSpPr>
        <p:spPr bwMode="auto">
          <a:xfrm>
            <a:off x="381000" y="1066800"/>
            <a:ext cx="6858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buFontTx/>
              <a:buAutoNum type="arabicPeriod" startAt="2"/>
            </a:pPr>
            <a:r>
              <a:rPr lang="zh-CN" altLang="en-US" sz="3000" b="1"/>
              <a:t>适应度函数</a:t>
            </a:r>
            <a:r>
              <a:rPr lang="zh-CN" altLang="en-US" sz="3000" b="1">
                <a:latin typeface="宋体" pitchFamily="2" charset="-122"/>
              </a:rPr>
              <a:t>的尺度变换</a:t>
            </a:r>
            <a:r>
              <a:rPr lang="zh-CN" altLang="en-US" sz="3000" b="1"/>
              <a:t> </a:t>
            </a:r>
          </a:p>
        </p:txBody>
      </p:sp>
      <p:sp>
        <p:nvSpPr>
          <p:cNvPr id="175108" name="Rectangle 4"/>
          <p:cNvSpPr>
            <a:spLocks noChangeArrowheads="1"/>
          </p:cNvSpPr>
          <p:nvPr/>
        </p:nvSpPr>
        <p:spPr bwMode="auto">
          <a:xfrm>
            <a:off x="228600" y="1506538"/>
            <a:ext cx="7924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endParaRPr lang="en-US" altLang="zh-CN" sz="2800">
              <a:latin typeface="宋体" pitchFamily="2" charset="-122"/>
            </a:endParaRPr>
          </a:p>
          <a:p>
            <a:r>
              <a:rPr lang="zh-CN" altLang="en-US" sz="2800"/>
              <a:t>（</a:t>
            </a:r>
            <a:r>
              <a:rPr lang="en-US" altLang="zh-CN" sz="2800"/>
              <a:t>2</a:t>
            </a:r>
            <a:r>
              <a:rPr lang="zh-CN" altLang="en-US" sz="2800"/>
              <a:t>）幂函数变换法：</a:t>
            </a:r>
            <a:r>
              <a:rPr lang="zh-CN" altLang="en-US" sz="2800">
                <a:latin typeface="宋体" pitchFamily="2" charset="-122"/>
              </a:rPr>
              <a:t> </a:t>
            </a:r>
          </a:p>
          <a:p>
            <a:pPr>
              <a:buFontTx/>
              <a:buChar char="•"/>
            </a:pPr>
            <a:endParaRPr lang="zh-CN" altLang="en-US" sz="2800">
              <a:latin typeface="宋体" pitchFamily="2" charset="-122"/>
            </a:endParaRPr>
          </a:p>
          <a:p>
            <a:pPr>
              <a:buFontTx/>
              <a:buChar char="•"/>
            </a:pPr>
            <a:endParaRPr lang="zh-CN" altLang="en-US" sz="2800">
              <a:latin typeface="宋体" pitchFamily="2" charset="-122"/>
            </a:endParaRPr>
          </a:p>
          <a:p>
            <a:endParaRPr lang="en-US" altLang="zh-CN" sz="2800">
              <a:latin typeface="宋体" pitchFamily="2" charset="-122"/>
            </a:endParaRPr>
          </a:p>
        </p:txBody>
      </p:sp>
      <p:graphicFrame>
        <p:nvGraphicFramePr>
          <p:cNvPr id="175110" name="Object 6"/>
          <p:cNvGraphicFramePr>
            <a:graphicFrameLocks noChangeAspect="1"/>
          </p:cNvGraphicFramePr>
          <p:nvPr/>
        </p:nvGraphicFramePr>
        <p:xfrm>
          <a:off x="3657600" y="2514600"/>
          <a:ext cx="1447800" cy="609600"/>
        </p:xfrm>
        <a:graphic>
          <a:graphicData uri="http://schemas.openxmlformats.org/presentationml/2006/ole">
            <mc:AlternateContent xmlns:mc="http://schemas.openxmlformats.org/markup-compatibility/2006">
              <mc:Choice xmlns:v="urn:schemas-microsoft-com:vml" Requires="v">
                <p:oleObj spid="_x0000_s175144" r:id="rId3" imgW="545863" imgH="228501" progId="Equation.3">
                  <p:embed/>
                </p:oleObj>
              </mc:Choice>
              <mc:Fallback>
                <p:oleObj r:id="rId3" imgW="54586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14600"/>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1" name="Object 7"/>
          <p:cNvGraphicFramePr>
            <a:graphicFrameLocks noChangeAspect="1"/>
          </p:cNvGraphicFramePr>
          <p:nvPr/>
        </p:nvGraphicFramePr>
        <p:xfrm>
          <a:off x="3467100" y="3729038"/>
          <a:ext cx="1676400" cy="690562"/>
        </p:xfrm>
        <a:graphic>
          <a:graphicData uri="http://schemas.openxmlformats.org/presentationml/2006/ole">
            <mc:AlternateContent xmlns:mc="http://schemas.openxmlformats.org/markup-compatibility/2006">
              <mc:Choice xmlns:v="urn:schemas-microsoft-com:vml" Requires="v">
                <p:oleObj spid="_x0000_s175145" name="公式" r:id="rId5" imgW="558720" imgH="228600" progId="Equation.3">
                  <p:embed/>
                </p:oleObj>
              </mc:Choice>
              <mc:Fallback>
                <p:oleObj name="公式" r:id="rId5" imgW="55872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3729038"/>
                        <a:ext cx="1676400"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indent="176213">
              <a:defRPr kumimoji="1" sz="2400">
                <a:solidFill>
                  <a:schemeClr val="tx1"/>
                </a:solidFill>
                <a:latin typeface="Times New Roman" pitchFamily="18" charset="0"/>
                <a:ea typeface="宋体" pitchFamily="2" charset="-122"/>
              </a:defRPr>
            </a:lvl1pPr>
            <a:lvl2pPr indent="176213">
              <a:defRPr kumimoji="1" sz="2400">
                <a:solidFill>
                  <a:schemeClr val="tx1"/>
                </a:solidFill>
                <a:latin typeface="Times New Roman" pitchFamily="18" charset="0"/>
                <a:ea typeface="宋体" pitchFamily="2" charset="-122"/>
              </a:defRPr>
            </a:lvl2pPr>
            <a:lvl3pPr indent="176213">
              <a:defRPr kumimoji="1" sz="2400">
                <a:solidFill>
                  <a:schemeClr val="tx1"/>
                </a:solidFill>
                <a:latin typeface="Times New Roman" pitchFamily="18" charset="0"/>
                <a:ea typeface="宋体" pitchFamily="2" charset="-122"/>
              </a:defRPr>
            </a:lvl3pPr>
            <a:lvl4pPr indent="176213">
              <a:defRPr kumimoji="1" sz="2400">
                <a:solidFill>
                  <a:schemeClr val="tx1"/>
                </a:solidFill>
                <a:latin typeface="Times New Roman" pitchFamily="18" charset="0"/>
                <a:ea typeface="宋体" pitchFamily="2" charset="-122"/>
              </a:defRPr>
            </a:lvl4pPr>
            <a:lvl5pPr indent="176213">
              <a:defRPr kumimoji="1" sz="2400">
                <a:solidFill>
                  <a:schemeClr val="tx1"/>
                </a:solidFill>
                <a:latin typeface="Times New Roman" pitchFamily="18" charset="0"/>
                <a:ea typeface="宋体" pitchFamily="2" charset="-122"/>
              </a:defRPr>
            </a:lvl5pPr>
            <a:lvl6pPr marL="457200" indent="176213" fontAlgn="base">
              <a:spcBef>
                <a:spcPct val="0"/>
              </a:spcBef>
              <a:spcAft>
                <a:spcPct val="0"/>
              </a:spcAft>
              <a:defRPr kumimoji="1" sz="2400">
                <a:solidFill>
                  <a:schemeClr val="tx1"/>
                </a:solidFill>
                <a:latin typeface="Times New Roman" pitchFamily="18" charset="0"/>
                <a:ea typeface="宋体" pitchFamily="2" charset="-122"/>
              </a:defRPr>
            </a:lvl6pPr>
            <a:lvl7pPr marL="914400" indent="176213" fontAlgn="base">
              <a:spcBef>
                <a:spcPct val="0"/>
              </a:spcBef>
              <a:spcAft>
                <a:spcPct val="0"/>
              </a:spcAft>
              <a:defRPr kumimoji="1" sz="2400">
                <a:solidFill>
                  <a:schemeClr val="tx1"/>
                </a:solidFill>
                <a:latin typeface="Times New Roman" pitchFamily="18" charset="0"/>
                <a:ea typeface="宋体" pitchFamily="2" charset="-122"/>
              </a:defRPr>
            </a:lvl7pPr>
            <a:lvl8pPr marL="1371600" indent="176213" fontAlgn="base">
              <a:spcBef>
                <a:spcPct val="0"/>
              </a:spcBef>
              <a:spcAft>
                <a:spcPct val="0"/>
              </a:spcAft>
              <a:defRPr kumimoji="1" sz="2400">
                <a:solidFill>
                  <a:schemeClr val="tx1"/>
                </a:solidFill>
                <a:latin typeface="Times New Roman" pitchFamily="18" charset="0"/>
                <a:ea typeface="宋体" pitchFamily="2" charset="-122"/>
              </a:defRPr>
            </a:lvl8pPr>
            <a:lvl9pPr marL="1828800" indent="176213"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3600">
                <a:solidFill>
                  <a:schemeClr val="bg1"/>
                </a:solidFill>
                <a:ea typeface="黑体" pitchFamily="49" charset="-122"/>
              </a:rPr>
              <a:t>2.3  </a:t>
            </a:r>
            <a:r>
              <a:rPr kumimoji="0" lang="zh-CN" altLang="en-US" sz="3600">
                <a:solidFill>
                  <a:schemeClr val="bg1"/>
                </a:solidFill>
                <a:ea typeface="黑体" pitchFamily="49" charset="-122"/>
              </a:rPr>
              <a:t>适应度函数</a:t>
            </a:r>
            <a:r>
              <a:rPr lang="zh-CN" altLang="en-US" sz="3200" b="1">
                <a:solidFill>
                  <a:schemeClr val="bg1"/>
                </a:solidFill>
              </a:rPr>
              <a:t> </a:t>
            </a:r>
          </a:p>
        </p:txBody>
      </p:sp>
      <p:sp>
        <p:nvSpPr>
          <p:cNvPr id="175113" name="Rectangle 9"/>
          <p:cNvSpPr>
            <a:spLocks noChangeArrowheads="1"/>
          </p:cNvSpPr>
          <p:nvPr/>
        </p:nvSpPr>
        <p:spPr bwMode="auto">
          <a:xfrm>
            <a:off x="228600" y="3192463"/>
            <a:ext cx="3206750" cy="51911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kumimoji="1" lang="zh-CN" altLang="en-US" sz="2800">
                <a:latin typeface="Times New Roman" pitchFamily="18" charset="0"/>
              </a:rPr>
              <a:t>（</a:t>
            </a:r>
            <a:r>
              <a:rPr kumimoji="1" lang="en-US" altLang="zh-CN" sz="2800">
                <a:latin typeface="Times New Roman" pitchFamily="18" charset="0"/>
              </a:rPr>
              <a:t>3</a:t>
            </a:r>
            <a:r>
              <a:rPr kumimoji="1" lang="zh-CN" altLang="en-US" sz="2800">
                <a:latin typeface="Times New Roman" pitchFamily="18" charset="0"/>
              </a:rPr>
              <a:t>）指数变换法：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5160CB47-FE28-4806-AED5-FCAFABA70FC2}" type="slidenum">
              <a:rPr lang="ja-JP" altLang="en-US"/>
              <a:pPr/>
              <a:t>24</a:t>
            </a:fld>
            <a:endParaRPr lang="en-US" altLang="ja-JP"/>
          </a:p>
        </p:txBody>
      </p:sp>
      <p:sp>
        <p:nvSpPr>
          <p:cNvPr id="8194"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8195" name="Rectangle 3"/>
          <p:cNvSpPr>
            <a:spLocks noGrp="1" noChangeArrowheads="1"/>
          </p:cNvSpPr>
          <p:nvPr>
            <p:ph idx="1"/>
          </p:nvPr>
        </p:nvSpPr>
        <p:spPr>
          <a:xfrm>
            <a:off x="323850" y="890588"/>
            <a:ext cx="8370888" cy="5562600"/>
          </a:xfrm>
        </p:spPr>
        <p:txBody>
          <a:bodyPr/>
          <a:lstStyle/>
          <a:p>
            <a:pPr marL="0" indent="0">
              <a:buClr>
                <a:schemeClr val="tx1"/>
              </a:buClr>
              <a:buFontTx/>
              <a:buAutoNum type="arabicPeriod"/>
            </a:pPr>
            <a:r>
              <a:rPr lang="en-US" altLang="zh-CN" b="1">
                <a:latin typeface="Times New Roman" pitchFamily="18" charset="0"/>
              </a:rPr>
              <a:t> </a:t>
            </a:r>
            <a:r>
              <a:rPr lang="zh-CN" altLang="en-US" b="1">
                <a:latin typeface="Times New Roman" pitchFamily="18" charset="0"/>
              </a:rPr>
              <a:t>个体选择概率分配方法</a:t>
            </a:r>
          </a:p>
          <a:p>
            <a:pPr marL="0" indent="0">
              <a:spcBef>
                <a:spcPct val="50000"/>
              </a:spcBef>
              <a:buClr>
                <a:srgbClr val="0000FF"/>
              </a:buClr>
              <a:buFont typeface="Wingdings" pitchFamily="2" charset="2"/>
              <a:buChar char="§"/>
            </a:pPr>
            <a:r>
              <a:rPr lang="zh-CN" altLang="en-US" sz="2600">
                <a:latin typeface="Times New Roman" pitchFamily="18" charset="0"/>
              </a:rPr>
              <a:t> 选择操作也称为复制</a:t>
            </a:r>
            <a:r>
              <a:rPr lang="zh-CN" altLang="en-US" sz="2600">
                <a:latin typeface="Times New Roman" pitchFamily="18" charset="0"/>
                <a:cs typeface="Times New Roman" pitchFamily="18" charset="0"/>
              </a:rPr>
              <a:t>（</a:t>
            </a:r>
            <a:r>
              <a:rPr lang="en-US" altLang="zh-CN" sz="2600">
                <a:latin typeface="Times New Roman" pitchFamily="18" charset="0"/>
                <a:cs typeface="Times New Roman" pitchFamily="18" charset="0"/>
              </a:rPr>
              <a:t>reproduction</a:t>
            </a:r>
            <a:r>
              <a:rPr lang="zh-CN" altLang="en-US" sz="2600">
                <a:latin typeface="Times New Roman" pitchFamily="18" charset="0"/>
                <a:cs typeface="Times New Roman" pitchFamily="18" charset="0"/>
              </a:rPr>
              <a:t>）</a:t>
            </a:r>
            <a:r>
              <a:rPr lang="zh-CN" altLang="en-US" sz="2600">
                <a:latin typeface="Times New Roman" pitchFamily="18" charset="0"/>
              </a:rPr>
              <a:t>操作：从当前群体中按照一定概率选出优良的个体，使它们有机会作为父代繁殖下一代子孙。</a:t>
            </a:r>
          </a:p>
          <a:p>
            <a:pPr marL="0" indent="0">
              <a:spcBef>
                <a:spcPct val="50000"/>
              </a:spcBef>
              <a:buClr>
                <a:srgbClr val="0000FF"/>
              </a:buClr>
              <a:buFont typeface="Wingdings" pitchFamily="2" charset="2"/>
              <a:buChar char="§"/>
            </a:pPr>
            <a:r>
              <a:rPr lang="zh-CN" altLang="en-US" sz="2600">
                <a:latin typeface="Times New Roman" pitchFamily="18" charset="0"/>
              </a:rPr>
              <a:t> 判断个体优良与否的准则是各个个体的适应度值：个体适应度越高，其被选择的机会就越多。</a:t>
            </a:r>
            <a:r>
              <a:rPr lang="zh-CN" altLang="en-US" sz="2600">
                <a:latin typeface="宋体" pitchFamily="2" charset="-122"/>
              </a:rPr>
              <a:t> </a:t>
            </a:r>
            <a:r>
              <a:rPr lang="zh-CN" altLang="en-US" sz="2800"/>
              <a:t> </a:t>
            </a:r>
          </a:p>
        </p:txBody>
      </p:sp>
      <p:sp>
        <p:nvSpPr>
          <p:cNvPr id="8198" name="Rectangle 6"/>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0" name="Rectangle 8"/>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2" name="Rectangle 10"/>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0"/>
          </p:nvPr>
        </p:nvSpPr>
        <p:spPr/>
        <p:txBody>
          <a:bodyPr/>
          <a:lstStyle/>
          <a:p>
            <a:fld id="{C6588CC7-40AB-4077-A3BB-2E05C26BA3A4}" type="slidenum">
              <a:rPr lang="ja-JP" altLang="en-US"/>
              <a:pPr/>
              <a:t>25</a:t>
            </a:fld>
            <a:endParaRPr lang="en-US" altLang="ja-JP"/>
          </a:p>
        </p:txBody>
      </p:sp>
      <p:sp>
        <p:nvSpPr>
          <p:cNvPr id="176130"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76131" name="Rectangle 3"/>
          <p:cNvSpPr>
            <a:spLocks noGrp="1" noChangeArrowheads="1"/>
          </p:cNvSpPr>
          <p:nvPr>
            <p:ph sz="half" idx="1"/>
          </p:nvPr>
        </p:nvSpPr>
        <p:spPr>
          <a:xfrm>
            <a:off x="323850" y="981075"/>
            <a:ext cx="8424863" cy="5400675"/>
          </a:xfrm>
        </p:spPr>
        <p:txBody>
          <a:bodyPr/>
          <a:lstStyle/>
          <a:p>
            <a:pPr marL="0" indent="0">
              <a:buClr>
                <a:schemeClr val="tx1"/>
              </a:buClr>
              <a:buFontTx/>
              <a:buAutoNum type="arabicPeriod"/>
            </a:pPr>
            <a:r>
              <a:rPr lang="en-US" altLang="zh-CN" sz="2600" b="1">
                <a:latin typeface="Times New Roman" pitchFamily="18" charset="0"/>
              </a:rPr>
              <a:t> </a:t>
            </a:r>
            <a:r>
              <a:rPr lang="zh-CN" altLang="en-US" sz="2600" b="1">
                <a:latin typeface="Times New Roman" pitchFamily="18" charset="0"/>
              </a:rPr>
              <a:t>个体选择概率分配方法</a:t>
            </a:r>
          </a:p>
          <a:p>
            <a:pPr marL="0" indent="0">
              <a:spcBef>
                <a:spcPct val="50000"/>
              </a:spcBef>
              <a:buClr>
                <a:schemeClr val="tx1"/>
              </a:buClr>
              <a:buFontTx/>
              <a:buNone/>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a:t>
            </a:r>
            <a:r>
              <a:rPr lang="zh-CN" altLang="en-US" sz="2400" b="1">
                <a:solidFill>
                  <a:schemeClr val="folHlink"/>
                </a:solidFill>
                <a:latin typeface="Times New Roman" pitchFamily="18" charset="0"/>
              </a:rPr>
              <a:t>适应度比例方法</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fitness proportional model</a:t>
            </a:r>
            <a:r>
              <a:rPr lang="zh-CN" altLang="en-US" sz="2400" b="1">
                <a:latin typeface="Times New Roman" pitchFamily="18" charset="0"/>
                <a:cs typeface="Times New Roman" pitchFamily="18" charset="0"/>
              </a:rPr>
              <a:t>）</a:t>
            </a:r>
            <a:r>
              <a:rPr lang="zh-CN" altLang="en-US" sz="2400" b="1">
                <a:latin typeface="Times New Roman" pitchFamily="18" charset="0"/>
              </a:rPr>
              <a:t>或蒙特卡罗法</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Monte Carlo</a:t>
            </a:r>
            <a:r>
              <a:rPr lang="zh-CN" altLang="en-US" sz="2400" b="1">
                <a:latin typeface="Times New Roman" pitchFamily="18" charset="0"/>
                <a:cs typeface="Times New Roman" pitchFamily="18" charset="0"/>
              </a:rPr>
              <a:t>）</a:t>
            </a:r>
            <a:r>
              <a:rPr lang="zh-CN" altLang="en-US" sz="2400" b="1">
                <a:latin typeface="Times New Roman" pitchFamily="18" charset="0"/>
              </a:rPr>
              <a:t> </a:t>
            </a:r>
            <a:endParaRPr lang="zh-CN" altLang="en-US" sz="2400">
              <a:latin typeface="Times New Roman" pitchFamily="18" charset="0"/>
            </a:endParaRPr>
          </a:p>
        </p:txBody>
      </p:sp>
      <p:sp>
        <p:nvSpPr>
          <p:cNvPr id="176132"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6133" name="Object 5"/>
          <p:cNvGraphicFramePr>
            <a:graphicFrameLocks noChangeAspect="1"/>
          </p:cNvGraphicFramePr>
          <p:nvPr/>
        </p:nvGraphicFramePr>
        <p:xfrm>
          <a:off x="3132138" y="4076700"/>
          <a:ext cx="1947862" cy="1663700"/>
        </p:xfrm>
        <a:graphic>
          <a:graphicData uri="http://schemas.openxmlformats.org/presentationml/2006/ole">
            <mc:AlternateContent xmlns:mc="http://schemas.openxmlformats.org/markup-compatibility/2006">
              <mc:Choice xmlns:v="urn:schemas-microsoft-com:vml" Requires="v">
                <p:oleObj spid="_x0000_s176174" r:id="rId3" imgW="723586" imgH="622030" progId="Equation.3">
                  <p:embed/>
                </p:oleObj>
              </mc:Choice>
              <mc:Fallback>
                <p:oleObj r:id="rId3" imgW="723586" imgH="62203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076700"/>
                        <a:ext cx="1947862"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4" name="Rectangle 6"/>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6136" name="Rectangle 8"/>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6138" name="Rectangle 10"/>
          <p:cNvSpPr>
            <a:spLocks noChangeArrowheads="1"/>
          </p:cNvSpPr>
          <p:nvPr/>
        </p:nvSpPr>
        <p:spPr bwMode="auto">
          <a:xfrm>
            <a:off x="381000" y="2706688"/>
            <a:ext cx="7924800" cy="604837"/>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20000"/>
              </a:lnSpc>
              <a:spcBef>
                <a:spcPct val="50000"/>
              </a:spcBef>
              <a:buClr>
                <a:srgbClr val="0000FF"/>
              </a:buClr>
              <a:buFont typeface="Wingdings" pitchFamily="2" charset="2"/>
              <a:buChar char="§"/>
            </a:pPr>
            <a:r>
              <a:rPr lang="en-US" altLang="zh-CN" sz="2800"/>
              <a:t> </a:t>
            </a:r>
            <a:r>
              <a:rPr lang="zh-CN" altLang="en-US" sz="2800"/>
              <a:t>各个个体被选择的概率和其适应度值成比例。</a:t>
            </a:r>
          </a:p>
        </p:txBody>
      </p:sp>
      <p:sp>
        <p:nvSpPr>
          <p:cNvPr id="176139" name="Rectangle 11"/>
          <p:cNvSpPr>
            <a:spLocks noChangeArrowheads="1"/>
          </p:cNvSpPr>
          <p:nvPr/>
        </p:nvSpPr>
        <p:spPr bwMode="auto">
          <a:xfrm>
            <a:off x="381000" y="3392488"/>
            <a:ext cx="4533900" cy="604837"/>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nSpc>
                <a:spcPct val="120000"/>
              </a:lnSpc>
              <a:spcBef>
                <a:spcPct val="50000"/>
              </a:spcBef>
              <a:buClr>
                <a:srgbClr val="0000FF"/>
              </a:buClr>
              <a:buFont typeface="Wingdings" pitchFamily="2" charset="2"/>
              <a:buChar char="§"/>
            </a:pPr>
            <a:r>
              <a:rPr lang="en-US" altLang="zh-CN" sz="2800"/>
              <a:t> </a:t>
            </a:r>
            <a:r>
              <a:rPr lang="zh-CN" altLang="en-US" sz="2800"/>
              <a:t>个体  被选择的概率为：</a:t>
            </a:r>
            <a:r>
              <a:rPr lang="zh-CN" altLang="en-US" sz="2800">
                <a:latin typeface="Arial" charset="0"/>
              </a:rPr>
              <a:t> </a:t>
            </a:r>
          </a:p>
        </p:txBody>
      </p:sp>
      <p:graphicFrame>
        <p:nvGraphicFramePr>
          <p:cNvPr id="176142" name="Object 14"/>
          <p:cNvGraphicFramePr>
            <a:graphicFrameLocks noGrp="1" noChangeAspect="1"/>
          </p:cNvGraphicFramePr>
          <p:nvPr>
            <p:ph sz="half" idx="2"/>
          </p:nvPr>
        </p:nvGraphicFramePr>
        <p:xfrm>
          <a:off x="1601788" y="3500438"/>
          <a:ext cx="233362" cy="433387"/>
        </p:xfrm>
        <a:graphic>
          <a:graphicData uri="http://schemas.openxmlformats.org/presentationml/2006/ole">
            <mc:AlternateContent xmlns:mc="http://schemas.openxmlformats.org/markup-compatibility/2006">
              <mc:Choice xmlns:v="urn:schemas-microsoft-com:vml" Requires="v">
                <p:oleObj spid="_x0000_s176175" name="公式" r:id="rId5" imgW="88560" imgH="164880" progId="Equation.3">
                  <p:embed/>
                </p:oleObj>
              </mc:Choice>
              <mc:Fallback>
                <p:oleObj name="公式" r:id="rId5" imgW="88560" imgH="1648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788" y="3500438"/>
                        <a:ext cx="233362"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51356C39-08DD-441B-8A62-501B8F58B8FF}" type="slidenum">
              <a:rPr lang="ja-JP" altLang="en-US"/>
              <a:pPr/>
              <a:t>26</a:t>
            </a:fld>
            <a:endParaRPr lang="en-US" altLang="ja-JP"/>
          </a:p>
        </p:txBody>
      </p:sp>
      <p:sp>
        <p:nvSpPr>
          <p:cNvPr id="179202"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79203" name="Rectangle 3"/>
          <p:cNvSpPr>
            <a:spLocks noGrp="1" noChangeArrowheads="1"/>
          </p:cNvSpPr>
          <p:nvPr>
            <p:ph idx="1"/>
          </p:nvPr>
        </p:nvSpPr>
        <p:spPr>
          <a:xfrm>
            <a:off x="304800" y="762000"/>
            <a:ext cx="7772400" cy="5562600"/>
          </a:xfrm>
        </p:spPr>
        <p:txBody>
          <a:bodyPr/>
          <a:lstStyle/>
          <a:p>
            <a:pPr marL="609600" indent="-609600">
              <a:buClr>
                <a:schemeClr val="tx1"/>
              </a:buClr>
              <a:buFontTx/>
              <a:buNone/>
            </a:pPr>
            <a:r>
              <a:rPr lang="en-US" altLang="zh-CN" b="1" dirty="0">
                <a:latin typeface="Times New Roman" pitchFamily="18" charset="0"/>
              </a:rPr>
              <a:t>  1. </a:t>
            </a:r>
            <a:r>
              <a:rPr lang="zh-CN" altLang="en-US" b="1" dirty="0">
                <a:latin typeface="Times New Roman" pitchFamily="18" charset="0"/>
              </a:rPr>
              <a:t>个体选择概率分配方法</a:t>
            </a:r>
          </a:p>
          <a:p>
            <a:pPr marL="609600" indent="-609600">
              <a:spcBef>
                <a:spcPct val="50000"/>
              </a:spcBef>
              <a:buClr>
                <a:schemeClr val="tx1"/>
              </a:buClr>
              <a:buFontTx/>
              <a:buNone/>
            </a:pPr>
            <a:r>
              <a:rPr lang="zh-CN" altLang="en-US" sz="2800" b="1" dirty="0">
                <a:latin typeface="Times New Roman" pitchFamily="18" charset="0"/>
              </a:rPr>
              <a:t>（</a:t>
            </a:r>
            <a:r>
              <a:rPr lang="en-US" altLang="zh-CN" sz="2800" b="1" dirty="0">
                <a:latin typeface="Times New Roman" pitchFamily="18" charset="0"/>
              </a:rPr>
              <a:t>2</a:t>
            </a:r>
            <a:r>
              <a:rPr lang="zh-CN" altLang="en-US" sz="2800" b="1" dirty="0">
                <a:latin typeface="Times New Roman" pitchFamily="18" charset="0"/>
              </a:rPr>
              <a:t>） </a:t>
            </a:r>
            <a:r>
              <a:rPr lang="zh-CN" altLang="en-US" sz="2800" b="1" dirty="0">
                <a:solidFill>
                  <a:schemeClr val="folHlink"/>
                </a:solidFill>
                <a:latin typeface="Times New Roman" pitchFamily="18" charset="0"/>
              </a:rPr>
              <a:t>排序方法</a:t>
            </a:r>
            <a:r>
              <a:rPr lang="zh-CN" altLang="en-US" sz="2800" b="1" dirty="0">
                <a:latin typeface="Times New Roman" pitchFamily="18" charset="0"/>
              </a:rPr>
              <a:t> （</a:t>
            </a:r>
            <a:r>
              <a:rPr lang="en-US" altLang="zh-CN" sz="2800" b="1" dirty="0">
                <a:latin typeface="Times New Roman" pitchFamily="18" charset="0"/>
                <a:cs typeface="Times New Roman" pitchFamily="18" charset="0"/>
              </a:rPr>
              <a:t>rank-based model</a:t>
            </a:r>
            <a:r>
              <a:rPr lang="zh-CN" altLang="en-US" sz="2800" b="1" dirty="0">
                <a:latin typeface="Times New Roman" pitchFamily="18" charset="0"/>
              </a:rPr>
              <a:t>）</a:t>
            </a:r>
          </a:p>
        </p:txBody>
      </p:sp>
      <p:sp>
        <p:nvSpPr>
          <p:cNvPr id="179204"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9205" name="Rectangle 5"/>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9206" name="Rectangle 6"/>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9207" name="Rectangle 7"/>
          <p:cNvSpPr>
            <a:spLocks noChangeArrowheads="1"/>
          </p:cNvSpPr>
          <p:nvPr/>
        </p:nvSpPr>
        <p:spPr bwMode="auto">
          <a:xfrm>
            <a:off x="381000" y="2214563"/>
            <a:ext cx="3965575" cy="604837"/>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nSpc>
                <a:spcPct val="120000"/>
              </a:lnSpc>
              <a:spcBef>
                <a:spcPct val="20000"/>
              </a:spcBef>
              <a:buClr>
                <a:schemeClr val="tx1"/>
              </a:buClr>
            </a:pPr>
            <a:r>
              <a:rPr lang="en-US" altLang="zh-CN" sz="2800">
                <a:latin typeface="Times New Roman" pitchFamily="18" charset="0"/>
              </a:rPr>
              <a:t>① </a:t>
            </a:r>
            <a:r>
              <a:rPr lang="zh-CN" altLang="en-US" sz="2800">
                <a:latin typeface="Times New Roman" pitchFamily="18" charset="0"/>
              </a:rPr>
              <a:t>线性排序：</a:t>
            </a:r>
            <a:r>
              <a:rPr lang="en-US" altLang="zh-CN" sz="2800">
                <a:latin typeface="Times New Roman" pitchFamily="18" charset="0"/>
                <a:cs typeface="Times New Roman" pitchFamily="18" charset="0"/>
              </a:rPr>
              <a:t>J. E. Baker</a:t>
            </a:r>
            <a:endParaRPr lang="en-US" altLang="zh-CN" sz="2800">
              <a:latin typeface="Times New Roman" pitchFamily="18" charset="0"/>
            </a:endParaRPr>
          </a:p>
        </p:txBody>
      </p:sp>
      <p:sp>
        <p:nvSpPr>
          <p:cNvPr id="179211" name="Rectangle 11"/>
          <p:cNvSpPr>
            <a:spLocks noChangeArrowheads="1"/>
          </p:cNvSpPr>
          <p:nvPr/>
        </p:nvSpPr>
        <p:spPr bwMode="auto">
          <a:xfrm>
            <a:off x="4191000"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9217" name="Rectangle 17"/>
          <p:cNvSpPr>
            <a:spLocks noChangeArrowheads="1"/>
          </p:cNvSpPr>
          <p:nvPr/>
        </p:nvSpPr>
        <p:spPr bwMode="auto">
          <a:xfrm>
            <a:off x="414338" y="3054350"/>
            <a:ext cx="8424862" cy="25844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20000"/>
              </a:lnSpc>
              <a:spcBef>
                <a:spcPct val="20000"/>
              </a:spcBef>
              <a:buClr>
                <a:srgbClr val="0000FF"/>
              </a:buClr>
              <a:buFont typeface="Wingdings" pitchFamily="2" charset="2"/>
              <a:buChar char="Ø"/>
            </a:pPr>
            <a:r>
              <a:rPr lang="en-US" altLang="zh-CN" sz="2400" dirty="0"/>
              <a:t> </a:t>
            </a:r>
            <a:r>
              <a:rPr lang="zh-CN" altLang="en-US" sz="2400" dirty="0"/>
              <a:t>群体成员按适应值大小从好到坏依次排列：</a:t>
            </a:r>
          </a:p>
          <a:p>
            <a:pPr>
              <a:lnSpc>
                <a:spcPct val="120000"/>
              </a:lnSpc>
              <a:spcBef>
                <a:spcPct val="20000"/>
              </a:spcBef>
              <a:buClr>
                <a:srgbClr val="0000FF"/>
              </a:buClr>
              <a:buFont typeface="Wingdings" pitchFamily="2" charset="2"/>
              <a:buChar char="Ø"/>
            </a:pPr>
            <a:r>
              <a:rPr lang="zh-CN" altLang="en-US" sz="2400" dirty="0"/>
              <a:t> 个体</a:t>
            </a:r>
          </a:p>
          <a:p>
            <a:pPr>
              <a:lnSpc>
                <a:spcPct val="120000"/>
              </a:lnSpc>
              <a:spcBef>
                <a:spcPct val="20000"/>
              </a:spcBef>
              <a:buClr>
                <a:srgbClr val="0000FF"/>
              </a:buClr>
              <a:buFont typeface="Wingdings" pitchFamily="2" charset="2"/>
              <a:buChar char="Ø"/>
            </a:pPr>
            <a:endParaRPr lang="zh-CN" altLang="en-US" sz="2400" dirty="0"/>
          </a:p>
          <a:p>
            <a:pPr>
              <a:lnSpc>
                <a:spcPct val="120000"/>
              </a:lnSpc>
              <a:spcBef>
                <a:spcPct val="20000"/>
              </a:spcBef>
              <a:buClr>
                <a:srgbClr val="0000FF"/>
              </a:buClr>
              <a:buFont typeface="Wingdings" pitchFamily="2" charset="2"/>
              <a:buChar char="Ø"/>
            </a:pPr>
            <a:endParaRPr lang="zh-CN" altLang="en-US" sz="2400" dirty="0"/>
          </a:p>
          <a:p>
            <a:pPr>
              <a:lnSpc>
                <a:spcPct val="120000"/>
              </a:lnSpc>
              <a:spcBef>
                <a:spcPct val="20000"/>
              </a:spcBef>
              <a:buClr>
                <a:srgbClr val="0000FF"/>
              </a:buClr>
              <a:buFont typeface="Wingdings" pitchFamily="2" charset="2"/>
              <a:buChar char="Ø"/>
            </a:pPr>
            <a:r>
              <a:rPr kumimoji="1" lang="zh-CN" altLang="en-US" sz="2400" dirty="0"/>
              <a:t> 按转盘式选择的方式选择父体</a:t>
            </a:r>
            <a:endParaRPr lang="zh-CN" altLang="en-US" sz="2400" dirty="0"/>
          </a:p>
        </p:txBody>
      </p:sp>
      <p:graphicFrame>
        <p:nvGraphicFramePr>
          <p:cNvPr id="179210" name="Object 10"/>
          <p:cNvGraphicFramePr>
            <a:graphicFrameLocks noChangeAspect="1"/>
          </p:cNvGraphicFramePr>
          <p:nvPr/>
        </p:nvGraphicFramePr>
        <p:xfrm>
          <a:off x="6586538" y="3124200"/>
          <a:ext cx="1600200" cy="481013"/>
        </p:xfrm>
        <a:graphic>
          <a:graphicData uri="http://schemas.openxmlformats.org/presentationml/2006/ole">
            <mc:AlternateContent xmlns:mc="http://schemas.openxmlformats.org/markup-compatibility/2006">
              <mc:Choice xmlns:v="urn:schemas-microsoft-com:vml" Requires="v">
                <p:oleObj spid="_x0000_s179264" r:id="rId3" imgW="761669" imgH="228501" progId="Equation.3">
                  <p:embed/>
                </p:oleObj>
              </mc:Choice>
              <mc:Fallback>
                <p:oleObj r:id="rId3" imgW="761669" imgH="228501"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538" y="3124200"/>
                        <a:ext cx="16002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212" name="Object 12"/>
          <p:cNvGraphicFramePr>
            <a:graphicFrameLocks noChangeAspect="1"/>
          </p:cNvGraphicFramePr>
          <p:nvPr/>
        </p:nvGraphicFramePr>
        <p:xfrm>
          <a:off x="1547813" y="3644900"/>
          <a:ext cx="2392362" cy="447675"/>
        </p:xfrm>
        <a:graphic>
          <a:graphicData uri="http://schemas.openxmlformats.org/presentationml/2006/ole">
            <mc:AlternateContent xmlns:mc="http://schemas.openxmlformats.org/markup-compatibility/2006">
              <mc:Choice xmlns:v="urn:schemas-microsoft-com:vml" Requires="v">
                <p:oleObj spid="_x0000_s179265" name="公式" r:id="rId5" imgW="1218960" imgH="228600" progId="Equation.3">
                  <p:embed/>
                </p:oleObj>
              </mc:Choice>
              <mc:Fallback>
                <p:oleObj name="公式" r:id="rId5" imgW="1218960" imgH="228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644900"/>
                        <a:ext cx="239236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4" name="Object 14"/>
          <p:cNvGraphicFramePr>
            <a:graphicFrameLocks noChangeAspect="1"/>
          </p:cNvGraphicFramePr>
          <p:nvPr>
            <p:extLst>
              <p:ext uri="{D42A27DB-BD31-4B8C-83A1-F6EECF244321}">
                <p14:modId xmlns:p14="http://schemas.microsoft.com/office/powerpoint/2010/main" val="3415748736"/>
              </p:ext>
            </p:extLst>
          </p:nvPr>
        </p:nvGraphicFramePr>
        <p:xfrm>
          <a:off x="3361165" y="4149080"/>
          <a:ext cx="1970820" cy="854130"/>
        </p:xfrm>
        <a:graphic>
          <a:graphicData uri="http://schemas.openxmlformats.org/presentationml/2006/ole">
            <mc:AlternateContent xmlns:mc="http://schemas.openxmlformats.org/markup-compatibility/2006">
              <mc:Choice xmlns:v="urn:schemas-microsoft-com:vml" Requires="v">
                <p:oleObj spid="_x0000_s179266" name="公式" r:id="rId7" imgW="965160" imgH="419040" progId="Equation.3">
                  <p:embed/>
                </p:oleObj>
              </mc:Choice>
              <mc:Fallback>
                <p:oleObj name="公式" r:id="rId7" imgW="965160" imgH="419040" progId="Equation.3">
                  <p:embed/>
                  <p:pic>
                    <p:nvPicPr>
                      <p:cNvPr id="0" name="Object 14"/>
                      <p:cNvPicPr>
                        <a:picLocks noChangeAspect="1" noChangeArrowheads="1"/>
                      </p:cNvPicPr>
                      <p:nvPr/>
                    </p:nvPicPr>
                    <p:blipFill>
                      <a:blip r:embed="rId8"/>
                      <a:srcRect/>
                      <a:stretch>
                        <a:fillRect/>
                      </a:stretch>
                    </p:blipFill>
                    <p:spPr bwMode="auto">
                      <a:xfrm>
                        <a:off x="3361165" y="4149080"/>
                        <a:ext cx="1970820" cy="854130"/>
                      </a:xfrm>
                      <a:prstGeom prst="rect">
                        <a:avLst/>
                      </a:prstGeom>
                      <a:noFill/>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2F5BA503-6B84-4C83-9559-36430ED6E274}" type="slidenum">
              <a:rPr lang="ja-JP" altLang="en-US"/>
              <a:pPr/>
              <a:t>27</a:t>
            </a:fld>
            <a:endParaRPr lang="en-US" altLang="ja-JP"/>
          </a:p>
        </p:txBody>
      </p:sp>
      <p:sp>
        <p:nvSpPr>
          <p:cNvPr id="180226" name="Rectangle 2"/>
          <p:cNvSpPr>
            <a:spLocks noGrp="1" noChangeArrowheads="1"/>
          </p:cNvSpPr>
          <p:nvPr>
            <p:ph type="title"/>
          </p:nvPr>
        </p:nvSpPr>
        <p:spPr>
          <a:xfrm>
            <a:off x="0" y="0"/>
            <a:ext cx="9144000" cy="836613"/>
          </a:xfrm>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80227" name="Rectangle 3"/>
          <p:cNvSpPr>
            <a:spLocks noGrp="1" noChangeArrowheads="1"/>
          </p:cNvSpPr>
          <p:nvPr>
            <p:ph idx="1"/>
          </p:nvPr>
        </p:nvSpPr>
        <p:spPr>
          <a:xfrm>
            <a:off x="228600" y="838200"/>
            <a:ext cx="7772400" cy="5562600"/>
          </a:xfrm>
        </p:spPr>
        <p:txBody>
          <a:bodyPr/>
          <a:lstStyle/>
          <a:p>
            <a:pPr marL="609600" indent="-609600">
              <a:buClr>
                <a:schemeClr val="tx1"/>
              </a:buClr>
              <a:buFontTx/>
              <a:buNone/>
            </a:pPr>
            <a:r>
              <a:rPr lang="en-US" altLang="zh-CN" b="1">
                <a:latin typeface="Times New Roman" pitchFamily="18" charset="0"/>
              </a:rPr>
              <a:t>  1. </a:t>
            </a:r>
            <a:r>
              <a:rPr lang="zh-CN" altLang="en-US" b="1">
                <a:latin typeface="Times New Roman" pitchFamily="18" charset="0"/>
              </a:rPr>
              <a:t>个体选择概率分配方法</a:t>
            </a:r>
          </a:p>
          <a:p>
            <a:pPr marL="609600" indent="-609600">
              <a:spcBef>
                <a:spcPct val="50000"/>
              </a:spcBef>
              <a:buClr>
                <a:schemeClr val="tx1"/>
              </a:buClr>
              <a:buFontTx/>
              <a:buNone/>
            </a:pP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 </a:t>
            </a:r>
            <a:r>
              <a:rPr lang="zh-CN" altLang="en-US" sz="2800" b="1">
                <a:solidFill>
                  <a:schemeClr val="folHlink"/>
                </a:solidFill>
                <a:latin typeface="Times New Roman" pitchFamily="18" charset="0"/>
              </a:rPr>
              <a:t>排序方法</a:t>
            </a:r>
            <a:r>
              <a:rPr lang="zh-CN" altLang="en-US" sz="2800" b="1">
                <a:latin typeface="Times New Roman" pitchFamily="18" charset="0"/>
              </a:rPr>
              <a:t> （</a:t>
            </a:r>
            <a:r>
              <a:rPr lang="en-US" altLang="zh-CN" sz="2800" b="1">
                <a:latin typeface="Times New Roman" pitchFamily="18" charset="0"/>
                <a:cs typeface="Times New Roman" pitchFamily="18" charset="0"/>
              </a:rPr>
              <a:t>rank-based model</a:t>
            </a:r>
            <a:r>
              <a:rPr lang="zh-CN" altLang="en-US" sz="2800" b="1">
                <a:latin typeface="Times New Roman" pitchFamily="18" charset="0"/>
              </a:rPr>
              <a:t>）</a:t>
            </a:r>
          </a:p>
        </p:txBody>
      </p:sp>
      <p:sp>
        <p:nvSpPr>
          <p:cNvPr id="180228"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0229" name="Rectangle 5"/>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0230" name="Rectangle 6"/>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0232" name="Rectangle 8"/>
          <p:cNvSpPr>
            <a:spLocks noChangeArrowheads="1"/>
          </p:cNvSpPr>
          <p:nvPr/>
        </p:nvSpPr>
        <p:spPr bwMode="auto">
          <a:xfrm>
            <a:off x="395288" y="2333625"/>
            <a:ext cx="5256212" cy="5191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zh-CN" sz="2800">
                <a:latin typeface="Times New Roman" pitchFamily="18" charset="0"/>
              </a:rPr>
              <a:t>② </a:t>
            </a:r>
            <a:r>
              <a:rPr lang="zh-CN" altLang="en-US" sz="2800">
                <a:latin typeface="Times New Roman" pitchFamily="18" charset="0"/>
              </a:rPr>
              <a:t>非线性排序： </a:t>
            </a:r>
            <a:r>
              <a:rPr lang="en-US" altLang="zh-CN" sz="2800">
                <a:latin typeface="Times New Roman" pitchFamily="18" charset="0"/>
                <a:cs typeface="Times New Roman" pitchFamily="18" charset="0"/>
              </a:rPr>
              <a:t>Z. Michalewicz</a:t>
            </a:r>
            <a:r>
              <a:rPr lang="en-US" altLang="zh-CN" sz="2800"/>
              <a:t> </a:t>
            </a:r>
          </a:p>
        </p:txBody>
      </p:sp>
      <p:sp>
        <p:nvSpPr>
          <p:cNvPr id="180235" name="Rectangle 11"/>
          <p:cNvSpPr>
            <a:spLocks noChangeArrowheads="1"/>
          </p:cNvSpPr>
          <p:nvPr/>
        </p:nvSpPr>
        <p:spPr bwMode="auto">
          <a:xfrm>
            <a:off x="4052888" y="318611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0233" name="Text Box 9"/>
          <p:cNvSpPr txBox="1">
            <a:spLocks noChangeArrowheads="1"/>
          </p:cNvSpPr>
          <p:nvPr/>
        </p:nvSpPr>
        <p:spPr bwMode="auto">
          <a:xfrm>
            <a:off x="395288" y="2990850"/>
            <a:ext cx="8305800" cy="20383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buClr>
                <a:srgbClr val="0000FF"/>
              </a:buClr>
              <a:buFont typeface="Wingdings" pitchFamily="2" charset="2"/>
              <a:buChar char="§"/>
            </a:pPr>
            <a:r>
              <a:rPr lang="en-US" altLang="zh-CN" sz="2400"/>
              <a:t> </a:t>
            </a:r>
            <a:r>
              <a:rPr lang="zh-CN" altLang="en-US" sz="2600"/>
              <a:t>将群体成员按适应值从好到坏依次排列，并按下式分配选择概率：</a:t>
            </a:r>
          </a:p>
          <a:p>
            <a:pPr>
              <a:spcBef>
                <a:spcPct val="50000"/>
              </a:spcBef>
              <a:buClr>
                <a:srgbClr val="0000FF"/>
              </a:buClr>
              <a:buFont typeface="Wingdings" pitchFamily="2" charset="2"/>
              <a:buChar char="§"/>
            </a:pPr>
            <a:endParaRPr lang="zh-CN" altLang="en-US" sz="2600"/>
          </a:p>
          <a:p>
            <a:pPr>
              <a:spcBef>
                <a:spcPct val="50000"/>
              </a:spcBef>
              <a:buClr>
                <a:srgbClr val="0000FF"/>
              </a:buClr>
              <a:buFont typeface="Wingdings" pitchFamily="2" charset="2"/>
              <a:buChar char="§"/>
            </a:pPr>
            <a:endParaRPr lang="en-US" altLang="zh-CN" sz="2400"/>
          </a:p>
        </p:txBody>
      </p:sp>
      <p:graphicFrame>
        <p:nvGraphicFramePr>
          <p:cNvPr id="180234" name="Object 10"/>
          <p:cNvGraphicFramePr>
            <a:graphicFrameLocks noChangeAspect="1"/>
          </p:cNvGraphicFramePr>
          <p:nvPr>
            <p:extLst>
              <p:ext uri="{D42A27DB-BD31-4B8C-83A1-F6EECF244321}">
                <p14:modId xmlns:p14="http://schemas.microsoft.com/office/powerpoint/2010/main" val="25416540"/>
              </p:ext>
            </p:extLst>
          </p:nvPr>
        </p:nvGraphicFramePr>
        <p:xfrm>
          <a:off x="2411759" y="3768646"/>
          <a:ext cx="4685953" cy="1197053"/>
        </p:xfrm>
        <a:graphic>
          <a:graphicData uri="http://schemas.openxmlformats.org/presentationml/2006/ole">
            <mc:AlternateContent xmlns:mc="http://schemas.openxmlformats.org/markup-compatibility/2006">
              <mc:Choice xmlns:v="urn:schemas-microsoft-com:vml" Requires="v">
                <p:oleObj spid="_x0000_s180252" name="公式" r:id="rId3" imgW="2006280" imgH="507960" progId="Equation.3">
                  <p:embed/>
                </p:oleObj>
              </mc:Choice>
              <mc:Fallback>
                <p:oleObj name="公式" r:id="rId3" imgW="2006280" imgH="507960" progId="Equation.3">
                  <p:embed/>
                  <p:pic>
                    <p:nvPicPr>
                      <p:cNvPr id="0" name="Object 10"/>
                      <p:cNvPicPr>
                        <a:picLocks noChangeAspect="1" noChangeArrowheads="1"/>
                      </p:cNvPicPr>
                      <p:nvPr/>
                    </p:nvPicPr>
                    <p:blipFill>
                      <a:blip r:embed="rId4"/>
                      <a:srcRect/>
                      <a:stretch>
                        <a:fillRect/>
                      </a:stretch>
                    </p:blipFill>
                    <p:spPr bwMode="auto">
                      <a:xfrm>
                        <a:off x="2411759" y="3768646"/>
                        <a:ext cx="4685953" cy="1197053"/>
                      </a:xfrm>
                      <a:prstGeom prst="rect">
                        <a:avLst/>
                      </a:prstGeom>
                      <a:noFill/>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fld id="{5DD200C1-12B9-4C8D-9A84-0741CA2A4BEA}" type="slidenum">
              <a:rPr lang="ja-JP" altLang="en-US"/>
              <a:pPr/>
              <a:t>28</a:t>
            </a:fld>
            <a:endParaRPr lang="en-US" altLang="ja-JP"/>
          </a:p>
        </p:txBody>
      </p:sp>
      <p:sp>
        <p:nvSpPr>
          <p:cNvPr id="181250"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81251" name="Rectangle 3"/>
          <p:cNvSpPr>
            <a:spLocks noGrp="1" noChangeArrowheads="1"/>
          </p:cNvSpPr>
          <p:nvPr>
            <p:ph idx="1"/>
          </p:nvPr>
        </p:nvSpPr>
        <p:spPr>
          <a:xfrm>
            <a:off x="107950" y="762000"/>
            <a:ext cx="8659813" cy="5562600"/>
          </a:xfrm>
        </p:spPr>
        <p:txBody>
          <a:bodyPr/>
          <a:lstStyle/>
          <a:p>
            <a:pPr marL="609600" indent="-609600">
              <a:buClr>
                <a:schemeClr val="tx1"/>
              </a:buClr>
              <a:buFontTx/>
              <a:buNone/>
            </a:pPr>
            <a:r>
              <a:rPr lang="en-US" altLang="zh-CN" b="1">
                <a:latin typeface="宋体" pitchFamily="2" charset="-122"/>
              </a:rPr>
              <a:t> 1.</a:t>
            </a:r>
            <a:r>
              <a:rPr lang="zh-CN" altLang="en-US" b="1">
                <a:latin typeface="宋体" pitchFamily="2" charset="-122"/>
              </a:rPr>
              <a:t>个体选择概率分配方法</a:t>
            </a:r>
          </a:p>
          <a:p>
            <a:pPr marL="609600" indent="-609600">
              <a:spcBef>
                <a:spcPct val="50000"/>
              </a:spcBef>
              <a:buClr>
                <a:schemeClr val="tx1"/>
              </a:buClr>
              <a:buFontTx/>
              <a:buNone/>
            </a:pP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 </a:t>
            </a:r>
            <a:r>
              <a:rPr lang="zh-CN" altLang="en-US" sz="2800" b="1">
                <a:solidFill>
                  <a:schemeClr val="folHlink"/>
                </a:solidFill>
                <a:latin typeface="Times New Roman" pitchFamily="18" charset="0"/>
              </a:rPr>
              <a:t>排序方法</a:t>
            </a:r>
            <a:r>
              <a:rPr lang="zh-CN" altLang="en-US" sz="2800" b="1">
                <a:latin typeface="Times New Roman" pitchFamily="18" charset="0"/>
              </a:rPr>
              <a:t> （</a:t>
            </a:r>
            <a:r>
              <a:rPr lang="en-US" altLang="zh-CN" sz="2800" b="1">
                <a:latin typeface="Times New Roman" pitchFamily="18" charset="0"/>
                <a:cs typeface="Times New Roman" pitchFamily="18" charset="0"/>
              </a:rPr>
              <a:t>rank-based model</a:t>
            </a:r>
            <a:r>
              <a:rPr lang="zh-CN" altLang="en-US" sz="2800" b="1">
                <a:latin typeface="Times New Roman" pitchFamily="18" charset="0"/>
              </a:rPr>
              <a:t>）</a:t>
            </a:r>
            <a:r>
              <a:rPr lang="zh-CN" altLang="en-US" sz="2800" b="1">
                <a:latin typeface="宋体" pitchFamily="2" charset="-122"/>
              </a:rPr>
              <a:t> </a:t>
            </a:r>
          </a:p>
        </p:txBody>
      </p:sp>
      <p:sp>
        <p:nvSpPr>
          <p:cNvPr id="181252"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53" name="Rectangle 5"/>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54" name="Rectangle 6"/>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56" name="Rectangle 8"/>
          <p:cNvSpPr>
            <a:spLocks noChangeArrowheads="1"/>
          </p:cNvSpPr>
          <p:nvPr/>
        </p:nvSpPr>
        <p:spPr bwMode="auto">
          <a:xfrm>
            <a:off x="4052888" y="318611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61" name="Rectangle 13"/>
          <p:cNvSpPr>
            <a:spLocks noChangeArrowheads="1"/>
          </p:cNvSpPr>
          <p:nvPr/>
        </p:nvSpPr>
        <p:spPr bwMode="auto">
          <a:xfrm>
            <a:off x="4281488" y="32146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63" name="Rectangle 15"/>
          <p:cNvSpPr>
            <a:spLocks noChangeArrowheads="1"/>
          </p:cNvSpPr>
          <p:nvPr/>
        </p:nvSpPr>
        <p:spPr bwMode="auto">
          <a:xfrm>
            <a:off x="4033838" y="33099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65" name="Rectangle 17"/>
          <p:cNvSpPr>
            <a:spLocks noChangeArrowheads="1"/>
          </p:cNvSpPr>
          <p:nvPr/>
        </p:nvSpPr>
        <p:spPr bwMode="auto">
          <a:xfrm>
            <a:off x="4343400" y="34290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258" name="Text Box 10"/>
          <p:cNvSpPr txBox="1">
            <a:spLocks noChangeArrowheads="1"/>
          </p:cNvSpPr>
          <p:nvPr/>
        </p:nvSpPr>
        <p:spPr bwMode="auto">
          <a:xfrm>
            <a:off x="323850" y="2362200"/>
            <a:ext cx="8640763" cy="35210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buClr>
                <a:srgbClr val="0000FF"/>
              </a:buClr>
              <a:buFont typeface="Wingdings" pitchFamily="2" charset="2"/>
              <a:buChar char="§"/>
            </a:pPr>
            <a:r>
              <a:rPr lang="en-US" altLang="zh-CN" sz="2800"/>
              <a:t> </a:t>
            </a:r>
            <a:r>
              <a:rPr lang="zh-CN" altLang="en-US" sz="2800"/>
              <a:t>可用其他非线性函数来分配选择概率，只要满足以下条件：</a:t>
            </a:r>
          </a:p>
          <a:p>
            <a:pPr>
              <a:spcBef>
                <a:spcPct val="50000"/>
              </a:spcBef>
              <a:buClr>
                <a:srgbClr val="0000FF"/>
              </a:buClr>
              <a:buFont typeface="Wingdings" pitchFamily="2" charset="2"/>
              <a:buNone/>
            </a:pPr>
            <a:endParaRPr lang="zh-CN" altLang="en-US" sz="2800">
              <a:cs typeface="Times New Roman" pitchFamily="18" charset="0"/>
            </a:endParaRPr>
          </a:p>
          <a:p>
            <a:pPr>
              <a:spcBef>
                <a:spcPct val="50000"/>
              </a:spcBef>
              <a:buClr>
                <a:srgbClr val="0000FF"/>
              </a:buClr>
              <a:buFont typeface="Wingdings" pitchFamily="2" charset="2"/>
              <a:buNone/>
            </a:pPr>
            <a:endParaRPr lang="zh-CN" altLang="en-US" sz="2800">
              <a:cs typeface="Times New Roman" pitchFamily="18" charset="0"/>
            </a:endParaRPr>
          </a:p>
          <a:p>
            <a:pPr>
              <a:spcBef>
                <a:spcPct val="50000"/>
              </a:spcBef>
              <a:buClr>
                <a:srgbClr val="0000FF"/>
              </a:buClr>
              <a:buFont typeface="Wingdings" pitchFamily="2" charset="2"/>
              <a:buNone/>
            </a:pPr>
            <a:r>
              <a:rPr lang="zh-CN" altLang="en-US" sz="2800">
                <a:cs typeface="Times New Roman" pitchFamily="18" charset="0"/>
              </a:rPr>
              <a:t> </a:t>
            </a:r>
          </a:p>
          <a:p>
            <a:pPr>
              <a:spcBef>
                <a:spcPct val="50000"/>
              </a:spcBef>
              <a:buClr>
                <a:srgbClr val="0000FF"/>
              </a:buClr>
              <a:buFont typeface="Wingdings" pitchFamily="2" charset="2"/>
              <a:buNone/>
            </a:pPr>
            <a:endParaRPr lang="en-US" altLang="zh-CN" sz="2800"/>
          </a:p>
        </p:txBody>
      </p:sp>
      <p:graphicFrame>
        <p:nvGraphicFramePr>
          <p:cNvPr id="181260" name="Object 12"/>
          <p:cNvGraphicFramePr>
            <a:graphicFrameLocks noChangeAspect="1"/>
          </p:cNvGraphicFramePr>
          <p:nvPr/>
        </p:nvGraphicFramePr>
        <p:xfrm>
          <a:off x="611188" y="4587875"/>
          <a:ext cx="1655762" cy="877888"/>
        </p:xfrm>
        <a:graphic>
          <a:graphicData uri="http://schemas.openxmlformats.org/presentationml/2006/ole">
            <mc:AlternateContent xmlns:mc="http://schemas.openxmlformats.org/markup-compatibility/2006">
              <mc:Choice xmlns:v="urn:schemas-microsoft-com:vml" Requires="v">
                <p:oleObj spid="_x0000_s181312" name="公式" r:id="rId3" imgW="812520" imgH="431640" progId="Equation.3">
                  <p:embed/>
                </p:oleObj>
              </mc:Choice>
              <mc:Fallback>
                <p:oleObj name="公式" r:id="rId3" imgW="812520" imgH="4316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87875"/>
                        <a:ext cx="1655762"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62" name="Object 14"/>
          <p:cNvGraphicFramePr>
            <a:graphicFrameLocks noChangeAspect="1"/>
          </p:cNvGraphicFramePr>
          <p:nvPr/>
        </p:nvGraphicFramePr>
        <p:xfrm>
          <a:off x="585788" y="3673475"/>
          <a:ext cx="8431212" cy="496888"/>
        </p:xfrm>
        <a:graphic>
          <a:graphicData uri="http://schemas.openxmlformats.org/presentationml/2006/ole">
            <mc:AlternateContent xmlns:mc="http://schemas.openxmlformats.org/markup-compatibility/2006">
              <mc:Choice xmlns:v="urn:schemas-microsoft-com:vml" Requires="v">
                <p:oleObj spid="_x0000_s181313" name="公式" r:id="rId5" imgW="4000320" imgH="241200" progId="Equation.3">
                  <p:embed/>
                </p:oleObj>
              </mc:Choice>
              <mc:Fallback>
                <p:oleObj name="公式" r:id="rId5" imgW="4000320" imgH="241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3673475"/>
                        <a:ext cx="8431212"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64" name="Object 16"/>
          <p:cNvGraphicFramePr>
            <a:graphicFrameLocks noChangeAspect="1"/>
          </p:cNvGraphicFramePr>
          <p:nvPr/>
        </p:nvGraphicFramePr>
        <p:xfrm>
          <a:off x="3322638" y="4283075"/>
          <a:ext cx="2346325" cy="457200"/>
        </p:xfrm>
        <a:graphic>
          <a:graphicData uri="http://schemas.openxmlformats.org/presentationml/2006/ole">
            <mc:AlternateContent xmlns:mc="http://schemas.openxmlformats.org/markup-compatibility/2006">
              <mc:Choice xmlns:v="urn:schemas-microsoft-com:vml" Requires="v">
                <p:oleObj spid="_x0000_s181314" name="公式" r:id="rId7" imgW="1117440" imgH="215640" progId="Equation.3">
                  <p:embed/>
                </p:oleObj>
              </mc:Choice>
              <mc:Fallback>
                <p:oleObj name="公式" r:id="rId7" imgW="1117440" imgH="2156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2638" y="4283075"/>
                        <a:ext cx="23463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425A553F-CA58-4298-A4FA-A10205C7E88E}" type="slidenum">
              <a:rPr lang="ja-JP" altLang="en-US"/>
              <a:pPr/>
              <a:t>29</a:t>
            </a:fld>
            <a:endParaRPr lang="en-US" altLang="ja-JP"/>
          </a:p>
        </p:txBody>
      </p:sp>
      <p:sp>
        <p:nvSpPr>
          <p:cNvPr id="177154"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77155" name="Rectangle 3"/>
          <p:cNvSpPr>
            <a:spLocks noGrp="1" noChangeArrowheads="1"/>
          </p:cNvSpPr>
          <p:nvPr>
            <p:ph idx="1"/>
          </p:nvPr>
        </p:nvSpPr>
        <p:spPr>
          <a:xfrm>
            <a:off x="184150" y="765175"/>
            <a:ext cx="7772400" cy="5562600"/>
          </a:xfrm>
        </p:spPr>
        <p:txBody>
          <a:bodyPr/>
          <a:lstStyle/>
          <a:p>
            <a:pPr marL="609600" indent="-609600">
              <a:spcBef>
                <a:spcPct val="50000"/>
              </a:spcBef>
              <a:buClr>
                <a:schemeClr val="tx1"/>
              </a:buClr>
              <a:buFontTx/>
              <a:buNone/>
            </a:pPr>
            <a:r>
              <a:rPr lang="en-US" altLang="zh-CN" b="1">
                <a:latin typeface="Times New Roman" pitchFamily="18" charset="0"/>
              </a:rPr>
              <a:t>  2. </a:t>
            </a:r>
            <a:r>
              <a:rPr lang="zh-CN" altLang="en-US" b="1">
                <a:latin typeface="Times New Roman" pitchFamily="18" charset="0"/>
              </a:rPr>
              <a:t>选择个体方法</a:t>
            </a:r>
          </a:p>
          <a:p>
            <a:pPr marL="609600" indent="-609600">
              <a:spcBef>
                <a:spcPct val="50000"/>
              </a:spcBef>
              <a:buClr>
                <a:schemeClr val="tx1"/>
              </a:buClr>
              <a:buFontTx/>
              <a:buNone/>
            </a:pPr>
            <a:r>
              <a:rPr lang="zh-CN" altLang="en-US" sz="2800">
                <a:latin typeface="Times New Roman" pitchFamily="18" charset="0"/>
              </a:rPr>
              <a:t>（</a:t>
            </a:r>
            <a:r>
              <a:rPr lang="en-US" altLang="zh-CN" sz="2800">
                <a:latin typeface="Times New Roman" pitchFamily="18" charset="0"/>
              </a:rPr>
              <a:t>1</a:t>
            </a:r>
            <a:r>
              <a:rPr lang="zh-CN" altLang="en-US" sz="2800">
                <a:latin typeface="Times New Roman" pitchFamily="18" charset="0"/>
              </a:rPr>
              <a:t>）</a:t>
            </a:r>
            <a:r>
              <a:rPr lang="zh-CN" altLang="en-US" sz="2800" b="1">
                <a:solidFill>
                  <a:schemeClr val="folHlink"/>
                </a:solidFill>
                <a:latin typeface="Times New Roman" pitchFamily="18" charset="0"/>
              </a:rPr>
              <a:t>转盘赌选择</a:t>
            </a:r>
            <a:r>
              <a:rPr lang="zh-CN" altLang="en-US" sz="2800">
                <a:latin typeface="Times New Roman" pitchFamily="18" charset="0"/>
              </a:rPr>
              <a:t>（</a:t>
            </a:r>
            <a:r>
              <a:rPr lang="en-US" altLang="zh-CN" sz="2800">
                <a:latin typeface="Times New Roman" pitchFamily="18" charset="0"/>
                <a:cs typeface="Times New Roman" pitchFamily="18" charset="0"/>
              </a:rPr>
              <a:t>roulette wheel selection</a:t>
            </a:r>
            <a:r>
              <a:rPr lang="zh-CN" altLang="en-US" sz="2800">
                <a:latin typeface="Times New Roman" pitchFamily="18" charset="0"/>
              </a:rPr>
              <a:t>）</a:t>
            </a:r>
            <a:r>
              <a:rPr lang="zh-CN" altLang="en-US" sz="2800">
                <a:latin typeface="宋体" pitchFamily="2" charset="-122"/>
              </a:rPr>
              <a:t>        </a:t>
            </a:r>
          </a:p>
        </p:txBody>
      </p:sp>
      <p:sp>
        <p:nvSpPr>
          <p:cNvPr id="177156"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7158" name="Rectangle 6"/>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7160" name="Rectangle 8"/>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7162" name="Text Box 10"/>
          <p:cNvSpPr txBox="1">
            <a:spLocks noChangeArrowheads="1"/>
          </p:cNvSpPr>
          <p:nvPr/>
        </p:nvSpPr>
        <p:spPr bwMode="auto">
          <a:xfrm>
            <a:off x="395288" y="2189163"/>
            <a:ext cx="8382000" cy="174466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50000"/>
              </a:spcBef>
              <a:buClr>
                <a:srgbClr val="0000FF"/>
              </a:buClr>
              <a:buFont typeface="Wingdings" pitchFamily="2" charset="2"/>
              <a:buChar char="Ø"/>
            </a:pPr>
            <a:r>
              <a:rPr lang="en-US" altLang="zh-CN" sz="2400"/>
              <a:t> </a:t>
            </a:r>
            <a:r>
              <a:rPr lang="zh-CN" altLang="en-US" sz="2400"/>
              <a:t>按个体的选择概率产生一个轮盘，轮盘每个区的角度与个体的选择概率成比例。</a:t>
            </a:r>
          </a:p>
          <a:p>
            <a:pPr algn="just">
              <a:spcBef>
                <a:spcPct val="50000"/>
              </a:spcBef>
              <a:buClr>
                <a:srgbClr val="0000FF"/>
              </a:buClr>
              <a:buFont typeface="Wingdings" pitchFamily="2" charset="2"/>
              <a:buChar char="Ø"/>
            </a:pPr>
            <a:r>
              <a:rPr lang="zh-CN" altLang="en-US" sz="2400"/>
              <a:t> 产生一个随机数，它落入转盘的哪个区域就选择相应的个体交叉。 </a:t>
            </a:r>
          </a:p>
        </p:txBody>
      </p:sp>
      <p:graphicFrame>
        <p:nvGraphicFramePr>
          <p:cNvPr id="177311" name="Object 159"/>
          <p:cNvGraphicFramePr>
            <a:graphicFrameLocks noChangeAspect="1"/>
          </p:cNvGraphicFramePr>
          <p:nvPr/>
        </p:nvGraphicFramePr>
        <p:xfrm>
          <a:off x="381000" y="4229100"/>
          <a:ext cx="8458200" cy="1647825"/>
        </p:xfrm>
        <a:graphic>
          <a:graphicData uri="http://schemas.openxmlformats.org/presentationml/2006/ole">
            <mc:AlternateContent xmlns:mc="http://schemas.openxmlformats.org/markup-compatibility/2006">
              <mc:Choice xmlns:v="urn:schemas-microsoft-com:vml" Requires="v">
                <p:oleObj spid="_x0000_s177333" name="位图图像" r:id="rId3" imgW="4580952" imgH="942857" progId="Paint.Picture">
                  <p:embed/>
                </p:oleObj>
              </mc:Choice>
              <mc:Fallback>
                <p:oleObj name="位图图像" r:id="rId3" imgW="4580952" imgH="942857" progId="Paint.Picture">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229100"/>
                        <a:ext cx="8458200" cy="1647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312" name="Text Box 160"/>
          <p:cNvSpPr txBox="1">
            <a:spLocks noChangeArrowheads="1"/>
          </p:cNvSpPr>
          <p:nvPr/>
        </p:nvSpPr>
        <p:spPr bwMode="auto">
          <a:xfrm>
            <a:off x="409575" y="5984875"/>
            <a:ext cx="3657600" cy="3968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zh-CN" altLang="en-US" sz="2000"/>
              <a:t>第</a:t>
            </a:r>
            <a:r>
              <a:rPr lang="en-US" altLang="zh-CN" sz="2000">
                <a:latin typeface="Times New Roman" pitchFamily="18" charset="0"/>
                <a:cs typeface="Times New Roman" pitchFamily="18" charset="0"/>
              </a:rPr>
              <a:t>1</a:t>
            </a:r>
            <a:r>
              <a:rPr lang="zh-CN" altLang="en-US" sz="2000"/>
              <a:t>轮产生一个随机数：</a:t>
            </a:r>
            <a:r>
              <a:rPr lang="en-US" altLang="zh-CN" sz="2000" b="1">
                <a:solidFill>
                  <a:schemeClr val="accent2"/>
                </a:solidFill>
                <a:latin typeface="Times New Roman" pitchFamily="18" charset="0"/>
                <a:cs typeface="Times New Roman" pitchFamily="18" charset="0"/>
              </a:rPr>
              <a:t>0.81</a:t>
            </a:r>
            <a:r>
              <a:rPr lang="en-US" altLang="zh-CN" sz="2000"/>
              <a:t> </a:t>
            </a:r>
          </a:p>
        </p:txBody>
      </p:sp>
      <p:sp>
        <p:nvSpPr>
          <p:cNvPr id="177314" name="Oval 162"/>
          <p:cNvSpPr>
            <a:spLocks noChangeArrowheads="1"/>
          </p:cNvSpPr>
          <p:nvPr/>
        </p:nvSpPr>
        <p:spPr bwMode="auto">
          <a:xfrm>
            <a:off x="4876800" y="5181600"/>
            <a:ext cx="609600" cy="4572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313" name="Text Box 161"/>
          <p:cNvSpPr txBox="1">
            <a:spLocks noChangeArrowheads="1"/>
          </p:cNvSpPr>
          <p:nvPr/>
        </p:nvSpPr>
        <p:spPr bwMode="auto">
          <a:xfrm>
            <a:off x="4802188" y="5984875"/>
            <a:ext cx="3657600" cy="3968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zh-CN" altLang="en-US" sz="2000"/>
              <a:t>第</a:t>
            </a:r>
            <a:r>
              <a:rPr lang="en-US" altLang="zh-CN" sz="2000">
                <a:latin typeface="Times New Roman" pitchFamily="18" charset="0"/>
                <a:cs typeface="Times New Roman" pitchFamily="18" charset="0"/>
              </a:rPr>
              <a:t>2</a:t>
            </a:r>
            <a:r>
              <a:rPr lang="zh-CN" altLang="en-US" sz="2000"/>
              <a:t>轮产生一个随机数：</a:t>
            </a:r>
            <a:r>
              <a:rPr lang="en-US" altLang="zh-CN" sz="2000" b="1">
                <a:solidFill>
                  <a:srgbClr val="0000FF"/>
                </a:solidFill>
                <a:latin typeface="Times New Roman" pitchFamily="18" charset="0"/>
                <a:cs typeface="Times New Roman" pitchFamily="18" charset="0"/>
              </a:rPr>
              <a:t>0.32</a:t>
            </a:r>
            <a:r>
              <a:rPr lang="en-US" altLang="zh-CN" sz="2000"/>
              <a:t> </a:t>
            </a:r>
          </a:p>
        </p:txBody>
      </p:sp>
      <p:sp>
        <p:nvSpPr>
          <p:cNvPr id="177315" name="Oval 163"/>
          <p:cNvSpPr>
            <a:spLocks noChangeArrowheads="1"/>
          </p:cNvSpPr>
          <p:nvPr/>
        </p:nvSpPr>
        <p:spPr bwMode="auto">
          <a:xfrm>
            <a:off x="2286000" y="5181600"/>
            <a:ext cx="609600" cy="457200"/>
          </a:xfrm>
          <a:prstGeom prst="ellipse">
            <a:avLst/>
          </a:prstGeom>
          <a:noFill/>
          <a:ln w="25400">
            <a:solidFill>
              <a:srgbClr val="0000FF"/>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62"/>
                                        </p:tgtEl>
                                        <p:attrNameLst>
                                          <p:attrName>style.visibility</p:attrName>
                                        </p:attrNameLst>
                                      </p:cBhvr>
                                      <p:to>
                                        <p:strVal val="visible"/>
                                      </p:to>
                                    </p:set>
                                    <p:anim calcmode="lin" valueType="num">
                                      <p:cBhvr additive="base">
                                        <p:cTn id="7" dur="500" fill="hold"/>
                                        <p:tgtEl>
                                          <p:spTgt spid="177162"/>
                                        </p:tgtEl>
                                        <p:attrNameLst>
                                          <p:attrName>ppt_x</p:attrName>
                                        </p:attrNameLst>
                                      </p:cBhvr>
                                      <p:tavLst>
                                        <p:tav tm="0">
                                          <p:val>
                                            <p:strVal val="0-#ppt_w/2"/>
                                          </p:val>
                                        </p:tav>
                                        <p:tav tm="100000">
                                          <p:val>
                                            <p:strVal val="#ppt_x"/>
                                          </p:val>
                                        </p:tav>
                                      </p:tavLst>
                                    </p:anim>
                                    <p:anim calcmode="lin" valueType="num">
                                      <p:cBhvr additive="base">
                                        <p:cTn id="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177311"/>
                                        </p:tgtEl>
                                        <p:attrNameLst>
                                          <p:attrName>style.visibility</p:attrName>
                                        </p:attrNameLst>
                                      </p:cBhvr>
                                      <p:to>
                                        <p:strVal val="visible"/>
                                      </p:to>
                                    </p:set>
                                    <p:animEffect transition="in" filter="slide(fromTop)">
                                      <p:cBhvr>
                                        <p:cTn id="13" dur="500"/>
                                        <p:tgtEl>
                                          <p:spTgt spid="177311"/>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7312"/>
                                        </p:tgtEl>
                                        <p:attrNameLst>
                                          <p:attrName>style.visibility</p:attrName>
                                        </p:attrNameLst>
                                      </p:cBhvr>
                                      <p:to>
                                        <p:strVal val="visible"/>
                                      </p:to>
                                    </p:set>
                                    <p:anim calcmode="lin" valueType="num">
                                      <p:cBhvr additive="base">
                                        <p:cTn id="17" dur="500" fill="hold"/>
                                        <p:tgtEl>
                                          <p:spTgt spid="177312"/>
                                        </p:tgtEl>
                                        <p:attrNameLst>
                                          <p:attrName>ppt_x</p:attrName>
                                        </p:attrNameLst>
                                      </p:cBhvr>
                                      <p:tavLst>
                                        <p:tav tm="0">
                                          <p:val>
                                            <p:strVal val="0-#ppt_w/2"/>
                                          </p:val>
                                        </p:tav>
                                        <p:tav tm="100000">
                                          <p:val>
                                            <p:strVal val="#ppt_x"/>
                                          </p:val>
                                        </p:tav>
                                      </p:tavLst>
                                    </p:anim>
                                    <p:anim calcmode="lin" valueType="num">
                                      <p:cBhvr additive="base">
                                        <p:cTn id="18" dur="500" fill="hold"/>
                                        <p:tgtEl>
                                          <p:spTgt spid="17731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19" presetClass="entr" presetSubtype="10" fill="hold" grpId="0" nodeType="afterEffect">
                                  <p:stCondLst>
                                    <p:cond delay="0"/>
                                  </p:stCondLst>
                                  <p:childTnLst>
                                    <p:set>
                                      <p:cBhvr>
                                        <p:cTn id="21" dur="1" fill="hold">
                                          <p:stCondLst>
                                            <p:cond delay="0"/>
                                          </p:stCondLst>
                                        </p:cTn>
                                        <p:tgtEl>
                                          <p:spTgt spid="177314"/>
                                        </p:tgtEl>
                                        <p:attrNameLst>
                                          <p:attrName>style.visibility</p:attrName>
                                        </p:attrNameLst>
                                      </p:cBhvr>
                                      <p:to>
                                        <p:strVal val="visible"/>
                                      </p:to>
                                    </p:set>
                                    <p:anim calcmode="lin" valueType="num">
                                      <p:cBhvr>
                                        <p:cTn id="22" dur="1000" fill="hold"/>
                                        <p:tgtEl>
                                          <p:spTgt spid="177314"/>
                                        </p:tgtEl>
                                        <p:attrNameLst>
                                          <p:attrName>ppt_w</p:attrName>
                                        </p:attrNameLst>
                                      </p:cBhvr>
                                      <p:tavLst>
                                        <p:tav tm="0" fmla="#ppt_w*sin(2.5*pi*$)">
                                          <p:val>
                                            <p:fltVal val="0"/>
                                          </p:val>
                                        </p:tav>
                                        <p:tav tm="100000">
                                          <p:val>
                                            <p:fltVal val="1"/>
                                          </p:val>
                                        </p:tav>
                                      </p:tavLst>
                                    </p:anim>
                                    <p:anim calcmode="lin" valueType="num">
                                      <p:cBhvr>
                                        <p:cTn id="23" dur="1000" fill="hold"/>
                                        <p:tgtEl>
                                          <p:spTgt spid="17731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7314"/>
                                        </p:tgtEl>
                                        <p:attrNameLst>
                                          <p:attrName>style.visibility</p:attrName>
                                        </p:attrNameLst>
                                      </p:cBhvr>
                                      <p:to>
                                        <p:strVal val="hidden"/>
                                      </p:to>
                                    </p:set>
                                  </p:sub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77313"/>
                                        </p:tgtEl>
                                        <p:attrNameLst>
                                          <p:attrName>style.visibility</p:attrName>
                                        </p:attrNameLst>
                                      </p:cBhvr>
                                      <p:to>
                                        <p:strVal val="visible"/>
                                      </p:to>
                                    </p:set>
                                    <p:anim calcmode="lin" valueType="num">
                                      <p:cBhvr additive="base">
                                        <p:cTn id="27" dur="500" fill="hold"/>
                                        <p:tgtEl>
                                          <p:spTgt spid="177313"/>
                                        </p:tgtEl>
                                        <p:attrNameLst>
                                          <p:attrName>ppt_x</p:attrName>
                                        </p:attrNameLst>
                                      </p:cBhvr>
                                      <p:tavLst>
                                        <p:tav tm="0">
                                          <p:val>
                                            <p:strVal val="1+#ppt_w/2"/>
                                          </p:val>
                                        </p:tav>
                                        <p:tav tm="100000">
                                          <p:val>
                                            <p:strVal val="#ppt_x"/>
                                          </p:val>
                                        </p:tav>
                                      </p:tavLst>
                                    </p:anim>
                                    <p:anim calcmode="lin" valueType="num">
                                      <p:cBhvr additive="base">
                                        <p:cTn id="28" dur="500" fill="hold"/>
                                        <p:tgtEl>
                                          <p:spTgt spid="17731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19" presetClass="entr" presetSubtype="10" fill="hold" grpId="0" nodeType="afterEffect">
                                  <p:stCondLst>
                                    <p:cond delay="0"/>
                                  </p:stCondLst>
                                  <p:childTnLst>
                                    <p:set>
                                      <p:cBhvr>
                                        <p:cTn id="31" dur="1" fill="hold">
                                          <p:stCondLst>
                                            <p:cond delay="0"/>
                                          </p:stCondLst>
                                        </p:cTn>
                                        <p:tgtEl>
                                          <p:spTgt spid="177315"/>
                                        </p:tgtEl>
                                        <p:attrNameLst>
                                          <p:attrName>style.visibility</p:attrName>
                                        </p:attrNameLst>
                                      </p:cBhvr>
                                      <p:to>
                                        <p:strVal val="visible"/>
                                      </p:to>
                                    </p:set>
                                    <p:anim calcmode="lin" valueType="num">
                                      <p:cBhvr>
                                        <p:cTn id="32" dur="1000" fill="hold"/>
                                        <p:tgtEl>
                                          <p:spTgt spid="177315"/>
                                        </p:tgtEl>
                                        <p:attrNameLst>
                                          <p:attrName>ppt_w</p:attrName>
                                        </p:attrNameLst>
                                      </p:cBhvr>
                                      <p:tavLst>
                                        <p:tav tm="0" fmla="#ppt_w*sin(2.5*pi*$)">
                                          <p:val>
                                            <p:fltVal val="0"/>
                                          </p:val>
                                        </p:tav>
                                        <p:tav tm="100000">
                                          <p:val>
                                            <p:fltVal val="1"/>
                                          </p:val>
                                        </p:tav>
                                      </p:tavLst>
                                    </p:anim>
                                    <p:anim calcmode="lin" valueType="num">
                                      <p:cBhvr>
                                        <p:cTn id="33" dur="1000" fill="hold"/>
                                        <p:tgtEl>
                                          <p:spTgt spid="1773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animBg="1" autoUpdateAnimBg="0"/>
      <p:bldP spid="177312" grpId="0" autoUpdateAnimBg="0"/>
      <p:bldP spid="177314" grpId="0" animBg="1"/>
      <p:bldP spid="177313" grpId="0" autoUpdateAnimBg="0"/>
      <p:bldP spid="1773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C254DFB-8832-4A1D-9EB6-63DA7A295F7E}" type="slidenum">
              <a:rPr lang="ja-JP" altLang="en-US"/>
              <a:pPr/>
              <a:t>3</a:t>
            </a:fld>
            <a:endParaRPr lang="en-US" altLang="ja-JP"/>
          </a:p>
        </p:txBody>
      </p:sp>
      <p:sp>
        <p:nvSpPr>
          <p:cNvPr id="3074" name="Rectangle 2"/>
          <p:cNvSpPr>
            <a:spLocks noGrp="1" noChangeArrowheads="1"/>
          </p:cNvSpPr>
          <p:nvPr>
            <p:ph type="title"/>
          </p:nvPr>
        </p:nvSpPr>
        <p:spPr>
          <a:xfrm>
            <a:off x="0" y="0"/>
            <a:ext cx="9144000" cy="762000"/>
          </a:xfrm>
        </p:spPr>
        <p:txBody>
          <a:bodyPr/>
          <a:lstStyle/>
          <a:p>
            <a:r>
              <a:rPr lang="en-US" altLang="zh-CN" sz="3600" b="0">
                <a:latin typeface="Times New Roman" pitchFamily="18" charset="0"/>
                <a:ea typeface="黑体" pitchFamily="49" charset="-122"/>
              </a:rPr>
              <a:t> 1  </a:t>
            </a:r>
            <a:r>
              <a:rPr lang="zh-CN" altLang="en-US" sz="3600" b="0">
                <a:latin typeface="Times New Roman" pitchFamily="18" charset="0"/>
                <a:ea typeface="黑体" pitchFamily="49" charset="-122"/>
              </a:rPr>
              <a:t>遗传算法的产生与发展</a:t>
            </a:r>
            <a:r>
              <a:rPr lang="zh-CN" altLang="en-US" sz="3600"/>
              <a:t> </a:t>
            </a:r>
          </a:p>
        </p:txBody>
      </p:sp>
      <p:sp>
        <p:nvSpPr>
          <p:cNvPr id="3077" name="Rectangle 5"/>
          <p:cNvSpPr>
            <a:spLocks noChangeArrowheads="1"/>
          </p:cNvSpPr>
          <p:nvPr/>
        </p:nvSpPr>
        <p:spPr bwMode="auto">
          <a:xfrm>
            <a:off x="3490913" y="275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8" name="Rectangle 6"/>
          <p:cNvSpPr>
            <a:spLocks noChangeArrowheads="1"/>
          </p:cNvSpPr>
          <p:nvPr/>
        </p:nvSpPr>
        <p:spPr bwMode="auto">
          <a:xfrm>
            <a:off x="468313" y="1219200"/>
            <a:ext cx="8294687"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chemeClr val="accent2"/>
              </a:buClr>
              <a:buFont typeface="Wingdings" pitchFamily="2" charset="2"/>
              <a:buBlip>
                <a:blip r:embed="rId2"/>
              </a:buBlip>
            </a:pPr>
            <a:r>
              <a:rPr lang="en-US" altLang="zh-CN" sz="2800">
                <a:solidFill>
                  <a:srgbClr val="FF0000"/>
                </a:solidFill>
                <a:latin typeface="Times New Roman" pitchFamily="18" charset="0"/>
              </a:rPr>
              <a:t>  </a:t>
            </a:r>
            <a:r>
              <a:rPr lang="zh-CN" altLang="en-US" sz="2800" b="1">
                <a:solidFill>
                  <a:srgbClr val="FF0000"/>
                </a:solidFill>
                <a:latin typeface="Times New Roman" pitchFamily="18" charset="0"/>
              </a:rPr>
              <a:t>遗传算法</a:t>
            </a:r>
            <a:r>
              <a:rPr lang="zh-CN" altLang="en-US" sz="2800">
                <a:latin typeface="Times New Roman" pitchFamily="18" charset="0"/>
              </a:rPr>
              <a:t>（</a:t>
            </a:r>
            <a:r>
              <a:rPr lang="en-US" altLang="zh-CN" sz="2800">
                <a:latin typeface="Times New Roman" pitchFamily="18" charset="0"/>
                <a:cs typeface="Times New Roman" pitchFamily="18" charset="0"/>
              </a:rPr>
              <a:t>genetic algorithms</a:t>
            </a:r>
            <a:r>
              <a:rPr lang="zh-CN" altLang="en-US" sz="2800">
                <a:latin typeface="Times New Roman" pitchFamily="18" charset="0"/>
                <a:cs typeface="Times New Roman" pitchFamily="18" charset="0"/>
              </a:rPr>
              <a:t>，</a:t>
            </a:r>
            <a:r>
              <a:rPr lang="en-US" altLang="zh-CN" sz="2800">
                <a:latin typeface="Times New Roman" pitchFamily="18" charset="0"/>
              </a:rPr>
              <a:t>GA</a:t>
            </a:r>
            <a:r>
              <a:rPr lang="zh-CN" altLang="en-US" sz="2800">
                <a:latin typeface="Times New Roman" pitchFamily="18" charset="0"/>
              </a:rPr>
              <a:t>）：一类借鉴生物界自然选择和自然遗传机制的随机搜索算法</a:t>
            </a:r>
            <a:r>
              <a:rPr lang="en-US" altLang="zh-CN" sz="2800">
                <a:latin typeface="Times New Roman" pitchFamily="18" charset="0"/>
              </a:rPr>
              <a:t>,</a:t>
            </a:r>
            <a:r>
              <a:rPr lang="zh-CN" altLang="en-US" sz="2800">
                <a:latin typeface="Times New Roman" pitchFamily="18" charset="0"/>
              </a:rPr>
              <a:t>非常适用于处理传统搜索方法难以解决的复杂和非线性优化问题。</a:t>
            </a:r>
          </a:p>
          <a:p>
            <a:pPr algn="just">
              <a:spcBef>
                <a:spcPct val="50000"/>
              </a:spcBef>
              <a:buClr>
                <a:schemeClr val="accent2"/>
              </a:buClr>
              <a:buFont typeface="Wingdings" pitchFamily="2" charset="2"/>
              <a:buBlip>
                <a:blip r:embed="rId2"/>
              </a:buBlip>
            </a:pPr>
            <a:r>
              <a:rPr lang="zh-CN" altLang="en-US" sz="2800">
                <a:latin typeface="Times New Roman" pitchFamily="18" charset="0"/>
              </a:rPr>
              <a:t>  遗传算法可广泛应用于组合优化、机器学习、自适应控制、规划设计和人工生命等领域。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64A5C779-C5D5-4810-A7B5-0B2C235B8325}" type="slidenum">
              <a:rPr lang="ja-JP" altLang="en-US"/>
              <a:pPr/>
              <a:t>30</a:t>
            </a:fld>
            <a:endParaRPr lang="en-US" altLang="ja-JP"/>
          </a:p>
        </p:txBody>
      </p:sp>
      <p:sp>
        <p:nvSpPr>
          <p:cNvPr id="182274"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82275" name="Rectangle 3"/>
          <p:cNvSpPr>
            <a:spLocks noGrp="1" noChangeArrowheads="1"/>
          </p:cNvSpPr>
          <p:nvPr>
            <p:ph idx="1"/>
          </p:nvPr>
        </p:nvSpPr>
        <p:spPr>
          <a:xfrm>
            <a:off x="179388" y="819150"/>
            <a:ext cx="8588375" cy="5562600"/>
          </a:xfrm>
        </p:spPr>
        <p:txBody>
          <a:bodyPr/>
          <a:lstStyle/>
          <a:p>
            <a:pPr marL="609600" indent="-609600">
              <a:spcBef>
                <a:spcPct val="50000"/>
              </a:spcBef>
              <a:buClr>
                <a:schemeClr val="tx1"/>
              </a:buClr>
              <a:buFontTx/>
              <a:buNone/>
            </a:pPr>
            <a:r>
              <a:rPr lang="en-US" altLang="zh-CN" b="1">
                <a:latin typeface="Times New Roman" pitchFamily="18" charset="0"/>
              </a:rPr>
              <a:t>  2. </a:t>
            </a:r>
            <a:r>
              <a:rPr lang="zh-CN" altLang="en-US" b="1">
                <a:latin typeface="Times New Roman" pitchFamily="18" charset="0"/>
              </a:rPr>
              <a:t>选择个体方法</a:t>
            </a:r>
          </a:p>
          <a:p>
            <a:pPr marL="609600" indent="-609600">
              <a:spcBef>
                <a:spcPct val="50000"/>
              </a:spcBef>
              <a:buClr>
                <a:schemeClr val="tx1"/>
              </a:buClr>
              <a:buFontTx/>
              <a:buNone/>
            </a:pPr>
            <a:r>
              <a:rPr lang="zh-CN" altLang="en-US" sz="2800">
                <a:latin typeface="Times New Roman" pitchFamily="18" charset="0"/>
              </a:rPr>
              <a:t>（</a:t>
            </a:r>
            <a:r>
              <a:rPr lang="en-US" altLang="zh-CN" sz="2800">
                <a:latin typeface="Times New Roman" pitchFamily="18" charset="0"/>
              </a:rPr>
              <a:t>2</a:t>
            </a:r>
            <a:r>
              <a:rPr lang="zh-CN" altLang="en-US" sz="2800">
                <a:latin typeface="Times New Roman" pitchFamily="18" charset="0"/>
              </a:rPr>
              <a:t>）</a:t>
            </a:r>
            <a:r>
              <a:rPr lang="zh-CN" altLang="en-US" sz="2800" b="1">
                <a:solidFill>
                  <a:schemeClr val="folHlink"/>
                </a:solidFill>
                <a:latin typeface="Times New Roman" pitchFamily="18" charset="0"/>
              </a:rPr>
              <a:t>锦标赛选择方法</a:t>
            </a:r>
            <a:r>
              <a:rPr lang="zh-CN" altLang="en-US" sz="2800" b="1">
                <a:latin typeface="Times New Roman" pitchFamily="18" charset="0"/>
              </a:rPr>
              <a:t>（</a:t>
            </a:r>
            <a:r>
              <a:rPr lang="en-US" altLang="zh-CN" sz="2800" b="1">
                <a:latin typeface="Times New Roman" pitchFamily="18" charset="0"/>
                <a:cs typeface="Times New Roman" pitchFamily="18" charset="0"/>
              </a:rPr>
              <a:t>tournament selection model</a:t>
            </a:r>
            <a:r>
              <a:rPr lang="zh-CN" altLang="en-US" sz="2800" b="1">
                <a:latin typeface="Times New Roman" pitchFamily="18" charset="0"/>
              </a:rPr>
              <a:t>）</a:t>
            </a:r>
            <a:r>
              <a:rPr lang="zh-CN" altLang="en-US" sz="2800" b="1">
                <a:solidFill>
                  <a:schemeClr val="folHlink"/>
                </a:solidFill>
                <a:latin typeface="宋体" pitchFamily="2" charset="-122"/>
              </a:rPr>
              <a:t> </a:t>
            </a:r>
            <a:r>
              <a:rPr lang="zh-CN" altLang="en-US" sz="2800"/>
              <a:t> </a:t>
            </a:r>
          </a:p>
        </p:txBody>
      </p:sp>
      <p:sp>
        <p:nvSpPr>
          <p:cNvPr id="182276"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2278" name="Rectangle 6"/>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2280" name="Rectangle 8"/>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2282" name="Text Box 10"/>
          <p:cNvSpPr txBox="1">
            <a:spLocks noChangeArrowheads="1"/>
          </p:cNvSpPr>
          <p:nvPr/>
        </p:nvSpPr>
        <p:spPr bwMode="auto">
          <a:xfrm>
            <a:off x="381000" y="2286000"/>
            <a:ext cx="8305800" cy="14160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b="1"/>
              <a:t>锦标赛选择方法</a:t>
            </a:r>
            <a:r>
              <a:rPr lang="zh-CN" altLang="en-US" sz="2400">
                <a:latin typeface="Times New Roman" pitchFamily="18" charset="0"/>
                <a:cs typeface="Times New Roman" pitchFamily="18" charset="0"/>
              </a:rPr>
              <a:t>：</a:t>
            </a:r>
            <a:r>
              <a:rPr lang="zh-CN" altLang="en-US" sz="2400"/>
              <a:t>从群体中随机选择个个体，将其中适应度最高的个体保存到下一代。这一过程反复执行，直到保存到下一代的个体数达到预先设定的数量为止。 </a:t>
            </a:r>
          </a:p>
        </p:txBody>
      </p:sp>
      <p:sp>
        <p:nvSpPr>
          <p:cNvPr id="182283" name="Text Box 11"/>
          <p:cNvSpPr txBox="1">
            <a:spLocks noChangeArrowheads="1"/>
          </p:cNvSpPr>
          <p:nvPr/>
        </p:nvSpPr>
        <p:spPr bwMode="auto">
          <a:xfrm>
            <a:off x="381000" y="4070350"/>
            <a:ext cx="8305800" cy="14160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latin typeface="Times New Roman" pitchFamily="18" charset="0"/>
              </a:rPr>
              <a:t> </a:t>
            </a:r>
            <a:r>
              <a:rPr lang="zh-CN" altLang="en-US" sz="2400" b="1">
                <a:latin typeface="Times New Roman" pitchFamily="18" charset="0"/>
              </a:rPr>
              <a:t>随机竞争方法</a:t>
            </a:r>
            <a:r>
              <a:rPr lang="zh-CN" altLang="en-US" sz="2400">
                <a:latin typeface="Times New Roman" pitchFamily="18" charset="0"/>
              </a:rPr>
              <a:t>（</a:t>
            </a:r>
            <a:r>
              <a:rPr lang="en-US" altLang="zh-CN" sz="2400">
                <a:latin typeface="Times New Roman" pitchFamily="18" charset="0"/>
              </a:rPr>
              <a:t>stochastic tournament</a:t>
            </a:r>
            <a:r>
              <a:rPr lang="zh-CN" altLang="en-US" sz="2400">
                <a:latin typeface="Times New Roman" pitchFamily="18" charset="0"/>
              </a:rPr>
              <a:t>）：每次按赌轮选择方法选取一对个体，然后让这两个个体进行竞争，适应度高者获胜。如此反复，直到选满为止。</a:t>
            </a:r>
            <a:r>
              <a:rPr lang="zh-CN" altLang="en-US" sz="24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autoUpdateAnimBg="0"/>
      <p:bldP spid="18228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0"/>
          </p:nvPr>
        </p:nvSpPr>
        <p:spPr/>
        <p:txBody>
          <a:bodyPr/>
          <a:lstStyle/>
          <a:p>
            <a:fld id="{1E40BBFD-40DC-46F5-B50A-BE9B27DC3700}" type="slidenum">
              <a:rPr lang="ja-JP" altLang="en-US"/>
              <a:pPr/>
              <a:t>31</a:t>
            </a:fld>
            <a:endParaRPr lang="en-US" altLang="ja-JP"/>
          </a:p>
        </p:txBody>
      </p:sp>
      <p:sp>
        <p:nvSpPr>
          <p:cNvPr id="183298"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83299" name="Rectangle 3"/>
          <p:cNvSpPr>
            <a:spLocks noGrp="1" noChangeArrowheads="1"/>
          </p:cNvSpPr>
          <p:nvPr>
            <p:ph idx="1"/>
          </p:nvPr>
        </p:nvSpPr>
        <p:spPr>
          <a:xfrm>
            <a:off x="179388" y="692150"/>
            <a:ext cx="7772400" cy="5562600"/>
          </a:xfrm>
        </p:spPr>
        <p:txBody>
          <a:bodyPr/>
          <a:lstStyle/>
          <a:p>
            <a:pPr marL="609600" indent="-609600">
              <a:spcBef>
                <a:spcPct val="60000"/>
              </a:spcBef>
              <a:buClr>
                <a:schemeClr val="tx1"/>
              </a:buClr>
              <a:buFontTx/>
              <a:buNone/>
            </a:pPr>
            <a:r>
              <a:rPr lang="en-US" altLang="zh-CN" b="1">
                <a:latin typeface="Times New Roman" pitchFamily="18" charset="0"/>
              </a:rPr>
              <a:t>  2. </a:t>
            </a:r>
            <a:r>
              <a:rPr lang="zh-CN" altLang="en-US" b="1">
                <a:latin typeface="Times New Roman" pitchFamily="18" charset="0"/>
              </a:rPr>
              <a:t>选择个体方法</a:t>
            </a:r>
          </a:p>
          <a:p>
            <a:pPr marL="609600" indent="-609600">
              <a:spcBef>
                <a:spcPct val="50000"/>
              </a:spcBef>
              <a:buClr>
                <a:schemeClr val="tx1"/>
              </a:buClr>
              <a:buFontTx/>
              <a:buNone/>
            </a:pPr>
            <a:r>
              <a:rPr lang="zh-CN" altLang="en-US" sz="2800">
                <a:latin typeface="Times New Roman" pitchFamily="18" charset="0"/>
              </a:rPr>
              <a:t>（</a:t>
            </a:r>
            <a:r>
              <a:rPr lang="en-US" altLang="zh-CN" sz="2800">
                <a:latin typeface="Times New Roman" pitchFamily="18" charset="0"/>
              </a:rPr>
              <a:t>3</a:t>
            </a:r>
            <a:r>
              <a:rPr lang="zh-CN" altLang="en-US" sz="2800">
                <a:latin typeface="Times New Roman" pitchFamily="18" charset="0"/>
              </a:rPr>
              <a:t>）        和         选择      </a:t>
            </a:r>
          </a:p>
          <a:p>
            <a:pPr marL="609600" indent="-609600">
              <a:spcBef>
                <a:spcPct val="50000"/>
              </a:spcBef>
              <a:buClr>
                <a:schemeClr val="tx1"/>
              </a:buClr>
              <a:buFontTx/>
              <a:buNone/>
            </a:pPr>
            <a:endParaRPr lang="en-US" altLang="zh-CN" sz="2800">
              <a:latin typeface="Times New Roman" pitchFamily="18" charset="0"/>
            </a:endParaRPr>
          </a:p>
        </p:txBody>
      </p:sp>
      <p:sp>
        <p:nvSpPr>
          <p:cNvPr id="183300"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3302" name="Rectangle 6"/>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3304" name="Rectangle 8"/>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83324" name="Group 28"/>
          <p:cNvGrpSpPr>
            <a:grpSpLocks/>
          </p:cNvGrpSpPr>
          <p:nvPr/>
        </p:nvGrpSpPr>
        <p:grpSpPr bwMode="auto">
          <a:xfrm>
            <a:off x="990600" y="1571625"/>
            <a:ext cx="2057400" cy="446088"/>
            <a:chOff x="624" y="990"/>
            <a:chExt cx="1296" cy="281"/>
          </a:xfrm>
        </p:grpSpPr>
        <p:graphicFrame>
          <p:nvGraphicFramePr>
            <p:cNvPr id="183303" name="Object 7"/>
            <p:cNvGraphicFramePr>
              <a:graphicFrameLocks noChangeAspect="1"/>
            </p:cNvGraphicFramePr>
            <p:nvPr/>
          </p:nvGraphicFramePr>
          <p:xfrm>
            <a:off x="624" y="990"/>
            <a:ext cx="576" cy="281"/>
          </p:xfrm>
          <a:graphic>
            <a:graphicData uri="http://schemas.openxmlformats.org/presentationml/2006/ole">
              <mc:AlternateContent xmlns:mc="http://schemas.openxmlformats.org/markup-compatibility/2006">
                <mc:Choice xmlns:v="urn:schemas-microsoft-com:vml" Requires="v">
                  <p:oleObj spid="_x0000_s183475" r:id="rId3" imgW="406048" imgH="203024" progId="Equation.3">
                    <p:embed/>
                  </p:oleObj>
                </mc:Choice>
                <mc:Fallback>
                  <p:oleObj r:id="rId3" imgW="406048" imgH="2030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990"/>
                          <a:ext cx="57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5" name="Object 9"/>
            <p:cNvGraphicFramePr>
              <a:graphicFrameLocks noChangeAspect="1"/>
            </p:cNvGraphicFramePr>
            <p:nvPr/>
          </p:nvGraphicFramePr>
          <p:xfrm>
            <a:off x="1392" y="990"/>
            <a:ext cx="528" cy="270"/>
          </p:xfrm>
          <a:graphic>
            <a:graphicData uri="http://schemas.openxmlformats.org/presentationml/2006/ole">
              <mc:AlternateContent xmlns:mc="http://schemas.openxmlformats.org/markup-compatibility/2006">
                <mc:Choice xmlns:v="urn:schemas-microsoft-com:vml" Requires="v">
                  <p:oleObj spid="_x0000_s183476" r:id="rId5" imgW="393529" imgH="203112" progId="Equation.3">
                    <p:embed/>
                  </p:oleObj>
                </mc:Choice>
                <mc:Fallback>
                  <p:oleObj r:id="rId5" imgW="393529"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990"/>
                          <a:ext cx="52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3309" name="Rectangle 13"/>
          <p:cNvSpPr>
            <a:spLocks noChangeArrowheads="1"/>
          </p:cNvSpPr>
          <p:nvPr/>
        </p:nvSpPr>
        <p:spPr bwMode="auto">
          <a:xfrm>
            <a:off x="4362450" y="333851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3311" name="Rectangle 15"/>
          <p:cNvSpPr>
            <a:spLocks noChangeArrowheads="1"/>
          </p:cNvSpPr>
          <p:nvPr/>
        </p:nvSpPr>
        <p:spPr bwMode="auto">
          <a:xfrm>
            <a:off x="4495800" y="33480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83307" name="Object 11"/>
          <p:cNvGraphicFramePr>
            <a:graphicFrameLocks noChangeAspect="1"/>
          </p:cNvGraphicFramePr>
          <p:nvPr/>
        </p:nvGraphicFramePr>
        <p:xfrm>
          <a:off x="527050" y="2138363"/>
          <a:ext cx="1524000" cy="452437"/>
        </p:xfrm>
        <a:graphic>
          <a:graphicData uri="http://schemas.openxmlformats.org/presentationml/2006/ole">
            <mc:AlternateContent xmlns:mc="http://schemas.openxmlformats.org/markup-compatibility/2006">
              <mc:Choice xmlns:v="urn:schemas-microsoft-com:vml" Requires="v">
                <p:oleObj spid="_x0000_s183477" name="Equation" r:id="rId7" imgW="711000" imgH="215640" progId="Equation.3">
                  <p:embed/>
                </p:oleObj>
              </mc:Choice>
              <mc:Fallback>
                <p:oleObj name="Equation" r:id="rId7" imgW="711000" imgH="215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050" y="2138363"/>
                        <a:ext cx="15240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3323" name="Group 27"/>
          <p:cNvGrpSpPr>
            <a:grpSpLocks/>
          </p:cNvGrpSpPr>
          <p:nvPr/>
        </p:nvGrpSpPr>
        <p:grpSpPr bwMode="auto">
          <a:xfrm>
            <a:off x="425450" y="2636838"/>
            <a:ext cx="8610600" cy="1598612"/>
            <a:chOff x="192" y="1680"/>
            <a:chExt cx="5424" cy="1007"/>
          </a:xfrm>
        </p:grpSpPr>
        <p:sp>
          <p:nvSpPr>
            <p:cNvPr id="183306" name="Text Box 10"/>
            <p:cNvSpPr txBox="1">
              <a:spLocks noChangeArrowheads="1"/>
            </p:cNvSpPr>
            <p:nvPr/>
          </p:nvSpPr>
          <p:spPr bwMode="auto">
            <a:xfrm>
              <a:off x="192" y="1680"/>
              <a:ext cx="5424" cy="1007"/>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Ø"/>
              </a:pPr>
              <a:r>
                <a:rPr lang="en-US" altLang="zh-CN" sz="2400"/>
                <a:t> </a:t>
              </a:r>
              <a:r>
                <a:rPr lang="zh-CN" altLang="en-US" sz="2400"/>
                <a:t>从规模为  的群体中随机选取个体通过重组和变异生成</a:t>
              </a:r>
            </a:p>
            <a:p>
              <a:pPr algn="just">
                <a:lnSpc>
                  <a:spcPct val="120000"/>
                </a:lnSpc>
                <a:buClr>
                  <a:srgbClr val="0000FF"/>
                </a:buClr>
                <a:buFont typeface="Wingdings" pitchFamily="2" charset="2"/>
                <a:buNone/>
              </a:pPr>
              <a:r>
                <a:rPr lang="zh-CN" altLang="en-US" sz="2400"/>
                <a:t>       个后代，</a:t>
              </a:r>
            </a:p>
            <a:p>
              <a:pPr algn="just">
                <a:lnSpc>
                  <a:spcPct val="120000"/>
                </a:lnSpc>
                <a:spcBef>
                  <a:spcPct val="50000"/>
                </a:spcBef>
                <a:buClr>
                  <a:srgbClr val="0000FF"/>
                </a:buClr>
                <a:buFont typeface="Wingdings" pitchFamily="2" charset="2"/>
                <a:buChar char="Ø"/>
              </a:pPr>
              <a:r>
                <a:rPr lang="zh-CN" altLang="en-US" sz="2400"/>
                <a:t> 再选取  个最优的后代作为新一代种群。  </a:t>
              </a:r>
            </a:p>
          </p:txBody>
        </p:sp>
        <p:graphicFrame>
          <p:nvGraphicFramePr>
            <p:cNvPr id="183308" name="Object 12"/>
            <p:cNvGraphicFramePr>
              <a:graphicFrameLocks noChangeAspect="1"/>
            </p:cNvGraphicFramePr>
            <p:nvPr>
              <p:extLst>
                <p:ext uri="{D42A27DB-BD31-4B8C-83A1-F6EECF244321}">
                  <p14:modId xmlns:p14="http://schemas.microsoft.com/office/powerpoint/2010/main" val="412322516"/>
                </p:ext>
              </p:extLst>
            </p:nvPr>
          </p:nvGraphicFramePr>
          <p:xfrm>
            <a:off x="355" y="1998"/>
            <a:ext cx="576" cy="249"/>
          </p:xfrm>
          <a:graphic>
            <a:graphicData uri="http://schemas.openxmlformats.org/presentationml/2006/ole">
              <mc:AlternateContent xmlns:mc="http://schemas.openxmlformats.org/markup-compatibility/2006">
                <mc:Choice xmlns:v="urn:schemas-microsoft-com:vml" Requires="v">
                  <p:oleObj spid="_x0000_s183478" r:id="rId9" imgW="469696" imgH="203112" progId="Equation.3">
                    <p:embed/>
                  </p:oleObj>
                </mc:Choice>
                <mc:Fallback>
                  <p:oleObj r:id="rId9" imgW="469696" imgH="20311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 y="1998"/>
                          <a:ext cx="576"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10" name="Object 14"/>
            <p:cNvGraphicFramePr>
              <a:graphicFrameLocks noChangeAspect="1"/>
            </p:cNvGraphicFramePr>
            <p:nvPr>
              <p:extLst>
                <p:ext uri="{D42A27DB-BD31-4B8C-83A1-F6EECF244321}">
                  <p14:modId xmlns:p14="http://schemas.microsoft.com/office/powerpoint/2010/main" val="234426277"/>
                </p:ext>
              </p:extLst>
            </p:nvPr>
          </p:nvGraphicFramePr>
          <p:xfrm>
            <a:off x="1296" y="1771"/>
            <a:ext cx="181" cy="192"/>
          </p:xfrm>
          <a:graphic>
            <a:graphicData uri="http://schemas.openxmlformats.org/presentationml/2006/ole">
              <mc:AlternateContent xmlns:mc="http://schemas.openxmlformats.org/markup-compatibility/2006">
                <mc:Choice xmlns:v="urn:schemas-microsoft-com:vml" Requires="v">
                  <p:oleObj spid="_x0000_s183479" r:id="rId11" imgW="152268" imgH="164957" progId="Equation.3">
                    <p:embed/>
                  </p:oleObj>
                </mc:Choice>
                <mc:Fallback>
                  <p:oleObj r:id="rId11" imgW="152268" imgH="164957"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1771"/>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12" name="Object 16"/>
            <p:cNvGraphicFramePr>
              <a:graphicFrameLocks noChangeAspect="1"/>
            </p:cNvGraphicFramePr>
            <p:nvPr/>
          </p:nvGraphicFramePr>
          <p:xfrm>
            <a:off x="1104" y="2448"/>
            <a:ext cx="181" cy="192"/>
          </p:xfrm>
          <a:graphic>
            <a:graphicData uri="http://schemas.openxmlformats.org/presentationml/2006/ole">
              <mc:AlternateContent xmlns:mc="http://schemas.openxmlformats.org/markup-compatibility/2006">
                <mc:Choice xmlns:v="urn:schemas-microsoft-com:vml" Requires="v">
                  <p:oleObj spid="_x0000_s183480" r:id="rId13" imgW="152268" imgH="164957" progId="Equation.3">
                    <p:embed/>
                  </p:oleObj>
                </mc:Choice>
                <mc:Fallback>
                  <p:oleObj r:id="rId13" imgW="152268" imgH="164957"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2448"/>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3314" name="Line 18"/>
          <p:cNvSpPr>
            <a:spLocks noChangeShapeType="1"/>
          </p:cNvSpPr>
          <p:nvPr/>
        </p:nvSpPr>
        <p:spPr bwMode="auto">
          <a:xfrm>
            <a:off x="6172200" y="4495800"/>
            <a:ext cx="68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aphicFrame>
        <p:nvGraphicFramePr>
          <p:cNvPr id="183315" name="Object 19"/>
          <p:cNvGraphicFramePr>
            <a:graphicFrameLocks noChangeAspect="1"/>
          </p:cNvGraphicFramePr>
          <p:nvPr/>
        </p:nvGraphicFramePr>
        <p:xfrm>
          <a:off x="474663" y="4495800"/>
          <a:ext cx="1433512" cy="455613"/>
        </p:xfrm>
        <a:graphic>
          <a:graphicData uri="http://schemas.openxmlformats.org/presentationml/2006/ole">
            <mc:AlternateContent xmlns:mc="http://schemas.openxmlformats.org/markup-compatibility/2006">
              <mc:Choice xmlns:v="urn:schemas-microsoft-com:vml" Requires="v">
                <p:oleObj spid="_x0000_s183481" name="Equation" r:id="rId14" imgW="672840" imgH="215640" progId="Equation.3">
                  <p:embed/>
                </p:oleObj>
              </mc:Choice>
              <mc:Fallback>
                <p:oleObj name="Equation" r:id="rId14" imgW="672840" imgH="21564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663" y="4495800"/>
                        <a:ext cx="143351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3322" name="Group 26"/>
          <p:cNvGrpSpPr>
            <a:grpSpLocks/>
          </p:cNvGrpSpPr>
          <p:nvPr/>
        </p:nvGrpSpPr>
        <p:grpSpPr bwMode="auto">
          <a:xfrm>
            <a:off x="425450" y="5019670"/>
            <a:ext cx="8610600" cy="539750"/>
            <a:chOff x="192" y="3162"/>
            <a:chExt cx="5424" cy="340"/>
          </a:xfrm>
        </p:grpSpPr>
        <p:grpSp>
          <p:nvGrpSpPr>
            <p:cNvPr id="183321" name="Group 25"/>
            <p:cNvGrpSpPr>
              <a:grpSpLocks/>
            </p:cNvGrpSpPr>
            <p:nvPr/>
          </p:nvGrpSpPr>
          <p:grpSpPr bwMode="auto">
            <a:xfrm>
              <a:off x="192" y="3162"/>
              <a:ext cx="5424" cy="340"/>
              <a:chOff x="192" y="3162"/>
              <a:chExt cx="5424" cy="340"/>
            </a:xfrm>
          </p:grpSpPr>
          <p:sp>
            <p:nvSpPr>
              <p:cNvPr id="183316" name="Text Box 20"/>
              <p:cNvSpPr txBox="1">
                <a:spLocks noChangeArrowheads="1"/>
              </p:cNvSpPr>
              <p:nvPr/>
            </p:nvSpPr>
            <p:spPr bwMode="auto">
              <a:xfrm>
                <a:off x="192" y="3162"/>
                <a:ext cx="5424" cy="34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a:t>从      个后代与其父体共      中选取   个最优的后代。  </a:t>
                </a:r>
              </a:p>
            </p:txBody>
          </p:sp>
          <p:graphicFrame>
            <p:nvGraphicFramePr>
              <p:cNvPr id="183317" name="Object 21"/>
              <p:cNvGraphicFramePr>
                <a:graphicFrameLocks noChangeAspect="1"/>
              </p:cNvGraphicFramePr>
              <p:nvPr>
                <p:extLst>
                  <p:ext uri="{D42A27DB-BD31-4B8C-83A1-F6EECF244321}">
                    <p14:modId xmlns:p14="http://schemas.microsoft.com/office/powerpoint/2010/main" val="2273166705"/>
                  </p:ext>
                </p:extLst>
              </p:nvPr>
            </p:nvGraphicFramePr>
            <p:xfrm>
              <a:off x="627" y="3226"/>
              <a:ext cx="576" cy="249"/>
            </p:xfrm>
            <a:graphic>
              <a:graphicData uri="http://schemas.openxmlformats.org/presentationml/2006/ole">
                <mc:AlternateContent xmlns:mc="http://schemas.openxmlformats.org/markup-compatibility/2006">
                  <mc:Choice xmlns:v="urn:schemas-microsoft-com:vml" Requires="v">
                    <p:oleObj spid="_x0000_s183482" r:id="rId16" imgW="469696" imgH="203112" progId="Equation.3">
                      <p:embed/>
                    </p:oleObj>
                  </mc:Choice>
                  <mc:Fallback>
                    <p:oleObj r:id="rId16" imgW="469696" imgH="203112"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 y="3226"/>
                            <a:ext cx="576"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19" name="Object 23"/>
              <p:cNvGraphicFramePr>
                <a:graphicFrameLocks noChangeAspect="1"/>
              </p:cNvGraphicFramePr>
              <p:nvPr/>
            </p:nvGraphicFramePr>
            <p:xfrm>
              <a:off x="3984" y="3264"/>
              <a:ext cx="181" cy="192"/>
            </p:xfrm>
            <a:graphic>
              <a:graphicData uri="http://schemas.openxmlformats.org/presentationml/2006/ole">
                <mc:AlternateContent xmlns:mc="http://schemas.openxmlformats.org/markup-compatibility/2006">
                  <mc:Choice xmlns:v="urn:schemas-microsoft-com:vml" Requires="v">
                    <p:oleObj spid="_x0000_s183483" r:id="rId17" imgW="152268" imgH="164957" progId="Equation.3">
                      <p:embed/>
                    </p:oleObj>
                  </mc:Choice>
                  <mc:Fallback>
                    <p:oleObj r:id="rId17" imgW="152268" imgH="164957"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3264"/>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3318" name="Object 22"/>
            <p:cNvGraphicFramePr>
              <a:graphicFrameLocks noChangeAspect="1"/>
            </p:cNvGraphicFramePr>
            <p:nvPr>
              <p:extLst>
                <p:ext uri="{D42A27DB-BD31-4B8C-83A1-F6EECF244321}">
                  <p14:modId xmlns:p14="http://schemas.microsoft.com/office/powerpoint/2010/main" val="1182698116"/>
                </p:ext>
              </p:extLst>
            </p:nvPr>
          </p:nvGraphicFramePr>
          <p:xfrm>
            <a:off x="2784" y="3203"/>
            <a:ext cx="528" cy="270"/>
          </p:xfrm>
          <a:graphic>
            <a:graphicData uri="http://schemas.openxmlformats.org/presentationml/2006/ole">
              <mc:AlternateContent xmlns:mc="http://schemas.openxmlformats.org/markup-compatibility/2006">
                <mc:Choice xmlns:v="urn:schemas-microsoft-com:vml" Requires="v">
                  <p:oleObj spid="_x0000_s183484" r:id="rId18" imgW="393529" imgH="203112" progId="Equation.3">
                    <p:embed/>
                  </p:oleObj>
                </mc:Choice>
                <mc:Fallback>
                  <p:oleObj r:id="rId18" imgW="393529" imgH="203112"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3203"/>
                          <a:ext cx="52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3307"/>
                                        </p:tgtEl>
                                        <p:attrNameLst>
                                          <p:attrName>style.visibility</p:attrName>
                                        </p:attrNameLst>
                                      </p:cBhvr>
                                      <p:to>
                                        <p:strVal val="visible"/>
                                      </p:to>
                                    </p:set>
                                    <p:anim calcmode="lin" valueType="num">
                                      <p:cBhvr additive="base">
                                        <p:cTn id="7" dur="500" fill="hold"/>
                                        <p:tgtEl>
                                          <p:spTgt spid="183307"/>
                                        </p:tgtEl>
                                        <p:attrNameLst>
                                          <p:attrName>ppt_x</p:attrName>
                                        </p:attrNameLst>
                                      </p:cBhvr>
                                      <p:tavLst>
                                        <p:tav tm="0">
                                          <p:val>
                                            <p:strVal val="0-#ppt_w/2"/>
                                          </p:val>
                                        </p:tav>
                                        <p:tav tm="100000">
                                          <p:val>
                                            <p:strVal val="#ppt_x"/>
                                          </p:val>
                                        </p:tav>
                                      </p:tavLst>
                                    </p:anim>
                                    <p:anim calcmode="lin" valueType="num">
                                      <p:cBhvr additive="base">
                                        <p:cTn id="8" dur="500" fill="hold"/>
                                        <p:tgtEl>
                                          <p:spTgt spid="183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3323"/>
                                        </p:tgtEl>
                                        <p:attrNameLst>
                                          <p:attrName>style.visibility</p:attrName>
                                        </p:attrNameLst>
                                      </p:cBhvr>
                                      <p:to>
                                        <p:strVal val="visible"/>
                                      </p:to>
                                    </p:set>
                                    <p:anim calcmode="lin" valueType="num">
                                      <p:cBhvr additive="base">
                                        <p:cTn id="13" dur="500" fill="hold"/>
                                        <p:tgtEl>
                                          <p:spTgt spid="183323"/>
                                        </p:tgtEl>
                                        <p:attrNameLst>
                                          <p:attrName>ppt_x</p:attrName>
                                        </p:attrNameLst>
                                      </p:cBhvr>
                                      <p:tavLst>
                                        <p:tav tm="0">
                                          <p:val>
                                            <p:strVal val="0-#ppt_w/2"/>
                                          </p:val>
                                        </p:tav>
                                        <p:tav tm="100000">
                                          <p:val>
                                            <p:strVal val="#ppt_x"/>
                                          </p:val>
                                        </p:tav>
                                      </p:tavLst>
                                    </p:anim>
                                    <p:anim calcmode="lin" valueType="num">
                                      <p:cBhvr additive="base">
                                        <p:cTn id="14" dur="500" fill="hold"/>
                                        <p:tgtEl>
                                          <p:spTgt spid="1833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3315"/>
                                        </p:tgtEl>
                                        <p:attrNameLst>
                                          <p:attrName>style.visibility</p:attrName>
                                        </p:attrNameLst>
                                      </p:cBhvr>
                                      <p:to>
                                        <p:strVal val="visible"/>
                                      </p:to>
                                    </p:set>
                                    <p:anim calcmode="lin" valueType="num">
                                      <p:cBhvr additive="base">
                                        <p:cTn id="19" dur="500" fill="hold"/>
                                        <p:tgtEl>
                                          <p:spTgt spid="183315"/>
                                        </p:tgtEl>
                                        <p:attrNameLst>
                                          <p:attrName>ppt_x</p:attrName>
                                        </p:attrNameLst>
                                      </p:cBhvr>
                                      <p:tavLst>
                                        <p:tav tm="0">
                                          <p:val>
                                            <p:strVal val="0-#ppt_w/2"/>
                                          </p:val>
                                        </p:tav>
                                        <p:tav tm="100000">
                                          <p:val>
                                            <p:strVal val="#ppt_x"/>
                                          </p:val>
                                        </p:tav>
                                      </p:tavLst>
                                    </p:anim>
                                    <p:anim calcmode="lin" valueType="num">
                                      <p:cBhvr additive="base">
                                        <p:cTn id="20" dur="500" fill="hold"/>
                                        <p:tgtEl>
                                          <p:spTgt spid="183315"/>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nodeType="afterEffect">
                                  <p:stCondLst>
                                    <p:cond delay="0"/>
                                  </p:stCondLst>
                                  <p:childTnLst>
                                    <p:set>
                                      <p:cBhvr>
                                        <p:cTn id="23" dur="1" fill="hold">
                                          <p:stCondLst>
                                            <p:cond delay="0"/>
                                          </p:stCondLst>
                                        </p:cTn>
                                        <p:tgtEl>
                                          <p:spTgt spid="183322"/>
                                        </p:tgtEl>
                                        <p:attrNameLst>
                                          <p:attrName>style.visibility</p:attrName>
                                        </p:attrNameLst>
                                      </p:cBhvr>
                                      <p:to>
                                        <p:strVal val="visible"/>
                                      </p:to>
                                    </p:set>
                                    <p:anim calcmode="lin" valueType="num">
                                      <p:cBhvr additive="base">
                                        <p:cTn id="24" dur="500" fill="hold"/>
                                        <p:tgtEl>
                                          <p:spTgt spid="183322"/>
                                        </p:tgtEl>
                                        <p:attrNameLst>
                                          <p:attrName>ppt_x</p:attrName>
                                        </p:attrNameLst>
                                      </p:cBhvr>
                                      <p:tavLst>
                                        <p:tav tm="0">
                                          <p:val>
                                            <p:strVal val="0-#ppt_w/2"/>
                                          </p:val>
                                        </p:tav>
                                        <p:tav tm="100000">
                                          <p:val>
                                            <p:strVal val="#ppt_x"/>
                                          </p:val>
                                        </p:tav>
                                      </p:tavLst>
                                    </p:anim>
                                    <p:anim calcmode="lin" valueType="num">
                                      <p:cBhvr additive="base">
                                        <p:cTn id="25" dur="500" fill="hold"/>
                                        <p:tgtEl>
                                          <p:spTgt spid="183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929BC772-40F2-4FCD-A14D-C020769450D7}" type="slidenum">
              <a:rPr lang="ja-JP" altLang="en-US"/>
              <a:pPr/>
              <a:t>32</a:t>
            </a:fld>
            <a:endParaRPr lang="en-US" altLang="ja-JP" dirty="0"/>
          </a:p>
        </p:txBody>
      </p:sp>
      <p:sp>
        <p:nvSpPr>
          <p:cNvPr id="184322"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2.4  </a:t>
            </a:r>
            <a:r>
              <a:rPr lang="zh-CN" altLang="en-US" sz="3600" b="0">
                <a:latin typeface="Times New Roman" pitchFamily="18" charset="0"/>
                <a:ea typeface="黑体" pitchFamily="49" charset="-122"/>
              </a:rPr>
              <a:t>选择</a:t>
            </a:r>
            <a:r>
              <a:rPr lang="zh-CN" altLang="en-US" sz="3600"/>
              <a:t> </a:t>
            </a:r>
          </a:p>
        </p:txBody>
      </p:sp>
      <p:sp>
        <p:nvSpPr>
          <p:cNvPr id="184323" name="Rectangle 3"/>
          <p:cNvSpPr>
            <a:spLocks noGrp="1" noChangeArrowheads="1"/>
          </p:cNvSpPr>
          <p:nvPr>
            <p:ph idx="1"/>
          </p:nvPr>
        </p:nvSpPr>
        <p:spPr>
          <a:xfrm>
            <a:off x="179388" y="685800"/>
            <a:ext cx="7772400" cy="5562600"/>
          </a:xfrm>
        </p:spPr>
        <p:txBody>
          <a:bodyPr/>
          <a:lstStyle/>
          <a:p>
            <a:pPr marL="609600" indent="-609600">
              <a:spcBef>
                <a:spcPct val="50000"/>
              </a:spcBef>
              <a:buClr>
                <a:schemeClr val="tx1"/>
              </a:buClr>
              <a:buFontTx/>
              <a:buNone/>
            </a:pPr>
            <a:r>
              <a:rPr lang="en-US" altLang="zh-CN" b="1">
                <a:latin typeface="Times New Roman" pitchFamily="18" charset="0"/>
              </a:rPr>
              <a:t>  2. </a:t>
            </a:r>
            <a:r>
              <a:rPr lang="zh-CN" altLang="en-US" b="1">
                <a:latin typeface="Times New Roman" pitchFamily="18" charset="0"/>
              </a:rPr>
              <a:t>选择个体方法</a:t>
            </a:r>
          </a:p>
          <a:p>
            <a:pPr marL="609600" indent="-609600">
              <a:spcBef>
                <a:spcPct val="50000"/>
              </a:spcBef>
              <a:buClr>
                <a:schemeClr val="tx1"/>
              </a:buClr>
              <a:buFontTx/>
              <a:buNone/>
            </a:pPr>
            <a:r>
              <a:rPr lang="zh-CN" altLang="en-US" sz="2800">
                <a:latin typeface="Times New Roman" pitchFamily="18" charset="0"/>
              </a:rPr>
              <a:t>（</a:t>
            </a:r>
            <a:r>
              <a:rPr lang="en-US" altLang="zh-CN" sz="2800">
                <a:latin typeface="Times New Roman" pitchFamily="18" charset="0"/>
              </a:rPr>
              <a:t>4</a:t>
            </a:r>
            <a:r>
              <a:rPr lang="zh-CN" altLang="en-US" sz="2800">
                <a:latin typeface="Times New Roman" pitchFamily="18" charset="0"/>
              </a:rPr>
              <a:t>）</a:t>
            </a:r>
            <a:r>
              <a:rPr lang="en-US" altLang="zh-CN" sz="2800">
                <a:latin typeface="Times New Roman" pitchFamily="18" charset="0"/>
              </a:rPr>
              <a:t>Boltzmann</a:t>
            </a:r>
            <a:r>
              <a:rPr lang="zh-CN" altLang="en-US" sz="2800">
                <a:latin typeface="Times New Roman" pitchFamily="18" charset="0"/>
              </a:rPr>
              <a:t>锦标赛选择</a:t>
            </a:r>
          </a:p>
        </p:txBody>
      </p:sp>
      <p:sp>
        <p:nvSpPr>
          <p:cNvPr id="184324" name="Rectangle 4"/>
          <p:cNvSpPr>
            <a:spLocks noChangeArrowheads="1"/>
          </p:cNvSpPr>
          <p:nvPr/>
        </p:nvSpPr>
        <p:spPr bwMode="auto">
          <a:xfrm>
            <a:off x="41814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25" name="Rectangle 5"/>
          <p:cNvSpPr>
            <a:spLocks noChangeArrowheads="1"/>
          </p:cNvSpPr>
          <p:nvPr/>
        </p:nvSpPr>
        <p:spPr bwMode="auto">
          <a:xfrm>
            <a:off x="43672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27" name="Rectangle 7"/>
          <p:cNvSpPr>
            <a:spLocks noChangeArrowheads="1"/>
          </p:cNvSpPr>
          <p:nvPr/>
        </p:nvSpPr>
        <p:spPr bwMode="auto">
          <a:xfrm>
            <a:off x="43767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30" name="Text Box 10"/>
          <p:cNvSpPr txBox="1">
            <a:spLocks noChangeArrowheads="1"/>
          </p:cNvSpPr>
          <p:nvPr/>
        </p:nvSpPr>
        <p:spPr bwMode="auto">
          <a:xfrm>
            <a:off x="468313" y="4509120"/>
            <a:ext cx="8382000" cy="136306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zh-CN" altLang="en-US" sz="2400" b="1" dirty="0" smtClean="0"/>
              <a:t>最佳</a:t>
            </a:r>
            <a:r>
              <a:rPr lang="zh-CN" altLang="en-US" sz="2400" b="1" dirty="0"/>
              <a:t>个体（</a:t>
            </a:r>
            <a:r>
              <a:rPr lang="en-US" altLang="zh-CN" sz="2400" b="1" dirty="0">
                <a:latin typeface="Times New Roman" pitchFamily="18" charset="0"/>
                <a:cs typeface="Times New Roman" pitchFamily="18" charset="0"/>
              </a:rPr>
              <a:t>elitist model</a:t>
            </a:r>
            <a:r>
              <a:rPr lang="zh-CN" altLang="en-US" sz="2400" b="1" dirty="0"/>
              <a:t>）保存方法</a:t>
            </a:r>
            <a:r>
              <a:rPr lang="zh-CN" altLang="en-US" sz="2400" dirty="0"/>
              <a:t>：把群体中适应度最高的个体不进行交叉而直接复制到下一代中，保证遗传算法终止时得到的最后结果一定是历代出现过的最高适应度的个体。 </a:t>
            </a:r>
          </a:p>
        </p:txBody>
      </p:sp>
      <p:sp>
        <p:nvSpPr>
          <p:cNvPr id="184331" name="Rectangle 11"/>
          <p:cNvSpPr>
            <a:spLocks noChangeArrowheads="1"/>
          </p:cNvSpPr>
          <p:nvPr/>
        </p:nvSpPr>
        <p:spPr bwMode="auto">
          <a:xfrm>
            <a:off x="250825" y="3860800"/>
            <a:ext cx="4016375" cy="60483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spcBef>
                <a:spcPct val="50000"/>
              </a:spcBef>
              <a:buClr>
                <a:schemeClr val="tx1"/>
              </a:buClr>
            </a:pPr>
            <a:r>
              <a:rPr kumimoji="0" lang="zh-CN" altLang="en-US" sz="2800"/>
              <a:t>（</a:t>
            </a:r>
            <a:r>
              <a:rPr kumimoji="0" lang="en-US" altLang="zh-CN" sz="2800"/>
              <a:t>5</a:t>
            </a:r>
            <a:r>
              <a:rPr kumimoji="0" lang="zh-CN" altLang="en-US" sz="2800"/>
              <a:t>）最佳个体保存方法</a:t>
            </a:r>
            <a:r>
              <a:rPr kumimoji="0" lang="zh-CN" altLang="en-US" sz="2800">
                <a:latin typeface="Arial" charset="0"/>
              </a:rPr>
              <a:t> </a:t>
            </a:r>
          </a:p>
        </p:txBody>
      </p:sp>
      <p:sp>
        <p:nvSpPr>
          <p:cNvPr id="184333" name="Rectangle 13"/>
          <p:cNvSpPr>
            <a:spLocks noChangeArrowheads="1"/>
          </p:cNvSpPr>
          <p:nvPr/>
        </p:nvSpPr>
        <p:spPr bwMode="auto">
          <a:xfrm>
            <a:off x="4395788"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35" name="Rectangle 15"/>
          <p:cNvSpPr>
            <a:spLocks noChangeArrowheads="1"/>
          </p:cNvSpPr>
          <p:nvPr/>
        </p:nvSpPr>
        <p:spPr bwMode="auto">
          <a:xfrm>
            <a:off x="3981450"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37" name="Rectangle 17"/>
          <p:cNvSpPr>
            <a:spLocks noChangeArrowheads="1"/>
          </p:cNvSpPr>
          <p:nvPr/>
        </p:nvSpPr>
        <p:spPr bwMode="auto">
          <a:xfrm>
            <a:off x="3662363"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4339" name="Rectangle 19"/>
          <p:cNvSpPr>
            <a:spLocks noChangeArrowheads="1"/>
          </p:cNvSpPr>
          <p:nvPr/>
        </p:nvSpPr>
        <p:spPr bwMode="auto">
          <a:xfrm>
            <a:off x="4052888" y="33289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84341" name="Group 21"/>
          <p:cNvGrpSpPr>
            <a:grpSpLocks/>
          </p:cNvGrpSpPr>
          <p:nvPr/>
        </p:nvGrpSpPr>
        <p:grpSpPr bwMode="auto">
          <a:xfrm>
            <a:off x="419100" y="2165350"/>
            <a:ext cx="8420100" cy="1416050"/>
            <a:chOff x="216" y="1268"/>
            <a:chExt cx="5304" cy="892"/>
          </a:xfrm>
        </p:grpSpPr>
        <p:sp>
          <p:nvSpPr>
            <p:cNvPr id="184329" name="Text Box 9"/>
            <p:cNvSpPr txBox="1">
              <a:spLocks noChangeArrowheads="1"/>
            </p:cNvSpPr>
            <p:nvPr/>
          </p:nvSpPr>
          <p:spPr bwMode="auto">
            <a:xfrm>
              <a:off x="216" y="1268"/>
              <a:ext cx="5304" cy="89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a:t>随机选取两个个体    ，若               则选择适应值好的作为胜者，否则计算概率                 ，若            ，选择差解，否则选择好解。  </a:t>
              </a:r>
            </a:p>
          </p:txBody>
        </p:sp>
        <p:graphicFrame>
          <p:nvGraphicFramePr>
            <p:cNvPr id="184332" name="Object 12"/>
            <p:cNvGraphicFramePr>
              <a:graphicFrameLocks noChangeAspect="1"/>
            </p:cNvGraphicFramePr>
            <p:nvPr/>
          </p:nvGraphicFramePr>
          <p:xfrm>
            <a:off x="2064" y="1344"/>
            <a:ext cx="351" cy="218"/>
          </p:xfrm>
          <a:graphic>
            <a:graphicData uri="http://schemas.openxmlformats.org/presentationml/2006/ole">
              <mc:AlternateContent xmlns:mc="http://schemas.openxmlformats.org/markup-compatibility/2006">
                <mc:Choice xmlns:v="urn:schemas-microsoft-com:vml" Requires="v">
                  <p:oleObj spid="_x0000_s184406" r:id="rId3" imgW="355292" imgH="215713" progId="Equation.3">
                    <p:embed/>
                  </p:oleObj>
                </mc:Choice>
                <mc:Fallback>
                  <p:oleObj r:id="rId3" imgW="355292" imgH="21571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1344"/>
                          <a:ext cx="351"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4" name="Object 14"/>
            <p:cNvGraphicFramePr>
              <a:graphicFrameLocks noChangeAspect="1"/>
            </p:cNvGraphicFramePr>
            <p:nvPr/>
          </p:nvGraphicFramePr>
          <p:xfrm>
            <a:off x="2928" y="1344"/>
            <a:ext cx="1248" cy="232"/>
          </p:xfrm>
          <a:graphic>
            <a:graphicData uri="http://schemas.openxmlformats.org/presentationml/2006/ole">
              <mc:AlternateContent xmlns:mc="http://schemas.openxmlformats.org/markup-compatibility/2006">
                <mc:Choice xmlns:v="urn:schemas-microsoft-com:vml" Requires="v">
                  <p:oleObj spid="_x0000_s184407" r:id="rId5" imgW="1180588" imgH="215806" progId="Equation.3">
                    <p:embed/>
                  </p:oleObj>
                </mc:Choice>
                <mc:Fallback>
                  <p:oleObj r:id="rId5" imgW="1180588" imgH="215806"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344"/>
                          <a:ext cx="124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6" name="Object 16"/>
            <p:cNvGraphicFramePr>
              <a:graphicFrameLocks noChangeAspect="1"/>
            </p:cNvGraphicFramePr>
            <p:nvPr/>
          </p:nvGraphicFramePr>
          <p:xfrm>
            <a:off x="3216" y="1632"/>
            <a:ext cx="1968" cy="238"/>
          </p:xfrm>
          <a:graphic>
            <a:graphicData uri="http://schemas.openxmlformats.org/presentationml/2006/ole">
              <mc:AlternateContent xmlns:mc="http://schemas.openxmlformats.org/markup-compatibility/2006">
                <mc:Choice xmlns:v="urn:schemas-microsoft-com:vml" Requires="v">
                  <p:oleObj spid="_x0000_s184408" r:id="rId7" imgW="1815312" imgH="215806" progId="Equation.3">
                    <p:embed/>
                  </p:oleObj>
                </mc:Choice>
                <mc:Fallback>
                  <p:oleObj r:id="rId7" imgW="1815312" imgH="215806"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632"/>
                          <a:ext cx="1968"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8" name="Object 18"/>
            <p:cNvGraphicFramePr>
              <a:graphicFrameLocks noChangeAspect="1"/>
            </p:cNvGraphicFramePr>
            <p:nvPr>
              <p:extLst>
                <p:ext uri="{D42A27DB-BD31-4B8C-83A1-F6EECF244321}">
                  <p14:modId xmlns:p14="http://schemas.microsoft.com/office/powerpoint/2010/main" val="1576594740"/>
                </p:ext>
              </p:extLst>
            </p:nvPr>
          </p:nvGraphicFramePr>
          <p:xfrm>
            <a:off x="480" y="1920"/>
            <a:ext cx="1104" cy="215"/>
          </p:xfrm>
          <a:graphic>
            <a:graphicData uri="http://schemas.openxmlformats.org/presentationml/2006/ole">
              <mc:AlternateContent xmlns:mc="http://schemas.openxmlformats.org/markup-compatibility/2006">
                <mc:Choice xmlns:v="urn:schemas-microsoft-com:vml" Requires="v">
                  <p:oleObj spid="_x0000_s184409" name="公式" r:id="rId9" imgW="1028520" imgH="203040" progId="Equation.3">
                    <p:embed/>
                  </p:oleObj>
                </mc:Choice>
                <mc:Fallback>
                  <p:oleObj name="公式" r:id="rId9" imgW="1028520" imgH="203040" progId="Equation.3">
                    <p:embed/>
                    <p:pic>
                      <p:nvPicPr>
                        <p:cNvPr id="0" name="Object 18"/>
                        <p:cNvPicPr>
                          <a:picLocks noChangeAspect="1" noChangeArrowheads="1"/>
                        </p:cNvPicPr>
                        <p:nvPr/>
                      </p:nvPicPr>
                      <p:blipFill>
                        <a:blip r:embed="rId10"/>
                        <a:srcRect/>
                        <a:stretch>
                          <a:fillRect/>
                        </a:stretch>
                      </p:blipFill>
                      <p:spPr bwMode="auto">
                        <a:xfrm>
                          <a:off x="480" y="1920"/>
                          <a:ext cx="1104"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4341"/>
                                        </p:tgtEl>
                                        <p:attrNameLst>
                                          <p:attrName>style.visibility</p:attrName>
                                        </p:attrNameLst>
                                      </p:cBhvr>
                                      <p:to>
                                        <p:strVal val="visible"/>
                                      </p:to>
                                    </p:set>
                                    <p:animEffect transition="in" filter="blinds(horizontal)">
                                      <p:cBhvr>
                                        <p:cTn id="7" dur="500"/>
                                        <p:tgtEl>
                                          <p:spTgt spid="18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31"/>
                                        </p:tgtEl>
                                        <p:attrNameLst>
                                          <p:attrName>style.visibility</p:attrName>
                                        </p:attrNameLst>
                                      </p:cBhvr>
                                      <p:to>
                                        <p:strVal val="visible"/>
                                      </p:to>
                                    </p:set>
                                    <p:anim calcmode="lin" valueType="num">
                                      <p:cBhvr additive="base">
                                        <p:cTn id="12" dur="500" fill="hold"/>
                                        <p:tgtEl>
                                          <p:spTgt spid="184331"/>
                                        </p:tgtEl>
                                        <p:attrNameLst>
                                          <p:attrName>ppt_x</p:attrName>
                                        </p:attrNameLst>
                                      </p:cBhvr>
                                      <p:tavLst>
                                        <p:tav tm="0">
                                          <p:val>
                                            <p:strVal val="0-#ppt_w/2"/>
                                          </p:val>
                                        </p:tav>
                                        <p:tav tm="100000">
                                          <p:val>
                                            <p:strVal val="#ppt_x"/>
                                          </p:val>
                                        </p:tav>
                                      </p:tavLst>
                                    </p:anim>
                                    <p:anim calcmode="lin" valueType="num">
                                      <p:cBhvr additive="base">
                                        <p:cTn id="13" dur="500" fill="hold"/>
                                        <p:tgtEl>
                                          <p:spTgt spid="18433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84330"/>
                                        </p:tgtEl>
                                        <p:attrNameLst>
                                          <p:attrName>style.visibility</p:attrName>
                                        </p:attrNameLst>
                                      </p:cBhvr>
                                      <p:to>
                                        <p:strVal val="visible"/>
                                      </p:to>
                                    </p:set>
                                    <p:animEffect transition="in" filter="dissolve">
                                      <p:cBhvr>
                                        <p:cTn id="17"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autoUpdateAnimBg="0"/>
      <p:bldP spid="18433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EA6616E9-7E3B-4688-A802-8B563828D309}" type="slidenum">
              <a:rPr lang="ja-JP" altLang="en-US"/>
              <a:pPr/>
              <a:t>33</a:t>
            </a:fld>
            <a:endParaRPr lang="en-US" altLang="ja-JP"/>
          </a:p>
        </p:txBody>
      </p:sp>
      <p:sp>
        <p:nvSpPr>
          <p:cNvPr id="9218"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2.5  </a:t>
            </a:r>
            <a:r>
              <a:rPr lang="zh-CN" altLang="en-US" sz="3600" b="0">
                <a:latin typeface="Times New Roman" pitchFamily="18" charset="0"/>
                <a:ea typeface="黑体" pitchFamily="49" charset="-122"/>
              </a:rPr>
              <a:t>交叉</a:t>
            </a:r>
            <a:r>
              <a:rPr lang="zh-CN" altLang="en-US" sz="3600"/>
              <a:t> </a:t>
            </a:r>
          </a:p>
        </p:txBody>
      </p:sp>
      <p:sp>
        <p:nvSpPr>
          <p:cNvPr id="9219" name="Rectangle 3"/>
          <p:cNvSpPr>
            <a:spLocks noGrp="1" noChangeArrowheads="1"/>
          </p:cNvSpPr>
          <p:nvPr>
            <p:ph idx="1"/>
          </p:nvPr>
        </p:nvSpPr>
        <p:spPr>
          <a:xfrm>
            <a:off x="107950" y="685800"/>
            <a:ext cx="7772400" cy="4724400"/>
          </a:xfrm>
        </p:spPr>
        <p:txBody>
          <a:bodyPr/>
          <a:lstStyle/>
          <a:p>
            <a:pPr marL="0" indent="0">
              <a:buClr>
                <a:schemeClr val="tx1"/>
              </a:buClr>
              <a:buFontTx/>
              <a:buNone/>
            </a:pPr>
            <a:r>
              <a:rPr lang="en-US" altLang="zh-CN" b="1" dirty="0">
                <a:latin typeface="Times New Roman" pitchFamily="18" charset="0"/>
              </a:rPr>
              <a:t>  1. </a:t>
            </a:r>
            <a:r>
              <a:rPr lang="zh-CN" altLang="en-US" b="1" dirty="0">
                <a:latin typeface="Times New Roman" pitchFamily="18" charset="0"/>
              </a:rPr>
              <a:t>基本的交叉算子</a:t>
            </a:r>
          </a:p>
          <a:p>
            <a:pPr marL="0" indent="0">
              <a:buClr>
                <a:schemeClr val="tx1"/>
              </a:buClr>
              <a:buFontTx/>
              <a:buNone/>
            </a:pPr>
            <a:r>
              <a:rPr lang="zh-CN" altLang="en-US" sz="2800" dirty="0">
                <a:latin typeface="Times New Roman" pitchFamily="18" charset="0"/>
              </a:rPr>
              <a:t>（</a:t>
            </a:r>
            <a:r>
              <a:rPr lang="en-US" altLang="zh-CN" sz="2800" dirty="0">
                <a:latin typeface="Times New Roman" pitchFamily="18" charset="0"/>
              </a:rPr>
              <a:t>1</a:t>
            </a:r>
            <a:r>
              <a:rPr lang="zh-CN" altLang="en-US" sz="2800" dirty="0" smtClean="0">
                <a:latin typeface="Times New Roman" pitchFamily="18" charset="0"/>
              </a:rPr>
              <a:t>）</a:t>
            </a:r>
            <a:r>
              <a:rPr lang="zh-CN" altLang="en-US" sz="2800" b="1" dirty="0">
                <a:latin typeface="Times New Roman" pitchFamily="18" charset="0"/>
              </a:rPr>
              <a:t>单点交叉</a:t>
            </a:r>
            <a:r>
              <a:rPr lang="zh-CN" altLang="en-US" sz="2800" dirty="0">
                <a:latin typeface="Times New Roman" pitchFamily="18" charset="0"/>
              </a:rPr>
              <a:t>（</a:t>
            </a:r>
            <a:r>
              <a:rPr lang="en-US" altLang="zh-CN" sz="2800" dirty="0">
                <a:latin typeface="Times New Roman" pitchFamily="18" charset="0"/>
                <a:cs typeface="Times New Roman" pitchFamily="18" charset="0"/>
              </a:rPr>
              <a:t>single-point crossover</a:t>
            </a:r>
            <a:r>
              <a:rPr lang="zh-CN" altLang="en-US" sz="2800" dirty="0">
                <a:latin typeface="Times New Roman" pitchFamily="18" charset="0"/>
              </a:rPr>
              <a:t>）</a:t>
            </a:r>
          </a:p>
          <a:p>
            <a:pPr marL="0" indent="0">
              <a:buClr>
                <a:schemeClr val="tx1"/>
              </a:buClr>
              <a:buFontTx/>
              <a:buNone/>
            </a:pPr>
            <a:endParaRPr lang="en-US" altLang="zh-CN" sz="2800" dirty="0">
              <a:latin typeface="Times New Roman" pitchFamily="18" charset="0"/>
            </a:endParaRPr>
          </a:p>
        </p:txBody>
      </p:sp>
      <p:sp>
        <p:nvSpPr>
          <p:cNvPr id="9220" name="Text Box 4"/>
          <p:cNvSpPr txBox="1">
            <a:spLocks noChangeArrowheads="1"/>
          </p:cNvSpPr>
          <p:nvPr/>
        </p:nvSpPr>
        <p:spPr bwMode="auto">
          <a:xfrm>
            <a:off x="381000" y="2070100"/>
            <a:ext cx="8382000" cy="14160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dirty="0"/>
              <a:t> </a:t>
            </a:r>
            <a:r>
              <a:rPr lang="zh-CN" altLang="en-US" sz="2400" dirty="0" smtClean="0"/>
              <a:t>单点</a:t>
            </a:r>
            <a:r>
              <a:rPr lang="zh-CN" altLang="en-US" sz="2400" dirty="0"/>
              <a:t>交叉：在个体串中随机设定一个交叉点，实行交叉时，该点前或后的两个个体的部分结构进行互换，并生成两个新的个体。 </a:t>
            </a:r>
          </a:p>
        </p:txBody>
      </p:sp>
      <p:sp>
        <p:nvSpPr>
          <p:cNvPr id="9221" name="Text Box 5"/>
          <p:cNvSpPr txBox="1">
            <a:spLocks noChangeArrowheads="1"/>
          </p:cNvSpPr>
          <p:nvPr/>
        </p:nvSpPr>
        <p:spPr bwMode="auto">
          <a:xfrm>
            <a:off x="381000" y="4431471"/>
            <a:ext cx="8382000" cy="978729"/>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dirty="0"/>
              <a:t> </a:t>
            </a:r>
            <a:r>
              <a:rPr lang="zh-CN" altLang="en-US" sz="2400" dirty="0" smtClean="0"/>
              <a:t>两点</a:t>
            </a:r>
            <a:r>
              <a:rPr lang="zh-CN" altLang="en-US" sz="2400" dirty="0"/>
              <a:t>交叉：随机设置两个交叉点，将两个交叉点之间的码串相互交换。 </a:t>
            </a:r>
          </a:p>
        </p:txBody>
      </p:sp>
      <p:sp>
        <p:nvSpPr>
          <p:cNvPr id="9222" name="Rectangle 6"/>
          <p:cNvSpPr>
            <a:spLocks noChangeArrowheads="1"/>
          </p:cNvSpPr>
          <p:nvPr/>
        </p:nvSpPr>
        <p:spPr bwMode="auto">
          <a:xfrm>
            <a:off x="307975" y="3821768"/>
            <a:ext cx="6192721" cy="52322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800" dirty="0">
                <a:latin typeface="Times New Roman" pitchFamily="18" charset="0"/>
              </a:rPr>
              <a:t>（</a:t>
            </a:r>
            <a:r>
              <a:rPr lang="en-US" altLang="zh-CN" sz="2800" dirty="0">
                <a:latin typeface="Times New Roman" pitchFamily="18" charset="0"/>
              </a:rPr>
              <a:t>2</a:t>
            </a:r>
            <a:r>
              <a:rPr lang="zh-CN" altLang="en-US" sz="2800" dirty="0" smtClean="0">
                <a:latin typeface="Times New Roman" pitchFamily="18" charset="0"/>
              </a:rPr>
              <a:t>）</a:t>
            </a:r>
            <a:r>
              <a:rPr lang="zh-CN" altLang="en-US" sz="2800" b="1" dirty="0">
                <a:latin typeface="Times New Roman" pitchFamily="18" charset="0"/>
              </a:rPr>
              <a:t>两点交叉</a:t>
            </a:r>
            <a:r>
              <a:rPr lang="zh-CN" altLang="en-US" sz="2800" dirty="0">
                <a:latin typeface="Times New Roman" pitchFamily="18" charset="0"/>
              </a:rPr>
              <a:t> （</a:t>
            </a:r>
            <a:r>
              <a:rPr lang="en-US" altLang="zh-CN" sz="2800" dirty="0">
                <a:latin typeface="Times New Roman" pitchFamily="18" charset="0"/>
                <a:cs typeface="Times New Roman" pitchFamily="18" charset="0"/>
              </a:rPr>
              <a:t>two-point crossover</a:t>
            </a:r>
            <a:r>
              <a:rPr lang="zh-CN" altLang="en-US" sz="2800" dirty="0">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arn(inHorizontal)">
                                      <p:cBhvr>
                                        <p:cTn id="12" dur="500"/>
                                        <p:tgtEl>
                                          <p:spTgt spid="9222"/>
                                        </p:tgtEl>
                                      </p:cBhvr>
                                    </p:animEffec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221"/>
                                        </p:tgtEl>
                                        <p:attrNameLst>
                                          <p:attrName>style.visibility</p:attrName>
                                        </p:attrNameLst>
                                      </p:cBhvr>
                                      <p:to>
                                        <p:strVal val="visible"/>
                                      </p:to>
                                    </p:set>
                                    <p:anim calcmode="lin" valueType="num">
                                      <p:cBhvr additive="base">
                                        <p:cTn id="16" dur="500" fill="hold"/>
                                        <p:tgtEl>
                                          <p:spTgt spid="9221"/>
                                        </p:tgtEl>
                                        <p:attrNameLst>
                                          <p:attrName>ppt_x</p:attrName>
                                        </p:attrNameLst>
                                      </p:cBhvr>
                                      <p:tavLst>
                                        <p:tav tm="0">
                                          <p:val>
                                            <p:strVal val="0-#ppt_w/2"/>
                                          </p:val>
                                        </p:tav>
                                        <p:tav tm="100000">
                                          <p:val>
                                            <p:strVal val="#ppt_x"/>
                                          </p:val>
                                        </p:tav>
                                      </p:tavLst>
                                    </p:anim>
                                    <p:anim calcmode="lin" valueType="num">
                                      <p:cBhvr additive="base">
                                        <p:cTn id="17"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animBg="1" autoUpdateAnimBg="0"/>
      <p:bldP spid="922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9A40BD7A-1A01-4A6B-80C6-5D59F5376D95}" type="slidenum">
              <a:rPr lang="ja-JP" altLang="en-US"/>
              <a:pPr/>
              <a:t>34</a:t>
            </a:fld>
            <a:endParaRPr lang="en-US" altLang="ja-JP"/>
          </a:p>
        </p:txBody>
      </p:sp>
      <p:sp>
        <p:nvSpPr>
          <p:cNvPr id="189442"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2.5  </a:t>
            </a:r>
            <a:r>
              <a:rPr lang="zh-CN" altLang="en-US" sz="3600" b="0">
                <a:latin typeface="Times New Roman" pitchFamily="18" charset="0"/>
                <a:ea typeface="黑体" pitchFamily="49" charset="-122"/>
              </a:rPr>
              <a:t>交叉</a:t>
            </a:r>
            <a:r>
              <a:rPr lang="zh-CN" altLang="en-US" sz="3600"/>
              <a:t> </a:t>
            </a:r>
          </a:p>
        </p:txBody>
      </p:sp>
      <p:sp>
        <p:nvSpPr>
          <p:cNvPr id="189443" name="Rectangle 3"/>
          <p:cNvSpPr>
            <a:spLocks noGrp="1" noChangeArrowheads="1"/>
          </p:cNvSpPr>
          <p:nvPr>
            <p:ph idx="1"/>
          </p:nvPr>
        </p:nvSpPr>
        <p:spPr>
          <a:xfrm>
            <a:off x="400050" y="792163"/>
            <a:ext cx="7772400" cy="4724400"/>
          </a:xfrm>
        </p:spPr>
        <p:txBody>
          <a:bodyPr/>
          <a:lstStyle/>
          <a:p>
            <a:pPr marL="0" indent="0">
              <a:buClr>
                <a:schemeClr val="tx1"/>
              </a:buClr>
              <a:buFontTx/>
              <a:buAutoNum type="arabicPeriod"/>
            </a:pPr>
            <a:r>
              <a:rPr lang="en-US" altLang="zh-CN" b="1">
                <a:latin typeface="Times New Roman" pitchFamily="18" charset="0"/>
              </a:rPr>
              <a:t> </a:t>
            </a:r>
            <a:r>
              <a:rPr lang="zh-CN" altLang="en-US" b="1">
                <a:latin typeface="Times New Roman" pitchFamily="18" charset="0"/>
              </a:rPr>
              <a:t>基本的交叉算子</a:t>
            </a:r>
          </a:p>
          <a:p>
            <a:pPr marL="0" indent="0">
              <a:buClr>
                <a:schemeClr val="tx1"/>
              </a:buClr>
              <a:buFontTx/>
              <a:buNone/>
            </a:pPr>
            <a:endParaRPr lang="zh-CN" altLang="en-US" sz="2800">
              <a:latin typeface="Times New Roman" pitchFamily="18" charset="0"/>
            </a:endParaRPr>
          </a:p>
          <a:p>
            <a:pPr marL="0" indent="0">
              <a:buClr>
                <a:schemeClr val="tx1"/>
              </a:buClr>
              <a:buFontTx/>
              <a:buNone/>
            </a:pPr>
            <a:endParaRPr lang="en-US" altLang="zh-CN" sz="2800">
              <a:latin typeface="宋体" pitchFamily="2" charset="-122"/>
            </a:endParaRPr>
          </a:p>
        </p:txBody>
      </p:sp>
      <p:sp>
        <p:nvSpPr>
          <p:cNvPr id="189445" name="Text Box 5"/>
          <p:cNvSpPr txBox="1">
            <a:spLocks noChangeArrowheads="1"/>
          </p:cNvSpPr>
          <p:nvPr/>
        </p:nvSpPr>
        <p:spPr bwMode="auto">
          <a:xfrm>
            <a:off x="452438" y="2209800"/>
            <a:ext cx="8367712" cy="14160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a:t>均匀交叉：按照均匀概率抽取一些位，每一位是否被选取都是随机的，并且独立于其他位。然后将两个个体被抽取位互换组成两个新个体。</a:t>
            </a:r>
          </a:p>
        </p:txBody>
      </p:sp>
      <p:sp>
        <p:nvSpPr>
          <p:cNvPr id="189446" name="Rectangle 6"/>
          <p:cNvSpPr>
            <a:spLocks noChangeArrowheads="1"/>
          </p:cNvSpPr>
          <p:nvPr/>
        </p:nvSpPr>
        <p:spPr bwMode="auto">
          <a:xfrm>
            <a:off x="179388" y="1525588"/>
            <a:ext cx="7581900" cy="51911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800">
                <a:latin typeface="Times New Roman" pitchFamily="18" charset="0"/>
              </a:rPr>
              <a:t>（</a:t>
            </a:r>
            <a:r>
              <a:rPr lang="en-US" altLang="zh-CN" sz="2800">
                <a:latin typeface="Times New Roman" pitchFamily="18" charset="0"/>
              </a:rPr>
              <a:t>3</a:t>
            </a:r>
            <a:r>
              <a:rPr lang="zh-CN" altLang="en-US" sz="2800">
                <a:latin typeface="Times New Roman" pitchFamily="18" charset="0"/>
              </a:rPr>
              <a:t>）</a:t>
            </a:r>
            <a:r>
              <a:rPr lang="zh-CN" altLang="en-US" sz="2800" b="1"/>
              <a:t>均匀交叉</a:t>
            </a:r>
            <a:r>
              <a:rPr lang="zh-CN" altLang="en-US" sz="2800"/>
              <a:t>（</a:t>
            </a:r>
            <a:r>
              <a:rPr lang="en-US" altLang="zh-CN" sz="2800">
                <a:latin typeface="Times New Roman" pitchFamily="18" charset="0"/>
                <a:cs typeface="Times New Roman" pitchFamily="18" charset="0"/>
              </a:rPr>
              <a:t>uniform crossover</a:t>
            </a:r>
            <a:r>
              <a:rPr lang="zh-CN" altLang="en-US" sz="2800"/>
              <a:t>）或一致交叉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9446"/>
                                        </p:tgtEl>
                                        <p:attrNameLst>
                                          <p:attrName>style.visibility</p:attrName>
                                        </p:attrNameLst>
                                      </p:cBhvr>
                                      <p:to>
                                        <p:strVal val="visible"/>
                                      </p:to>
                                    </p:set>
                                    <p:anim calcmode="lin" valueType="num">
                                      <p:cBhvr additive="base">
                                        <p:cTn id="7" dur="500" fill="hold"/>
                                        <p:tgtEl>
                                          <p:spTgt spid="189446"/>
                                        </p:tgtEl>
                                        <p:attrNameLst>
                                          <p:attrName>ppt_x</p:attrName>
                                        </p:attrNameLst>
                                      </p:cBhvr>
                                      <p:tavLst>
                                        <p:tav tm="0">
                                          <p:val>
                                            <p:strVal val="0-#ppt_w/2"/>
                                          </p:val>
                                        </p:tav>
                                        <p:tav tm="100000">
                                          <p:val>
                                            <p:strVal val="#ppt_x"/>
                                          </p:val>
                                        </p:tav>
                                      </p:tavLst>
                                    </p:anim>
                                    <p:anim calcmode="lin" valueType="num">
                                      <p:cBhvr additive="base">
                                        <p:cTn id="8" dur="500" fill="hold"/>
                                        <p:tgtEl>
                                          <p:spTgt spid="1894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9445"/>
                                        </p:tgtEl>
                                        <p:attrNameLst>
                                          <p:attrName>style.visibility</p:attrName>
                                        </p:attrNameLst>
                                      </p:cBhvr>
                                      <p:to>
                                        <p:strVal val="visible"/>
                                      </p:to>
                                    </p:set>
                                    <p:animEffect transition="in" filter="slide(fromBottom)">
                                      <p:cBhvr>
                                        <p:cTn id="12"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autoUpdateAnimBg="0"/>
      <p:bldP spid="18944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90ADD0C2-811A-4625-BCD1-0681A2F1A67F}" type="slidenum">
              <a:rPr lang="ja-JP" altLang="en-US"/>
              <a:pPr/>
              <a:t>35</a:t>
            </a:fld>
            <a:endParaRPr lang="en-US" altLang="ja-JP"/>
          </a:p>
        </p:txBody>
      </p:sp>
      <p:sp>
        <p:nvSpPr>
          <p:cNvPr id="190466"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2.5  </a:t>
            </a:r>
            <a:r>
              <a:rPr lang="zh-CN" altLang="en-US" sz="3600" b="0">
                <a:latin typeface="Times New Roman" pitchFamily="18" charset="0"/>
                <a:ea typeface="黑体" pitchFamily="49" charset="-122"/>
              </a:rPr>
              <a:t>交叉</a:t>
            </a:r>
            <a:r>
              <a:rPr lang="zh-CN" altLang="en-US" sz="3600"/>
              <a:t> </a:t>
            </a:r>
          </a:p>
        </p:txBody>
      </p:sp>
      <p:sp>
        <p:nvSpPr>
          <p:cNvPr id="190467" name="Rectangle 3"/>
          <p:cNvSpPr>
            <a:spLocks noGrp="1" noChangeArrowheads="1"/>
          </p:cNvSpPr>
          <p:nvPr>
            <p:ph idx="1"/>
          </p:nvPr>
        </p:nvSpPr>
        <p:spPr>
          <a:xfrm>
            <a:off x="323850" y="901700"/>
            <a:ext cx="7772400" cy="1447800"/>
          </a:xfrm>
        </p:spPr>
        <p:txBody>
          <a:bodyPr/>
          <a:lstStyle/>
          <a:p>
            <a:pPr marL="609600" indent="-609600">
              <a:buClr>
                <a:schemeClr val="tx1"/>
              </a:buClr>
              <a:buFontTx/>
              <a:buNone/>
            </a:pPr>
            <a:r>
              <a:rPr lang="en-US" altLang="zh-CN" b="1" dirty="0">
                <a:latin typeface="Times New Roman" pitchFamily="18" charset="0"/>
              </a:rPr>
              <a:t>  </a:t>
            </a:r>
            <a:r>
              <a:rPr lang="en-US" altLang="zh-CN" b="1" dirty="0" smtClean="0">
                <a:latin typeface="Times New Roman" pitchFamily="18" charset="0"/>
              </a:rPr>
              <a:t>2. </a:t>
            </a:r>
            <a:r>
              <a:rPr lang="zh-CN" altLang="en-US" b="1" dirty="0">
                <a:latin typeface="Times New Roman" pitchFamily="18" charset="0"/>
              </a:rPr>
              <a:t>实数编码的交叉方法</a:t>
            </a:r>
          </a:p>
          <a:p>
            <a:pPr marL="609600" indent="-609600">
              <a:buClr>
                <a:schemeClr val="tx1"/>
              </a:buClr>
              <a:buFontTx/>
              <a:buNone/>
            </a:pP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）离散交叉</a:t>
            </a:r>
            <a:r>
              <a:rPr lang="zh-CN" altLang="en-US" sz="2800" dirty="0">
                <a:latin typeface="Times New Roman" pitchFamily="18" charset="0"/>
              </a:rPr>
              <a:t>（</a:t>
            </a:r>
            <a:r>
              <a:rPr lang="en-US" altLang="zh-CN" sz="2800" dirty="0">
                <a:latin typeface="Times New Roman" pitchFamily="18" charset="0"/>
                <a:cs typeface="Times New Roman" pitchFamily="18" charset="0"/>
              </a:rPr>
              <a:t>discrete crossover</a:t>
            </a:r>
            <a:r>
              <a:rPr lang="zh-CN" altLang="en-US" sz="2800" dirty="0">
                <a:latin typeface="Times New Roman" pitchFamily="18" charset="0"/>
              </a:rPr>
              <a:t>）</a:t>
            </a:r>
            <a:r>
              <a:rPr lang="zh-CN" altLang="en-US" sz="2800" dirty="0">
                <a:latin typeface="宋体" pitchFamily="2" charset="-122"/>
              </a:rPr>
              <a:t>            </a:t>
            </a:r>
          </a:p>
        </p:txBody>
      </p:sp>
      <p:sp>
        <p:nvSpPr>
          <p:cNvPr id="190468" name="Text Box 4"/>
          <p:cNvSpPr txBox="1">
            <a:spLocks noChangeArrowheads="1"/>
          </p:cNvSpPr>
          <p:nvPr/>
        </p:nvSpPr>
        <p:spPr bwMode="auto">
          <a:xfrm>
            <a:off x="533400" y="2451100"/>
            <a:ext cx="8229600" cy="9779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b="1">
                <a:solidFill>
                  <a:schemeClr val="accent2"/>
                </a:solidFill>
              </a:rPr>
              <a:t>部分离散交叉</a:t>
            </a:r>
            <a:r>
              <a:rPr lang="zh-CN" altLang="en-US" sz="2400"/>
              <a:t>：在父解向量中选择一部分分量，然后交换这些分量。    </a:t>
            </a:r>
            <a:r>
              <a:rPr lang="en-US" altLang="zh-CN" sz="2400" b="1">
                <a:solidFill>
                  <a:schemeClr val="folHlink"/>
                </a:solidFill>
                <a:latin typeface="Times New Roman"/>
              </a:rPr>
              <a:t>——</a:t>
            </a:r>
            <a:r>
              <a:rPr lang="en-US" altLang="zh-CN" sz="2400" b="1">
                <a:solidFill>
                  <a:schemeClr val="folHlink"/>
                </a:solidFill>
              </a:rPr>
              <a:t> </a:t>
            </a:r>
            <a:r>
              <a:rPr lang="zh-CN" altLang="en-US" sz="2400" b="1">
                <a:solidFill>
                  <a:schemeClr val="folHlink"/>
                </a:solidFill>
              </a:rPr>
              <a:t>二进制的点式交叉</a:t>
            </a:r>
            <a:r>
              <a:rPr lang="zh-CN" altLang="en-US" sz="2400"/>
              <a:t> </a:t>
            </a:r>
          </a:p>
        </p:txBody>
      </p:sp>
      <p:sp>
        <p:nvSpPr>
          <p:cNvPr id="190469" name="Text Box 5"/>
          <p:cNvSpPr txBox="1">
            <a:spLocks noChangeArrowheads="1"/>
          </p:cNvSpPr>
          <p:nvPr/>
        </p:nvSpPr>
        <p:spPr bwMode="auto">
          <a:xfrm>
            <a:off x="533400" y="3819525"/>
            <a:ext cx="8229600" cy="9779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dirty="0"/>
              <a:t> </a:t>
            </a:r>
            <a:r>
              <a:rPr lang="zh-CN" altLang="en-US" sz="2400" b="1" dirty="0">
                <a:solidFill>
                  <a:schemeClr val="accent2"/>
                </a:solidFill>
              </a:rPr>
              <a:t>整体离散交叉</a:t>
            </a:r>
            <a:r>
              <a:rPr lang="zh-CN" altLang="en-US" sz="2400" dirty="0"/>
              <a:t>：</a:t>
            </a:r>
            <a:r>
              <a:rPr lang="zh-CN" altLang="en-US" sz="2400" dirty="0">
                <a:latin typeface="Times New Roman" pitchFamily="18" charset="0"/>
              </a:rPr>
              <a:t>以</a:t>
            </a:r>
            <a:r>
              <a:rPr lang="en-US" altLang="zh-CN" sz="2400" dirty="0">
                <a:latin typeface="Times New Roman" pitchFamily="18" charset="0"/>
              </a:rPr>
              <a:t>0.5</a:t>
            </a:r>
            <a:r>
              <a:rPr lang="zh-CN" altLang="en-US" sz="2400" dirty="0">
                <a:latin typeface="Times New Roman" pitchFamily="18" charset="0"/>
              </a:rPr>
              <a:t>的概率交换父体      的所有分量。    </a:t>
            </a:r>
            <a:r>
              <a:rPr lang="en-US" altLang="zh-CN" sz="2400" b="1" dirty="0">
                <a:solidFill>
                  <a:schemeClr val="folHlink"/>
                </a:solidFill>
                <a:latin typeface="Times New Roman" pitchFamily="18" charset="0"/>
              </a:rPr>
              <a:t>——— </a:t>
            </a:r>
            <a:r>
              <a:rPr lang="zh-CN" altLang="en-US" sz="2400" b="1" dirty="0">
                <a:solidFill>
                  <a:schemeClr val="folHlink"/>
                </a:solidFill>
                <a:latin typeface="Times New Roman" pitchFamily="18" charset="0"/>
              </a:rPr>
              <a:t>二进制编码的均匀性交叉</a:t>
            </a:r>
            <a:r>
              <a:rPr lang="zh-CN" altLang="en-US" sz="2400" dirty="0">
                <a:latin typeface="Times New Roman" pitchFamily="18" charset="0"/>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369923168"/>
              </p:ext>
            </p:extLst>
          </p:nvPr>
        </p:nvGraphicFramePr>
        <p:xfrm>
          <a:off x="6444208" y="3905110"/>
          <a:ext cx="792088" cy="420796"/>
        </p:xfrm>
        <a:graphic>
          <a:graphicData uri="http://schemas.openxmlformats.org/presentationml/2006/ole">
            <mc:AlternateContent xmlns:mc="http://schemas.openxmlformats.org/markup-compatibility/2006">
              <mc:Choice xmlns:v="urn:schemas-microsoft-com:vml" Requires="v">
                <p:oleObj spid="_x0000_s204810" name="公式" r:id="rId3" imgW="406080" imgH="215640" progId="Equation.3">
                  <p:embed/>
                </p:oleObj>
              </mc:Choice>
              <mc:Fallback>
                <p:oleObj name="公式" r:id="rId3" imgW="406080" imgH="215640" progId="Equation.3">
                  <p:embed/>
                  <p:pic>
                    <p:nvPicPr>
                      <p:cNvPr id="0" name=""/>
                      <p:cNvPicPr/>
                      <p:nvPr/>
                    </p:nvPicPr>
                    <p:blipFill>
                      <a:blip r:embed="rId4"/>
                      <a:stretch>
                        <a:fillRect/>
                      </a:stretch>
                    </p:blipFill>
                    <p:spPr>
                      <a:xfrm>
                        <a:off x="6444208" y="3905110"/>
                        <a:ext cx="792088" cy="420796"/>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B3F8CC7B-5448-4AF6-97BB-0B2FD875EA75}" type="slidenum">
              <a:rPr lang="ja-JP" altLang="en-US"/>
              <a:pPr/>
              <a:t>36</a:t>
            </a:fld>
            <a:endParaRPr lang="en-US" altLang="ja-JP"/>
          </a:p>
        </p:txBody>
      </p:sp>
      <p:sp>
        <p:nvSpPr>
          <p:cNvPr id="193538"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2.5  </a:t>
            </a:r>
            <a:r>
              <a:rPr lang="zh-CN" altLang="en-US" sz="3600" b="0">
                <a:latin typeface="Times New Roman" pitchFamily="18" charset="0"/>
                <a:ea typeface="黑体" pitchFamily="49" charset="-122"/>
              </a:rPr>
              <a:t>交叉</a:t>
            </a:r>
            <a:r>
              <a:rPr lang="zh-CN" altLang="en-US" sz="3600"/>
              <a:t> </a:t>
            </a:r>
          </a:p>
        </p:txBody>
      </p:sp>
      <p:sp>
        <p:nvSpPr>
          <p:cNvPr id="193539" name="Rectangle 3"/>
          <p:cNvSpPr>
            <a:spLocks noGrp="1" noChangeArrowheads="1"/>
          </p:cNvSpPr>
          <p:nvPr>
            <p:ph idx="1"/>
          </p:nvPr>
        </p:nvSpPr>
        <p:spPr>
          <a:xfrm>
            <a:off x="304800" y="792163"/>
            <a:ext cx="8659813" cy="4724400"/>
          </a:xfrm>
        </p:spPr>
        <p:txBody>
          <a:bodyPr/>
          <a:lstStyle/>
          <a:p>
            <a:pPr marL="609600" indent="-609600">
              <a:buClr>
                <a:schemeClr val="tx1"/>
              </a:buClr>
              <a:buFontTx/>
              <a:buNone/>
            </a:pPr>
            <a:r>
              <a:rPr lang="en-US" altLang="zh-CN" b="1" dirty="0">
                <a:latin typeface="Times New Roman" pitchFamily="18" charset="0"/>
              </a:rPr>
              <a:t>  3. </a:t>
            </a:r>
            <a:r>
              <a:rPr lang="zh-CN" altLang="en-US" b="1" dirty="0">
                <a:latin typeface="Times New Roman" pitchFamily="18" charset="0"/>
              </a:rPr>
              <a:t>实数编码的交叉方法</a:t>
            </a:r>
          </a:p>
          <a:p>
            <a:pPr marL="609600" indent="-609600">
              <a:buClr>
                <a:schemeClr val="tx1"/>
              </a:buClr>
              <a:buFontTx/>
              <a:buNone/>
            </a:pPr>
            <a:r>
              <a:rPr lang="zh-CN" altLang="en-US" sz="2800" dirty="0">
                <a:latin typeface="Times New Roman" pitchFamily="18" charset="0"/>
              </a:rPr>
              <a:t>（</a:t>
            </a:r>
            <a:r>
              <a:rPr lang="en-US" altLang="zh-CN" sz="2800" dirty="0">
                <a:latin typeface="Times New Roman" pitchFamily="18" charset="0"/>
              </a:rPr>
              <a:t>2</a:t>
            </a:r>
            <a:r>
              <a:rPr lang="zh-CN" altLang="en-US" sz="2800" dirty="0">
                <a:latin typeface="Times New Roman" pitchFamily="18" charset="0"/>
              </a:rPr>
              <a:t>）</a:t>
            </a:r>
            <a:r>
              <a:rPr lang="zh-CN" altLang="en-US" sz="2800" b="1" dirty="0">
                <a:latin typeface="Times New Roman" pitchFamily="18" charset="0"/>
              </a:rPr>
              <a:t>算术交叉</a:t>
            </a:r>
            <a:r>
              <a:rPr lang="zh-CN" altLang="en-US" sz="2800" dirty="0">
                <a:latin typeface="Times New Roman" pitchFamily="18" charset="0"/>
              </a:rPr>
              <a:t>（</a:t>
            </a:r>
            <a:r>
              <a:rPr lang="en-US" altLang="zh-CN" sz="2800" dirty="0">
                <a:latin typeface="Times New Roman" pitchFamily="18" charset="0"/>
                <a:cs typeface="Times New Roman" pitchFamily="18" charset="0"/>
              </a:rPr>
              <a:t>arithmetical crossover</a:t>
            </a:r>
            <a:r>
              <a:rPr lang="zh-CN" altLang="en-US" sz="2800" dirty="0">
                <a:latin typeface="Times New Roman" pitchFamily="18" charset="0"/>
              </a:rPr>
              <a:t>）</a:t>
            </a:r>
            <a:r>
              <a:rPr lang="zh-CN" altLang="en-US" sz="2800" dirty="0">
                <a:latin typeface="宋体" pitchFamily="2" charset="-122"/>
              </a:rPr>
              <a:t> </a:t>
            </a:r>
            <a:r>
              <a:rPr lang="zh-CN" altLang="en-US" sz="2800" dirty="0"/>
              <a:t> </a:t>
            </a:r>
          </a:p>
        </p:txBody>
      </p:sp>
      <p:sp>
        <p:nvSpPr>
          <p:cNvPr id="193545" name="Rectangle 9"/>
          <p:cNvSpPr>
            <a:spLocks noChangeArrowheads="1"/>
          </p:cNvSpPr>
          <p:nvPr/>
        </p:nvSpPr>
        <p:spPr bwMode="auto">
          <a:xfrm>
            <a:off x="2557463" y="32908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3547" name="Rectangle 11"/>
          <p:cNvSpPr>
            <a:spLocks noChangeArrowheads="1"/>
          </p:cNvSpPr>
          <p:nvPr/>
        </p:nvSpPr>
        <p:spPr bwMode="auto">
          <a:xfrm>
            <a:off x="2533650" y="32908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3549" name="Rectangle 13"/>
          <p:cNvSpPr>
            <a:spLocks noChangeArrowheads="1"/>
          </p:cNvSpPr>
          <p:nvPr/>
        </p:nvSpPr>
        <p:spPr bwMode="auto">
          <a:xfrm>
            <a:off x="4152900"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3551" name="Group 15"/>
          <p:cNvGrpSpPr>
            <a:grpSpLocks/>
          </p:cNvGrpSpPr>
          <p:nvPr/>
        </p:nvGrpSpPr>
        <p:grpSpPr bwMode="auto">
          <a:xfrm>
            <a:off x="457200" y="2208213"/>
            <a:ext cx="8229600" cy="3278187"/>
            <a:chOff x="288" y="1391"/>
            <a:chExt cx="5184" cy="2065"/>
          </a:xfrm>
        </p:grpSpPr>
        <p:sp>
          <p:nvSpPr>
            <p:cNvPr id="193540" name="Text Box 4"/>
            <p:cNvSpPr txBox="1">
              <a:spLocks noChangeArrowheads="1"/>
            </p:cNvSpPr>
            <p:nvPr/>
          </p:nvSpPr>
          <p:spPr bwMode="auto">
            <a:xfrm>
              <a:off x="288" y="1391"/>
              <a:ext cx="5184" cy="206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b="1">
                  <a:solidFill>
                    <a:schemeClr val="accent2"/>
                  </a:solidFill>
                </a:rPr>
                <a:t> </a:t>
              </a:r>
              <a:r>
                <a:rPr lang="zh-CN" altLang="en-US" sz="2400" b="1">
                  <a:solidFill>
                    <a:schemeClr val="accent2"/>
                  </a:solidFill>
                </a:rPr>
                <a:t>部分算术</a:t>
              </a:r>
              <a:r>
                <a:rPr lang="zh-CN" altLang="en-US" sz="2400"/>
                <a:t>：先在父解向量中选择一部分分量，如第  个分量以后的所有分量，然后生成     个</a:t>
              </a:r>
              <a:r>
                <a:rPr lang="en-US" altLang="zh-CN" sz="2400"/>
                <a:t>[0</a:t>
              </a:r>
              <a:r>
                <a:rPr lang="zh-CN" altLang="en-US" sz="2400"/>
                <a:t>，</a:t>
              </a:r>
              <a:r>
                <a:rPr lang="en-US" altLang="zh-CN" sz="2400"/>
                <a:t>1]</a:t>
              </a:r>
              <a:r>
                <a:rPr lang="zh-CN" altLang="en-US" sz="2400"/>
                <a:t>区间的随机数，并将两个后代定义为：</a:t>
              </a:r>
            </a:p>
            <a:p>
              <a:pPr algn="just">
                <a:lnSpc>
                  <a:spcPct val="120000"/>
                </a:lnSpc>
                <a:spcBef>
                  <a:spcPct val="50000"/>
                </a:spcBef>
                <a:buClr>
                  <a:srgbClr val="0000FF"/>
                </a:buClr>
                <a:buFont typeface="Wingdings" pitchFamily="2" charset="2"/>
                <a:buChar char="§"/>
              </a:pPr>
              <a:endParaRPr lang="zh-CN" altLang="en-US" sz="2400"/>
            </a:p>
            <a:p>
              <a:pPr algn="just">
                <a:lnSpc>
                  <a:spcPct val="120000"/>
                </a:lnSpc>
                <a:spcBef>
                  <a:spcPct val="50000"/>
                </a:spcBef>
                <a:buClr>
                  <a:srgbClr val="0000FF"/>
                </a:buClr>
                <a:buFont typeface="Wingdings" pitchFamily="2" charset="2"/>
                <a:buChar char="§"/>
              </a:pPr>
              <a:endParaRPr lang="zh-CN" altLang="en-US" sz="2400"/>
            </a:p>
            <a:p>
              <a:pPr algn="just">
                <a:lnSpc>
                  <a:spcPct val="120000"/>
                </a:lnSpc>
                <a:spcBef>
                  <a:spcPct val="50000"/>
                </a:spcBef>
                <a:buClr>
                  <a:srgbClr val="0000FF"/>
                </a:buClr>
                <a:buFont typeface="Wingdings" pitchFamily="2" charset="2"/>
                <a:buNone/>
              </a:pPr>
              <a:endParaRPr lang="en-US" altLang="zh-CN" sz="2400"/>
            </a:p>
          </p:txBody>
        </p:sp>
        <p:graphicFrame>
          <p:nvGraphicFramePr>
            <p:cNvPr id="193542" name="Object 6"/>
            <p:cNvGraphicFramePr>
              <a:graphicFrameLocks noChangeAspect="1"/>
            </p:cNvGraphicFramePr>
            <p:nvPr/>
          </p:nvGraphicFramePr>
          <p:xfrm>
            <a:off x="4869" y="1487"/>
            <a:ext cx="143" cy="200"/>
          </p:xfrm>
          <a:graphic>
            <a:graphicData uri="http://schemas.openxmlformats.org/presentationml/2006/ole">
              <mc:AlternateContent xmlns:mc="http://schemas.openxmlformats.org/markup-compatibility/2006">
                <mc:Choice xmlns:v="urn:schemas-microsoft-com:vml" Requires="v">
                  <p:oleObj spid="_x0000_s193632" name="Equation" r:id="rId3" imgW="126720" imgH="177480" progId="Equation.3">
                    <p:embed/>
                  </p:oleObj>
                </mc:Choice>
                <mc:Fallback>
                  <p:oleObj name="Equation" r:id="rId3" imgW="126720" imgH="177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 y="1487"/>
                          <a:ext cx="14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3" name="Object 7"/>
            <p:cNvGraphicFramePr>
              <a:graphicFrameLocks noChangeAspect="1"/>
            </p:cNvGraphicFramePr>
            <p:nvPr>
              <p:extLst>
                <p:ext uri="{D42A27DB-BD31-4B8C-83A1-F6EECF244321}">
                  <p14:modId xmlns:p14="http://schemas.microsoft.com/office/powerpoint/2010/main" val="151870289"/>
                </p:ext>
              </p:extLst>
            </p:nvPr>
          </p:nvGraphicFramePr>
          <p:xfrm>
            <a:off x="2958" y="1706"/>
            <a:ext cx="480" cy="249"/>
          </p:xfrm>
          <a:graphic>
            <a:graphicData uri="http://schemas.openxmlformats.org/presentationml/2006/ole">
              <mc:AlternateContent xmlns:mc="http://schemas.openxmlformats.org/markup-compatibility/2006">
                <mc:Choice xmlns:v="urn:schemas-microsoft-com:vml" Requires="v">
                  <p:oleObj spid="_x0000_s193633" name="Equation" r:id="rId5" imgW="342720" imgH="177480" progId="Equation.3">
                    <p:embed/>
                  </p:oleObj>
                </mc:Choice>
                <mc:Fallback>
                  <p:oleObj name="Equation" r:id="rId5" imgW="342720" imgH="177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8" y="1706"/>
                          <a:ext cx="48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4" name="Object 8"/>
            <p:cNvGraphicFramePr>
              <a:graphicFrameLocks noChangeAspect="1"/>
            </p:cNvGraphicFramePr>
            <p:nvPr/>
          </p:nvGraphicFramePr>
          <p:xfrm>
            <a:off x="363" y="2351"/>
            <a:ext cx="4869" cy="334"/>
          </p:xfrm>
          <a:graphic>
            <a:graphicData uri="http://schemas.openxmlformats.org/presentationml/2006/ole">
              <mc:AlternateContent xmlns:mc="http://schemas.openxmlformats.org/markup-compatibility/2006">
                <mc:Choice xmlns:v="urn:schemas-microsoft-com:vml" Requires="v">
                  <p:oleObj spid="_x0000_s193634" r:id="rId7" imgW="4025900" imgH="279400" progId="Equation.3">
                    <p:embed/>
                  </p:oleObj>
                </mc:Choice>
                <mc:Fallback>
                  <p:oleObj r:id="rId7" imgW="4025900" imgH="279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 y="2351"/>
                          <a:ext cx="4869"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6" name="Object 10"/>
            <p:cNvGraphicFramePr>
              <a:graphicFrameLocks noChangeAspect="1"/>
            </p:cNvGraphicFramePr>
            <p:nvPr/>
          </p:nvGraphicFramePr>
          <p:xfrm>
            <a:off x="384" y="2735"/>
            <a:ext cx="4800" cy="319"/>
          </p:xfrm>
          <a:graphic>
            <a:graphicData uri="http://schemas.openxmlformats.org/presentationml/2006/ole">
              <mc:AlternateContent xmlns:mc="http://schemas.openxmlformats.org/markup-compatibility/2006">
                <mc:Choice xmlns:v="urn:schemas-microsoft-com:vml" Requires="v">
                  <p:oleObj spid="_x0000_s193635" r:id="rId9" imgW="4076700" imgH="279400" progId="Equation.3">
                    <p:embed/>
                  </p:oleObj>
                </mc:Choice>
                <mc:Fallback>
                  <p:oleObj r:id="rId9" imgW="4076700" imgH="279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2735"/>
                          <a:ext cx="4800"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8" name="Object 12"/>
            <p:cNvGraphicFramePr>
              <a:graphicFrameLocks noChangeAspect="1"/>
            </p:cNvGraphicFramePr>
            <p:nvPr/>
          </p:nvGraphicFramePr>
          <p:xfrm>
            <a:off x="1728" y="3167"/>
            <a:ext cx="1008" cy="275"/>
          </p:xfrm>
          <a:graphic>
            <a:graphicData uri="http://schemas.openxmlformats.org/presentationml/2006/ole">
              <mc:AlternateContent xmlns:mc="http://schemas.openxmlformats.org/markup-compatibility/2006">
                <mc:Choice xmlns:v="urn:schemas-microsoft-com:vml" Requires="v">
                  <p:oleObj spid="_x0000_s193636" r:id="rId11" imgW="838200" imgH="228600" progId="Equation.3">
                    <p:embed/>
                  </p:oleObj>
                </mc:Choice>
                <mc:Fallback>
                  <p:oleObj r:id="rId11" imgW="8382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8" y="3167"/>
                          <a:ext cx="1008"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A46E4DE5-4C56-4AB7-8D5E-CE9148030880}" type="slidenum">
              <a:rPr lang="ja-JP" altLang="en-US"/>
              <a:pPr/>
              <a:t>37</a:t>
            </a:fld>
            <a:endParaRPr lang="en-US" altLang="ja-JP"/>
          </a:p>
        </p:txBody>
      </p:sp>
      <p:sp>
        <p:nvSpPr>
          <p:cNvPr id="194562"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2.5  </a:t>
            </a:r>
            <a:r>
              <a:rPr lang="zh-CN" altLang="en-US" sz="3600" b="0">
                <a:latin typeface="Times New Roman" pitchFamily="18" charset="0"/>
                <a:ea typeface="黑体" pitchFamily="49" charset="-122"/>
              </a:rPr>
              <a:t>交叉</a:t>
            </a:r>
            <a:r>
              <a:rPr lang="zh-CN" altLang="en-US" sz="3600">
                <a:latin typeface="Times New Roman" pitchFamily="18" charset="0"/>
              </a:rPr>
              <a:t> </a:t>
            </a:r>
          </a:p>
        </p:txBody>
      </p:sp>
      <p:sp>
        <p:nvSpPr>
          <p:cNvPr id="194563" name="Rectangle 3"/>
          <p:cNvSpPr>
            <a:spLocks noGrp="1" noChangeArrowheads="1"/>
          </p:cNvSpPr>
          <p:nvPr>
            <p:ph idx="1"/>
          </p:nvPr>
        </p:nvSpPr>
        <p:spPr>
          <a:xfrm>
            <a:off x="304800" y="792163"/>
            <a:ext cx="8515350" cy="4724400"/>
          </a:xfrm>
        </p:spPr>
        <p:txBody>
          <a:bodyPr/>
          <a:lstStyle/>
          <a:p>
            <a:pPr marL="609600" indent="-609600">
              <a:buClr>
                <a:schemeClr val="tx1"/>
              </a:buClr>
              <a:buFontTx/>
              <a:buNone/>
            </a:pPr>
            <a:r>
              <a:rPr lang="en-US" altLang="zh-CN" b="1" dirty="0">
                <a:latin typeface="Times New Roman" pitchFamily="18" charset="0"/>
              </a:rPr>
              <a:t>  </a:t>
            </a:r>
            <a:r>
              <a:rPr lang="en-US" altLang="zh-CN" b="1" dirty="0" smtClean="0">
                <a:latin typeface="Times New Roman" pitchFamily="18" charset="0"/>
              </a:rPr>
              <a:t>2. </a:t>
            </a:r>
            <a:r>
              <a:rPr lang="zh-CN" altLang="en-US" b="1" dirty="0">
                <a:latin typeface="Times New Roman" pitchFamily="18" charset="0"/>
              </a:rPr>
              <a:t>实数编码的交叉方法</a:t>
            </a:r>
          </a:p>
          <a:p>
            <a:pPr marL="609600" indent="-609600">
              <a:buClr>
                <a:schemeClr val="tx1"/>
              </a:buClr>
              <a:buFontTx/>
              <a:buNone/>
            </a:pPr>
            <a:r>
              <a:rPr lang="zh-CN" altLang="en-US" sz="2800" dirty="0">
                <a:latin typeface="Times New Roman" pitchFamily="18" charset="0"/>
              </a:rPr>
              <a:t>（</a:t>
            </a:r>
            <a:r>
              <a:rPr lang="en-US" altLang="zh-CN" sz="2800" dirty="0">
                <a:latin typeface="Times New Roman" pitchFamily="18" charset="0"/>
              </a:rPr>
              <a:t>2</a:t>
            </a:r>
            <a:r>
              <a:rPr lang="zh-CN" altLang="en-US" sz="2800" dirty="0">
                <a:latin typeface="Times New Roman" pitchFamily="18" charset="0"/>
              </a:rPr>
              <a:t>）</a:t>
            </a:r>
            <a:r>
              <a:rPr lang="zh-CN" altLang="en-US" sz="2800" b="1" dirty="0">
                <a:latin typeface="Times New Roman" pitchFamily="18" charset="0"/>
              </a:rPr>
              <a:t>算术交叉</a:t>
            </a:r>
            <a:r>
              <a:rPr lang="zh-CN" altLang="en-US" sz="2800" dirty="0">
                <a:latin typeface="Times New Roman" pitchFamily="18" charset="0"/>
              </a:rPr>
              <a:t>（</a:t>
            </a:r>
            <a:r>
              <a:rPr lang="en-US" altLang="zh-CN" sz="2800" dirty="0">
                <a:latin typeface="Times New Roman" pitchFamily="18" charset="0"/>
                <a:cs typeface="Times New Roman" pitchFamily="18" charset="0"/>
              </a:rPr>
              <a:t>arithmetical crossover</a:t>
            </a:r>
            <a:r>
              <a:rPr lang="zh-CN" altLang="en-US" sz="2800" dirty="0">
                <a:latin typeface="Times New Roman" pitchFamily="18" charset="0"/>
              </a:rPr>
              <a:t>）  </a:t>
            </a:r>
          </a:p>
        </p:txBody>
      </p:sp>
      <p:sp>
        <p:nvSpPr>
          <p:cNvPr id="194568" name="Rectangle 8"/>
          <p:cNvSpPr>
            <a:spLocks noChangeArrowheads="1"/>
          </p:cNvSpPr>
          <p:nvPr/>
        </p:nvSpPr>
        <p:spPr bwMode="auto">
          <a:xfrm>
            <a:off x="2557463" y="32908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572" name="Rectangle 12"/>
          <p:cNvSpPr>
            <a:spLocks noChangeArrowheads="1"/>
          </p:cNvSpPr>
          <p:nvPr/>
        </p:nvSpPr>
        <p:spPr bwMode="auto">
          <a:xfrm>
            <a:off x="3195638" y="330993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574" name="Rectangle 14"/>
          <p:cNvSpPr>
            <a:spLocks noChangeArrowheads="1"/>
          </p:cNvSpPr>
          <p:nvPr/>
        </p:nvSpPr>
        <p:spPr bwMode="auto">
          <a:xfrm>
            <a:off x="405288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4575" name="Group 15"/>
          <p:cNvGrpSpPr>
            <a:grpSpLocks/>
          </p:cNvGrpSpPr>
          <p:nvPr/>
        </p:nvGrpSpPr>
        <p:grpSpPr bwMode="auto">
          <a:xfrm>
            <a:off x="457200" y="2362200"/>
            <a:ext cx="8229600" cy="2219325"/>
            <a:chOff x="336" y="1968"/>
            <a:chExt cx="5184" cy="1398"/>
          </a:xfrm>
        </p:grpSpPr>
        <p:sp>
          <p:nvSpPr>
            <p:cNvPr id="194564" name="Text Box 4"/>
            <p:cNvSpPr txBox="1">
              <a:spLocks noChangeArrowheads="1"/>
            </p:cNvSpPr>
            <p:nvPr/>
          </p:nvSpPr>
          <p:spPr bwMode="auto">
            <a:xfrm>
              <a:off x="336" y="1968"/>
              <a:ext cx="5184" cy="139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latin typeface="Times New Roman" pitchFamily="18" charset="0"/>
                </a:rPr>
                <a:t> </a:t>
              </a:r>
              <a:r>
                <a:rPr lang="zh-CN" altLang="en-US" sz="2400" b="1">
                  <a:solidFill>
                    <a:schemeClr val="accent2"/>
                  </a:solidFill>
                  <a:latin typeface="Times New Roman" pitchFamily="18" charset="0"/>
                </a:rPr>
                <a:t>整体算术交叉</a:t>
              </a:r>
              <a:r>
                <a:rPr lang="zh-CN" altLang="en-US" sz="2400">
                  <a:latin typeface="Times New Roman" pitchFamily="18" charset="0"/>
                </a:rPr>
                <a:t>：先生成 </a:t>
              </a:r>
              <a:r>
                <a:rPr lang="en-US" altLang="zh-CN" sz="2400" i="1">
                  <a:latin typeface="Times New Roman" pitchFamily="18" charset="0"/>
                </a:rPr>
                <a:t>n </a:t>
              </a:r>
              <a:r>
                <a:rPr lang="zh-CN" altLang="en-US" sz="2400">
                  <a:latin typeface="Times New Roman" pitchFamily="18" charset="0"/>
                </a:rPr>
                <a:t>个区间的随机数，则后代分别定义为：</a:t>
              </a:r>
            </a:p>
            <a:p>
              <a:pPr algn="just">
                <a:lnSpc>
                  <a:spcPct val="120000"/>
                </a:lnSpc>
                <a:spcBef>
                  <a:spcPct val="50000"/>
                </a:spcBef>
                <a:buClr>
                  <a:srgbClr val="0000FF"/>
                </a:buClr>
                <a:buFont typeface="Wingdings" pitchFamily="2" charset="2"/>
                <a:buChar char="§"/>
              </a:pPr>
              <a:endParaRPr lang="zh-CN" altLang="en-US" sz="2400">
                <a:latin typeface="Times New Roman" pitchFamily="18" charset="0"/>
              </a:endParaRPr>
            </a:p>
            <a:p>
              <a:pPr algn="just">
                <a:lnSpc>
                  <a:spcPct val="120000"/>
                </a:lnSpc>
                <a:spcBef>
                  <a:spcPct val="50000"/>
                </a:spcBef>
                <a:buClr>
                  <a:srgbClr val="0000FF"/>
                </a:buClr>
                <a:buFont typeface="Wingdings" pitchFamily="2" charset="2"/>
                <a:buChar char="§"/>
              </a:pPr>
              <a:endParaRPr lang="en-US" altLang="zh-CN" sz="2400">
                <a:latin typeface="Times New Roman" pitchFamily="18" charset="0"/>
              </a:endParaRPr>
            </a:p>
          </p:txBody>
        </p:sp>
        <p:graphicFrame>
          <p:nvGraphicFramePr>
            <p:cNvPr id="194571" name="Object 11"/>
            <p:cNvGraphicFramePr>
              <a:graphicFrameLocks noChangeAspect="1"/>
            </p:cNvGraphicFramePr>
            <p:nvPr/>
          </p:nvGraphicFramePr>
          <p:xfrm>
            <a:off x="1056" y="2304"/>
            <a:ext cx="3840" cy="333"/>
          </p:xfrm>
          <a:graphic>
            <a:graphicData uri="http://schemas.openxmlformats.org/presentationml/2006/ole">
              <mc:AlternateContent xmlns:mc="http://schemas.openxmlformats.org/markup-compatibility/2006">
                <mc:Choice xmlns:v="urn:schemas-microsoft-com:vml" Requires="v">
                  <p:oleObj spid="_x0000_s194621" r:id="rId3" imgW="2743200" imgH="241300" progId="Equation.3">
                    <p:embed/>
                  </p:oleObj>
                </mc:Choice>
                <mc:Fallback>
                  <p:oleObj r:id="rId3" imgW="27432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304"/>
                          <a:ext cx="3840"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0" name="Object 10"/>
            <p:cNvGraphicFramePr>
              <a:graphicFrameLocks noChangeAspect="1"/>
            </p:cNvGraphicFramePr>
            <p:nvPr/>
          </p:nvGraphicFramePr>
          <p:xfrm>
            <a:off x="1056" y="2688"/>
            <a:ext cx="3792" cy="303"/>
          </p:xfrm>
          <a:graphic>
            <a:graphicData uri="http://schemas.openxmlformats.org/presentationml/2006/ole">
              <mc:AlternateContent xmlns:mc="http://schemas.openxmlformats.org/markup-compatibility/2006">
                <mc:Choice xmlns:v="urn:schemas-microsoft-com:vml" Requires="v">
                  <p:oleObj spid="_x0000_s194622" r:id="rId5" imgW="2755900" imgH="241300" progId="Equation.3">
                    <p:embed/>
                  </p:oleObj>
                </mc:Choice>
                <mc:Fallback>
                  <p:oleObj r:id="rId5" imgW="27559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688"/>
                          <a:ext cx="379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3" name="Object 13"/>
            <p:cNvGraphicFramePr>
              <a:graphicFrameLocks noChangeAspect="1"/>
            </p:cNvGraphicFramePr>
            <p:nvPr/>
          </p:nvGraphicFramePr>
          <p:xfrm>
            <a:off x="2208" y="3024"/>
            <a:ext cx="1368" cy="301"/>
          </p:xfrm>
          <a:graphic>
            <a:graphicData uri="http://schemas.openxmlformats.org/presentationml/2006/ole">
              <mc:AlternateContent xmlns:mc="http://schemas.openxmlformats.org/markup-compatibility/2006">
                <mc:Choice xmlns:v="urn:schemas-microsoft-com:vml" Requires="v">
                  <p:oleObj spid="_x0000_s194623" r:id="rId7" imgW="1040948" imgH="228501" progId="Equation.3">
                    <p:embed/>
                  </p:oleObj>
                </mc:Choice>
                <mc:Fallback>
                  <p:oleObj r:id="rId7" imgW="1040948"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3024"/>
                          <a:ext cx="1368"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94575"/>
                                        </p:tgtEl>
                                        <p:attrNameLst>
                                          <p:attrName>style.visibility</p:attrName>
                                        </p:attrNameLst>
                                      </p:cBhvr>
                                      <p:to>
                                        <p:strVal val="visible"/>
                                      </p:to>
                                    </p:set>
                                    <p:animEffect transition="in" filter="box(in)">
                                      <p:cBhvr>
                                        <p:cTn id="7" dur="500"/>
                                        <p:tgtEl>
                                          <p:spTgt spid="194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E451C1B7-561D-4475-AF90-9A7BC2833476}" type="slidenum">
              <a:rPr lang="ja-JP" altLang="en-US"/>
              <a:pPr/>
              <a:t>38</a:t>
            </a:fld>
            <a:endParaRPr lang="en-US" altLang="ja-JP"/>
          </a:p>
        </p:txBody>
      </p:sp>
      <p:sp>
        <p:nvSpPr>
          <p:cNvPr id="10242"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10243" name="Rectangle 3"/>
          <p:cNvSpPr>
            <a:spLocks noGrp="1" noChangeArrowheads="1"/>
          </p:cNvSpPr>
          <p:nvPr>
            <p:ph idx="1"/>
          </p:nvPr>
        </p:nvSpPr>
        <p:spPr>
          <a:xfrm>
            <a:off x="228600" y="933450"/>
            <a:ext cx="8583613" cy="4800600"/>
          </a:xfrm>
        </p:spPr>
        <p:txBody>
          <a:bodyPr/>
          <a:lstStyle/>
          <a:p>
            <a:pPr marL="374650" indent="-374650">
              <a:buClr>
                <a:schemeClr val="tx1"/>
              </a:buClr>
              <a:buFontTx/>
              <a:buNone/>
              <a:tabLst>
                <a:tab pos="374650" algn="l"/>
              </a:tabLst>
            </a:pPr>
            <a:r>
              <a:rPr lang="en-US" altLang="zh-CN" b="1">
                <a:latin typeface="Times New Roman" pitchFamily="18" charset="0"/>
              </a:rPr>
              <a:t> 1. </a:t>
            </a:r>
            <a:r>
              <a:rPr lang="zh-CN" altLang="en-US" b="1">
                <a:latin typeface="Times New Roman" pitchFamily="18" charset="0"/>
              </a:rPr>
              <a:t>整数编码的变异方法</a:t>
            </a:r>
          </a:p>
          <a:p>
            <a:pPr marL="374650" indent="-374650">
              <a:spcBef>
                <a:spcPct val="50000"/>
              </a:spcBef>
              <a:buClr>
                <a:schemeClr val="tx1"/>
              </a:buClr>
              <a:buFontTx/>
              <a:buNone/>
              <a:tabLst>
                <a:tab pos="374650" algn="l"/>
              </a:tabLst>
            </a:pPr>
            <a:r>
              <a:rPr lang="zh-CN" altLang="en-US" sz="2600">
                <a:latin typeface="Times New Roman" pitchFamily="18" charset="0"/>
              </a:rPr>
              <a:t>（</a:t>
            </a:r>
            <a:r>
              <a:rPr lang="en-US" altLang="zh-CN" sz="2600">
                <a:latin typeface="Times New Roman" pitchFamily="18" charset="0"/>
              </a:rPr>
              <a:t>1</a:t>
            </a:r>
            <a:r>
              <a:rPr lang="zh-CN" altLang="en-US" sz="2600">
                <a:latin typeface="Times New Roman" pitchFamily="18" charset="0"/>
              </a:rPr>
              <a:t>）</a:t>
            </a:r>
            <a:r>
              <a:rPr lang="zh-CN" altLang="en-US" sz="2600" b="1">
                <a:solidFill>
                  <a:schemeClr val="accent2"/>
                </a:solidFill>
                <a:latin typeface="Times New Roman" pitchFamily="18" charset="0"/>
              </a:rPr>
              <a:t>位点变异</a:t>
            </a:r>
            <a:r>
              <a:rPr lang="zh-CN" altLang="en-US" sz="2600">
                <a:latin typeface="Times New Roman" pitchFamily="18" charset="0"/>
              </a:rPr>
              <a:t>：群体中的个体码串，随机挑选一个或多个基因座，并对这些基因座的基因值以变异概率作变动。</a:t>
            </a:r>
            <a:endParaRPr lang="zh-CN" altLang="en-US" sz="2800"/>
          </a:p>
        </p:txBody>
      </p:sp>
      <p:sp>
        <p:nvSpPr>
          <p:cNvPr id="10244" name="Rectangle 4"/>
          <p:cNvSpPr>
            <a:spLocks noChangeArrowheads="1"/>
          </p:cNvSpPr>
          <p:nvPr/>
        </p:nvSpPr>
        <p:spPr bwMode="auto">
          <a:xfrm>
            <a:off x="228600" y="2495550"/>
            <a:ext cx="8458200" cy="155733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288925" indent="-288925">
              <a:defRPr kumimoji="1" sz="2400">
                <a:solidFill>
                  <a:schemeClr val="tx1"/>
                </a:solidFill>
                <a:latin typeface="Times New Roman" pitchFamily="18" charset="0"/>
                <a:ea typeface="宋体" pitchFamily="2" charset="-122"/>
              </a:defRPr>
            </a:lvl1pPr>
            <a:lvl2pPr marL="47942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buClr>
                <a:schemeClr val="tx1"/>
              </a:buClr>
            </a:pPr>
            <a:r>
              <a:rPr kumimoji="0" lang="zh-CN" altLang="en-US" sz="2600"/>
              <a:t>（</a:t>
            </a:r>
            <a:r>
              <a:rPr kumimoji="0" lang="en-US" altLang="zh-CN" sz="2600"/>
              <a:t>2</a:t>
            </a:r>
            <a:r>
              <a:rPr kumimoji="0" lang="zh-CN" altLang="en-US" sz="2600"/>
              <a:t>）</a:t>
            </a:r>
            <a:r>
              <a:rPr kumimoji="0" lang="zh-CN" altLang="en-US" sz="2600" b="1">
                <a:solidFill>
                  <a:schemeClr val="accent2"/>
                </a:solidFill>
              </a:rPr>
              <a:t>逆转变异</a:t>
            </a:r>
            <a:r>
              <a:rPr kumimoji="0" lang="zh-CN" altLang="en-US" sz="2600"/>
              <a:t>：在个体码串中随机选择两点（逆转点），然后将两点之间的基因值以逆向排序插入到原位置中</a:t>
            </a:r>
            <a:r>
              <a:rPr kumimoji="0" lang="zh-CN" altLang="en-US" sz="2800"/>
              <a:t>。</a:t>
            </a:r>
            <a:r>
              <a:rPr kumimoji="0" lang="zh-CN" altLang="en-US" sz="2800">
                <a:latin typeface="宋体" pitchFamily="2" charset="-122"/>
              </a:rPr>
              <a:t> </a:t>
            </a:r>
            <a:r>
              <a:rPr kumimoji="0" lang="zh-CN" altLang="en-US" sz="2800">
                <a:latin typeface="Arial" charset="0"/>
              </a:rPr>
              <a:t>       </a:t>
            </a:r>
          </a:p>
        </p:txBody>
      </p:sp>
      <p:sp>
        <p:nvSpPr>
          <p:cNvPr id="10245" name="Rectangle 5"/>
          <p:cNvSpPr>
            <a:spLocks noChangeArrowheads="1"/>
          </p:cNvSpPr>
          <p:nvPr/>
        </p:nvSpPr>
        <p:spPr bwMode="auto">
          <a:xfrm>
            <a:off x="228600" y="4267200"/>
            <a:ext cx="8424863" cy="10445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288925" indent="-288925">
              <a:defRPr kumimoji="1" sz="2400">
                <a:solidFill>
                  <a:schemeClr val="tx1"/>
                </a:solidFill>
                <a:latin typeface="Times New Roman" pitchFamily="18" charset="0"/>
                <a:ea typeface="宋体" pitchFamily="2" charset="-122"/>
              </a:defRPr>
            </a:lvl1pPr>
            <a:lvl2pPr marL="47942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buClr>
                <a:schemeClr val="tx1"/>
              </a:buClr>
            </a:pPr>
            <a:r>
              <a:rPr kumimoji="0" lang="zh-CN" altLang="en-US" sz="2600"/>
              <a:t>（</a:t>
            </a:r>
            <a:r>
              <a:rPr kumimoji="0" lang="en-US" altLang="zh-CN" sz="2600"/>
              <a:t>3</a:t>
            </a:r>
            <a:r>
              <a:rPr kumimoji="0" lang="zh-CN" altLang="en-US" sz="2600"/>
              <a:t>）</a:t>
            </a:r>
            <a:r>
              <a:rPr kumimoji="0" lang="zh-CN" altLang="en-US" sz="2600" b="1">
                <a:solidFill>
                  <a:schemeClr val="accent2"/>
                </a:solidFill>
              </a:rPr>
              <a:t>插入变异</a:t>
            </a:r>
            <a:r>
              <a:rPr kumimoji="0" lang="zh-CN" altLang="en-US" sz="2600"/>
              <a:t>：在个体码串中随机选择一个码，然后将此码插入随机选择的插入点中间。 </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8E775B-35DF-4673-876D-2CF2924FF420}" type="slidenum">
              <a:rPr lang="ja-JP" altLang="en-US"/>
              <a:pPr/>
              <a:t>39</a:t>
            </a:fld>
            <a:endParaRPr lang="en-US" altLang="ja-JP"/>
          </a:p>
        </p:txBody>
      </p:sp>
      <p:sp>
        <p:nvSpPr>
          <p:cNvPr id="196610"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196611" name="Rectangle 3"/>
          <p:cNvSpPr>
            <a:spLocks noGrp="1" noChangeArrowheads="1"/>
          </p:cNvSpPr>
          <p:nvPr>
            <p:ph idx="1"/>
          </p:nvPr>
        </p:nvSpPr>
        <p:spPr>
          <a:xfrm>
            <a:off x="323850" y="1076325"/>
            <a:ext cx="8497888" cy="4800600"/>
          </a:xfrm>
        </p:spPr>
        <p:txBody>
          <a:bodyPr/>
          <a:lstStyle/>
          <a:p>
            <a:pPr marL="374650" indent="-374650">
              <a:buClr>
                <a:schemeClr val="tx1"/>
              </a:buClr>
              <a:buFontTx/>
              <a:buNone/>
            </a:pPr>
            <a:r>
              <a:rPr lang="en-US" altLang="zh-CN" b="1">
                <a:latin typeface="Times New Roman" pitchFamily="18" charset="0"/>
              </a:rPr>
              <a:t> 1. </a:t>
            </a:r>
            <a:r>
              <a:rPr lang="zh-CN" altLang="en-US" b="1">
                <a:latin typeface="Times New Roman" pitchFamily="18" charset="0"/>
              </a:rPr>
              <a:t>整数编码的变异方法</a:t>
            </a:r>
            <a:endParaRPr lang="zh-CN" altLang="en-US">
              <a:latin typeface="Times New Roman" pitchFamily="18" charset="0"/>
            </a:endParaRPr>
          </a:p>
          <a:p>
            <a:pPr marL="374650" indent="-374650">
              <a:spcBef>
                <a:spcPct val="50000"/>
              </a:spcBef>
              <a:buClr>
                <a:schemeClr val="tx1"/>
              </a:buClr>
              <a:buFontTx/>
              <a:buNone/>
            </a:pPr>
            <a:r>
              <a:rPr lang="zh-CN" altLang="en-US" sz="2600">
                <a:latin typeface="Times New Roman" pitchFamily="18" charset="0"/>
              </a:rPr>
              <a:t>（</a:t>
            </a:r>
            <a:r>
              <a:rPr lang="en-US" altLang="zh-CN" sz="2600">
                <a:latin typeface="Times New Roman" pitchFamily="18" charset="0"/>
              </a:rPr>
              <a:t>4</a:t>
            </a:r>
            <a:r>
              <a:rPr lang="zh-CN" altLang="en-US" sz="2600">
                <a:latin typeface="Times New Roman" pitchFamily="18" charset="0"/>
              </a:rPr>
              <a:t>）</a:t>
            </a:r>
            <a:r>
              <a:rPr lang="zh-CN" altLang="en-US" sz="2600" b="1">
                <a:solidFill>
                  <a:schemeClr val="accent2"/>
                </a:solidFill>
                <a:latin typeface="Times New Roman" pitchFamily="18" charset="0"/>
              </a:rPr>
              <a:t>互换变异</a:t>
            </a:r>
            <a:r>
              <a:rPr lang="zh-CN" altLang="en-US" sz="2600">
                <a:latin typeface="Times New Roman" pitchFamily="18" charset="0"/>
              </a:rPr>
              <a:t>：随机选取染色体的两个基因进行简单互换。</a:t>
            </a:r>
          </a:p>
          <a:p>
            <a:pPr marL="374650" indent="-374650">
              <a:spcBef>
                <a:spcPct val="50000"/>
              </a:spcBef>
              <a:buClr>
                <a:schemeClr val="tx1"/>
              </a:buClr>
              <a:buFontTx/>
              <a:buNone/>
            </a:pPr>
            <a:r>
              <a:rPr lang="zh-CN" altLang="en-US" sz="2600">
                <a:latin typeface="Times New Roman" pitchFamily="18" charset="0"/>
              </a:rPr>
              <a:t>（</a:t>
            </a:r>
            <a:r>
              <a:rPr lang="en-US" altLang="zh-CN" sz="2600">
                <a:latin typeface="Times New Roman" pitchFamily="18" charset="0"/>
              </a:rPr>
              <a:t>5</a:t>
            </a:r>
            <a:r>
              <a:rPr lang="zh-CN" altLang="en-US" sz="2600">
                <a:latin typeface="Times New Roman" pitchFamily="18" charset="0"/>
              </a:rPr>
              <a:t>）</a:t>
            </a:r>
            <a:r>
              <a:rPr lang="zh-CN" altLang="en-US" sz="2600" b="1">
                <a:solidFill>
                  <a:schemeClr val="accent2"/>
                </a:solidFill>
                <a:latin typeface="Times New Roman" pitchFamily="18" charset="0"/>
              </a:rPr>
              <a:t>移动变异</a:t>
            </a:r>
            <a:r>
              <a:rPr lang="zh-CN" altLang="en-US" sz="2600">
                <a:latin typeface="Times New Roman" pitchFamily="18" charset="0"/>
              </a:rPr>
              <a:t>：随机选取一个基因，向左或者向右移动一个随机位数。</a:t>
            </a:r>
          </a:p>
          <a:p>
            <a:pPr marL="374650" indent="-374650">
              <a:spcBef>
                <a:spcPct val="50000"/>
              </a:spcBef>
              <a:buClr>
                <a:schemeClr val="tx1"/>
              </a:buClr>
              <a:buFontTx/>
              <a:buNone/>
            </a:pPr>
            <a:r>
              <a:rPr lang="zh-CN" altLang="en-US" sz="2600">
                <a:latin typeface="Times New Roman" pitchFamily="18" charset="0"/>
              </a:rPr>
              <a:t>（</a:t>
            </a:r>
            <a:r>
              <a:rPr lang="en-US" altLang="zh-CN" sz="2600">
                <a:latin typeface="Times New Roman" pitchFamily="18" charset="0"/>
              </a:rPr>
              <a:t>6</a:t>
            </a:r>
            <a:r>
              <a:rPr lang="zh-CN" altLang="en-US" sz="2600">
                <a:latin typeface="Times New Roman" pitchFamily="18" charset="0"/>
              </a:rPr>
              <a:t>）</a:t>
            </a:r>
            <a:r>
              <a:rPr lang="zh-CN" altLang="en-US" sz="2600" b="1">
                <a:solidFill>
                  <a:schemeClr val="accent2"/>
                </a:solidFill>
                <a:latin typeface="Times New Roman" pitchFamily="18" charset="0"/>
              </a:rPr>
              <a:t>自适应变异</a:t>
            </a:r>
            <a:r>
              <a:rPr lang="zh-CN" altLang="en-US" sz="2600">
                <a:latin typeface="Times New Roman" pitchFamily="18" charset="0"/>
              </a:rPr>
              <a:t>：类似于位点变异，但变异概率随群体中个体的多样性程度而自适应调整。</a:t>
            </a:r>
            <a:endParaRPr lang="zh-CN" altLang="en-US" sz="260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9ACD51B-E390-4B49-BE3F-35F3FA3FBF5B}" type="slidenum">
              <a:rPr lang="ja-JP" altLang="en-US"/>
              <a:pPr/>
              <a:t>4</a:t>
            </a:fld>
            <a:endParaRPr lang="en-US" altLang="ja-JP"/>
          </a:p>
        </p:txBody>
      </p:sp>
      <p:sp>
        <p:nvSpPr>
          <p:cNvPr id="71682" name="Rectangle 2"/>
          <p:cNvSpPr>
            <a:spLocks noGrp="1" noChangeArrowheads="1"/>
          </p:cNvSpPr>
          <p:nvPr>
            <p:ph type="title"/>
          </p:nvPr>
        </p:nvSpPr>
        <p:spPr/>
        <p:txBody>
          <a:bodyPr/>
          <a:lstStyle/>
          <a:p>
            <a:r>
              <a:rPr lang="en-US" altLang="zh-CN" sz="3600" b="0">
                <a:latin typeface="Times New Roman" pitchFamily="18" charset="0"/>
                <a:ea typeface="黑体" pitchFamily="49" charset="-122"/>
              </a:rPr>
              <a:t>1.1  </a:t>
            </a:r>
            <a:r>
              <a:rPr lang="zh-CN" altLang="en-US" sz="3600" b="0">
                <a:latin typeface="Times New Roman" pitchFamily="18" charset="0"/>
                <a:ea typeface="黑体" pitchFamily="49" charset="-122"/>
              </a:rPr>
              <a:t>遗传算法的生物学背景</a:t>
            </a:r>
          </a:p>
        </p:txBody>
      </p:sp>
      <p:sp>
        <p:nvSpPr>
          <p:cNvPr id="71683" name="Rectangle 3"/>
          <p:cNvSpPr>
            <a:spLocks noGrp="1" noChangeArrowheads="1"/>
          </p:cNvSpPr>
          <p:nvPr>
            <p:ph type="body" idx="1"/>
          </p:nvPr>
        </p:nvSpPr>
        <p:spPr/>
        <p:txBody>
          <a:bodyPr/>
          <a:lstStyle/>
          <a:p>
            <a:r>
              <a:rPr lang="zh-CN" altLang="en-US" sz="2400" b="1">
                <a:solidFill>
                  <a:srgbClr val="0000FF"/>
                </a:solidFill>
                <a:latin typeface="宋体" pitchFamily="2" charset="-122"/>
              </a:rPr>
              <a:t>适者生存</a:t>
            </a:r>
            <a:r>
              <a:rPr lang="zh-CN" altLang="en-US" sz="2400" b="1"/>
              <a:t>：</a:t>
            </a:r>
            <a:r>
              <a:rPr lang="zh-CN" altLang="en-US" sz="2400" b="1">
                <a:latin typeface="宋体" pitchFamily="2" charset="-122"/>
              </a:rPr>
              <a:t>最适合自然环境的群体往往产生更大的后代群体。</a:t>
            </a:r>
            <a:r>
              <a:rPr lang="zh-CN" altLang="en-US" sz="2400" b="1"/>
              <a:t> </a:t>
            </a:r>
          </a:p>
          <a:p>
            <a:pPr>
              <a:spcBef>
                <a:spcPct val="50000"/>
              </a:spcBef>
            </a:pPr>
            <a:r>
              <a:rPr lang="zh-CN" altLang="en-US" sz="2400" b="1">
                <a:latin typeface="宋体" pitchFamily="2" charset="-122"/>
              </a:rPr>
              <a:t>生物进化的基本过程：</a:t>
            </a:r>
          </a:p>
        </p:txBody>
      </p:sp>
      <p:sp>
        <p:nvSpPr>
          <p:cNvPr id="71688" name="Rectangle 8"/>
          <p:cNvSpPr>
            <a:spLocks noChangeArrowheads="1"/>
          </p:cNvSpPr>
          <p:nvPr/>
        </p:nvSpPr>
        <p:spPr bwMode="auto">
          <a:xfrm>
            <a:off x="457200" y="2746375"/>
            <a:ext cx="3276600" cy="3578225"/>
          </a:xfrm>
          <a:prstGeom prst="rect">
            <a:avLst/>
          </a:prstGeom>
          <a:gradFill rotWithShape="0">
            <a:gsLst>
              <a:gs pos="0">
                <a:srgbClr val="FFFFFF"/>
              </a:gs>
              <a:gs pos="100000">
                <a:srgbClr val="CCFFFF"/>
              </a:gs>
            </a:gsLst>
            <a:path path="shape">
              <a:fillToRect l="50000" t="50000" r="50000" b="50000"/>
            </a:path>
          </a:gra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80000"/>
              </a:spcBef>
            </a:pPr>
            <a:r>
              <a:rPr kumimoji="1" lang="zh-CN" altLang="en-US" sz="2000" b="1">
                <a:solidFill>
                  <a:srgbClr val="FF0000"/>
                </a:solidFill>
              </a:rPr>
              <a:t>染色体</a:t>
            </a:r>
            <a:r>
              <a:rPr kumimoji="1" lang="en-US" altLang="zh-CN" sz="2000" b="1">
                <a:solidFill>
                  <a:srgbClr val="FF0000"/>
                </a:solidFill>
                <a:latin typeface="Times New Roman" pitchFamily="18" charset="0"/>
                <a:cs typeface="Times New Roman" pitchFamily="18" charset="0"/>
              </a:rPr>
              <a:t>(chromosome)</a:t>
            </a:r>
            <a:r>
              <a:rPr kumimoji="1" lang="zh-CN" altLang="en-US" sz="2000" b="1">
                <a:latin typeface="Times New Roman" pitchFamily="18" charset="0"/>
              </a:rPr>
              <a:t>：</a:t>
            </a:r>
            <a:r>
              <a:rPr kumimoji="1" lang="zh-CN" altLang="en-US" sz="2000" b="1"/>
              <a:t>生物的遗传物质的主要载体。</a:t>
            </a:r>
          </a:p>
          <a:p>
            <a:pPr algn="just">
              <a:spcBef>
                <a:spcPct val="80000"/>
              </a:spcBef>
            </a:pPr>
            <a:r>
              <a:rPr kumimoji="1" lang="zh-CN" altLang="en-US" sz="2000" b="1">
                <a:solidFill>
                  <a:srgbClr val="FF0000"/>
                </a:solidFill>
              </a:rPr>
              <a:t>基因</a:t>
            </a:r>
            <a:r>
              <a:rPr kumimoji="1" lang="en-US" altLang="zh-CN" sz="2000" b="1">
                <a:solidFill>
                  <a:srgbClr val="FF0000"/>
                </a:solidFill>
                <a:latin typeface="Times New Roman" pitchFamily="18" charset="0"/>
                <a:cs typeface="Times New Roman" pitchFamily="18" charset="0"/>
              </a:rPr>
              <a:t>(gene)</a:t>
            </a:r>
            <a:r>
              <a:rPr kumimoji="1" lang="zh-CN" altLang="en-US" sz="2000" b="1">
                <a:latin typeface="Times New Roman" pitchFamily="18" charset="0"/>
              </a:rPr>
              <a:t>：</a:t>
            </a:r>
            <a:r>
              <a:rPr kumimoji="1" lang="zh-CN" altLang="en-US" sz="2000" b="1"/>
              <a:t>扩展生物性状的遗传物质的功能单元和结构单位。</a:t>
            </a:r>
          </a:p>
          <a:p>
            <a:pPr algn="just">
              <a:spcBef>
                <a:spcPct val="80000"/>
              </a:spcBef>
            </a:pPr>
            <a:r>
              <a:rPr kumimoji="1" lang="zh-CN" altLang="en-US" sz="2000" b="1">
                <a:solidFill>
                  <a:srgbClr val="FF0000"/>
                </a:solidFill>
              </a:rPr>
              <a:t>基因座（</a:t>
            </a:r>
            <a:r>
              <a:rPr kumimoji="1" lang="en-US" altLang="zh-CN" sz="2000" b="1">
                <a:solidFill>
                  <a:srgbClr val="FF0000"/>
                </a:solidFill>
                <a:latin typeface="Times New Roman" pitchFamily="18" charset="0"/>
                <a:cs typeface="Times New Roman" pitchFamily="18" charset="0"/>
              </a:rPr>
              <a:t>locus</a:t>
            </a:r>
            <a:r>
              <a:rPr kumimoji="1" lang="zh-CN" altLang="en-US" sz="2000" b="1">
                <a:solidFill>
                  <a:srgbClr val="FF0000"/>
                </a:solidFill>
              </a:rPr>
              <a:t>）</a:t>
            </a:r>
            <a:r>
              <a:rPr kumimoji="1" lang="zh-CN" altLang="en-US" sz="2000" b="1"/>
              <a:t>：染色体中基因的位置。</a:t>
            </a:r>
          </a:p>
          <a:p>
            <a:pPr algn="just">
              <a:spcBef>
                <a:spcPct val="80000"/>
              </a:spcBef>
            </a:pPr>
            <a:r>
              <a:rPr kumimoji="1" lang="zh-CN" altLang="en-US" sz="2000" b="1">
                <a:solidFill>
                  <a:srgbClr val="FF0000"/>
                </a:solidFill>
              </a:rPr>
              <a:t>等位基因（</a:t>
            </a:r>
            <a:r>
              <a:rPr kumimoji="1" lang="en-US" altLang="zh-CN" sz="2000" b="1">
                <a:solidFill>
                  <a:srgbClr val="FF0000"/>
                </a:solidFill>
                <a:latin typeface="Times New Roman" pitchFamily="18" charset="0"/>
                <a:cs typeface="Times New Roman" pitchFamily="18" charset="0"/>
              </a:rPr>
              <a:t>alleles</a:t>
            </a:r>
            <a:r>
              <a:rPr kumimoji="1" lang="zh-CN" altLang="en-US" sz="2000" b="1">
                <a:solidFill>
                  <a:srgbClr val="FF0000"/>
                </a:solidFill>
              </a:rPr>
              <a:t>）</a:t>
            </a:r>
            <a:r>
              <a:rPr kumimoji="1" lang="zh-CN" altLang="en-US" sz="2000" b="1"/>
              <a:t>：基因所取的值。</a:t>
            </a:r>
          </a:p>
        </p:txBody>
      </p:sp>
      <p:pic>
        <p:nvPicPr>
          <p:cNvPr id="7169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743200"/>
            <a:ext cx="4876800" cy="333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0-#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1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fld id="{96B7C334-7A12-4DD1-8108-42E058470894}" type="slidenum">
              <a:rPr lang="ja-JP" altLang="en-US"/>
              <a:pPr/>
              <a:t>40</a:t>
            </a:fld>
            <a:endParaRPr lang="en-US" altLang="ja-JP"/>
          </a:p>
        </p:txBody>
      </p:sp>
      <p:sp>
        <p:nvSpPr>
          <p:cNvPr id="195586"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195587" name="Rectangle 3"/>
          <p:cNvSpPr>
            <a:spLocks noGrp="1" noChangeArrowheads="1"/>
          </p:cNvSpPr>
          <p:nvPr>
            <p:ph idx="1"/>
          </p:nvPr>
        </p:nvSpPr>
        <p:spPr>
          <a:xfrm>
            <a:off x="381000" y="860425"/>
            <a:ext cx="8001000" cy="4800600"/>
          </a:xfrm>
        </p:spPr>
        <p:txBody>
          <a:bodyPr/>
          <a:lstStyle/>
          <a:p>
            <a:pPr marL="609600" indent="-609600">
              <a:buClr>
                <a:schemeClr val="tx1"/>
              </a:buClr>
              <a:buFontTx/>
              <a:buNone/>
            </a:pPr>
            <a:r>
              <a:rPr lang="en-US" altLang="zh-CN" b="1">
                <a:latin typeface="Times New Roman" pitchFamily="18" charset="0"/>
              </a:rPr>
              <a:t> 2. </a:t>
            </a:r>
            <a:r>
              <a:rPr lang="zh-CN" altLang="en-US" b="1">
                <a:latin typeface="Times New Roman" pitchFamily="18" charset="0"/>
              </a:rPr>
              <a:t>实数编码的变异方法</a:t>
            </a:r>
          </a:p>
          <a:p>
            <a:pPr marL="609600" indent="-609600">
              <a:spcBef>
                <a:spcPct val="50000"/>
              </a:spcBef>
              <a:buClr>
                <a:schemeClr val="tx1"/>
              </a:buClr>
              <a:buFontTx/>
              <a:buNone/>
            </a:pPr>
            <a:r>
              <a:rPr lang="zh-CN" altLang="en-US" sz="2800" b="1">
                <a:latin typeface="Times New Roman" pitchFamily="18" charset="0"/>
              </a:rPr>
              <a:t>（</a:t>
            </a:r>
            <a:r>
              <a:rPr lang="en-US" altLang="zh-CN" sz="2800" b="1">
                <a:latin typeface="Times New Roman" pitchFamily="18" charset="0"/>
              </a:rPr>
              <a:t>1</a:t>
            </a:r>
            <a:r>
              <a:rPr lang="zh-CN" altLang="en-US" sz="2800" b="1">
                <a:latin typeface="Times New Roman" pitchFamily="18" charset="0"/>
              </a:rPr>
              <a:t>）</a:t>
            </a:r>
            <a:r>
              <a:rPr lang="zh-CN" altLang="en-US" sz="2800" b="1">
                <a:solidFill>
                  <a:schemeClr val="accent2"/>
                </a:solidFill>
                <a:latin typeface="Times New Roman" pitchFamily="18" charset="0"/>
              </a:rPr>
              <a:t>均匀性变异</a:t>
            </a:r>
            <a:r>
              <a:rPr lang="zh-CN" altLang="en-US" sz="2800">
                <a:latin typeface="Times New Roman" pitchFamily="18" charset="0"/>
              </a:rPr>
              <a:t> </a:t>
            </a:r>
          </a:p>
        </p:txBody>
      </p:sp>
      <p:sp>
        <p:nvSpPr>
          <p:cNvPr id="195589" name="Rectangle 5"/>
          <p:cNvSpPr>
            <a:spLocks noChangeArrowheads="1"/>
          </p:cNvSpPr>
          <p:nvPr/>
        </p:nvSpPr>
        <p:spPr bwMode="auto">
          <a:xfrm>
            <a:off x="3910013"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5588" name="Object 4"/>
          <p:cNvGraphicFramePr>
            <a:graphicFrameLocks noChangeAspect="1"/>
          </p:cNvGraphicFramePr>
          <p:nvPr/>
        </p:nvGraphicFramePr>
        <p:xfrm>
          <a:off x="1930400" y="2389188"/>
          <a:ext cx="3608388" cy="463550"/>
        </p:xfrm>
        <a:graphic>
          <a:graphicData uri="http://schemas.openxmlformats.org/presentationml/2006/ole">
            <mc:AlternateContent xmlns:mc="http://schemas.openxmlformats.org/markup-compatibility/2006">
              <mc:Choice xmlns:v="urn:schemas-microsoft-com:vml" Requires="v">
                <p:oleObj spid="_x0000_s195731" name="公式" r:id="rId3" imgW="1777680" imgH="228600" progId="Equation.3">
                  <p:embed/>
                </p:oleObj>
              </mc:Choice>
              <mc:Fallback>
                <p:oleObj name="公式" r:id="rId3" imgW="17776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389188"/>
                        <a:ext cx="360838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1" name="Rectangle 7"/>
          <p:cNvSpPr>
            <a:spLocks noChangeArrowheads="1"/>
          </p:cNvSpPr>
          <p:nvPr/>
        </p:nvSpPr>
        <p:spPr bwMode="auto">
          <a:xfrm>
            <a:off x="386238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5590" name="Object 6"/>
          <p:cNvGraphicFramePr>
            <a:graphicFrameLocks noChangeAspect="1"/>
          </p:cNvGraphicFramePr>
          <p:nvPr/>
        </p:nvGraphicFramePr>
        <p:xfrm>
          <a:off x="1881188" y="3046413"/>
          <a:ext cx="5116512" cy="454025"/>
        </p:xfrm>
        <a:graphic>
          <a:graphicData uri="http://schemas.openxmlformats.org/presentationml/2006/ole">
            <mc:AlternateContent xmlns:mc="http://schemas.openxmlformats.org/markup-compatibility/2006">
              <mc:Choice xmlns:v="urn:schemas-microsoft-com:vml" Requires="v">
                <p:oleObj spid="_x0000_s195732" name="公式" r:id="rId5" imgW="2577960" imgH="228600" progId="Equation.3">
                  <p:embed/>
                </p:oleObj>
              </mc:Choice>
              <mc:Fallback>
                <p:oleObj name="公式" r:id="rId5" imgW="25779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188" y="3046413"/>
                        <a:ext cx="511651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3" name="Rectangle 9"/>
          <p:cNvSpPr>
            <a:spLocks noChangeArrowheads="1"/>
          </p:cNvSpPr>
          <p:nvPr/>
        </p:nvSpPr>
        <p:spPr bwMode="auto">
          <a:xfrm>
            <a:off x="4286250" y="318611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5601" name="Rectangle 17"/>
          <p:cNvSpPr>
            <a:spLocks noChangeArrowheads="1"/>
          </p:cNvSpPr>
          <p:nvPr/>
        </p:nvSpPr>
        <p:spPr bwMode="auto">
          <a:xfrm>
            <a:off x="323850" y="3716338"/>
            <a:ext cx="8534400" cy="2376487"/>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592" name="Object 8"/>
          <p:cNvGraphicFramePr>
            <a:graphicFrameLocks noChangeAspect="1"/>
          </p:cNvGraphicFramePr>
          <p:nvPr/>
        </p:nvGraphicFramePr>
        <p:xfrm>
          <a:off x="2847975" y="5127625"/>
          <a:ext cx="2084388" cy="960438"/>
        </p:xfrm>
        <a:graphic>
          <a:graphicData uri="http://schemas.openxmlformats.org/presentationml/2006/ole">
            <mc:AlternateContent xmlns:mc="http://schemas.openxmlformats.org/markup-compatibility/2006">
              <mc:Choice xmlns:v="urn:schemas-microsoft-com:vml" Requires="v">
                <p:oleObj spid="_x0000_s195733" name="Equation" r:id="rId7" imgW="1054080" imgH="482400" progId="Equation.3">
                  <p:embed/>
                </p:oleObj>
              </mc:Choice>
              <mc:Fallback>
                <p:oleObj name="Equation" r:id="rId7" imgW="1054080" imgH="482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5127625"/>
                        <a:ext cx="2084388"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4" name="Text Box 10"/>
          <p:cNvSpPr txBox="1">
            <a:spLocks noChangeArrowheads="1"/>
          </p:cNvSpPr>
          <p:nvPr/>
        </p:nvSpPr>
        <p:spPr bwMode="auto">
          <a:xfrm>
            <a:off x="304800" y="3716338"/>
            <a:ext cx="8370888" cy="1589087"/>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t> </a:t>
            </a:r>
            <a:r>
              <a:rPr lang="zh-CN" altLang="en-US" sz="2400" b="1"/>
              <a:t>均匀性变异</a:t>
            </a:r>
            <a:r>
              <a:rPr lang="zh-CN" altLang="en-US" sz="2400"/>
              <a:t>：在父解向量中随机地选择一个分量（第   </a:t>
            </a:r>
          </a:p>
          <a:p>
            <a:pPr algn="just">
              <a:lnSpc>
                <a:spcPct val="120000"/>
              </a:lnSpc>
              <a:spcBef>
                <a:spcPct val="50000"/>
              </a:spcBef>
              <a:buClr>
                <a:srgbClr val="0000FF"/>
              </a:buClr>
              <a:buFont typeface="Wingdings" pitchFamily="2" charset="2"/>
              <a:buNone/>
            </a:pPr>
            <a:r>
              <a:rPr lang="zh-CN" altLang="en-US" sz="2400"/>
              <a:t>个），然后在      中以均匀概率随机选择   代替   以得到  ，即 </a:t>
            </a:r>
          </a:p>
        </p:txBody>
      </p:sp>
      <p:graphicFrame>
        <p:nvGraphicFramePr>
          <p:cNvPr id="195595" name="Object 11"/>
          <p:cNvGraphicFramePr>
            <a:graphicFrameLocks noChangeAspect="1"/>
          </p:cNvGraphicFramePr>
          <p:nvPr/>
        </p:nvGraphicFramePr>
        <p:xfrm>
          <a:off x="7812088" y="3860800"/>
          <a:ext cx="271462" cy="381000"/>
        </p:xfrm>
        <a:graphic>
          <a:graphicData uri="http://schemas.openxmlformats.org/presentationml/2006/ole">
            <mc:AlternateContent xmlns:mc="http://schemas.openxmlformats.org/markup-compatibility/2006">
              <mc:Choice xmlns:v="urn:schemas-microsoft-com:vml" Requires="v">
                <p:oleObj spid="_x0000_s195734" name="Equation" r:id="rId9" imgW="126720" imgH="177480" progId="Equation.3">
                  <p:embed/>
                </p:oleObj>
              </mc:Choice>
              <mc:Fallback>
                <p:oleObj name="Equation" r:id="rId9" imgW="126720" imgH="177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2088" y="3860800"/>
                        <a:ext cx="2714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6" name="Object 12"/>
          <p:cNvGraphicFramePr>
            <a:graphicFrameLocks noChangeAspect="1"/>
          </p:cNvGraphicFramePr>
          <p:nvPr>
            <p:extLst>
              <p:ext uri="{D42A27DB-BD31-4B8C-83A1-F6EECF244321}">
                <p14:modId xmlns:p14="http://schemas.microsoft.com/office/powerpoint/2010/main" val="3983042555"/>
              </p:ext>
            </p:extLst>
          </p:nvPr>
        </p:nvGraphicFramePr>
        <p:xfrm>
          <a:off x="2282825" y="4365104"/>
          <a:ext cx="976313" cy="490537"/>
        </p:xfrm>
        <a:graphic>
          <a:graphicData uri="http://schemas.openxmlformats.org/presentationml/2006/ole">
            <mc:AlternateContent xmlns:mc="http://schemas.openxmlformats.org/markup-compatibility/2006">
              <mc:Choice xmlns:v="urn:schemas-microsoft-com:vml" Requires="v">
                <p:oleObj spid="_x0000_s195735" name="Equation" r:id="rId11" imgW="457200" imgH="228600" progId="Equation.3">
                  <p:embed/>
                </p:oleObj>
              </mc:Choice>
              <mc:Fallback>
                <p:oleObj name="Equation" r:id="rId11" imgW="4572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2825" y="4365104"/>
                        <a:ext cx="97631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7" name="Object 13"/>
          <p:cNvGraphicFramePr>
            <a:graphicFrameLocks noChangeAspect="1"/>
          </p:cNvGraphicFramePr>
          <p:nvPr/>
        </p:nvGraphicFramePr>
        <p:xfrm>
          <a:off x="6443663" y="4351338"/>
          <a:ext cx="354012" cy="517525"/>
        </p:xfrm>
        <a:graphic>
          <a:graphicData uri="http://schemas.openxmlformats.org/presentationml/2006/ole">
            <mc:AlternateContent xmlns:mc="http://schemas.openxmlformats.org/markup-compatibility/2006">
              <mc:Choice xmlns:v="urn:schemas-microsoft-com:vml" Requires="v">
                <p:oleObj spid="_x0000_s195736" name="Equation" r:id="rId13" imgW="164880" imgH="241200" progId="Equation.3">
                  <p:embed/>
                </p:oleObj>
              </mc:Choice>
              <mc:Fallback>
                <p:oleObj name="Equation" r:id="rId13" imgW="164880" imgH="2412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3663" y="4351338"/>
                        <a:ext cx="3540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8" name="Object 14"/>
          <p:cNvGraphicFramePr>
            <a:graphicFrameLocks noChangeAspect="1"/>
          </p:cNvGraphicFramePr>
          <p:nvPr/>
        </p:nvGraphicFramePr>
        <p:xfrm>
          <a:off x="7596188" y="4365625"/>
          <a:ext cx="352425" cy="490538"/>
        </p:xfrm>
        <a:graphic>
          <a:graphicData uri="http://schemas.openxmlformats.org/presentationml/2006/ole">
            <mc:AlternateContent xmlns:mc="http://schemas.openxmlformats.org/markup-compatibility/2006">
              <mc:Choice xmlns:v="urn:schemas-microsoft-com:vml" Requires="v">
                <p:oleObj spid="_x0000_s195737" name="Equation" r:id="rId15" imgW="164880" imgH="228600" progId="Equation.3">
                  <p:embed/>
                </p:oleObj>
              </mc:Choice>
              <mc:Fallback>
                <p:oleObj name="Equation" r:id="rId15" imgW="16488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4365625"/>
                        <a:ext cx="3524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9" name="Object 15"/>
          <p:cNvGraphicFramePr>
            <a:graphicFrameLocks noChangeAspect="1"/>
          </p:cNvGraphicFramePr>
          <p:nvPr/>
        </p:nvGraphicFramePr>
        <p:xfrm>
          <a:off x="741363" y="4868863"/>
          <a:ext cx="300037" cy="381000"/>
        </p:xfrm>
        <a:graphic>
          <a:graphicData uri="http://schemas.openxmlformats.org/presentationml/2006/ole">
            <mc:AlternateContent xmlns:mc="http://schemas.openxmlformats.org/markup-compatibility/2006">
              <mc:Choice xmlns:v="urn:schemas-microsoft-com:vml" Requires="v">
                <p:oleObj spid="_x0000_s195738" name="Equation" r:id="rId17" imgW="139680" imgH="177480" progId="Equation.3">
                  <p:embed/>
                </p:oleObj>
              </mc:Choice>
              <mc:Fallback>
                <p:oleObj name="Equation" r:id="rId17" imgW="139680" imgH="17748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1363" y="4868863"/>
                        <a:ext cx="3000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0C7F5356-B6BE-4456-A081-829B2B79E407}" type="slidenum">
              <a:rPr lang="ja-JP" altLang="en-US"/>
              <a:pPr/>
              <a:t>41</a:t>
            </a:fld>
            <a:endParaRPr lang="en-US" altLang="ja-JP"/>
          </a:p>
        </p:txBody>
      </p:sp>
      <p:sp>
        <p:nvSpPr>
          <p:cNvPr id="197634"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197635" name="Rectangle 3"/>
          <p:cNvSpPr>
            <a:spLocks noGrp="1" noChangeArrowheads="1"/>
          </p:cNvSpPr>
          <p:nvPr>
            <p:ph idx="1"/>
          </p:nvPr>
        </p:nvSpPr>
        <p:spPr>
          <a:xfrm>
            <a:off x="533400" y="685800"/>
            <a:ext cx="8439150" cy="5480050"/>
          </a:xfrm>
        </p:spPr>
        <p:txBody>
          <a:bodyPr/>
          <a:lstStyle/>
          <a:p>
            <a:pPr marL="609600" indent="-609600">
              <a:buClr>
                <a:schemeClr val="tx1"/>
              </a:buClr>
              <a:buFontTx/>
              <a:buNone/>
            </a:pPr>
            <a:r>
              <a:rPr lang="en-US" altLang="zh-CN" b="1">
                <a:latin typeface="Times New Roman" pitchFamily="18" charset="0"/>
              </a:rPr>
              <a:t>  2. </a:t>
            </a:r>
            <a:r>
              <a:rPr lang="zh-CN" altLang="en-US" b="1">
                <a:latin typeface="Times New Roman" pitchFamily="18" charset="0"/>
              </a:rPr>
              <a:t>实数编码的变异方法</a:t>
            </a:r>
          </a:p>
          <a:p>
            <a:pPr marL="609600" indent="-609600">
              <a:buClr>
                <a:schemeClr val="tx1"/>
              </a:buClr>
              <a:buFontTx/>
              <a:buNone/>
            </a:pPr>
            <a:r>
              <a:rPr lang="zh-CN" altLang="en-US" sz="2800">
                <a:latin typeface="Times New Roman" pitchFamily="18" charset="0"/>
              </a:rPr>
              <a:t>（</a:t>
            </a:r>
            <a:r>
              <a:rPr lang="en-US" altLang="zh-CN" sz="2800">
                <a:latin typeface="Times New Roman" pitchFamily="18" charset="0"/>
              </a:rPr>
              <a:t>2</a:t>
            </a:r>
            <a:r>
              <a:rPr lang="zh-CN" altLang="en-US" sz="2800">
                <a:latin typeface="Times New Roman" pitchFamily="18" charset="0"/>
              </a:rPr>
              <a:t>）</a:t>
            </a:r>
            <a:r>
              <a:rPr lang="zh-CN" altLang="en-US" sz="2800" b="1">
                <a:solidFill>
                  <a:schemeClr val="accent2"/>
                </a:solidFill>
                <a:latin typeface="Times New Roman" pitchFamily="18" charset="0"/>
              </a:rPr>
              <a:t>正态性变异</a:t>
            </a:r>
            <a:r>
              <a:rPr lang="zh-CN" altLang="en-US" sz="2800" b="1">
                <a:latin typeface="Times New Roman" pitchFamily="18" charset="0"/>
              </a:rPr>
              <a:t>（</a:t>
            </a:r>
            <a:r>
              <a:rPr lang="en-US" altLang="zh-CN" sz="2800" b="1">
                <a:latin typeface="Times New Roman" pitchFamily="18" charset="0"/>
                <a:cs typeface="Times New Roman" pitchFamily="18" charset="0"/>
              </a:rPr>
              <a:t>normal distributed mutation</a:t>
            </a:r>
            <a:r>
              <a:rPr lang="zh-CN" altLang="en-US" sz="2800" b="1">
                <a:latin typeface="Times New Roman" pitchFamily="18" charset="0"/>
              </a:rPr>
              <a:t>）</a:t>
            </a:r>
            <a:r>
              <a:rPr lang="zh-CN" altLang="en-US" sz="2800" b="1">
                <a:solidFill>
                  <a:schemeClr val="accent2"/>
                </a:solidFill>
                <a:latin typeface="宋体" pitchFamily="2" charset="-122"/>
              </a:rPr>
              <a:t> </a:t>
            </a:r>
          </a:p>
        </p:txBody>
      </p:sp>
      <p:sp>
        <p:nvSpPr>
          <p:cNvPr id="197637" name="Rectangle 5"/>
          <p:cNvSpPr>
            <a:spLocks noChangeArrowheads="1"/>
          </p:cNvSpPr>
          <p:nvPr/>
        </p:nvSpPr>
        <p:spPr bwMode="auto">
          <a:xfrm>
            <a:off x="405288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7636" name="Object 4"/>
          <p:cNvGraphicFramePr>
            <a:graphicFrameLocks noChangeAspect="1"/>
          </p:cNvGraphicFramePr>
          <p:nvPr/>
        </p:nvGraphicFramePr>
        <p:xfrm>
          <a:off x="762000" y="2209800"/>
          <a:ext cx="3236913" cy="512763"/>
        </p:xfrm>
        <a:graphic>
          <a:graphicData uri="http://schemas.openxmlformats.org/presentationml/2006/ole">
            <mc:AlternateContent xmlns:mc="http://schemas.openxmlformats.org/markup-compatibility/2006">
              <mc:Choice xmlns:v="urn:schemas-microsoft-com:vml" Requires="v">
                <p:oleObj spid="_x0000_s197762" name="Equation" r:id="rId3" imgW="1447560" imgH="228600" progId="Equation.3">
                  <p:embed/>
                </p:oleObj>
              </mc:Choice>
              <mc:Fallback>
                <p:oleObj name="Equation" r:id="rId3" imgW="14475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32369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39" name="Rectangle 7"/>
          <p:cNvSpPr>
            <a:spLocks noChangeArrowheads="1"/>
          </p:cNvSpPr>
          <p:nvPr/>
        </p:nvSpPr>
        <p:spPr bwMode="auto">
          <a:xfrm>
            <a:off x="3981450"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7638" name="Object 6"/>
          <p:cNvGraphicFramePr>
            <a:graphicFrameLocks noChangeAspect="1"/>
          </p:cNvGraphicFramePr>
          <p:nvPr/>
        </p:nvGraphicFramePr>
        <p:xfrm>
          <a:off x="4648200" y="2209800"/>
          <a:ext cx="3886200" cy="503238"/>
        </p:xfrm>
        <a:graphic>
          <a:graphicData uri="http://schemas.openxmlformats.org/presentationml/2006/ole">
            <mc:AlternateContent xmlns:mc="http://schemas.openxmlformats.org/markup-compatibility/2006">
              <mc:Choice xmlns:v="urn:schemas-microsoft-com:vml" Requires="v">
                <p:oleObj spid="_x0000_s197763" name="Equation" r:id="rId5" imgW="1765080" imgH="228600" progId="Equation.3">
                  <p:embed/>
                </p:oleObj>
              </mc:Choice>
              <mc:Fallback>
                <p:oleObj name="Equation" r:id="rId5" imgW="17650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209800"/>
                        <a:ext cx="3886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1" name="Rectangle 9"/>
          <p:cNvSpPr>
            <a:spLocks noChangeArrowheads="1"/>
          </p:cNvSpPr>
          <p:nvPr/>
        </p:nvSpPr>
        <p:spPr bwMode="auto">
          <a:xfrm>
            <a:off x="4386263"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7643" name="Rectangle 11"/>
          <p:cNvSpPr>
            <a:spLocks noChangeArrowheads="1"/>
          </p:cNvSpPr>
          <p:nvPr/>
        </p:nvSpPr>
        <p:spPr bwMode="auto">
          <a:xfrm>
            <a:off x="4348163"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7652" name="Rectangle 20"/>
          <p:cNvSpPr>
            <a:spLocks noChangeArrowheads="1"/>
          </p:cNvSpPr>
          <p:nvPr/>
        </p:nvSpPr>
        <p:spPr bwMode="auto">
          <a:xfrm>
            <a:off x="762000" y="3048000"/>
            <a:ext cx="7315200" cy="2590800"/>
          </a:xfrm>
          <a:prstGeom prst="rect">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7640" name="Object 8"/>
          <p:cNvGraphicFramePr>
            <a:graphicFrameLocks noChangeAspect="1"/>
          </p:cNvGraphicFramePr>
          <p:nvPr/>
        </p:nvGraphicFramePr>
        <p:xfrm>
          <a:off x="915988" y="3200400"/>
          <a:ext cx="2360612" cy="457200"/>
        </p:xfrm>
        <a:graphic>
          <a:graphicData uri="http://schemas.openxmlformats.org/presentationml/2006/ole">
            <mc:AlternateContent xmlns:mc="http://schemas.openxmlformats.org/markup-compatibility/2006">
              <mc:Choice xmlns:v="urn:schemas-microsoft-com:vml" Requires="v">
                <p:oleObj spid="_x0000_s197764" name="Equation" r:id="rId7" imgW="977760" imgH="215640" progId="Equation.3">
                  <p:embed/>
                </p:oleObj>
              </mc:Choice>
              <mc:Fallback>
                <p:oleObj name="Equation" r:id="rId7" imgW="97776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5988" y="3200400"/>
                        <a:ext cx="2360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2" name="Object 10"/>
          <p:cNvGraphicFramePr>
            <a:graphicFrameLocks noChangeAspect="1"/>
          </p:cNvGraphicFramePr>
          <p:nvPr/>
        </p:nvGraphicFramePr>
        <p:xfrm>
          <a:off x="5676900" y="3200400"/>
          <a:ext cx="2171700" cy="473075"/>
        </p:xfrm>
        <a:graphic>
          <a:graphicData uri="http://schemas.openxmlformats.org/presentationml/2006/ole">
            <mc:AlternateContent xmlns:mc="http://schemas.openxmlformats.org/markup-compatibility/2006">
              <mc:Choice xmlns:v="urn:schemas-microsoft-com:vml" Requires="v">
                <p:oleObj spid="_x0000_s197765" name="Equation" r:id="rId9" imgW="888840" imgH="215640" progId="Equation.3">
                  <p:embed/>
                </p:oleObj>
              </mc:Choice>
              <mc:Fallback>
                <p:oleObj name="Equation" r:id="rId9" imgW="888840" imgH="215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6900" y="3200400"/>
                        <a:ext cx="21717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5" name="Rectangle 13"/>
          <p:cNvSpPr>
            <a:spLocks noChangeArrowheads="1"/>
          </p:cNvSpPr>
          <p:nvPr/>
        </p:nvSpPr>
        <p:spPr bwMode="auto">
          <a:xfrm>
            <a:off x="4191000" y="348615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7655" name="Group 23"/>
          <p:cNvGrpSpPr>
            <a:grpSpLocks/>
          </p:cNvGrpSpPr>
          <p:nvPr/>
        </p:nvGrpSpPr>
        <p:grpSpPr bwMode="auto">
          <a:xfrm>
            <a:off x="2667000" y="4073525"/>
            <a:ext cx="4876800" cy="1274763"/>
            <a:chOff x="1680" y="2566"/>
            <a:chExt cx="3072" cy="803"/>
          </a:xfrm>
        </p:grpSpPr>
        <p:graphicFrame>
          <p:nvGraphicFramePr>
            <p:cNvPr id="197644" name="Object 12"/>
            <p:cNvGraphicFramePr>
              <a:graphicFrameLocks noChangeAspect="1"/>
            </p:cNvGraphicFramePr>
            <p:nvPr/>
          </p:nvGraphicFramePr>
          <p:xfrm>
            <a:off x="1680" y="2566"/>
            <a:ext cx="2256" cy="314"/>
          </p:xfrm>
          <a:graphic>
            <a:graphicData uri="http://schemas.openxmlformats.org/presentationml/2006/ole">
              <mc:AlternateContent xmlns:mc="http://schemas.openxmlformats.org/markup-compatibility/2006">
                <mc:Choice xmlns:v="urn:schemas-microsoft-com:vml" Requires="v">
                  <p:oleObj spid="_x0000_s197766" r:id="rId11" imgW="1371600" imgH="228600" progId="Equation.3">
                    <p:embed/>
                  </p:oleObj>
                </mc:Choice>
                <mc:Fallback>
                  <p:oleObj r:id="rId11" imgW="13716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2566"/>
                          <a:ext cx="2256"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6" name="Object 14"/>
            <p:cNvGraphicFramePr>
              <a:graphicFrameLocks noChangeAspect="1"/>
            </p:cNvGraphicFramePr>
            <p:nvPr/>
          </p:nvGraphicFramePr>
          <p:xfrm>
            <a:off x="1728" y="3068"/>
            <a:ext cx="1440" cy="301"/>
          </p:xfrm>
          <a:graphic>
            <a:graphicData uri="http://schemas.openxmlformats.org/presentationml/2006/ole">
              <mc:AlternateContent xmlns:mc="http://schemas.openxmlformats.org/markup-compatibility/2006">
                <mc:Choice xmlns:v="urn:schemas-microsoft-com:vml" Requires="v">
                  <p:oleObj spid="_x0000_s197767" r:id="rId13" imgW="1091726" imgH="228501" progId="Equation.3">
                    <p:embed/>
                  </p:oleObj>
                </mc:Choice>
                <mc:Fallback>
                  <p:oleObj r:id="rId13" imgW="1091726" imgH="22850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3068"/>
                          <a:ext cx="144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8" name="Object 16"/>
            <p:cNvGraphicFramePr>
              <a:graphicFrameLocks noChangeAspect="1"/>
            </p:cNvGraphicFramePr>
            <p:nvPr/>
          </p:nvGraphicFramePr>
          <p:xfrm>
            <a:off x="3744" y="3072"/>
            <a:ext cx="1008" cy="279"/>
          </p:xfrm>
          <a:graphic>
            <a:graphicData uri="http://schemas.openxmlformats.org/presentationml/2006/ole">
              <mc:AlternateContent xmlns:mc="http://schemas.openxmlformats.org/markup-compatibility/2006">
                <mc:Choice xmlns:v="urn:schemas-microsoft-com:vml" Requires="v">
                  <p:oleObj spid="_x0000_s197768" r:id="rId15" imgW="723586" imgH="203112" progId="Equation.3">
                    <p:embed/>
                  </p:oleObj>
                </mc:Choice>
                <mc:Fallback>
                  <p:oleObj r:id="rId15" imgW="723586" imgH="203112"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3072"/>
                          <a:ext cx="1008"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7656" name="AutoShape 24"/>
          <p:cNvSpPr>
            <a:spLocks noChangeArrowheads="1"/>
          </p:cNvSpPr>
          <p:nvPr/>
        </p:nvSpPr>
        <p:spPr bwMode="auto">
          <a:xfrm>
            <a:off x="3810000" y="3276600"/>
            <a:ext cx="1524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50000">
                <a:srgbClr val="FFFFFF"/>
              </a:gs>
              <a:gs pos="100000">
                <a:srgbClr val="A50021"/>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97640"/>
                                        </p:tgtEl>
                                        <p:attrNameLst>
                                          <p:attrName>style.visibility</p:attrName>
                                        </p:attrNameLst>
                                      </p:cBhvr>
                                      <p:to>
                                        <p:strVal val="visible"/>
                                      </p:to>
                                    </p:set>
                                    <p:anim calcmode="lin" valueType="num">
                                      <p:cBhvr additive="base">
                                        <p:cTn id="7" dur="500" fill="hold"/>
                                        <p:tgtEl>
                                          <p:spTgt spid="197640"/>
                                        </p:tgtEl>
                                        <p:attrNameLst>
                                          <p:attrName>ppt_x</p:attrName>
                                        </p:attrNameLst>
                                      </p:cBhvr>
                                      <p:tavLst>
                                        <p:tav tm="0">
                                          <p:val>
                                            <p:strVal val="0-#ppt_w/2"/>
                                          </p:val>
                                        </p:tav>
                                        <p:tav tm="100000">
                                          <p:val>
                                            <p:strVal val="#ppt_x"/>
                                          </p:val>
                                        </p:tav>
                                      </p:tavLst>
                                    </p:anim>
                                    <p:anim calcmode="lin" valueType="num">
                                      <p:cBhvr additive="base">
                                        <p:cTn id="8" dur="500" fill="hold"/>
                                        <p:tgtEl>
                                          <p:spTgt spid="1976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97656"/>
                                        </p:tgtEl>
                                        <p:attrNameLst>
                                          <p:attrName>style.visibility</p:attrName>
                                        </p:attrNameLst>
                                      </p:cBhvr>
                                      <p:to>
                                        <p:strVal val="visible"/>
                                      </p:to>
                                    </p:set>
                                    <p:animEffect transition="in" filter="slide(fromLeft)">
                                      <p:cBhvr>
                                        <p:cTn id="13" dur="500"/>
                                        <p:tgtEl>
                                          <p:spTgt spid="197656"/>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197642"/>
                                        </p:tgtEl>
                                        <p:attrNameLst>
                                          <p:attrName>style.visibility</p:attrName>
                                        </p:attrNameLst>
                                      </p:cBhvr>
                                      <p:to>
                                        <p:strVal val="visible"/>
                                      </p:to>
                                    </p:set>
                                    <p:anim calcmode="lin" valueType="num">
                                      <p:cBhvr additive="base">
                                        <p:cTn id="17" dur="500" fill="hold"/>
                                        <p:tgtEl>
                                          <p:spTgt spid="197642"/>
                                        </p:tgtEl>
                                        <p:attrNameLst>
                                          <p:attrName>ppt_x</p:attrName>
                                        </p:attrNameLst>
                                      </p:cBhvr>
                                      <p:tavLst>
                                        <p:tav tm="0">
                                          <p:val>
                                            <p:strVal val="1+#ppt_w/2"/>
                                          </p:val>
                                        </p:tav>
                                        <p:tav tm="100000">
                                          <p:val>
                                            <p:strVal val="#ppt_x"/>
                                          </p:val>
                                        </p:tav>
                                      </p:tavLst>
                                    </p:anim>
                                    <p:anim calcmode="lin" valueType="num">
                                      <p:cBhvr additive="base">
                                        <p:cTn id="18" dur="500" fill="hold"/>
                                        <p:tgtEl>
                                          <p:spTgt spid="19764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3" presetClass="entr" presetSubtype="10" fill="hold" nodeType="afterEffect">
                                  <p:stCondLst>
                                    <p:cond delay="0"/>
                                  </p:stCondLst>
                                  <p:childTnLst>
                                    <p:set>
                                      <p:cBhvr>
                                        <p:cTn id="21" dur="1" fill="hold">
                                          <p:stCondLst>
                                            <p:cond delay="0"/>
                                          </p:stCondLst>
                                        </p:cTn>
                                        <p:tgtEl>
                                          <p:spTgt spid="197655"/>
                                        </p:tgtEl>
                                        <p:attrNameLst>
                                          <p:attrName>style.visibility</p:attrName>
                                        </p:attrNameLst>
                                      </p:cBhvr>
                                      <p:to>
                                        <p:strVal val="visible"/>
                                      </p:to>
                                    </p:set>
                                    <p:animEffect transition="in" filter="blinds(horizontal)">
                                      <p:cBhvr>
                                        <p:cTn id="22" dur="500"/>
                                        <p:tgtEl>
                                          <p:spTgt spid="19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304D2F9-E3AF-4B93-9D87-87A6E97F06FF}" type="slidenum">
              <a:rPr lang="ja-JP" altLang="en-US"/>
              <a:pPr/>
              <a:t>42</a:t>
            </a:fld>
            <a:endParaRPr lang="en-US" altLang="ja-JP"/>
          </a:p>
        </p:txBody>
      </p:sp>
      <p:sp>
        <p:nvSpPr>
          <p:cNvPr id="200706"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200707" name="Rectangle 3"/>
          <p:cNvSpPr>
            <a:spLocks noGrp="1" noChangeArrowheads="1"/>
          </p:cNvSpPr>
          <p:nvPr>
            <p:ph idx="1"/>
          </p:nvPr>
        </p:nvSpPr>
        <p:spPr>
          <a:xfrm>
            <a:off x="381000" y="933450"/>
            <a:ext cx="8439150" cy="4800600"/>
          </a:xfrm>
        </p:spPr>
        <p:txBody>
          <a:bodyPr/>
          <a:lstStyle/>
          <a:p>
            <a:pPr marL="609600" indent="-609600">
              <a:buClr>
                <a:schemeClr val="tx1"/>
              </a:buClr>
              <a:buFontTx/>
              <a:buNone/>
            </a:pPr>
            <a:r>
              <a:rPr lang="en-US" altLang="zh-CN" b="1">
                <a:latin typeface="Times New Roman" pitchFamily="18" charset="0"/>
              </a:rPr>
              <a:t>  2. </a:t>
            </a:r>
            <a:r>
              <a:rPr lang="zh-CN" altLang="en-US" b="1">
                <a:latin typeface="Times New Roman" pitchFamily="18" charset="0"/>
              </a:rPr>
              <a:t>实数编码的变异方法</a:t>
            </a:r>
          </a:p>
          <a:p>
            <a:pPr marL="609600" indent="-609600">
              <a:buClr>
                <a:schemeClr val="tx1"/>
              </a:buClr>
              <a:buFontTx/>
              <a:buNone/>
            </a:pPr>
            <a:r>
              <a:rPr lang="zh-CN" altLang="en-US" sz="2800">
                <a:latin typeface="Times New Roman" pitchFamily="18" charset="0"/>
              </a:rPr>
              <a:t>（</a:t>
            </a:r>
            <a:r>
              <a:rPr lang="en-US" altLang="zh-CN" sz="2800">
                <a:latin typeface="Times New Roman" pitchFamily="18" charset="0"/>
              </a:rPr>
              <a:t>3</a:t>
            </a:r>
            <a:r>
              <a:rPr lang="zh-CN" altLang="en-US" sz="2800">
                <a:latin typeface="Times New Roman" pitchFamily="18" charset="0"/>
              </a:rPr>
              <a:t>）</a:t>
            </a:r>
            <a:r>
              <a:rPr lang="zh-CN" altLang="en-US" sz="2800" b="1">
                <a:solidFill>
                  <a:schemeClr val="accent2"/>
                </a:solidFill>
                <a:latin typeface="Times New Roman" pitchFamily="18" charset="0"/>
              </a:rPr>
              <a:t>非一致性变异</a:t>
            </a:r>
          </a:p>
          <a:p>
            <a:pPr marL="609600" indent="-609600">
              <a:buClr>
                <a:schemeClr val="tx1"/>
              </a:buClr>
              <a:buFontTx/>
              <a:buChar char="•"/>
            </a:pPr>
            <a:endParaRPr lang="en-US" altLang="zh-CN" sz="2800">
              <a:latin typeface="Times New Roman" pitchFamily="18" charset="0"/>
            </a:endParaRPr>
          </a:p>
        </p:txBody>
      </p:sp>
      <p:sp>
        <p:nvSpPr>
          <p:cNvPr id="200708" name="Text Box 4"/>
          <p:cNvSpPr txBox="1">
            <a:spLocks noChangeArrowheads="1"/>
          </p:cNvSpPr>
          <p:nvPr/>
        </p:nvSpPr>
        <p:spPr bwMode="auto">
          <a:xfrm>
            <a:off x="457200" y="2471738"/>
            <a:ext cx="8229600" cy="203676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en-US" altLang="zh-CN" sz="2400">
                <a:latin typeface="Times New Roman" pitchFamily="18" charset="0"/>
                <a:cs typeface="Times New Roman" pitchFamily="18" charset="0"/>
              </a:rPr>
              <a:t>  Z. Michalewicz</a:t>
            </a:r>
            <a:r>
              <a:rPr lang="zh-CN" altLang="en-US" sz="2400"/>
              <a:t>首先提出将变异算子的结果与演化代数联系起来。</a:t>
            </a:r>
          </a:p>
          <a:p>
            <a:pPr algn="just">
              <a:lnSpc>
                <a:spcPct val="120000"/>
              </a:lnSpc>
              <a:spcBef>
                <a:spcPct val="50000"/>
              </a:spcBef>
              <a:buClr>
                <a:srgbClr val="0000FF"/>
              </a:buClr>
              <a:buFont typeface="Wingdings" pitchFamily="2" charset="2"/>
              <a:buChar char="§"/>
            </a:pPr>
            <a:r>
              <a:rPr lang="zh-CN" altLang="en-US" sz="2400"/>
              <a:t> 在演化初期，变异范围相对较大，而随着演化的推进，变异范围越来越小，起着一种对演化系统的微调作用。 </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fld id="{0806BF68-B4D7-4CAA-9D38-DCDD7980C140}" type="slidenum">
              <a:rPr lang="ja-JP" altLang="en-US"/>
              <a:pPr/>
              <a:t>43</a:t>
            </a:fld>
            <a:endParaRPr lang="en-US" altLang="ja-JP"/>
          </a:p>
        </p:txBody>
      </p:sp>
      <p:sp>
        <p:nvSpPr>
          <p:cNvPr id="202773" name="Rectangle 21"/>
          <p:cNvSpPr>
            <a:spLocks noChangeArrowheads="1"/>
          </p:cNvSpPr>
          <p:nvPr/>
        </p:nvSpPr>
        <p:spPr bwMode="auto">
          <a:xfrm>
            <a:off x="533400" y="2133600"/>
            <a:ext cx="7772400" cy="38862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4"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202755" name="Rectangle 3"/>
          <p:cNvSpPr>
            <a:spLocks noGrp="1" noChangeArrowheads="1"/>
          </p:cNvSpPr>
          <p:nvPr>
            <p:ph idx="1"/>
          </p:nvPr>
        </p:nvSpPr>
        <p:spPr>
          <a:xfrm>
            <a:off x="381000" y="788988"/>
            <a:ext cx="8223250" cy="4800600"/>
          </a:xfrm>
        </p:spPr>
        <p:txBody>
          <a:bodyPr/>
          <a:lstStyle/>
          <a:p>
            <a:pPr marL="609600" indent="-609600">
              <a:buClr>
                <a:schemeClr val="tx1"/>
              </a:buClr>
              <a:buFontTx/>
              <a:buNone/>
            </a:pPr>
            <a:r>
              <a:rPr lang="en-US" altLang="zh-CN" b="1">
                <a:latin typeface="Times New Roman" pitchFamily="18" charset="0"/>
              </a:rPr>
              <a:t>  2. </a:t>
            </a:r>
            <a:r>
              <a:rPr lang="zh-CN" altLang="en-US" b="1">
                <a:latin typeface="Times New Roman" pitchFamily="18" charset="0"/>
              </a:rPr>
              <a:t>实数编码的变异方法</a:t>
            </a:r>
          </a:p>
          <a:p>
            <a:pPr marL="609600" indent="-609600">
              <a:buClr>
                <a:schemeClr val="tx1"/>
              </a:buClr>
              <a:buFontTx/>
              <a:buNone/>
            </a:pPr>
            <a:r>
              <a:rPr lang="zh-CN" altLang="en-US" sz="2800">
                <a:latin typeface="Times New Roman" pitchFamily="18" charset="0"/>
              </a:rPr>
              <a:t>（</a:t>
            </a:r>
            <a:r>
              <a:rPr lang="en-US" altLang="zh-CN" sz="2800">
                <a:latin typeface="Times New Roman" pitchFamily="18" charset="0"/>
              </a:rPr>
              <a:t>3</a:t>
            </a:r>
            <a:r>
              <a:rPr lang="zh-CN" altLang="en-US" sz="2800">
                <a:latin typeface="Times New Roman" pitchFamily="18" charset="0"/>
              </a:rPr>
              <a:t>）</a:t>
            </a:r>
            <a:r>
              <a:rPr lang="zh-CN" altLang="en-US" sz="2800" b="1">
                <a:solidFill>
                  <a:schemeClr val="accent2"/>
                </a:solidFill>
                <a:latin typeface="Times New Roman" pitchFamily="18" charset="0"/>
              </a:rPr>
              <a:t>非一致性变异</a:t>
            </a:r>
          </a:p>
          <a:p>
            <a:pPr marL="609600" indent="-609600">
              <a:buClr>
                <a:schemeClr val="tx1"/>
              </a:buClr>
              <a:buFontTx/>
              <a:buChar char="•"/>
            </a:pPr>
            <a:endParaRPr lang="en-US" altLang="zh-CN" sz="2800">
              <a:latin typeface="Times New Roman" pitchFamily="18" charset="0"/>
            </a:endParaRPr>
          </a:p>
        </p:txBody>
      </p:sp>
      <p:sp>
        <p:nvSpPr>
          <p:cNvPr id="202758" name="Rectangle 6"/>
          <p:cNvSpPr>
            <a:spLocks noChangeArrowheads="1"/>
          </p:cNvSpPr>
          <p:nvPr/>
        </p:nvSpPr>
        <p:spPr bwMode="auto">
          <a:xfrm>
            <a:off x="3852863"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760" name="Rectangle 8"/>
          <p:cNvSpPr>
            <a:spLocks noChangeArrowheads="1"/>
          </p:cNvSpPr>
          <p:nvPr/>
        </p:nvSpPr>
        <p:spPr bwMode="auto">
          <a:xfrm>
            <a:off x="433863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59" name="Object 7"/>
          <p:cNvGraphicFramePr>
            <a:graphicFrameLocks noChangeAspect="1"/>
          </p:cNvGraphicFramePr>
          <p:nvPr/>
        </p:nvGraphicFramePr>
        <p:xfrm>
          <a:off x="6075363" y="2286000"/>
          <a:ext cx="2071687" cy="506413"/>
        </p:xfrm>
        <a:graphic>
          <a:graphicData uri="http://schemas.openxmlformats.org/presentationml/2006/ole">
            <mc:AlternateContent xmlns:mc="http://schemas.openxmlformats.org/markup-compatibility/2006">
              <mc:Choice xmlns:v="urn:schemas-microsoft-com:vml" Requires="v">
                <p:oleObj spid="_x0000_s202850" name="公式" r:id="rId3" imgW="939600" imgH="228600" progId="Equation.3">
                  <p:embed/>
                </p:oleObj>
              </mc:Choice>
              <mc:Fallback>
                <p:oleObj name="公式" r:id="rId3" imgW="9396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363" y="2286000"/>
                        <a:ext cx="20716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2" name="Rectangle 10"/>
          <p:cNvSpPr>
            <a:spLocks noChangeArrowheads="1"/>
          </p:cNvSpPr>
          <p:nvPr/>
        </p:nvSpPr>
        <p:spPr bwMode="auto">
          <a:xfrm>
            <a:off x="374808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3" name="Object 11"/>
          <p:cNvGraphicFramePr>
            <a:graphicFrameLocks noChangeAspect="1"/>
          </p:cNvGraphicFramePr>
          <p:nvPr/>
        </p:nvGraphicFramePr>
        <p:xfrm>
          <a:off x="2971800" y="3079750"/>
          <a:ext cx="4876800" cy="1041400"/>
        </p:xfrm>
        <a:graphic>
          <a:graphicData uri="http://schemas.openxmlformats.org/presentationml/2006/ole">
            <mc:AlternateContent xmlns:mc="http://schemas.openxmlformats.org/markup-compatibility/2006">
              <mc:Choice xmlns:v="urn:schemas-microsoft-com:vml" Requires="v">
                <p:oleObj spid="_x0000_s202851" name="Equation" r:id="rId5" imgW="2273040" imgH="482400" progId="Equation.3">
                  <p:embed/>
                </p:oleObj>
              </mc:Choice>
              <mc:Fallback>
                <p:oleObj name="Equation" r:id="rId5" imgW="2273040" imgH="4824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079750"/>
                        <a:ext cx="48768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Rectangle 14"/>
          <p:cNvSpPr>
            <a:spLocks noChangeArrowheads="1"/>
          </p:cNvSpPr>
          <p:nvPr/>
        </p:nvSpPr>
        <p:spPr bwMode="auto">
          <a:xfrm>
            <a:off x="4357688"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5" name="Object 13"/>
          <p:cNvGraphicFramePr>
            <a:graphicFrameLocks noChangeAspect="1"/>
          </p:cNvGraphicFramePr>
          <p:nvPr/>
        </p:nvGraphicFramePr>
        <p:xfrm>
          <a:off x="3048000" y="4292600"/>
          <a:ext cx="2971800" cy="519113"/>
        </p:xfrm>
        <a:graphic>
          <a:graphicData uri="http://schemas.openxmlformats.org/presentationml/2006/ole">
            <mc:AlternateContent xmlns:mc="http://schemas.openxmlformats.org/markup-compatibility/2006">
              <mc:Choice xmlns:v="urn:schemas-microsoft-com:vml" Requires="v">
                <p:oleObj spid="_x0000_s202852" name="Equation" r:id="rId7" imgW="1333440" imgH="253800" progId="Equation.3">
                  <p:embed/>
                </p:oleObj>
              </mc:Choice>
              <mc:Fallback>
                <p:oleObj name="Equation" r:id="rId7" imgW="1333440" imgH="2538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292600"/>
                        <a:ext cx="29718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7" name="Object 5"/>
          <p:cNvGraphicFramePr>
            <a:graphicFrameLocks noChangeAspect="1"/>
          </p:cNvGraphicFramePr>
          <p:nvPr/>
        </p:nvGraphicFramePr>
        <p:xfrm>
          <a:off x="752475" y="2286000"/>
          <a:ext cx="4133850" cy="533400"/>
        </p:xfrm>
        <a:graphic>
          <a:graphicData uri="http://schemas.openxmlformats.org/presentationml/2006/ole">
            <mc:AlternateContent xmlns:mc="http://schemas.openxmlformats.org/markup-compatibility/2006">
              <mc:Choice xmlns:v="urn:schemas-microsoft-com:vml" Requires="v">
                <p:oleObj spid="_x0000_s202853" name="公式" r:id="rId9" imgW="1841400" imgH="228600" progId="Equation.3">
                  <p:embed/>
                </p:oleObj>
              </mc:Choice>
              <mc:Fallback>
                <p:oleObj name="公式" r:id="rId9" imgW="18414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475" y="2286000"/>
                        <a:ext cx="41338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7" name="Oval 15"/>
          <p:cNvSpPr>
            <a:spLocks noChangeArrowheads="1"/>
          </p:cNvSpPr>
          <p:nvPr/>
        </p:nvSpPr>
        <p:spPr bwMode="auto">
          <a:xfrm>
            <a:off x="2471738" y="2347913"/>
            <a:ext cx="381000" cy="4572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chemeClr val="bg1"/>
              </a:solidFill>
            </a:endParaRPr>
          </a:p>
        </p:txBody>
      </p:sp>
      <p:graphicFrame>
        <p:nvGraphicFramePr>
          <p:cNvPr id="202761" name="Object 9"/>
          <p:cNvGraphicFramePr>
            <a:graphicFrameLocks noChangeAspect="1"/>
          </p:cNvGraphicFramePr>
          <p:nvPr/>
        </p:nvGraphicFramePr>
        <p:xfrm>
          <a:off x="746125" y="5211763"/>
          <a:ext cx="5214938" cy="503237"/>
        </p:xfrm>
        <a:graphic>
          <a:graphicData uri="http://schemas.openxmlformats.org/presentationml/2006/ole">
            <mc:AlternateContent xmlns:mc="http://schemas.openxmlformats.org/markup-compatibility/2006">
              <mc:Choice xmlns:v="urn:schemas-microsoft-com:vml" Requires="v">
                <p:oleObj spid="_x0000_s202854" name="公式" r:id="rId11" imgW="2501640" imgH="228600" progId="Equation.3">
                  <p:embed/>
                </p:oleObj>
              </mc:Choice>
              <mc:Fallback>
                <p:oleObj name="公式" r:id="rId11" imgW="250164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125" y="5211763"/>
                        <a:ext cx="52149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8" name="Oval 16"/>
          <p:cNvSpPr>
            <a:spLocks noChangeArrowheads="1"/>
          </p:cNvSpPr>
          <p:nvPr/>
        </p:nvSpPr>
        <p:spPr bwMode="auto">
          <a:xfrm>
            <a:off x="2870200" y="5181600"/>
            <a:ext cx="411163" cy="5334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4" name="AutoShape 22"/>
          <p:cNvSpPr>
            <a:spLocks noChangeArrowheads="1"/>
          </p:cNvSpPr>
          <p:nvPr/>
        </p:nvSpPr>
        <p:spPr bwMode="auto">
          <a:xfrm rot="5400000">
            <a:off x="1447800" y="3810000"/>
            <a:ext cx="19050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50000">
                <a:srgbClr val="FFFFFF"/>
              </a:gs>
              <a:gs pos="100000">
                <a:srgbClr val="A50021"/>
              </a:gs>
            </a:gsLst>
            <a:lin ang="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additive="base">
                                        <p:cTn id="7" dur="500" fill="hold"/>
                                        <p:tgtEl>
                                          <p:spTgt spid="202757"/>
                                        </p:tgtEl>
                                        <p:attrNameLst>
                                          <p:attrName>ppt_x</p:attrName>
                                        </p:attrNameLst>
                                      </p:cBhvr>
                                      <p:tavLst>
                                        <p:tav tm="0">
                                          <p:val>
                                            <p:strVal val="0-#ppt_w/2"/>
                                          </p:val>
                                        </p:tav>
                                        <p:tav tm="100000">
                                          <p:val>
                                            <p:strVal val="#ppt_x"/>
                                          </p:val>
                                        </p:tav>
                                      </p:tavLst>
                                    </p:anim>
                                    <p:anim calcmode="lin" valueType="num">
                                      <p:cBhvr additive="base">
                                        <p:cTn id="8" dur="500" fill="hold"/>
                                        <p:tgtEl>
                                          <p:spTgt spid="2027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276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02759"/>
                                        </p:tgtEl>
                                        <p:attrNameLst>
                                          <p:attrName>style.visibility</p:attrName>
                                        </p:attrNameLst>
                                      </p:cBhvr>
                                      <p:to>
                                        <p:strVal val="visible"/>
                                      </p:to>
                                    </p:set>
                                    <p:anim calcmode="lin" valueType="num">
                                      <p:cBhvr additive="base">
                                        <p:cTn id="17" dur="500" fill="hold"/>
                                        <p:tgtEl>
                                          <p:spTgt spid="202759"/>
                                        </p:tgtEl>
                                        <p:attrNameLst>
                                          <p:attrName>ppt_x</p:attrName>
                                        </p:attrNameLst>
                                      </p:cBhvr>
                                      <p:tavLst>
                                        <p:tav tm="0">
                                          <p:val>
                                            <p:strVal val="1+#ppt_w/2"/>
                                          </p:val>
                                        </p:tav>
                                        <p:tav tm="100000">
                                          <p:val>
                                            <p:strVal val="#ppt_x"/>
                                          </p:val>
                                        </p:tav>
                                      </p:tavLst>
                                    </p:anim>
                                    <p:anim calcmode="lin" valueType="num">
                                      <p:cBhvr additive="base">
                                        <p:cTn id="18" dur="500" fill="hold"/>
                                        <p:tgtEl>
                                          <p:spTgt spid="2027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02761"/>
                                        </p:tgtEl>
                                        <p:attrNameLst>
                                          <p:attrName>style.visibility</p:attrName>
                                        </p:attrNameLst>
                                      </p:cBhvr>
                                      <p:to>
                                        <p:strVal val="visible"/>
                                      </p:to>
                                    </p:set>
                                    <p:anim calcmode="lin" valueType="num">
                                      <p:cBhvr additive="base">
                                        <p:cTn id="23" dur="500" fill="hold"/>
                                        <p:tgtEl>
                                          <p:spTgt spid="202761"/>
                                        </p:tgtEl>
                                        <p:attrNameLst>
                                          <p:attrName>ppt_x</p:attrName>
                                        </p:attrNameLst>
                                      </p:cBhvr>
                                      <p:tavLst>
                                        <p:tav tm="0">
                                          <p:val>
                                            <p:strVal val="0-#ppt_w/2"/>
                                          </p:val>
                                        </p:tav>
                                        <p:tav tm="100000">
                                          <p:val>
                                            <p:strVal val="#ppt_x"/>
                                          </p:val>
                                        </p:tav>
                                      </p:tavLst>
                                    </p:anim>
                                    <p:anim calcmode="lin" valueType="num">
                                      <p:cBhvr additive="base">
                                        <p:cTn id="24" dur="500" fill="hold"/>
                                        <p:tgtEl>
                                          <p:spTgt spid="20276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0276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202774"/>
                                        </p:tgtEl>
                                        <p:attrNameLst>
                                          <p:attrName>style.visibility</p:attrName>
                                        </p:attrNameLst>
                                      </p:cBhvr>
                                      <p:to>
                                        <p:strVal val="visible"/>
                                      </p:to>
                                    </p:set>
                                    <p:animEffect transition="in" filter="slide(fromTop)">
                                      <p:cBhvr>
                                        <p:cTn id="33" dur="500"/>
                                        <p:tgtEl>
                                          <p:spTgt spid="2027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02763"/>
                                        </p:tgtEl>
                                        <p:attrNameLst>
                                          <p:attrName>style.visibility</p:attrName>
                                        </p:attrNameLst>
                                      </p:cBhvr>
                                      <p:to>
                                        <p:strVal val="visible"/>
                                      </p:to>
                                    </p:set>
                                    <p:animEffect transition="in" filter="box(in)">
                                      <p:cBhvr>
                                        <p:cTn id="38" dur="500"/>
                                        <p:tgtEl>
                                          <p:spTgt spid="2027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202765"/>
                                        </p:tgtEl>
                                        <p:attrNameLst>
                                          <p:attrName>style.visibility</p:attrName>
                                        </p:attrNameLst>
                                      </p:cBhvr>
                                      <p:to>
                                        <p:strVal val="visible"/>
                                      </p:to>
                                    </p:set>
                                    <p:animEffect transition="in" filter="box(in)">
                                      <p:cBhvr>
                                        <p:cTn id="43" dur="500"/>
                                        <p:tgtEl>
                                          <p:spTgt spid="202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7" grpId="0" animBg="1" autoUpdateAnimBg="0"/>
      <p:bldP spid="202768" grpId="0" animBg="1"/>
      <p:bldP spid="20277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42DF9BD5-EDCB-466A-BB8C-8896D92B8BF8}" type="slidenum">
              <a:rPr lang="ja-JP" altLang="en-US"/>
              <a:pPr/>
              <a:t>44</a:t>
            </a:fld>
            <a:endParaRPr lang="en-US" altLang="ja-JP"/>
          </a:p>
        </p:txBody>
      </p:sp>
      <p:sp>
        <p:nvSpPr>
          <p:cNvPr id="201730"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2.6  </a:t>
            </a:r>
            <a:r>
              <a:rPr lang="zh-CN" altLang="en-US" sz="3600" b="0">
                <a:latin typeface="Times New Roman" pitchFamily="18" charset="0"/>
                <a:ea typeface="黑体" pitchFamily="49" charset="-122"/>
              </a:rPr>
              <a:t>变异</a:t>
            </a:r>
            <a:r>
              <a:rPr lang="zh-CN" altLang="en-US" sz="3600"/>
              <a:t> </a:t>
            </a:r>
          </a:p>
        </p:txBody>
      </p:sp>
      <p:sp>
        <p:nvSpPr>
          <p:cNvPr id="201731" name="Rectangle 3"/>
          <p:cNvSpPr>
            <a:spLocks noGrp="1" noChangeArrowheads="1"/>
          </p:cNvSpPr>
          <p:nvPr>
            <p:ph idx="1"/>
          </p:nvPr>
        </p:nvSpPr>
        <p:spPr>
          <a:xfrm>
            <a:off x="304800" y="860425"/>
            <a:ext cx="8001000" cy="4800600"/>
          </a:xfrm>
        </p:spPr>
        <p:txBody>
          <a:bodyPr/>
          <a:lstStyle/>
          <a:p>
            <a:pPr marL="609600" indent="-609600">
              <a:buClr>
                <a:schemeClr val="tx1"/>
              </a:buClr>
              <a:buFontTx/>
              <a:buNone/>
            </a:pPr>
            <a:r>
              <a:rPr lang="en-US" altLang="zh-CN" b="1">
                <a:latin typeface="Times New Roman" pitchFamily="18" charset="0"/>
              </a:rPr>
              <a:t>  2. </a:t>
            </a:r>
            <a:r>
              <a:rPr lang="zh-CN" altLang="en-US" b="1">
                <a:latin typeface="Times New Roman" pitchFamily="18" charset="0"/>
              </a:rPr>
              <a:t>实数编码的变异方法</a:t>
            </a:r>
          </a:p>
          <a:p>
            <a:pPr marL="609600" indent="-609600">
              <a:buClr>
                <a:schemeClr val="tx1"/>
              </a:buClr>
              <a:buFontTx/>
              <a:buNone/>
            </a:pPr>
            <a:r>
              <a:rPr lang="zh-CN" altLang="en-US" sz="2800">
                <a:latin typeface="Times New Roman" pitchFamily="18" charset="0"/>
              </a:rPr>
              <a:t>（</a:t>
            </a:r>
            <a:r>
              <a:rPr lang="en-US" altLang="zh-CN" sz="2800">
                <a:latin typeface="Times New Roman" pitchFamily="18" charset="0"/>
              </a:rPr>
              <a:t>4</a:t>
            </a:r>
            <a:r>
              <a:rPr lang="zh-CN" altLang="en-US" sz="2800">
                <a:latin typeface="Times New Roman" pitchFamily="18" charset="0"/>
              </a:rPr>
              <a:t>）</a:t>
            </a:r>
            <a:r>
              <a:rPr lang="zh-CN" altLang="en-US" sz="2800" b="1">
                <a:solidFill>
                  <a:schemeClr val="accent2"/>
                </a:solidFill>
                <a:latin typeface="Times New Roman" pitchFamily="18" charset="0"/>
              </a:rPr>
              <a:t>自适应变异</a:t>
            </a:r>
            <a:r>
              <a:rPr lang="zh-CN" altLang="en-US" sz="2800">
                <a:latin typeface="Times New Roman" pitchFamily="18" charset="0"/>
              </a:rPr>
              <a:t> </a:t>
            </a:r>
          </a:p>
        </p:txBody>
      </p:sp>
      <p:sp>
        <p:nvSpPr>
          <p:cNvPr id="201733" name="Rectangle 5"/>
          <p:cNvSpPr>
            <a:spLocks noChangeArrowheads="1"/>
          </p:cNvSpPr>
          <p:nvPr/>
        </p:nvSpPr>
        <p:spPr bwMode="auto">
          <a:xfrm>
            <a:off x="4052888" y="33147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1732" name="Object 4"/>
          <p:cNvGraphicFramePr>
            <a:graphicFrameLocks noChangeAspect="1"/>
          </p:cNvGraphicFramePr>
          <p:nvPr/>
        </p:nvGraphicFramePr>
        <p:xfrm>
          <a:off x="685800" y="2233613"/>
          <a:ext cx="4514850" cy="433387"/>
        </p:xfrm>
        <a:graphic>
          <a:graphicData uri="http://schemas.openxmlformats.org/presentationml/2006/ole">
            <mc:AlternateContent xmlns:mc="http://schemas.openxmlformats.org/markup-compatibility/2006">
              <mc:Choice xmlns:v="urn:schemas-microsoft-com:vml" Requires="v">
                <p:oleObj spid="_x0000_s201822" name="Equation" r:id="rId3" imgW="2387520" imgH="228600" progId="Equation.3">
                  <p:embed/>
                </p:oleObj>
              </mc:Choice>
              <mc:Fallback>
                <p:oleObj name="Equation" r:id="rId3" imgW="23875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33613"/>
                        <a:ext cx="45148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35" name="Rectangle 7"/>
          <p:cNvSpPr>
            <a:spLocks noChangeArrowheads="1"/>
          </p:cNvSpPr>
          <p:nvPr/>
        </p:nvSpPr>
        <p:spPr bwMode="auto">
          <a:xfrm>
            <a:off x="4176713" y="32146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1734" name="Object 6"/>
          <p:cNvGraphicFramePr>
            <a:graphicFrameLocks noChangeAspect="1"/>
          </p:cNvGraphicFramePr>
          <p:nvPr/>
        </p:nvGraphicFramePr>
        <p:xfrm>
          <a:off x="609600" y="2743200"/>
          <a:ext cx="2974975" cy="825500"/>
        </p:xfrm>
        <a:graphic>
          <a:graphicData uri="http://schemas.openxmlformats.org/presentationml/2006/ole">
            <mc:AlternateContent xmlns:mc="http://schemas.openxmlformats.org/markup-compatibility/2006">
              <mc:Choice xmlns:v="urn:schemas-microsoft-com:vml" Requires="v">
                <p:oleObj spid="_x0000_s201823" name="Equation" r:id="rId5" imgW="1536480" imgH="431640" progId="Equation.3">
                  <p:embed/>
                </p:oleObj>
              </mc:Choice>
              <mc:Fallback>
                <p:oleObj name="Equation" r:id="rId5" imgW="153648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743200"/>
                        <a:ext cx="29749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40" name="Rectangle 12"/>
          <p:cNvSpPr>
            <a:spLocks noChangeArrowheads="1"/>
          </p:cNvSpPr>
          <p:nvPr/>
        </p:nvSpPr>
        <p:spPr bwMode="auto">
          <a:xfrm>
            <a:off x="4338638" y="3352800"/>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01741" name="Group 13"/>
          <p:cNvGrpSpPr>
            <a:grpSpLocks/>
          </p:cNvGrpSpPr>
          <p:nvPr/>
        </p:nvGrpSpPr>
        <p:grpSpPr bwMode="auto">
          <a:xfrm>
            <a:off x="533400" y="3724275"/>
            <a:ext cx="8229600" cy="2219325"/>
            <a:chOff x="336" y="2298"/>
            <a:chExt cx="5184" cy="1398"/>
          </a:xfrm>
        </p:grpSpPr>
        <p:sp>
          <p:nvSpPr>
            <p:cNvPr id="201736" name="Text Box 8"/>
            <p:cNvSpPr txBox="1">
              <a:spLocks noChangeArrowheads="1"/>
            </p:cNvSpPr>
            <p:nvPr/>
          </p:nvSpPr>
          <p:spPr bwMode="auto">
            <a:xfrm>
              <a:off x="336" y="2298"/>
              <a:ext cx="5184" cy="139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20000"/>
                </a:lnSpc>
                <a:spcBef>
                  <a:spcPct val="50000"/>
                </a:spcBef>
                <a:buClr>
                  <a:srgbClr val="0000FF"/>
                </a:buClr>
                <a:buFont typeface="Wingdings" pitchFamily="2" charset="2"/>
                <a:buChar char="§"/>
              </a:pPr>
              <a:r>
                <a:rPr lang="zh-CN" altLang="en-US" sz="2400"/>
                <a:t>自适应变异方式与非一致性变异算子相同，只是将其中的演化代数  改为   ，函数表达式变为：</a:t>
              </a:r>
            </a:p>
            <a:p>
              <a:pPr algn="just">
                <a:lnSpc>
                  <a:spcPct val="120000"/>
                </a:lnSpc>
                <a:spcBef>
                  <a:spcPct val="50000"/>
                </a:spcBef>
                <a:buClr>
                  <a:srgbClr val="0000FF"/>
                </a:buClr>
                <a:buFont typeface="Wingdings" pitchFamily="2" charset="2"/>
                <a:buChar char="§"/>
              </a:pPr>
              <a:endParaRPr lang="zh-CN" altLang="en-US" sz="2400"/>
            </a:p>
            <a:p>
              <a:pPr algn="just">
                <a:lnSpc>
                  <a:spcPct val="120000"/>
                </a:lnSpc>
                <a:spcBef>
                  <a:spcPct val="50000"/>
                </a:spcBef>
                <a:buClr>
                  <a:srgbClr val="0000FF"/>
                </a:buClr>
                <a:buFont typeface="Wingdings" pitchFamily="2" charset="2"/>
                <a:buNone/>
              </a:pPr>
              <a:r>
                <a:rPr lang="zh-CN" altLang="en-US" sz="2400"/>
                <a:t> </a:t>
              </a:r>
            </a:p>
          </p:txBody>
        </p:sp>
        <p:graphicFrame>
          <p:nvGraphicFramePr>
            <p:cNvPr id="201737" name="Object 9"/>
            <p:cNvGraphicFramePr>
              <a:graphicFrameLocks noChangeAspect="1"/>
            </p:cNvGraphicFramePr>
            <p:nvPr/>
          </p:nvGraphicFramePr>
          <p:xfrm>
            <a:off x="1200" y="2688"/>
            <a:ext cx="112" cy="192"/>
          </p:xfrm>
          <a:graphic>
            <a:graphicData uri="http://schemas.openxmlformats.org/presentationml/2006/ole">
              <mc:AlternateContent xmlns:mc="http://schemas.openxmlformats.org/markup-compatibility/2006">
                <mc:Choice xmlns:v="urn:schemas-microsoft-com:vml" Requires="v">
                  <p:oleObj spid="_x0000_s201824" name="Equation" r:id="rId7" imgW="88560" imgH="152280" progId="Equation.3">
                    <p:embed/>
                  </p:oleObj>
                </mc:Choice>
                <mc:Fallback>
                  <p:oleObj name="Equation" r:id="rId7" imgW="88560" imgH="152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688"/>
                          <a:ext cx="1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8" name="Object 10"/>
            <p:cNvGraphicFramePr>
              <a:graphicFrameLocks noChangeAspect="1"/>
            </p:cNvGraphicFramePr>
            <p:nvPr>
              <p:extLst>
                <p:ext uri="{D42A27DB-BD31-4B8C-83A1-F6EECF244321}">
                  <p14:modId xmlns:p14="http://schemas.microsoft.com/office/powerpoint/2010/main" val="2037228049"/>
                </p:ext>
              </p:extLst>
            </p:nvPr>
          </p:nvGraphicFramePr>
          <p:xfrm>
            <a:off x="1791" y="2656"/>
            <a:ext cx="176" cy="208"/>
          </p:xfrm>
          <a:graphic>
            <a:graphicData uri="http://schemas.openxmlformats.org/presentationml/2006/ole">
              <mc:AlternateContent xmlns:mc="http://schemas.openxmlformats.org/markup-compatibility/2006">
                <mc:Choice xmlns:v="urn:schemas-microsoft-com:vml" Requires="v">
                  <p:oleObj spid="_x0000_s201825" name="Equation" r:id="rId9" imgW="139680" imgH="164880" progId="Equation.3">
                    <p:embed/>
                  </p:oleObj>
                </mc:Choice>
                <mc:Fallback>
                  <p:oleObj name="Equation" r:id="rId9" imgW="139680" imgH="1648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1" y="2656"/>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9" name="Object 11"/>
            <p:cNvGraphicFramePr>
              <a:graphicFrameLocks noChangeAspect="1"/>
            </p:cNvGraphicFramePr>
            <p:nvPr/>
          </p:nvGraphicFramePr>
          <p:xfrm>
            <a:off x="1440" y="3072"/>
            <a:ext cx="2256" cy="384"/>
          </p:xfrm>
          <a:graphic>
            <a:graphicData uri="http://schemas.openxmlformats.org/presentationml/2006/ole">
              <mc:AlternateContent xmlns:mc="http://schemas.openxmlformats.org/markup-compatibility/2006">
                <mc:Choice xmlns:v="urn:schemas-microsoft-com:vml" Requires="v">
                  <p:oleObj spid="_x0000_s201826" name="Equation" r:id="rId11" imgW="1168200" imgH="253800" progId="Equation.3">
                    <p:embed/>
                  </p:oleObj>
                </mc:Choice>
                <mc:Fallback>
                  <p:oleObj name="Equation" r:id="rId11" imgW="1168200" imgH="253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0" y="3072"/>
                          <a:ext cx="225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1741"/>
                                        </p:tgtEl>
                                        <p:attrNameLst>
                                          <p:attrName>style.visibility</p:attrName>
                                        </p:attrNameLst>
                                      </p:cBhvr>
                                      <p:to>
                                        <p:strVal val="visible"/>
                                      </p:to>
                                    </p:set>
                                    <p:animEffect transition="in" filter="checkerboard(across)">
                                      <p:cBhvr>
                                        <p:cTn id="7" dur="500"/>
                                        <p:tgtEl>
                                          <p:spTgt spid="201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71E0EDE6-D282-4BD3-9B18-B5028A974E7E}" type="slidenum">
              <a:rPr lang="ja-JP" altLang="en-US"/>
              <a:pPr/>
              <a:t>45</a:t>
            </a:fld>
            <a:endParaRPr lang="en-US" altLang="ja-JP"/>
          </a:p>
        </p:txBody>
      </p:sp>
      <p:sp>
        <p:nvSpPr>
          <p:cNvPr id="12290" name="Rectangle 2"/>
          <p:cNvSpPr>
            <a:spLocks noGrp="1" noChangeArrowheads="1"/>
          </p:cNvSpPr>
          <p:nvPr>
            <p:ph type="title" idx="4294967295"/>
          </p:nvPr>
        </p:nvSpPr>
        <p:spPr>
          <a:xfrm>
            <a:off x="0" y="0"/>
            <a:ext cx="9144000" cy="692150"/>
          </a:xfrm>
        </p:spPr>
        <p:txBody>
          <a:bodyPr/>
          <a:lstStyle/>
          <a:p>
            <a:r>
              <a:rPr lang="en-US" altLang="zh-CN" sz="3600" b="0">
                <a:latin typeface="Times New Roman" pitchFamily="18" charset="0"/>
                <a:ea typeface="黑体" pitchFamily="49" charset="-122"/>
              </a:rPr>
              <a:t>2.7  </a:t>
            </a:r>
            <a:r>
              <a:rPr lang="zh-CN" altLang="en-US" sz="3600" b="0">
                <a:latin typeface="Times New Roman" pitchFamily="18" charset="0"/>
                <a:ea typeface="黑体" pitchFamily="49" charset="-122"/>
              </a:rPr>
              <a:t>遗传算法的一般步骤</a:t>
            </a:r>
          </a:p>
        </p:txBody>
      </p:sp>
      <p:sp>
        <p:nvSpPr>
          <p:cNvPr id="12292" name="Rectangle 4"/>
          <p:cNvSpPr>
            <a:spLocks noChangeArrowheads="1"/>
          </p:cNvSpPr>
          <p:nvPr/>
        </p:nvSpPr>
        <p:spPr bwMode="auto">
          <a:xfrm>
            <a:off x="3033713" y="1500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798513"/>
            <a:ext cx="6324600" cy="594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C50822B0-B054-4768-8EA4-B748E4923472}" type="slidenum">
              <a:rPr lang="ja-JP" altLang="en-US"/>
              <a:pPr/>
              <a:t>46</a:t>
            </a:fld>
            <a:endParaRPr lang="en-US" altLang="ja-JP"/>
          </a:p>
        </p:txBody>
      </p:sp>
      <p:sp>
        <p:nvSpPr>
          <p:cNvPr id="198658" name="Rectangle 2"/>
          <p:cNvSpPr>
            <a:spLocks noGrp="1" noChangeArrowheads="1"/>
          </p:cNvSpPr>
          <p:nvPr>
            <p:ph type="title" idx="4294967295"/>
          </p:nvPr>
        </p:nvSpPr>
        <p:spPr>
          <a:xfrm>
            <a:off x="0" y="0"/>
            <a:ext cx="9144000" cy="692150"/>
          </a:xfrm>
        </p:spPr>
        <p:txBody>
          <a:bodyPr/>
          <a:lstStyle/>
          <a:p>
            <a:r>
              <a:rPr lang="en-US" altLang="zh-CN" sz="3600" b="0">
                <a:latin typeface="Times New Roman" pitchFamily="18" charset="0"/>
                <a:ea typeface="黑体" pitchFamily="49" charset="-122"/>
              </a:rPr>
              <a:t>2.7  </a:t>
            </a:r>
            <a:r>
              <a:rPr lang="zh-CN" altLang="en-US" sz="3600" b="0">
                <a:latin typeface="Times New Roman" pitchFamily="18" charset="0"/>
                <a:ea typeface="黑体" pitchFamily="49" charset="-122"/>
              </a:rPr>
              <a:t>遗传算法的一般步骤</a:t>
            </a:r>
          </a:p>
        </p:txBody>
      </p:sp>
      <p:sp>
        <p:nvSpPr>
          <p:cNvPr id="198659" name="Rectangle 3"/>
          <p:cNvSpPr>
            <a:spLocks noChangeArrowheads="1"/>
          </p:cNvSpPr>
          <p:nvPr/>
        </p:nvSpPr>
        <p:spPr bwMode="auto">
          <a:xfrm>
            <a:off x="3033713" y="1500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61" name="Text Box 5"/>
          <p:cNvSpPr txBox="1">
            <a:spLocks noChangeArrowheads="1"/>
          </p:cNvSpPr>
          <p:nvPr/>
        </p:nvSpPr>
        <p:spPr bwMode="auto">
          <a:xfrm>
            <a:off x="76200" y="838200"/>
            <a:ext cx="8672513" cy="10445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577850" indent="-577850">
              <a:defRPr kumimoji="1" sz="2400">
                <a:solidFill>
                  <a:schemeClr val="tx1"/>
                </a:solidFill>
                <a:latin typeface="Times New Roman" pitchFamily="18" charset="0"/>
                <a:ea typeface="宋体" pitchFamily="2" charset="-122"/>
              </a:defRPr>
            </a:lvl1pPr>
            <a:lvl2pPr marL="768350">
              <a:defRPr kumimoji="1" sz="2400">
                <a:solidFill>
                  <a:schemeClr val="tx1"/>
                </a:solidFill>
                <a:latin typeface="Times New Roman" pitchFamily="18" charset="0"/>
                <a:ea typeface="宋体" pitchFamily="2" charset="-122"/>
              </a:defRPr>
            </a:lvl2pPr>
            <a:lvl3pPr marL="9588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pPr>
            <a:r>
              <a:rPr kumimoji="0" lang="zh-CN" altLang="en-US" sz="2600"/>
              <a:t>（</a:t>
            </a:r>
            <a:r>
              <a:rPr kumimoji="0" lang="en-US" altLang="zh-CN" sz="2600"/>
              <a:t>1</a:t>
            </a:r>
            <a:r>
              <a:rPr kumimoji="0" lang="zh-CN" altLang="en-US" sz="2600"/>
              <a:t>）使用随机方法或者其它方法，产生一个有</a:t>
            </a:r>
            <a:r>
              <a:rPr kumimoji="0" lang="en-US" altLang="zh-CN" sz="2600" i="1">
                <a:cs typeface="Times New Roman" pitchFamily="18" charset="0"/>
              </a:rPr>
              <a:t>N</a:t>
            </a:r>
            <a:r>
              <a:rPr kumimoji="0" lang="zh-CN" altLang="en-US" sz="2600"/>
              <a:t>个染色 体的初始群体  </a:t>
            </a:r>
            <a:r>
              <a:rPr kumimoji="0" lang="en-US" altLang="zh-CN" sz="2600" i="1">
                <a:cs typeface="Times New Roman" pitchFamily="18" charset="0"/>
              </a:rPr>
              <a:t>pop(1)</a:t>
            </a:r>
            <a:r>
              <a:rPr kumimoji="0" lang="zh-CN" altLang="en-US" sz="2600"/>
              <a:t>，          ；</a:t>
            </a:r>
            <a:r>
              <a:rPr kumimoji="0" lang="zh-CN" altLang="en-US"/>
              <a:t> </a:t>
            </a:r>
          </a:p>
        </p:txBody>
      </p:sp>
      <p:graphicFrame>
        <p:nvGraphicFramePr>
          <p:cNvPr id="198662" name="Object 6"/>
          <p:cNvGraphicFramePr>
            <a:graphicFrameLocks noChangeAspect="1"/>
          </p:cNvGraphicFramePr>
          <p:nvPr/>
        </p:nvGraphicFramePr>
        <p:xfrm>
          <a:off x="3708400" y="1425575"/>
          <a:ext cx="795338" cy="430213"/>
        </p:xfrm>
        <a:graphic>
          <a:graphicData uri="http://schemas.openxmlformats.org/presentationml/2006/ole">
            <mc:AlternateContent xmlns:mc="http://schemas.openxmlformats.org/markup-compatibility/2006">
              <mc:Choice xmlns:v="urn:schemas-microsoft-com:vml" Requires="v">
                <p:oleObj spid="_x0000_s198735" name="Equation" r:id="rId3" imgW="317160" imgH="177480" progId="Equation.3">
                  <p:embed/>
                </p:oleObj>
              </mc:Choice>
              <mc:Fallback>
                <p:oleObj name="Equation" r:id="rId3" imgW="317160" imgH="177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425575"/>
                        <a:ext cx="7953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5" name="Rectangle 9"/>
          <p:cNvSpPr>
            <a:spLocks noChangeArrowheads="1"/>
          </p:cNvSpPr>
          <p:nvPr/>
        </p:nvSpPr>
        <p:spPr bwMode="auto">
          <a:xfrm>
            <a:off x="3943350"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8673" name="Group 17"/>
          <p:cNvGrpSpPr>
            <a:grpSpLocks/>
          </p:cNvGrpSpPr>
          <p:nvPr/>
        </p:nvGrpSpPr>
        <p:grpSpPr bwMode="auto">
          <a:xfrm>
            <a:off x="107950" y="2019300"/>
            <a:ext cx="13263563" cy="1257300"/>
            <a:chOff x="48" y="1248"/>
            <a:chExt cx="8355" cy="792"/>
          </a:xfrm>
        </p:grpSpPr>
        <p:sp>
          <p:nvSpPr>
            <p:cNvPr id="198663" name="Text Box 7"/>
            <p:cNvSpPr txBox="1">
              <a:spLocks noChangeArrowheads="1"/>
            </p:cNvSpPr>
            <p:nvPr/>
          </p:nvSpPr>
          <p:spPr bwMode="auto">
            <a:xfrm>
              <a:off x="48" y="1248"/>
              <a:ext cx="5280" cy="35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577850" indent="-577850">
                <a:defRPr kumimoji="1" sz="2400">
                  <a:solidFill>
                    <a:schemeClr val="tx1"/>
                  </a:solidFill>
                  <a:latin typeface="Times New Roman" pitchFamily="18" charset="0"/>
                  <a:ea typeface="宋体" pitchFamily="2" charset="-122"/>
                </a:defRPr>
              </a:lvl1pPr>
              <a:lvl2pPr marL="768350">
                <a:defRPr kumimoji="1" sz="2400">
                  <a:solidFill>
                    <a:schemeClr val="tx1"/>
                  </a:solidFill>
                  <a:latin typeface="Times New Roman" pitchFamily="18" charset="0"/>
                  <a:ea typeface="宋体" pitchFamily="2" charset="-122"/>
                </a:defRPr>
              </a:lvl2pPr>
              <a:lvl3pPr marL="9588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pPr>
              <a:r>
                <a:rPr kumimoji="0" lang="zh-CN" altLang="en-US" sz="2600"/>
                <a:t>（</a:t>
              </a:r>
              <a:r>
                <a:rPr kumimoji="0" lang="en-US" altLang="zh-CN" sz="2600"/>
                <a:t>2</a:t>
              </a:r>
              <a:r>
                <a:rPr kumimoji="0" lang="zh-CN" altLang="en-US" sz="2600"/>
                <a:t>）对群体中的每一个染色体</a:t>
              </a:r>
              <a:r>
                <a:rPr kumimoji="0" lang="en-US" altLang="zh-CN" sz="2600" i="1">
                  <a:cs typeface="Times New Roman" pitchFamily="18" charset="0"/>
                </a:rPr>
                <a:t>pop</a:t>
              </a:r>
              <a:r>
                <a:rPr kumimoji="0" lang="en-US" altLang="zh-CN" sz="2600" i="1" baseline="-30000">
                  <a:cs typeface="Times New Roman" pitchFamily="18" charset="0"/>
                </a:rPr>
                <a:t>i</a:t>
              </a:r>
              <a:r>
                <a:rPr kumimoji="0" lang="en-US" altLang="zh-CN" sz="2600" i="1">
                  <a:cs typeface="Times New Roman" pitchFamily="18" charset="0"/>
                </a:rPr>
                <a:t>(t)</a:t>
              </a:r>
              <a:r>
                <a:rPr kumimoji="0" lang="zh-CN" altLang="en-US" sz="2600"/>
                <a:t>，计算其适应值</a:t>
              </a:r>
              <a:endParaRPr kumimoji="0" lang="zh-CN" altLang="en-US"/>
            </a:p>
          </p:txBody>
        </p:sp>
        <p:graphicFrame>
          <p:nvGraphicFramePr>
            <p:cNvPr id="198664" name="Object 8"/>
            <p:cNvGraphicFramePr>
              <a:graphicFrameLocks noChangeAspect="1"/>
            </p:cNvGraphicFramePr>
            <p:nvPr/>
          </p:nvGraphicFramePr>
          <p:xfrm>
            <a:off x="1536" y="1680"/>
            <a:ext cx="2028" cy="354"/>
          </p:xfrm>
          <a:graphic>
            <a:graphicData uri="http://schemas.openxmlformats.org/presentationml/2006/ole">
              <mc:AlternateContent xmlns:mc="http://schemas.openxmlformats.org/markup-compatibility/2006">
                <mc:Choice xmlns:v="urn:schemas-microsoft-com:vml" Requires="v">
                  <p:oleObj spid="_x0000_s198736" r:id="rId5" imgW="1320800" imgH="228600" progId="Equation.3">
                    <p:embed/>
                  </p:oleObj>
                </mc:Choice>
                <mc:Fallback>
                  <p:oleObj r:id="rId5" imgW="13208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1680"/>
                          <a:ext cx="2028"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9" name="Rectangle 13"/>
            <p:cNvSpPr>
              <a:spLocks noChangeArrowheads="1"/>
            </p:cNvSpPr>
            <p:nvPr/>
          </p:nvSpPr>
          <p:spPr bwMode="auto">
            <a:xfrm>
              <a:off x="2643" y="2040"/>
              <a:ext cx="576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671" name="Rectangle 15"/>
          <p:cNvSpPr>
            <a:spLocks noChangeArrowheads="1"/>
          </p:cNvSpPr>
          <p:nvPr/>
        </p:nvSpPr>
        <p:spPr bwMode="auto">
          <a:xfrm>
            <a:off x="3509963" y="331946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66" name="Text Box 10"/>
          <p:cNvSpPr txBox="1">
            <a:spLocks noChangeArrowheads="1"/>
          </p:cNvSpPr>
          <p:nvPr/>
        </p:nvSpPr>
        <p:spPr bwMode="auto">
          <a:xfrm>
            <a:off x="179388" y="3455988"/>
            <a:ext cx="8382000" cy="19177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577850" indent="-577850">
              <a:defRPr kumimoji="1" sz="2400">
                <a:solidFill>
                  <a:schemeClr val="tx1"/>
                </a:solidFill>
                <a:latin typeface="Times New Roman" pitchFamily="18" charset="0"/>
                <a:ea typeface="宋体" pitchFamily="2" charset="-122"/>
              </a:defRPr>
            </a:lvl1pPr>
            <a:lvl2pPr marL="768350">
              <a:defRPr kumimoji="1" sz="2400">
                <a:solidFill>
                  <a:schemeClr val="tx1"/>
                </a:solidFill>
                <a:latin typeface="Times New Roman" pitchFamily="18" charset="0"/>
                <a:ea typeface="宋体" pitchFamily="2" charset="-122"/>
              </a:defRPr>
            </a:lvl2pPr>
            <a:lvl3pPr marL="9588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pPr>
            <a:r>
              <a:rPr kumimoji="0" lang="zh-CN" altLang="en-US" sz="2600"/>
              <a:t>（</a:t>
            </a:r>
            <a:r>
              <a:rPr kumimoji="0" lang="en-US" altLang="zh-CN" sz="2600"/>
              <a:t>3</a:t>
            </a:r>
            <a:r>
              <a:rPr kumimoji="0" lang="zh-CN" altLang="en-US" sz="2600"/>
              <a:t>）若满足停止条件，则算法停止；否则，以概率</a:t>
            </a:r>
          </a:p>
          <a:p>
            <a:pPr algn="just">
              <a:lnSpc>
                <a:spcPct val="120000"/>
              </a:lnSpc>
              <a:spcBef>
                <a:spcPct val="50000"/>
              </a:spcBef>
            </a:pPr>
            <a:endParaRPr kumimoji="0" lang="zh-CN" altLang="en-US" sz="2600"/>
          </a:p>
          <a:p>
            <a:pPr algn="just">
              <a:lnSpc>
                <a:spcPct val="120000"/>
              </a:lnSpc>
              <a:spcBef>
                <a:spcPct val="50000"/>
              </a:spcBef>
            </a:pPr>
            <a:r>
              <a:rPr kumimoji="0" lang="zh-CN" altLang="en-US" sz="2600"/>
              <a:t>         从</a:t>
            </a:r>
            <a:r>
              <a:rPr kumimoji="0" lang="en-US" altLang="zh-CN" sz="2600" i="1"/>
              <a:t>pop(t)</a:t>
            </a:r>
            <a:r>
              <a:rPr kumimoji="0" lang="zh-CN" altLang="en-US" sz="2600"/>
              <a:t>中随机选择一些</a:t>
            </a:r>
            <a:r>
              <a:rPr kumimoji="0" lang="zh-CN" altLang="en-US" sz="2600">
                <a:latin typeface="宋体" pitchFamily="2" charset="-122"/>
              </a:rPr>
              <a:t>染色体构成一个新种群  </a:t>
            </a:r>
          </a:p>
        </p:txBody>
      </p:sp>
      <p:graphicFrame>
        <p:nvGraphicFramePr>
          <p:cNvPr id="198668" name="Object 12"/>
          <p:cNvGraphicFramePr>
            <a:graphicFrameLocks noChangeAspect="1"/>
          </p:cNvGraphicFramePr>
          <p:nvPr/>
        </p:nvGraphicFramePr>
        <p:xfrm>
          <a:off x="2987675" y="3976688"/>
          <a:ext cx="1905000" cy="965200"/>
        </p:xfrm>
        <a:graphic>
          <a:graphicData uri="http://schemas.openxmlformats.org/presentationml/2006/ole">
            <mc:AlternateContent xmlns:mc="http://schemas.openxmlformats.org/markup-compatibility/2006">
              <mc:Choice xmlns:v="urn:schemas-microsoft-com:vml" Requires="v">
                <p:oleObj spid="_x0000_s198737" r:id="rId7" imgW="875920" imgH="444307" progId="Equation.3">
                  <p:embed/>
                </p:oleObj>
              </mc:Choice>
              <mc:Fallback>
                <p:oleObj r:id="rId7" imgW="875920" imgH="44430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976688"/>
                        <a:ext cx="1905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70" name="Object 14"/>
          <p:cNvGraphicFramePr>
            <a:graphicFrameLocks noChangeAspect="1"/>
          </p:cNvGraphicFramePr>
          <p:nvPr/>
        </p:nvGraphicFramePr>
        <p:xfrm>
          <a:off x="1979613" y="5616575"/>
          <a:ext cx="5329237" cy="549275"/>
        </p:xfrm>
        <a:graphic>
          <a:graphicData uri="http://schemas.openxmlformats.org/presentationml/2006/ole">
            <mc:AlternateContent xmlns:mc="http://schemas.openxmlformats.org/markup-compatibility/2006">
              <mc:Choice xmlns:v="urn:schemas-microsoft-com:vml" Requires="v">
                <p:oleObj spid="_x0000_s198738" r:id="rId9" imgW="2387600" imgH="254000" progId="Equation.3">
                  <p:embed/>
                </p:oleObj>
              </mc:Choice>
              <mc:Fallback>
                <p:oleObj r:id="rId9" imgW="2387600" imgH="2540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616575"/>
                        <a:ext cx="532923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10"/>
          </p:nvPr>
        </p:nvSpPr>
        <p:spPr/>
        <p:txBody>
          <a:bodyPr/>
          <a:lstStyle/>
          <a:p>
            <a:fld id="{4E252F52-6215-4D91-90CA-EF734BE23A3F}" type="slidenum">
              <a:rPr lang="ja-JP" altLang="en-US"/>
              <a:pPr/>
              <a:t>47</a:t>
            </a:fld>
            <a:endParaRPr lang="en-US" altLang="ja-JP"/>
          </a:p>
        </p:txBody>
      </p:sp>
      <p:sp>
        <p:nvSpPr>
          <p:cNvPr id="199682" name="Rectangle 2"/>
          <p:cNvSpPr>
            <a:spLocks noGrp="1" noChangeArrowheads="1"/>
          </p:cNvSpPr>
          <p:nvPr>
            <p:ph type="title" idx="4294967295"/>
          </p:nvPr>
        </p:nvSpPr>
        <p:spPr/>
        <p:txBody>
          <a:bodyPr/>
          <a:lstStyle/>
          <a:p>
            <a:r>
              <a:rPr lang="en-US" altLang="zh-CN" sz="3600" b="0">
                <a:latin typeface="Times New Roman" pitchFamily="18" charset="0"/>
                <a:ea typeface="黑体" pitchFamily="49" charset="-122"/>
              </a:rPr>
              <a:t>2.7  </a:t>
            </a:r>
            <a:r>
              <a:rPr lang="zh-CN" altLang="en-US" sz="3600" b="0">
                <a:latin typeface="Times New Roman" pitchFamily="18" charset="0"/>
                <a:ea typeface="黑体" pitchFamily="49" charset="-122"/>
              </a:rPr>
              <a:t>遗传算法的一般步骤</a:t>
            </a:r>
          </a:p>
        </p:txBody>
      </p:sp>
      <p:sp>
        <p:nvSpPr>
          <p:cNvPr id="199683" name="Rectangle 3"/>
          <p:cNvSpPr>
            <a:spLocks noChangeArrowheads="1"/>
          </p:cNvSpPr>
          <p:nvPr/>
        </p:nvSpPr>
        <p:spPr bwMode="auto">
          <a:xfrm>
            <a:off x="3033713" y="1500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9692" name="Rectangle 12"/>
          <p:cNvSpPr>
            <a:spLocks noChangeArrowheads="1"/>
          </p:cNvSpPr>
          <p:nvPr/>
        </p:nvSpPr>
        <p:spPr bwMode="auto">
          <a:xfrm>
            <a:off x="4095750" y="3328988"/>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9685" name="Text Box 5"/>
          <p:cNvSpPr txBox="1">
            <a:spLocks noChangeArrowheads="1"/>
          </p:cNvSpPr>
          <p:nvPr/>
        </p:nvSpPr>
        <p:spPr bwMode="auto">
          <a:xfrm>
            <a:off x="107950" y="1016000"/>
            <a:ext cx="8686800" cy="10445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577850" indent="-577850">
              <a:defRPr kumimoji="1" sz="2400">
                <a:solidFill>
                  <a:schemeClr val="tx1"/>
                </a:solidFill>
                <a:latin typeface="Times New Roman" pitchFamily="18" charset="0"/>
                <a:ea typeface="宋体" pitchFamily="2" charset="-122"/>
              </a:defRPr>
            </a:lvl1pPr>
            <a:lvl2pPr marL="768350">
              <a:defRPr kumimoji="1" sz="2400">
                <a:solidFill>
                  <a:schemeClr val="tx1"/>
                </a:solidFill>
                <a:latin typeface="Times New Roman" pitchFamily="18" charset="0"/>
                <a:ea typeface="宋体" pitchFamily="2" charset="-122"/>
              </a:defRPr>
            </a:lvl2pPr>
            <a:lvl3pPr marL="9588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pPr>
            <a:r>
              <a:rPr kumimoji="0" lang="zh-CN" altLang="en-US" sz="2600"/>
              <a:t>（</a:t>
            </a:r>
            <a:r>
              <a:rPr kumimoji="0" lang="en-US" altLang="zh-CN" sz="2600"/>
              <a:t>4</a:t>
            </a:r>
            <a:r>
              <a:rPr kumimoji="0" lang="zh-CN" altLang="en-US" sz="2600"/>
              <a:t>）</a:t>
            </a:r>
            <a:r>
              <a:rPr kumimoji="0" lang="zh-CN" altLang="en-US" sz="2600">
                <a:latin typeface="宋体" pitchFamily="2" charset="-122"/>
              </a:rPr>
              <a:t>以概率   进行交叉产生一些新的染色体，得到一个新的群体 </a:t>
            </a:r>
            <a:r>
              <a:rPr kumimoji="0" lang="zh-CN" altLang="en-US">
                <a:latin typeface="宋体" pitchFamily="2" charset="-122"/>
              </a:rPr>
              <a:t> </a:t>
            </a:r>
          </a:p>
        </p:txBody>
      </p:sp>
      <p:graphicFrame>
        <p:nvGraphicFramePr>
          <p:cNvPr id="199690" name="Object 10"/>
          <p:cNvGraphicFramePr>
            <a:graphicFrameLocks noChangeAspect="1"/>
          </p:cNvGraphicFramePr>
          <p:nvPr/>
        </p:nvGraphicFramePr>
        <p:xfrm>
          <a:off x="2119313" y="1019175"/>
          <a:ext cx="508000" cy="609600"/>
        </p:xfrm>
        <a:graphic>
          <a:graphicData uri="http://schemas.openxmlformats.org/presentationml/2006/ole">
            <mc:AlternateContent xmlns:mc="http://schemas.openxmlformats.org/markup-compatibility/2006">
              <mc:Choice xmlns:v="urn:schemas-microsoft-com:vml" Requires="v">
                <p:oleObj spid="_x0000_s199792" name="Equation" r:id="rId3" imgW="190440" imgH="228600" progId="Equation.3">
                  <p:embed/>
                </p:oleObj>
              </mc:Choice>
              <mc:Fallback>
                <p:oleObj name="Equation" r:id="rId3" imgW="19044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1019175"/>
                        <a:ext cx="50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1" name="Object 11"/>
          <p:cNvGraphicFramePr>
            <a:graphicFrameLocks noChangeAspect="1"/>
          </p:cNvGraphicFramePr>
          <p:nvPr/>
        </p:nvGraphicFramePr>
        <p:xfrm>
          <a:off x="2709863" y="1979613"/>
          <a:ext cx="2438400" cy="512762"/>
        </p:xfrm>
        <a:graphic>
          <a:graphicData uri="http://schemas.openxmlformats.org/presentationml/2006/ole">
            <mc:AlternateContent xmlns:mc="http://schemas.openxmlformats.org/markup-compatibility/2006">
              <mc:Choice xmlns:v="urn:schemas-microsoft-com:vml" Requires="v">
                <p:oleObj spid="_x0000_s199793" r:id="rId5" imgW="952087" imgH="203112" progId="Equation.3">
                  <p:embed/>
                </p:oleObj>
              </mc:Choice>
              <mc:Fallback>
                <p:oleObj r:id="rId5" imgW="952087"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1979613"/>
                        <a:ext cx="24384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5" name="Rectangle 15"/>
          <p:cNvSpPr>
            <a:spLocks noChangeArrowheads="1"/>
          </p:cNvSpPr>
          <p:nvPr/>
        </p:nvSpPr>
        <p:spPr bwMode="auto">
          <a:xfrm>
            <a:off x="4200525" y="3343275"/>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9697" name="Rectangle 17"/>
          <p:cNvSpPr>
            <a:spLocks noChangeArrowheads="1"/>
          </p:cNvSpPr>
          <p:nvPr/>
        </p:nvSpPr>
        <p:spPr bwMode="auto">
          <a:xfrm>
            <a:off x="4324350" y="3343275"/>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9699" name="Rectangle 19"/>
          <p:cNvSpPr>
            <a:spLocks noChangeArrowheads="1"/>
          </p:cNvSpPr>
          <p:nvPr/>
        </p:nvSpPr>
        <p:spPr bwMode="auto">
          <a:xfrm>
            <a:off x="3919538" y="3338513"/>
            <a:ext cx="9144000" cy="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9688" name="Text Box 8"/>
          <p:cNvSpPr txBox="1">
            <a:spLocks noChangeArrowheads="1"/>
          </p:cNvSpPr>
          <p:nvPr/>
        </p:nvSpPr>
        <p:spPr bwMode="auto">
          <a:xfrm>
            <a:off x="76200" y="2547938"/>
            <a:ext cx="8763000" cy="301466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577850" indent="-577850">
              <a:defRPr kumimoji="1" sz="2400">
                <a:solidFill>
                  <a:schemeClr val="tx1"/>
                </a:solidFill>
                <a:latin typeface="Times New Roman" pitchFamily="18" charset="0"/>
                <a:ea typeface="宋体" pitchFamily="2" charset="-122"/>
              </a:defRPr>
            </a:lvl1pPr>
            <a:lvl2pPr marL="768350">
              <a:defRPr kumimoji="1" sz="2400">
                <a:solidFill>
                  <a:schemeClr val="tx1"/>
                </a:solidFill>
                <a:latin typeface="Times New Roman" pitchFamily="18" charset="0"/>
                <a:ea typeface="宋体" pitchFamily="2" charset="-122"/>
              </a:defRPr>
            </a:lvl2pPr>
            <a:lvl3pPr marL="95885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50000"/>
              </a:spcBef>
            </a:pPr>
            <a:r>
              <a:rPr kumimoji="0" lang="en-US" altLang="zh-CN" sz="2600"/>
              <a:t> </a:t>
            </a:r>
            <a:r>
              <a:rPr kumimoji="0" lang="zh-CN" altLang="en-US" sz="2600"/>
              <a:t>（</a:t>
            </a:r>
            <a:r>
              <a:rPr kumimoji="0" lang="en-US" altLang="zh-CN" sz="2600"/>
              <a:t>5</a:t>
            </a:r>
            <a:r>
              <a:rPr kumimoji="0" lang="zh-CN" altLang="en-US" sz="2600"/>
              <a:t>）以一个较小的概率   使染色体的一个基因发生变异，形成                         ；              ，成为一个新的群体</a:t>
            </a:r>
          </a:p>
          <a:p>
            <a:pPr algn="just">
              <a:lnSpc>
                <a:spcPct val="120000"/>
              </a:lnSpc>
              <a:spcBef>
                <a:spcPct val="50000"/>
              </a:spcBef>
            </a:pPr>
            <a:r>
              <a:rPr kumimoji="0" lang="zh-CN" altLang="en-US" sz="2600"/>
              <a:t>  </a:t>
            </a:r>
          </a:p>
          <a:p>
            <a:pPr algn="just">
              <a:lnSpc>
                <a:spcPct val="120000"/>
              </a:lnSpc>
              <a:spcBef>
                <a:spcPct val="50000"/>
              </a:spcBef>
            </a:pPr>
            <a:r>
              <a:rPr kumimoji="0" lang="zh-CN" altLang="en-US" sz="2600"/>
              <a:t>       返回</a:t>
            </a:r>
            <a:r>
              <a:rPr kumimoji="0" lang="zh-CN" altLang="en-US" sz="2600">
                <a:cs typeface="Times New Roman" pitchFamily="18" charset="0"/>
              </a:rPr>
              <a:t> （</a:t>
            </a:r>
            <a:r>
              <a:rPr kumimoji="0" lang="en-US" altLang="zh-CN" sz="2600">
                <a:cs typeface="Times New Roman" pitchFamily="18" charset="0"/>
              </a:rPr>
              <a:t>2</a:t>
            </a:r>
            <a:r>
              <a:rPr kumimoji="0" lang="zh-CN" altLang="en-US" sz="2600"/>
              <a:t>）。</a:t>
            </a:r>
            <a:endParaRPr kumimoji="0" lang="zh-CN" altLang="en-US" sz="2600">
              <a:cs typeface="Times New Roman" pitchFamily="18" charset="0"/>
            </a:endParaRPr>
          </a:p>
          <a:p>
            <a:pPr algn="just">
              <a:lnSpc>
                <a:spcPct val="120000"/>
              </a:lnSpc>
              <a:spcBef>
                <a:spcPct val="50000"/>
              </a:spcBef>
            </a:pPr>
            <a:r>
              <a:rPr kumimoji="0" lang="zh-CN" altLang="en-US"/>
              <a:t> </a:t>
            </a:r>
          </a:p>
        </p:txBody>
      </p:sp>
      <p:graphicFrame>
        <p:nvGraphicFramePr>
          <p:cNvPr id="199693" name="Object 13"/>
          <p:cNvGraphicFramePr>
            <a:graphicFrameLocks noChangeAspect="1"/>
          </p:cNvGraphicFramePr>
          <p:nvPr/>
        </p:nvGraphicFramePr>
        <p:xfrm>
          <a:off x="3708400" y="2587625"/>
          <a:ext cx="522288" cy="554038"/>
        </p:xfrm>
        <a:graphic>
          <a:graphicData uri="http://schemas.openxmlformats.org/presentationml/2006/ole">
            <mc:AlternateContent xmlns:mc="http://schemas.openxmlformats.org/markup-compatibility/2006">
              <mc:Choice xmlns:v="urn:schemas-microsoft-com:vml" Requires="v">
                <p:oleObj spid="_x0000_s199794" name="Equation" r:id="rId7" imgW="215640" imgH="228600" progId="Equation.3">
                  <p:embed/>
                </p:oleObj>
              </mc:Choice>
              <mc:Fallback>
                <p:oleObj name="Equation" r:id="rId7" imgW="21564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587625"/>
                        <a:ext cx="5222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4" name="Object 14"/>
          <p:cNvGraphicFramePr>
            <a:graphicFrameLocks noChangeAspect="1"/>
          </p:cNvGraphicFramePr>
          <p:nvPr/>
        </p:nvGraphicFramePr>
        <p:xfrm>
          <a:off x="1447800" y="3124200"/>
          <a:ext cx="1981200" cy="457200"/>
        </p:xfrm>
        <a:graphic>
          <a:graphicData uri="http://schemas.openxmlformats.org/presentationml/2006/ole">
            <mc:AlternateContent xmlns:mc="http://schemas.openxmlformats.org/markup-compatibility/2006">
              <mc:Choice xmlns:v="urn:schemas-microsoft-com:vml" Requires="v">
                <p:oleObj spid="_x0000_s199795" r:id="rId9" imgW="850531" imgH="203112" progId="Equation.3">
                  <p:embed/>
                </p:oleObj>
              </mc:Choice>
              <mc:Fallback>
                <p:oleObj r:id="rId9" imgW="850531" imgH="20311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24200"/>
                        <a:ext cx="1981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6" name="Object 16"/>
          <p:cNvGraphicFramePr>
            <a:graphicFrameLocks noChangeAspect="1"/>
          </p:cNvGraphicFramePr>
          <p:nvPr/>
        </p:nvGraphicFramePr>
        <p:xfrm>
          <a:off x="3875088" y="3200400"/>
          <a:ext cx="1014412" cy="342900"/>
        </p:xfrm>
        <a:graphic>
          <a:graphicData uri="http://schemas.openxmlformats.org/presentationml/2006/ole">
            <mc:AlternateContent xmlns:mc="http://schemas.openxmlformats.org/markup-compatibility/2006">
              <mc:Choice xmlns:v="urn:schemas-microsoft-com:vml" Requires="v">
                <p:oleObj spid="_x0000_s199796" name="公式" r:id="rId11" imgW="533160" imgH="177480" progId="Equation.3">
                  <p:embed/>
                </p:oleObj>
              </mc:Choice>
              <mc:Fallback>
                <p:oleObj name="公式" r:id="rId11" imgW="533160" imgH="177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5088" y="3200400"/>
                        <a:ext cx="101441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8" name="Object 18"/>
          <p:cNvGraphicFramePr>
            <a:graphicFrameLocks noChangeAspect="1"/>
          </p:cNvGraphicFramePr>
          <p:nvPr/>
        </p:nvGraphicFramePr>
        <p:xfrm>
          <a:off x="2819400" y="3811588"/>
          <a:ext cx="3276600" cy="455612"/>
        </p:xfrm>
        <a:graphic>
          <a:graphicData uri="http://schemas.openxmlformats.org/presentationml/2006/ole">
            <mc:AlternateContent xmlns:mc="http://schemas.openxmlformats.org/markup-compatibility/2006">
              <mc:Choice xmlns:v="urn:schemas-microsoft-com:vml" Requires="v">
                <p:oleObj spid="_x0000_s199797" r:id="rId13" imgW="1422400" imgH="203200" progId="Equation.3">
                  <p:embed/>
                </p:oleObj>
              </mc:Choice>
              <mc:Fallback>
                <p:oleObj r:id="rId13" imgW="1422400" imgH="2032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811588"/>
                        <a:ext cx="327660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4C7566A-8DA9-474C-8AD6-1B634150B9AE}" type="slidenum">
              <a:rPr lang="ja-JP" altLang="en-US"/>
              <a:pPr/>
              <a:t>48</a:t>
            </a:fld>
            <a:endParaRPr lang="en-US" altLang="ja-JP"/>
          </a:p>
        </p:txBody>
      </p:sp>
      <p:sp>
        <p:nvSpPr>
          <p:cNvPr id="11266" name="Rectangle 2"/>
          <p:cNvSpPr>
            <a:spLocks noGrp="1" noChangeArrowheads="1"/>
          </p:cNvSpPr>
          <p:nvPr>
            <p:ph type="title"/>
          </p:nvPr>
        </p:nvSpPr>
        <p:spPr>
          <a:xfrm>
            <a:off x="0" y="0"/>
            <a:ext cx="9144000" cy="692150"/>
          </a:xfrm>
        </p:spPr>
        <p:txBody>
          <a:bodyPr/>
          <a:lstStyle/>
          <a:p>
            <a:r>
              <a:rPr lang="en-US" altLang="zh-CN" sz="3600" b="0">
                <a:latin typeface="Times New Roman" pitchFamily="18" charset="0"/>
                <a:ea typeface="黑体" pitchFamily="49" charset="-122"/>
              </a:rPr>
              <a:t>2.8  </a:t>
            </a:r>
            <a:r>
              <a:rPr lang="zh-CN" altLang="en-US" sz="3600" b="0">
                <a:latin typeface="Times New Roman" pitchFamily="18" charset="0"/>
                <a:ea typeface="黑体" pitchFamily="49" charset="-122"/>
              </a:rPr>
              <a:t>遗传算法的特点</a:t>
            </a:r>
            <a:r>
              <a:rPr lang="zh-CN" altLang="en-US" sz="3600"/>
              <a:t> </a:t>
            </a:r>
          </a:p>
        </p:txBody>
      </p:sp>
      <p:sp>
        <p:nvSpPr>
          <p:cNvPr id="11267" name="Rectangle 3"/>
          <p:cNvSpPr>
            <a:spLocks noGrp="1" noChangeArrowheads="1"/>
          </p:cNvSpPr>
          <p:nvPr>
            <p:ph idx="1"/>
          </p:nvPr>
        </p:nvSpPr>
        <p:spPr>
          <a:xfrm>
            <a:off x="381000" y="914400"/>
            <a:ext cx="8382000" cy="4419600"/>
          </a:xfrm>
        </p:spPr>
        <p:txBody>
          <a:bodyPr/>
          <a:lstStyle/>
          <a:p>
            <a:pPr marL="609600" indent="-609600">
              <a:spcBef>
                <a:spcPct val="50000"/>
              </a:spcBef>
              <a:buClr>
                <a:schemeClr val="tx1"/>
              </a:buClr>
              <a:buFontTx/>
              <a:buBlip>
                <a:blip r:embed="rId2"/>
              </a:buBlip>
            </a:pPr>
            <a:r>
              <a:rPr lang="zh-CN" altLang="en-US" sz="2800" dirty="0">
                <a:latin typeface="宋体" pitchFamily="2" charset="-122"/>
              </a:rPr>
              <a:t>可直接对结构对象进行操作。</a:t>
            </a:r>
          </a:p>
          <a:p>
            <a:pPr marL="609600" indent="-609600">
              <a:spcBef>
                <a:spcPct val="50000"/>
              </a:spcBef>
              <a:buClr>
                <a:schemeClr val="tx1"/>
              </a:buClr>
              <a:buFontTx/>
              <a:buBlip>
                <a:blip r:embed="rId2"/>
              </a:buBlip>
            </a:pPr>
            <a:r>
              <a:rPr lang="zh-CN" altLang="en-US" sz="2800" dirty="0">
                <a:latin typeface="宋体" pitchFamily="2" charset="-122"/>
              </a:rPr>
              <a:t>利用随机</a:t>
            </a:r>
            <a:r>
              <a:rPr lang="zh-CN" altLang="en-US" sz="2800" dirty="0" smtClean="0">
                <a:latin typeface="宋体" pitchFamily="2" charset="-122"/>
              </a:rPr>
              <a:t>技术对</a:t>
            </a:r>
            <a:r>
              <a:rPr lang="zh-CN" altLang="en-US" sz="2800" dirty="0">
                <a:latin typeface="宋体" pitchFamily="2" charset="-122"/>
              </a:rPr>
              <a:t>一个被编码的参数空间进行高效率搜索。</a:t>
            </a:r>
          </a:p>
          <a:p>
            <a:pPr marL="609600" indent="-609600">
              <a:spcBef>
                <a:spcPct val="50000"/>
              </a:spcBef>
              <a:buClr>
                <a:schemeClr val="tx1"/>
              </a:buClr>
              <a:buFontTx/>
              <a:buBlip>
                <a:blip r:embed="rId2"/>
              </a:buBlip>
            </a:pPr>
            <a:r>
              <a:rPr lang="zh-CN" altLang="en-US" sz="2800" dirty="0">
                <a:latin typeface="宋体" pitchFamily="2" charset="-122"/>
              </a:rPr>
              <a:t>采用群体搜索策略，易于并行化。</a:t>
            </a:r>
          </a:p>
          <a:p>
            <a:pPr marL="609600" indent="-609600">
              <a:spcBef>
                <a:spcPct val="50000"/>
              </a:spcBef>
              <a:buClr>
                <a:schemeClr val="tx1"/>
              </a:buClr>
              <a:buFontTx/>
              <a:buBlip>
                <a:blip r:embed="rId2"/>
              </a:buBlip>
            </a:pPr>
            <a:r>
              <a:rPr lang="zh-CN" altLang="en-US" sz="2800" dirty="0">
                <a:latin typeface="宋体" pitchFamily="2" charset="-122"/>
              </a:rPr>
              <a:t>仅用适应度函数值来评估个体，并在此基础上进行遗传操作，使种群中个体之间进行信息交换。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C3770A6-BED7-4D94-9D87-9C212C9A07E9}" type="slidenum">
              <a:rPr lang="ja-JP" altLang="en-US"/>
              <a:pPr/>
              <a:t>49</a:t>
            </a:fld>
            <a:endParaRPr lang="en-US" altLang="ja-JP"/>
          </a:p>
        </p:txBody>
      </p:sp>
      <p:sp>
        <p:nvSpPr>
          <p:cNvPr id="222210"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zh-CN" altLang="en-US" sz="4000" b="0">
                <a:solidFill>
                  <a:schemeClr val="hlink"/>
                </a:solidFill>
                <a:effectLst>
                  <a:outerShdw blurRad="38100" dist="38100" dir="2700000" algn="tl">
                    <a:srgbClr val="C0C0C0"/>
                  </a:outerShdw>
                </a:effectLst>
              </a:rPr>
              <a:t>巡回旅行商问题</a:t>
            </a:r>
            <a:r>
              <a:rPr lang="en-US" altLang="zh-CN" sz="4000" b="0">
                <a:solidFill>
                  <a:schemeClr val="hlink"/>
                </a:solidFill>
                <a:effectLst>
                  <a:outerShdw blurRad="38100" dist="38100" dir="2700000" algn="tl">
                    <a:srgbClr val="C0C0C0"/>
                  </a:outerShdw>
                </a:effectLst>
              </a:rPr>
              <a:t>(TSP)</a:t>
            </a:r>
          </a:p>
        </p:txBody>
      </p:sp>
      <p:sp>
        <p:nvSpPr>
          <p:cNvPr id="222211" name="Rectangle 3"/>
          <p:cNvSpPr>
            <a:spLocks noGrp="1" noChangeArrowheads="1"/>
          </p:cNvSpPr>
          <p:nvPr>
            <p:ph type="body" idx="1"/>
          </p:nvPr>
        </p:nvSpPr>
        <p:spPr>
          <a:xfrm>
            <a:off x="250825" y="1754188"/>
            <a:ext cx="3073400" cy="3130550"/>
          </a:xfrm>
          <a:noFill/>
          <a:ln/>
        </p:spPr>
        <p:txBody>
          <a:bodyPr/>
          <a:lstStyle/>
          <a:p>
            <a:pPr>
              <a:buFont typeface="Wingdings" pitchFamily="2" charset="2"/>
              <a:buChar char="Ø"/>
            </a:pPr>
            <a:r>
              <a:rPr lang="zh-CN" altLang="en-US" sz="2100" dirty="0" smtClean="0"/>
              <a:t>城市</a:t>
            </a:r>
            <a:r>
              <a:rPr lang="zh-CN" altLang="en-US" sz="2100" dirty="0"/>
              <a:t>数</a:t>
            </a:r>
            <a:r>
              <a:rPr lang="en-US" altLang="zh-CN" sz="2100" dirty="0"/>
              <a:t>: 40</a:t>
            </a:r>
          </a:p>
          <a:p>
            <a:pPr>
              <a:buFont typeface="Wingdings" pitchFamily="2" charset="2"/>
              <a:buChar char="Ø"/>
            </a:pPr>
            <a:r>
              <a:rPr lang="zh-CN" altLang="en-US" sz="2100" dirty="0"/>
              <a:t>城市编号</a:t>
            </a:r>
            <a:r>
              <a:rPr lang="en-US" altLang="zh-CN" sz="2100" dirty="0"/>
              <a:t>1,2,…,40</a:t>
            </a:r>
          </a:p>
          <a:p>
            <a:pPr>
              <a:buFont typeface="Wingdings" pitchFamily="2" charset="2"/>
              <a:buChar char="Ø"/>
            </a:pPr>
            <a:r>
              <a:rPr lang="zh-CN" altLang="en-US" sz="2100" dirty="0"/>
              <a:t>寻找一条最短路径</a:t>
            </a:r>
          </a:p>
          <a:p>
            <a:pPr>
              <a:buFont typeface="Wingdings" pitchFamily="2" charset="2"/>
              <a:buNone/>
            </a:pPr>
            <a:endParaRPr lang="en-US" altLang="zh-CN" sz="2600" dirty="0"/>
          </a:p>
        </p:txBody>
      </p:sp>
      <p:pic>
        <p:nvPicPr>
          <p:cNvPr id="222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844675"/>
            <a:ext cx="5832475" cy="424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1000" fill="hold"/>
                                        <p:tgtEl>
                                          <p:spTgt spid="22221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22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nodeType="after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 calcmode="lin" valueType="num">
                                      <p:cBhvr additive="base">
                                        <p:cTn id="12" dur="1000" fill="hold"/>
                                        <p:tgtEl>
                                          <p:spTgt spid="222211">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2221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4" fill="hold" nodeType="afterEffect">
                                  <p:stCondLst>
                                    <p:cond delay="0"/>
                                  </p:stCondLst>
                                  <p:childTnLst>
                                    <p:set>
                                      <p:cBhvr>
                                        <p:cTn id="16" dur="1" fill="hold">
                                          <p:stCondLst>
                                            <p:cond delay="0"/>
                                          </p:stCondLst>
                                        </p:cTn>
                                        <p:tgtEl>
                                          <p:spTgt spid="222211">
                                            <p:txEl>
                                              <p:pRg st="2" end="2"/>
                                            </p:txEl>
                                          </p:spTgt>
                                        </p:tgtEl>
                                        <p:attrNameLst>
                                          <p:attrName>style.visibility</p:attrName>
                                        </p:attrNameLst>
                                      </p:cBhvr>
                                      <p:to>
                                        <p:strVal val="visible"/>
                                      </p:to>
                                    </p:set>
                                    <p:anim calcmode="lin" valueType="num">
                                      <p:cBhvr additive="base">
                                        <p:cTn id="17" dur="1000" fill="hold"/>
                                        <p:tgtEl>
                                          <p:spTgt spid="222211">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22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222212"/>
                                        </p:tgtEl>
                                        <p:attrNameLst>
                                          <p:attrName>style.visibility</p:attrName>
                                        </p:attrNameLst>
                                      </p:cBhvr>
                                      <p:to>
                                        <p:strVal val="visible"/>
                                      </p:to>
                                    </p:set>
                                    <p:anim to="" calcmode="lin" valueType="num">
                                      <p:cBhvr>
                                        <p:cTn id="23" dur="1" fill="hold"/>
                                        <p:tgtEl>
                                          <p:spTgt spid="2222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2"/>
          <p:cNvSpPr>
            <a:spLocks noGrp="1"/>
          </p:cNvSpPr>
          <p:nvPr>
            <p:ph type="sldNum" sz="quarter" idx="10"/>
          </p:nvPr>
        </p:nvSpPr>
        <p:spPr/>
        <p:txBody>
          <a:bodyPr/>
          <a:lstStyle/>
          <a:p>
            <a:fld id="{378E38CE-6190-4C9B-A0B2-1E2D55DD2865}" type="slidenum">
              <a:rPr lang="ja-JP" altLang="en-US"/>
              <a:pPr/>
              <a:t>5</a:t>
            </a:fld>
            <a:endParaRPr lang="en-US" altLang="ja-JP"/>
          </a:p>
        </p:txBody>
      </p:sp>
      <p:sp>
        <p:nvSpPr>
          <p:cNvPr id="73730" name="Rectangle 2"/>
          <p:cNvSpPr>
            <a:spLocks noGrp="1" noChangeArrowheads="1"/>
          </p:cNvSpPr>
          <p:nvPr>
            <p:ph type="title"/>
          </p:nvPr>
        </p:nvSpPr>
        <p:spPr>
          <a:xfrm>
            <a:off x="0" y="0"/>
            <a:ext cx="9144000" cy="685800"/>
          </a:xfrm>
        </p:spPr>
        <p:txBody>
          <a:bodyPr/>
          <a:lstStyle/>
          <a:p>
            <a:r>
              <a:rPr lang="en-US" altLang="zh-CN" sz="3600" b="0">
                <a:latin typeface="Times New Roman" pitchFamily="18" charset="0"/>
                <a:ea typeface="黑体" pitchFamily="49" charset="-122"/>
              </a:rPr>
              <a:t>1.2  </a:t>
            </a:r>
            <a:r>
              <a:rPr lang="zh-CN" altLang="en-US" sz="3600" b="0">
                <a:latin typeface="Times New Roman" pitchFamily="18" charset="0"/>
                <a:ea typeface="黑体" pitchFamily="49" charset="-122"/>
              </a:rPr>
              <a:t>遗传算法的基本思想</a:t>
            </a:r>
          </a:p>
        </p:txBody>
      </p:sp>
      <p:sp>
        <p:nvSpPr>
          <p:cNvPr id="73732" name="Rectangle 4"/>
          <p:cNvSpPr>
            <a:spLocks noChangeArrowheads="1"/>
          </p:cNvSpPr>
          <p:nvPr/>
        </p:nvSpPr>
        <p:spPr bwMode="auto">
          <a:xfrm>
            <a:off x="762000" y="38862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800">
              <a:latin typeface="Times New Roman" pitchFamily="18" charset="0"/>
            </a:endParaRPr>
          </a:p>
        </p:txBody>
      </p:sp>
      <p:graphicFrame>
        <p:nvGraphicFramePr>
          <p:cNvPr id="73798" name="Group 70"/>
          <p:cNvGraphicFramePr>
            <a:graphicFrameLocks noGrp="1"/>
          </p:cNvGraphicFramePr>
          <p:nvPr/>
        </p:nvGraphicFramePr>
        <p:xfrm>
          <a:off x="323850" y="1031875"/>
          <a:ext cx="8435975" cy="5364480"/>
        </p:xfrm>
        <a:graphic>
          <a:graphicData uri="http://schemas.openxmlformats.org/drawingml/2006/table">
            <a:tbl>
              <a:tblPr/>
              <a:tblGrid>
                <a:gridCol w="3251200"/>
                <a:gridCol w="5184775"/>
              </a:tblGrid>
              <a:tr h="60960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生物遗传概念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遗传算法中的应用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52438">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适者生存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目标值比较大的解被选择的可能性大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5085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个体（</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Individual</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52438">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染色体（</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Chromosome</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解的编码（字符串、向量等）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5085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基因（</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Gene</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解中每一分量的特征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52438">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适应性（</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Fitness</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适应函数值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5085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群体（</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Population</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根据适应函数值选定的一组解（解的个数为群体的规模）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52438">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婚配（</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Marry</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交叉（</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Crossover</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）选择两个染色体进行交叉产生一组新的染色体的过程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5085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变异（</a:t>
                      </a: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Mutation</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marL="471488">
                        <a:spcBef>
                          <a:spcPct val="20000"/>
                        </a:spcBef>
                        <a:buClr>
                          <a:schemeClr val="accent2"/>
                        </a:buClr>
                        <a:buFont typeface="Wingdings" pitchFamily="2" charset="2"/>
                        <a:defRPr sz="2200">
                          <a:solidFill>
                            <a:schemeClr val="folHlink"/>
                          </a:solidFill>
                          <a:latin typeface="Arial" charset="0"/>
                          <a:ea typeface="宋体" pitchFamily="2" charset="-122"/>
                        </a:defRPr>
                      </a:lvl2pPr>
                      <a:lvl3pPr marL="909638">
                        <a:spcBef>
                          <a:spcPct val="20000"/>
                        </a:spcBef>
                        <a:buClr>
                          <a:schemeClr val="accent2"/>
                        </a:buClr>
                        <a:buFont typeface="Wingdings" pitchFamily="2" charset="2"/>
                        <a:defRPr sz="2100">
                          <a:solidFill>
                            <a:srgbClr val="009900"/>
                          </a:solidFill>
                          <a:latin typeface="Arial" charset="0"/>
                          <a:ea typeface="宋体" pitchFamily="2" charset="-122"/>
                        </a:defRPr>
                      </a:lvl3pPr>
                      <a:lvl4pPr marL="1306513">
                        <a:spcBef>
                          <a:spcPct val="20000"/>
                        </a:spcBef>
                        <a:buClr>
                          <a:schemeClr val="accent2"/>
                        </a:buClr>
                        <a:buFont typeface="Wingdings" pitchFamily="2" charset="2"/>
                        <a:defRPr>
                          <a:solidFill>
                            <a:srgbClr val="0099CC"/>
                          </a:solidFill>
                          <a:latin typeface="Arial" charset="0"/>
                          <a:ea typeface="宋体" pitchFamily="2" charset="-122"/>
                        </a:defRPr>
                      </a:lvl4pPr>
                      <a:lvl5pPr marL="1695450">
                        <a:spcBef>
                          <a:spcPct val="25000"/>
                        </a:spcBef>
                        <a:buClr>
                          <a:schemeClr val="accent2"/>
                        </a:buClr>
                        <a:buFont typeface="Wingdings" pitchFamily="2" charset="2"/>
                        <a:defRPr>
                          <a:solidFill>
                            <a:srgbClr val="99CC00"/>
                          </a:solidFill>
                          <a:latin typeface="Arial" charset="0"/>
                          <a:ea typeface="宋体" pitchFamily="2" charset="-122"/>
                        </a:defRPr>
                      </a:lvl5pPr>
                      <a:lvl6pPr marL="21526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marL="26098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marL="30670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marL="35242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编码的某一分量发生变化的过程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DE289A6-5028-4ED7-908B-5BFA180CAD03}" type="slidenum">
              <a:rPr lang="ja-JP" altLang="en-US"/>
              <a:pPr/>
              <a:t>50</a:t>
            </a:fld>
            <a:endParaRPr lang="en-US" altLang="ja-JP"/>
          </a:p>
        </p:txBody>
      </p:sp>
      <p:sp>
        <p:nvSpPr>
          <p:cNvPr id="223234" name="Rectangle 2"/>
          <p:cNvSpPr>
            <a:spLocks noGrp="1" noChangeArrowheads="1"/>
          </p:cNvSpPr>
          <p:nvPr>
            <p:ph type="title"/>
          </p:nvPr>
        </p:nvSpPr>
        <p:spPr>
          <a:xfrm>
            <a:off x="684213" y="404813"/>
            <a:ext cx="7924800" cy="1143000"/>
          </a:xfrm>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复杂性</a:t>
            </a:r>
          </a:p>
        </p:txBody>
      </p:sp>
      <p:sp>
        <p:nvSpPr>
          <p:cNvPr id="223235" name="Rectangle 3"/>
          <p:cNvSpPr>
            <a:spLocks noGrp="1" noChangeArrowheads="1"/>
          </p:cNvSpPr>
          <p:nvPr>
            <p:ph type="body" idx="1"/>
          </p:nvPr>
        </p:nvSpPr>
        <p:spPr>
          <a:xfrm>
            <a:off x="755650" y="1628775"/>
            <a:ext cx="7920038" cy="4392613"/>
          </a:xfrm>
          <a:noFill/>
          <a:ln/>
        </p:spPr>
        <p:txBody>
          <a:bodyPr/>
          <a:lstStyle/>
          <a:p>
            <a:pPr>
              <a:buFont typeface="Wingdings" pitchFamily="2" charset="2"/>
              <a:buNone/>
            </a:pPr>
            <a:r>
              <a:rPr lang="zh-CN" altLang="en-US" b="1">
                <a:ea typeface="黑体" pitchFamily="49" charset="-122"/>
              </a:rPr>
              <a:t>搜索空间庞大</a:t>
            </a:r>
          </a:p>
          <a:p>
            <a:pPr>
              <a:buFont typeface="Wingdings" pitchFamily="2" charset="2"/>
              <a:buNone/>
            </a:pPr>
            <a:endParaRPr lang="zh-CN" altLang="en-US" sz="800" b="1"/>
          </a:p>
          <a:p>
            <a:pPr>
              <a:buFont typeface="Wingdings" pitchFamily="2" charset="2"/>
              <a:buNone/>
            </a:pPr>
            <a:r>
              <a:rPr lang="en-US" altLang="zh-CN" sz="2600" b="1"/>
              <a:t>TSP</a:t>
            </a:r>
            <a:r>
              <a:rPr lang="zh-CN" altLang="en-US" sz="2600"/>
              <a:t>涉及求多个变量的函数的最小值，求解很困难。</a:t>
            </a:r>
          </a:p>
          <a:p>
            <a:pPr>
              <a:buFont typeface="Wingdings" pitchFamily="2" charset="2"/>
              <a:buNone/>
            </a:pPr>
            <a:r>
              <a:rPr lang="zh-CN" altLang="en-US" sz="2600"/>
              <a:t>其可能的路径条数随着城市数目</a:t>
            </a:r>
            <a:r>
              <a:rPr lang="en-US" altLang="zh-CN" sz="2600"/>
              <a:t>n</a:t>
            </a:r>
            <a:r>
              <a:rPr lang="zh-CN" altLang="en-US" sz="2600"/>
              <a:t>成指数增长，如，</a:t>
            </a:r>
          </a:p>
          <a:p>
            <a:pPr>
              <a:buFont typeface="Wingdings" pitchFamily="2" charset="2"/>
              <a:buNone/>
            </a:pPr>
            <a:r>
              <a:rPr lang="en-US" altLang="zh-CN" sz="2600"/>
              <a:t>5</a:t>
            </a:r>
            <a:r>
              <a:rPr lang="zh-CN" altLang="en-US" sz="2600"/>
              <a:t>个城市对应</a:t>
            </a:r>
            <a:r>
              <a:rPr lang="en-US" altLang="zh-CN" sz="2600"/>
              <a:t>12</a:t>
            </a:r>
            <a:r>
              <a:rPr lang="zh-CN" altLang="en-US" sz="2600"/>
              <a:t>条路径；</a:t>
            </a:r>
            <a:r>
              <a:rPr lang="en-US" altLang="zh-CN" sz="2600"/>
              <a:t>10</a:t>
            </a:r>
            <a:r>
              <a:rPr lang="zh-CN" altLang="en-US" sz="2600"/>
              <a:t>个城市对应</a:t>
            </a:r>
            <a:r>
              <a:rPr lang="en-US" altLang="zh-CN" sz="2600"/>
              <a:t>181 440</a:t>
            </a:r>
            <a:r>
              <a:rPr lang="zh-CN" altLang="en-US" sz="2600"/>
              <a:t>条</a:t>
            </a:r>
          </a:p>
          <a:p>
            <a:pPr>
              <a:buFont typeface="Wingdings" pitchFamily="2" charset="2"/>
              <a:buNone/>
            </a:pPr>
            <a:r>
              <a:rPr lang="zh-CN" altLang="en-US" sz="2600"/>
              <a:t>路径；</a:t>
            </a:r>
            <a:r>
              <a:rPr lang="en-US" altLang="zh-CN" sz="2600"/>
              <a:t>100</a:t>
            </a:r>
            <a:r>
              <a:rPr lang="zh-CN" altLang="en-US" sz="2600"/>
              <a:t>个城市对应</a:t>
            </a:r>
            <a:r>
              <a:rPr lang="en-US" altLang="zh-CN" sz="2600"/>
              <a:t>4.6663</a:t>
            </a:r>
            <a:r>
              <a:rPr lang="en-US" altLang="zh-CN" sz="1900"/>
              <a:t>X</a:t>
            </a:r>
            <a:r>
              <a:rPr lang="en-US" altLang="zh-CN" sz="2600"/>
              <a:t>10</a:t>
            </a:r>
            <a:r>
              <a:rPr lang="en-US" altLang="zh-CN" sz="2600" baseline="30000"/>
              <a:t>155</a:t>
            </a:r>
            <a:r>
              <a:rPr lang="zh-CN" altLang="en-US" sz="2600"/>
              <a:t>条路径。如此</a:t>
            </a:r>
          </a:p>
          <a:p>
            <a:pPr>
              <a:buFont typeface="Wingdings" pitchFamily="2" charset="2"/>
              <a:buNone/>
            </a:pPr>
            <a:r>
              <a:rPr lang="zh-CN" altLang="en-US" sz="2600"/>
              <a:t>庞大的搜索空间，常规解法和计算工具都遇到计算上</a:t>
            </a:r>
          </a:p>
          <a:p>
            <a:pPr>
              <a:buFont typeface="Wingdings" pitchFamily="2" charset="2"/>
              <a:buNone/>
            </a:pPr>
            <a:r>
              <a:rPr lang="zh-CN" altLang="en-US" sz="2600"/>
              <a:t>的困难。只能寻找近似解法，如神经网络方法、模拟</a:t>
            </a:r>
          </a:p>
          <a:p>
            <a:pPr>
              <a:buFont typeface="Wingdings" pitchFamily="2" charset="2"/>
              <a:buNone/>
            </a:pPr>
            <a:r>
              <a:rPr lang="zh-CN" altLang="en-US" sz="2600"/>
              <a:t>退火法、遗传算法等。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 calcmode="lin" valueType="num">
                                      <p:cBhvr additive="base">
                                        <p:cTn id="13" dur="500" fill="hold"/>
                                        <p:tgtEl>
                                          <p:spTgt spid="2232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3235">
                                            <p:txEl>
                                              <p:pRg st="3" end="3"/>
                                            </p:txEl>
                                          </p:spTgt>
                                        </p:tgtEl>
                                        <p:attrNameLst>
                                          <p:attrName>style.visibility</p:attrName>
                                        </p:attrNameLst>
                                      </p:cBhvr>
                                      <p:to>
                                        <p:strVal val="visible"/>
                                      </p:to>
                                    </p:set>
                                    <p:anim calcmode="lin" valueType="num">
                                      <p:cBhvr additive="base">
                                        <p:cTn id="19" dur="500" fill="hold"/>
                                        <p:tgtEl>
                                          <p:spTgt spid="2232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3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3235">
                                            <p:txEl>
                                              <p:pRg st="4" end="4"/>
                                            </p:txEl>
                                          </p:spTgt>
                                        </p:tgtEl>
                                        <p:attrNameLst>
                                          <p:attrName>style.visibility</p:attrName>
                                        </p:attrNameLst>
                                      </p:cBhvr>
                                      <p:to>
                                        <p:strVal val="visible"/>
                                      </p:to>
                                    </p:set>
                                    <p:anim calcmode="lin" valueType="num">
                                      <p:cBhvr additive="base">
                                        <p:cTn id="25" dur="500" fill="hold"/>
                                        <p:tgtEl>
                                          <p:spTgt spid="2232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3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3235">
                                            <p:txEl>
                                              <p:pRg st="5" end="5"/>
                                            </p:txEl>
                                          </p:spTgt>
                                        </p:tgtEl>
                                        <p:attrNameLst>
                                          <p:attrName>style.visibility</p:attrName>
                                        </p:attrNameLst>
                                      </p:cBhvr>
                                      <p:to>
                                        <p:strVal val="visible"/>
                                      </p:to>
                                    </p:set>
                                    <p:anim calcmode="lin" valueType="num">
                                      <p:cBhvr additive="base">
                                        <p:cTn id="31" dur="500" fill="hold"/>
                                        <p:tgtEl>
                                          <p:spTgt spid="2232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3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3235">
                                            <p:txEl>
                                              <p:pRg st="6" end="6"/>
                                            </p:txEl>
                                          </p:spTgt>
                                        </p:tgtEl>
                                        <p:attrNameLst>
                                          <p:attrName>style.visibility</p:attrName>
                                        </p:attrNameLst>
                                      </p:cBhvr>
                                      <p:to>
                                        <p:strVal val="visible"/>
                                      </p:to>
                                    </p:set>
                                    <p:anim calcmode="lin" valueType="num">
                                      <p:cBhvr additive="base">
                                        <p:cTn id="37" dur="500" fill="hold"/>
                                        <p:tgtEl>
                                          <p:spTgt spid="2232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32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3235">
                                            <p:txEl>
                                              <p:pRg st="7" end="7"/>
                                            </p:txEl>
                                          </p:spTgt>
                                        </p:tgtEl>
                                        <p:attrNameLst>
                                          <p:attrName>style.visibility</p:attrName>
                                        </p:attrNameLst>
                                      </p:cBhvr>
                                      <p:to>
                                        <p:strVal val="visible"/>
                                      </p:to>
                                    </p:set>
                                    <p:anim calcmode="lin" valueType="num">
                                      <p:cBhvr additive="base">
                                        <p:cTn id="43" dur="500" fill="hold"/>
                                        <p:tgtEl>
                                          <p:spTgt spid="2232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32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3235">
                                            <p:txEl>
                                              <p:pRg st="8" end="8"/>
                                            </p:txEl>
                                          </p:spTgt>
                                        </p:tgtEl>
                                        <p:attrNameLst>
                                          <p:attrName>style.visibility</p:attrName>
                                        </p:attrNameLst>
                                      </p:cBhvr>
                                      <p:to>
                                        <p:strVal val="visible"/>
                                      </p:to>
                                    </p:set>
                                    <p:anim calcmode="lin" valueType="num">
                                      <p:cBhvr additive="base">
                                        <p:cTn id="49" dur="500" fill="hold"/>
                                        <p:tgtEl>
                                          <p:spTgt spid="2232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32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BAF4BDC-37B5-46D3-97F7-981F46BEDC6B}" type="slidenum">
              <a:rPr lang="ja-JP" altLang="en-US"/>
              <a:pPr/>
              <a:t>51</a:t>
            </a:fld>
            <a:endParaRPr lang="en-US" altLang="ja-JP"/>
          </a:p>
        </p:txBody>
      </p:sp>
      <p:sp>
        <p:nvSpPr>
          <p:cNvPr id="224258" name="Rectangle 2"/>
          <p:cNvSpPr>
            <a:spLocks noGrp="1" noChangeArrowheads="1"/>
          </p:cNvSpPr>
          <p:nvPr>
            <p:ph type="title"/>
          </p:nvPr>
        </p:nvSpPr>
        <p:spPr>
          <a:xfrm>
            <a:off x="684213" y="404813"/>
            <a:ext cx="7924800" cy="1143000"/>
          </a:xfrm>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编码</a:t>
            </a:r>
            <a:r>
              <a:rPr lang="en-US" altLang="zh-CN" sz="4000" b="0">
                <a:solidFill>
                  <a:schemeClr val="hlink"/>
                </a:solidFill>
                <a:effectLst>
                  <a:outerShdw blurRad="38100" dist="38100" dir="2700000" algn="tl">
                    <a:srgbClr val="C0C0C0"/>
                  </a:outerShdw>
                </a:effectLst>
              </a:rPr>
              <a:t>:</a:t>
            </a:r>
            <a:r>
              <a:rPr lang="zh-CN" altLang="en-US" sz="4000" b="0">
                <a:solidFill>
                  <a:schemeClr val="hlink"/>
                </a:solidFill>
                <a:effectLst>
                  <a:outerShdw blurRad="38100" dist="38100" dir="2700000" algn="tl">
                    <a:srgbClr val="C0C0C0"/>
                  </a:outerShdw>
                </a:effectLst>
              </a:rPr>
              <a:t>路径表示</a:t>
            </a:r>
          </a:p>
        </p:txBody>
      </p:sp>
      <p:sp>
        <p:nvSpPr>
          <p:cNvPr id="224259" name="Rectangle 3"/>
          <p:cNvSpPr>
            <a:spLocks noGrp="1" noChangeArrowheads="1"/>
          </p:cNvSpPr>
          <p:nvPr>
            <p:ph type="body" idx="1"/>
          </p:nvPr>
        </p:nvSpPr>
        <p:spPr>
          <a:xfrm>
            <a:off x="539750" y="1700213"/>
            <a:ext cx="8353425" cy="4465637"/>
          </a:xfrm>
          <a:noFill/>
          <a:ln/>
        </p:spPr>
        <p:txBody>
          <a:bodyPr/>
          <a:lstStyle/>
          <a:p>
            <a:pPr>
              <a:buFont typeface="Wingdings" pitchFamily="2" charset="2"/>
              <a:buNone/>
            </a:pPr>
            <a:r>
              <a:rPr lang="zh-CN" altLang="en-US" sz="2600"/>
              <a:t>染色体表示成所有城市的一个排列，若有</a:t>
            </a:r>
            <a:r>
              <a:rPr lang="en-US" altLang="zh-CN" sz="2600"/>
              <a:t>n</a:t>
            </a:r>
            <a:r>
              <a:rPr lang="zh-CN" altLang="en-US" sz="2600"/>
              <a:t>个城市，一</a:t>
            </a:r>
          </a:p>
          <a:p>
            <a:pPr>
              <a:buFont typeface="Wingdings" pitchFamily="2" charset="2"/>
              <a:buNone/>
            </a:pPr>
            <a:r>
              <a:rPr lang="zh-CN" altLang="en-US" sz="2600"/>
              <a:t>条可能路径编码为长度为</a:t>
            </a:r>
            <a:r>
              <a:rPr lang="en-US" altLang="zh-CN" sz="2600"/>
              <a:t>n</a:t>
            </a:r>
            <a:r>
              <a:rPr lang="zh-CN" altLang="en-US" sz="2600"/>
              <a:t>的整数向量</a:t>
            </a:r>
            <a:r>
              <a:rPr lang="en-US" altLang="zh-CN" sz="2600"/>
              <a:t>(i</a:t>
            </a:r>
            <a:r>
              <a:rPr lang="en-US" altLang="zh-CN" sz="2600" baseline="-25000"/>
              <a:t>1</a:t>
            </a:r>
            <a:r>
              <a:rPr lang="en-US" altLang="zh-CN" sz="2600"/>
              <a:t>,i</a:t>
            </a:r>
            <a:r>
              <a:rPr lang="en-US" altLang="zh-CN" sz="2600" baseline="-25000"/>
              <a:t>2</a:t>
            </a:r>
            <a:r>
              <a:rPr lang="en-US" altLang="zh-CN" sz="2600"/>
              <a:t>,…,i</a:t>
            </a:r>
            <a:r>
              <a:rPr lang="en-US" altLang="zh-CN" sz="2600" baseline="-25000"/>
              <a:t>n</a:t>
            </a:r>
            <a:r>
              <a:rPr lang="en-US" altLang="zh-CN" sz="2600"/>
              <a:t>),</a:t>
            </a:r>
            <a:r>
              <a:rPr lang="zh-CN" altLang="en-US" sz="2600"/>
              <a:t>其中</a:t>
            </a:r>
          </a:p>
          <a:p>
            <a:pPr>
              <a:buFont typeface="Wingdings" pitchFamily="2" charset="2"/>
              <a:buNone/>
            </a:pPr>
            <a:r>
              <a:rPr lang="en-US" altLang="zh-CN" sz="2600"/>
              <a:t>i</a:t>
            </a:r>
            <a:r>
              <a:rPr lang="en-US" altLang="zh-CN" sz="2600" baseline="-25000"/>
              <a:t>k</a:t>
            </a:r>
            <a:r>
              <a:rPr lang="zh-CN" altLang="en-US" sz="2600"/>
              <a:t>表示第</a:t>
            </a:r>
            <a:r>
              <a:rPr lang="en-US" altLang="zh-CN" sz="2600"/>
              <a:t>i</a:t>
            </a:r>
            <a:r>
              <a:rPr lang="en-US" altLang="zh-CN" sz="2600" baseline="-25000"/>
              <a:t>k</a:t>
            </a:r>
            <a:r>
              <a:rPr lang="zh-CN" altLang="en-US" sz="2600"/>
              <a:t>个城市。</a:t>
            </a:r>
          </a:p>
          <a:p>
            <a:pPr>
              <a:buFont typeface="Wingdings" pitchFamily="2" charset="2"/>
              <a:buNone/>
            </a:pPr>
            <a:r>
              <a:rPr lang="zh-CN" altLang="en-US" sz="2600"/>
              <a:t>例如</a:t>
            </a:r>
            <a:r>
              <a:rPr lang="en-US" altLang="zh-CN" sz="2600"/>
              <a:t>: </a:t>
            </a:r>
            <a:r>
              <a:rPr lang="zh-CN" altLang="en-US" sz="2600"/>
              <a:t>路径编码向量</a:t>
            </a:r>
            <a:r>
              <a:rPr lang="en-US" altLang="zh-CN" sz="2600"/>
              <a:t>(5 1 7 8 9 4 6 2 3)</a:t>
            </a:r>
            <a:r>
              <a:rPr lang="zh-CN" altLang="en-US" sz="2600"/>
              <a:t>直接表示一条</a:t>
            </a:r>
          </a:p>
          <a:p>
            <a:pPr>
              <a:buFont typeface="Wingdings" pitchFamily="2" charset="2"/>
              <a:buNone/>
            </a:pPr>
            <a:r>
              <a:rPr lang="zh-CN" altLang="en-US" sz="2600"/>
              <a:t>旅行路程</a:t>
            </a:r>
            <a:r>
              <a:rPr lang="en-US" altLang="zh-CN" sz="2600"/>
              <a:t>(5-&gt;1-&gt;7-&gt;8-&gt;9-&gt;4-&gt;6-&gt;2-&gt;3)</a:t>
            </a:r>
            <a:r>
              <a:rPr lang="zh-CN" altLang="en-US" sz="2600"/>
              <a:t>。</a:t>
            </a:r>
          </a:p>
          <a:p>
            <a:pPr>
              <a:buFont typeface="Wingdings" pitchFamily="2" charset="2"/>
              <a:buNone/>
            </a:pPr>
            <a:endParaRPr lang="zh-CN" altLang="en-US" sz="900"/>
          </a:p>
          <a:p>
            <a:pPr>
              <a:buFont typeface="Wingdings" pitchFamily="2" charset="2"/>
              <a:buNone/>
            </a:pPr>
            <a:r>
              <a:rPr lang="zh-CN" altLang="en-US" sz="2600"/>
              <a:t>此向量是</a:t>
            </a:r>
            <a:r>
              <a:rPr lang="en-US" altLang="zh-CN" sz="2600"/>
              <a:t>1</a:t>
            </a:r>
            <a:r>
              <a:rPr lang="zh-CN" altLang="en-US" sz="2600"/>
              <a:t>到</a:t>
            </a:r>
            <a:r>
              <a:rPr lang="en-US" altLang="zh-CN" sz="2600"/>
              <a:t>n</a:t>
            </a:r>
            <a:r>
              <a:rPr lang="zh-CN" altLang="en-US" sz="2600"/>
              <a:t>的一个排列，即从</a:t>
            </a:r>
            <a:r>
              <a:rPr lang="en-US" altLang="zh-CN" sz="2600"/>
              <a:t>1</a:t>
            </a:r>
            <a:r>
              <a:rPr lang="zh-CN" altLang="en-US" sz="2600"/>
              <a:t>到</a:t>
            </a:r>
            <a:r>
              <a:rPr lang="en-US" altLang="zh-CN" sz="2600"/>
              <a:t>n</a:t>
            </a:r>
            <a:r>
              <a:rPr lang="zh-CN" altLang="en-US" sz="2600"/>
              <a:t>的每个整数在这</a:t>
            </a:r>
          </a:p>
          <a:p>
            <a:pPr>
              <a:buFont typeface="Wingdings" pitchFamily="2" charset="2"/>
              <a:buNone/>
            </a:pPr>
            <a:r>
              <a:rPr lang="zh-CN" altLang="en-US" sz="2600"/>
              <a:t>个向量中正好出现一次</a:t>
            </a:r>
            <a:r>
              <a:rPr lang="en-US" altLang="zh-CN" sz="2600"/>
              <a:t>,</a:t>
            </a:r>
            <a:r>
              <a:rPr lang="zh-CN" altLang="en-US" sz="2600"/>
              <a:t>不能有重复。这样，基本遗传</a:t>
            </a:r>
          </a:p>
          <a:p>
            <a:pPr>
              <a:buFont typeface="Wingdings" pitchFamily="2" charset="2"/>
              <a:buNone/>
            </a:pPr>
            <a:r>
              <a:rPr lang="zh-CN" altLang="en-US" sz="2600"/>
              <a:t>算法的基因操作生成的个体不能满足这一约束条件，需</a:t>
            </a:r>
          </a:p>
          <a:p>
            <a:pPr>
              <a:buFont typeface="Wingdings" pitchFamily="2" charset="2"/>
              <a:buNone/>
            </a:pPr>
            <a:r>
              <a:rPr lang="zh-CN" altLang="en-US" sz="2600"/>
              <a:t>寻求其他遗传操作。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4259">
                                            <p:txEl>
                                              <p:pRg st="3" end="3"/>
                                            </p:txEl>
                                          </p:spTgt>
                                        </p:tgtEl>
                                        <p:attrNameLst>
                                          <p:attrName>style.visibility</p:attrName>
                                        </p:attrNameLst>
                                      </p:cBhvr>
                                      <p:to>
                                        <p:strVal val="visible"/>
                                      </p:to>
                                    </p:set>
                                    <p:anim calcmode="lin" valueType="num">
                                      <p:cBhvr additive="base">
                                        <p:cTn id="25"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3" end="3"/>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224259">
                                            <p:txEl>
                                              <p:pRg st="4" end="4"/>
                                            </p:txEl>
                                          </p:spTgt>
                                        </p:tgtEl>
                                        <p:attrNameLst>
                                          <p:attrName>style.visibility</p:attrName>
                                        </p:attrNameLst>
                                      </p:cBhvr>
                                      <p:to>
                                        <p:strVal val="visible"/>
                                      </p:to>
                                    </p:set>
                                    <p:anim calcmode="lin" valueType="num">
                                      <p:cBhvr additive="base">
                                        <p:cTn id="30" dur="10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224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24259">
                                            <p:txEl>
                                              <p:pRg st="6" end="6"/>
                                            </p:txEl>
                                          </p:spTgt>
                                        </p:tgtEl>
                                        <p:attrNameLst>
                                          <p:attrName>style.visibility</p:attrName>
                                        </p:attrNameLst>
                                      </p:cBhvr>
                                      <p:to>
                                        <p:strVal val="visible"/>
                                      </p:to>
                                    </p:set>
                                    <p:anim calcmode="lin" valueType="num">
                                      <p:cBhvr additive="base">
                                        <p:cTn id="36"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24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24259">
                                            <p:txEl>
                                              <p:pRg st="7" end="7"/>
                                            </p:txEl>
                                          </p:spTgt>
                                        </p:tgtEl>
                                        <p:attrNameLst>
                                          <p:attrName>style.visibility</p:attrName>
                                        </p:attrNameLst>
                                      </p:cBhvr>
                                      <p:to>
                                        <p:strVal val="visible"/>
                                      </p:to>
                                    </p:set>
                                    <p:anim calcmode="lin" valueType="num">
                                      <p:cBhvr additive="base">
                                        <p:cTn id="42"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242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224259">
                                            <p:txEl>
                                              <p:pRg st="8" end="8"/>
                                            </p:txEl>
                                          </p:spTgt>
                                        </p:tgtEl>
                                        <p:attrNameLst>
                                          <p:attrName>style.visibility</p:attrName>
                                        </p:attrNameLst>
                                      </p:cBhvr>
                                      <p:to>
                                        <p:strVal val="visible"/>
                                      </p:to>
                                    </p:set>
                                    <p:anim calcmode="lin" valueType="num">
                                      <p:cBhvr additive="base">
                                        <p:cTn id="48"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242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224259">
                                            <p:txEl>
                                              <p:pRg st="9" end="9"/>
                                            </p:txEl>
                                          </p:spTgt>
                                        </p:tgtEl>
                                        <p:attrNameLst>
                                          <p:attrName>style.visibility</p:attrName>
                                        </p:attrNameLst>
                                      </p:cBhvr>
                                      <p:to>
                                        <p:strVal val="visible"/>
                                      </p:to>
                                    </p:set>
                                    <p:anim calcmode="lin" valueType="num">
                                      <p:cBhvr additive="base">
                                        <p:cTn id="54"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242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245511C6-D7D8-4DF5-A05C-15307CF5B985}" type="slidenum">
              <a:rPr lang="ja-JP" altLang="en-US"/>
              <a:pPr/>
              <a:t>52</a:t>
            </a:fld>
            <a:endParaRPr lang="en-US" altLang="ja-JP" dirty="0"/>
          </a:p>
        </p:txBody>
      </p:sp>
      <p:sp>
        <p:nvSpPr>
          <p:cNvPr id="225282"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交叉</a:t>
            </a:r>
          </a:p>
        </p:txBody>
      </p:sp>
      <p:sp>
        <p:nvSpPr>
          <p:cNvPr id="225283" name="Rectangle 3"/>
          <p:cNvSpPr>
            <a:spLocks noGrp="1" noChangeArrowheads="1"/>
          </p:cNvSpPr>
          <p:nvPr>
            <p:ph type="body" idx="1"/>
          </p:nvPr>
        </p:nvSpPr>
        <p:spPr>
          <a:xfrm>
            <a:off x="468313" y="3716338"/>
            <a:ext cx="8675687" cy="2520950"/>
          </a:xfrm>
          <a:noFill/>
          <a:ln/>
        </p:spPr>
        <p:txBody>
          <a:bodyPr/>
          <a:lstStyle/>
          <a:p>
            <a:pPr>
              <a:buFont typeface="Wingdings" pitchFamily="2" charset="2"/>
              <a:buNone/>
            </a:pPr>
            <a:r>
              <a:rPr lang="zh-CN" altLang="en-US" sz="2600" b="1" dirty="0"/>
              <a:t>需其他方式的交叉</a:t>
            </a:r>
            <a:r>
              <a:rPr lang="en-US" altLang="zh-CN" sz="2600" b="1" dirty="0"/>
              <a:t>(</a:t>
            </a:r>
            <a:r>
              <a:rPr lang="zh-CN" altLang="en-US" sz="2600" b="1" dirty="0"/>
              <a:t>重组</a:t>
            </a:r>
            <a:r>
              <a:rPr lang="en-US" altLang="zh-CN" sz="2600" b="1" dirty="0"/>
              <a:t>)</a:t>
            </a:r>
            <a:r>
              <a:rPr lang="zh-CN" altLang="en-US" sz="2600" b="1" dirty="0"/>
              <a:t>操作</a:t>
            </a:r>
            <a:r>
              <a:rPr lang="en-US" altLang="zh-CN" sz="2600" b="1" dirty="0"/>
              <a:t>,</a:t>
            </a:r>
          </a:p>
          <a:p>
            <a:pPr>
              <a:buFont typeface="Wingdings" pitchFamily="2" charset="2"/>
              <a:buNone/>
            </a:pPr>
            <a:r>
              <a:rPr lang="zh-CN" altLang="en-US" sz="2600" b="1" dirty="0"/>
              <a:t>如部分匹配交叉</a:t>
            </a:r>
            <a:r>
              <a:rPr lang="en-US" altLang="zh-CN" sz="2600" b="1" dirty="0"/>
              <a:t>(</a:t>
            </a:r>
            <a:r>
              <a:rPr lang="en-US" altLang="zh-CN" sz="2200" b="1" dirty="0"/>
              <a:t>Partially Matched </a:t>
            </a:r>
            <a:r>
              <a:rPr lang="en-US" altLang="zh-CN" sz="2200" b="1" dirty="0" err="1"/>
              <a:t>Crossover,PMX</a:t>
            </a:r>
            <a:r>
              <a:rPr lang="en-US" altLang="zh-CN" sz="2600" b="1" dirty="0"/>
              <a:t>)</a:t>
            </a:r>
            <a:r>
              <a:rPr lang="zh-CN" altLang="en-US" sz="2600" b="1" dirty="0"/>
              <a:t>、</a:t>
            </a:r>
          </a:p>
          <a:p>
            <a:pPr>
              <a:buFont typeface="Wingdings" pitchFamily="2" charset="2"/>
              <a:buNone/>
            </a:pPr>
            <a:r>
              <a:rPr lang="zh-CN" altLang="en-US" sz="2600" b="1" dirty="0"/>
              <a:t>顺序交叉</a:t>
            </a:r>
            <a:r>
              <a:rPr lang="en-US" altLang="zh-CN" sz="2600" b="1" dirty="0"/>
              <a:t>(</a:t>
            </a:r>
            <a:r>
              <a:rPr lang="en-US" altLang="zh-CN" sz="2200" b="1" dirty="0"/>
              <a:t>Ordered </a:t>
            </a:r>
            <a:r>
              <a:rPr lang="en-US" altLang="zh-CN" sz="2200" b="1" dirty="0" err="1"/>
              <a:t>Crossover,OX</a:t>
            </a:r>
            <a:r>
              <a:rPr lang="en-US" altLang="zh-CN" sz="2600" b="1" dirty="0"/>
              <a:t>)</a:t>
            </a:r>
            <a:r>
              <a:rPr lang="zh-CN" altLang="en-US" sz="2600" b="1" dirty="0"/>
              <a:t>、</a:t>
            </a:r>
          </a:p>
          <a:p>
            <a:pPr>
              <a:buFont typeface="Wingdings" pitchFamily="2" charset="2"/>
              <a:buNone/>
            </a:pPr>
            <a:r>
              <a:rPr lang="zh-CN" altLang="en-US" sz="2600" b="1" dirty="0"/>
              <a:t>循环交叉</a:t>
            </a:r>
            <a:r>
              <a:rPr lang="en-US" altLang="zh-CN" sz="2600" b="1" dirty="0"/>
              <a:t>(</a:t>
            </a:r>
            <a:r>
              <a:rPr lang="en-US" altLang="zh-CN" sz="2200" b="1" dirty="0"/>
              <a:t>Cycle </a:t>
            </a:r>
            <a:r>
              <a:rPr lang="en-US" altLang="zh-CN" sz="2200" b="1" dirty="0" err="1"/>
              <a:t>Crossover,CX</a:t>
            </a:r>
            <a:r>
              <a:rPr lang="en-US" altLang="zh-CN" sz="2600" b="1" dirty="0"/>
              <a:t>)</a:t>
            </a:r>
            <a:r>
              <a:rPr lang="zh-CN" altLang="en-US" sz="2600" b="1" dirty="0"/>
              <a:t>、</a:t>
            </a:r>
          </a:p>
          <a:p>
            <a:pPr>
              <a:buFont typeface="Wingdings" pitchFamily="2" charset="2"/>
              <a:buNone/>
            </a:pPr>
            <a:r>
              <a:rPr lang="zh-CN" altLang="en-US" sz="2600" b="1" dirty="0"/>
              <a:t>边重组</a:t>
            </a:r>
            <a:r>
              <a:rPr lang="en-US" altLang="zh-CN" sz="2600" b="1" dirty="0"/>
              <a:t>(</a:t>
            </a:r>
            <a:r>
              <a:rPr lang="en-GB" altLang="zh-CN" sz="2200" b="1" dirty="0"/>
              <a:t>Edge Recombination</a:t>
            </a:r>
            <a:r>
              <a:rPr lang="en-US" altLang="zh-CN" sz="2600" b="1" dirty="0"/>
              <a:t>)</a:t>
            </a:r>
            <a:r>
              <a:rPr lang="zh-CN" altLang="en-US" sz="2600" b="1" dirty="0"/>
              <a:t>。</a:t>
            </a:r>
          </a:p>
        </p:txBody>
      </p:sp>
      <p:grpSp>
        <p:nvGrpSpPr>
          <p:cNvPr id="225284" name="Group 4"/>
          <p:cNvGrpSpPr>
            <a:grpSpLocks/>
          </p:cNvGrpSpPr>
          <p:nvPr/>
        </p:nvGrpSpPr>
        <p:grpSpPr bwMode="auto">
          <a:xfrm>
            <a:off x="1547813" y="2492375"/>
            <a:ext cx="5329237" cy="1101725"/>
            <a:chOff x="975" y="1797"/>
            <a:chExt cx="3357" cy="694"/>
          </a:xfrm>
        </p:grpSpPr>
        <p:sp>
          <p:nvSpPr>
            <p:cNvPr id="225285" name="Text Box 5"/>
            <p:cNvSpPr txBox="1">
              <a:spLocks noChangeArrowheads="1"/>
            </p:cNvSpPr>
            <p:nvPr/>
          </p:nvSpPr>
          <p:spPr bwMode="auto">
            <a:xfrm>
              <a:off x="975"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sz="2400">
                  <a:latin typeface="Times New Roman" pitchFamily="18" charset="0"/>
                </a:rPr>
                <a:t>1 2 3 4 5</a:t>
              </a:r>
            </a:p>
          </p:txBody>
        </p:sp>
        <p:sp>
          <p:nvSpPr>
            <p:cNvPr id="225286" name="Text Box 6"/>
            <p:cNvSpPr txBox="1">
              <a:spLocks noChangeArrowheads="1"/>
            </p:cNvSpPr>
            <p:nvPr/>
          </p:nvSpPr>
          <p:spPr bwMode="auto">
            <a:xfrm>
              <a:off x="975" y="2143"/>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sz="2400">
                  <a:latin typeface="Times New Roman" pitchFamily="18" charset="0"/>
                </a:rPr>
                <a:t>5 4 3 2 1</a:t>
              </a:r>
            </a:p>
          </p:txBody>
        </p:sp>
        <p:sp>
          <p:nvSpPr>
            <p:cNvPr id="225287" name="Text Box 7"/>
            <p:cNvSpPr txBox="1">
              <a:spLocks noChangeArrowheads="1"/>
            </p:cNvSpPr>
            <p:nvPr/>
          </p:nvSpPr>
          <p:spPr bwMode="auto">
            <a:xfrm>
              <a:off x="3384"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sz="2400">
                  <a:latin typeface="Times New Roman" pitchFamily="18" charset="0"/>
                </a:rPr>
                <a:t>1 2 3 2 1</a:t>
              </a:r>
            </a:p>
          </p:txBody>
        </p:sp>
        <p:sp>
          <p:nvSpPr>
            <p:cNvPr id="225288" name="Text Box 8"/>
            <p:cNvSpPr txBox="1">
              <a:spLocks noChangeArrowheads="1"/>
            </p:cNvSpPr>
            <p:nvPr/>
          </p:nvSpPr>
          <p:spPr bwMode="auto">
            <a:xfrm>
              <a:off x="3384" y="2178"/>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sz="2400">
                  <a:latin typeface="Times New Roman" pitchFamily="18" charset="0"/>
                </a:rPr>
                <a:t>5 4 3 4 5</a:t>
              </a:r>
            </a:p>
          </p:txBody>
        </p:sp>
        <p:sp>
          <p:nvSpPr>
            <p:cNvPr id="225289" name="Line 9"/>
            <p:cNvSpPr>
              <a:spLocks noChangeShapeType="1"/>
            </p:cNvSpPr>
            <p:nvPr/>
          </p:nvSpPr>
          <p:spPr bwMode="auto">
            <a:xfrm>
              <a:off x="1428" y="1797"/>
              <a:ext cx="0" cy="694"/>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0" name="Line 10"/>
            <p:cNvSpPr>
              <a:spLocks noChangeShapeType="1"/>
            </p:cNvSpPr>
            <p:nvPr/>
          </p:nvSpPr>
          <p:spPr bwMode="auto">
            <a:xfrm>
              <a:off x="2206" y="2144"/>
              <a:ext cx="964" cy="0"/>
            </a:xfrm>
            <a:prstGeom prst="line">
              <a:avLst/>
            </a:prstGeom>
            <a:noFill/>
            <a:ln w="571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291" name="Text Box 11"/>
          <p:cNvSpPr txBox="1">
            <a:spLocks noChangeArrowheads="1"/>
          </p:cNvSpPr>
          <p:nvPr/>
        </p:nvSpPr>
        <p:spPr bwMode="auto">
          <a:xfrm>
            <a:off x="755650" y="1773238"/>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SzPct val="75000"/>
              <a:buFont typeface="Wingdings" pitchFamily="2" charset="2"/>
              <a:buNone/>
            </a:pPr>
            <a:r>
              <a:rPr lang="zh-CN" altLang="en-US" sz="2400" b="1">
                <a:latin typeface="Arial" charset="0"/>
              </a:rPr>
              <a:t>一般的交叉操作会产生不合适的解，如</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25291"/>
                                        </p:tgtEl>
                                        <p:attrNameLst>
                                          <p:attrName>style.visibility</p:attrName>
                                        </p:attrNameLst>
                                      </p:cBhvr>
                                      <p:to>
                                        <p:strVal val="visible"/>
                                      </p:to>
                                    </p:set>
                                    <p:anim calcmode="lin" valueType="num">
                                      <p:cBhvr additive="base">
                                        <p:cTn id="7" dur="500" fill="hold"/>
                                        <p:tgtEl>
                                          <p:spTgt spid="225291"/>
                                        </p:tgtEl>
                                        <p:attrNameLst>
                                          <p:attrName>ppt_x</p:attrName>
                                        </p:attrNameLst>
                                      </p:cBhvr>
                                      <p:tavLst>
                                        <p:tav tm="0">
                                          <p:val>
                                            <p:strVal val="0-#ppt_w/2"/>
                                          </p:val>
                                        </p:tav>
                                        <p:tav tm="100000">
                                          <p:val>
                                            <p:strVal val="#ppt_x"/>
                                          </p:val>
                                        </p:tav>
                                      </p:tavLst>
                                    </p:anim>
                                    <p:anim calcmode="lin" valueType="num">
                                      <p:cBhvr additive="base">
                                        <p:cTn id="8" dur="500" fill="hold"/>
                                        <p:tgtEl>
                                          <p:spTgt spid="22529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225284"/>
                                        </p:tgtEl>
                                        <p:attrNameLst>
                                          <p:attrName>style.visibility</p:attrName>
                                        </p:attrNameLst>
                                      </p:cBhvr>
                                      <p:to>
                                        <p:strVal val="visible"/>
                                      </p:to>
                                    </p:set>
                                    <p:anim calcmode="lin" valueType="num">
                                      <p:cBhvr>
                                        <p:cTn id="13" dur="500" fill="hold"/>
                                        <p:tgtEl>
                                          <p:spTgt spid="225284"/>
                                        </p:tgtEl>
                                        <p:attrNameLst>
                                          <p:attrName>ppt_w</p:attrName>
                                        </p:attrNameLst>
                                      </p:cBhvr>
                                      <p:tavLst>
                                        <p:tav tm="0">
                                          <p:val>
                                            <p:strVal val="#ppt_w*0.05"/>
                                          </p:val>
                                        </p:tav>
                                        <p:tav tm="100000">
                                          <p:val>
                                            <p:strVal val="#ppt_w"/>
                                          </p:val>
                                        </p:tav>
                                      </p:tavLst>
                                    </p:anim>
                                    <p:anim calcmode="lin" valueType="num">
                                      <p:cBhvr>
                                        <p:cTn id="14" dur="500" fill="hold"/>
                                        <p:tgtEl>
                                          <p:spTgt spid="225284"/>
                                        </p:tgtEl>
                                        <p:attrNameLst>
                                          <p:attrName>ppt_h</p:attrName>
                                        </p:attrNameLst>
                                      </p:cBhvr>
                                      <p:tavLst>
                                        <p:tav tm="0">
                                          <p:val>
                                            <p:strVal val="#ppt_h"/>
                                          </p:val>
                                        </p:tav>
                                        <p:tav tm="100000">
                                          <p:val>
                                            <p:strVal val="#ppt_h"/>
                                          </p:val>
                                        </p:tav>
                                      </p:tavLst>
                                    </p:anim>
                                    <p:anim calcmode="lin" valueType="num">
                                      <p:cBhvr>
                                        <p:cTn id="15" dur="500" fill="hold"/>
                                        <p:tgtEl>
                                          <p:spTgt spid="225284"/>
                                        </p:tgtEl>
                                        <p:attrNameLst>
                                          <p:attrName>ppt_x</p:attrName>
                                        </p:attrNameLst>
                                      </p:cBhvr>
                                      <p:tavLst>
                                        <p:tav tm="0">
                                          <p:val>
                                            <p:strVal val="#ppt_x-.2"/>
                                          </p:val>
                                        </p:tav>
                                        <p:tav tm="100000">
                                          <p:val>
                                            <p:strVal val="#ppt_x"/>
                                          </p:val>
                                        </p:tav>
                                      </p:tavLst>
                                    </p:anim>
                                    <p:anim calcmode="lin" valueType="num">
                                      <p:cBhvr>
                                        <p:cTn id="16" dur="500" fill="hold"/>
                                        <p:tgtEl>
                                          <p:spTgt spid="225284"/>
                                        </p:tgtEl>
                                        <p:attrNameLst>
                                          <p:attrName>ppt_y</p:attrName>
                                        </p:attrNameLst>
                                      </p:cBhvr>
                                      <p:tavLst>
                                        <p:tav tm="0">
                                          <p:val>
                                            <p:strVal val="#ppt_y"/>
                                          </p:val>
                                        </p:tav>
                                        <p:tav tm="100000">
                                          <p:val>
                                            <p:strVal val="#ppt_y"/>
                                          </p:val>
                                        </p:tav>
                                      </p:tavLst>
                                    </p:anim>
                                    <p:animEffect transition="in" filter="fade">
                                      <p:cBhvr>
                                        <p:cTn id="17" dur="500"/>
                                        <p:tgtEl>
                                          <p:spTgt spid="225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5283">
                                            <p:txEl>
                                              <p:pRg st="0" end="0"/>
                                            </p:txEl>
                                          </p:spTgt>
                                        </p:tgtEl>
                                        <p:attrNameLst>
                                          <p:attrName>style.visibility</p:attrName>
                                        </p:attrNameLst>
                                      </p:cBhvr>
                                      <p:to>
                                        <p:strVal val="visible"/>
                                      </p:to>
                                    </p:set>
                                    <p:anim calcmode="lin" valueType="num">
                                      <p:cBhvr additive="base">
                                        <p:cTn id="22" dur="500" fill="hold"/>
                                        <p:tgtEl>
                                          <p:spTgt spid="22528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5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5283">
                                            <p:txEl>
                                              <p:pRg st="1" end="1"/>
                                            </p:txEl>
                                          </p:spTgt>
                                        </p:tgtEl>
                                        <p:attrNameLst>
                                          <p:attrName>style.visibility</p:attrName>
                                        </p:attrNameLst>
                                      </p:cBhvr>
                                      <p:to>
                                        <p:strVal val="visible"/>
                                      </p:to>
                                    </p:set>
                                    <p:anim calcmode="lin" valueType="num">
                                      <p:cBhvr additive="base">
                                        <p:cTn id="28" dur="500" fill="hold"/>
                                        <p:tgtEl>
                                          <p:spTgt spid="22528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5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5283">
                                            <p:txEl>
                                              <p:pRg st="2" end="2"/>
                                            </p:txEl>
                                          </p:spTgt>
                                        </p:tgtEl>
                                        <p:attrNameLst>
                                          <p:attrName>style.visibility</p:attrName>
                                        </p:attrNameLst>
                                      </p:cBhvr>
                                      <p:to>
                                        <p:strVal val="visible"/>
                                      </p:to>
                                    </p:set>
                                    <p:anim calcmode="lin" valueType="num">
                                      <p:cBhvr additive="base">
                                        <p:cTn id="34" dur="500" fill="hold"/>
                                        <p:tgtEl>
                                          <p:spTgt spid="22528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25283">
                                            <p:txEl>
                                              <p:pRg st="2" end="2"/>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25283">
                                            <p:txEl>
                                              <p:pRg st="3" end="3"/>
                                            </p:txEl>
                                          </p:spTgt>
                                        </p:tgtEl>
                                        <p:attrNameLst>
                                          <p:attrName>style.visibility</p:attrName>
                                        </p:attrNameLst>
                                      </p:cBhvr>
                                      <p:to>
                                        <p:strVal val="visible"/>
                                      </p:to>
                                    </p:set>
                                    <p:anim calcmode="lin" valueType="num">
                                      <p:cBhvr additive="base">
                                        <p:cTn id="39" dur="1000" fill="hold"/>
                                        <p:tgtEl>
                                          <p:spTgt spid="225283">
                                            <p:txEl>
                                              <p:pRg st="3" end="3"/>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225283">
                                            <p:txEl>
                                              <p:pRg st="3" end="3"/>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500"/>
                            </p:stCondLst>
                            <p:childTnLst>
                              <p:par>
                                <p:cTn id="42" presetID="2" presetClass="entr" presetSubtype="4" fill="hold" grpId="0" nodeType="afterEffect">
                                  <p:stCondLst>
                                    <p:cond delay="0"/>
                                  </p:stCondLst>
                                  <p:childTnLst>
                                    <p:set>
                                      <p:cBhvr>
                                        <p:cTn id="43" dur="1" fill="hold">
                                          <p:stCondLst>
                                            <p:cond delay="0"/>
                                          </p:stCondLst>
                                        </p:cTn>
                                        <p:tgtEl>
                                          <p:spTgt spid="225283">
                                            <p:txEl>
                                              <p:pRg st="4" end="4"/>
                                            </p:txEl>
                                          </p:spTgt>
                                        </p:tgtEl>
                                        <p:attrNameLst>
                                          <p:attrName>style.visibility</p:attrName>
                                        </p:attrNameLst>
                                      </p:cBhvr>
                                      <p:to>
                                        <p:strVal val="visible"/>
                                      </p:to>
                                    </p:set>
                                    <p:anim calcmode="lin" valueType="num">
                                      <p:cBhvr additive="base">
                                        <p:cTn id="44" dur="1000" fill="hold"/>
                                        <p:tgtEl>
                                          <p:spTgt spid="225283">
                                            <p:txEl>
                                              <p:pRg st="4" end="4"/>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2252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9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5"/>
          <p:cNvSpPr>
            <a:spLocks noGrp="1"/>
          </p:cNvSpPr>
          <p:nvPr>
            <p:ph type="sldNum" sz="quarter" idx="10"/>
          </p:nvPr>
        </p:nvSpPr>
        <p:spPr/>
        <p:txBody>
          <a:bodyPr/>
          <a:lstStyle/>
          <a:p>
            <a:fld id="{9CD0F73F-F1D6-47B0-96AF-E3B4B0CCA725}" type="slidenum">
              <a:rPr lang="ja-JP" altLang="en-US"/>
              <a:pPr/>
              <a:t>53</a:t>
            </a:fld>
            <a:endParaRPr lang="en-US" altLang="ja-JP"/>
          </a:p>
        </p:txBody>
      </p:sp>
      <p:sp>
        <p:nvSpPr>
          <p:cNvPr id="226306"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交叉</a:t>
            </a:r>
            <a:r>
              <a:rPr lang="en-US" altLang="zh-CN" sz="4000" b="0">
                <a:solidFill>
                  <a:schemeClr val="hlink"/>
                </a:solidFill>
                <a:effectLst>
                  <a:outerShdw blurRad="38100" dist="38100" dir="2700000" algn="tl">
                    <a:srgbClr val="C0C0C0"/>
                  </a:outerShdw>
                </a:effectLst>
              </a:rPr>
              <a:t>1:</a:t>
            </a:r>
            <a:r>
              <a:rPr lang="zh-CN" altLang="en-US" sz="4000" b="0">
                <a:solidFill>
                  <a:schemeClr val="hlink"/>
                </a:solidFill>
                <a:effectLst>
                  <a:outerShdw blurRad="38100" dist="38100" dir="2700000" algn="tl">
                    <a:srgbClr val="C0C0C0"/>
                  </a:outerShdw>
                </a:effectLst>
              </a:rPr>
              <a:t>部分匹配交叉</a:t>
            </a:r>
            <a:r>
              <a:rPr lang="en-US" altLang="zh-CN" sz="4000" b="0">
                <a:solidFill>
                  <a:schemeClr val="hlink"/>
                </a:solidFill>
                <a:effectLst>
                  <a:outerShdw blurRad="38100" dist="38100" dir="2700000" algn="tl">
                    <a:srgbClr val="C0C0C0"/>
                  </a:outerShdw>
                </a:effectLst>
              </a:rPr>
              <a:t>(PMX)</a:t>
            </a:r>
          </a:p>
        </p:txBody>
      </p:sp>
      <p:sp>
        <p:nvSpPr>
          <p:cNvPr id="226307" name="Rectangle 3"/>
          <p:cNvSpPr>
            <a:spLocks noGrp="1" noChangeArrowheads="1"/>
          </p:cNvSpPr>
          <p:nvPr>
            <p:ph type="body" sz="half" idx="1"/>
          </p:nvPr>
        </p:nvSpPr>
        <p:spPr>
          <a:xfrm>
            <a:off x="755650" y="1125538"/>
            <a:ext cx="7694613" cy="863600"/>
          </a:xfrm>
          <a:noFill/>
          <a:ln/>
        </p:spPr>
        <p:txBody>
          <a:bodyPr/>
          <a:lstStyle/>
          <a:p>
            <a:pPr>
              <a:buFont typeface="Wingdings" pitchFamily="2" charset="2"/>
              <a:buChar char="Ø"/>
            </a:pPr>
            <a:r>
              <a:rPr lang="zh-CN" altLang="en-US" sz="2200" b="1"/>
              <a:t>双亲</a:t>
            </a:r>
            <a:r>
              <a:rPr lang="en-US" altLang="zh-CN" sz="2200" b="1"/>
              <a:t>P1,P2</a:t>
            </a:r>
            <a:r>
              <a:rPr lang="zh-CN" altLang="en-US" sz="2200" b="1"/>
              <a:t>随机选取两个交叉点，得到一个匹配段</a:t>
            </a:r>
            <a:r>
              <a:rPr lang="en-US" altLang="zh-CN" sz="2200" b="1"/>
              <a:t>,</a:t>
            </a:r>
            <a:r>
              <a:rPr lang="zh-CN" altLang="en-US" sz="2200" b="1"/>
              <a:t>根据交叉点中间段给出映射关系。</a:t>
            </a:r>
          </a:p>
        </p:txBody>
      </p:sp>
      <p:graphicFrame>
        <p:nvGraphicFramePr>
          <p:cNvPr id="226308" name="Group 4"/>
          <p:cNvGraphicFramePr>
            <a:graphicFrameLocks noGrp="1"/>
          </p:cNvGraphicFramePr>
          <p:nvPr>
            <p:ph sz="quarter" idx="2"/>
          </p:nvPr>
        </p:nvGraphicFramePr>
        <p:xfrm>
          <a:off x="1211263" y="2159000"/>
          <a:ext cx="3960812" cy="566928"/>
        </p:xfrm>
        <a:graphic>
          <a:graphicData uri="http://schemas.openxmlformats.org/drawingml/2006/table">
            <a:tbl>
              <a:tblPr/>
              <a:tblGrid>
                <a:gridCol w="439737"/>
                <a:gridCol w="441325"/>
                <a:gridCol w="439738"/>
                <a:gridCol w="439737"/>
                <a:gridCol w="439738"/>
                <a:gridCol w="439737"/>
                <a:gridCol w="439738"/>
                <a:gridCol w="441325"/>
                <a:gridCol w="439737"/>
              </a:tblGrid>
              <a:tr h="522288">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330" name="Group 26"/>
          <p:cNvGraphicFramePr>
            <a:graphicFrameLocks noGrp="1"/>
          </p:cNvGraphicFramePr>
          <p:nvPr>
            <p:ph sz="quarter" idx="3"/>
          </p:nvPr>
        </p:nvGraphicFramePr>
        <p:xfrm>
          <a:off x="1211263" y="3081338"/>
          <a:ext cx="3960812" cy="566928"/>
        </p:xfrm>
        <a:graphic>
          <a:graphicData uri="http://schemas.openxmlformats.org/drawingml/2006/table">
            <a:tbl>
              <a:tblPr/>
              <a:tblGrid>
                <a:gridCol w="439737"/>
                <a:gridCol w="441325"/>
                <a:gridCol w="439738"/>
                <a:gridCol w="439737"/>
                <a:gridCol w="439738"/>
                <a:gridCol w="439737"/>
                <a:gridCol w="439738"/>
                <a:gridCol w="441325"/>
                <a:gridCol w="439737"/>
              </a:tblGrid>
              <a:tr h="52070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352" name="Group 48"/>
          <p:cNvGraphicFramePr>
            <a:graphicFrameLocks noGrp="1"/>
          </p:cNvGraphicFramePr>
          <p:nvPr/>
        </p:nvGraphicFramePr>
        <p:xfrm>
          <a:off x="1692275" y="5589588"/>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43180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374" name="Group 70"/>
          <p:cNvGraphicFramePr>
            <a:graphicFrameLocks noGrp="1"/>
          </p:cNvGraphicFramePr>
          <p:nvPr/>
        </p:nvGraphicFramePr>
        <p:xfrm>
          <a:off x="1692275" y="4868863"/>
          <a:ext cx="3527425" cy="566928"/>
        </p:xfrm>
        <a:graphic>
          <a:graphicData uri="http://schemas.openxmlformats.org/drawingml/2006/table">
            <a:tbl>
              <a:tblPr/>
              <a:tblGrid>
                <a:gridCol w="392113"/>
                <a:gridCol w="392112"/>
                <a:gridCol w="392113"/>
                <a:gridCol w="392112"/>
                <a:gridCol w="374650"/>
                <a:gridCol w="407988"/>
                <a:gridCol w="392112"/>
                <a:gridCol w="392113"/>
                <a:gridCol w="392112"/>
              </a:tblGrid>
              <a:tr h="43180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396" name="Text Box 92"/>
          <p:cNvSpPr txBox="1">
            <a:spLocks noChangeArrowheads="1"/>
          </p:cNvSpPr>
          <p:nvPr/>
        </p:nvSpPr>
        <p:spPr bwMode="auto">
          <a:xfrm>
            <a:off x="900113" y="285273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P1</a:t>
            </a:r>
          </a:p>
        </p:txBody>
      </p:sp>
      <p:sp>
        <p:nvSpPr>
          <p:cNvPr id="226397" name="Text Box 93"/>
          <p:cNvSpPr txBox="1">
            <a:spLocks noChangeArrowheads="1"/>
          </p:cNvSpPr>
          <p:nvPr/>
        </p:nvSpPr>
        <p:spPr bwMode="auto">
          <a:xfrm>
            <a:off x="900113" y="357346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P2</a:t>
            </a:r>
          </a:p>
        </p:txBody>
      </p:sp>
      <p:sp>
        <p:nvSpPr>
          <p:cNvPr id="226398" name="Text Box 94"/>
          <p:cNvSpPr txBox="1">
            <a:spLocks noChangeArrowheads="1"/>
          </p:cNvSpPr>
          <p:nvPr/>
        </p:nvSpPr>
        <p:spPr bwMode="auto">
          <a:xfrm>
            <a:off x="5795963" y="2924175"/>
            <a:ext cx="273685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Arial" charset="0"/>
              </a:rPr>
              <a:t>映射关系：</a:t>
            </a:r>
          </a:p>
          <a:p>
            <a:pPr>
              <a:spcBef>
                <a:spcPct val="50000"/>
              </a:spcBef>
            </a:pPr>
            <a:r>
              <a:rPr lang="en-US" altLang="zh-CN" sz="2000">
                <a:latin typeface="Arial" charset="0"/>
              </a:rPr>
              <a:t>4 </a:t>
            </a:r>
            <a:r>
              <a:rPr lang="en-US" altLang="zh-CN" sz="2000">
                <a:latin typeface="Arial" charset="0"/>
                <a:sym typeface="Symbol" pitchFamily="18" charset="2"/>
              </a:rPr>
              <a:t>8</a:t>
            </a:r>
            <a:r>
              <a:rPr lang="zh-CN" altLang="en-US" sz="2000">
                <a:latin typeface="Arial" charset="0"/>
                <a:sym typeface="Symbol" pitchFamily="18" charset="2"/>
              </a:rPr>
              <a:t>、</a:t>
            </a:r>
            <a:r>
              <a:rPr lang="en-US" altLang="zh-CN" sz="2000">
                <a:latin typeface="Arial" charset="0"/>
                <a:sym typeface="Symbol" pitchFamily="18" charset="2"/>
              </a:rPr>
              <a:t>5 2</a:t>
            </a:r>
            <a:r>
              <a:rPr lang="zh-CN" altLang="en-US" sz="2000">
                <a:latin typeface="Arial" charset="0"/>
                <a:sym typeface="Symbol" pitchFamily="18" charset="2"/>
              </a:rPr>
              <a:t>、</a:t>
            </a:r>
            <a:r>
              <a:rPr lang="en-US" altLang="zh-CN" sz="2000">
                <a:latin typeface="Arial" charset="0"/>
                <a:sym typeface="Symbol" pitchFamily="18" charset="2"/>
              </a:rPr>
              <a:t>7 5</a:t>
            </a:r>
          </a:p>
        </p:txBody>
      </p:sp>
      <p:sp>
        <p:nvSpPr>
          <p:cNvPr id="226399" name="Text Box 95"/>
          <p:cNvSpPr txBox="1">
            <a:spLocks noChangeArrowheads="1"/>
          </p:cNvSpPr>
          <p:nvPr/>
        </p:nvSpPr>
        <p:spPr bwMode="auto">
          <a:xfrm>
            <a:off x="1258888" y="501332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sp>
        <p:nvSpPr>
          <p:cNvPr id="226400" name="Text Box 96"/>
          <p:cNvSpPr txBox="1">
            <a:spLocks noChangeArrowheads="1"/>
          </p:cNvSpPr>
          <p:nvPr/>
        </p:nvSpPr>
        <p:spPr bwMode="auto">
          <a:xfrm>
            <a:off x="1258888" y="56134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c2</a:t>
            </a:r>
          </a:p>
        </p:txBody>
      </p:sp>
      <p:sp>
        <p:nvSpPr>
          <p:cNvPr id="226401" name="Text Box 97"/>
          <p:cNvSpPr txBox="1">
            <a:spLocks noChangeArrowheads="1"/>
          </p:cNvSpPr>
          <p:nvPr/>
        </p:nvSpPr>
        <p:spPr bwMode="auto">
          <a:xfrm>
            <a:off x="755650" y="4292600"/>
            <a:ext cx="540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SzPct val="75000"/>
              <a:buFont typeface="Wingdings" pitchFamily="2" charset="2"/>
              <a:buChar char="Ø"/>
            </a:pPr>
            <a:r>
              <a:rPr lang="en-US" altLang="zh-CN" sz="2000" b="1">
                <a:latin typeface="Arial" charset="0"/>
              </a:rPr>
              <a:t>   </a:t>
            </a:r>
            <a:r>
              <a:rPr lang="zh-CN" altLang="en-US" sz="2000" b="1">
                <a:latin typeface="Arial" charset="0"/>
              </a:rPr>
              <a:t>交换两个交叉点之间的编码</a:t>
            </a:r>
            <a:r>
              <a:rPr lang="en-US" altLang="zh-CN" sz="2000" b="1">
                <a:latin typeface="Arial" charset="0"/>
              </a:rPr>
              <a:t>,(X</a:t>
            </a:r>
            <a:r>
              <a:rPr lang="zh-CN" altLang="en-US" sz="2000" b="1">
                <a:latin typeface="Arial" charset="0"/>
              </a:rPr>
              <a:t>表示未定码</a:t>
            </a:r>
            <a:r>
              <a:rPr lang="en-US" altLang="zh-CN" sz="2000" b="1">
                <a:latin typeface="Arial"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 calcmode="lin" valueType="num">
                                      <p:cBhvr additive="base">
                                        <p:cTn id="7" dur="500" fill="hold"/>
                                        <p:tgtEl>
                                          <p:spTgt spid="226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6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6396"/>
                                        </p:tgtEl>
                                        <p:attrNameLst>
                                          <p:attrName>style.visibility</p:attrName>
                                        </p:attrNameLst>
                                      </p:cBhvr>
                                      <p:to>
                                        <p:strVal val="visible"/>
                                      </p:to>
                                    </p:set>
                                    <p:anim calcmode="lin" valueType="num">
                                      <p:cBhvr additive="base">
                                        <p:cTn id="13" dur="500" fill="hold"/>
                                        <p:tgtEl>
                                          <p:spTgt spid="226396"/>
                                        </p:tgtEl>
                                        <p:attrNameLst>
                                          <p:attrName>ppt_x</p:attrName>
                                        </p:attrNameLst>
                                      </p:cBhvr>
                                      <p:tavLst>
                                        <p:tav tm="0">
                                          <p:val>
                                            <p:strVal val="#ppt_x"/>
                                          </p:val>
                                        </p:tav>
                                        <p:tav tm="100000">
                                          <p:val>
                                            <p:strVal val="#ppt_x"/>
                                          </p:val>
                                        </p:tav>
                                      </p:tavLst>
                                    </p:anim>
                                    <p:anim calcmode="lin" valueType="num">
                                      <p:cBhvr additive="base">
                                        <p:cTn id="14" dur="500" fill="hold"/>
                                        <p:tgtEl>
                                          <p:spTgt spid="22639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6308"/>
                                        </p:tgtEl>
                                        <p:attrNameLst>
                                          <p:attrName>style.visibility</p:attrName>
                                        </p:attrNameLst>
                                      </p:cBhvr>
                                      <p:to>
                                        <p:strVal val="visible"/>
                                      </p:to>
                                    </p:set>
                                    <p:anim calcmode="lin" valueType="num">
                                      <p:cBhvr additive="base">
                                        <p:cTn id="17" dur="500" fill="hold"/>
                                        <p:tgtEl>
                                          <p:spTgt spid="226308"/>
                                        </p:tgtEl>
                                        <p:attrNameLst>
                                          <p:attrName>ppt_x</p:attrName>
                                        </p:attrNameLst>
                                      </p:cBhvr>
                                      <p:tavLst>
                                        <p:tav tm="0">
                                          <p:val>
                                            <p:strVal val="#ppt_x"/>
                                          </p:val>
                                        </p:tav>
                                        <p:tav tm="100000">
                                          <p:val>
                                            <p:strVal val="#ppt_x"/>
                                          </p:val>
                                        </p:tav>
                                      </p:tavLst>
                                    </p:anim>
                                    <p:anim calcmode="lin" valueType="num">
                                      <p:cBhvr additive="base">
                                        <p:cTn id="18" dur="500" fill="hold"/>
                                        <p:tgtEl>
                                          <p:spTgt spid="2263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6397"/>
                                        </p:tgtEl>
                                        <p:attrNameLst>
                                          <p:attrName>style.visibility</p:attrName>
                                        </p:attrNameLst>
                                      </p:cBhvr>
                                      <p:to>
                                        <p:strVal val="visible"/>
                                      </p:to>
                                    </p:set>
                                    <p:anim calcmode="lin" valueType="num">
                                      <p:cBhvr additive="base">
                                        <p:cTn id="21" dur="500" fill="hold"/>
                                        <p:tgtEl>
                                          <p:spTgt spid="226397"/>
                                        </p:tgtEl>
                                        <p:attrNameLst>
                                          <p:attrName>ppt_x</p:attrName>
                                        </p:attrNameLst>
                                      </p:cBhvr>
                                      <p:tavLst>
                                        <p:tav tm="0">
                                          <p:val>
                                            <p:strVal val="#ppt_x"/>
                                          </p:val>
                                        </p:tav>
                                        <p:tav tm="100000">
                                          <p:val>
                                            <p:strVal val="#ppt_x"/>
                                          </p:val>
                                        </p:tav>
                                      </p:tavLst>
                                    </p:anim>
                                    <p:anim calcmode="lin" valueType="num">
                                      <p:cBhvr additive="base">
                                        <p:cTn id="22" dur="500" fill="hold"/>
                                        <p:tgtEl>
                                          <p:spTgt spid="22639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6330"/>
                                        </p:tgtEl>
                                        <p:attrNameLst>
                                          <p:attrName>style.visibility</p:attrName>
                                        </p:attrNameLst>
                                      </p:cBhvr>
                                      <p:to>
                                        <p:strVal val="visible"/>
                                      </p:to>
                                    </p:set>
                                    <p:anim calcmode="lin" valueType="num">
                                      <p:cBhvr additive="base">
                                        <p:cTn id="25" dur="500" fill="hold"/>
                                        <p:tgtEl>
                                          <p:spTgt spid="226330"/>
                                        </p:tgtEl>
                                        <p:attrNameLst>
                                          <p:attrName>ppt_x</p:attrName>
                                        </p:attrNameLst>
                                      </p:cBhvr>
                                      <p:tavLst>
                                        <p:tav tm="0">
                                          <p:val>
                                            <p:strVal val="#ppt_x"/>
                                          </p:val>
                                        </p:tav>
                                        <p:tav tm="100000">
                                          <p:val>
                                            <p:strVal val="#ppt_x"/>
                                          </p:val>
                                        </p:tav>
                                      </p:tavLst>
                                    </p:anim>
                                    <p:anim calcmode="lin" valueType="num">
                                      <p:cBhvr additive="base">
                                        <p:cTn id="26" dur="500" fill="hold"/>
                                        <p:tgtEl>
                                          <p:spTgt spid="22633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226398"/>
                                        </p:tgtEl>
                                        <p:attrNameLst>
                                          <p:attrName>style.visibility</p:attrName>
                                        </p:attrNameLst>
                                      </p:cBhvr>
                                      <p:to>
                                        <p:strVal val="visible"/>
                                      </p:to>
                                    </p:set>
                                    <p:anim to="" calcmode="lin" valueType="num">
                                      <p:cBhvr>
                                        <p:cTn id="31" dur="1" fill="hold"/>
                                        <p:tgtEl>
                                          <p:spTgt spid="226398"/>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6401"/>
                                        </p:tgtEl>
                                        <p:attrNameLst>
                                          <p:attrName>style.visibility</p:attrName>
                                        </p:attrNameLst>
                                      </p:cBhvr>
                                      <p:to>
                                        <p:strVal val="visible"/>
                                      </p:to>
                                    </p:set>
                                    <p:anim calcmode="lin" valueType="num">
                                      <p:cBhvr additive="base">
                                        <p:cTn id="36" dur="500" fill="hold"/>
                                        <p:tgtEl>
                                          <p:spTgt spid="226401"/>
                                        </p:tgtEl>
                                        <p:attrNameLst>
                                          <p:attrName>ppt_x</p:attrName>
                                        </p:attrNameLst>
                                      </p:cBhvr>
                                      <p:tavLst>
                                        <p:tav tm="0">
                                          <p:val>
                                            <p:strVal val="#ppt_x"/>
                                          </p:val>
                                        </p:tav>
                                        <p:tav tm="100000">
                                          <p:val>
                                            <p:strVal val="#ppt_x"/>
                                          </p:val>
                                        </p:tav>
                                      </p:tavLst>
                                    </p:anim>
                                    <p:anim calcmode="lin" valueType="num">
                                      <p:cBhvr additive="base">
                                        <p:cTn id="37" dur="500" fill="hold"/>
                                        <p:tgtEl>
                                          <p:spTgt spid="226401"/>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26352"/>
                                        </p:tgtEl>
                                        <p:attrNameLst>
                                          <p:attrName>style.visibility</p:attrName>
                                        </p:attrNameLst>
                                      </p:cBhvr>
                                      <p:to>
                                        <p:strVal val="visible"/>
                                      </p:to>
                                    </p:set>
                                    <p:anim calcmode="lin" valueType="num">
                                      <p:cBhvr additive="base">
                                        <p:cTn id="42" dur="500" fill="hold"/>
                                        <p:tgtEl>
                                          <p:spTgt spid="226352"/>
                                        </p:tgtEl>
                                        <p:attrNameLst>
                                          <p:attrName>ppt_x</p:attrName>
                                        </p:attrNameLst>
                                      </p:cBhvr>
                                      <p:tavLst>
                                        <p:tav tm="0">
                                          <p:val>
                                            <p:strVal val="#ppt_x"/>
                                          </p:val>
                                        </p:tav>
                                        <p:tav tm="100000">
                                          <p:val>
                                            <p:strVal val="#ppt_x"/>
                                          </p:val>
                                        </p:tav>
                                      </p:tavLst>
                                    </p:anim>
                                    <p:anim calcmode="lin" valueType="num">
                                      <p:cBhvr additive="base">
                                        <p:cTn id="43" dur="500" fill="hold"/>
                                        <p:tgtEl>
                                          <p:spTgt spid="22635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26374"/>
                                        </p:tgtEl>
                                        <p:attrNameLst>
                                          <p:attrName>style.visibility</p:attrName>
                                        </p:attrNameLst>
                                      </p:cBhvr>
                                      <p:to>
                                        <p:strVal val="visible"/>
                                      </p:to>
                                    </p:set>
                                    <p:anim calcmode="lin" valueType="num">
                                      <p:cBhvr additive="base">
                                        <p:cTn id="46" dur="500" fill="hold"/>
                                        <p:tgtEl>
                                          <p:spTgt spid="226374"/>
                                        </p:tgtEl>
                                        <p:attrNameLst>
                                          <p:attrName>ppt_x</p:attrName>
                                        </p:attrNameLst>
                                      </p:cBhvr>
                                      <p:tavLst>
                                        <p:tav tm="0">
                                          <p:val>
                                            <p:strVal val="#ppt_x"/>
                                          </p:val>
                                        </p:tav>
                                        <p:tav tm="100000">
                                          <p:val>
                                            <p:strVal val="#ppt_x"/>
                                          </p:val>
                                        </p:tav>
                                      </p:tavLst>
                                    </p:anim>
                                    <p:anim calcmode="lin" valueType="num">
                                      <p:cBhvr additive="base">
                                        <p:cTn id="47" dur="500" fill="hold"/>
                                        <p:tgtEl>
                                          <p:spTgt spid="22637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26399"/>
                                        </p:tgtEl>
                                        <p:attrNameLst>
                                          <p:attrName>style.visibility</p:attrName>
                                        </p:attrNameLst>
                                      </p:cBhvr>
                                      <p:to>
                                        <p:strVal val="visible"/>
                                      </p:to>
                                    </p:set>
                                    <p:anim calcmode="lin" valueType="num">
                                      <p:cBhvr additive="base">
                                        <p:cTn id="50" dur="500" fill="hold"/>
                                        <p:tgtEl>
                                          <p:spTgt spid="226399"/>
                                        </p:tgtEl>
                                        <p:attrNameLst>
                                          <p:attrName>ppt_x</p:attrName>
                                        </p:attrNameLst>
                                      </p:cBhvr>
                                      <p:tavLst>
                                        <p:tav tm="0">
                                          <p:val>
                                            <p:strVal val="#ppt_x"/>
                                          </p:val>
                                        </p:tav>
                                        <p:tav tm="100000">
                                          <p:val>
                                            <p:strVal val="#ppt_x"/>
                                          </p:val>
                                        </p:tav>
                                      </p:tavLst>
                                    </p:anim>
                                    <p:anim calcmode="lin" valueType="num">
                                      <p:cBhvr additive="base">
                                        <p:cTn id="51" dur="500" fill="hold"/>
                                        <p:tgtEl>
                                          <p:spTgt spid="22639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6400"/>
                                        </p:tgtEl>
                                        <p:attrNameLst>
                                          <p:attrName>style.visibility</p:attrName>
                                        </p:attrNameLst>
                                      </p:cBhvr>
                                      <p:to>
                                        <p:strVal val="visible"/>
                                      </p:to>
                                    </p:set>
                                    <p:anim calcmode="lin" valueType="num">
                                      <p:cBhvr additive="base">
                                        <p:cTn id="54" dur="500" fill="hold"/>
                                        <p:tgtEl>
                                          <p:spTgt spid="226400"/>
                                        </p:tgtEl>
                                        <p:attrNameLst>
                                          <p:attrName>ppt_x</p:attrName>
                                        </p:attrNameLst>
                                      </p:cBhvr>
                                      <p:tavLst>
                                        <p:tav tm="0">
                                          <p:val>
                                            <p:strVal val="#ppt_x"/>
                                          </p:val>
                                        </p:tav>
                                        <p:tav tm="100000">
                                          <p:val>
                                            <p:strVal val="#ppt_x"/>
                                          </p:val>
                                        </p:tav>
                                      </p:tavLst>
                                    </p:anim>
                                    <p:anim calcmode="lin" valueType="num">
                                      <p:cBhvr additive="base">
                                        <p:cTn id="55" dur="500" fill="hold"/>
                                        <p:tgtEl>
                                          <p:spTgt spid="226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P spid="226396" grpId="0"/>
      <p:bldP spid="226398" grpId="0" animBg="1"/>
      <p:bldP spid="226399" grpId="0"/>
      <p:bldP spid="226400" grpId="0"/>
      <p:bldP spid="226401"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 name="灯片编号占位符 3"/>
          <p:cNvSpPr>
            <a:spLocks noGrp="1"/>
          </p:cNvSpPr>
          <p:nvPr>
            <p:ph type="sldNum" sz="quarter" idx="10"/>
          </p:nvPr>
        </p:nvSpPr>
        <p:spPr/>
        <p:txBody>
          <a:bodyPr/>
          <a:lstStyle/>
          <a:p>
            <a:fld id="{F97D9250-412E-4885-BC02-D533AD41116E}" type="slidenum">
              <a:rPr lang="ja-JP" altLang="en-US"/>
              <a:pPr/>
              <a:t>54</a:t>
            </a:fld>
            <a:endParaRPr lang="en-US" altLang="ja-JP"/>
          </a:p>
        </p:txBody>
      </p:sp>
      <p:sp>
        <p:nvSpPr>
          <p:cNvPr id="227330" name="Rectangle 2"/>
          <p:cNvSpPr>
            <a:spLocks noGrp="1" noChangeArrowheads="1"/>
          </p:cNvSpPr>
          <p:nvPr>
            <p:ph type="title"/>
          </p:nvPr>
        </p:nvSpPr>
        <p:spPr>
          <a:xfrm>
            <a:off x="684213" y="260350"/>
            <a:ext cx="7924800" cy="1143000"/>
          </a:xfrm>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交叉</a:t>
            </a:r>
            <a:r>
              <a:rPr lang="en-US" altLang="zh-CN" sz="4000" b="0">
                <a:solidFill>
                  <a:schemeClr val="hlink"/>
                </a:solidFill>
                <a:effectLst>
                  <a:outerShdw blurRad="38100" dist="38100" dir="2700000" algn="tl">
                    <a:srgbClr val="C0C0C0"/>
                  </a:outerShdw>
                </a:effectLst>
              </a:rPr>
              <a:t>1:</a:t>
            </a:r>
            <a:r>
              <a:rPr lang="zh-CN" altLang="en-US" sz="4000" b="0">
                <a:solidFill>
                  <a:schemeClr val="hlink"/>
                </a:solidFill>
                <a:effectLst>
                  <a:outerShdw blurRad="38100" dist="38100" dir="2700000" algn="tl">
                    <a:srgbClr val="C0C0C0"/>
                  </a:outerShdw>
                </a:effectLst>
              </a:rPr>
              <a:t>部分匹配交叉</a:t>
            </a:r>
            <a:r>
              <a:rPr lang="en-US" altLang="zh-CN" sz="4000" b="0">
                <a:solidFill>
                  <a:schemeClr val="hlink"/>
                </a:solidFill>
                <a:effectLst>
                  <a:outerShdw blurRad="38100" dist="38100" dir="2700000" algn="tl">
                    <a:srgbClr val="C0C0C0"/>
                  </a:outerShdw>
                </a:effectLst>
              </a:rPr>
              <a:t>(PMX)</a:t>
            </a:r>
          </a:p>
        </p:txBody>
      </p:sp>
      <p:sp>
        <p:nvSpPr>
          <p:cNvPr id="227331" name="Rectangle 3"/>
          <p:cNvSpPr>
            <a:spLocks noGrp="1" noChangeArrowheads="1"/>
          </p:cNvSpPr>
          <p:nvPr>
            <p:ph type="body" idx="1"/>
          </p:nvPr>
        </p:nvSpPr>
        <p:spPr>
          <a:xfrm>
            <a:off x="539750" y="1844675"/>
            <a:ext cx="8208963" cy="574675"/>
          </a:xfrm>
          <a:noFill/>
          <a:ln/>
        </p:spPr>
        <p:txBody>
          <a:bodyPr/>
          <a:lstStyle/>
          <a:p>
            <a:pPr>
              <a:buFont typeface="Wingdings" pitchFamily="2" charset="2"/>
              <a:buChar char="Ø"/>
            </a:pPr>
            <a:r>
              <a:rPr lang="zh-CN" altLang="en-US" sz="2600" b="1"/>
              <a:t>子个体</a:t>
            </a:r>
            <a:r>
              <a:rPr lang="en-US" altLang="zh-CN" sz="2600" b="1"/>
              <a:t>C</a:t>
            </a:r>
            <a:r>
              <a:rPr lang="en-US" altLang="zh-CN" sz="2600" b="1" baseline="-25000"/>
              <a:t>1</a:t>
            </a:r>
            <a:r>
              <a:rPr lang="zh-CN" altLang="en-US" sz="2600" b="1"/>
              <a:t>，</a:t>
            </a:r>
            <a:r>
              <a:rPr lang="en-US" altLang="zh-CN" sz="2600" b="1"/>
              <a:t>C</a:t>
            </a:r>
            <a:r>
              <a:rPr lang="en-US" altLang="zh-CN" sz="2600" b="1" baseline="-25000"/>
              <a:t>2</a:t>
            </a:r>
            <a:r>
              <a:rPr lang="zh-CN" altLang="en-US" sz="2600" b="1"/>
              <a:t>分别从其父个体中继承未映射城市码</a:t>
            </a:r>
          </a:p>
        </p:txBody>
      </p:sp>
      <p:graphicFrame>
        <p:nvGraphicFramePr>
          <p:cNvPr id="227332" name="Group 4"/>
          <p:cNvGraphicFramePr>
            <a:graphicFrameLocks noGrp="1"/>
          </p:cNvGraphicFramePr>
          <p:nvPr/>
        </p:nvGraphicFramePr>
        <p:xfrm>
          <a:off x="1042988" y="2508250"/>
          <a:ext cx="3527425" cy="566928"/>
        </p:xfrm>
        <a:graphic>
          <a:graphicData uri="http://schemas.openxmlformats.org/drawingml/2006/table">
            <a:tbl>
              <a:tblPr/>
              <a:tblGrid>
                <a:gridCol w="392112"/>
                <a:gridCol w="392113"/>
                <a:gridCol w="392112"/>
                <a:gridCol w="392113"/>
                <a:gridCol w="390525"/>
                <a:gridCol w="392112"/>
                <a:gridCol w="392113"/>
                <a:gridCol w="392112"/>
                <a:gridCol w="392113"/>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7354" name="Group 26"/>
          <p:cNvGraphicFramePr>
            <a:graphicFrameLocks noGrp="1"/>
          </p:cNvGraphicFramePr>
          <p:nvPr/>
        </p:nvGraphicFramePr>
        <p:xfrm>
          <a:off x="1042988" y="3155950"/>
          <a:ext cx="3527425" cy="566928"/>
        </p:xfrm>
        <a:graphic>
          <a:graphicData uri="http://schemas.openxmlformats.org/drawingml/2006/table">
            <a:tbl>
              <a:tblPr/>
              <a:tblGrid>
                <a:gridCol w="392112"/>
                <a:gridCol w="392113"/>
                <a:gridCol w="392112"/>
                <a:gridCol w="392113"/>
                <a:gridCol w="390525"/>
                <a:gridCol w="392112"/>
                <a:gridCol w="392113"/>
                <a:gridCol w="392112"/>
                <a:gridCol w="392113"/>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7376" name="Group 48"/>
          <p:cNvGraphicFramePr>
            <a:graphicFrameLocks noGrp="1"/>
          </p:cNvGraphicFramePr>
          <p:nvPr/>
        </p:nvGraphicFramePr>
        <p:xfrm>
          <a:off x="5364163" y="3228975"/>
          <a:ext cx="3527425" cy="566928"/>
        </p:xfrm>
        <a:graphic>
          <a:graphicData uri="http://schemas.openxmlformats.org/drawingml/2006/table">
            <a:tbl>
              <a:tblPr/>
              <a:tblGrid>
                <a:gridCol w="392112"/>
                <a:gridCol w="392113"/>
                <a:gridCol w="366712"/>
                <a:gridCol w="417513"/>
                <a:gridCol w="390525"/>
                <a:gridCol w="392112"/>
                <a:gridCol w="392113"/>
                <a:gridCol w="392112"/>
                <a:gridCol w="392113"/>
              </a:tblGrid>
              <a:tr h="409575">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7398" name="Group 70"/>
          <p:cNvGraphicFramePr>
            <a:graphicFrameLocks noGrp="1"/>
          </p:cNvGraphicFramePr>
          <p:nvPr/>
        </p:nvGraphicFramePr>
        <p:xfrm>
          <a:off x="5364163" y="2508250"/>
          <a:ext cx="3527425" cy="566928"/>
        </p:xfrm>
        <a:graphic>
          <a:graphicData uri="http://schemas.openxmlformats.org/drawingml/2006/table">
            <a:tbl>
              <a:tblPr/>
              <a:tblGrid>
                <a:gridCol w="392112"/>
                <a:gridCol w="392113"/>
                <a:gridCol w="392112"/>
                <a:gridCol w="392113"/>
                <a:gridCol w="390525"/>
                <a:gridCol w="392112"/>
                <a:gridCol w="392113"/>
                <a:gridCol w="392112"/>
                <a:gridCol w="392113"/>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420" name="Text Box 92"/>
          <p:cNvSpPr txBox="1">
            <a:spLocks noChangeArrowheads="1"/>
          </p:cNvSpPr>
          <p:nvPr/>
        </p:nvSpPr>
        <p:spPr bwMode="auto">
          <a:xfrm>
            <a:off x="611188" y="257968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P1</a:t>
            </a:r>
          </a:p>
        </p:txBody>
      </p:sp>
      <p:sp>
        <p:nvSpPr>
          <p:cNvPr id="227421" name="Text Box 93"/>
          <p:cNvSpPr txBox="1">
            <a:spLocks noChangeArrowheads="1"/>
          </p:cNvSpPr>
          <p:nvPr/>
        </p:nvSpPr>
        <p:spPr bwMode="auto">
          <a:xfrm>
            <a:off x="611188" y="317976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P2</a:t>
            </a:r>
          </a:p>
        </p:txBody>
      </p:sp>
      <p:sp>
        <p:nvSpPr>
          <p:cNvPr id="227422" name="Text Box 94"/>
          <p:cNvSpPr txBox="1">
            <a:spLocks noChangeArrowheads="1"/>
          </p:cNvSpPr>
          <p:nvPr/>
        </p:nvSpPr>
        <p:spPr bwMode="auto">
          <a:xfrm>
            <a:off x="4930775" y="25654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sp>
        <p:nvSpPr>
          <p:cNvPr id="227423" name="Text Box 95"/>
          <p:cNvSpPr txBox="1">
            <a:spLocks noChangeArrowheads="1"/>
          </p:cNvSpPr>
          <p:nvPr/>
        </p:nvSpPr>
        <p:spPr bwMode="auto">
          <a:xfrm>
            <a:off x="4930775" y="328453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c2</a:t>
            </a:r>
          </a:p>
        </p:txBody>
      </p:sp>
      <p:sp>
        <p:nvSpPr>
          <p:cNvPr id="227424" name="AutoShape 96"/>
          <p:cNvSpPr>
            <a:spLocks noChangeArrowheads="1"/>
          </p:cNvSpPr>
          <p:nvPr/>
        </p:nvSpPr>
        <p:spPr bwMode="auto">
          <a:xfrm>
            <a:off x="4643438" y="2995613"/>
            <a:ext cx="504825" cy="288925"/>
          </a:xfrm>
          <a:prstGeom prst="rightArrow">
            <a:avLst>
              <a:gd name="adj1" fmla="val 50000"/>
              <a:gd name="adj2" fmla="val 436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425" name="Text Box 97"/>
          <p:cNvSpPr txBox="1">
            <a:spLocks noChangeArrowheads="1"/>
          </p:cNvSpPr>
          <p:nvPr/>
        </p:nvSpPr>
        <p:spPr bwMode="auto">
          <a:xfrm>
            <a:off x="6443663" y="4076700"/>
            <a:ext cx="2592387"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Arial" charset="0"/>
              </a:rPr>
              <a:t>映射关系</a:t>
            </a:r>
            <a:r>
              <a:rPr lang="zh-CN" altLang="en-US" sz="2000">
                <a:latin typeface="Arial" charset="0"/>
              </a:rPr>
              <a:t>：</a:t>
            </a:r>
          </a:p>
          <a:p>
            <a:pPr>
              <a:spcBef>
                <a:spcPct val="50000"/>
              </a:spcBef>
            </a:pPr>
            <a:r>
              <a:rPr lang="en-US" altLang="zh-CN" sz="2000">
                <a:latin typeface="Arial" charset="0"/>
              </a:rPr>
              <a:t>4 </a:t>
            </a:r>
            <a:r>
              <a:rPr lang="en-US" altLang="zh-CN" sz="2000">
                <a:latin typeface="Arial" charset="0"/>
                <a:sym typeface="Symbol" pitchFamily="18" charset="2"/>
              </a:rPr>
              <a:t>8</a:t>
            </a:r>
            <a:r>
              <a:rPr lang="zh-CN" altLang="en-US" sz="1600">
                <a:latin typeface="Arial" charset="0"/>
                <a:sym typeface="Symbol" pitchFamily="18" charset="2"/>
              </a:rPr>
              <a:t>、</a:t>
            </a:r>
            <a:r>
              <a:rPr lang="en-US" altLang="zh-CN" sz="2000">
                <a:latin typeface="Arial" charset="0"/>
                <a:sym typeface="Symbol" pitchFamily="18" charset="2"/>
              </a:rPr>
              <a:t>5 2</a:t>
            </a:r>
            <a:r>
              <a:rPr lang="zh-CN" altLang="en-US" sz="1400">
                <a:latin typeface="Arial" charset="0"/>
                <a:sym typeface="Symbol" pitchFamily="18" charset="2"/>
              </a:rPr>
              <a:t>、</a:t>
            </a:r>
            <a:r>
              <a:rPr lang="en-US" altLang="zh-CN" sz="2000">
                <a:latin typeface="Arial" charset="0"/>
                <a:sym typeface="Symbol" pitchFamily="18" charset="2"/>
              </a:rPr>
              <a:t>7 5</a:t>
            </a:r>
          </a:p>
        </p:txBody>
      </p:sp>
      <p:graphicFrame>
        <p:nvGraphicFramePr>
          <p:cNvPr id="227426" name="Group 98"/>
          <p:cNvGraphicFramePr>
            <a:graphicFrameLocks noGrp="1"/>
          </p:cNvGraphicFramePr>
          <p:nvPr/>
        </p:nvGraphicFramePr>
        <p:xfrm>
          <a:off x="3133725" y="5661025"/>
          <a:ext cx="3527425" cy="566928"/>
        </p:xfrm>
        <a:graphic>
          <a:graphicData uri="http://schemas.openxmlformats.org/drawingml/2006/table">
            <a:tbl>
              <a:tblPr/>
              <a:tblGrid>
                <a:gridCol w="392113"/>
                <a:gridCol w="392112"/>
                <a:gridCol w="366713"/>
                <a:gridCol w="417512"/>
                <a:gridCol w="390525"/>
                <a:gridCol w="392113"/>
                <a:gridCol w="392112"/>
                <a:gridCol w="392113"/>
                <a:gridCol w="392112"/>
              </a:tblGrid>
              <a:tr h="409575">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7448" name="Group 120"/>
          <p:cNvGraphicFramePr>
            <a:graphicFrameLocks noGrp="1"/>
          </p:cNvGraphicFramePr>
          <p:nvPr/>
        </p:nvGraphicFramePr>
        <p:xfrm>
          <a:off x="3133725" y="5084763"/>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470" name="Text Box 142"/>
          <p:cNvSpPr txBox="1">
            <a:spLocks noChangeArrowheads="1"/>
          </p:cNvSpPr>
          <p:nvPr/>
        </p:nvSpPr>
        <p:spPr bwMode="auto">
          <a:xfrm>
            <a:off x="2700338" y="515778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sp>
        <p:nvSpPr>
          <p:cNvPr id="227471" name="Text Box 143"/>
          <p:cNvSpPr txBox="1">
            <a:spLocks noChangeArrowheads="1"/>
          </p:cNvSpPr>
          <p:nvPr/>
        </p:nvSpPr>
        <p:spPr bwMode="auto">
          <a:xfrm>
            <a:off x="2700338" y="573405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c2</a:t>
            </a:r>
          </a:p>
        </p:txBody>
      </p:sp>
      <p:sp>
        <p:nvSpPr>
          <p:cNvPr id="227472" name="Text Box 144"/>
          <p:cNvSpPr txBox="1">
            <a:spLocks noChangeArrowheads="1"/>
          </p:cNvSpPr>
          <p:nvPr/>
        </p:nvSpPr>
        <p:spPr bwMode="auto">
          <a:xfrm>
            <a:off x="684213" y="3860800"/>
            <a:ext cx="58324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a:latin typeface="Arial" charset="0"/>
              </a:rPr>
              <a:t>  </a:t>
            </a:r>
            <a:r>
              <a:rPr lang="zh-CN" altLang="en-US" sz="2400" b="1">
                <a:latin typeface="Arial" charset="0"/>
              </a:rPr>
              <a:t>再根据映射关系，对以上未定码，使用最初双亲码，得到子个体的对应码。映射关系存在传递关系，则选择未定码交换。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420"/>
                                        </p:tgtEl>
                                        <p:attrNameLst>
                                          <p:attrName>style.visibility</p:attrName>
                                        </p:attrNameLst>
                                      </p:cBhvr>
                                      <p:to>
                                        <p:strVal val="visible"/>
                                      </p:to>
                                    </p:set>
                                    <p:anim calcmode="lin" valueType="num">
                                      <p:cBhvr additive="base">
                                        <p:cTn id="13" dur="500" fill="hold"/>
                                        <p:tgtEl>
                                          <p:spTgt spid="227420"/>
                                        </p:tgtEl>
                                        <p:attrNameLst>
                                          <p:attrName>ppt_x</p:attrName>
                                        </p:attrNameLst>
                                      </p:cBhvr>
                                      <p:tavLst>
                                        <p:tav tm="0">
                                          <p:val>
                                            <p:strVal val="0-#ppt_w/2"/>
                                          </p:val>
                                        </p:tav>
                                        <p:tav tm="100000">
                                          <p:val>
                                            <p:strVal val="#ppt_x"/>
                                          </p:val>
                                        </p:tav>
                                      </p:tavLst>
                                    </p:anim>
                                    <p:anim calcmode="lin" valueType="num">
                                      <p:cBhvr additive="base">
                                        <p:cTn id="14" dur="500" fill="hold"/>
                                        <p:tgtEl>
                                          <p:spTgt spid="2274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227332"/>
                                        </p:tgtEl>
                                        <p:attrNameLst>
                                          <p:attrName>style.visibility</p:attrName>
                                        </p:attrNameLst>
                                      </p:cBhvr>
                                      <p:to>
                                        <p:strVal val="visible"/>
                                      </p:to>
                                    </p:set>
                                    <p:anim calcmode="lin" valueType="num">
                                      <p:cBhvr additive="base">
                                        <p:cTn id="18" dur="500" fill="hold"/>
                                        <p:tgtEl>
                                          <p:spTgt spid="227332"/>
                                        </p:tgtEl>
                                        <p:attrNameLst>
                                          <p:attrName>ppt_x</p:attrName>
                                        </p:attrNameLst>
                                      </p:cBhvr>
                                      <p:tavLst>
                                        <p:tav tm="0">
                                          <p:val>
                                            <p:strVal val="0-#ppt_w/2"/>
                                          </p:val>
                                        </p:tav>
                                        <p:tav tm="100000">
                                          <p:val>
                                            <p:strVal val="#ppt_x"/>
                                          </p:val>
                                        </p:tav>
                                      </p:tavLst>
                                    </p:anim>
                                    <p:anim calcmode="lin" valueType="num">
                                      <p:cBhvr additive="base">
                                        <p:cTn id="19" dur="500" fill="hold"/>
                                        <p:tgtEl>
                                          <p:spTgt spid="22733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27421"/>
                                        </p:tgtEl>
                                        <p:attrNameLst>
                                          <p:attrName>style.visibility</p:attrName>
                                        </p:attrNameLst>
                                      </p:cBhvr>
                                      <p:to>
                                        <p:strVal val="visible"/>
                                      </p:to>
                                    </p:set>
                                    <p:anim calcmode="lin" valueType="num">
                                      <p:cBhvr additive="base">
                                        <p:cTn id="23" dur="500" fill="hold"/>
                                        <p:tgtEl>
                                          <p:spTgt spid="227421"/>
                                        </p:tgtEl>
                                        <p:attrNameLst>
                                          <p:attrName>ppt_x</p:attrName>
                                        </p:attrNameLst>
                                      </p:cBhvr>
                                      <p:tavLst>
                                        <p:tav tm="0">
                                          <p:val>
                                            <p:strVal val="0-#ppt_w/2"/>
                                          </p:val>
                                        </p:tav>
                                        <p:tav tm="100000">
                                          <p:val>
                                            <p:strVal val="#ppt_x"/>
                                          </p:val>
                                        </p:tav>
                                      </p:tavLst>
                                    </p:anim>
                                    <p:anim calcmode="lin" valueType="num">
                                      <p:cBhvr additive="base">
                                        <p:cTn id="24" dur="500" fill="hold"/>
                                        <p:tgtEl>
                                          <p:spTgt spid="22742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8" fill="hold" nodeType="afterEffect">
                                  <p:stCondLst>
                                    <p:cond delay="0"/>
                                  </p:stCondLst>
                                  <p:childTnLst>
                                    <p:set>
                                      <p:cBhvr>
                                        <p:cTn id="27" dur="1" fill="hold">
                                          <p:stCondLst>
                                            <p:cond delay="0"/>
                                          </p:stCondLst>
                                        </p:cTn>
                                        <p:tgtEl>
                                          <p:spTgt spid="227354"/>
                                        </p:tgtEl>
                                        <p:attrNameLst>
                                          <p:attrName>style.visibility</p:attrName>
                                        </p:attrNameLst>
                                      </p:cBhvr>
                                      <p:to>
                                        <p:strVal val="visible"/>
                                      </p:to>
                                    </p:set>
                                    <p:anim calcmode="lin" valueType="num">
                                      <p:cBhvr additive="base">
                                        <p:cTn id="28" dur="500" fill="hold"/>
                                        <p:tgtEl>
                                          <p:spTgt spid="227354"/>
                                        </p:tgtEl>
                                        <p:attrNameLst>
                                          <p:attrName>ppt_x</p:attrName>
                                        </p:attrNameLst>
                                      </p:cBhvr>
                                      <p:tavLst>
                                        <p:tav tm="0">
                                          <p:val>
                                            <p:strVal val="0-#ppt_w/2"/>
                                          </p:val>
                                        </p:tav>
                                        <p:tav tm="100000">
                                          <p:val>
                                            <p:strVal val="#ppt_x"/>
                                          </p:val>
                                        </p:tav>
                                      </p:tavLst>
                                    </p:anim>
                                    <p:anim calcmode="lin" valueType="num">
                                      <p:cBhvr additive="base">
                                        <p:cTn id="29" dur="500" fill="hold"/>
                                        <p:tgtEl>
                                          <p:spTgt spid="22735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7424"/>
                                        </p:tgtEl>
                                        <p:attrNameLst>
                                          <p:attrName>style.visibility</p:attrName>
                                        </p:attrNameLst>
                                      </p:cBhvr>
                                      <p:to>
                                        <p:strVal val="visible"/>
                                      </p:to>
                                    </p:set>
                                    <p:anim calcmode="lin" valueType="num">
                                      <p:cBhvr additive="base">
                                        <p:cTn id="34" dur="500" fill="hold"/>
                                        <p:tgtEl>
                                          <p:spTgt spid="227424"/>
                                        </p:tgtEl>
                                        <p:attrNameLst>
                                          <p:attrName>ppt_x</p:attrName>
                                        </p:attrNameLst>
                                      </p:cBhvr>
                                      <p:tavLst>
                                        <p:tav tm="0">
                                          <p:val>
                                            <p:strVal val="0-#ppt_w/2"/>
                                          </p:val>
                                        </p:tav>
                                        <p:tav tm="100000">
                                          <p:val>
                                            <p:strVal val="#ppt_x"/>
                                          </p:val>
                                        </p:tav>
                                      </p:tavLst>
                                    </p:anim>
                                    <p:anim calcmode="lin" valueType="num">
                                      <p:cBhvr additive="base">
                                        <p:cTn id="35" dur="500" fill="hold"/>
                                        <p:tgtEl>
                                          <p:spTgt spid="22742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27422"/>
                                        </p:tgtEl>
                                        <p:attrNameLst>
                                          <p:attrName>style.visibility</p:attrName>
                                        </p:attrNameLst>
                                      </p:cBhvr>
                                      <p:to>
                                        <p:strVal val="visible"/>
                                      </p:to>
                                    </p:set>
                                    <p:anim calcmode="lin" valueType="num">
                                      <p:cBhvr additive="base">
                                        <p:cTn id="40" dur="500" fill="hold"/>
                                        <p:tgtEl>
                                          <p:spTgt spid="227422"/>
                                        </p:tgtEl>
                                        <p:attrNameLst>
                                          <p:attrName>ppt_x</p:attrName>
                                        </p:attrNameLst>
                                      </p:cBhvr>
                                      <p:tavLst>
                                        <p:tav tm="0">
                                          <p:val>
                                            <p:strVal val="1+#ppt_w/2"/>
                                          </p:val>
                                        </p:tav>
                                        <p:tav tm="100000">
                                          <p:val>
                                            <p:strVal val="#ppt_x"/>
                                          </p:val>
                                        </p:tav>
                                      </p:tavLst>
                                    </p:anim>
                                    <p:anim calcmode="lin" valueType="num">
                                      <p:cBhvr additive="base">
                                        <p:cTn id="41" dur="500" fill="hold"/>
                                        <p:tgtEl>
                                          <p:spTgt spid="227422"/>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2" fill="hold" nodeType="afterEffect">
                                  <p:stCondLst>
                                    <p:cond delay="0"/>
                                  </p:stCondLst>
                                  <p:childTnLst>
                                    <p:set>
                                      <p:cBhvr>
                                        <p:cTn id="44" dur="1" fill="hold">
                                          <p:stCondLst>
                                            <p:cond delay="0"/>
                                          </p:stCondLst>
                                        </p:cTn>
                                        <p:tgtEl>
                                          <p:spTgt spid="227398"/>
                                        </p:tgtEl>
                                        <p:attrNameLst>
                                          <p:attrName>style.visibility</p:attrName>
                                        </p:attrNameLst>
                                      </p:cBhvr>
                                      <p:to>
                                        <p:strVal val="visible"/>
                                      </p:to>
                                    </p:set>
                                    <p:anim calcmode="lin" valueType="num">
                                      <p:cBhvr additive="base">
                                        <p:cTn id="45" dur="500" fill="hold"/>
                                        <p:tgtEl>
                                          <p:spTgt spid="227398"/>
                                        </p:tgtEl>
                                        <p:attrNameLst>
                                          <p:attrName>ppt_x</p:attrName>
                                        </p:attrNameLst>
                                      </p:cBhvr>
                                      <p:tavLst>
                                        <p:tav tm="0">
                                          <p:val>
                                            <p:strVal val="1+#ppt_w/2"/>
                                          </p:val>
                                        </p:tav>
                                        <p:tav tm="100000">
                                          <p:val>
                                            <p:strVal val="#ppt_x"/>
                                          </p:val>
                                        </p:tav>
                                      </p:tavLst>
                                    </p:anim>
                                    <p:anim calcmode="lin" valueType="num">
                                      <p:cBhvr additive="base">
                                        <p:cTn id="46" dur="500" fill="hold"/>
                                        <p:tgtEl>
                                          <p:spTgt spid="227398"/>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00"/>
                            </p:stCondLst>
                            <p:childTnLst>
                              <p:par>
                                <p:cTn id="48" presetID="2" presetClass="entr" presetSubtype="2" fill="hold" grpId="0" nodeType="afterEffect">
                                  <p:stCondLst>
                                    <p:cond delay="0"/>
                                  </p:stCondLst>
                                  <p:childTnLst>
                                    <p:set>
                                      <p:cBhvr>
                                        <p:cTn id="49" dur="1" fill="hold">
                                          <p:stCondLst>
                                            <p:cond delay="0"/>
                                          </p:stCondLst>
                                        </p:cTn>
                                        <p:tgtEl>
                                          <p:spTgt spid="227423"/>
                                        </p:tgtEl>
                                        <p:attrNameLst>
                                          <p:attrName>style.visibility</p:attrName>
                                        </p:attrNameLst>
                                      </p:cBhvr>
                                      <p:to>
                                        <p:strVal val="visible"/>
                                      </p:to>
                                    </p:set>
                                    <p:anim calcmode="lin" valueType="num">
                                      <p:cBhvr additive="base">
                                        <p:cTn id="50" dur="500" fill="hold"/>
                                        <p:tgtEl>
                                          <p:spTgt spid="227423"/>
                                        </p:tgtEl>
                                        <p:attrNameLst>
                                          <p:attrName>ppt_x</p:attrName>
                                        </p:attrNameLst>
                                      </p:cBhvr>
                                      <p:tavLst>
                                        <p:tav tm="0">
                                          <p:val>
                                            <p:strVal val="1+#ppt_w/2"/>
                                          </p:val>
                                        </p:tav>
                                        <p:tav tm="100000">
                                          <p:val>
                                            <p:strVal val="#ppt_x"/>
                                          </p:val>
                                        </p:tav>
                                      </p:tavLst>
                                    </p:anim>
                                    <p:anim calcmode="lin" valueType="num">
                                      <p:cBhvr additive="base">
                                        <p:cTn id="51" dur="500" fill="hold"/>
                                        <p:tgtEl>
                                          <p:spTgt spid="227423"/>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500"/>
                            </p:stCondLst>
                            <p:childTnLst>
                              <p:par>
                                <p:cTn id="53" presetID="2" presetClass="entr" presetSubtype="2" fill="hold" nodeType="afterEffect">
                                  <p:stCondLst>
                                    <p:cond delay="0"/>
                                  </p:stCondLst>
                                  <p:childTnLst>
                                    <p:set>
                                      <p:cBhvr>
                                        <p:cTn id="54" dur="1" fill="hold">
                                          <p:stCondLst>
                                            <p:cond delay="0"/>
                                          </p:stCondLst>
                                        </p:cTn>
                                        <p:tgtEl>
                                          <p:spTgt spid="227376"/>
                                        </p:tgtEl>
                                        <p:attrNameLst>
                                          <p:attrName>style.visibility</p:attrName>
                                        </p:attrNameLst>
                                      </p:cBhvr>
                                      <p:to>
                                        <p:strVal val="visible"/>
                                      </p:to>
                                    </p:set>
                                    <p:anim calcmode="lin" valueType="num">
                                      <p:cBhvr additive="base">
                                        <p:cTn id="55" dur="500" fill="hold"/>
                                        <p:tgtEl>
                                          <p:spTgt spid="227376"/>
                                        </p:tgtEl>
                                        <p:attrNameLst>
                                          <p:attrName>ppt_x</p:attrName>
                                        </p:attrNameLst>
                                      </p:cBhvr>
                                      <p:tavLst>
                                        <p:tav tm="0">
                                          <p:val>
                                            <p:strVal val="1+#ppt_w/2"/>
                                          </p:val>
                                        </p:tav>
                                        <p:tav tm="100000">
                                          <p:val>
                                            <p:strVal val="#ppt_x"/>
                                          </p:val>
                                        </p:tav>
                                      </p:tavLst>
                                    </p:anim>
                                    <p:anim calcmode="lin" valueType="num">
                                      <p:cBhvr additive="base">
                                        <p:cTn id="56" dur="500" fill="hold"/>
                                        <p:tgtEl>
                                          <p:spTgt spid="22737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27472"/>
                                        </p:tgtEl>
                                        <p:attrNameLst>
                                          <p:attrName>style.visibility</p:attrName>
                                        </p:attrNameLst>
                                      </p:cBhvr>
                                      <p:to>
                                        <p:strVal val="visible"/>
                                      </p:to>
                                    </p:set>
                                    <p:anim calcmode="lin" valueType="num">
                                      <p:cBhvr additive="base">
                                        <p:cTn id="61" dur="500" fill="hold"/>
                                        <p:tgtEl>
                                          <p:spTgt spid="227472"/>
                                        </p:tgtEl>
                                        <p:attrNameLst>
                                          <p:attrName>ppt_x</p:attrName>
                                        </p:attrNameLst>
                                      </p:cBhvr>
                                      <p:tavLst>
                                        <p:tav tm="0">
                                          <p:val>
                                            <p:strVal val="#ppt_x"/>
                                          </p:val>
                                        </p:tav>
                                        <p:tav tm="100000">
                                          <p:val>
                                            <p:strVal val="#ppt_x"/>
                                          </p:val>
                                        </p:tav>
                                      </p:tavLst>
                                    </p:anim>
                                    <p:anim calcmode="lin" valueType="num">
                                      <p:cBhvr additive="base">
                                        <p:cTn id="62" dur="500" fill="hold"/>
                                        <p:tgtEl>
                                          <p:spTgt spid="22747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4" presetClass="entr" presetSubtype="0" fill="hold" grpId="0" nodeType="clickEffect">
                                  <p:stCondLst>
                                    <p:cond delay="0"/>
                                  </p:stCondLst>
                                  <p:childTnLst>
                                    <p:set>
                                      <p:cBhvr>
                                        <p:cTn id="66" dur="1" fill="hold">
                                          <p:stCondLst>
                                            <p:cond delay="499"/>
                                          </p:stCondLst>
                                        </p:cTn>
                                        <p:tgtEl>
                                          <p:spTgt spid="227425"/>
                                        </p:tgtEl>
                                        <p:attrNameLst>
                                          <p:attrName>style.visibility</p:attrName>
                                        </p:attrNameLst>
                                      </p:cBhvr>
                                      <p:to>
                                        <p:strVal val="visible"/>
                                      </p:to>
                                    </p:set>
                                    <p:anim to="" calcmode="lin" valueType="num">
                                      <p:cBhvr>
                                        <p:cTn id="67" dur="1" fill="hold"/>
                                        <p:tgtEl>
                                          <p:spTgt spid="227425"/>
                                        </p:tgtEl>
                                        <p:attrNameLst>
                                          <p:attrName/>
                                        </p:attrNameLst>
                                      </p:cBhvr>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27470"/>
                                        </p:tgtEl>
                                        <p:attrNameLst>
                                          <p:attrName>style.visibility</p:attrName>
                                        </p:attrNameLst>
                                      </p:cBhvr>
                                      <p:to>
                                        <p:strVal val="visible"/>
                                      </p:to>
                                    </p:set>
                                    <p:anim calcmode="lin" valueType="num">
                                      <p:cBhvr additive="base">
                                        <p:cTn id="72" dur="500" fill="hold"/>
                                        <p:tgtEl>
                                          <p:spTgt spid="227470"/>
                                        </p:tgtEl>
                                        <p:attrNameLst>
                                          <p:attrName>ppt_x</p:attrName>
                                        </p:attrNameLst>
                                      </p:cBhvr>
                                      <p:tavLst>
                                        <p:tav tm="0">
                                          <p:val>
                                            <p:strVal val="#ppt_x"/>
                                          </p:val>
                                        </p:tav>
                                        <p:tav tm="100000">
                                          <p:val>
                                            <p:strVal val="#ppt_x"/>
                                          </p:val>
                                        </p:tav>
                                      </p:tavLst>
                                    </p:anim>
                                    <p:anim calcmode="lin" valueType="num">
                                      <p:cBhvr additive="base">
                                        <p:cTn id="73" dur="500" fill="hold"/>
                                        <p:tgtEl>
                                          <p:spTgt spid="227470"/>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500"/>
                            </p:stCondLst>
                            <p:childTnLst>
                              <p:par>
                                <p:cTn id="75" presetID="2" presetClass="entr" presetSubtype="4" fill="hold" nodeType="afterEffect">
                                  <p:stCondLst>
                                    <p:cond delay="0"/>
                                  </p:stCondLst>
                                  <p:childTnLst>
                                    <p:set>
                                      <p:cBhvr>
                                        <p:cTn id="76" dur="1" fill="hold">
                                          <p:stCondLst>
                                            <p:cond delay="0"/>
                                          </p:stCondLst>
                                        </p:cTn>
                                        <p:tgtEl>
                                          <p:spTgt spid="227448"/>
                                        </p:tgtEl>
                                        <p:attrNameLst>
                                          <p:attrName>style.visibility</p:attrName>
                                        </p:attrNameLst>
                                      </p:cBhvr>
                                      <p:to>
                                        <p:strVal val="visible"/>
                                      </p:to>
                                    </p:set>
                                    <p:anim calcmode="lin" valueType="num">
                                      <p:cBhvr additive="base">
                                        <p:cTn id="77" dur="500" fill="hold"/>
                                        <p:tgtEl>
                                          <p:spTgt spid="227448"/>
                                        </p:tgtEl>
                                        <p:attrNameLst>
                                          <p:attrName>ppt_x</p:attrName>
                                        </p:attrNameLst>
                                      </p:cBhvr>
                                      <p:tavLst>
                                        <p:tav tm="0">
                                          <p:val>
                                            <p:strVal val="#ppt_x"/>
                                          </p:val>
                                        </p:tav>
                                        <p:tav tm="100000">
                                          <p:val>
                                            <p:strVal val="#ppt_x"/>
                                          </p:val>
                                        </p:tav>
                                      </p:tavLst>
                                    </p:anim>
                                    <p:anim calcmode="lin" valueType="num">
                                      <p:cBhvr additive="base">
                                        <p:cTn id="78" dur="500" fill="hold"/>
                                        <p:tgtEl>
                                          <p:spTgt spid="227448"/>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1000"/>
                            </p:stCondLst>
                            <p:childTnLst>
                              <p:par>
                                <p:cTn id="80" presetID="2" presetClass="entr" presetSubtype="4" fill="hold" grpId="0" nodeType="afterEffect">
                                  <p:stCondLst>
                                    <p:cond delay="0"/>
                                  </p:stCondLst>
                                  <p:childTnLst>
                                    <p:set>
                                      <p:cBhvr>
                                        <p:cTn id="81" dur="1" fill="hold">
                                          <p:stCondLst>
                                            <p:cond delay="0"/>
                                          </p:stCondLst>
                                        </p:cTn>
                                        <p:tgtEl>
                                          <p:spTgt spid="227471"/>
                                        </p:tgtEl>
                                        <p:attrNameLst>
                                          <p:attrName>style.visibility</p:attrName>
                                        </p:attrNameLst>
                                      </p:cBhvr>
                                      <p:to>
                                        <p:strVal val="visible"/>
                                      </p:to>
                                    </p:set>
                                    <p:anim calcmode="lin" valueType="num">
                                      <p:cBhvr additive="base">
                                        <p:cTn id="82" dur="500" fill="hold"/>
                                        <p:tgtEl>
                                          <p:spTgt spid="227471"/>
                                        </p:tgtEl>
                                        <p:attrNameLst>
                                          <p:attrName>ppt_x</p:attrName>
                                        </p:attrNameLst>
                                      </p:cBhvr>
                                      <p:tavLst>
                                        <p:tav tm="0">
                                          <p:val>
                                            <p:strVal val="#ppt_x"/>
                                          </p:val>
                                        </p:tav>
                                        <p:tav tm="100000">
                                          <p:val>
                                            <p:strVal val="#ppt_x"/>
                                          </p:val>
                                        </p:tav>
                                      </p:tavLst>
                                    </p:anim>
                                    <p:anim calcmode="lin" valueType="num">
                                      <p:cBhvr additive="base">
                                        <p:cTn id="83" dur="500" fill="hold"/>
                                        <p:tgtEl>
                                          <p:spTgt spid="227471"/>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1500"/>
                            </p:stCondLst>
                            <p:childTnLst>
                              <p:par>
                                <p:cTn id="85" presetID="2" presetClass="entr" presetSubtype="4" fill="hold" nodeType="afterEffect">
                                  <p:stCondLst>
                                    <p:cond delay="0"/>
                                  </p:stCondLst>
                                  <p:childTnLst>
                                    <p:set>
                                      <p:cBhvr>
                                        <p:cTn id="86" dur="1" fill="hold">
                                          <p:stCondLst>
                                            <p:cond delay="0"/>
                                          </p:stCondLst>
                                        </p:cTn>
                                        <p:tgtEl>
                                          <p:spTgt spid="227426"/>
                                        </p:tgtEl>
                                        <p:attrNameLst>
                                          <p:attrName>style.visibility</p:attrName>
                                        </p:attrNameLst>
                                      </p:cBhvr>
                                      <p:to>
                                        <p:strVal val="visible"/>
                                      </p:to>
                                    </p:set>
                                    <p:anim calcmode="lin" valueType="num">
                                      <p:cBhvr additive="base">
                                        <p:cTn id="87" dur="500" fill="hold"/>
                                        <p:tgtEl>
                                          <p:spTgt spid="227426"/>
                                        </p:tgtEl>
                                        <p:attrNameLst>
                                          <p:attrName>ppt_x</p:attrName>
                                        </p:attrNameLst>
                                      </p:cBhvr>
                                      <p:tavLst>
                                        <p:tav tm="0">
                                          <p:val>
                                            <p:strVal val="#ppt_x"/>
                                          </p:val>
                                        </p:tav>
                                        <p:tav tm="100000">
                                          <p:val>
                                            <p:strVal val="#ppt_x"/>
                                          </p:val>
                                        </p:tav>
                                      </p:tavLst>
                                    </p:anim>
                                    <p:anim calcmode="lin" valueType="num">
                                      <p:cBhvr additive="base">
                                        <p:cTn id="88" dur="500" fill="hold"/>
                                        <p:tgtEl>
                                          <p:spTgt spid="227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420" grpId="0" autoUpdateAnimBg="0"/>
      <p:bldP spid="227421" grpId="0" autoUpdateAnimBg="0"/>
      <p:bldP spid="227422" grpId="0" autoUpdateAnimBg="0"/>
      <p:bldP spid="227423" grpId="0" autoUpdateAnimBg="0"/>
      <p:bldP spid="227424" grpId="0" animBg="1"/>
      <p:bldP spid="227425" grpId="0" animBg="1" autoUpdateAnimBg="0"/>
      <p:bldP spid="227470" grpId="0" autoUpdateAnimBg="0"/>
      <p:bldP spid="227471" grpId="0" autoUpdateAnimBg="0"/>
      <p:bldP spid="22747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 name="灯片编号占位符 3"/>
          <p:cNvSpPr>
            <a:spLocks noGrp="1"/>
          </p:cNvSpPr>
          <p:nvPr>
            <p:ph type="sldNum" sz="quarter" idx="10"/>
          </p:nvPr>
        </p:nvSpPr>
        <p:spPr/>
        <p:txBody>
          <a:bodyPr/>
          <a:lstStyle/>
          <a:p>
            <a:fld id="{F5C486DF-1075-4FD4-9F0B-5F93020E01D7}" type="slidenum">
              <a:rPr lang="ja-JP" altLang="en-US"/>
              <a:pPr/>
              <a:t>55</a:t>
            </a:fld>
            <a:endParaRPr lang="en-US" altLang="ja-JP"/>
          </a:p>
        </p:txBody>
      </p:sp>
      <p:sp>
        <p:nvSpPr>
          <p:cNvPr id="228354"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交叉</a:t>
            </a:r>
            <a:r>
              <a:rPr lang="en-US" altLang="zh-CN" sz="4000" b="0">
                <a:solidFill>
                  <a:schemeClr val="hlink"/>
                </a:solidFill>
                <a:effectLst>
                  <a:outerShdw blurRad="38100" dist="38100" dir="2700000" algn="tl">
                    <a:srgbClr val="C0C0C0"/>
                  </a:outerShdw>
                </a:effectLst>
              </a:rPr>
              <a:t>2:</a:t>
            </a:r>
            <a:r>
              <a:rPr lang="zh-CN" altLang="en-US" sz="4000" b="0">
                <a:solidFill>
                  <a:schemeClr val="hlink"/>
                </a:solidFill>
                <a:effectLst>
                  <a:outerShdw blurRad="38100" dist="38100" dir="2700000" algn="tl">
                    <a:srgbClr val="C0C0C0"/>
                  </a:outerShdw>
                </a:effectLst>
              </a:rPr>
              <a:t>顺序交叉</a:t>
            </a:r>
            <a:r>
              <a:rPr lang="en-US" altLang="zh-CN" sz="4000" b="0">
                <a:solidFill>
                  <a:schemeClr val="hlink"/>
                </a:solidFill>
                <a:effectLst>
                  <a:outerShdw blurRad="38100" dist="38100" dir="2700000" algn="tl">
                    <a:srgbClr val="C0C0C0"/>
                  </a:outerShdw>
                </a:effectLst>
              </a:rPr>
              <a:t>(OX)</a:t>
            </a:r>
          </a:p>
        </p:txBody>
      </p:sp>
      <p:sp>
        <p:nvSpPr>
          <p:cNvPr id="228355" name="Rectangle 3"/>
          <p:cNvSpPr>
            <a:spLocks noGrp="1" noChangeArrowheads="1"/>
          </p:cNvSpPr>
          <p:nvPr>
            <p:ph type="body" idx="1"/>
          </p:nvPr>
        </p:nvSpPr>
        <p:spPr>
          <a:xfrm>
            <a:off x="539750" y="1628775"/>
            <a:ext cx="6624638" cy="574675"/>
          </a:xfrm>
          <a:noFill/>
          <a:ln/>
        </p:spPr>
        <p:txBody>
          <a:bodyPr/>
          <a:lstStyle/>
          <a:p>
            <a:pPr>
              <a:buFont typeface="Wingdings" pitchFamily="2" charset="2"/>
              <a:buChar char="Ø"/>
            </a:pPr>
            <a:r>
              <a:rPr lang="zh-CN" altLang="en-US" sz="2600" b="1"/>
              <a:t>双亲</a:t>
            </a:r>
            <a:r>
              <a:rPr lang="en-US" altLang="zh-CN" sz="2600" b="1"/>
              <a:t>P1,P2</a:t>
            </a:r>
            <a:r>
              <a:rPr lang="zh-CN" altLang="en-US" sz="2600" b="1"/>
              <a:t>随机选取两个交叉点</a:t>
            </a:r>
          </a:p>
        </p:txBody>
      </p:sp>
      <p:graphicFrame>
        <p:nvGraphicFramePr>
          <p:cNvPr id="228356" name="Group 4"/>
          <p:cNvGraphicFramePr>
            <a:graphicFrameLocks noGrp="1"/>
          </p:cNvGraphicFramePr>
          <p:nvPr/>
        </p:nvGraphicFramePr>
        <p:xfrm>
          <a:off x="2197100" y="2205038"/>
          <a:ext cx="3527425" cy="566928"/>
        </p:xfrm>
        <a:graphic>
          <a:graphicData uri="http://schemas.openxmlformats.org/drawingml/2006/table">
            <a:tbl>
              <a:tblPr/>
              <a:tblGrid>
                <a:gridCol w="392113"/>
                <a:gridCol w="392112"/>
                <a:gridCol w="392113"/>
                <a:gridCol w="392112"/>
                <a:gridCol w="374650"/>
                <a:gridCol w="407988"/>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8378" name="Group 26"/>
          <p:cNvGraphicFramePr>
            <a:graphicFrameLocks noGrp="1"/>
          </p:cNvGraphicFramePr>
          <p:nvPr/>
        </p:nvGraphicFramePr>
        <p:xfrm>
          <a:off x="2197100" y="2852738"/>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8400" name="Text Box 48"/>
          <p:cNvSpPr txBox="1">
            <a:spLocks noChangeArrowheads="1"/>
          </p:cNvSpPr>
          <p:nvPr/>
        </p:nvSpPr>
        <p:spPr bwMode="auto">
          <a:xfrm>
            <a:off x="1692275" y="22764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P1</a:t>
            </a:r>
          </a:p>
        </p:txBody>
      </p:sp>
      <p:sp>
        <p:nvSpPr>
          <p:cNvPr id="228401" name="Text Box 49"/>
          <p:cNvSpPr txBox="1">
            <a:spLocks noChangeArrowheads="1"/>
          </p:cNvSpPr>
          <p:nvPr/>
        </p:nvSpPr>
        <p:spPr bwMode="auto">
          <a:xfrm>
            <a:off x="1692275" y="287655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P2</a:t>
            </a:r>
          </a:p>
        </p:txBody>
      </p:sp>
      <p:graphicFrame>
        <p:nvGraphicFramePr>
          <p:cNvPr id="228402" name="Group 50"/>
          <p:cNvGraphicFramePr>
            <a:graphicFrameLocks noGrp="1"/>
          </p:cNvGraphicFramePr>
          <p:nvPr/>
        </p:nvGraphicFramePr>
        <p:xfrm>
          <a:off x="2197100" y="4165600"/>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8424" name="Group 72"/>
          <p:cNvGraphicFramePr>
            <a:graphicFrameLocks noGrp="1"/>
          </p:cNvGraphicFramePr>
          <p:nvPr/>
        </p:nvGraphicFramePr>
        <p:xfrm>
          <a:off x="2197100" y="4813300"/>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8446" name="Text Box 94"/>
          <p:cNvSpPr txBox="1">
            <a:spLocks noChangeArrowheads="1"/>
          </p:cNvSpPr>
          <p:nvPr/>
        </p:nvSpPr>
        <p:spPr bwMode="auto">
          <a:xfrm>
            <a:off x="1692275" y="423703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sp>
        <p:nvSpPr>
          <p:cNvPr id="228447" name="Text Box 95"/>
          <p:cNvSpPr txBox="1">
            <a:spLocks noChangeArrowheads="1"/>
          </p:cNvSpPr>
          <p:nvPr/>
        </p:nvSpPr>
        <p:spPr bwMode="auto">
          <a:xfrm>
            <a:off x="1692275" y="48371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c2</a:t>
            </a:r>
          </a:p>
        </p:txBody>
      </p:sp>
      <p:sp>
        <p:nvSpPr>
          <p:cNvPr id="228448" name="Text Box 96"/>
          <p:cNvSpPr txBox="1">
            <a:spLocks noChangeArrowheads="1"/>
          </p:cNvSpPr>
          <p:nvPr/>
        </p:nvSpPr>
        <p:spPr bwMode="auto">
          <a:xfrm>
            <a:off x="539750" y="3500438"/>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altLang="zh-CN" sz="2000" b="1">
                <a:latin typeface="Arial" charset="0"/>
              </a:rPr>
              <a:t>  </a:t>
            </a:r>
            <a:r>
              <a:rPr lang="zh-CN" altLang="en-US" sz="2400" b="1">
                <a:latin typeface="Arial" charset="0"/>
              </a:rPr>
              <a:t>两个交叉点间的中间段保存不变</a:t>
            </a:r>
          </a:p>
        </p:txBody>
      </p:sp>
      <p:sp>
        <p:nvSpPr>
          <p:cNvPr id="228449" name="Text Box 97"/>
          <p:cNvSpPr txBox="1">
            <a:spLocks noChangeArrowheads="1"/>
          </p:cNvSpPr>
          <p:nvPr/>
        </p:nvSpPr>
        <p:spPr bwMode="auto">
          <a:xfrm>
            <a:off x="720725" y="5373688"/>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altLang="zh-CN">
                <a:latin typeface="Arial" charset="0"/>
              </a:rPr>
              <a:t>  </a:t>
            </a:r>
            <a:r>
              <a:rPr lang="zh-CN" altLang="en-US" sz="2400" b="1">
                <a:latin typeface="Arial" charset="0"/>
              </a:rPr>
              <a:t>子个体</a:t>
            </a:r>
            <a:r>
              <a:rPr lang="en-US" altLang="zh-CN" sz="2400" b="1">
                <a:latin typeface="Arial" charset="0"/>
              </a:rPr>
              <a:t>C1</a:t>
            </a:r>
            <a:r>
              <a:rPr lang="zh-CN" altLang="en-US" sz="2400" b="1">
                <a:latin typeface="Arial" charset="0"/>
              </a:rPr>
              <a:t>的未定码的确定需要父个体</a:t>
            </a:r>
            <a:r>
              <a:rPr lang="en-US" altLang="zh-CN" sz="2400" b="1">
                <a:latin typeface="Arial" charset="0"/>
              </a:rPr>
              <a:t>P2</a:t>
            </a:r>
            <a:r>
              <a:rPr lang="zh-CN" altLang="en-US" sz="2400" b="1">
                <a:latin typeface="Arial" charset="0"/>
              </a:rPr>
              <a:t>的未选定城市码，子个体</a:t>
            </a:r>
            <a:r>
              <a:rPr lang="en-US" altLang="zh-CN" sz="2400" b="1">
                <a:latin typeface="Arial" charset="0"/>
              </a:rPr>
              <a:t>C2</a:t>
            </a:r>
            <a:r>
              <a:rPr lang="zh-CN" altLang="en-US" sz="2400" b="1">
                <a:latin typeface="Arial" charset="0"/>
              </a:rPr>
              <a:t>的未定码的确定需要父个体</a:t>
            </a:r>
            <a:r>
              <a:rPr lang="en-US" altLang="zh-CN" sz="2400" b="1">
                <a:latin typeface="Arial" charset="0"/>
              </a:rPr>
              <a:t>P1</a:t>
            </a:r>
            <a:r>
              <a:rPr lang="zh-CN" altLang="en-US" sz="2400" b="1">
                <a:latin typeface="Arial" charset="0"/>
              </a:rPr>
              <a:t>的未选定城市码。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8400"/>
                                        </p:tgtEl>
                                        <p:attrNameLst>
                                          <p:attrName>style.visibility</p:attrName>
                                        </p:attrNameLst>
                                      </p:cBhvr>
                                      <p:to>
                                        <p:strVal val="visible"/>
                                      </p:to>
                                    </p:set>
                                    <p:anim calcmode="lin" valueType="num">
                                      <p:cBhvr additive="base">
                                        <p:cTn id="13" dur="500" fill="hold"/>
                                        <p:tgtEl>
                                          <p:spTgt spid="228400"/>
                                        </p:tgtEl>
                                        <p:attrNameLst>
                                          <p:attrName>ppt_x</p:attrName>
                                        </p:attrNameLst>
                                      </p:cBhvr>
                                      <p:tavLst>
                                        <p:tav tm="0">
                                          <p:val>
                                            <p:strVal val="1+#ppt_w/2"/>
                                          </p:val>
                                        </p:tav>
                                        <p:tav tm="100000">
                                          <p:val>
                                            <p:strVal val="#ppt_x"/>
                                          </p:val>
                                        </p:tav>
                                      </p:tavLst>
                                    </p:anim>
                                    <p:anim calcmode="lin" valueType="num">
                                      <p:cBhvr additive="base">
                                        <p:cTn id="14" dur="500" fill="hold"/>
                                        <p:tgtEl>
                                          <p:spTgt spid="22840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nodeType="afterEffect">
                                  <p:stCondLst>
                                    <p:cond delay="0"/>
                                  </p:stCondLst>
                                  <p:childTnLst>
                                    <p:set>
                                      <p:cBhvr>
                                        <p:cTn id="17" dur="1" fill="hold">
                                          <p:stCondLst>
                                            <p:cond delay="0"/>
                                          </p:stCondLst>
                                        </p:cTn>
                                        <p:tgtEl>
                                          <p:spTgt spid="228356"/>
                                        </p:tgtEl>
                                        <p:attrNameLst>
                                          <p:attrName>style.visibility</p:attrName>
                                        </p:attrNameLst>
                                      </p:cBhvr>
                                      <p:to>
                                        <p:strVal val="visible"/>
                                      </p:to>
                                    </p:set>
                                    <p:anim calcmode="lin" valueType="num">
                                      <p:cBhvr additive="base">
                                        <p:cTn id="18" dur="500" fill="hold"/>
                                        <p:tgtEl>
                                          <p:spTgt spid="228356"/>
                                        </p:tgtEl>
                                        <p:attrNameLst>
                                          <p:attrName>ppt_x</p:attrName>
                                        </p:attrNameLst>
                                      </p:cBhvr>
                                      <p:tavLst>
                                        <p:tav tm="0">
                                          <p:val>
                                            <p:strVal val="1+#ppt_w/2"/>
                                          </p:val>
                                        </p:tav>
                                        <p:tav tm="100000">
                                          <p:val>
                                            <p:strVal val="#ppt_x"/>
                                          </p:val>
                                        </p:tav>
                                      </p:tavLst>
                                    </p:anim>
                                    <p:anim calcmode="lin" valueType="num">
                                      <p:cBhvr additive="base">
                                        <p:cTn id="19" dur="500" fill="hold"/>
                                        <p:tgtEl>
                                          <p:spTgt spid="22835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228401"/>
                                        </p:tgtEl>
                                        <p:attrNameLst>
                                          <p:attrName>style.visibility</p:attrName>
                                        </p:attrNameLst>
                                      </p:cBhvr>
                                      <p:to>
                                        <p:strVal val="visible"/>
                                      </p:to>
                                    </p:set>
                                    <p:anim calcmode="lin" valueType="num">
                                      <p:cBhvr additive="base">
                                        <p:cTn id="23" dur="500" fill="hold"/>
                                        <p:tgtEl>
                                          <p:spTgt spid="228401"/>
                                        </p:tgtEl>
                                        <p:attrNameLst>
                                          <p:attrName>ppt_x</p:attrName>
                                        </p:attrNameLst>
                                      </p:cBhvr>
                                      <p:tavLst>
                                        <p:tav tm="0">
                                          <p:val>
                                            <p:strVal val="1+#ppt_w/2"/>
                                          </p:val>
                                        </p:tav>
                                        <p:tav tm="100000">
                                          <p:val>
                                            <p:strVal val="#ppt_x"/>
                                          </p:val>
                                        </p:tav>
                                      </p:tavLst>
                                    </p:anim>
                                    <p:anim calcmode="lin" valueType="num">
                                      <p:cBhvr additive="base">
                                        <p:cTn id="24" dur="500" fill="hold"/>
                                        <p:tgtEl>
                                          <p:spTgt spid="22840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2" fill="hold" nodeType="afterEffect">
                                  <p:stCondLst>
                                    <p:cond delay="0"/>
                                  </p:stCondLst>
                                  <p:childTnLst>
                                    <p:set>
                                      <p:cBhvr>
                                        <p:cTn id="27" dur="1" fill="hold">
                                          <p:stCondLst>
                                            <p:cond delay="0"/>
                                          </p:stCondLst>
                                        </p:cTn>
                                        <p:tgtEl>
                                          <p:spTgt spid="228378"/>
                                        </p:tgtEl>
                                        <p:attrNameLst>
                                          <p:attrName>style.visibility</p:attrName>
                                        </p:attrNameLst>
                                      </p:cBhvr>
                                      <p:to>
                                        <p:strVal val="visible"/>
                                      </p:to>
                                    </p:set>
                                    <p:anim calcmode="lin" valueType="num">
                                      <p:cBhvr additive="base">
                                        <p:cTn id="28" dur="500" fill="hold"/>
                                        <p:tgtEl>
                                          <p:spTgt spid="228378"/>
                                        </p:tgtEl>
                                        <p:attrNameLst>
                                          <p:attrName>ppt_x</p:attrName>
                                        </p:attrNameLst>
                                      </p:cBhvr>
                                      <p:tavLst>
                                        <p:tav tm="0">
                                          <p:val>
                                            <p:strVal val="1+#ppt_w/2"/>
                                          </p:val>
                                        </p:tav>
                                        <p:tav tm="100000">
                                          <p:val>
                                            <p:strVal val="#ppt_x"/>
                                          </p:val>
                                        </p:tav>
                                      </p:tavLst>
                                    </p:anim>
                                    <p:anim calcmode="lin" valueType="num">
                                      <p:cBhvr additive="base">
                                        <p:cTn id="29" dur="500" fill="hold"/>
                                        <p:tgtEl>
                                          <p:spTgt spid="22837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8448"/>
                                        </p:tgtEl>
                                        <p:attrNameLst>
                                          <p:attrName>style.visibility</p:attrName>
                                        </p:attrNameLst>
                                      </p:cBhvr>
                                      <p:to>
                                        <p:strVal val="visible"/>
                                      </p:to>
                                    </p:set>
                                    <p:anim calcmode="lin" valueType="num">
                                      <p:cBhvr additive="base">
                                        <p:cTn id="34" dur="500" fill="hold"/>
                                        <p:tgtEl>
                                          <p:spTgt spid="228448"/>
                                        </p:tgtEl>
                                        <p:attrNameLst>
                                          <p:attrName>ppt_x</p:attrName>
                                        </p:attrNameLst>
                                      </p:cBhvr>
                                      <p:tavLst>
                                        <p:tav tm="0">
                                          <p:val>
                                            <p:strVal val="0-#ppt_w/2"/>
                                          </p:val>
                                        </p:tav>
                                        <p:tav tm="100000">
                                          <p:val>
                                            <p:strVal val="#ppt_x"/>
                                          </p:val>
                                        </p:tav>
                                      </p:tavLst>
                                    </p:anim>
                                    <p:anim calcmode="lin" valueType="num">
                                      <p:cBhvr additive="base">
                                        <p:cTn id="35" dur="500" fill="hold"/>
                                        <p:tgtEl>
                                          <p:spTgt spid="22844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28446"/>
                                        </p:tgtEl>
                                        <p:attrNameLst>
                                          <p:attrName>style.visibility</p:attrName>
                                        </p:attrNameLst>
                                      </p:cBhvr>
                                      <p:to>
                                        <p:strVal val="visible"/>
                                      </p:to>
                                    </p:set>
                                    <p:anim calcmode="lin" valueType="num">
                                      <p:cBhvr additive="base">
                                        <p:cTn id="40" dur="500" fill="hold"/>
                                        <p:tgtEl>
                                          <p:spTgt spid="228446"/>
                                        </p:tgtEl>
                                        <p:attrNameLst>
                                          <p:attrName>ppt_x</p:attrName>
                                        </p:attrNameLst>
                                      </p:cBhvr>
                                      <p:tavLst>
                                        <p:tav tm="0">
                                          <p:val>
                                            <p:strVal val="1+#ppt_w/2"/>
                                          </p:val>
                                        </p:tav>
                                        <p:tav tm="100000">
                                          <p:val>
                                            <p:strVal val="#ppt_x"/>
                                          </p:val>
                                        </p:tav>
                                      </p:tavLst>
                                    </p:anim>
                                    <p:anim calcmode="lin" valueType="num">
                                      <p:cBhvr additive="base">
                                        <p:cTn id="41" dur="500" fill="hold"/>
                                        <p:tgtEl>
                                          <p:spTgt spid="228446"/>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2" fill="hold" nodeType="afterEffect">
                                  <p:stCondLst>
                                    <p:cond delay="0"/>
                                  </p:stCondLst>
                                  <p:childTnLst>
                                    <p:set>
                                      <p:cBhvr>
                                        <p:cTn id="44" dur="1" fill="hold">
                                          <p:stCondLst>
                                            <p:cond delay="0"/>
                                          </p:stCondLst>
                                        </p:cTn>
                                        <p:tgtEl>
                                          <p:spTgt spid="228402"/>
                                        </p:tgtEl>
                                        <p:attrNameLst>
                                          <p:attrName>style.visibility</p:attrName>
                                        </p:attrNameLst>
                                      </p:cBhvr>
                                      <p:to>
                                        <p:strVal val="visible"/>
                                      </p:to>
                                    </p:set>
                                    <p:anim calcmode="lin" valueType="num">
                                      <p:cBhvr additive="base">
                                        <p:cTn id="45" dur="500" fill="hold"/>
                                        <p:tgtEl>
                                          <p:spTgt spid="228402"/>
                                        </p:tgtEl>
                                        <p:attrNameLst>
                                          <p:attrName>ppt_x</p:attrName>
                                        </p:attrNameLst>
                                      </p:cBhvr>
                                      <p:tavLst>
                                        <p:tav tm="0">
                                          <p:val>
                                            <p:strVal val="1+#ppt_w/2"/>
                                          </p:val>
                                        </p:tav>
                                        <p:tav tm="100000">
                                          <p:val>
                                            <p:strVal val="#ppt_x"/>
                                          </p:val>
                                        </p:tav>
                                      </p:tavLst>
                                    </p:anim>
                                    <p:anim calcmode="lin" valueType="num">
                                      <p:cBhvr additive="base">
                                        <p:cTn id="46" dur="500" fill="hold"/>
                                        <p:tgtEl>
                                          <p:spTgt spid="228402"/>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00"/>
                            </p:stCondLst>
                            <p:childTnLst>
                              <p:par>
                                <p:cTn id="48" presetID="2" presetClass="entr" presetSubtype="2" fill="hold" grpId="0" nodeType="afterEffect">
                                  <p:stCondLst>
                                    <p:cond delay="0"/>
                                  </p:stCondLst>
                                  <p:childTnLst>
                                    <p:set>
                                      <p:cBhvr>
                                        <p:cTn id="49" dur="1" fill="hold">
                                          <p:stCondLst>
                                            <p:cond delay="0"/>
                                          </p:stCondLst>
                                        </p:cTn>
                                        <p:tgtEl>
                                          <p:spTgt spid="228447"/>
                                        </p:tgtEl>
                                        <p:attrNameLst>
                                          <p:attrName>style.visibility</p:attrName>
                                        </p:attrNameLst>
                                      </p:cBhvr>
                                      <p:to>
                                        <p:strVal val="visible"/>
                                      </p:to>
                                    </p:set>
                                    <p:anim calcmode="lin" valueType="num">
                                      <p:cBhvr additive="base">
                                        <p:cTn id="50" dur="500" fill="hold"/>
                                        <p:tgtEl>
                                          <p:spTgt spid="228447"/>
                                        </p:tgtEl>
                                        <p:attrNameLst>
                                          <p:attrName>ppt_x</p:attrName>
                                        </p:attrNameLst>
                                      </p:cBhvr>
                                      <p:tavLst>
                                        <p:tav tm="0">
                                          <p:val>
                                            <p:strVal val="1+#ppt_w/2"/>
                                          </p:val>
                                        </p:tav>
                                        <p:tav tm="100000">
                                          <p:val>
                                            <p:strVal val="#ppt_x"/>
                                          </p:val>
                                        </p:tav>
                                      </p:tavLst>
                                    </p:anim>
                                    <p:anim calcmode="lin" valueType="num">
                                      <p:cBhvr additive="base">
                                        <p:cTn id="51" dur="500" fill="hold"/>
                                        <p:tgtEl>
                                          <p:spTgt spid="228447"/>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500"/>
                            </p:stCondLst>
                            <p:childTnLst>
                              <p:par>
                                <p:cTn id="53" presetID="2" presetClass="entr" presetSubtype="2" fill="hold" nodeType="afterEffect">
                                  <p:stCondLst>
                                    <p:cond delay="0"/>
                                  </p:stCondLst>
                                  <p:childTnLst>
                                    <p:set>
                                      <p:cBhvr>
                                        <p:cTn id="54" dur="1" fill="hold">
                                          <p:stCondLst>
                                            <p:cond delay="0"/>
                                          </p:stCondLst>
                                        </p:cTn>
                                        <p:tgtEl>
                                          <p:spTgt spid="228424"/>
                                        </p:tgtEl>
                                        <p:attrNameLst>
                                          <p:attrName>style.visibility</p:attrName>
                                        </p:attrNameLst>
                                      </p:cBhvr>
                                      <p:to>
                                        <p:strVal val="visible"/>
                                      </p:to>
                                    </p:set>
                                    <p:anim calcmode="lin" valueType="num">
                                      <p:cBhvr additive="base">
                                        <p:cTn id="55" dur="500" fill="hold"/>
                                        <p:tgtEl>
                                          <p:spTgt spid="228424"/>
                                        </p:tgtEl>
                                        <p:attrNameLst>
                                          <p:attrName>ppt_x</p:attrName>
                                        </p:attrNameLst>
                                      </p:cBhvr>
                                      <p:tavLst>
                                        <p:tav tm="0">
                                          <p:val>
                                            <p:strVal val="1+#ppt_w/2"/>
                                          </p:val>
                                        </p:tav>
                                        <p:tav tm="100000">
                                          <p:val>
                                            <p:strVal val="#ppt_x"/>
                                          </p:val>
                                        </p:tav>
                                      </p:tavLst>
                                    </p:anim>
                                    <p:anim calcmode="lin" valueType="num">
                                      <p:cBhvr additive="base">
                                        <p:cTn id="56" dur="500" fill="hold"/>
                                        <p:tgtEl>
                                          <p:spTgt spid="2284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28449"/>
                                        </p:tgtEl>
                                        <p:attrNameLst>
                                          <p:attrName>style.visibility</p:attrName>
                                        </p:attrNameLst>
                                      </p:cBhvr>
                                      <p:to>
                                        <p:strVal val="visible"/>
                                      </p:to>
                                    </p:set>
                                    <p:anim calcmode="lin" valueType="num">
                                      <p:cBhvr additive="base">
                                        <p:cTn id="61" dur="500" fill="hold"/>
                                        <p:tgtEl>
                                          <p:spTgt spid="228449"/>
                                        </p:tgtEl>
                                        <p:attrNameLst>
                                          <p:attrName>ppt_x</p:attrName>
                                        </p:attrNameLst>
                                      </p:cBhvr>
                                      <p:tavLst>
                                        <p:tav tm="0">
                                          <p:val>
                                            <p:strVal val="0-#ppt_w/2"/>
                                          </p:val>
                                        </p:tav>
                                        <p:tav tm="100000">
                                          <p:val>
                                            <p:strVal val="#ppt_x"/>
                                          </p:val>
                                        </p:tav>
                                      </p:tavLst>
                                    </p:anim>
                                    <p:anim calcmode="lin" valueType="num">
                                      <p:cBhvr additive="base">
                                        <p:cTn id="62" dur="500" fill="hold"/>
                                        <p:tgtEl>
                                          <p:spTgt spid="228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P spid="228400" grpId="0" autoUpdateAnimBg="0"/>
      <p:bldP spid="228401" grpId="0" autoUpdateAnimBg="0"/>
      <p:bldP spid="228446" grpId="0" autoUpdateAnimBg="0"/>
      <p:bldP spid="228447" grpId="0" autoUpdateAnimBg="0"/>
      <p:bldP spid="228448" grpId="0" autoUpdateAnimBg="0"/>
      <p:bldP spid="22844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 name="灯片编号占位符 3"/>
          <p:cNvSpPr>
            <a:spLocks noGrp="1"/>
          </p:cNvSpPr>
          <p:nvPr>
            <p:ph type="sldNum" sz="quarter" idx="10"/>
          </p:nvPr>
        </p:nvSpPr>
        <p:spPr/>
        <p:txBody>
          <a:bodyPr/>
          <a:lstStyle/>
          <a:p>
            <a:fld id="{445F38BC-E625-4F60-A92C-1E703B5F431C}" type="slidenum">
              <a:rPr lang="ja-JP" altLang="en-US"/>
              <a:pPr/>
              <a:t>56</a:t>
            </a:fld>
            <a:endParaRPr lang="en-US" altLang="ja-JP"/>
          </a:p>
        </p:txBody>
      </p:sp>
      <p:sp>
        <p:nvSpPr>
          <p:cNvPr id="229378"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dirty="0">
                <a:solidFill>
                  <a:schemeClr val="hlink"/>
                </a:solidFill>
                <a:effectLst>
                  <a:outerShdw blurRad="38100" dist="38100" dir="2700000" algn="tl">
                    <a:srgbClr val="C0C0C0"/>
                  </a:outerShdw>
                </a:effectLst>
              </a:rPr>
              <a:t>TSP</a:t>
            </a:r>
            <a:r>
              <a:rPr lang="zh-CN" altLang="en-US" sz="4000" b="0" dirty="0">
                <a:solidFill>
                  <a:schemeClr val="hlink"/>
                </a:solidFill>
                <a:effectLst>
                  <a:outerShdw blurRad="38100" dist="38100" dir="2700000" algn="tl">
                    <a:srgbClr val="C0C0C0"/>
                  </a:outerShdw>
                </a:effectLst>
              </a:rPr>
              <a:t>交叉</a:t>
            </a:r>
            <a:r>
              <a:rPr lang="en-US" altLang="zh-CN" sz="4000" b="0" dirty="0">
                <a:solidFill>
                  <a:schemeClr val="hlink"/>
                </a:solidFill>
                <a:effectLst>
                  <a:outerShdw blurRad="38100" dist="38100" dir="2700000" algn="tl">
                    <a:srgbClr val="C0C0C0"/>
                  </a:outerShdw>
                </a:effectLst>
              </a:rPr>
              <a:t>2:</a:t>
            </a:r>
            <a:r>
              <a:rPr lang="zh-CN" altLang="en-US" sz="4000" b="0" dirty="0">
                <a:solidFill>
                  <a:schemeClr val="hlink"/>
                </a:solidFill>
                <a:effectLst>
                  <a:outerShdw blurRad="38100" dist="38100" dir="2700000" algn="tl">
                    <a:srgbClr val="C0C0C0"/>
                  </a:outerShdw>
                </a:effectLst>
              </a:rPr>
              <a:t>顺序交叉</a:t>
            </a:r>
            <a:r>
              <a:rPr lang="en-US" altLang="zh-CN" sz="4000" b="0" dirty="0">
                <a:solidFill>
                  <a:schemeClr val="hlink"/>
                </a:solidFill>
                <a:effectLst>
                  <a:outerShdw blurRad="38100" dist="38100" dir="2700000" algn="tl">
                    <a:srgbClr val="C0C0C0"/>
                  </a:outerShdw>
                </a:effectLst>
              </a:rPr>
              <a:t>(OX)</a:t>
            </a:r>
          </a:p>
        </p:txBody>
      </p:sp>
      <p:sp>
        <p:nvSpPr>
          <p:cNvPr id="229379" name="Rectangle 3"/>
          <p:cNvSpPr>
            <a:spLocks noGrp="1" noChangeArrowheads="1"/>
          </p:cNvSpPr>
          <p:nvPr>
            <p:ph type="body" idx="1"/>
          </p:nvPr>
        </p:nvSpPr>
        <p:spPr>
          <a:xfrm>
            <a:off x="611188" y="1268413"/>
            <a:ext cx="8208962" cy="935037"/>
          </a:xfrm>
          <a:noFill/>
          <a:ln/>
        </p:spPr>
        <p:txBody>
          <a:bodyPr/>
          <a:lstStyle/>
          <a:p>
            <a:pPr>
              <a:buFont typeface="Wingdings" pitchFamily="2" charset="2"/>
              <a:buChar char="Ø"/>
            </a:pPr>
            <a:r>
              <a:rPr lang="zh-CN" altLang="en-US" sz="2600" b="1"/>
              <a:t>记取父个体</a:t>
            </a:r>
            <a:r>
              <a:rPr lang="en-US" altLang="zh-CN" sz="2600" b="1"/>
              <a:t>P</a:t>
            </a:r>
            <a:r>
              <a:rPr lang="en-US" altLang="zh-CN" sz="2600" b="1" baseline="-25000"/>
              <a:t>2</a:t>
            </a:r>
            <a:r>
              <a:rPr lang="zh-CN" altLang="en-US" sz="2600" b="1"/>
              <a:t>从第二个交叉点开始城市码的排列顺序，当到达表尾时，返回表头继续记录，直到第二个交叉点。</a:t>
            </a:r>
          </a:p>
        </p:txBody>
      </p:sp>
      <p:graphicFrame>
        <p:nvGraphicFramePr>
          <p:cNvPr id="229475" name="Group 99"/>
          <p:cNvGraphicFramePr>
            <a:graphicFrameLocks noGrp="1"/>
          </p:cNvGraphicFramePr>
          <p:nvPr/>
        </p:nvGraphicFramePr>
        <p:xfrm>
          <a:off x="1189038" y="2941638"/>
          <a:ext cx="3527425" cy="566928"/>
        </p:xfrm>
        <a:graphic>
          <a:graphicData uri="http://schemas.openxmlformats.org/drawingml/2006/table">
            <a:tbl>
              <a:tblPr/>
              <a:tblGrid>
                <a:gridCol w="392112"/>
                <a:gridCol w="392113"/>
                <a:gridCol w="392112"/>
                <a:gridCol w="392113"/>
                <a:gridCol w="390525"/>
                <a:gridCol w="392112"/>
                <a:gridCol w="392113"/>
                <a:gridCol w="392112"/>
                <a:gridCol w="392113"/>
              </a:tblGrid>
              <a:tr h="336550">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02" name="Text Box 26"/>
          <p:cNvSpPr txBox="1">
            <a:spLocks noChangeArrowheads="1"/>
          </p:cNvSpPr>
          <p:nvPr/>
        </p:nvSpPr>
        <p:spPr bwMode="auto">
          <a:xfrm>
            <a:off x="684213" y="294163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P2</a:t>
            </a:r>
          </a:p>
        </p:txBody>
      </p:sp>
      <p:graphicFrame>
        <p:nvGraphicFramePr>
          <p:cNvPr id="229474" name="Group 98"/>
          <p:cNvGraphicFramePr>
            <a:graphicFrameLocks noGrp="1"/>
          </p:cNvGraphicFramePr>
          <p:nvPr/>
        </p:nvGraphicFramePr>
        <p:xfrm>
          <a:off x="5292725" y="2924175"/>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25" name="Text Box 49"/>
          <p:cNvSpPr txBox="1">
            <a:spLocks noChangeArrowheads="1"/>
          </p:cNvSpPr>
          <p:nvPr/>
        </p:nvSpPr>
        <p:spPr bwMode="auto">
          <a:xfrm>
            <a:off x="4860925" y="298926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graphicFrame>
        <p:nvGraphicFramePr>
          <p:cNvPr id="229426" name="Group 50"/>
          <p:cNvGraphicFramePr>
            <a:graphicFrameLocks noGrp="1"/>
          </p:cNvGraphicFramePr>
          <p:nvPr/>
        </p:nvGraphicFramePr>
        <p:xfrm>
          <a:off x="3060700" y="4886325"/>
          <a:ext cx="3527425" cy="566928"/>
        </p:xfrm>
        <a:graphic>
          <a:graphicData uri="http://schemas.openxmlformats.org/drawingml/2006/table">
            <a:tbl>
              <a:tblPr/>
              <a:tblGrid>
                <a:gridCol w="392113"/>
                <a:gridCol w="392112"/>
                <a:gridCol w="392113"/>
                <a:gridCol w="392112"/>
                <a:gridCol w="390525"/>
                <a:gridCol w="392113"/>
                <a:gridCol w="392112"/>
                <a:gridCol w="392113"/>
                <a:gridCol w="392112"/>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48" name="Text Box 72"/>
          <p:cNvSpPr txBox="1">
            <a:spLocks noChangeArrowheads="1"/>
          </p:cNvSpPr>
          <p:nvPr/>
        </p:nvSpPr>
        <p:spPr bwMode="auto">
          <a:xfrm>
            <a:off x="2627313" y="494188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c1</a:t>
            </a:r>
          </a:p>
        </p:txBody>
      </p:sp>
      <p:graphicFrame>
        <p:nvGraphicFramePr>
          <p:cNvPr id="229449" name="Group 73"/>
          <p:cNvGraphicFramePr>
            <a:graphicFrameLocks noGrp="1"/>
          </p:cNvGraphicFramePr>
          <p:nvPr/>
        </p:nvGraphicFramePr>
        <p:xfrm>
          <a:off x="3059113" y="5589588"/>
          <a:ext cx="3527425" cy="566928"/>
        </p:xfrm>
        <a:graphic>
          <a:graphicData uri="http://schemas.openxmlformats.org/drawingml/2006/table">
            <a:tbl>
              <a:tblPr/>
              <a:tblGrid>
                <a:gridCol w="392112"/>
                <a:gridCol w="392113"/>
                <a:gridCol w="392112"/>
                <a:gridCol w="392113"/>
                <a:gridCol w="390525"/>
                <a:gridCol w="392112"/>
                <a:gridCol w="392113"/>
                <a:gridCol w="392112"/>
                <a:gridCol w="392113"/>
              </a:tblGrid>
              <a:tr h="360363">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FF33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charset="0"/>
                          <a:ea typeface="宋体" pitchFamily="2" charset="-122"/>
                        </a:defRPr>
                      </a:lvl1pPr>
                      <a:lvl2pPr indent="14288">
                        <a:spcBef>
                          <a:spcPct val="20000"/>
                        </a:spcBef>
                        <a:buClr>
                          <a:schemeClr val="accent2"/>
                        </a:buClr>
                        <a:buFont typeface="Wingdings" pitchFamily="2" charset="2"/>
                        <a:defRPr sz="2200">
                          <a:solidFill>
                            <a:schemeClr val="folHlink"/>
                          </a:solidFill>
                          <a:latin typeface="Arial" charset="0"/>
                          <a:ea typeface="宋体" pitchFamily="2" charset="-122"/>
                        </a:defRPr>
                      </a:lvl2pPr>
                      <a:lvl3pPr indent="-4763">
                        <a:spcBef>
                          <a:spcPct val="20000"/>
                        </a:spcBef>
                        <a:buClr>
                          <a:schemeClr val="accent2"/>
                        </a:buClr>
                        <a:buFont typeface="Wingdings" pitchFamily="2" charset="2"/>
                        <a:defRPr sz="2100">
                          <a:solidFill>
                            <a:srgbClr val="009900"/>
                          </a:solidFill>
                          <a:latin typeface="Arial" charset="0"/>
                          <a:ea typeface="宋体" pitchFamily="2" charset="-122"/>
                        </a:defRPr>
                      </a:lvl3pPr>
                      <a:lvl4pPr indent="-65088">
                        <a:spcBef>
                          <a:spcPct val="20000"/>
                        </a:spcBef>
                        <a:buClr>
                          <a:schemeClr val="accent2"/>
                        </a:buClr>
                        <a:buFont typeface="Wingdings" pitchFamily="2" charset="2"/>
                        <a:defRPr>
                          <a:solidFill>
                            <a:srgbClr val="0099CC"/>
                          </a:solidFill>
                          <a:latin typeface="Arial" charset="0"/>
                          <a:ea typeface="宋体" pitchFamily="2" charset="-122"/>
                        </a:defRPr>
                      </a:lvl4pPr>
                      <a:lvl5pPr indent="-133350">
                        <a:spcBef>
                          <a:spcPct val="25000"/>
                        </a:spcBef>
                        <a:buClr>
                          <a:schemeClr val="accent2"/>
                        </a:buClr>
                        <a:buFont typeface="Wingdings" pitchFamily="2" charset="2"/>
                        <a:defRPr>
                          <a:solidFill>
                            <a:srgbClr val="99CC00"/>
                          </a:solidFill>
                          <a:latin typeface="Arial" charset="0"/>
                          <a:ea typeface="宋体" pitchFamily="2" charset="-122"/>
                        </a:defRPr>
                      </a:lvl5pPr>
                      <a:lvl6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6pPr>
                      <a:lvl7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7pPr>
                      <a:lvl8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8pPr>
                      <a:lvl9pPr indent="-133350" fontAlgn="base">
                        <a:spcBef>
                          <a:spcPct val="25000"/>
                        </a:spcBef>
                        <a:spcAft>
                          <a:spcPct val="0"/>
                        </a:spcAft>
                        <a:buClr>
                          <a:schemeClr val="accent2"/>
                        </a:buClr>
                        <a:buFont typeface="Wingdings" pitchFamily="2" charset="2"/>
                        <a:defRPr>
                          <a:solidFill>
                            <a:srgbClr val="99CC00"/>
                          </a:solidFill>
                          <a:latin typeface="Arial" charset="0"/>
                          <a:ea typeface="宋体"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71" name="Text Box 95"/>
          <p:cNvSpPr txBox="1">
            <a:spLocks noChangeArrowheads="1"/>
          </p:cNvSpPr>
          <p:nvPr/>
        </p:nvSpPr>
        <p:spPr bwMode="auto">
          <a:xfrm>
            <a:off x="2555875" y="566102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Arial" charset="0"/>
              </a:rPr>
              <a:t>c2</a:t>
            </a:r>
          </a:p>
        </p:txBody>
      </p:sp>
      <p:sp>
        <p:nvSpPr>
          <p:cNvPr id="229472" name="Text Box 96"/>
          <p:cNvSpPr txBox="1">
            <a:spLocks noChangeArrowheads="1"/>
          </p:cNvSpPr>
          <p:nvPr/>
        </p:nvSpPr>
        <p:spPr bwMode="auto">
          <a:xfrm>
            <a:off x="611188" y="3609975"/>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a:latin typeface="Arial" charset="0"/>
              </a:rPr>
              <a:t>   </a:t>
            </a:r>
            <a:r>
              <a:rPr lang="zh-CN" altLang="en-US" sz="2400" b="1">
                <a:latin typeface="Arial" charset="0"/>
              </a:rPr>
              <a:t>得到父个体</a:t>
            </a:r>
            <a:r>
              <a:rPr lang="en-US" altLang="zh-CN" sz="2400" b="1">
                <a:latin typeface="Arial" charset="0"/>
              </a:rPr>
              <a:t>P2</a:t>
            </a:r>
            <a:r>
              <a:rPr lang="zh-CN" altLang="en-US" sz="2400" b="1">
                <a:latin typeface="Arial" charset="0"/>
              </a:rPr>
              <a:t>的排列顺序</a:t>
            </a:r>
            <a:r>
              <a:rPr lang="en-US" altLang="zh-CN" sz="2400" b="1">
                <a:latin typeface="Arial" charset="0"/>
              </a:rPr>
              <a:t>1-4-9-3-7-8-2-6-5,</a:t>
            </a:r>
            <a:r>
              <a:rPr lang="zh-CN" altLang="en-US" sz="2400" b="1">
                <a:latin typeface="Arial" charset="0"/>
              </a:rPr>
              <a:t>并将</a:t>
            </a:r>
            <a:r>
              <a:rPr lang="en-US" altLang="zh-CN" sz="2400" b="1">
                <a:latin typeface="Arial" charset="0"/>
              </a:rPr>
              <a:t>C1</a:t>
            </a:r>
            <a:r>
              <a:rPr lang="zh-CN" altLang="en-US" sz="2400" b="1">
                <a:latin typeface="Arial" charset="0"/>
              </a:rPr>
              <a:t>已有</a:t>
            </a:r>
          </a:p>
          <a:p>
            <a:pPr>
              <a:buFont typeface="Wingdings" pitchFamily="2" charset="2"/>
              <a:buNone/>
            </a:pPr>
            <a:r>
              <a:rPr lang="zh-CN" altLang="en-US" sz="2400" b="1">
                <a:latin typeface="Arial" charset="0"/>
              </a:rPr>
              <a:t>城市码</a:t>
            </a:r>
            <a:r>
              <a:rPr lang="en-US" altLang="zh-CN" sz="2400" b="1">
                <a:latin typeface="Arial" charset="0"/>
              </a:rPr>
              <a:t>4,5,6,7</a:t>
            </a:r>
            <a:r>
              <a:rPr lang="zh-CN" altLang="en-US" sz="2400" b="1">
                <a:latin typeface="Arial" charset="0"/>
              </a:rPr>
              <a:t>从中去掉，得到排列顺序</a:t>
            </a:r>
            <a:r>
              <a:rPr lang="en-US" altLang="zh-CN" sz="2400" b="1">
                <a:latin typeface="Arial" charset="0"/>
              </a:rPr>
              <a:t>1-9-3-8-2</a:t>
            </a:r>
            <a:r>
              <a:rPr lang="zh-CN" altLang="en-US" sz="2400" b="1">
                <a:latin typeface="Arial" charset="0"/>
              </a:rPr>
              <a:t>，再将此顺</a:t>
            </a:r>
          </a:p>
          <a:p>
            <a:pPr>
              <a:buFont typeface="Wingdings" pitchFamily="2" charset="2"/>
              <a:buNone/>
            </a:pPr>
            <a:r>
              <a:rPr lang="zh-CN" altLang="en-US" sz="2400" b="1">
                <a:latin typeface="Arial" charset="0"/>
              </a:rPr>
              <a:t>序复制到</a:t>
            </a:r>
            <a:r>
              <a:rPr lang="en-US" altLang="zh-CN" sz="2400" b="1">
                <a:latin typeface="Arial" charset="0"/>
              </a:rPr>
              <a:t>C1</a:t>
            </a:r>
            <a:r>
              <a:rPr lang="zh-CN" altLang="en-US" sz="2400" b="1">
                <a:latin typeface="Arial" charset="0"/>
              </a:rPr>
              <a:t>，复制点也是从第二个交叉点开始，得到</a:t>
            </a:r>
            <a:r>
              <a:rPr lang="en-US" altLang="zh-CN" sz="2400" b="1">
                <a:latin typeface="Arial" charset="0"/>
              </a:rPr>
              <a:t>C1</a:t>
            </a:r>
            <a:r>
              <a:rPr lang="zh-CN" altLang="en-US" sz="2400" b="1">
                <a:latin typeface="Arial" charset="0"/>
              </a:rPr>
              <a:t>。</a:t>
            </a:r>
            <a:endParaRPr lang="zh-CN" altLang="en-US">
              <a:latin typeface="Arial" charset="0"/>
            </a:endParaRPr>
          </a:p>
        </p:txBody>
      </p:sp>
      <p:sp>
        <p:nvSpPr>
          <p:cNvPr id="229473" name="Text Box 97"/>
          <p:cNvSpPr txBox="1">
            <a:spLocks noChangeArrowheads="1"/>
          </p:cNvSpPr>
          <p:nvPr/>
        </p:nvSpPr>
        <p:spPr bwMode="auto">
          <a:xfrm>
            <a:off x="755650" y="5516563"/>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Arial" charset="0"/>
              </a:rPr>
              <a:t>同理的</a:t>
            </a:r>
            <a:r>
              <a:rPr lang="en-US" altLang="zh-CN" sz="2400" b="1">
                <a:latin typeface="Arial" charset="0"/>
              </a:rPr>
              <a:t>C2</a:t>
            </a:r>
            <a:r>
              <a:rPr lang="zh-CN" altLang="en-US" sz="2400" b="1">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 calcmode="lin" valueType="num">
                                      <p:cBhvr additive="base">
                                        <p:cTn id="7" dur="500" fill="hold"/>
                                        <p:tgtEl>
                                          <p:spTgt spid="229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29402"/>
                                        </p:tgtEl>
                                        <p:attrNameLst>
                                          <p:attrName>style.visibility</p:attrName>
                                        </p:attrNameLst>
                                      </p:cBhvr>
                                      <p:to>
                                        <p:strVal val="visible"/>
                                      </p:to>
                                    </p:set>
                                    <p:animEffect transition="in" filter="box(in)">
                                      <p:cBhvr>
                                        <p:cTn id="13" dur="500"/>
                                        <p:tgtEl>
                                          <p:spTgt spid="229402"/>
                                        </p:tgtEl>
                                      </p:cBhvr>
                                    </p:animEffect>
                                  </p:childTnLst>
                                </p:cTn>
                              </p:par>
                            </p:childTnLst>
                          </p:cTn>
                        </p:par>
                        <p:par>
                          <p:cTn id="14" fill="hold" nodeType="afterGroup">
                            <p:stCondLst>
                              <p:cond delay="500"/>
                            </p:stCondLst>
                            <p:childTnLst>
                              <p:par>
                                <p:cTn id="15" presetID="4" presetClass="entr" presetSubtype="16" fill="hold" nodeType="afterEffect">
                                  <p:stCondLst>
                                    <p:cond delay="0"/>
                                  </p:stCondLst>
                                  <p:childTnLst>
                                    <p:set>
                                      <p:cBhvr>
                                        <p:cTn id="16" dur="1" fill="hold">
                                          <p:stCondLst>
                                            <p:cond delay="0"/>
                                          </p:stCondLst>
                                        </p:cTn>
                                        <p:tgtEl>
                                          <p:spTgt spid="229475"/>
                                        </p:tgtEl>
                                        <p:attrNameLst>
                                          <p:attrName>style.visibility</p:attrName>
                                        </p:attrNameLst>
                                      </p:cBhvr>
                                      <p:to>
                                        <p:strVal val="visible"/>
                                      </p:to>
                                    </p:set>
                                    <p:animEffect transition="in" filter="box(in)">
                                      <p:cBhvr>
                                        <p:cTn id="17" dur="500"/>
                                        <p:tgtEl>
                                          <p:spTgt spid="229475"/>
                                        </p:tgtEl>
                                      </p:cBhvr>
                                    </p:animEffect>
                                  </p:childTnLst>
                                </p:cTn>
                              </p:par>
                            </p:childTnLst>
                          </p:cTn>
                        </p:par>
                        <p:par>
                          <p:cTn id="18" fill="hold" nodeType="afterGroup">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229425"/>
                                        </p:tgtEl>
                                        <p:attrNameLst>
                                          <p:attrName>style.visibility</p:attrName>
                                        </p:attrNameLst>
                                      </p:cBhvr>
                                      <p:to>
                                        <p:strVal val="visible"/>
                                      </p:to>
                                    </p:set>
                                    <p:animEffect transition="in" filter="box(in)">
                                      <p:cBhvr>
                                        <p:cTn id="21" dur="500"/>
                                        <p:tgtEl>
                                          <p:spTgt spid="229425"/>
                                        </p:tgtEl>
                                      </p:cBhvr>
                                    </p:animEffect>
                                  </p:childTnLst>
                                </p:cTn>
                              </p:par>
                            </p:childTnLst>
                          </p:cTn>
                        </p:par>
                        <p:par>
                          <p:cTn id="22" fill="hold" nodeType="afterGroup">
                            <p:stCondLst>
                              <p:cond delay="1500"/>
                            </p:stCondLst>
                            <p:childTnLst>
                              <p:par>
                                <p:cTn id="23" presetID="4" presetClass="entr" presetSubtype="16" fill="hold" nodeType="afterEffect">
                                  <p:stCondLst>
                                    <p:cond delay="0"/>
                                  </p:stCondLst>
                                  <p:childTnLst>
                                    <p:set>
                                      <p:cBhvr>
                                        <p:cTn id="24" dur="1" fill="hold">
                                          <p:stCondLst>
                                            <p:cond delay="0"/>
                                          </p:stCondLst>
                                        </p:cTn>
                                        <p:tgtEl>
                                          <p:spTgt spid="229474"/>
                                        </p:tgtEl>
                                        <p:attrNameLst>
                                          <p:attrName>style.visibility</p:attrName>
                                        </p:attrNameLst>
                                      </p:cBhvr>
                                      <p:to>
                                        <p:strVal val="visible"/>
                                      </p:to>
                                    </p:set>
                                    <p:animEffect transition="in" filter="box(in)">
                                      <p:cBhvr>
                                        <p:cTn id="25" dur="500"/>
                                        <p:tgtEl>
                                          <p:spTgt spid="2294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9472"/>
                                        </p:tgtEl>
                                        <p:attrNameLst>
                                          <p:attrName>style.visibility</p:attrName>
                                        </p:attrNameLst>
                                      </p:cBhvr>
                                      <p:to>
                                        <p:strVal val="visible"/>
                                      </p:to>
                                    </p:set>
                                    <p:anim calcmode="lin" valueType="num">
                                      <p:cBhvr additive="base">
                                        <p:cTn id="30" dur="500" fill="hold"/>
                                        <p:tgtEl>
                                          <p:spTgt spid="229472"/>
                                        </p:tgtEl>
                                        <p:attrNameLst>
                                          <p:attrName>ppt_x</p:attrName>
                                        </p:attrNameLst>
                                      </p:cBhvr>
                                      <p:tavLst>
                                        <p:tav tm="0">
                                          <p:val>
                                            <p:strVal val="#ppt_x"/>
                                          </p:val>
                                        </p:tav>
                                        <p:tav tm="100000">
                                          <p:val>
                                            <p:strVal val="#ppt_x"/>
                                          </p:val>
                                        </p:tav>
                                      </p:tavLst>
                                    </p:anim>
                                    <p:anim calcmode="lin" valueType="num">
                                      <p:cBhvr additive="base">
                                        <p:cTn id="31" dur="500" fill="hold"/>
                                        <p:tgtEl>
                                          <p:spTgt spid="22947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9448"/>
                                        </p:tgtEl>
                                        <p:attrNameLst>
                                          <p:attrName>style.visibility</p:attrName>
                                        </p:attrNameLst>
                                      </p:cBhvr>
                                      <p:to>
                                        <p:strVal val="visible"/>
                                      </p:to>
                                    </p:set>
                                    <p:anim calcmode="lin" valueType="num">
                                      <p:cBhvr additive="base">
                                        <p:cTn id="36" dur="500" fill="hold"/>
                                        <p:tgtEl>
                                          <p:spTgt spid="229448"/>
                                        </p:tgtEl>
                                        <p:attrNameLst>
                                          <p:attrName>ppt_x</p:attrName>
                                        </p:attrNameLst>
                                      </p:cBhvr>
                                      <p:tavLst>
                                        <p:tav tm="0">
                                          <p:val>
                                            <p:strVal val="0-#ppt_w/2"/>
                                          </p:val>
                                        </p:tav>
                                        <p:tav tm="100000">
                                          <p:val>
                                            <p:strVal val="#ppt_x"/>
                                          </p:val>
                                        </p:tav>
                                      </p:tavLst>
                                    </p:anim>
                                    <p:anim calcmode="lin" valueType="num">
                                      <p:cBhvr additive="base">
                                        <p:cTn id="37" dur="500" fill="hold"/>
                                        <p:tgtEl>
                                          <p:spTgt spid="229448"/>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29426"/>
                                        </p:tgtEl>
                                        <p:attrNameLst>
                                          <p:attrName>style.visibility</p:attrName>
                                        </p:attrNameLst>
                                      </p:cBhvr>
                                      <p:to>
                                        <p:strVal val="visible"/>
                                      </p:to>
                                    </p:set>
                                    <p:anim calcmode="lin" valueType="num">
                                      <p:cBhvr additive="base">
                                        <p:cTn id="41" dur="500" fill="hold"/>
                                        <p:tgtEl>
                                          <p:spTgt spid="229426"/>
                                        </p:tgtEl>
                                        <p:attrNameLst>
                                          <p:attrName>ppt_x</p:attrName>
                                        </p:attrNameLst>
                                      </p:cBhvr>
                                      <p:tavLst>
                                        <p:tav tm="0">
                                          <p:val>
                                            <p:strVal val="0-#ppt_w/2"/>
                                          </p:val>
                                        </p:tav>
                                        <p:tav tm="100000">
                                          <p:val>
                                            <p:strVal val="#ppt_x"/>
                                          </p:val>
                                        </p:tav>
                                      </p:tavLst>
                                    </p:anim>
                                    <p:anim calcmode="lin" valueType="num">
                                      <p:cBhvr additive="base">
                                        <p:cTn id="42" dur="500" fill="hold"/>
                                        <p:tgtEl>
                                          <p:spTgt spid="22942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9473"/>
                                        </p:tgtEl>
                                        <p:attrNameLst>
                                          <p:attrName>style.visibility</p:attrName>
                                        </p:attrNameLst>
                                      </p:cBhvr>
                                      <p:to>
                                        <p:strVal val="visible"/>
                                      </p:to>
                                    </p:set>
                                    <p:anim calcmode="lin" valueType="num">
                                      <p:cBhvr additive="base">
                                        <p:cTn id="47" dur="500" fill="hold"/>
                                        <p:tgtEl>
                                          <p:spTgt spid="229473"/>
                                        </p:tgtEl>
                                        <p:attrNameLst>
                                          <p:attrName>ppt_x</p:attrName>
                                        </p:attrNameLst>
                                      </p:cBhvr>
                                      <p:tavLst>
                                        <p:tav tm="0">
                                          <p:val>
                                            <p:strVal val="1+#ppt_w/2"/>
                                          </p:val>
                                        </p:tav>
                                        <p:tav tm="100000">
                                          <p:val>
                                            <p:strVal val="#ppt_x"/>
                                          </p:val>
                                        </p:tav>
                                      </p:tavLst>
                                    </p:anim>
                                    <p:anim calcmode="lin" valueType="num">
                                      <p:cBhvr additive="base">
                                        <p:cTn id="48" dur="500" fill="hold"/>
                                        <p:tgtEl>
                                          <p:spTgt spid="22947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229471"/>
                                        </p:tgtEl>
                                        <p:attrNameLst>
                                          <p:attrName>style.visibility</p:attrName>
                                        </p:attrNameLst>
                                      </p:cBhvr>
                                      <p:to>
                                        <p:strVal val="visible"/>
                                      </p:to>
                                    </p:set>
                                    <p:anim calcmode="lin" valueType="num">
                                      <p:cBhvr additive="base">
                                        <p:cTn id="52" dur="500" fill="hold"/>
                                        <p:tgtEl>
                                          <p:spTgt spid="229471"/>
                                        </p:tgtEl>
                                        <p:attrNameLst>
                                          <p:attrName>ppt_x</p:attrName>
                                        </p:attrNameLst>
                                      </p:cBhvr>
                                      <p:tavLst>
                                        <p:tav tm="0">
                                          <p:val>
                                            <p:strVal val="1+#ppt_w/2"/>
                                          </p:val>
                                        </p:tav>
                                        <p:tav tm="100000">
                                          <p:val>
                                            <p:strVal val="#ppt_x"/>
                                          </p:val>
                                        </p:tav>
                                      </p:tavLst>
                                    </p:anim>
                                    <p:anim calcmode="lin" valueType="num">
                                      <p:cBhvr additive="base">
                                        <p:cTn id="53" dur="500" fill="hold"/>
                                        <p:tgtEl>
                                          <p:spTgt spid="229471"/>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
                            </p:stCondLst>
                            <p:childTnLst>
                              <p:par>
                                <p:cTn id="55" presetID="2" presetClass="entr" presetSubtype="2" fill="hold" nodeType="afterEffect">
                                  <p:stCondLst>
                                    <p:cond delay="0"/>
                                  </p:stCondLst>
                                  <p:childTnLst>
                                    <p:set>
                                      <p:cBhvr>
                                        <p:cTn id="56" dur="1" fill="hold">
                                          <p:stCondLst>
                                            <p:cond delay="0"/>
                                          </p:stCondLst>
                                        </p:cTn>
                                        <p:tgtEl>
                                          <p:spTgt spid="229449"/>
                                        </p:tgtEl>
                                        <p:attrNameLst>
                                          <p:attrName>style.visibility</p:attrName>
                                        </p:attrNameLst>
                                      </p:cBhvr>
                                      <p:to>
                                        <p:strVal val="visible"/>
                                      </p:to>
                                    </p:set>
                                    <p:anim calcmode="lin" valueType="num">
                                      <p:cBhvr additive="base">
                                        <p:cTn id="57" dur="500" fill="hold"/>
                                        <p:tgtEl>
                                          <p:spTgt spid="229449"/>
                                        </p:tgtEl>
                                        <p:attrNameLst>
                                          <p:attrName>ppt_x</p:attrName>
                                        </p:attrNameLst>
                                      </p:cBhvr>
                                      <p:tavLst>
                                        <p:tav tm="0">
                                          <p:val>
                                            <p:strVal val="1+#ppt_w/2"/>
                                          </p:val>
                                        </p:tav>
                                        <p:tav tm="100000">
                                          <p:val>
                                            <p:strVal val="#ppt_x"/>
                                          </p:val>
                                        </p:tav>
                                      </p:tavLst>
                                    </p:anim>
                                    <p:anim calcmode="lin" valueType="num">
                                      <p:cBhvr additive="base">
                                        <p:cTn id="58" dur="500" fill="hold"/>
                                        <p:tgtEl>
                                          <p:spTgt spid="229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P spid="229402" grpId="0" autoUpdateAnimBg="0"/>
      <p:bldP spid="229425" grpId="0" autoUpdateAnimBg="0"/>
      <p:bldP spid="229448" grpId="0" autoUpdateAnimBg="0"/>
      <p:bldP spid="229471" grpId="0" autoUpdateAnimBg="0"/>
      <p:bldP spid="229472" grpId="0" autoUpdateAnimBg="0"/>
      <p:bldP spid="22947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6156176" y="1955935"/>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0" name="矩形 9"/>
          <p:cNvSpPr/>
          <p:nvPr/>
        </p:nvSpPr>
        <p:spPr bwMode="auto">
          <a:xfrm>
            <a:off x="4809593" y="1988840"/>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9" name="矩形 8"/>
          <p:cNvSpPr/>
          <p:nvPr/>
        </p:nvSpPr>
        <p:spPr bwMode="auto">
          <a:xfrm>
            <a:off x="4283968" y="1980422"/>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1" name="矩形 10"/>
          <p:cNvSpPr/>
          <p:nvPr/>
        </p:nvSpPr>
        <p:spPr bwMode="auto">
          <a:xfrm>
            <a:off x="2771800" y="1988840"/>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3</a:t>
            </a:r>
            <a:r>
              <a:rPr lang="zh-CN" altLang="en-US" dirty="0" smtClean="0"/>
              <a:t>）</a:t>
            </a:r>
            <a:r>
              <a:rPr lang="en-US" altLang="zh-CN" dirty="0" smtClean="0"/>
              <a:t>Order-Based Crossover(OBX)</a:t>
            </a:r>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851A07E1-C28B-4EDE-885A-E04670885994}" type="slidenum">
              <a:rPr lang="ja-JP" altLang="en-US" smtClean="0"/>
              <a:pPr/>
              <a:t>57</a:t>
            </a:fld>
            <a:endParaRPr lang="en-US" altLang="ja-JP"/>
          </a:p>
        </p:txBody>
      </p:sp>
      <p:graphicFrame>
        <p:nvGraphicFramePr>
          <p:cNvPr id="5" name="对象 4"/>
          <p:cNvGraphicFramePr>
            <a:graphicFrameLocks noChangeAspect="1"/>
          </p:cNvGraphicFramePr>
          <p:nvPr>
            <p:extLst>
              <p:ext uri="{D42A27DB-BD31-4B8C-83A1-F6EECF244321}">
                <p14:modId xmlns:p14="http://schemas.microsoft.com/office/powerpoint/2010/main" val="1748683997"/>
              </p:ext>
            </p:extLst>
          </p:nvPr>
        </p:nvGraphicFramePr>
        <p:xfrm>
          <a:off x="1401291" y="1952501"/>
          <a:ext cx="5078412" cy="452438"/>
        </p:xfrm>
        <a:graphic>
          <a:graphicData uri="http://schemas.openxmlformats.org/presentationml/2006/ole">
            <mc:AlternateContent xmlns:mc="http://schemas.openxmlformats.org/markup-compatibility/2006">
              <mc:Choice xmlns:v="urn:schemas-microsoft-com:vml" Requires="v">
                <p:oleObj spid="_x0000_s205856" name="公式" r:id="rId3" imgW="2565360" imgH="203040" progId="Equation.3">
                  <p:embed/>
                </p:oleObj>
              </mc:Choice>
              <mc:Fallback>
                <p:oleObj name="公式" r:id="rId3" imgW="2565360" imgH="203040" progId="Equation.3">
                  <p:embed/>
                  <p:pic>
                    <p:nvPicPr>
                      <p:cNvPr id="0" name=""/>
                      <p:cNvPicPr>
                        <a:picLocks noChangeAspect="1" noChangeArrowheads="1"/>
                      </p:cNvPicPr>
                      <p:nvPr/>
                    </p:nvPicPr>
                    <p:blipFill>
                      <a:blip r:embed="rId4"/>
                      <a:srcRect/>
                      <a:stretch>
                        <a:fillRect/>
                      </a:stretch>
                    </p:blipFill>
                    <p:spPr bwMode="auto">
                      <a:xfrm>
                        <a:off x="1401291" y="1952501"/>
                        <a:ext cx="50784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50504167"/>
              </p:ext>
            </p:extLst>
          </p:nvPr>
        </p:nvGraphicFramePr>
        <p:xfrm>
          <a:off x="1413991" y="2760539"/>
          <a:ext cx="5102225" cy="452437"/>
        </p:xfrm>
        <a:graphic>
          <a:graphicData uri="http://schemas.openxmlformats.org/presentationml/2006/ole">
            <mc:AlternateContent xmlns:mc="http://schemas.openxmlformats.org/markup-compatibility/2006">
              <mc:Choice xmlns:v="urn:schemas-microsoft-com:vml" Requires="v">
                <p:oleObj spid="_x0000_s205857" name="公式" r:id="rId5" imgW="2577960" imgH="203040" progId="Equation.3">
                  <p:embed/>
                </p:oleObj>
              </mc:Choice>
              <mc:Fallback>
                <p:oleObj name="公式" r:id="rId5" imgW="2577960" imgH="203040" progId="Equation.3">
                  <p:embed/>
                  <p:pic>
                    <p:nvPicPr>
                      <p:cNvPr id="0" name=""/>
                      <p:cNvPicPr>
                        <a:picLocks noChangeAspect="1" noChangeArrowheads="1"/>
                      </p:cNvPicPr>
                      <p:nvPr/>
                    </p:nvPicPr>
                    <p:blipFill>
                      <a:blip r:embed="rId6"/>
                      <a:srcRect/>
                      <a:stretch>
                        <a:fillRect/>
                      </a:stretch>
                    </p:blipFill>
                    <p:spPr bwMode="auto">
                      <a:xfrm>
                        <a:off x="1413991" y="2760539"/>
                        <a:ext cx="510222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216992448"/>
              </p:ext>
            </p:extLst>
          </p:nvPr>
        </p:nvGraphicFramePr>
        <p:xfrm>
          <a:off x="1403648" y="3716338"/>
          <a:ext cx="5153025" cy="452437"/>
        </p:xfrm>
        <a:graphic>
          <a:graphicData uri="http://schemas.openxmlformats.org/presentationml/2006/ole">
            <mc:AlternateContent xmlns:mc="http://schemas.openxmlformats.org/markup-compatibility/2006">
              <mc:Choice xmlns:v="urn:schemas-microsoft-com:vml" Requires="v">
                <p:oleObj spid="_x0000_s205858" name="公式" r:id="rId7" imgW="2603160" imgH="203040" progId="Equation.3">
                  <p:embed/>
                </p:oleObj>
              </mc:Choice>
              <mc:Fallback>
                <p:oleObj name="公式" r:id="rId7" imgW="2603160" imgH="203040" progId="Equation.3">
                  <p:embed/>
                  <p:pic>
                    <p:nvPicPr>
                      <p:cNvPr id="0" name=""/>
                      <p:cNvPicPr>
                        <a:picLocks noChangeAspect="1" noChangeArrowheads="1"/>
                      </p:cNvPicPr>
                      <p:nvPr/>
                    </p:nvPicPr>
                    <p:blipFill>
                      <a:blip r:embed="rId8"/>
                      <a:srcRect/>
                      <a:stretch>
                        <a:fillRect/>
                      </a:stretch>
                    </p:blipFill>
                    <p:spPr bwMode="auto">
                      <a:xfrm>
                        <a:off x="1403648" y="3716338"/>
                        <a:ext cx="515302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bwMode="auto">
          <a:xfrm>
            <a:off x="5196836" y="3717032"/>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4" name="矩形 13"/>
          <p:cNvSpPr/>
          <p:nvPr/>
        </p:nvSpPr>
        <p:spPr bwMode="auto">
          <a:xfrm>
            <a:off x="4697243" y="3707138"/>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5" name="矩形 14"/>
          <p:cNvSpPr/>
          <p:nvPr/>
        </p:nvSpPr>
        <p:spPr bwMode="auto">
          <a:xfrm>
            <a:off x="2554514" y="3717032"/>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6" name="矩形 15"/>
          <p:cNvSpPr/>
          <p:nvPr/>
        </p:nvSpPr>
        <p:spPr bwMode="auto">
          <a:xfrm>
            <a:off x="3419872" y="3721089"/>
            <a:ext cx="432048" cy="504056"/>
          </a:xfrm>
          <a:prstGeom prst="rect">
            <a:avLst/>
          </a:prstGeom>
          <a:solidFill>
            <a:srgbClr val="66FFFF"/>
          </a:solidFill>
          <a:ln>
            <a:noFill/>
          </a:ln>
          <a:effectLst/>
          <a:extLst/>
        </p:spPr>
        <p:txBody>
          <a:bodyPr vert="horz" wrap="square" lIns="91440" tIns="45720" rIns="91440" bIns="45720" numCol="1" rtlCol="0" anchor="b" anchorCtr="0" compatLnSpc="1">
            <a:prstTxWarp prst="textNoShape">
              <a:avLst/>
            </a:prstTxWarp>
            <a:spAutoFit/>
          </a:bodyPr>
          <a:lstStyle/>
          <a:p>
            <a:pPr marL="0" marR="0" indent="176213"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宋体" pitchFamily="2" charset="-122"/>
              <a:ea typeface="宋体" pitchFamily="2" charset="-122"/>
            </a:endParaRPr>
          </a:p>
        </p:txBody>
      </p:sp>
      <p:sp>
        <p:nvSpPr>
          <p:cNvPr id="17" name="AutoShape 13"/>
          <p:cNvSpPr>
            <a:spLocks noChangeArrowheads="1"/>
          </p:cNvSpPr>
          <p:nvPr/>
        </p:nvSpPr>
        <p:spPr bwMode="auto">
          <a:xfrm>
            <a:off x="755576" y="2852936"/>
            <a:ext cx="576064" cy="1214242"/>
          </a:xfrm>
          <a:prstGeom prst="curvedRightArrow">
            <a:avLst>
              <a:gd name="adj1" fmla="val 38182"/>
              <a:gd name="adj2" fmla="val 76364"/>
              <a:gd name="adj3" fmla="val 33333"/>
            </a:avLst>
          </a:prstGeom>
          <a:gradFill rotWithShape="0">
            <a:gsLst>
              <a:gs pos="0">
                <a:schemeClr val="accent2"/>
              </a:gs>
              <a:gs pos="50000">
                <a:srgbClr val="FFFFFF"/>
              </a:gs>
              <a:gs pos="100000">
                <a:schemeClr val="accent2"/>
              </a:gs>
            </a:gsLst>
            <a:lin ang="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 name="直接箭头连接符 18"/>
          <p:cNvCxnSpPr>
            <a:endCxn id="15" idx="0"/>
          </p:cNvCxnSpPr>
          <p:nvPr/>
        </p:nvCxnSpPr>
        <p:spPr bwMode="auto">
          <a:xfrm flipH="1">
            <a:off x="2770538" y="2492896"/>
            <a:ext cx="289294" cy="1224136"/>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H="1">
            <a:off x="3707273" y="2496953"/>
            <a:ext cx="720711" cy="1224136"/>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4835939" y="2484478"/>
            <a:ext cx="189678" cy="1224136"/>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H="1">
            <a:off x="5484237" y="2496953"/>
            <a:ext cx="887963" cy="1207345"/>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utoShape 13"/>
          <p:cNvSpPr>
            <a:spLocks noChangeArrowheads="1"/>
          </p:cNvSpPr>
          <p:nvPr/>
        </p:nvSpPr>
        <p:spPr bwMode="auto">
          <a:xfrm flipH="1">
            <a:off x="6732240" y="3933056"/>
            <a:ext cx="360040" cy="1214242"/>
          </a:xfrm>
          <a:prstGeom prst="curvedRightArrow">
            <a:avLst>
              <a:gd name="adj1" fmla="val 38182"/>
              <a:gd name="adj2" fmla="val 76364"/>
              <a:gd name="adj3" fmla="val 33333"/>
            </a:avLst>
          </a:prstGeom>
          <a:gradFill rotWithShape="0">
            <a:gsLst>
              <a:gs pos="0">
                <a:schemeClr val="accent2"/>
              </a:gs>
              <a:gs pos="50000">
                <a:srgbClr val="FFFFFF"/>
              </a:gs>
              <a:gs pos="100000">
                <a:schemeClr val="accent2"/>
              </a:gs>
            </a:gsLst>
            <a:lin ang="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2849926728"/>
              </p:ext>
            </p:extLst>
          </p:nvPr>
        </p:nvGraphicFramePr>
        <p:xfrm>
          <a:off x="1458913" y="4921250"/>
          <a:ext cx="5103812" cy="452438"/>
        </p:xfrm>
        <a:graphic>
          <a:graphicData uri="http://schemas.openxmlformats.org/presentationml/2006/ole">
            <mc:AlternateContent xmlns:mc="http://schemas.openxmlformats.org/markup-compatibility/2006">
              <mc:Choice xmlns:v="urn:schemas-microsoft-com:vml" Requires="v">
                <p:oleObj spid="_x0000_s205859" name="公式" r:id="rId9" imgW="2577960" imgH="203040" progId="Equation.3">
                  <p:embed/>
                </p:oleObj>
              </mc:Choice>
              <mc:Fallback>
                <p:oleObj name="公式" r:id="rId9" imgW="2577960" imgH="203040" progId="Equation.3">
                  <p:embed/>
                  <p:pic>
                    <p:nvPicPr>
                      <p:cNvPr id="0" name=""/>
                      <p:cNvPicPr>
                        <a:picLocks noChangeAspect="1" noChangeArrowheads="1"/>
                      </p:cNvPicPr>
                      <p:nvPr/>
                    </p:nvPicPr>
                    <p:blipFill>
                      <a:blip r:embed="rId10"/>
                      <a:srcRect/>
                      <a:stretch>
                        <a:fillRect/>
                      </a:stretch>
                    </p:blipFill>
                    <p:spPr bwMode="auto">
                      <a:xfrm>
                        <a:off x="1458913" y="4921250"/>
                        <a:ext cx="51038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706150850"/>
              </p:ext>
            </p:extLst>
          </p:nvPr>
        </p:nvGraphicFramePr>
        <p:xfrm>
          <a:off x="1415774" y="5445224"/>
          <a:ext cx="5100442" cy="965200"/>
        </p:xfrm>
        <a:graphic>
          <a:graphicData uri="http://schemas.openxmlformats.org/presentationml/2006/ole">
            <mc:AlternateContent xmlns:mc="http://schemas.openxmlformats.org/markup-compatibility/2006">
              <mc:Choice xmlns:v="urn:schemas-microsoft-com:vml" Requires="v">
                <p:oleObj spid="_x0000_s205860" name="公式" r:id="rId11" imgW="2565360" imgH="431640" progId="Equation.3">
                  <p:embed/>
                </p:oleObj>
              </mc:Choice>
              <mc:Fallback>
                <p:oleObj name="公式" r:id="rId11" imgW="2565360" imgH="431640" progId="Equation.3">
                  <p:embed/>
                  <p:pic>
                    <p:nvPicPr>
                      <p:cNvPr id="0" name=""/>
                      <p:cNvPicPr>
                        <a:picLocks noChangeAspect="1" noChangeArrowheads="1"/>
                      </p:cNvPicPr>
                      <p:nvPr/>
                    </p:nvPicPr>
                    <p:blipFill>
                      <a:blip r:embed="rId12"/>
                      <a:srcRect/>
                      <a:stretch>
                        <a:fillRect/>
                      </a:stretch>
                    </p:blipFill>
                    <p:spPr bwMode="auto">
                      <a:xfrm>
                        <a:off x="1415774" y="5445224"/>
                        <a:ext cx="5100442" cy="965200"/>
                      </a:xfrm>
                      <a:prstGeom prst="rect">
                        <a:avLst/>
                      </a:prstGeom>
                      <a:noFill/>
                      <a:ln>
                        <a:noFill/>
                      </a:ln>
                    </p:spPr>
                  </p:pic>
                </p:oleObj>
              </mc:Fallback>
            </mc:AlternateContent>
          </a:graphicData>
        </a:graphic>
      </p:graphicFrame>
      <p:sp>
        <p:nvSpPr>
          <p:cNvPr id="18" name="矩形 17"/>
          <p:cNvSpPr/>
          <p:nvPr/>
        </p:nvSpPr>
        <p:spPr>
          <a:xfrm>
            <a:off x="378156" y="188640"/>
            <a:ext cx="5288627" cy="646331"/>
          </a:xfrm>
          <a:prstGeom prst="rect">
            <a:avLst/>
          </a:prstGeom>
        </p:spPr>
        <p:txBody>
          <a:bodyPr wrap="none">
            <a:spAutoFit/>
          </a:bodyPr>
          <a:lstStyle/>
          <a:p>
            <a:r>
              <a:rPr lang="en-US" altLang="zh-CN" sz="3600" b="1" dirty="0"/>
              <a:t>TSP</a:t>
            </a:r>
            <a:r>
              <a:rPr lang="zh-CN" altLang="en-US" sz="3600" b="1" dirty="0" smtClean="0"/>
              <a:t>交叉</a:t>
            </a:r>
            <a:r>
              <a:rPr lang="en-US" altLang="zh-CN" sz="3600" b="1" dirty="0" smtClean="0"/>
              <a:t>3:</a:t>
            </a:r>
            <a:r>
              <a:rPr lang="zh-CN" altLang="en-US" sz="3600" b="1" dirty="0" smtClean="0"/>
              <a:t>排序交叉</a:t>
            </a:r>
            <a:r>
              <a:rPr lang="en-US" altLang="zh-CN" sz="3600" b="1" dirty="0"/>
              <a:t>(</a:t>
            </a:r>
            <a:r>
              <a:rPr lang="en-US" altLang="zh-CN" sz="3600" b="1" dirty="0" smtClean="0"/>
              <a:t>OBX</a:t>
            </a:r>
            <a:r>
              <a:rPr lang="en-US" altLang="zh-CN" sz="3600" b="1" dirty="0"/>
              <a:t>)</a:t>
            </a:r>
            <a:endParaRPr lang="zh-CN" altLang="en-US" sz="3600" b="1" dirty="0"/>
          </a:p>
        </p:txBody>
      </p:sp>
    </p:spTree>
    <p:extLst>
      <p:ext uri="{BB962C8B-B14F-4D97-AF65-F5344CB8AC3E}">
        <p14:creationId xmlns:p14="http://schemas.microsoft.com/office/powerpoint/2010/main" val="23859034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ppt_x</p:attrName>
                                        </p:attrNameLst>
                                      </p:cBhvr>
                                      <p:tavLst>
                                        <p:tav tm="0">
                                          <p:val>
                                            <p:strVal val="#ppt_x"/>
                                          </p:val>
                                        </p:tav>
                                        <p:tav tm="100000">
                                          <p:val>
                                            <p:strVal val="#ppt_x"/>
                                          </p:val>
                                        </p:tav>
                                      </p:tavLst>
                                    </p:anim>
                                    <p:anim calcmode="lin" valueType="num">
                                      <p:cBhvr>
                                        <p:cTn id="25" dur="500" fill="hold"/>
                                        <p:tgtEl>
                                          <p:spTgt spid="17"/>
                                        </p:tgtEl>
                                        <p:attrNameLst>
                                          <p:attrName>ppt_y</p:attrName>
                                        </p:attrNameLst>
                                      </p:cBhvr>
                                      <p:tavLst>
                                        <p:tav tm="0">
                                          <p:val>
                                            <p:strVal val="#ppt_y-#ppt_h/2"/>
                                          </p:val>
                                        </p:tav>
                                        <p:tav tm="100000">
                                          <p:val>
                                            <p:strVal val="#ppt_y"/>
                                          </p:val>
                                        </p:tav>
                                      </p:tavLst>
                                    </p:anim>
                                    <p:anim calcmode="lin" valueType="num">
                                      <p:cBhvr>
                                        <p:cTn id="26" dur="500" fill="hold"/>
                                        <p:tgtEl>
                                          <p:spTgt spid="17"/>
                                        </p:tgtEl>
                                        <p:attrNameLst>
                                          <p:attrName>ppt_w</p:attrName>
                                        </p:attrNameLst>
                                      </p:cBhvr>
                                      <p:tavLst>
                                        <p:tav tm="0">
                                          <p:val>
                                            <p:strVal val="#ppt_w"/>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ppt_x</p:attrName>
                                        </p:attrNameLst>
                                      </p:cBhvr>
                                      <p:tavLst>
                                        <p:tav tm="0">
                                          <p:val>
                                            <p:strVal val="#ppt_x"/>
                                          </p:val>
                                        </p:tav>
                                        <p:tav tm="100000">
                                          <p:val>
                                            <p:strVal val="#ppt_x"/>
                                          </p:val>
                                        </p:tav>
                                      </p:tavLst>
                                    </p:anim>
                                    <p:anim calcmode="lin" valueType="num">
                                      <p:cBhvr>
                                        <p:cTn id="47" dur="500" fill="hold"/>
                                        <p:tgtEl>
                                          <p:spTgt spid="27"/>
                                        </p:tgtEl>
                                        <p:attrNameLst>
                                          <p:attrName>ppt_y</p:attrName>
                                        </p:attrNameLst>
                                      </p:cBhvr>
                                      <p:tavLst>
                                        <p:tav tm="0">
                                          <p:val>
                                            <p:strVal val="#ppt_y-#ppt_h/2"/>
                                          </p:val>
                                        </p:tav>
                                        <p:tav tm="100000">
                                          <p:val>
                                            <p:strVal val="#ppt_y"/>
                                          </p:val>
                                        </p:tav>
                                      </p:tavLst>
                                    </p:anim>
                                    <p:anim calcmode="lin" valueType="num">
                                      <p:cBhvr>
                                        <p:cTn id="48" dur="500" fill="hold"/>
                                        <p:tgtEl>
                                          <p:spTgt spid="27"/>
                                        </p:tgtEl>
                                        <p:attrNameLst>
                                          <p:attrName>ppt_w</p:attrName>
                                        </p:attrNameLst>
                                      </p:cBhvr>
                                      <p:tavLst>
                                        <p:tav tm="0">
                                          <p:val>
                                            <p:strVal val="#ppt_w"/>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AE1D5B6-A056-4BA8-9A51-3C631BDADFD6}" type="slidenum">
              <a:rPr lang="ja-JP" altLang="en-US"/>
              <a:pPr/>
              <a:t>58</a:t>
            </a:fld>
            <a:endParaRPr lang="en-US" altLang="ja-JP"/>
          </a:p>
        </p:txBody>
      </p:sp>
      <p:sp>
        <p:nvSpPr>
          <p:cNvPr id="231426"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变异</a:t>
            </a:r>
          </a:p>
        </p:txBody>
      </p:sp>
      <p:sp>
        <p:nvSpPr>
          <p:cNvPr id="231427" name="Rectangle 3"/>
          <p:cNvSpPr>
            <a:spLocks noGrp="1" noChangeArrowheads="1"/>
          </p:cNvSpPr>
          <p:nvPr>
            <p:ph type="body" idx="1"/>
          </p:nvPr>
        </p:nvSpPr>
        <p:spPr>
          <a:xfrm>
            <a:off x="755650" y="1341438"/>
            <a:ext cx="8208963" cy="1511300"/>
          </a:xfrm>
          <a:noFill/>
          <a:ln/>
        </p:spPr>
        <p:txBody>
          <a:bodyPr/>
          <a:lstStyle/>
          <a:p>
            <a:pPr>
              <a:buFont typeface="Wingdings" pitchFamily="2" charset="2"/>
              <a:buChar char="Ø"/>
            </a:pPr>
            <a:r>
              <a:rPr lang="en-GB" altLang="zh-CN" b="1"/>
              <a:t>Insert Mutation</a:t>
            </a:r>
          </a:p>
          <a:p>
            <a:pPr>
              <a:buFont typeface="Wingdings" pitchFamily="2" charset="2"/>
              <a:buNone/>
            </a:pPr>
            <a:r>
              <a:rPr lang="zh-CN" altLang="en-GB" sz="2600"/>
              <a:t>随机选取个体中两个编码，然后把第二个编码放在第一</a:t>
            </a:r>
          </a:p>
          <a:p>
            <a:pPr>
              <a:buFont typeface="Wingdings" pitchFamily="2" charset="2"/>
              <a:buNone/>
            </a:pPr>
            <a:r>
              <a:rPr lang="zh-CN" altLang="en-GB" sz="2600"/>
              <a:t>个编码之后，其他编码顺次调节位置。</a:t>
            </a:r>
            <a:endParaRPr lang="zh-CN" altLang="en-US" sz="2600"/>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644900"/>
            <a:ext cx="8001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445125"/>
            <a:ext cx="8048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1430" name="Text Box 6"/>
          <p:cNvSpPr txBox="1">
            <a:spLocks noChangeArrowheads="1"/>
          </p:cNvSpPr>
          <p:nvPr/>
        </p:nvSpPr>
        <p:spPr bwMode="auto">
          <a:xfrm>
            <a:off x="684213" y="4344988"/>
            <a:ext cx="81359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a:latin typeface="Arial" charset="0"/>
              </a:rPr>
              <a:t>  </a:t>
            </a:r>
            <a:r>
              <a:rPr lang="en-GB" altLang="zh-CN" sz="2800" b="1">
                <a:latin typeface="Arial" charset="0"/>
              </a:rPr>
              <a:t>Swap mutation</a:t>
            </a:r>
          </a:p>
          <a:p>
            <a:r>
              <a:rPr lang="zh-CN" altLang="en-GB" sz="2400">
                <a:latin typeface="Arial" charset="0"/>
              </a:rPr>
              <a:t>随机选取个体中两个编码，然后交换它们的位置。</a:t>
            </a:r>
            <a:endParaRPr lang="zh-CN" altLang="en-US" sz="2400">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0" presetClass="entr" presetSubtype="0" fill="hold" nodeType="click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Effect transition="in" filter="fade">
                                      <p:cBhvr>
                                        <p:cTn id="13" dur="800" decel="100000"/>
                                        <p:tgtEl>
                                          <p:spTgt spid="231427">
                                            <p:txEl>
                                              <p:pRg st="1" end="1"/>
                                            </p:txEl>
                                          </p:spTgt>
                                        </p:tgtEl>
                                      </p:cBhvr>
                                    </p:animEffect>
                                    <p:anim calcmode="lin" valueType="num">
                                      <p:cBhvr>
                                        <p:cTn id="14" dur="800" decel="100000" fill="hold"/>
                                        <p:tgtEl>
                                          <p:spTgt spid="231427">
                                            <p:txEl>
                                              <p:pRg st="1" end="1"/>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231427">
                                            <p:txEl>
                                              <p:pRg st="1" end="1"/>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231427">
                                            <p:txEl>
                                              <p:pRg st="1" end="1"/>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1427">
                                            <p:txEl>
                                              <p:pRg st="1" end="1"/>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1427">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0" presetClass="entr" presetSubtype="0" fill="hold" nodeType="clickEffect">
                                  <p:stCondLst>
                                    <p:cond delay="0"/>
                                  </p:stCondLst>
                                  <p:childTnLst>
                                    <p:set>
                                      <p:cBhvr>
                                        <p:cTn id="22" dur="1" fill="hold">
                                          <p:stCondLst>
                                            <p:cond delay="0"/>
                                          </p:stCondLst>
                                        </p:cTn>
                                        <p:tgtEl>
                                          <p:spTgt spid="231427">
                                            <p:txEl>
                                              <p:pRg st="2" end="2"/>
                                            </p:txEl>
                                          </p:spTgt>
                                        </p:tgtEl>
                                        <p:attrNameLst>
                                          <p:attrName>style.visibility</p:attrName>
                                        </p:attrNameLst>
                                      </p:cBhvr>
                                      <p:to>
                                        <p:strVal val="visible"/>
                                      </p:to>
                                    </p:set>
                                    <p:animEffect transition="in" filter="fade">
                                      <p:cBhvr>
                                        <p:cTn id="23" dur="800" decel="100000"/>
                                        <p:tgtEl>
                                          <p:spTgt spid="231427">
                                            <p:txEl>
                                              <p:pRg st="2" end="2"/>
                                            </p:txEl>
                                          </p:spTgt>
                                        </p:tgtEl>
                                      </p:cBhvr>
                                    </p:animEffect>
                                    <p:anim calcmode="lin" valueType="num">
                                      <p:cBhvr>
                                        <p:cTn id="24" dur="800" decel="100000" fill="hold"/>
                                        <p:tgtEl>
                                          <p:spTgt spid="231427">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31427">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31427">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31427">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31427">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4" presetClass="entr" presetSubtype="0" accel="100000" fill="hold" nodeType="clickEffect">
                                  <p:stCondLst>
                                    <p:cond delay="0"/>
                                  </p:stCondLst>
                                  <p:childTnLst>
                                    <p:set>
                                      <p:cBhvr>
                                        <p:cTn id="32" dur="1" fill="hold">
                                          <p:stCondLst>
                                            <p:cond delay="0"/>
                                          </p:stCondLst>
                                        </p:cTn>
                                        <p:tgtEl>
                                          <p:spTgt spid="231428"/>
                                        </p:tgtEl>
                                        <p:attrNameLst>
                                          <p:attrName>style.visibility</p:attrName>
                                        </p:attrNameLst>
                                      </p:cBhvr>
                                      <p:to>
                                        <p:strVal val="visible"/>
                                      </p:to>
                                    </p:set>
                                    <p:anim calcmode="lin" valueType="num">
                                      <p:cBhvr>
                                        <p:cTn id="33" dur="500" fill="hold"/>
                                        <p:tgtEl>
                                          <p:spTgt spid="231428"/>
                                        </p:tgtEl>
                                        <p:attrNameLst>
                                          <p:attrName>ppt_w</p:attrName>
                                        </p:attrNameLst>
                                      </p:cBhvr>
                                      <p:tavLst>
                                        <p:tav tm="0">
                                          <p:val>
                                            <p:strVal val="#ppt_w*0.05"/>
                                          </p:val>
                                        </p:tav>
                                        <p:tav tm="100000">
                                          <p:val>
                                            <p:strVal val="#ppt_w"/>
                                          </p:val>
                                        </p:tav>
                                      </p:tavLst>
                                    </p:anim>
                                    <p:anim calcmode="lin" valueType="num">
                                      <p:cBhvr>
                                        <p:cTn id="34" dur="500" fill="hold"/>
                                        <p:tgtEl>
                                          <p:spTgt spid="231428"/>
                                        </p:tgtEl>
                                        <p:attrNameLst>
                                          <p:attrName>ppt_h</p:attrName>
                                        </p:attrNameLst>
                                      </p:cBhvr>
                                      <p:tavLst>
                                        <p:tav tm="0">
                                          <p:val>
                                            <p:strVal val="#ppt_h"/>
                                          </p:val>
                                        </p:tav>
                                        <p:tav tm="100000">
                                          <p:val>
                                            <p:strVal val="#ppt_h"/>
                                          </p:val>
                                        </p:tav>
                                      </p:tavLst>
                                    </p:anim>
                                    <p:anim calcmode="lin" valueType="num">
                                      <p:cBhvr>
                                        <p:cTn id="35" dur="500" fill="hold"/>
                                        <p:tgtEl>
                                          <p:spTgt spid="231428"/>
                                        </p:tgtEl>
                                        <p:attrNameLst>
                                          <p:attrName>ppt_x</p:attrName>
                                        </p:attrNameLst>
                                      </p:cBhvr>
                                      <p:tavLst>
                                        <p:tav tm="0">
                                          <p:val>
                                            <p:strVal val="#ppt_x-.2"/>
                                          </p:val>
                                        </p:tav>
                                        <p:tav tm="100000">
                                          <p:val>
                                            <p:strVal val="#ppt_x"/>
                                          </p:val>
                                        </p:tav>
                                      </p:tavLst>
                                    </p:anim>
                                    <p:anim calcmode="lin" valueType="num">
                                      <p:cBhvr>
                                        <p:cTn id="36" dur="500" fill="hold"/>
                                        <p:tgtEl>
                                          <p:spTgt spid="231428"/>
                                        </p:tgtEl>
                                        <p:attrNameLst>
                                          <p:attrName>ppt_y</p:attrName>
                                        </p:attrNameLst>
                                      </p:cBhvr>
                                      <p:tavLst>
                                        <p:tav tm="0">
                                          <p:val>
                                            <p:strVal val="#ppt_y"/>
                                          </p:val>
                                        </p:tav>
                                        <p:tav tm="100000">
                                          <p:val>
                                            <p:strVal val="#ppt_y"/>
                                          </p:val>
                                        </p:tav>
                                      </p:tavLst>
                                    </p:anim>
                                    <p:animEffect transition="in" filter="fade">
                                      <p:cBhvr>
                                        <p:cTn id="37" dur="500"/>
                                        <p:tgtEl>
                                          <p:spTgt spid="2314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231430">
                                            <p:txEl>
                                              <p:pRg st="0" end="0"/>
                                            </p:txEl>
                                          </p:spTgt>
                                        </p:tgtEl>
                                        <p:attrNameLst>
                                          <p:attrName>style.visibility</p:attrName>
                                        </p:attrNameLst>
                                      </p:cBhvr>
                                      <p:to>
                                        <p:strVal val="visible"/>
                                      </p:to>
                                    </p:set>
                                    <p:anim calcmode="lin" valueType="num">
                                      <p:cBhvr additive="base">
                                        <p:cTn id="42" dur="500" fill="hold"/>
                                        <p:tgtEl>
                                          <p:spTgt spid="231430">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314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0" presetClass="entr" presetSubtype="0" fill="hold" nodeType="clickEffect">
                                  <p:stCondLst>
                                    <p:cond delay="0"/>
                                  </p:stCondLst>
                                  <p:childTnLst>
                                    <p:set>
                                      <p:cBhvr>
                                        <p:cTn id="47" dur="1" fill="hold">
                                          <p:stCondLst>
                                            <p:cond delay="0"/>
                                          </p:stCondLst>
                                        </p:cTn>
                                        <p:tgtEl>
                                          <p:spTgt spid="231430">
                                            <p:txEl>
                                              <p:pRg st="1" end="1"/>
                                            </p:txEl>
                                          </p:spTgt>
                                        </p:tgtEl>
                                        <p:attrNameLst>
                                          <p:attrName>style.visibility</p:attrName>
                                        </p:attrNameLst>
                                      </p:cBhvr>
                                      <p:to>
                                        <p:strVal val="visible"/>
                                      </p:to>
                                    </p:set>
                                    <p:animEffect transition="in" filter="fade">
                                      <p:cBhvr>
                                        <p:cTn id="48" dur="800" decel="100000"/>
                                        <p:tgtEl>
                                          <p:spTgt spid="231430">
                                            <p:txEl>
                                              <p:pRg st="1" end="1"/>
                                            </p:txEl>
                                          </p:spTgt>
                                        </p:tgtEl>
                                      </p:cBhvr>
                                    </p:animEffect>
                                    <p:anim calcmode="lin" valueType="num">
                                      <p:cBhvr>
                                        <p:cTn id="49" dur="800" decel="100000" fill="hold"/>
                                        <p:tgtEl>
                                          <p:spTgt spid="231430">
                                            <p:txEl>
                                              <p:pRg st="1" end="1"/>
                                            </p:txEl>
                                          </p:spTgt>
                                        </p:tgtEl>
                                        <p:attrNameLst>
                                          <p:attrName>style.rotation</p:attrName>
                                        </p:attrNameLst>
                                      </p:cBhvr>
                                      <p:tavLst>
                                        <p:tav tm="0">
                                          <p:val>
                                            <p:fltVal val="-90"/>
                                          </p:val>
                                        </p:tav>
                                        <p:tav tm="100000">
                                          <p:val>
                                            <p:fltVal val="0"/>
                                          </p:val>
                                        </p:tav>
                                      </p:tavLst>
                                    </p:anim>
                                    <p:anim calcmode="lin" valueType="num">
                                      <p:cBhvr>
                                        <p:cTn id="50" dur="800" decel="100000" fill="hold"/>
                                        <p:tgtEl>
                                          <p:spTgt spid="231430">
                                            <p:txEl>
                                              <p:pRg st="1" end="1"/>
                                            </p:txEl>
                                          </p:spTgt>
                                        </p:tgtEl>
                                        <p:attrNameLst>
                                          <p:attrName>ppt_x</p:attrName>
                                        </p:attrNameLst>
                                      </p:cBhvr>
                                      <p:tavLst>
                                        <p:tav tm="0">
                                          <p:val>
                                            <p:strVal val="#ppt_x+0.4"/>
                                          </p:val>
                                        </p:tav>
                                        <p:tav tm="100000">
                                          <p:val>
                                            <p:strVal val="#ppt_x-0.05"/>
                                          </p:val>
                                        </p:tav>
                                      </p:tavLst>
                                    </p:anim>
                                    <p:anim calcmode="lin" valueType="num">
                                      <p:cBhvr>
                                        <p:cTn id="51" dur="800" decel="100000" fill="hold"/>
                                        <p:tgtEl>
                                          <p:spTgt spid="231430">
                                            <p:txEl>
                                              <p:pRg st="1" end="1"/>
                                            </p:txEl>
                                          </p:spTgt>
                                        </p:tgtEl>
                                        <p:attrNameLst>
                                          <p:attrName>ppt_y</p:attrName>
                                        </p:attrNameLst>
                                      </p:cBhvr>
                                      <p:tavLst>
                                        <p:tav tm="0">
                                          <p:val>
                                            <p:strVal val="#ppt_y-0.4"/>
                                          </p:val>
                                        </p:tav>
                                        <p:tav tm="100000">
                                          <p:val>
                                            <p:strVal val="#ppt_y+0.1"/>
                                          </p:val>
                                        </p:tav>
                                      </p:tavLst>
                                    </p:anim>
                                    <p:anim calcmode="lin" valueType="num">
                                      <p:cBhvr>
                                        <p:cTn id="52" dur="200" accel="100000" fill="hold">
                                          <p:stCondLst>
                                            <p:cond delay="800"/>
                                          </p:stCondLst>
                                        </p:cTn>
                                        <p:tgtEl>
                                          <p:spTgt spid="231430">
                                            <p:txEl>
                                              <p:pRg st="1" end="1"/>
                                            </p:txEl>
                                          </p:spTgt>
                                        </p:tgtEl>
                                        <p:attrNameLst>
                                          <p:attrName>ppt_x</p:attrName>
                                        </p:attrNameLst>
                                      </p:cBhvr>
                                      <p:tavLst>
                                        <p:tav tm="0">
                                          <p:val>
                                            <p:strVal val="#ppt_x-0.05"/>
                                          </p:val>
                                        </p:tav>
                                        <p:tav tm="100000">
                                          <p:val>
                                            <p:strVal val="#ppt_x"/>
                                          </p:val>
                                        </p:tav>
                                      </p:tavLst>
                                    </p:anim>
                                    <p:anim calcmode="lin" valueType="num">
                                      <p:cBhvr>
                                        <p:cTn id="53" dur="200" accel="100000" fill="hold">
                                          <p:stCondLst>
                                            <p:cond delay="800"/>
                                          </p:stCondLst>
                                        </p:cTn>
                                        <p:tgtEl>
                                          <p:spTgt spid="231430">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54" presetClass="entr" presetSubtype="0" accel="100000" fill="hold" nodeType="clickEffect">
                                  <p:stCondLst>
                                    <p:cond delay="0"/>
                                  </p:stCondLst>
                                  <p:childTnLst>
                                    <p:set>
                                      <p:cBhvr>
                                        <p:cTn id="57" dur="1" fill="hold">
                                          <p:stCondLst>
                                            <p:cond delay="0"/>
                                          </p:stCondLst>
                                        </p:cTn>
                                        <p:tgtEl>
                                          <p:spTgt spid="231429"/>
                                        </p:tgtEl>
                                        <p:attrNameLst>
                                          <p:attrName>style.visibility</p:attrName>
                                        </p:attrNameLst>
                                      </p:cBhvr>
                                      <p:to>
                                        <p:strVal val="visible"/>
                                      </p:to>
                                    </p:set>
                                    <p:anim calcmode="lin" valueType="num">
                                      <p:cBhvr>
                                        <p:cTn id="58" dur="500" fill="hold"/>
                                        <p:tgtEl>
                                          <p:spTgt spid="231429"/>
                                        </p:tgtEl>
                                        <p:attrNameLst>
                                          <p:attrName>ppt_w</p:attrName>
                                        </p:attrNameLst>
                                      </p:cBhvr>
                                      <p:tavLst>
                                        <p:tav tm="0">
                                          <p:val>
                                            <p:strVal val="#ppt_w*0.05"/>
                                          </p:val>
                                        </p:tav>
                                        <p:tav tm="100000">
                                          <p:val>
                                            <p:strVal val="#ppt_w"/>
                                          </p:val>
                                        </p:tav>
                                      </p:tavLst>
                                    </p:anim>
                                    <p:anim calcmode="lin" valueType="num">
                                      <p:cBhvr>
                                        <p:cTn id="59" dur="500" fill="hold"/>
                                        <p:tgtEl>
                                          <p:spTgt spid="231429"/>
                                        </p:tgtEl>
                                        <p:attrNameLst>
                                          <p:attrName>ppt_h</p:attrName>
                                        </p:attrNameLst>
                                      </p:cBhvr>
                                      <p:tavLst>
                                        <p:tav tm="0">
                                          <p:val>
                                            <p:strVal val="#ppt_h"/>
                                          </p:val>
                                        </p:tav>
                                        <p:tav tm="100000">
                                          <p:val>
                                            <p:strVal val="#ppt_h"/>
                                          </p:val>
                                        </p:tav>
                                      </p:tavLst>
                                    </p:anim>
                                    <p:anim calcmode="lin" valueType="num">
                                      <p:cBhvr>
                                        <p:cTn id="60" dur="500" fill="hold"/>
                                        <p:tgtEl>
                                          <p:spTgt spid="231429"/>
                                        </p:tgtEl>
                                        <p:attrNameLst>
                                          <p:attrName>ppt_x</p:attrName>
                                        </p:attrNameLst>
                                      </p:cBhvr>
                                      <p:tavLst>
                                        <p:tav tm="0">
                                          <p:val>
                                            <p:strVal val="#ppt_x-.2"/>
                                          </p:val>
                                        </p:tav>
                                        <p:tav tm="100000">
                                          <p:val>
                                            <p:strVal val="#ppt_x"/>
                                          </p:val>
                                        </p:tav>
                                      </p:tavLst>
                                    </p:anim>
                                    <p:anim calcmode="lin" valueType="num">
                                      <p:cBhvr>
                                        <p:cTn id="61" dur="500" fill="hold"/>
                                        <p:tgtEl>
                                          <p:spTgt spid="231429"/>
                                        </p:tgtEl>
                                        <p:attrNameLst>
                                          <p:attrName>ppt_y</p:attrName>
                                        </p:attrNameLst>
                                      </p:cBhvr>
                                      <p:tavLst>
                                        <p:tav tm="0">
                                          <p:val>
                                            <p:strVal val="#ppt_y"/>
                                          </p:val>
                                        </p:tav>
                                        <p:tav tm="100000">
                                          <p:val>
                                            <p:strVal val="#ppt_y"/>
                                          </p:val>
                                        </p:tav>
                                      </p:tavLst>
                                    </p:anim>
                                    <p:animEffect transition="in" filter="fade">
                                      <p:cBhvr>
                                        <p:cTn id="62"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7F07B29-4DEC-431D-BBEE-FDAFB6FF37D9}" type="slidenum">
              <a:rPr lang="ja-JP" altLang="en-US"/>
              <a:pPr/>
              <a:t>59</a:t>
            </a:fld>
            <a:endParaRPr lang="en-US" altLang="ja-JP"/>
          </a:p>
        </p:txBody>
      </p:sp>
      <p:sp>
        <p:nvSpPr>
          <p:cNvPr id="232450"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变异</a:t>
            </a:r>
          </a:p>
        </p:txBody>
      </p:sp>
      <p:sp>
        <p:nvSpPr>
          <p:cNvPr id="232451" name="Rectangle 3"/>
          <p:cNvSpPr>
            <a:spLocks noGrp="1" noChangeArrowheads="1"/>
          </p:cNvSpPr>
          <p:nvPr>
            <p:ph type="body" idx="1"/>
          </p:nvPr>
        </p:nvSpPr>
        <p:spPr>
          <a:xfrm>
            <a:off x="755650" y="1630363"/>
            <a:ext cx="8208963" cy="1150937"/>
          </a:xfrm>
          <a:noFill/>
          <a:ln/>
        </p:spPr>
        <p:txBody>
          <a:bodyPr/>
          <a:lstStyle/>
          <a:p>
            <a:pPr>
              <a:buFont typeface="Wingdings" pitchFamily="2" charset="2"/>
              <a:buChar char="Ø"/>
            </a:pPr>
            <a:r>
              <a:rPr lang="en-GB" altLang="zh-CN" b="1"/>
              <a:t>Inversion mutation</a:t>
            </a:r>
          </a:p>
          <a:p>
            <a:pPr>
              <a:buFont typeface="Wingdings" pitchFamily="2" charset="2"/>
              <a:buNone/>
            </a:pPr>
            <a:r>
              <a:rPr lang="zh-CN" altLang="en-GB" sz="2600"/>
              <a:t>随机选取个体中一段编码，然后颠倒这段编码的顺序</a:t>
            </a:r>
            <a:r>
              <a:rPr lang="zh-CN" altLang="en-GB"/>
              <a:t>。</a:t>
            </a:r>
            <a:endParaRPr lang="zh-CN" altLang="en-US"/>
          </a:p>
        </p:txBody>
      </p:sp>
      <p:pic>
        <p:nvPicPr>
          <p:cNvPr id="232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796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084763"/>
            <a:ext cx="796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4" name="Text Box 6"/>
          <p:cNvSpPr txBox="1">
            <a:spLocks noChangeArrowheads="1"/>
          </p:cNvSpPr>
          <p:nvPr/>
        </p:nvSpPr>
        <p:spPr bwMode="auto">
          <a:xfrm>
            <a:off x="755650" y="3933825"/>
            <a:ext cx="777716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a:latin typeface="Arial" charset="0"/>
              </a:rPr>
              <a:t>  </a:t>
            </a:r>
            <a:r>
              <a:rPr lang="en-GB" altLang="zh-CN" sz="2800" b="1">
                <a:latin typeface="Arial" charset="0"/>
              </a:rPr>
              <a:t>Scramble mutation</a:t>
            </a:r>
          </a:p>
          <a:p>
            <a:r>
              <a:rPr lang="zh-CN" altLang="en-US" sz="2400">
                <a:latin typeface="Arial" charset="0"/>
              </a:rPr>
              <a:t>随机选取个体上一段编码</a:t>
            </a:r>
            <a:r>
              <a:rPr lang="en-US" altLang="zh-CN" sz="2400">
                <a:latin typeface="Arial" charset="0"/>
              </a:rPr>
              <a:t>,</a:t>
            </a:r>
            <a:r>
              <a:rPr lang="zh-CN" altLang="en-US" sz="2400">
                <a:latin typeface="Arial" charset="0"/>
              </a:rPr>
              <a:t>然后打乱这段编码的顺序。</a:t>
            </a:r>
          </a:p>
        </p:txBody>
      </p:sp>
      <p:sp>
        <p:nvSpPr>
          <p:cNvPr id="232455" name="Text Box 7"/>
          <p:cNvSpPr txBox="1">
            <a:spLocks noChangeArrowheads="1"/>
          </p:cNvSpPr>
          <p:nvPr/>
        </p:nvSpPr>
        <p:spPr bwMode="auto">
          <a:xfrm>
            <a:off x="755650" y="5661025"/>
            <a:ext cx="50403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1"/>
              </a:buClr>
              <a:buSzPct val="75000"/>
              <a:buFont typeface="Wingdings" pitchFamily="2" charset="2"/>
              <a:buNone/>
            </a:pPr>
            <a:r>
              <a:rPr lang="zh-CN" altLang="en-US" sz="2400" b="1">
                <a:solidFill>
                  <a:srgbClr val="FF3300"/>
                </a:solidFill>
                <a:latin typeface="Arial" charset="0"/>
              </a:rPr>
              <a:t>选取的编码不一定是邻接编码</a:t>
            </a:r>
            <a:endParaRPr lang="zh-CN" altLang="en-US" sz="2400" b="1">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0" presetClass="entr" presetSubtype="0" fill="hold"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Effect transition="in" filter="fade">
                                      <p:cBhvr>
                                        <p:cTn id="13" dur="800" decel="100000"/>
                                        <p:tgtEl>
                                          <p:spTgt spid="232451">
                                            <p:txEl>
                                              <p:pRg st="1" end="1"/>
                                            </p:txEl>
                                          </p:spTgt>
                                        </p:tgtEl>
                                      </p:cBhvr>
                                    </p:animEffect>
                                    <p:anim calcmode="lin" valueType="num">
                                      <p:cBhvr>
                                        <p:cTn id="14" dur="800" decel="100000" fill="hold"/>
                                        <p:tgtEl>
                                          <p:spTgt spid="232451">
                                            <p:txEl>
                                              <p:pRg st="1" end="1"/>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232451">
                                            <p:txEl>
                                              <p:pRg st="1" end="1"/>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232451">
                                            <p:txEl>
                                              <p:pRg st="1" end="1"/>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2451">
                                            <p:txEl>
                                              <p:pRg st="1" end="1"/>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2451">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232452"/>
                                        </p:tgtEl>
                                        <p:attrNameLst>
                                          <p:attrName>style.visibility</p:attrName>
                                        </p:attrNameLst>
                                      </p:cBhvr>
                                      <p:to>
                                        <p:strVal val="visible"/>
                                      </p:to>
                                    </p:set>
                                    <p:anim calcmode="lin" valueType="num">
                                      <p:cBhvr>
                                        <p:cTn id="23" dur="500" fill="hold"/>
                                        <p:tgtEl>
                                          <p:spTgt spid="232452"/>
                                        </p:tgtEl>
                                        <p:attrNameLst>
                                          <p:attrName>ppt_w</p:attrName>
                                        </p:attrNameLst>
                                      </p:cBhvr>
                                      <p:tavLst>
                                        <p:tav tm="0">
                                          <p:val>
                                            <p:strVal val="#ppt_w*0.05"/>
                                          </p:val>
                                        </p:tav>
                                        <p:tav tm="100000">
                                          <p:val>
                                            <p:strVal val="#ppt_w"/>
                                          </p:val>
                                        </p:tav>
                                      </p:tavLst>
                                    </p:anim>
                                    <p:anim calcmode="lin" valueType="num">
                                      <p:cBhvr>
                                        <p:cTn id="24" dur="500" fill="hold"/>
                                        <p:tgtEl>
                                          <p:spTgt spid="232452"/>
                                        </p:tgtEl>
                                        <p:attrNameLst>
                                          <p:attrName>ppt_h</p:attrName>
                                        </p:attrNameLst>
                                      </p:cBhvr>
                                      <p:tavLst>
                                        <p:tav tm="0">
                                          <p:val>
                                            <p:strVal val="#ppt_h"/>
                                          </p:val>
                                        </p:tav>
                                        <p:tav tm="100000">
                                          <p:val>
                                            <p:strVal val="#ppt_h"/>
                                          </p:val>
                                        </p:tav>
                                      </p:tavLst>
                                    </p:anim>
                                    <p:anim calcmode="lin" valueType="num">
                                      <p:cBhvr>
                                        <p:cTn id="25" dur="500" fill="hold"/>
                                        <p:tgtEl>
                                          <p:spTgt spid="232452"/>
                                        </p:tgtEl>
                                        <p:attrNameLst>
                                          <p:attrName>ppt_x</p:attrName>
                                        </p:attrNameLst>
                                      </p:cBhvr>
                                      <p:tavLst>
                                        <p:tav tm="0">
                                          <p:val>
                                            <p:strVal val="#ppt_x-.2"/>
                                          </p:val>
                                        </p:tav>
                                        <p:tav tm="100000">
                                          <p:val>
                                            <p:strVal val="#ppt_x"/>
                                          </p:val>
                                        </p:tav>
                                      </p:tavLst>
                                    </p:anim>
                                    <p:anim calcmode="lin" valueType="num">
                                      <p:cBhvr>
                                        <p:cTn id="26" dur="500" fill="hold"/>
                                        <p:tgtEl>
                                          <p:spTgt spid="232452"/>
                                        </p:tgtEl>
                                        <p:attrNameLst>
                                          <p:attrName>ppt_y</p:attrName>
                                        </p:attrNameLst>
                                      </p:cBhvr>
                                      <p:tavLst>
                                        <p:tav tm="0">
                                          <p:val>
                                            <p:strVal val="#ppt_y"/>
                                          </p:val>
                                        </p:tav>
                                        <p:tav tm="100000">
                                          <p:val>
                                            <p:strVal val="#ppt_y"/>
                                          </p:val>
                                        </p:tav>
                                      </p:tavLst>
                                    </p:anim>
                                    <p:animEffect transition="in" filter="fade">
                                      <p:cBhvr>
                                        <p:cTn id="27" dur="500"/>
                                        <p:tgtEl>
                                          <p:spTgt spid="232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nodeType="clickEffect">
                                  <p:stCondLst>
                                    <p:cond delay="0"/>
                                  </p:stCondLst>
                                  <p:childTnLst>
                                    <p:set>
                                      <p:cBhvr>
                                        <p:cTn id="31" dur="1" fill="hold">
                                          <p:stCondLst>
                                            <p:cond delay="0"/>
                                          </p:stCondLst>
                                        </p:cTn>
                                        <p:tgtEl>
                                          <p:spTgt spid="232454">
                                            <p:txEl>
                                              <p:pRg st="0" end="0"/>
                                            </p:txEl>
                                          </p:spTgt>
                                        </p:tgtEl>
                                        <p:attrNameLst>
                                          <p:attrName>style.visibility</p:attrName>
                                        </p:attrNameLst>
                                      </p:cBhvr>
                                      <p:to>
                                        <p:strVal val="visible"/>
                                      </p:to>
                                    </p:set>
                                    <p:anim calcmode="lin" valueType="num">
                                      <p:cBhvr additive="base">
                                        <p:cTn id="32" dur="500" fill="hold"/>
                                        <p:tgtEl>
                                          <p:spTgt spid="23245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245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0" presetClass="entr" presetSubtype="0" fill="hold" nodeType="clickEffect">
                                  <p:stCondLst>
                                    <p:cond delay="0"/>
                                  </p:stCondLst>
                                  <p:childTnLst>
                                    <p:set>
                                      <p:cBhvr>
                                        <p:cTn id="37" dur="1" fill="hold">
                                          <p:stCondLst>
                                            <p:cond delay="0"/>
                                          </p:stCondLst>
                                        </p:cTn>
                                        <p:tgtEl>
                                          <p:spTgt spid="232454">
                                            <p:txEl>
                                              <p:pRg st="1" end="1"/>
                                            </p:txEl>
                                          </p:spTgt>
                                        </p:tgtEl>
                                        <p:attrNameLst>
                                          <p:attrName>style.visibility</p:attrName>
                                        </p:attrNameLst>
                                      </p:cBhvr>
                                      <p:to>
                                        <p:strVal val="visible"/>
                                      </p:to>
                                    </p:set>
                                    <p:animEffect transition="in" filter="fade">
                                      <p:cBhvr>
                                        <p:cTn id="38" dur="800" decel="100000"/>
                                        <p:tgtEl>
                                          <p:spTgt spid="232454">
                                            <p:txEl>
                                              <p:pRg st="1" end="1"/>
                                            </p:txEl>
                                          </p:spTgt>
                                        </p:tgtEl>
                                      </p:cBhvr>
                                    </p:animEffect>
                                    <p:anim calcmode="lin" valueType="num">
                                      <p:cBhvr>
                                        <p:cTn id="39" dur="800" decel="100000" fill="hold"/>
                                        <p:tgtEl>
                                          <p:spTgt spid="232454">
                                            <p:txEl>
                                              <p:pRg st="1" end="1"/>
                                            </p:txEl>
                                          </p:spTgt>
                                        </p:tgtEl>
                                        <p:attrNameLst>
                                          <p:attrName>style.rotation</p:attrName>
                                        </p:attrNameLst>
                                      </p:cBhvr>
                                      <p:tavLst>
                                        <p:tav tm="0">
                                          <p:val>
                                            <p:fltVal val="-90"/>
                                          </p:val>
                                        </p:tav>
                                        <p:tav tm="100000">
                                          <p:val>
                                            <p:fltVal val="0"/>
                                          </p:val>
                                        </p:tav>
                                      </p:tavLst>
                                    </p:anim>
                                    <p:anim calcmode="lin" valueType="num">
                                      <p:cBhvr>
                                        <p:cTn id="40" dur="800" decel="100000" fill="hold"/>
                                        <p:tgtEl>
                                          <p:spTgt spid="232454">
                                            <p:txEl>
                                              <p:pRg st="1" end="1"/>
                                            </p:txEl>
                                          </p:spTgt>
                                        </p:tgtEl>
                                        <p:attrNameLst>
                                          <p:attrName>ppt_x</p:attrName>
                                        </p:attrNameLst>
                                      </p:cBhvr>
                                      <p:tavLst>
                                        <p:tav tm="0">
                                          <p:val>
                                            <p:strVal val="#ppt_x+0.4"/>
                                          </p:val>
                                        </p:tav>
                                        <p:tav tm="100000">
                                          <p:val>
                                            <p:strVal val="#ppt_x-0.05"/>
                                          </p:val>
                                        </p:tav>
                                      </p:tavLst>
                                    </p:anim>
                                    <p:anim calcmode="lin" valueType="num">
                                      <p:cBhvr>
                                        <p:cTn id="41" dur="800" decel="100000" fill="hold"/>
                                        <p:tgtEl>
                                          <p:spTgt spid="232454">
                                            <p:txEl>
                                              <p:pRg st="1" end="1"/>
                                            </p:txEl>
                                          </p:spTgt>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232454">
                                            <p:txEl>
                                              <p:pRg st="1" end="1"/>
                                            </p:txEl>
                                          </p:spTgt>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23245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4" presetClass="entr" presetSubtype="0" accel="100000" fill="hold" nodeType="clickEffect">
                                  <p:stCondLst>
                                    <p:cond delay="0"/>
                                  </p:stCondLst>
                                  <p:childTnLst>
                                    <p:set>
                                      <p:cBhvr>
                                        <p:cTn id="47" dur="1" fill="hold">
                                          <p:stCondLst>
                                            <p:cond delay="0"/>
                                          </p:stCondLst>
                                        </p:cTn>
                                        <p:tgtEl>
                                          <p:spTgt spid="232453"/>
                                        </p:tgtEl>
                                        <p:attrNameLst>
                                          <p:attrName>style.visibility</p:attrName>
                                        </p:attrNameLst>
                                      </p:cBhvr>
                                      <p:to>
                                        <p:strVal val="visible"/>
                                      </p:to>
                                    </p:set>
                                    <p:anim calcmode="lin" valueType="num">
                                      <p:cBhvr>
                                        <p:cTn id="48" dur="500" fill="hold"/>
                                        <p:tgtEl>
                                          <p:spTgt spid="232453"/>
                                        </p:tgtEl>
                                        <p:attrNameLst>
                                          <p:attrName>ppt_w</p:attrName>
                                        </p:attrNameLst>
                                      </p:cBhvr>
                                      <p:tavLst>
                                        <p:tav tm="0">
                                          <p:val>
                                            <p:strVal val="#ppt_w*0.05"/>
                                          </p:val>
                                        </p:tav>
                                        <p:tav tm="100000">
                                          <p:val>
                                            <p:strVal val="#ppt_w"/>
                                          </p:val>
                                        </p:tav>
                                      </p:tavLst>
                                    </p:anim>
                                    <p:anim calcmode="lin" valueType="num">
                                      <p:cBhvr>
                                        <p:cTn id="49" dur="500" fill="hold"/>
                                        <p:tgtEl>
                                          <p:spTgt spid="232453"/>
                                        </p:tgtEl>
                                        <p:attrNameLst>
                                          <p:attrName>ppt_h</p:attrName>
                                        </p:attrNameLst>
                                      </p:cBhvr>
                                      <p:tavLst>
                                        <p:tav tm="0">
                                          <p:val>
                                            <p:strVal val="#ppt_h"/>
                                          </p:val>
                                        </p:tav>
                                        <p:tav tm="100000">
                                          <p:val>
                                            <p:strVal val="#ppt_h"/>
                                          </p:val>
                                        </p:tav>
                                      </p:tavLst>
                                    </p:anim>
                                    <p:anim calcmode="lin" valueType="num">
                                      <p:cBhvr>
                                        <p:cTn id="50" dur="500" fill="hold"/>
                                        <p:tgtEl>
                                          <p:spTgt spid="232453"/>
                                        </p:tgtEl>
                                        <p:attrNameLst>
                                          <p:attrName>ppt_x</p:attrName>
                                        </p:attrNameLst>
                                      </p:cBhvr>
                                      <p:tavLst>
                                        <p:tav tm="0">
                                          <p:val>
                                            <p:strVal val="#ppt_x-.2"/>
                                          </p:val>
                                        </p:tav>
                                        <p:tav tm="100000">
                                          <p:val>
                                            <p:strVal val="#ppt_x"/>
                                          </p:val>
                                        </p:tav>
                                      </p:tavLst>
                                    </p:anim>
                                    <p:anim calcmode="lin" valueType="num">
                                      <p:cBhvr>
                                        <p:cTn id="51" dur="500" fill="hold"/>
                                        <p:tgtEl>
                                          <p:spTgt spid="232453"/>
                                        </p:tgtEl>
                                        <p:attrNameLst>
                                          <p:attrName>ppt_y</p:attrName>
                                        </p:attrNameLst>
                                      </p:cBhvr>
                                      <p:tavLst>
                                        <p:tav tm="0">
                                          <p:val>
                                            <p:strVal val="#ppt_y"/>
                                          </p:val>
                                        </p:tav>
                                        <p:tav tm="100000">
                                          <p:val>
                                            <p:strVal val="#ppt_y"/>
                                          </p:val>
                                        </p:tav>
                                      </p:tavLst>
                                    </p:anim>
                                    <p:animEffect transition="in" filter="fade">
                                      <p:cBhvr>
                                        <p:cTn id="52" dur="500"/>
                                        <p:tgtEl>
                                          <p:spTgt spid="232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232455"/>
                                        </p:tgtEl>
                                        <p:attrNameLst>
                                          <p:attrName>style.visibility</p:attrName>
                                        </p:attrNameLst>
                                      </p:cBhvr>
                                      <p:to>
                                        <p:strVal val="visible"/>
                                      </p:to>
                                    </p:set>
                                    <p:anim to="" calcmode="lin" valueType="num">
                                      <p:cBhvr>
                                        <p:cTn id="57" dur="1" fill="hold"/>
                                        <p:tgtEl>
                                          <p:spTgt spid="23245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0"/>
          </p:nvPr>
        </p:nvSpPr>
        <p:spPr/>
        <p:txBody>
          <a:bodyPr/>
          <a:lstStyle/>
          <a:p>
            <a:fld id="{09EB7A75-0EBE-4096-B960-B4F156334BAB}" type="slidenum">
              <a:rPr lang="ja-JP" altLang="en-US"/>
              <a:pPr/>
              <a:t>6</a:t>
            </a:fld>
            <a:endParaRPr lang="en-US" altLang="ja-JP"/>
          </a:p>
        </p:txBody>
      </p:sp>
      <p:sp>
        <p:nvSpPr>
          <p:cNvPr id="57346" name="Rectangle 2"/>
          <p:cNvSpPr>
            <a:spLocks noGrp="1" noChangeArrowheads="1"/>
          </p:cNvSpPr>
          <p:nvPr>
            <p:ph type="title"/>
          </p:nvPr>
        </p:nvSpPr>
        <p:spPr>
          <a:xfrm>
            <a:off x="0" y="0"/>
            <a:ext cx="9144000" cy="685800"/>
          </a:xfrm>
        </p:spPr>
        <p:txBody>
          <a:bodyPr/>
          <a:lstStyle/>
          <a:p>
            <a:r>
              <a:rPr lang="en-US" altLang="zh-CN" sz="3600" b="0">
                <a:latin typeface="Times New Roman" pitchFamily="18" charset="0"/>
                <a:ea typeface="黑体" pitchFamily="49" charset="-122"/>
              </a:rPr>
              <a:t>1.2  </a:t>
            </a:r>
            <a:r>
              <a:rPr lang="zh-CN" altLang="en-US" sz="3600" b="0">
                <a:latin typeface="Times New Roman" pitchFamily="18" charset="0"/>
                <a:ea typeface="黑体" pitchFamily="49" charset="-122"/>
              </a:rPr>
              <a:t>遗传算法的基本思想</a:t>
            </a:r>
          </a:p>
        </p:txBody>
      </p:sp>
      <p:sp>
        <p:nvSpPr>
          <p:cNvPr id="57349" name="Rectangle 5"/>
          <p:cNvSpPr>
            <a:spLocks noChangeArrowheads="1"/>
          </p:cNvSpPr>
          <p:nvPr/>
        </p:nvSpPr>
        <p:spPr bwMode="auto">
          <a:xfrm>
            <a:off x="762000" y="38862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800">
              <a:latin typeface="Times New Roman" pitchFamily="18" charset="0"/>
            </a:endParaRPr>
          </a:p>
        </p:txBody>
      </p:sp>
      <p:sp>
        <p:nvSpPr>
          <p:cNvPr id="57350" name="Text Box 6"/>
          <p:cNvSpPr txBox="1">
            <a:spLocks noChangeArrowheads="1"/>
          </p:cNvSpPr>
          <p:nvPr/>
        </p:nvSpPr>
        <p:spPr bwMode="auto">
          <a:xfrm>
            <a:off x="446088" y="4652963"/>
            <a:ext cx="8229600" cy="206851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spcBef>
                <a:spcPct val="100000"/>
              </a:spcBef>
              <a:buClr>
                <a:schemeClr val="accent2"/>
              </a:buClr>
              <a:buFont typeface="Wingdings" pitchFamily="2" charset="2"/>
              <a:buBlip>
                <a:blip r:embed="rId3"/>
              </a:buBlip>
            </a:pPr>
            <a:r>
              <a:rPr lang="en-US" altLang="zh-CN" sz="2800" b="1"/>
              <a:t> </a:t>
            </a:r>
            <a:r>
              <a:rPr lang="zh-CN" altLang="en-US" sz="2800" b="1"/>
              <a:t>遗传算法的基本思想：</a:t>
            </a:r>
          </a:p>
          <a:p>
            <a:pPr algn="just">
              <a:spcBef>
                <a:spcPct val="50000"/>
              </a:spcBef>
              <a:buClr>
                <a:schemeClr val="accent2"/>
              </a:buClr>
              <a:buFont typeface="Wingdings" pitchFamily="2" charset="2"/>
              <a:buNone/>
            </a:pPr>
            <a:r>
              <a:rPr lang="zh-CN" altLang="en-US" sz="2800" b="1"/>
              <a:t>  在求解问题时从多个解开始，然后通过一定的法则进行逐步迭代以产生新的解。</a:t>
            </a:r>
          </a:p>
          <a:p>
            <a:pPr>
              <a:spcBef>
                <a:spcPct val="50000"/>
              </a:spcBef>
            </a:pPr>
            <a:endParaRPr lang="en-US" altLang="zh-CN" sz="2100" b="1">
              <a:solidFill>
                <a:schemeClr val="bg1"/>
              </a:solidFill>
            </a:endParaRPr>
          </a:p>
        </p:txBody>
      </p:sp>
      <p:graphicFrame>
        <p:nvGraphicFramePr>
          <p:cNvPr id="57353" name="Object 9"/>
          <p:cNvGraphicFramePr>
            <a:graphicFrameLocks noChangeAspect="1"/>
          </p:cNvGraphicFramePr>
          <p:nvPr/>
        </p:nvGraphicFramePr>
        <p:xfrm>
          <a:off x="1752600" y="914400"/>
          <a:ext cx="4953000" cy="3382963"/>
        </p:xfrm>
        <a:graphic>
          <a:graphicData uri="http://schemas.openxmlformats.org/presentationml/2006/ole">
            <mc:AlternateContent xmlns:mc="http://schemas.openxmlformats.org/markup-compatibility/2006">
              <mc:Choice xmlns:v="urn:schemas-microsoft-com:vml" Requires="v">
                <p:oleObj spid="_x0000_s57369" name="SmartDraw" r:id="rId4" imgW="3492720" imgH="2066400" progId="SmartDraw.2">
                  <p:embed/>
                </p:oleObj>
              </mc:Choice>
              <mc:Fallback>
                <p:oleObj name="SmartDraw" r:id="rId4" imgW="3492720" imgH="2066400" progId="SmartDraw.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914400"/>
                        <a:ext cx="49530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 fill="hold"/>
                                        <p:tgtEl>
                                          <p:spTgt spid="57353"/>
                                        </p:tgtEl>
                                        <p:attrNameLst>
                                          <p:attrName>ppt_x</p:attrName>
                                        </p:attrNameLst>
                                      </p:cBhvr>
                                      <p:tavLst>
                                        <p:tav tm="0">
                                          <p:val>
                                            <p:strVal val="#ppt_x"/>
                                          </p:val>
                                        </p:tav>
                                        <p:tav tm="100000">
                                          <p:val>
                                            <p:strVal val="#ppt_x"/>
                                          </p:val>
                                        </p:tav>
                                      </p:tavLst>
                                    </p:anim>
                                    <p:anim calcmode="lin" valueType="num">
                                      <p:cBhvr additive="base">
                                        <p:cTn id="8" dur="500" fill="hold"/>
                                        <p:tgtEl>
                                          <p:spTgt spid="5735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350"/>
                                        </p:tgtEl>
                                        <p:attrNameLst>
                                          <p:attrName>style.visibility</p:attrName>
                                        </p:attrNameLst>
                                      </p:cBhvr>
                                      <p:to>
                                        <p:strVal val="visible"/>
                                      </p:to>
                                    </p:set>
                                    <p:anim calcmode="lin" valueType="num">
                                      <p:cBhvr additive="base">
                                        <p:cTn id="12" dur="500" fill="hold"/>
                                        <p:tgtEl>
                                          <p:spTgt spid="57350"/>
                                        </p:tgtEl>
                                        <p:attrNameLst>
                                          <p:attrName>ppt_x</p:attrName>
                                        </p:attrNameLst>
                                      </p:cBhvr>
                                      <p:tavLst>
                                        <p:tav tm="0">
                                          <p:val>
                                            <p:strVal val="#ppt_x"/>
                                          </p:val>
                                        </p:tav>
                                        <p:tav tm="100000">
                                          <p:val>
                                            <p:strVal val="#ppt_x"/>
                                          </p:val>
                                        </p:tav>
                                      </p:tavLst>
                                    </p:anim>
                                    <p:anim calcmode="lin" valueType="num">
                                      <p:cBhvr additive="base">
                                        <p:cTn id="13"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7F07B29-4DEC-431D-BBEE-FDAFB6FF37D9}" type="slidenum">
              <a:rPr lang="ja-JP" altLang="en-US"/>
              <a:pPr/>
              <a:t>60</a:t>
            </a:fld>
            <a:endParaRPr lang="en-US" altLang="ja-JP"/>
          </a:p>
        </p:txBody>
      </p:sp>
      <p:sp>
        <p:nvSpPr>
          <p:cNvPr id="232450"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变异</a:t>
            </a:r>
          </a:p>
        </p:txBody>
      </p:sp>
      <p:sp>
        <p:nvSpPr>
          <p:cNvPr id="232451" name="Rectangle 3"/>
          <p:cNvSpPr>
            <a:spLocks noGrp="1" noChangeArrowheads="1"/>
          </p:cNvSpPr>
          <p:nvPr>
            <p:ph type="body" idx="1"/>
          </p:nvPr>
        </p:nvSpPr>
        <p:spPr>
          <a:xfrm>
            <a:off x="755650" y="1630363"/>
            <a:ext cx="8208963" cy="1150937"/>
          </a:xfrm>
          <a:noFill/>
          <a:ln/>
        </p:spPr>
        <p:txBody>
          <a:bodyPr/>
          <a:lstStyle/>
          <a:p>
            <a:pPr>
              <a:buFont typeface="Wingdings" pitchFamily="2" charset="2"/>
              <a:buChar char="Ø"/>
            </a:pPr>
            <a:r>
              <a:rPr lang="en-GB" altLang="zh-CN" b="1" dirty="0" smtClean="0"/>
              <a:t>Inversion mutation</a:t>
            </a:r>
            <a:endParaRPr lang="en-GB" altLang="zh-CN" b="1" dirty="0"/>
          </a:p>
          <a:p>
            <a:pPr>
              <a:buFont typeface="Wingdings" pitchFamily="2" charset="2"/>
              <a:buNone/>
            </a:pPr>
            <a:r>
              <a:rPr lang="zh-CN" altLang="en-GB" sz="2600" dirty="0"/>
              <a:t>随机选取个体中一段编码，然后颠倒这段编码的顺序</a:t>
            </a:r>
            <a:r>
              <a:rPr lang="zh-CN" altLang="en-GB" dirty="0"/>
              <a:t>。</a:t>
            </a:r>
            <a:endParaRPr lang="zh-CN" altLang="en-US" dirty="0"/>
          </a:p>
        </p:txBody>
      </p:sp>
      <p:pic>
        <p:nvPicPr>
          <p:cNvPr id="232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796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084763"/>
            <a:ext cx="796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4" name="Text Box 6"/>
          <p:cNvSpPr txBox="1">
            <a:spLocks noChangeArrowheads="1"/>
          </p:cNvSpPr>
          <p:nvPr/>
        </p:nvSpPr>
        <p:spPr bwMode="auto">
          <a:xfrm>
            <a:off x="755650" y="3933825"/>
            <a:ext cx="777716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dirty="0">
                <a:latin typeface="Arial" charset="0"/>
              </a:rPr>
              <a:t>  </a:t>
            </a:r>
            <a:r>
              <a:rPr lang="en-GB" altLang="zh-CN" sz="2800" b="1" dirty="0">
                <a:latin typeface="Arial" charset="0"/>
              </a:rPr>
              <a:t>Scramble mutation</a:t>
            </a:r>
          </a:p>
          <a:p>
            <a:r>
              <a:rPr lang="zh-CN" altLang="en-US" sz="2400" dirty="0">
                <a:latin typeface="Arial" charset="0"/>
              </a:rPr>
              <a:t>随机选取个体上一段编码</a:t>
            </a:r>
            <a:r>
              <a:rPr lang="en-US" altLang="zh-CN" sz="2400" dirty="0">
                <a:latin typeface="Arial" charset="0"/>
              </a:rPr>
              <a:t>,</a:t>
            </a:r>
            <a:r>
              <a:rPr lang="zh-CN" altLang="en-US" sz="2400" dirty="0">
                <a:latin typeface="Arial" charset="0"/>
              </a:rPr>
              <a:t>然后打乱这段编码的顺序。</a:t>
            </a:r>
          </a:p>
        </p:txBody>
      </p:sp>
      <p:sp>
        <p:nvSpPr>
          <p:cNvPr id="232455" name="Text Box 7"/>
          <p:cNvSpPr txBox="1">
            <a:spLocks noChangeArrowheads="1"/>
          </p:cNvSpPr>
          <p:nvPr/>
        </p:nvSpPr>
        <p:spPr bwMode="auto">
          <a:xfrm>
            <a:off x="755650" y="5661025"/>
            <a:ext cx="50403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1"/>
              </a:buClr>
              <a:buSzPct val="75000"/>
              <a:buFont typeface="Wingdings" pitchFamily="2" charset="2"/>
              <a:buNone/>
            </a:pPr>
            <a:r>
              <a:rPr lang="zh-CN" altLang="en-US" sz="2400" b="1" dirty="0">
                <a:solidFill>
                  <a:srgbClr val="FF3300"/>
                </a:solidFill>
                <a:latin typeface="Arial" charset="0"/>
              </a:rPr>
              <a:t>选取的编码不一定是邻接编码</a:t>
            </a:r>
            <a:endParaRPr lang="zh-CN" altLang="en-US" sz="2400" b="1" dirty="0">
              <a:latin typeface="Arial" charset="0"/>
            </a:endParaRPr>
          </a:p>
        </p:txBody>
      </p:sp>
    </p:spTree>
    <p:extLst>
      <p:ext uri="{BB962C8B-B14F-4D97-AF65-F5344CB8AC3E}">
        <p14:creationId xmlns:p14="http://schemas.microsoft.com/office/powerpoint/2010/main" val="23237101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0" presetClass="entr" presetSubtype="0" fill="hold"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Effect transition="in" filter="fade">
                                      <p:cBhvr>
                                        <p:cTn id="13" dur="800" decel="100000"/>
                                        <p:tgtEl>
                                          <p:spTgt spid="232451">
                                            <p:txEl>
                                              <p:pRg st="1" end="1"/>
                                            </p:txEl>
                                          </p:spTgt>
                                        </p:tgtEl>
                                      </p:cBhvr>
                                    </p:animEffect>
                                    <p:anim calcmode="lin" valueType="num">
                                      <p:cBhvr>
                                        <p:cTn id="14" dur="800" decel="100000" fill="hold"/>
                                        <p:tgtEl>
                                          <p:spTgt spid="232451">
                                            <p:txEl>
                                              <p:pRg st="1" end="1"/>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232451">
                                            <p:txEl>
                                              <p:pRg st="1" end="1"/>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232451">
                                            <p:txEl>
                                              <p:pRg st="1" end="1"/>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2451">
                                            <p:txEl>
                                              <p:pRg st="1" end="1"/>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2451">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232452"/>
                                        </p:tgtEl>
                                        <p:attrNameLst>
                                          <p:attrName>style.visibility</p:attrName>
                                        </p:attrNameLst>
                                      </p:cBhvr>
                                      <p:to>
                                        <p:strVal val="visible"/>
                                      </p:to>
                                    </p:set>
                                    <p:anim calcmode="lin" valueType="num">
                                      <p:cBhvr>
                                        <p:cTn id="23" dur="500" fill="hold"/>
                                        <p:tgtEl>
                                          <p:spTgt spid="232452"/>
                                        </p:tgtEl>
                                        <p:attrNameLst>
                                          <p:attrName>ppt_w</p:attrName>
                                        </p:attrNameLst>
                                      </p:cBhvr>
                                      <p:tavLst>
                                        <p:tav tm="0">
                                          <p:val>
                                            <p:strVal val="#ppt_w*0.05"/>
                                          </p:val>
                                        </p:tav>
                                        <p:tav tm="100000">
                                          <p:val>
                                            <p:strVal val="#ppt_w"/>
                                          </p:val>
                                        </p:tav>
                                      </p:tavLst>
                                    </p:anim>
                                    <p:anim calcmode="lin" valueType="num">
                                      <p:cBhvr>
                                        <p:cTn id="24" dur="500" fill="hold"/>
                                        <p:tgtEl>
                                          <p:spTgt spid="232452"/>
                                        </p:tgtEl>
                                        <p:attrNameLst>
                                          <p:attrName>ppt_h</p:attrName>
                                        </p:attrNameLst>
                                      </p:cBhvr>
                                      <p:tavLst>
                                        <p:tav tm="0">
                                          <p:val>
                                            <p:strVal val="#ppt_h"/>
                                          </p:val>
                                        </p:tav>
                                        <p:tav tm="100000">
                                          <p:val>
                                            <p:strVal val="#ppt_h"/>
                                          </p:val>
                                        </p:tav>
                                      </p:tavLst>
                                    </p:anim>
                                    <p:anim calcmode="lin" valueType="num">
                                      <p:cBhvr>
                                        <p:cTn id="25" dur="500" fill="hold"/>
                                        <p:tgtEl>
                                          <p:spTgt spid="232452"/>
                                        </p:tgtEl>
                                        <p:attrNameLst>
                                          <p:attrName>ppt_x</p:attrName>
                                        </p:attrNameLst>
                                      </p:cBhvr>
                                      <p:tavLst>
                                        <p:tav tm="0">
                                          <p:val>
                                            <p:strVal val="#ppt_x-.2"/>
                                          </p:val>
                                        </p:tav>
                                        <p:tav tm="100000">
                                          <p:val>
                                            <p:strVal val="#ppt_x"/>
                                          </p:val>
                                        </p:tav>
                                      </p:tavLst>
                                    </p:anim>
                                    <p:anim calcmode="lin" valueType="num">
                                      <p:cBhvr>
                                        <p:cTn id="26" dur="500" fill="hold"/>
                                        <p:tgtEl>
                                          <p:spTgt spid="232452"/>
                                        </p:tgtEl>
                                        <p:attrNameLst>
                                          <p:attrName>ppt_y</p:attrName>
                                        </p:attrNameLst>
                                      </p:cBhvr>
                                      <p:tavLst>
                                        <p:tav tm="0">
                                          <p:val>
                                            <p:strVal val="#ppt_y"/>
                                          </p:val>
                                        </p:tav>
                                        <p:tav tm="100000">
                                          <p:val>
                                            <p:strVal val="#ppt_y"/>
                                          </p:val>
                                        </p:tav>
                                      </p:tavLst>
                                    </p:anim>
                                    <p:animEffect transition="in" filter="fade">
                                      <p:cBhvr>
                                        <p:cTn id="27" dur="500"/>
                                        <p:tgtEl>
                                          <p:spTgt spid="232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nodeType="clickEffect">
                                  <p:stCondLst>
                                    <p:cond delay="0"/>
                                  </p:stCondLst>
                                  <p:childTnLst>
                                    <p:set>
                                      <p:cBhvr>
                                        <p:cTn id="31" dur="1" fill="hold">
                                          <p:stCondLst>
                                            <p:cond delay="0"/>
                                          </p:stCondLst>
                                        </p:cTn>
                                        <p:tgtEl>
                                          <p:spTgt spid="232454">
                                            <p:txEl>
                                              <p:pRg st="0" end="0"/>
                                            </p:txEl>
                                          </p:spTgt>
                                        </p:tgtEl>
                                        <p:attrNameLst>
                                          <p:attrName>style.visibility</p:attrName>
                                        </p:attrNameLst>
                                      </p:cBhvr>
                                      <p:to>
                                        <p:strVal val="visible"/>
                                      </p:to>
                                    </p:set>
                                    <p:anim calcmode="lin" valueType="num">
                                      <p:cBhvr additive="base">
                                        <p:cTn id="32" dur="500" fill="hold"/>
                                        <p:tgtEl>
                                          <p:spTgt spid="23245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245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0" presetClass="entr" presetSubtype="0" fill="hold" nodeType="clickEffect">
                                  <p:stCondLst>
                                    <p:cond delay="0"/>
                                  </p:stCondLst>
                                  <p:childTnLst>
                                    <p:set>
                                      <p:cBhvr>
                                        <p:cTn id="37" dur="1" fill="hold">
                                          <p:stCondLst>
                                            <p:cond delay="0"/>
                                          </p:stCondLst>
                                        </p:cTn>
                                        <p:tgtEl>
                                          <p:spTgt spid="232454">
                                            <p:txEl>
                                              <p:pRg st="1" end="1"/>
                                            </p:txEl>
                                          </p:spTgt>
                                        </p:tgtEl>
                                        <p:attrNameLst>
                                          <p:attrName>style.visibility</p:attrName>
                                        </p:attrNameLst>
                                      </p:cBhvr>
                                      <p:to>
                                        <p:strVal val="visible"/>
                                      </p:to>
                                    </p:set>
                                    <p:animEffect transition="in" filter="fade">
                                      <p:cBhvr>
                                        <p:cTn id="38" dur="800" decel="100000"/>
                                        <p:tgtEl>
                                          <p:spTgt spid="232454">
                                            <p:txEl>
                                              <p:pRg st="1" end="1"/>
                                            </p:txEl>
                                          </p:spTgt>
                                        </p:tgtEl>
                                      </p:cBhvr>
                                    </p:animEffect>
                                    <p:anim calcmode="lin" valueType="num">
                                      <p:cBhvr>
                                        <p:cTn id="39" dur="800" decel="100000" fill="hold"/>
                                        <p:tgtEl>
                                          <p:spTgt spid="232454">
                                            <p:txEl>
                                              <p:pRg st="1" end="1"/>
                                            </p:txEl>
                                          </p:spTgt>
                                        </p:tgtEl>
                                        <p:attrNameLst>
                                          <p:attrName>style.rotation</p:attrName>
                                        </p:attrNameLst>
                                      </p:cBhvr>
                                      <p:tavLst>
                                        <p:tav tm="0">
                                          <p:val>
                                            <p:fltVal val="-90"/>
                                          </p:val>
                                        </p:tav>
                                        <p:tav tm="100000">
                                          <p:val>
                                            <p:fltVal val="0"/>
                                          </p:val>
                                        </p:tav>
                                      </p:tavLst>
                                    </p:anim>
                                    <p:anim calcmode="lin" valueType="num">
                                      <p:cBhvr>
                                        <p:cTn id="40" dur="800" decel="100000" fill="hold"/>
                                        <p:tgtEl>
                                          <p:spTgt spid="232454">
                                            <p:txEl>
                                              <p:pRg st="1" end="1"/>
                                            </p:txEl>
                                          </p:spTgt>
                                        </p:tgtEl>
                                        <p:attrNameLst>
                                          <p:attrName>ppt_x</p:attrName>
                                        </p:attrNameLst>
                                      </p:cBhvr>
                                      <p:tavLst>
                                        <p:tav tm="0">
                                          <p:val>
                                            <p:strVal val="#ppt_x+0.4"/>
                                          </p:val>
                                        </p:tav>
                                        <p:tav tm="100000">
                                          <p:val>
                                            <p:strVal val="#ppt_x-0.05"/>
                                          </p:val>
                                        </p:tav>
                                      </p:tavLst>
                                    </p:anim>
                                    <p:anim calcmode="lin" valueType="num">
                                      <p:cBhvr>
                                        <p:cTn id="41" dur="800" decel="100000" fill="hold"/>
                                        <p:tgtEl>
                                          <p:spTgt spid="232454">
                                            <p:txEl>
                                              <p:pRg st="1" end="1"/>
                                            </p:txEl>
                                          </p:spTgt>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232454">
                                            <p:txEl>
                                              <p:pRg st="1" end="1"/>
                                            </p:txEl>
                                          </p:spTgt>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23245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4" presetClass="entr" presetSubtype="0" accel="100000" fill="hold" nodeType="clickEffect">
                                  <p:stCondLst>
                                    <p:cond delay="0"/>
                                  </p:stCondLst>
                                  <p:childTnLst>
                                    <p:set>
                                      <p:cBhvr>
                                        <p:cTn id="47" dur="1" fill="hold">
                                          <p:stCondLst>
                                            <p:cond delay="0"/>
                                          </p:stCondLst>
                                        </p:cTn>
                                        <p:tgtEl>
                                          <p:spTgt spid="232453"/>
                                        </p:tgtEl>
                                        <p:attrNameLst>
                                          <p:attrName>style.visibility</p:attrName>
                                        </p:attrNameLst>
                                      </p:cBhvr>
                                      <p:to>
                                        <p:strVal val="visible"/>
                                      </p:to>
                                    </p:set>
                                    <p:anim calcmode="lin" valueType="num">
                                      <p:cBhvr>
                                        <p:cTn id="48" dur="500" fill="hold"/>
                                        <p:tgtEl>
                                          <p:spTgt spid="232453"/>
                                        </p:tgtEl>
                                        <p:attrNameLst>
                                          <p:attrName>ppt_w</p:attrName>
                                        </p:attrNameLst>
                                      </p:cBhvr>
                                      <p:tavLst>
                                        <p:tav tm="0">
                                          <p:val>
                                            <p:strVal val="#ppt_w*0.05"/>
                                          </p:val>
                                        </p:tav>
                                        <p:tav tm="100000">
                                          <p:val>
                                            <p:strVal val="#ppt_w"/>
                                          </p:val>
                                        </p:tav>
                                      </p:tavLst>
                                    </p:anim>
                                    <p:anim calcmode="lin" valueType="num">
                                      <p:cBhvr>
                                        <p:cTn id="49" dur="500" fill="hold"/>
                                        <p:tgtEl>
                                          <p:spTgt spid="232453"/>
                                        </p:tgtEl>
                                        <p:attrNameLst>
                                          <p:attrName>ppt_h</p:attrName>
                                        </p:attrNameLst>
                                      </p:cBhvr>
                                      <p:tavLst>
                                        <p:tav tm="0">
                                          <p:val>
                                            <p:strVal val="#ppt_h"/>
                                          </p:val>
                                        </p:tav>
                                        <p:tav tm="100000">
                                          <p:val>
                                            <p:strVal val="#ppt_h"/>
                                          </p:val>
                                        </p:tav>
                                      </p:tavLst>
                                    </p:anim>
                                    <p:anim calcmode="lin" valueType="num">
                                      <p:cBhvr>
                                        <p:cTn id="50" dur="500" fill="hold"/>
                                        <p:tgtEl>
                                          <p:spTgt spid="232453"/>
                                        </p:tgtEl>
                                        <p:attrNameLst>
                                          <p:attrName>ppt_x</p:attrName>
                                        </p:attrNameLst>
                                      </p:cBhvr>
                                      <p:tavLst>
                                        <p:tav tm="0">
                                          <p:val>
                                            <p:strVal val="#ppt_x-.2"/>
                                          </p:val>
                                        </p:tav>
                                        <p:tav tm="100000">
                                          <p:val>
                                            <p:strVal val="#ppt_x"/>
                                          </p:val>
                                        </p:tav>
                                      </p:tavLst>
                                    </p:anim>
                                    <p:anim calcmode="lin" valueType="num">
                                      <p:cBhvr>
                                        <p:cTn id="51" dur="500" fill="hold"/>
                                        <p:tgtEl>
                                          <p:spTgt spid="232453"/>
                                        </p:tgtEl>
                                        <p:attrNameLst>
                                          <p:attrName>ppt_y</p:attrName>
                                        </p:attrNameLst>
                                      </p:cBhvr>
                                      <p:tavLst>
                                        <p:tav tm="0">
                                          <p:val>
                                            <p:strVal val="#ppt_y"/>
                                          </p:val>
                                        </p:tav>
                                        <p:tav tm="100000">
                                          <p:val>
                                            <p:strVal val="#ppt_y"/>
                                          </p:val>
                                        </p:tav>
                                      </p:tavLst>
                                    </p:anim>
                                    <p:animEffect transition="in" filter="fade">
                                      <p:cBhvr>
                                        <p:cTn id="52" dur="500"/>
                                        <p:tgtEl>
                                          <p:spTgt spid="232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232455"/>
                                        </p:tgtEl>
                                        <p:attrNameLst>
                                          <p:attrName>style.visibility</p:attrName>
                                        </p:attrNameLst>
                                      </p:cBhvr>
                                      <p:to>
                                        <p:strVal val="visible"/>
                                      </p:to>
                                    </p:set>
                                    <p:anim to="" calcmode="lin" valueType="num">
                                      <p:cBhvr>
                                        <p:cTn id="57" dur="1" fill="hold"/>
                                        <p:tgtEl>
                                          <p:spTgt spid="23245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BAC2B2-DC90-40CD-921E-6DC43D4B5185}" type="slidenum">
              <a:rPr lang="ja-JP" altLang="en-US"/>
              <a:pPr/>
              <a:t>61</a:t>
            </a:fld>
            <a:endParaRPr lang="en-US" altLang="ja-JP"/>
          </a:p>
        </p:txBody>
      </p:sp>
      <p:sp>
        <p:nvSpPr>
          <p:cNvPr id="233474"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en-US" altLang="zh-CN" sz="4000" b="0">
                <a:solidFill>
                  <a:schemeClr val="hlink"/>
                </a:solidFill>
                <a:effectLst>
                  <a:outerShdw blurRad="38100" dist="38100" dir="2700000" algn="tl">
                    <a:srgbClr val="C0C0C0"/>
                  </a:outerShdw>
                </a:effectLst>
              </a:rPr>
              <a:t>TSP</a:t>
            </a:r>
            <a:r>
              <a:rPr lang="zh-CN" altLang="en-US" sz="4000" b="0">
                <a:solidFill>
                  <a:schemeClr val="hlink"/>
                </a:solidFill>
                <a:effectLst>
                  <a:outerShdw blurRad="38100" dist="38100" dir="2700000" algn="tl">
                    <a:srgbClr val="C0C0C0"/>
                  </a:outerShdw>
                </a:effectLst>
              </a:rPr>
              <a:t>的</a:t>
            </a:r>
            <a:r>
              <a:rPr lang="en-US" altLang="zh-CN" sz="4000" b="0">
                <a:solidFill>
                  <a:schemeClr val="hlink"/>
                </a:solidFill>
                <a:effectLst>
                  <a:outerShdw blurRad="38100" dist="38100" dir="2700000" algn="tl">
                    <a:srgbClr val="C0C0C0"/>
                  </a:outerShdw>
                </a:effectLst>
              </a:rPr>
              <a:t>GA</a:t>
            </a:r>
            <a:r>
              <a:rPr lang="zh-CN" altLang="en-US" sz="4000" b="0">
                <a:solidFill>
                  <a:schemeClr val="hlink"/>
                </a:solidFill>
                <a:effectLst>
                  <a:outerShdw blurRad="38100" dist="38100" dir="2700000" algn="tl">
                    <a:srgbClr val="C0C0C0"/>
                  </a:outerShdw>
                </a:effectLst>
              </a:rPr>
              <a:t>过程</a:t>
            </a:r>
          </a:p>
        </p:txBody>
      </p:sp>
      <p:sp>
        <p:nvSpPr>
          <p:cNvPr id="233475" name="Rectangle 3"/>
          <p:cNvSpPr>
            <a:spLocks noGrp="1" noChangeArrowheads="1"/>
          </p:cNvSpPr>
          <p:nvPr>
            <p:ph type="body" idx="1"/>
          </p:nvPr>
        </p:nvSpPr>
        <p:spPr>
          <a:xfrm>
            <a:off x="539750" y="1989138"/>
            <a:ext cx="8532813" cy="3384550"/>
          </a:xfrm>
          <a:noFill/>
          <a:ln/>
        </p:spPr>
        <p:txBody>
          <a:bodyPr/>
          <a:lstStyle/>
          <a:p>
            <a:pPr>
              <a:buFont typeface="Wingdings" pitchFamily="2" charset="2"/>
              <a:buChar char="Ø"/>
            </a:pPr>
            <a:r>
              <a:rPr lang="zh-CN" altLang="en-US" sz="2600" b="1"/>
              <a:t>从</a:t>
            </a:r>
            <a:r>
              <a:rPr lang="en-US" altLang="zh-CN" sz="2600" b="1"/>
              <a:t>N</a:t>
            </a:r>
            <a:r>
              <a:rPr lang="zh-CN" altLang="en-US" sz="2600" b="1"/>
              <a:t>个随机起点开始产生</a:t>
            </a:r>
            <a:r>
              <a:rPr lang="en-US" altLang="zh-CN" sz="2600" b="1"/>
              <a:t>N</a:t>
            </a:r>
            <a:r>
              <a:rPr lang="zh-CN" altLang="en-US" sz="2600" b="1"/>
              <a:t>条路径，</a:t>
            </a:r>
            <a:r>
              <a:rPr lang="en-US" altLang="zh-CN" sz="2600" b="1"/>
              <a:t>N</a:t>
            </a:r>
            <a:r>
              <a:rPr lang="zh-CN" altLang="en-US" sz="2600" b="1"/>
              <a:t>为种群的规模</a:t>
            </a:r>
            <a:r>
              <a:rPr lang="en-US" altLang="zh-CN" sz="2600" b="1"/>
              <a:t>;</a:t>
            </a:r>
          </a:p>
          <a:p>
            <a:pPr>
              <a:buFont typeface="Wingdings" pitchFamily="2" charset="2"/>
              <a:buChar char="Ø"/>
            </a:pPr>
            <a:r>
              <a:rPr lang="zh-CN" altLang="en-US" sz="2600" b="1"/>
              <a:t>利用最优方法搜索每条路径的局部最优解</a:t>
            </a:r>
            <a:r>
              <a:rPr lang="en-US" altLang="zh-CN" sz="2600" b="1"/>
              <a:t>;</a:t>
            </a:r>
          </a:p>
          <a:p>
            <a:pPr>
              <a:buFont typeface="Wingdings" pitchFamily="2" charset="2"/>
              <a:buChar char="Ø"/>
            </a:pPr>
            <a:r>
              <a:rPr lang="zh-CN" altLang="en-US" sz="2600" b="1"/>
              <a:t>选择交叉对使在平均性能之上的个体得到更多的子代</a:t>
            </a:r>
            <a:r>
              <a:rPr lang="en-US" altLang="zh-CN" sz="2600" b="1"/>
              <a:t>;</a:t>
            </a:r>
          </a:p>
          <a:p>
            <a:pPr>
              <a:buFont typeface="Wingdings" pitchFamily="2" charset="2"/>
              <a:buChar char="Ø"/>
            </a:pPr>
            <a:r>
              <a:rPr lang="zh-CN" altLang="en-US" sz="2600" b="1"/>
              <a:t>交叉和变异</a:t>
            </a:r>
            <a:r>
              <a:rPr lang="en-US" altLang="zh-CN" sz="2600" b="1"/>
              <a:t>;</a:t>
            </a:r>
          </a:p>
          <a:p>
            <a:pPr>
              <a:buFont typeface="Wingdings" pitchFamily="2" charset="2"/>
              <a:buChar char="Ø"/>
            </a:pPr>
            <a:r>
              <a:rPr lang="zh-CN" altLang="en-US" sz="2600" b="1"/>
              <a:t>搜索每条路径得到其极小解，如果不收敛，则回到第</a:t>
            </a:r>
            <a:r>
              <a:rPr lang="en-US" altLang="zh-CN" sz="2600" b="1"/>
              <a:t>3</a:t>
            </a:r>
            <a:r>
              <a:rPr lang="zh-CN" altLang="en-US" sz="2600" b="1"/>
              <a:t>步；否则，停止。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3475">
                                            <p:txEl>
                                              <p:pRg st="1" end="1"/>
                                            </p:txEl>
                                          </p:spTgt>
                                        </p:tgtEl>
                                        <p:attrNameLst>
                                          <p:attrName>style.visibility</p:attrName>
                                        </p:attrNameLst>
                                      </p:cBhvr>
                                      <p:to>
                                        <p:strVal val="visible"/>
                                      </p:to>
                                    </p:set>
                                    <p:anim calcmode="lin" valueType="num">
                                      <p:cBhvr additive="base">
                                        <p:cTn id="13" dur="500" fill="hold"/>
                                        <p:tgtEl>
                                          <p:spTgt spid="233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3475">
                                            <p:txEl>
                                              <p:pRg st="2" end="2"/>
                                            </p:txEl>
                                          </p:spTgt>
                                        </p:tgtEl>
                                        <p:attrNameLst>
                                          <p:attrName>style.visibility</p:attrName>
                                        </p:attrNameLst>
                                      </p:cBhvr>
                                      <p:to>
                                        <p:strVal val="visible"/>
                                      </p:to>
                                    </p:set>
                                    <p:anim calcmode="lin" valueType="num">
                                      <p:cBhvr additive="base">
                                        <p:cTn id="19" dur="500" fill="hold"/>
                                        <p:tgtEl>
                                          <p:spTgt spid="233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3475">
                                            <p:txEl>
                                              <p:pRg st="3" end="3"/>
                                            </p:txEl>
                                          </p:spTgt>
                                        </p:tgtEl>
                                        <p:attrNameLst>
                                          <p:attrName>style.visibility</p:attrName>
                                        </p:attrNameLst>
                                      </p:cBhvr>
                                      <p:to>
                                        <p:strVal val="visible"/>
                                      </p:to>
                                    </p:set>
                                    <p:anim calcmode="lin" valueType="num">
                                      <p:cBhvr additive="base">
                                        <p:cTn id="25" dur="500" fill="hold"/>
                                        <p:tgtEl>
                                          <p:spTgt spid="2334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3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3475">
                                            <p:txEl>
                                              <p:pRg st="4" end="4"/>
                                            </p:txEl>
                                          </p:spTgt>
                                        </p:tgtEl>
                                        <p:attrNameLst>
                                          <p:attrName>style.visibility</p:attrName>
                                        </p:attrNameLst>
                                      </p:cBhvr>
                                      <p:to>
                                        <p:strVal val="visible"/>
                                      </p:to>
                                    </p:set>
                                    <p:anim calcmode="lin" valueType="num">
                                      <p:cBhvr additive="base">
                                        <p:cTn id="31" dur="500" fill="hold"/>
                                        <p:tgtEl>
                                          <p:spTgt spid="2334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3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p:txBody>
          <a:bodyPr/>
          <a:lstStyle/>
          <a:p>
            <a:fld id="{726C31BA-D56C-4882-ADC6-C53648EDC171}" type="slidenum">
              <a:rPr lang="ja-JP" altLang="en-US"/>
              <a:pPr/>
              <a:t>62</a:t>
            </a:fld>
            <a:endParaRPr lang="en-US" altLang="ja-JP"/>
          </a:p>
        </p:txBody>
      </p:sp>
      <p:sp>
        <p:nvSpPr>
          <p:cNvPr id="234499" name="Text Box 3"/>
          <p:cNvSpPr txBox="1">
            <a:spLocks noChangeArrowheads="1"/>
          </p:cNvSpPr>
          <p:nvPr/>
        </p:nvSpPr>
        <p:spPr bwMode="auto">
          <a:xfrm>
            <a:off x="0"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FF9900"/>
                </a:solidFill>
                <a:effectLst>
                  <a:outerShdw blurRad="38100" dist="38100" dir="2700000" algn="tl">
                    <a:srgbClr val="C0C0C0"/>
                  </a:outerShdw>
                </a:effectLst>
                <a:latin typeface="Arial" charset="0"/>
                <a:ea typeface="隶书" pitchFamily="49" charset="-122"/>
              </a:rPr>
              <a:t>智能优化计算</a:t>
            </a:r>
          </a:p>
        </p:txBody>
      </p:sp>
      <p:pic>
        <p:nvPicPr>
          <p:cNvPr id="234500" name="Picture 4"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extLst>
            <a:ext uri="{909E8E84-426E-40DD-AFC4-6F175D3DCCD1}">
              <a14:hiddenFill xmlns:a14="http://schemas.microsoft.com/office/drawing/2010/main">
                <a:solidFill>
                  <a:srgbClr val="FFFFFF"/>
                </a:solidFill>
              </a14:hiddenFill>
            </a:ext>
          </a:extLst>
        </p:spPr>
      </p:pic>
      <p:sp>
        <p:nvSpPr>
          <p:cNvPr id="234501" name="Rectangle 5"/>
          <p:cNvSpPr>
            <a:spLocks noRot="1" noChangeArrowheads="1"/>
          </p:cNvSpPr>
          <p:nvPr/>
        </p:nvSpPr>
        <p:spPr bwMode="auto">
          <a:xfrm>
            <a:off x="0" y="5492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just">
              <a:lnSpc>
                <a:spcPct val="120000"/>
              </a:lnSpc>
              <a:spcBef>
                <a:spcPct val="20000"/>
              </a:spcBef>
              <a:buClr>
                <a:schemeClr val="accent2"/>
              </a:buClr>
              <a:buFont typeface="Wingdings" pitchFamily="2" charset="2"/>
              <a:buChar char="o"/>
              <a:defRPr sz="2600">
                <a:solidFill>
                  <a:schemeClr val="tx1"/>
                </a:solidFill>
                <a:latin typeface="Arial" charset="0"/>
                <a:ea typeface="宋体" pitchFamily="2" charset="-122"/>
              </a:defRPr>
            </a:lvl1pPr>
            <a:lvl2pPr marL="1177925" indent="-285750">
              <a:spcBef>
                <a:spcPct val="20000"/>
              </a:spcBef>
              <a:buClr>
                <a:schemeClr val="accent2"/>
              </a:buClr>
              <a:buFont typeface="Wingdings" pitchFamily="2" charset="2"/>
              <a:buChar char="n"/>
              <a:defRPr sz="2200">
                <a:solidFill>
                  <a:schemeClr val="folHlink"/>
                </a:solidFill>
                <a:latin typeface="Arial" charset="0"/>
                <a:ea typeface="宋体" pitchFamily="2" charset="-122"/>
              </a:defRPr>
            </a:lvl2pPr>
            <a:lvl3pPr marL="1585913" indent="-228600">
              <a:spcBef>
                <a:spcPct val="20000"/>
              </a:spcBef>
              <a:buClr>
                <a:schemeClr val="accent2"/>
              </a:buClr>
              <a:buFont typeface="Wingdings" pitchFamily="2" charset="2"/>
              <a:buChar char="o"/>
              <a:defRPr sz="2100">
                <a:solidFill>
                  <a:srgbClr val="009900"/>
                </a:solidFill>
                <a:latin typeface="Arial" charset="0"/>
                <a:ea typeface="宋体" pitchFamily="2" charset="-122"/>
              </a:defRPr>
            </a:lvl3pPr>
            <a:lvl4pPr marL="1993900" indent="-228600">
              <a:spcBef>
                <a:spcPct val="20000"/>
              </a:spcBef>
              <a:buClr>
                <a:schemeClr val="accent2"/>
              </a:buClr>
              <a:buFont typeface="Wingdings" pitchFamily="2" charset="2"/>
              <a:buChar char="n"/>
              <a:defRPr>
                <a:solidFill>
                  <a:srgbClr val="0099CC"/>
                </a:solidFill>
                <a:latin typeface="Arial" charset="0"/>
                <a:ea typeface="宋体" pitchFamily="2" charset="-122"/>
              </a:defRPr>
            </a:lvl4pPr>
            <a:lvl5pPr marL="2401888" indent="-228600">
              <a:spcBef>
                <a:spcPct val="25000"/>
              </a:spcBef>
              <a:buClr>
                <a:schemeClr val="accent2"/>
              </a:buClr>
              <a:buFont typeface="Wingdings" pitchFamily="2" charset="2"/>
              <a:buChar char="§"/>
              <a:defRPr>
                <a:solidFill>
                  <a:srgbClr val="99CC00"/>
                </a:solidFill>
                <a:latin typeface="Arial"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rgbClr val="99CC00"/>
                </a:solidFill>
                <a:latin typeface="Arial"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rgbClr val="99CC00"/>
                </a:solidFill>
                <a:latin typeface="Arial"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rgbClr val="99CC00"/>
                </a:solidFill>
                <a:latin typeface="Arial"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rgbClr val="99CC00"/>
                </a:solidFill>
                <a:latin typeface="Arial" charset="0"/>
                <a:ea typeface="宋体" pitchFamily="2" charset="-122"/>
              </a:defRPr>
            </a:lvl9pPr>
          </a:lstStyle>
          <a:p>
            <a:pPr>
              <a:lnSpc>
                <a:spcPct val="105000"/>
              </a:lnSpc>
              <a:buFont typeface="Wingdings" pitchFamily="2" charset="2"/>
              <a:buNone/>
            </a:pPr>
            <a:r>
              <a:rPr lang="en-US" altLang="zh-CN" b="1">
                <a:effectLst>
                  <a:outerShdw blurRad="38100" dist="38100" dir="2700000" algn="tl">
                    <a:srgbClr val="FFFFFF"/>
                  </a:outerShdw>
                </a:effectLst>
                <a:latin typeface="Times New Roman" pitchFamily="18" charset="0"/>
                <a:ea typeface="黑体" pitchFamily="49" charset="-122"/>
              </a:rPr>
              <a:t>14</a:t>
            </a:r>
            <a:r>
              <a:rPr lang="zh-CN" altLang="en-US" b="1">
                <a:effectLst>
                  <a:outerShdw blurRad="38100" dist="38100" dir="2700000" algn="tl">
                    <a:srgbClr val="FFFFFF"/>
                  </a:outerShdw>
                </a:effectLst>
                <a:latin typeface="Times New Roman" pitchFamily="18" charset="0"/>
                <a:ea typeface="黑体" pitchFamily="49" charset="-122"/>
              </a:rPr>
              <a:t>城市</a:t>
            </a:r>
            <a:r>
              <a:rPr lang="en-US" altLang="zh-CN" b="1">
                <a:effectLst>
                  <a:outerShdw blurRad="38100" dist="38100" dir="2700000" algn="tl">
                    <a:srgbClr val="FFFFFF"/>
                  </a:outerShdw>
                </a:effectLst>
                <a:latin typeface="Times New Roman" pitchFamily="18" charset="0"/>
                <a:ea typeface="黑体" pitchFamily="49" charset="-122"/>
              </a:rPr>
              <a:t>TSP</a:t>
            </a:r>
            <a:r>
              <a:rPr lang="zh-CN" altLang="en-US" b="1">
                <a:effectLst>
                  <a:outerShdw blurRad="38100" dist="38100" dir="2700000" algn="tl">
                    <a:srgbClr val="FFFFFF"/>
                  </a:outerShdw>
                </a:effectLst>
                <a:latin typeface="Times New Roman" pitchFamily="18" charset="0"/>
                <a:ea typeface="黑体" pitchFamily="49" charset="-122"/>
              </a:rPr>
              <a:t>问题（</a:t>
            </a:r>
            <a:r>
              <a:rPr lang="en-US" altLang="zh-CN" b="1" i="1">
                <a:effectLst>
                  <a:outerShdw blurRad="38100" dist="38100" dir="2700000" algn="tl">
                    <a:srgbClr val="FFFFFF"/>
                  </a:outerShdw>
                </a:effectLst>
                <a:latin typeface="Times New Roman" pitchFamily="18" charset="0"/>
                <a:ea typeface="黑体" pitchFamily="49" charset="-122"/>
              </a:rPr>
              <a:t>d</a:t>
            </a:r>
            <a:r>
              <a:rPr lang="en-US" altLang="zh-CN" b="1" baseline="30000">
                <a:effectLst>
                  <a:outerShdw blurRad="38100" dist="38100" dir="2700000" algn="tl">
                    <a:srgbClr val="FFFFFF"/>
                  </a:outerShdw>
                </a:effectLst>
                <a:latin typeface="Times New Roman" pitchFamily="18" charset="0"/>
                <a:ea typeface="黑体" pitchFamily="49" charset="-122"/>
              </a:rPr>
              <a:t>*</a:t>
            </a:r>
            <a:r>
              <a:rPr lang="en-US" altLang="zh-CN" b="1">
                <a:effectLst>
                  <a:outerShdw blurRad="38100" dist="38100" dir="2700000" algn="tl">
                    <a:srgbClr val="FFFFFF"/>
                  </a:outerShdw>
                </a:effectLst>
                <a:latin typeface="Times New Roman" pitchFamily="18" charset="0"/>
                <a:ea typeface="黑体" pitchFamily="49" charset="-122"/>
              </a:rPr>
              <a:t>=29.3405</a:t>
            </a:r>
            <a:r>
              <a:rPr lang="zh-CN" altLang="en-US" b="1">
                <a:effectLst>
                  <a:outerShdw blurRad="38100" dist="38100" dir="2700000" algn="tl">
                    <a:srgbClr val="FFFFFF"/>
                  </a:outerShdw>
                </a:effectLst>
                <a:latin typeface="Times New Roman" pitchFamily="18" charset="0"/>
                <a:ea typeface="黑体" pitchFamily="49" charset="-122"/>
              </a:rPr>
              <a:t>）</a:t>
            </a:r>
            <a:r>
              <a:rPr lang="zh-CN" altLang="en-US" b="1">
                <a:ea typeface="楷体_GB2312" pitchFamily="49" charset="-122"/>
              </a:rPr>
              <a:t> </a:t>
            </a:r>
          </a:p>
        </p:txBody>
      </p:sp>
      <p:sp>
        <p:nvSpPr>
          <p:cNvPr id="234502" name="Rectangle 6"/>
          <p:cNvSpPr>
            <a:spLocks noRot="1" noChangeArrowheads="1"/>
          </p:cNvSpPr>
          <p:nvPr/>
        </p:nvSpPr>
        <p:spPr bwMode="auto">
          <a:xfrm>
            <a:off x="250825" y="1700213"/>
            <a:ext cx="88931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just">
              <a:lnSpc>
                <a:spcPct val="120000"/>
              </a:lnSpc>
              <a:spcBef>
                <a:spcPct val="20000"/>
              </a:spcBef>
              <a:buClr>
                <a:schemeClr val="accent2"/>
              </a:buClr>
              <a:buFont typeface="Wingdings" pitchFamily="2" charset="2"/>
              <a:buChar char="o"/>
              <a:defRPr sz="3000">
                <a:solidFill>
                  <a:schemeClr val="tx1"/>
                </a:solidFill>
                <a:latin typeface="Arial" charset="0"/>
                <a:ea typeface="宋体" pitchFamily="2" charset="-122"/>
              </a:defRPr>
            </a:lvl1pPr>
            <a:lvl2pPr marL="1177925" indent="-285750">
              <a:spcBef>
                <a:spcPct val="20000"/>
              </a:spcBef>
              <a:buClr>
                <a:schemeClr val="accent2"/>
              </a:buClr>
              <a:buFont typeface="Wingdings" pitchFamily="2" charset="2"/>
              <a:buChar char="n"/>
              <a:defRPr sz="2600">
                <a:solidFill>
                  <a:schemeClr val="folHlink"/>
                </a:solidFill>
                <a:latin typeface="Arial" charset="0"/>
                <a:ea typeface="宋体" pitchFamily="2" charset="-122"/>
              </a:defRPr>
            </a:lvl2pPr>
            <a:lvl3pPr marL="1585913" indent="-228600">
              <a:spcBef>
                <a:spcPct val="20000"/>
              </a:spcBef>
              <a:buClr>
                <a:schemeClr val="accent2"/>
              </a:buClr>
              <a:buFont typeface="Wingdings" pitchFamily="2" charset="2"/>
              <a:buChar char="o"/>
              <a:defRPr sz="2300">
                <a:solidFill>
                  <a:srgbClr val="009900"/>
                </a:solidFill>
                <a:latin typeface="Arial" charset="0"/>
                <a:ea typeface="宋体" pitchFamily="2" charset="-122"/>
              </a:defRPr>
            </a:lvl3pPr>
            <a:lvl4pPr marL="1993900" indent="-228600">
              <a:spcBef>
                <a:spcPct val="20000"/>
              </a:spcBef>
              <a:buClr>
                <a:schemeClr val="accent2"/>
              </a:buClr>
              <a:buFont typeface="Wingdings" pitchFamily="2" charset="2"/>
              <a:buChar char="n"/>
              <a:defRPr sz="2000">
                <a:solidFill>
                  <a:srgbClr val="0099CC"/>
                </a:solidFill>
                <a:latin typeface="Arial" charset="0"/>
                <a:ea typeface="宋体" pitchFamily="2" charset="-122"/>
              </a:defRPr>
            </a:lvl4pPr>
            <a:lvl5pPr marL="2401888" indent="-228600">
              <a:spcBef>
                <a:spcPct val="25000"/>
              </a:spcBef>
              <a:buClr>
                <a:schemeClr val="accent2"/>
              </a:buClr>
              <a:buFont typeface="Wingdings" pitchFamily="2" charset="2"/>
              <a:buChar char="§"/>
              <a:defRPr sz="2000">
                <a:solidFill>
                  <a:srgbClr val="99CC00"/>
                </a:solidFill>
                <a:latin typeface="Arial"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9pPr>
          </a:lstStyle>
          <a:p>
            <a:pPr>
              <a:spcBef>
                <a:spcPct val="10000"/>
              </a:spcBef>
              <a:buFont typeface="Wingdings" pitchFamily="2" charset="2"/>
              <a:buNone/>
            </a:pPr>
            <a:r>
              <a:rPr lang="en-US" altLang="zh-CN"/>
              <a:t>X=[16.47  96.10; 16.47  94.44;</a:t>
            </a:r>
          </a:p>
          <a:p>
            <a:pPr>
              <a:buFont typeface="Wingdings" pitchFamily="2" charset="2"/>
              <a:buNone/>
            </a:pPr>
            <a:r>
              <a:rPr lang="en-US" altLang="zh-CN"/>
              <a:t>     20.09  92.54;  22.39  93.37;</a:t>
            </a:r>
          </a:p>
          <a:p>
            <a:pPr>
              <a:buFont typeface="Wingdings" pitchFamily="2" charset="2"/>
              <a:buNone/>
            </a:pPr>
            <a:r>
              <a:rPr lang="en-US" altLang="zh-CN"/>
              <a:t>     25.23  97.24;  22.00  96.05;</a:t>
            </a:r>
          </a:p>
          <a:p>
            <a:pPr>
              <a:buFont typeface="Wingdings" pitchFamily="2" charset="2"/>
              <a:buNone/>
            </a:pPr>
            <a:r>
              <a:rPr lang="en-US" altLang="zh-CN"/>
              <a:t>     20.47  97.02;  17.20  96.29;</a:t>
            </a:r>
          </a:p>
          <a:p>
            <a:pPr>
              <a:buFont typeface="Wingdings" pitchFamily="2" charset="2"/>
              <a:buNone/>
            </a:pPr>
            <a:r>
              <a:rPr lang="en-US" altLang="zh-CN"/>
              <a:t>     16.30  97.38;  14.05  98.12;</a:t>
            </a:r>
          </a:p>
          <a:p>
            <a:pPr>
              <a:buFont typeface="Wingdings" pitchFamily="2" charset="2"/>
              <a:buNone/>
            </a:pPr>
            <a:r>
              <a:rPr lang="en-US" altLang="zh-CN"/>
              <a:t>     16.53  97.38;  21.52  95.59;</a:t>
            </a:r>
          </a:p>
          <a:p>
            <a:pPr>
              <a:buFont typeface="Wingdings" pitchFamily="2" charset="2"/>
              <a:buNone/>
            </a:pPr>
            <a:r>
              <a:rPr lang="en-US" altLang="zh-CN"/>
              <a:t>     19.41  97.13;  20.09  92.55];</a:t>
            </a:r>
          </a:p>
          <a:p>
            <a:pPr>
              <a:spcBef>
                <a:spcPct val="10000"/>
              </a:spcBef>
              <a:buFont typeface="Wingdings" pitchFamily="2" charset="2"/>
              <a:buNone/>
            </a:pPr>
            <a:r>
              <a:rPr lang="en-US" altLang="zh-CN" sz="2600" b="1">
                <a:solidFill>
                  <a:schemeClr val="folHlink"/>
                </a:solidFill>
                <a:latin typeface="Times New Roman" pitchFamily="18" charset="0"/>
                <a:ea typeface="楷体_GB2312" pitchFamily="49" charset="-122"/>
              </a:rPr>
              <a:t>plot(X(:,1),X(:,2),’o’,’MarkerFaceColor’,’b’)</a:t>
            </a:r>
          </a:p>
        </p:txBody>
      </p:sp>
      <p:pic>
        <p:nvPicPr>
          <p:cNvPr id="234503" name="Picture 7"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688" y="1700213"/>
            <a:ext cx="6056312" cy="4533900"/>
          </a:xfrm>
          <a:prstGeom prst="rect">
            <a:avLst/>
          </a:prstGeom>
          <a:noFill/>
          <a:extLst>
            <a:ext uri="{909E8E84-426E-40DD-AFC4-6F175D3DCCD1}">
              <a14:hiddenFill xmlns:a14="http://schemas.microsoft.com/office/drawing/2010/main">
                <a:solidFill>
                  <a:srgbClr val="FFFFFF"/>
                </a:solidFill>
              </a14:hiddenFill>
            </a:ext>
          </a:extLst>
        </p:spPr>
      </p:pic>
      <p:sp>
        <p:nvSpPr>
          <p:cNvPr id="234504" name="Rectangle 8"/>
          <p:cNvSpPr>
            <a:spLocks noGrp="1" noChangeArrowheads="1"/>
          </p:cNvSpPr>
          <p:nvPr>
            <p:ph type="body" sz="half" idx="1"/>
          </p:nvPr>
        </p:nvSpPr>
        <p:spPr>
          <a:xfrm>
            <a:off x="250825" y="1341438"/>
            <a:ext cx="4244975" cy="4967287"/>
          </a:xfrm>
        </p:spPr>
        <p:txBody>
          <a:bodyPr/>
          <a:lstStyle/>
          <a:p>
            <a:pPr>
              <a:buFont typeface="Wingdings" pitchFamily="2" charset="2"/>
              <a:buNone/>
            </a:pPr>
            <a:endParaRPr lang="zh-CN" altLang="zh-CN" sz="26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4503"/>
                                        </p:tgtEl>
                                        <p:attrNameLst>
                                          <p:attrName>style.visibility</p:attrName>
                                        </p:attrNameLst>
                                      </p:cBhvr>
                                      <p:to>
                                        <p:strVal val="visible"/>
                                      </p:to>
                                    </p:set>
                                    <p:anim calcmode="lin" valueType="num">
                                      <p:cBhvr additive="base">
                                        <p:cTn id="7" dur="500" fill="hold"/>
                                        <p:tgtEl>
                                          <p:spTgt spid="234503"/>
                                        </p:tgtEl>
                                        <p:attrNameLst>
                                          <p:attrName>ppt_x</p:attrName>
                                        </p:attrNameLst>
                                      </p:cBhvr>
                                      <p:tavLst>
                                        <p:tav tm="0">
                                          <p:val>
                                            <p:strVal val="#ppt_x"/>
                                          </p:val>
                                        </p:tav>
                                        <p:tav tm="100000">
                                          <p:val>
                                            <p:strVal val="#ppt_x"/>
                                          </p:val>
                                        </p:tav>
                                      </p:tavLst>
                                    </p:anim>
                                    <p:anim calcmode="lin" valueType="num">
                                      <p:cBhvr additive="base">
                                        <p:cTn id="8" dur="500" fill="hold"/>
                                        <p:tgtEl>
                                          <p:spTgt spid="234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1A64644-45EF-44A3-89CE-DABDEB5C5DA1}" type="slidenum">
              <a:rPr lang="ja-JP" altLang="en-US"/>
              <a:pPr/>
              <a:t>7</a:t>
            </a:fld>
            <a:endParaRPr lang="en-US" altLang="ja-JP"/>
          </a:p>
        </p:txBody>
      </p:sp>
      <p:sp>
        <p:nvSpPr>
          <p:cNvPr id="72708" name="Rectangle 4"/>
          <p:cNvSpPr>
            <a:spLocks noGrp="1" noChangeArrowheads="1"/>
          </p:cNvSpPr>
          <p:nvPr>
            <p:ph type="title"/>
          </p:nvPr>
        </p:nvSpPr>
        <p:spPr/>
        <p:txBody>
          <a:bodyPr/>
          <a:lstStyle/>
          <a:p>
            <a:r>
              <a:rPr lang="en-US" altLang="zh-CN" sz="3600" b="0">
                <a:latin typeface="Times New Roman" pitchFamily="18" charset="0"/>
                <a:ea typeface="黑体" pitchFamily="49" charset="-122"/>
              </a:rPr>
              <a:t>1.3  </a:t>
            </a:r>
            <a:r>
              <a:rPr lang="zh-CN" altLang="en-US" sz="3600" b="0">
                <a:latin typeface="Times New Roman" pitchFamily="18" charset="0"/>
                <a:ea typeface="黑体" pitchFamily="49" charset="-122"/>
              </a:rPr>
              <a:t>遗传算法的发展历史</a:t>
            </a:r>
          </a:p>
        </p:txBody>
      </p:sp>
      <p:sp>
        <p:nvSpPr>
          <p:cNvPr id="72709" name="Rectangle 5"/>
          <p:cNvSpPr>
            <a:spLocks noGrp="1" noChangeArrowheads="1"/>
          </p:cNvSpPr>
          <p:nvPr>
            <p:ph type="body" idx="1"/>
          </p:nvPr>
        </p:nvSpPr>
        <p:spPr>
          <a:xfrm>
            <a:off x="304800" y="1000125"/>
            <a:ext cx="8512175" cy="5400675"/>
          </a:xfrm>
          <a:solidFill>
            <a:srgbClr val="FFFFFF"/>
          </a:solidFill>
          <a:ln>
            <a:solidFill>
              <a:srgbClr val="808080"/>
            </a:solidFill>
            <a:miter lim="800000"/>
            <a:headEnd/>
            <a:tailEnd/>
          </a:ln>
        </p:spPr>
        <p:txBody>
          <a:bodyPr/>
          <a:lstStyle/>
          <a:p>
            <a:pPr>
              <a:lnSpc>
                <a:spcPct val="110000"/>
              </a:lnSpc>
            </a:pPr>
            <a:r>
              <a:rPr lang="en-US" altLang="zh-CN" sz="2600">
                <a:latin typeface="Times New Roman" pitchFamily="18" charset="0"/>
              </a:rPr>
              <a:t>1962</a:t>
            </a:r>
            <a:r>
              <a:rPr lang="zh-CN" altLang="en-US" sz="2600">
                <a:latin typeface="Times New Roman" pitchFamily="18" charset="0"/>
              </a:rPr>
              <a:t>年，</a:t>
            </a:r>
            <a:r>
              <a:rPr lang="en-US" altLang="zh-CN" sz="2600">
                <a:latin typeface="Times New Roman" pitchFamily="18" charset="0"/>
              </a:rPr>
              <a:t>Fraser</a:t>
            </a:r>
            <a:r>
              <a:rPr lang="zh-CN" altLang="en-US" sz="2600">
                <a:latin typeface="Times New Roman" pitchFamily="18" charset="0"/>
              </a:rPr>
              <a:t>提出了自然遗传算法。</a:t>
            </a:r>
          </a:p>
          <a:p>
            <a:pPr>
              <a:lnSpc>
                <a:spcPct val="110000"/>
              </a:lnSpc>
            </a:pPr>
            <a:r>
              <a:rPr lang="en-US" altLang="zh-CN" sz="2600">
                <a:latin typeface="Times New Roman" pitchFamily="18" charset="0"/>
              </a:rPr>
              <a:t>1965</a:t>
            </a:r>
            <a:r>
              <a:rPr lang="zh-CN" altLang="en-US" sz="2600">
                <a:latin typeface="Times New Roman" pitchFamily="18" charset="0"/>
              </a:rPr>
              <a:t>年，</a:t>
            </a:r>
            <a:r>
              <a:rPr lang="en-US" altLang="zh-CN" sz="2600">
                <a:latin typeface="Times New Roman" pitchFamily="18" charset="0"/>
              </a:rPr>
              <a:t>Holland</a:t>
            </a:r>
            <a:r>
              <a:rPr lang="zh-CN" altLang="en-US" sz="2600">
                <a:latin typeface="Times New Roman" pitchFamily="18" charset="0"/>
              </a:rPr>
              <a:t>首次提出了人工遗传操作的重要性。  </a:t>
            </a:r>
          </a:p>
          <a:p>
            <a:pPr>
              <a:lnSpc>
                <a:spcPct val="110000"/>
              </a:lnSpc>
            </a:pPr>
            <a:r>
              <a:rPr lang="en-US" altLang="zh-CN" sz="2600">
                <a:latin typeface="Times New Roman" pitchFamily="18" charset="0"/>
              </a:rPr>
              <a:t>1967</a:t>
            </a:r>
            <a:r>
              <a:rPr lang="zh-CN" altLang="en-US" sz="2600">
                <a:latin typeface="Times New Roman" pitchFamily="18" charset="0"/>
              </a:rPr>
              <a:t>年，</a:t>
            </a:r>
            <a:r>
              <a:rPr lang="en-US" altLang="zh-CN" sz="2600">
                <a:latin typeface="Times New Roman" pitchFamily="18" charset="0"/>
              </a:rPr>
              <a:t>Bagley</a:t>
            </a:r>
            <a:r>
              <a:rPr lang="zh-CN" altLang="en-US" sz="2600">
                <a:latin typeface="Times New Roman" pitchFamily="18" charset="0"/>
              </a:rPr>
              <a:t>首次提出了遗传算法这一术语。</a:t>
            </a:r>
          </a:p>
          <a:p>
            <a:pPr>
              <a:lnSpc>
                <a:spcPct val="110000"/>
              </a:lnSpc>
            </a:pPr>
            <a:r>
              <a:rPr lang="en-US" altLang="zh-CN" sz="2600">
                <a:latin typeface="Times New Roman" pitchFamily="18" charset="0"/>
              </a:rPr>
              <a:t>1970</a:t>
            </a:r>
            <a:r>
              <a:rPr lang="zh-CN" altLang="en-US" sz="2600">
                <a:latin typeface="Times New Roman" pitchFamily="18" charset="0"/>
              </a:rPr>
              <a:t>年，</a:t>
            </a:r>
            <a:r>
              <a:rPr lang="en-US" altLang="zh-CN" sz="2600">
                <a:latin typeface="Times New Roman" pitchFamily="18" charset="0"/>
              </a:rPr>
              <a:t>Cavicchio</a:t>
            </a:r>
            <a:r>
              <a:rPr lang="zh-CN" altLang="en-US" sz="2600">
                <a:latin typeface="Times New Roman" pitchFamily="18" charset="0"/>
              </a:rPr>
              <a:t>把遗传算法应用于模式识别中。 </a:t>
            </a:r>
          </a:p>
          <a:p>
            <a:pPr>
              <a:lnSpc>
                <a:spcPct val="110000"/>
              </a:lnSpc>
            </a:pPr>
            <a:r>
              <a:rPr lang="en-US" altLang="zh-CN" sz="2600">
                <a:latin typeface="Times New Roman" pitchFamily="18" charset="0"/>
              </a:rPr>
              <a:t>1971</a:t>
            </a:r>
            <a:r>
              <a:rPr lang="zh-CN" altLang="en-US" sz="2600">
                <a:latin typeface="Times New Roman" pitchFamily="18" charset="0"/>
              </a:rPr>
              <a:t>年，</a:t>
            </a:r>
            <a:r>
              <a:rPr lang="en-US" altLang="zh-CN" sz="2600">
                <a:latin typeface="Times New Roman" pitchFamily="18" charset="0"/>
              </a:rPr>
              <a:t>Hollstien</a:t>
            </a:r>
            <a:r>
              <a:rPr lang="zh-CN" altLang="en-US" sz="2600">
                <a:latin typeface="Times New Roman" pitchFamily="18" charset="0"/>
              </a:rPr>
              <a:t>在论文</a:t>
            </a:r>
            <a:r>
              <a:rPr lang="en-US" altLang="zh-CN" sz="2600">
                <a:latin typeface="Times New Roman" pitchFamily="18" charset="0"/>
              </a:rPr>
              <a:t>《</a:t>
            </a:r>
            <a:r>
              <a:rPr lang="zh-CN" altLang="en-US" sz="2600">
                <a:latin typeface="Times New Roman" pitchFamily="18" charset="0"/>
              </a:rPr>
              <a:t>计算机控制系统中人工遗传自适应方法</a:t>
            </a:r>
            <a:r>
              <a:rPr lang="en-US" altLang="zh-CN" sz="2600">
                <a:latin typeface="Times New Roman" pitchFamily="18" charset="0"/>
              </a:rPr>
              <a:t>》</a:t>
            </a:r>
            <a:r>
              <a:rPr lang="zh-CN" altLang="en-US" sz="2600">
                <a:latin typeface="Times New Roman" pitchFamily="18" charset="0"/>
              </a:rPr>
              <a:t>中阐述了遗传算法用于数字反馈控制的方法。 </a:t>
            </a:r>
          </a:p>
          <a:p>
            <a:pPr>
              <a:lnSpc>
                <a:spcPct val="110000"/>
              </a:lnSpc>
            </a:pPr>
            <a:r>
              <a:rPr lang="en-US" altLang="zh-CN" sz="2600">
                <a:latin typeface="Times New Roman" pitchFamily="18" charset="0"/>
              </a:rPr>
              <a:t>1975</a:t>
            </a:r>
            <a:r>
              <a:rPr lang="zh-CN" altLang="en-US" sz="2600">
                <a:latin typeface="Times New Roman" pitchFamily="18" charset="0"/>
              </a:rPr>
              <a:t>年，美国</a:t>
            </a:r>
            <a:r>
              <a:rPr lang="en-US" altLang="zh-CN" sz="2600">
                <a:latin typeface="Times New Roman" pitchFamily="18" charset="0"/>
              </a:rPr>
              <a:t>J. Holland</a:t>
            </a:r>
            <a:r>
              <a:rPr lang="zh-CN" altLang="en-US" sz="2600">
                <a:latin typeface="Times New Roman" pitchFamily="18" charset="0"/>
              </a:rPr>
              <a:t>出版了</a:t>
            </a:r>
            <a:r>
              <a:rPr lang="en-US" altLang="zh-CN" sz="2600">
                <a:latin typeface="Times New Roman" pitchFamily="18" charset="0"/>
              </a:rPr>
              <a:t>《</a:t>
            </a:r>
            <a:r>
              <a:rPr lang="zh-CN" altLang="en-US" sz="2600">
                <a:latin typeface="Times New Roman" pitchFamily="18" charset="0"/>
              </a:rPr>
              <a:t>自然系统和人工系统的适配</a:t>
            </a:r>
            <a:r>
              <a:rPr lang="en-US" altLang="zh-CN" sz="2600">
                <a:latin typeface="Times New Roman" pitchFamily="18" charset="0"/>
              </a:rPr>
              <a:t>》</a:t>
            </a:r>
            <a:r>
              <a:rPr lang="zh-CN" altLang="en-US" sz="2600">
                <a:latin typeface="Times New Roman" pitchFamily="18" charset="0"/>
              </a:rPr>
              <a:t>；</a:t>
            </a:r>
            <a:r>
              <a:rPr lang="en-US" altLang="zh-CN" sz="2600">
                <a:latin typeface="Times New Roman" pitchFamily="18" charset="0"/>
              </a:rPr>
              <a:t>DeJong</a:t>
            </a:r>
            <a:r>
              <a:rPr lang="zh-CN" altLang="en-US" sz="2600">
                <a:latin typeface="Times New Roman" pitchFamily="18" charset="0"/>
              </a:rPr>
              <a:t>完成了重要论文</a:t>
            </a:r>
            <a:r>
              <a:rPr lang="en-US" altLang="zh-CN" sz="2600">
                <a:latin typeface="Times New Roman" pitchFamily="18" charset="0"/>
              </a:rPr>
              <a:t>《</a:t>
            </a:r>
            <a:r>
              <a:rPr lang="zh-CN" altLang="en-US" sz="2600">
                <a:latin typeface="Times New Roman" pitchFamily="18" charset="0"/>
              </a:rPr>
              <a:t>遗传自适应系统的行为分析</a:t>
            </a:r>
            <a:r>
              <a:rPr lang="en-US" altLang="zh-CN" sz="2600">
                <a:latin typeface="Times New Roman" pitchFamily="18" charset="0"/>
              </a:rPr>
              <a:t>》</a:t>
            </a:r>
            <a:r>
              <a:rPr lang="zh-CN" altLang="en-US" sz="2600">
                <a:latin typeface="Times New Roman" pitchFamily="18" charset="0"/>
              </a:rPr>
              <a:t>。 </a:t>
            </a:r>
          </a:p>
          <a:p>
            <a:pPr>
              <a:lnSpc>
                <a:spcPct val="110000"/>
              </a:lnSpc>
            </a:pPr>
            <a:r>
              <a:rPr lang="en-US" altLang="zh-CN" sz="2600">
                <a:latin typeface="Times New Roman" pitchFamily="18" charset="0"/>
              </a:rPr>
              <a:t>20</a:t>
            </a:r>
            <a:r>
              <a:rPr lang="zh-CN" altLang="en-US" sz="2600">
                <a:latin typeface="Times New Roman" pitchFamily="18" charset="0"/>
              </a:rPr>
              <a:t>世纪</a:t>
            </a:r>
            <a:r>
              <a:rPr lang="en-US" altLang="zh-CN" sz="2600">
                <a:latin typeface="Times New Roman" pitchFamily="18" charset="0"/>
              </a:rPr>
              <a:t>80</a:t>
            </a:r>
            <a:r>
              <a:rPr lang="zh-CN" altLang="en-US" sz="2600">
                <a:latin typeface="Times New Roman" pitchFamily="18" charset="0"/>
              </a:rPr>
              <a:t>年代以后，遗传算法进入兴盛</a:t>
            </a:r>
            <a:r>
              <a:rPr lang="zh-CN" altLang="en-US" sz="2600"/>
              <a:t>发展时期。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F24D57F-C681-4859-8A3E-D7CDD02A2E86}" type="slidenum">
              <a:rPr lang="ja-JP" altLang="en-US"/>
              <a:pPr/>
              <a:t>8</a:t>
            </a:fld>
            <a:endParaRPr lang="en-US" altLang="ja-JP"/>
          </a:p>
        </p:txBody>
      </p:sp>
      <p:sp>
        <p:nvSpPr>
          <p:cNvPr id="5122" name="Rectangle 2"/>
          <p:cNvSpPr>
            <a:spLocks noGrp="1" noChangeArrowheads="1"/>
          </p:cNvSpPr>
          <p:nvPr>
            <p:ph type="title"/>
          </p:nvPr>
        </p:nvSpPr>
        <p:spPr>
          <a:xfrm>
            <a:off x="0" y="0"/>
            <a:ext cx="9144000" cy="685800"/>
          </a:xfrm>
        </p:spPr>
        <p:txBody>
          <a:bodyPr/>
          <a:lstStyle/>
          <a:p>
            <a:r>
              <a:rPr lang="en-US" altLang="zh-CN" sz="3600" b="0">
                <a:latin typeface="Times New Roman" pitchFamily="18" charset="0"/>
                <a:ea typeface="黑体" pitchFamily="49" charset="-122"/>
              </a:rPr>
              <a:t>1.4  </a:t>
            </a:r>
            <a:r>
              <a:rPr lang="zh-CN" altLang="en-US" sz="3600" b="0">
                <a:latin typeface="Times New Roman" pitchFamily="18" charset="0"/>
                <a:ea typeface="黑体" pitchFamily="49" charset="-122"/>
              </a:rPr>
              <a:t>设计遗传算法的基本原则与内容</a:t>
            </a:r>
            <a:r>
              <a:rPr lang="zh-CN" altLang="en-US" sz="3200"/>
              <a:t> </a:t>
            </a:r>
          </a:p>
        </p:txBody>
      </p:sp>
      <p:sp>
        <p:nvSpPr>
          <p:cNvPr id="5123" name="Rectangle 3"/>
          <p:cNvSpPr>
            <a:spLocks noGrp="1" noChangeArrowheads="1"/>
          </p:cNvSpPr>
          <p:nvPr>
            <p:ph idx="1"/>
          </p:nvPr>
        </p:nvSpPr>
        <p:spPr>
          <a:xfrm>
            <a:off x="228600" y="914400"/>
            <a:ext cx="8153400" cy="2133600"/>
          </a:xfrm>
        </p:spPr>
        <p:txBody>
          <a:bodyPr/>
          <a:lstStyle/>
          <a:p>
            <a:pPr>
              <a:spcBef>
                <a:spcPct val="40000"/>
              </a:spcBef>
              <a:buFont typeface="Wingdings" pitchFamily="2" charset="2"/>
              <a:buBlip>
                <a:blip r:embed="rId2"/>
              </a:buBlip>
            </a:pPr>
            <a:r>
              <a:rPr lang="zh-CN" altLang="en-US" sz="2600" b="1">
                <a:latin typeface="宋体" pitchFamily="2" charset="-122"/>
              </a:rPr>
              <a:t>设计的基本原则：</a:t>
            </a:r>
          </a:p>
          <a:p>
            <a:pPr>
              <a:spcBef>
                <a:spcPct val="40000"/>
              </a:spcBef>
              <a:buFont typeface="Wingdings" pitchFamily="2" charset="2"/>
              <a:buNone/>
            </a:pPr>
            <a:r>
              <a:rPr lang="zh-CN" altLang="en-US" sz="2600" b="1">
                <a:latin typeface="宋体" pitchFamily="2" charset="-122"/>
              </a:rPr>
              <a:t>   </a:t>
            </a:r>
            <a:endParaRPr lang="zh-CN" altLang="en-US" sz="2600">
              <a:latin typeface="宋体" pitchFamily="2" charset="-122"/>
            </a:endParaRPr>
          </a:p>
        </p:txBody>
      </p:sp>
      <p:grpSp>
        <p:nvGrpSpPr>
          <p:cNvPr id="5128" name="Group 8"/>
          <p:cNvGrpSpPr>
            <a:grpSpLocks/>
          </p:cNvGrpSpPr>
          <p:nvPr/>
        </p:nvGrpSpPr>
        <p:grpSpPr bwMode="auto">
          <a:xfrm>
            <a:off x="381000" y="1501775"/>
            <a:ext cx="8305800" cy="4060825"/>
            <a:chOff x="240" y="946"/>
            <a:chExt cx="5232" cy="2558"/>
          </a:xfrm>
        </p:grpSpPr>
        <p:sp>
          <p:nvSpPr>
            <p:cNvPr id="5126" name="AutoShape 6"/>
            <p:cNvSpPr>
              <a:spLocks/>
            </p:cNvSpPr>
            <p:nvPr/>
          </p:nvSpPr>
          <p:spPr bwMode="auto">
            <a:xfrm>
              <a:off x="240" y="1200"/>
              <a:ext cx="192" cy="1920"/>
            </a:xfrm>
            <a:prstGeom prst="leftBrace">
              <a:avLst>
                <a:gd name="adj1" fmla="val 83333"/>
                <a:gd name="adj2" fmla="val 50000"/>
              </a:avLst>
            </a:prstGeom>
            <a:noFill/>
            <a:ln w="25400">
              <a:solidFill>
                <a:schemeClr val="accent2"/>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Text Box 7"/>
            <p:cNvSpPr txBox="1">
              <a:spLocks noChangeArrowheads="1"/>
            </p:cNvSpPr>
            <p:nvPr/>
          </p:nvSpPr>
          <p:spPr bwMode="auto">
            <a:xfrm>
              <a:off x="480" y="946"/>
              <a:ext cx="4992" cy="255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20000"/>
                </a:lnSpc>
                <a:spcBef>
                  <a:spcPct val="40000"/>
                </a:spcBef>
                <a:buClr>
                  <a:schemeClr val="accent2"/>
                </a:buClr>
                <a:buFont typeface="Wingdings" pitchFamily="2" charset="2"/>
                <a:buNone/>
              </a:pPr>
              <a:r>
                <a:rPr lang="zh-CN" altLang="en-US" sz="2600" b="1">
                  <a:solidFill>
                    <a:srgbClr val="A50021"/>
                  </a:solidFill>
                </a:rPr>
                <a:t>适用性</a:t>
              </a:r>
              <a:r>
                <a:rPr lang="zh-CN" altLang="en-US" sz="2600" b="1"/>
                <a:t>：算法所能适用的问题种类。 </a:t>
              </a:r>
              <a:endParaRPr lang="zh-CN" altLang="en-US" sz="2600" b="1">
                <a:latin typeface="Arial" charset="0"/>
              </a:endParaRPr>
            </a:p>
            <a:p>
              <a:pPr>
                <a:lnSpc>
                  <a:spcPct val="120000"/>
                </a:lnSpc>
                <a:spcBef>
                  <a:spcPct val="40000"/>
                </a:spcBef>
                <a:buClr>
                  <a:schemeClr val="accent2"/>
                </a:buClr>
                <a:buFont typeface="Wingdings" pitchFamily="2" charset="2"/>
                <a:buNone/>
              </a:pPr>
              <a:r>
                <a:rPr lang="zh-CN" altLang="en-US" sz="2600" b="1">
                  <a:solidFill>
                    <a:srgbClr val="A50021"/>
                  </a:solidFill>
                </a:rPr>
                <a:t>可靠性</a:t>
              </a:r>
              <a:r>
                <a:rPr lang="zh-CN" altLang="en-US" sz="2600" b="1">
                  <a:latin typeface="Arial" charset="0"/>
                </a:rPr>
                <a:t>：</a:t>
              </a:r>
              <a:r>
                <a:rPr lang="zh-CN" altLang="en-US" sz="2600" b="1"/>
                <a:t>算法对于所设计的问题，以适当的精度求解其中大多数问题的能力</a:t>
              </a:r>
              <a:r>
                <a:rPr lang="zh-CN" altLang="en-US" sz="2600" b="1">
                  <a:latin typeface="Arial" charset="0"/>
                </a:rPr>
                <a:t> 。</a:t>
              </a:r>
            </a:p>
            <a:p>
              <a:pPr>
                <a:lnSpc>
                  <a:spcPct val="120000"/>
                </a:lnSpc>
                <a:spcBef>
                  <a:spcPct val="40000"/>
                </a:spcBef>
                <a:buClr>
                  <a:schemeClr val="accent2"/>
                </a:buClr>
                <a:buFont typeface="Wingdings" pitchFamily="2" charset="2"/>
                <a:buNone/>
              </a:pPr>
              <a:r>
                <a:rPr lang="zh-CN" altLang="en-US" sz="2600" b="1">
                  <a:solidFill>
                    <a:srgbClr val="A50021"/>
                  </a:solidFill>
                </a:rPr>
                <a:t>收敛性</a:t>
              </a:r>
              <a:r>
                <a:rPr lang="zh-CN" altLang="en-US" sz="2600" b="1"/>
                <a:t>：算法能否收敛到全局最优。 </a:t>
              </a:r>
            </a:p>
            <a:p>
              <a:pPr>
                <a:lnSpc>
                  <a:spcPct val="120000"/>
                </a:lnSpc>
                <a:spcBef>
                  <a:spcPct val="40000"/>
                </a:spcBef>
                <a:buClr>
                  <a:schemeClr val="accent2"/>
                </a:buClr>
                <a:buFont typeface="Wingdings" pitchFamily="2" charset="2"/>
                <a:buNone/>
              </a:pPr>
              <a:r>
                <a:rPr lang="zh-CN" altLang="en-US" sz="2600" b="1">
                  <a:solidFill>
                    <a:srgbClr val="A50021"/>
                  </a:solidFill>
                </a:rPr>
                <a:t>稳定性</a:t>
              </a:r>
              <a:r>
                <a:rPr lang="zh-CN" altLang="en-US" sz="2600" b="1">
                  <a:latin typeface="Arial" charset="0"/>
                </a:rPr>
                <a:t>：</a:t>
              </a:r>
              <a:r>
                <a:rPr lang="zh-CN" altLang="en-US" sz="2600" b="1"/>
                <a:t>算法对其控制参数及问题数据的敏感度</a:t>
              </a:r>
              <a:r>
                <a:rPr lang="zh-CN" altLang="en-US" sz="2600" b="1">
                  <a:latin typeface="Arial" charset="0"/>
                </a:rPr>
                <a:t> 。</a:t>
              </a:r>
            </a:p>
            <a:p>
              <a:pPr>
                <a:lnSpc>
                  <a:spcPct val="120000"/>
                </a:lnSpc>
                <a:spcBef>
                  <a:spcPct val="40000"/>
                </a:spcBef>
                <a:buClr>
                  <a:schemeClr val="accent2"/>
                </a:buClr>
                <a:buFont typeface="Wingdings" pitchFamily="2" charset="2"/>
                <a:buNone/>
              </a:pPr>
              <a:r>
                <a:rPr lang="zh-CN" altLang="en-US" sz="2600" b="1">
                  <a:solidFill>
                    <a:srgbClr val="A50021"/>
                  </a:solidFill>
                </a:rPr>
                <a:t>生物类比</a:t>
              </a:r>
              <a:r>
                <a:rPr lang="zh-CN" altLang="en-US" sz="2600" b="1"/>
                <a:t>：通过类比的方法引入在生物界被认为是有效的方法及操作。</a:t>
              </a:r>
              <a:r>
                <a:rPr lang="zh-CN" altLang="en-US" sz="2600"/>
                <a:t> </a:t>
              </a:r>
              <a:endParaRPr lang="zh-CN" altLang="en-US" sz="2100" b="1">
                <a:solidFill>
                  <a:schemeClr val="bg1"/>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barn(inHorizontal)">
                                      <p:cBhvr>
                                        <p:cTn id="7"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C5B23BAD-44FF-4967-A0F8-4735A8A45A3B}" type="slidenum">
              <a:rPr lang="ja-JP" altLang="en-US"/>
              <a:pPr/>
              <a:t>9</a:t>
            </a:fld>
            <a:endParaRPr lang="en-US" altLang="ja-JP"/>
          </a:p>
        </p:txBody>
      </p:sp>
      <p:sp>
        <p:nvSpPr>
          <p:cNvPr id="75779" name="Rectangle 3"/>
          <p:cNvSpPr>
            <a:spLocks noGrp="1" noChangeArrowheads="1"/>
          </p:cNvSpPr>
          <p:nvPr>
            <p:ph type="body" idx="1"/>
          </p:nvPr>
        </p:nvSpPr>
        <p:spPr>
          <a:xfrm>
            <a:off x="250825" y="990600"/>
            <a:ext cx="8642350" cy="5781675"/>
          </a:xfrm>
        </p:spPr>
        <p:txBody>
          <a:bodyPr/>
          <a:lstStyle/>
          <a:p>
            <a:pPr>
              <a:lnSpc>
                <a:spcPct val="110000"/>
              </a:lnSpc>
              <a:spcBef>
                <a:spcPct val="40000"/>
              </a:spcBef>
              <a:buFont typeface="Wingdings" pitchFamily="2" charset="2"/>
              <a:buBlip>
                <a:blip r:embed="rId2"/>
              </a:buBlip>
            </a:pPr>
            <a:r>
              <a:rPr lang="zh-CN" altLang="en-US" sz="2800" b="1" dirty="0">
                <a:latin typeface="宋体" pitchFamily="2" charset="-122"/>
              </a:rPr>
              <a:t>设计的基本内容：</a:t>
            </a:r>
            <a:r>
              <a:rPr lang="zh-CN" altLang="en-US" b="1" dirty="0">
                <a:latin typeface="宋体" pitchFamily="2" charset="-122"/>
              </a:rPr>
              <a:t>   </a:t>
            </a:r>
            <a:endParaRPr lang="zh-CN" altLang="en-US" b="1" dirty="0"/>
          </a:p>
        </p:txBody>
      </p:sp>
      <p:sp>
        <p:nvSpPr>
          <p:cNvPr id="75780" name="Rectangle 4"/>
          <p:cNvSpPr>
            <a:spLocks noGrp="1" noChangeArrowheads="1"/>
          </p:cNvSpPr>
          <p:nvPr>
            <p:ph type="title"/>
          </p:nvPr>
        </p:nvSpPr>
        <p:spPr>
          <a:ln/>
        </p:spPr>
        <p:txBody>
          <a:bodyPr/>
          <a:lstStyle/>
          <a:p>
            <a:r>
              <a:rPr lang="en-US" altLang="zh-CN" sz="3600" b="0">
                <a:latin typeface="Times New Roman" pitchFamily="18" charset="0"/>
                <a:ea typeface="黑体" pitchFamily="49" charset="-122"/>
              </a:rPr>
              <a:t>1.4  </a:t>
            </a:r>
            <a:r>
              <a:rPr lang="zh-CN" altLang="en-US" sz="3600" b="0">
                <a:latin typeface="Times New Roman" pitchFamily="18" charset="0"/>
                <a:ea typeface="黑体" pitchFamily="49" charset="-122"/>
              </a:rPr>
              <a:t>设计遗传算法的基本原则与内容</a:t>
            </a:r>
            <a:r>
              <a:rPr lang="zh-CN" altLang="en-US" sz="3200"/>
              <a:t> </a:t>
            </a:r>
          </a:p>
        </p:txBody>
      </p:sp>
      <p:grpSp>
        <p:nvGrpSpPr>
          <p:cNvPr id="75785" name="Group 9"/>
          <p:cNvGrpSpPr>
            <a:grpSpLocks/>
          </p:cNvGrpSpPr>
          <p:nvPr/>
        </p:nvGrpSpPr>
        <p:grpSpPr bwMode="auto">
          <a:xfrm>
            <a:off x="381000" y="1585913"/>
            <a:ext cx="8305800" cy="4814887"/>
            <a:chOff x="240" y="903"/>
            <a:chExt cx="5232" cy="3033"/>
          </a:xfrm>
        </p:grpSpPr>
        <p:sp>
          <p:nvSpPr>
            <p:cNvPr id="75783" name="AutoShape 7"/>
            <p:cNvSpPr>
              <a:spLocks/>
            </p:cNvSpPr>
            <p:nvPr/>
          </p:nvSpPr>
          <p:spPr bwMode="auto">
            <a:xfrm>
              <a:off x="240" y="1152"/>
              <a:ext cx="192" cy="2400"/>
            </a:xfrm>
            <a:prstGeom prst="leftBrace">
              <a:avLst>
                <a:gd name="adj1" fmla="val 104167"/>
                <a:gd name="adj2" fmla="val 45167"/>
              </a:avLst>
            </a:prstGeom>
            <a:noFill/>
            <a:ln w="25400">
              <a:solidFill>
                <a:schemeClr val="accent2"/>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Text Box 8"/>
            <p:cNvSpPr txBox="1">
              <a:spLocks noChangeArrowheads="1"/>
            </p:cNvSpPr>
            <p:nvPr/>
          </p:nvSpPr>
          <p:spPr bwMode="auto">
            <a:xfrm>
              <a:off x="480" y="903"/>
              <a:ext cx="4992" cy="303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lnSpc>
                  <a:spcPct val="110000"/>
                </a:lnSpc>
                <a:spcBef>
                  <a:spcPct val="40000"/>
                </a:spcBef>
                <a:buClr>
                  <a:schemeClr val="accent2"/>
                </a:buClr>
                <a:buFont typeface="Wingdings" pitchFamily="2" charset="2"/>
                <a:buNone/>
              </a:pPr>
              <a:r>
                <a:rPr lang="zh-CN" altLang="en-US" sz="2600" b="1" dirty="0">
                  <a:solidFill>
                    <a:srgbClr val="A50021"/>
                  </a:solidFill>
                </a:rPr>
                <a:t>编码方案</a:t>
              </a:r>
              <a:r>
                <a:rPr lang="zh-CN" altLang="en-US" sz="2600" b="1" dirty="0"/>
                <a:t>：编码表示方式。</a:t>
              </a:r>
            </a:p>
            <a:p>
              <a:pPr algn="just">
                <a:lnSpc>
                  <a:spcPct val="110000"/>
                </a:lnSpc>
                <a:spcBef>
                  <a:spcPct val="40000"/>
                </a:spcBef>
                <a:buClr>
                  <a:schemeClr val="accent2"/>
                </a:buClr>
                <a:buFont typeface="Wingdings" pitchFamily="2" charset="2"/>
                <a:buNone/>
              </a:pPr>
              <a:r>
                <a:rPr lang="zh-CN" altLang="en-US" sz="2600" b="1" dirty="0">
                  <a:solidFill>
                    <a:srgbClr val="A50021"/>
                  </a:solidFill>
                </a:rPr>
                <a:t>适应度函数</a:t>
              </a:r>
              <a:r>
                <a:rPr lang="zh-CN" altLang="en-US" sz="2600" b="1" dirty="0"/>
                <a:t>：目标函数。</a:t>
              </a:r>
            </a:p>
            <a:p>
              <a:pPr algn="just">
                <a:lnSpc>
                  <a:spcPct val="110000"/>
                </a:lnSpc>
                <a:spcBef>
                  <a:spcPct val="40000"/>
                </a:spcBef>
                <a:buClr>
                  <a:schemeClr val="accent2"/>
                </a:buClr>
                <a:buFont typeface="Wingdings" pitchFamily="2" charset="2"/>
                <a:buNone/>
              </a:pPr>
              <a:r>
                <a:rPr lang="zh-CN" altLang="en-US" sz="2600" b="1" dirty="0">
                  <a:solidFill>
                    <a:srgbClr val="A50021"/>
                  </a:solidFill>
                </a:rPr>
                <a:t>选择策略</a:t>
              </a:r>
              <a:r>
                <a:rPr lang="zh-CN" altLang="en-US" sz="2600" b="1" dirty="0"/>
                <a:t>：优胜劣汰。</a:t>
              </a:r>
            </a:p>
            <a:p>
              <a:pPr algn="just">
                <a:lnSpc>
                  <a:spcPct val="110000"/>
                </a:lnSpc>
                <a:spcBef>
                  <a:spcPct val="40000"/>
                </a:spcBef>
                <a:buClr>
                  <a:schemeClr val="accent2"/>
                </a:buClr>
                <a:buFont typeface="Wingdings" pitchFamily="2" charset="2"/>
                <a:buNone/>
              </a:pPr>
              <a:r>
                <a:rPr lang="zh-CN" altLang="en-US" sz="2600" b="1" dirty="0">
                  <a:solidFill>
                    <a:srgbClr val="A50021"/>
                  </a:solidFill>
                </a:rPr>
                <a:t>控制参数</a:t>
              </a:r>
              <a:r>
                <a:rPr lang="zh-CN" altLang="en-US" sz="2600" b="1" dirty="0"/>
                <a:t>：种群的规模、算法执行的最大代数、执行不同遗传操作的概率等。</a:t>
              </a:r>
            </a:p>
            <a:p>
              <a:pPr algn="just">
                <a:lnSpc>
                  <a:spcPct val="110000"/>
                </a:lnSpc>
                <a:spcBef>
                  <a:spcPct val="40000"/>
                </a:spcBef>
                <a:buClr>
                  <a:schemeClr val="accent2"/>
                </a:buClr>
                <a:buFont typeface="Wingdings" pitchFamily="2" charset="2"/>
                <a:buNone/>
              </a:pPr>
              <a:r>
                <a:rPr lang="zh-CN" altLang="en-US" sz="2600" b="1" dirty="0">
                  <a:solidFill>
                    <a:srgbClr val="A50021"/>
                  </a:solidFill>
                </a:rPr>
                <a:t>遗传算子</a:t>
              </a:r>
              <a:r>
                <a:rPr lang="zh-CN" altLang="en-US" sz="2600" b="1" dirty="0"/>
                <a:t>：选择</a:t>
              </a:r>
              <a:r>
                <a:rPr lang="en-US" altLang="zh-CN" sz="2600" b="1" dirty="0">
                  <a:latin typeface="Times New Roman" pitchFamily="18" charset="0"/>
                  <a:cs typeface="Times New Roman" pitchFamily="18" charset="0"/>
                </a:rPr>
                <a:t>(selection)</a:t>
              </a:r>
              <a:r>
                <a:rPr lang="zh-CN" altLang="en-US" sz="2600" b="1" dirty="0"/>
                <a:t>；交叉</a:t>
              </a:r>
              <a:r>
                <a:rPr lang="en-US" altLang="zh-CN" sz="2600" b="1" dirty="0">
                  <a:latin typeface="Times New Roman" pitchFamily="18" charset="0"/>
                  <a:cs typeface="Times New Roman" pitchFamily="18" charset="0"/>
                </a:rPr>
                <a:t>(crossover)</a:t>
              </a:r>
              <a:r>
                <a:rPr lang="zh-CN" altLang="en-US" sz="2600" b="1" dirty="0"/>
                <a:t>；变异</a:t>
              </a:r>
              <a:r>
                <a:rPr lang="en-US" altLang="zh-CN" sz="2600" b="1" dirty="0">
                  <a:latin typeface="Times New Roman" pitchFamily="18" charset="0"/>
                  <a:cs typeface="Times New Roman" pitchFamily="18" charset="0"/>
                </a:rPr>
                <a:t>(mutation)</a:t>
              </a:r>
              <a:r>
                <a:rPr lang="zh-CN" altLang="en-US" sz="2600" b="1" dirty="0">
                  <a:latin typeface="Times New Roman" pitchFamily="18" charset="0"/>
                  <a:cs typeface="Times New Roman" pitchFamily="18" charset="0"/>
                </a:rPr>
                <a:t>。</a:t>
              </a:r>
              <a:endParaRPr lang="zh-CN" altLang="en-US" sz="2600" b="1" dirty="0"/>
            </a:p>
            <a:p>
              <a:pPr algn="just">
                <a:lnSpc>
                  <a:spcPct val="110000"/>
                </a:lnSpc>
                <a:spcBef>
                  <a:spcPct val="40000"/>
                </a:spcBef>
                <a:buClr>
                  <a:schemeClr val="accent2"/>
                </a:buClr>
                <a:buFont typeface="Wingdings" pitchFamily="2" charset="2"/>
                <a:buNone/>
              </a:pPr>
              <a:r>
                <a:rPr lang="zh-CN" altLang="en-US" sz="2600" b="1" dirty="0">
                  <a:solidFill>
                    <a:srgbClr val="A50021"/>
                  </a:solidFill>
                </a:rPr>
                <a:t>算法的终止准则</a:t>
              </a:r>
              <a:r>
                <a:rPr lang="zh-CN" altLang="en-US" sz="2600" b="1" dirty="0"/>
                <a:t>：规定一个最大</a:t>
              </a:r>
              <a:r>
                <a:rPr lang="zh-CN" altLang="en-US" sz="2600" b="1" dirty="0" smtClean="0"/>
                <a:t>的进化</a:t>
              </a:r>
              <a:r>
                <a:rPr lang="zh-CN" altLang="en-US" sz="2600" b="1" dirty="0"/>
                <a:t>代数，或算法在连续多少代以后解的适应值没有改进。</a:t>
              </a:r>
              <a:endParaRPr lang="zh-CN" altLang="en-US" sz="2100" b="1" dirty="0">
                <a:solidFill>
                  <a:schemeClr val="bg1"/>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75785"/>
                                        </p:tgtEl>
                                        <p:attrNameLst>
                                          <p:attrName>style.visibility</p:attrName>
                                        </p:attrNameLst>
                                      </p:cBhvr>
                                      <p:to>
                                        <p:strVal val="visible"/>
                                      </p:to>
                                    </p:set>
                                    <p:animEffect transition="in" filter="strips(downLeft)">
                                      <p:cBhvr>
                                        <p:cTn id="7"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3416</TotalTime>
  <Words>4101</Words>
  <Application>Microsoft Office PowerPoint</Application>
  <PresentationFormat>全屏显示(4:3)</PresentationFormat>
  <Paragraphs>624</Paragraphs>
  <Slides>62</Slides>
  <Notes>1</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62</vt:i4>
      </vt:variant>
    </vt:vector>
  </HeadingPairs>
  <TitlesOfParts>
    <vt:vector size="69" baseType="lpstr">
      <vt:lpstr>wasedaSample5</vt:lpstr>
      <vt:lpstr>SmartDraw</vt:lpstr>
      <vt:lpstr>Equation</vt:lpstr>
      <vt:lpstr>Microsoft 公式 3.0</vt:lpstr>
      <vt:lpstr>MathType 6.0 Equation</vt:lpstr>
      <vt:lpstr>公式</vt:lpstr>
      <vt:lpstr>位图图像</vt:lpstr>
      <vt:lpstr>PowerPoint 演示文稿</vt:lpstr>
      <vt:lpstr>遗传算法</vt:lpstr>
      <vt:lpstr> 1  遗传算法的产生与发展 </vt:lpstr>
      <vt:lpstr>1.1  遗传算法的生物学背景</vt:lpstr>
      <vt:lpstr>1.2  遗传算法的基本思想</vt:lpstr>
      <vt:lpstr>1.2  遗传算法的基本思想</vt:lpstr>
      <vt:lpstr>1.3  遗传算法的发展历史</vt:lpstr>
      <vt:lpstr>1.4  设计遗传算法的基本原则与内容 </vt:lpstr>
      <vt:lpstr>1.4  设计遗传算法的基本原则与内容 </vt:lpstr>
      <vt:lpstr>2  遗传算法的基本算法</vt:lpstr>
      <vt:lpstr>2  遗传算法的基本算法</vt:lpstr>
      <vt:lpstr>2.1  编码 </vt:lpstr>
      <vt:lpstr>2.1  编码 </vt:lpstr>
      <vt:lpstr>2.1  编码 </vt:lpstr>
      <vt:lpstr> 2.1  编码 </vt:lpstr>
      <vt:lpstr> 2.1  编码 </vt:lpstr>
      <vt:lpstr> 2.2  群体设定 </vt:lpstr>
      <vt:lpstr> 2.2   群体设定 </vt:lpstr>
      <vt:lpstr>2.3  适应度函数 </vt:lpstr>
      <vt:lpstr>2.3   适应度函数 </vt:lpstr>
      <vt:lpstr>PowerPoint 演示文稿</vt:lpstr>
      <vt:lpstr>PowerPoint 演示文稿</vt:lpstr>
      <vt:lpstr>PowerPoint 演示文稿</vt:lpstr>
      <vt:lpstr>2.4  选择 </vt:lpstr>
      <vt:lpstr>2.4  选择 </vt:lpstr>
      <vt:lpstr>2.4  选择 </vt:lpstr>
      <vt:lpstr>2.4  选择 </vt:lpstr>
      <vt:lpstr>2.4  选择 </vt:lpstr>
      <vt:lpstr>2.4  选择 </vt:lpstr>
      <vt:lpstr>2.4  选择 </vt:lpstr>
      <vt:lpstr>2.4  选择 </vt:lpstr>
      <vt:lpstr>2.4  选择 </vt:lpstr>
      <vt:lpstr>2.5  交叉 </vt:lpstr>
      <vt:lpstr>2.5  交叉 </vt:lpstr>
      <vt:lpstr>2.5  交叉 </vt:lpstr>
      <vt:lpstr>2.5  交叉 </vt:lpstr>
      <vt:lpstr>2.5  交叉 </vt:lpstr>
      <vt:lpstr>2.6  变异 </vt:lpstr>
      <vt:lpstr>2.6  变异 </vt:lpstr>
      <vt:lpstr>2.6  变异 </vt:lpstr>
      <vt:lpstr>2.6  变异 </vt:lpstr>
      <vt:lpstr>2.6  变异 </vt:lpstr>
      <vt:lpstr>2.6  变异 </vt:lpstr>
      <vt:lpstr>2.6  变异 </vt:lpstr>
      <vt:lpstr>2.7  遗传算法的一般步骤</vt:lpstr>
      <vt:lpstr>2.7  遗传算法的一般步骤</vt:lpstr>
      <vt:lpstr>2.7  遗传算法的一般步骤</vt:lpstr>
      <vt:lpstr>2.8  遗传算法的特点 </vt:lpstr>
      <vt:lpstr>巡回旅行商问题(TSP)</vt:lpstr>
      <vt:lpstr>TSP复杂性</vt:lpstr>
      <vt:lpstr>TSP编码:路径表示</vt:lpstr>
      <vt:lpstr>TSP交叉</vt:lpstr>
      <vt:lpstr>TSP交叉1:部分匹配交叉(PMX)</vt:lpstr>
      <vt:lpstr>TSP交叉1:部分匹配交叉(PMX)</vt:lpstr>
      <vt:lpstr>TSP交叉2:顺序交叉(OX)</vt:lpstr>
      <vt:lpstr>TSP交叉2:顺序交叉(OX)</vt:lpstr>
      <vt:lpstr>PowerPoint 演示文稿</vt:lpstr>
      <vt:lpstr>TSP变异</vt:lpstr>
      <vt:lpstr>TSP变异</vt:lpstr>
      <vt:lpstr>TSP变异</vt:lpstr>
      <vt:lpstr>TSP的GA过程</vt:lpstr>
      <vt:lpstr>PowerPoint 演示文稿</vt:lpstr>
    </vt:vector>
  </TitlesOfParts>
  <Company>ZJUT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ywy</cp:lastModifiedBy>
  <cp:revision>446</cp:revision>
  <dcterms:created xsi:type="dcterms:W3CDTF">2005-06-30T15:52:47Z</dcterms:created>
  <dcterms:modified xsi:type="dcterms:W3CDTF">2017-03-13T04:13:39Z</dcterms:modified>
</cp:coreProperties>
</file>