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27"/>
  </p:notesMasterIdLst>
  <p:handoutMasterIdLst>
    <p:handoutMasterId r:id="rId28"/>
  </p:handoutMasterIdLst>
  <p:sldIdLst>
    <p:sldId id="564" r:id="rId2"/>
    <p:sldId id="574" r:id="rId3"/>
    <p:sldId id="595" r:id="rId4"/>
    <p:sldId id="596" r:id="rId5"/>
    <p:sldId id="597" r:id="rId6"/>
    <p:sldId id="616" r:id="rId7"/>
    <p:sldId id="599" r:id="rId8"/>
    <p:sldId id="600" r:id="rId9"/>
    <p:sldId id="601" r:id="rId10"/>
    <p:sldId id="602" r:id="rId11"/>
    <p:sldId id="603" r:id="rId12"/>
    <p:sldId id="604" r:id="rId13"/>
    <p:sldId id="605" r:id="rId14"/>
    <p:sldId id="606" r:id="rId15"/>
    <p:sldId id="607" r:id="rId16"/>
    <p:sldId id="608" r:id="rId17"/>
    <p:sldId id="609" r:id="rId18"/>
    <p:sldId id="610" r:id="rId19"/>
    <p:sldId id="611" r:id="rId20"/>
    <p:sldId id="612" r:id="rId21"/>
    <p:sldId id="613" r:id="rId22"/>
    <p:sldId id="614" r:id="rId23"/>
    <p:sldId id="615" r:id="rId24"/>
    <p:sldId id="586" r:id="rId25"/>
    <p:sldId id="587" r:id="rId26"/>
  </p:sldIdLst>
  <p:sldSz cx="9144000" cy="6858000" type="screen4x3"/>
  <p:notesSz cx="6858000" cy="9144000"/>
  <p:defaultTextStyle>
    <a:defPPr>
      <a:defRPr lang="zh-CN"/>
    </a:defPPr>
    <a:lvl1pPr algn="l" rtl="0" fontAlgn="base">
      <a:lnSpc>
        <a:spcPct val="120000"/>
      </a:lnSpc>
      <a:spcBef>
        <a:spcPct val="10000"/>
      </a:spcBef>
      <a:spcAft>
        <a:spcPct val="0"/>
      </a:spcAft>
      <a:buClr>
        <a:schemeClr val="accent2"/>
      </a:buClr>
      <a:buFont typeface="Wingdings" pitchFamily="2" charset="2"/>
      <a:buChar char="o"/>
      <a:defRPr sz="3000" b="1" kern="1200">
        <a:solidFill>
          <a:schemeClr val="tx1"/>
        </a:solidFill>
        <a:latin typeface="Times New Roman" pitchFamily="18" charset="0"/>
        <a:ea typeface="宋体" pitchFamily="2" charset="-122"/>
        <a:cs typeface="+mn-cs"/>
      </a:defRPr>
    </a:lvl1pPr>
    <a:lvl2pPr marL="457200" algn="l" rtl="0" fontAlgn="base">
      <a:lnSpc>
        <a:spcPct val="120000"/>
      </a:lnSpc>
      <a:spcBef>
        <a:spcPct val="10000"/>
      </a:spcBef>
      <a:spcAft>
        <a:spcPct val="0"/>
      </a:spcAft>
      <a:buClr>
        <a:schemeClr val="accent2"/>
      </a:buClr>
      <a:buFont typeface="Wingdings" pitchFamily="2" charset="2"/>
      <a:buChar char="o"/>
      <a:defRPr sz="3000" b="1" kern="1200">
        <a:solidFill>
          <a:schemeClr val="tx1"/>
        </a:solidFill>
        <a:latin typeface="Times New Roman" pitchFamily="18" charset="0"/>
        <a:ea typeface="宋体" pitchFamily="2" charset="-122"/>
        <a:cs typeface="+mn-cs"/>
      </a:defRPr>
    </a:lvl2pPr>
    <a:lvl3pPr marL="914400" algn="l" rtl="0" fontAlgn="base">
      <a:lnSpc>
        <a:spcPct val="120000"/>
      </a:lnSpc>
      <a:spcBef>
        <a:spcPct val="10000"/>
      </a:spcBef>
      <a:spcAft>
        <a:spcPct val="0"/>
      </a:spcAft>
      <a:buClr>
        <a:schemeClr val="accent2"/>
      </a:buClr>
      <a:buFont typeface="Wingdings" pitchFamily="2" charset="2"/>
      <a:buChar char="o"/>
      <a:defRPr sz="3000" b="1" kern="1200">
        <a:solidFill>
          <a:schemeClr val="tx1"/>
        </a:solidFill>
        <a:latin typeface="Times New Roman" pitchFamily="18" charset="0"/>
        <a:ea typeface="宋体" pitchFamily="2" charset="-122"/>
        <a:cs typeface="+mn-cs"/>
      </a:defRPr>
    </a:lvl3pPr>
    <a:lvl4pPr marL="1371600" algn="l" rtl="0" fontAlgn="base">
      <a:lnSpc>
        <a:spcPct val="120000"/>
      </a:lnSpc>
      <a:spcBef>
        <a:spcPct val="10000"/>
      </a:spcBef>
      <a:spcAft>
        <a:spcPct val="0"/>
      </a:spcAft>
      <a:buClr>
        <a:schemeClr val="accent2"/>
      </a:buClr>
      <a:buFont typeface="Wingdings" pitchFamily="2" charset="2"/>
      <a:buChar char="o"/>
      <a:defRPr sz="3000" b="1" kern="1200">
        <a:solidFill>
          <a:schemeClr val="tx1"/>
        </a:solidFill>
        <a:latin typeface="Times New Roman" pitchFamily="18" charset="0"/>
        <a:ea typeface="宋体" pitchFamily="2" charset="-122"/>
        <a:cs typeface="+mn-cs"/>
      </a:defRPr>
    </a:lvl4pPr>
    <a:lvl5pPr marL="1828800" algn="l" rtl="0" fontAlgn="base">
      <a:lnSpc>
        <a:spcPct val="120000"/>
      </a:lnSpc>
      <a:spcBef>
        <a:spcPct val="10000"/>
      </a:spcBef>
      <a:spcAft>
        <a:spcPct val="0"/>
      </a:spcAft>
      <a:buClr>
        <a:schemeClr val="accent2"/>
      </a:buClr>
      <a:buFont typeface="Wingdings" pitchFamily="2" charset="2"/>
      <a:buChar char="o"/>
      <a:defRPr sz="3000" b="1" kern="1200">
        <a:solidFill>
          <a:schemeClr val="tx1"/>
        </a:solidFill>
        <a:latin typeface="Times New Roman" pitchFamily="18" charset="0"/>
        <a:ea typeface="宋体" pitchFamily="2" charset="-122"/>
        <a:cs typeface="+mn-cs"/>
      </a:defRPr>
    </a:lvl5pPr>
    <a:lvl6pPr marL="2286000" algn="l" defTabSz="914400" rtl="0" eaLnBrk="1" latinLnBrk="0" hangingPunct="1">
      <a:defRPr sz="3000" b="1" kern="1200">
        <a:solidFill>
          <a:schemeClr val="tx1"/>
        </a:solidFill>
        <a:latin typeface="Times New Roman" pitchFamily="18" charset="0"/>
        <a:ea typeface="宋体" pitchFamily="2" charset="-122"/>
        <a:cs typeface="+mn-cs"/>
      </a:defRPr>
    </a:lvl6pPr>
    <a:lvl7pPr marL="2743200" algn="l" defTabSz="914400" rtl="0" eaLnBrk="1" latinLnBrk="0" hangingPunct="1">
      <a:defRPr sz="3000" b="1" kern="1200">
        <a:solidFill>
          <a:schemeClr val="tx1"/>
        </a:solidFill>
        <a:latin typeface="Times New Roman" pitchFamily="18" charset="0"/>
        <a:ea typeface="宋体" pitchFamily="2" charset="-122"/>
        <a:cs typeface="+mn-cs"/>
      </a:defRPr>
    </a:lvl7pPr>
    <a:lvl8pPr marL="3200400" algn="l" defTabSz="914400" rtl="0" eaLnBrk="1" latinLnBrk="0" hangingPunct="1">
      <a:defRPr sz="3000" b="1" kern="1200">
        <a:solidFill>
          <a:schemeClr val="tx1"/>
        </a:solidFill>
        <a:latin typeface="Times New Roman" pitchFamily="18" charset="0"/>
        <a:ea typeface="宋体" pitchFamily="2" charset="-122"/>
        <a:cs typeface="+mn-cs"/>
      </a:defRPr>
    </a:lvl8pPr>
    <a:lvl9pPr marL="3657600" algn="l" defTabSz="914400" rtl="0" eaLnBrk="1" latinLnBrk="0" hangingPunct="1">
      <a:defRPr sz="30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0000"/>
    <a:srgbClr val="3366FF"/>
    <a:srgbClr val="CC0000"/>
    <a:srgbClr val="FF3300"/>
    <a:srgbClr val="339966"/>
    <a:srgbClr val="000066"/>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1908" autoAdjust="0"/>
  </p:normalViewPr>
  <p:slideViewPr>
    <p:cSldViewPr>
      <p:cViewPr varScale="1">
        <p:scale>
          <a:sx n="65" d="100"/>
          <a:sy n="65" d="100"/>
        </p:scale>
        <p:origin x="-152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170"/>
    </p:cViewPr>
  </p:sorterViewPr>
  <p:notesViewPr>
    <p:cSldViewPr>
      <p:cViewPr varScale="1">
        <p:scale>
          <a:sx n="51" d="100"/>
          <a:sy n="51" d="100"/>
        </p:scale>
        <p:origin x="-16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11" Type="http://schemas.openxmlformats.org/officeDocument/2006/relationships/image" Target="../media/image24.wmf"/><Relationship Id="rId5" Type="http://schemas.openxmlformats.org/officeDocument/2006/relationships/image" Target="../media/image18.wmf"/><Relationship Id="rId10" Type="http://schemas.openxmlformats.org/officeDocument/2006/relationships/image" Target="../media/image23.wmf"/><Relationship Id="rId4" Type="http://schemas.openxmlformats.org/officeDocument/2006/relationships/image" Target="../media/image17.wmf"/><Relationship Id="rId9"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ClrTx/>
              <a:buFontTx/>
              <a:buNone/>
              <a:defRPr kumimoji="1" sz="1200" b="0" smtClean="0"/>
            </a:lvl1pPr>
          </a:lstStyle>
          <a:p>
            <a:pPr>
              <a:defRPr/>
            </a:pPr>
            <a:r>
              <a:rPr lang="en-US" altLang="zh-CN"/>
              <a:t>Algorithms in Mathematical Modeling</a:t>
            </a:r>
          </a:p>
        </p:txBody>
      </p:sp>
      <p:sp>
        <p:nvSpPr>
          <p:cNvPr id="12390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FontTx/>
              <a:buNone/>
              <a:defRPr kumimoji="1" sz="1200" b="0" smtClean="0"/>
            </a:lvl1pPr>
          </a:lstStyle>
          <a:p>
            <a:pPr>
              <a:defRPr/>
            </a:pPr>
            <a:fld id="{4EE0F585-7CB0-49E4-B61A-A5C9C1D44F53}" type="datetime1">
              <a:rPr lang="zh-CN" altLang="en-US"/>
              <a:pPr>
                <a:defRPr/>
              </a:pPr>
              <a:t>2017-05-07</a:t>
            </a:fld>
            <a:endParaRPr lang="en-US" altLang="zh-CN"/>
          </a:p>
        </p:txBody>
      </p:sp>
      <p:sp>
        <p:nvSpPr>
          <p:cNvPr id="12390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FontTx/>
              <a:buNone/>
              <a:defRPr kumimoji="1" sz="1200" b="0" smtClean="0"/>
            </a:lvl1pPr>
          </a:lstStyle>
          <a:p>
            <a:pPr>
              <a:defRPr/>
            </a:pPr>
            <a:endParaRPr lang="en-US" altLang="zh-CN"/>
          </a:p>
        </p:txBody>
      </p:sp>
      <p:sp>
        <p:nvSpPr>
          <p:cNvPr id="1239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FontTx/>
              <a:buNone/>
              <a:defRPr kumimoji="1" sz="1200" b="0" smtClean="0"/>
            </a:lvl1pPr>
          </a:lstStyle>
          <a:p>
            <a:pPr>
              <a:defRPr/>
            </a:pPr>
            <a:fld id="{5084D27C-694A-4ED2-B92B-9DC5B5AE904A}" type="slidenum">
              <a:rPr lang="en-US" altLang="zh-CN"/>
              <a:pPr>
                <a:defRPr/>
              </a:pPr>
              <a:t>‹#›</a:t>
            </a:fld>
            <a:endParaRPr lang="en-US" altLang="zh-CN"/>
          </a:p>
        </p:txBody>
      </p:sp>
    </p:spTree>
    <p:extLst>
      <p:ext uri="{BB962C8B-B14F-4D97-AF65-F5344CB8AC3E}">
        <p14:creationId xmlns:p14="http://schemas.microsoft.com/office/powerpoint/2010/main" val="15628763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ClrTx/>
              <a:buFontTx/>
              <a:buNone/>
              <a:defRPr kumimoji="1" sz="1200" b="0" smtClean="0"/>
            </a:lvl1pPr>
          </a:lstStyle>
          <a:p>
            <a:pPr>
              <a:defRPr/>
            </a:pPr>
            <a:r>
              <a:rPr lang="en-US" altLang="zh-CN"/>
              <a:t>Algorithms in Mathematical Modeling</a:t>
            </a:r>
          </a:p>
        </p:txBody>
      </p:sp>
      <p:sp>
        <p:nvSpPr>
          <p:cNvPr id="1116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FontTx/>
              <a:buNone/>
              <a:defRPr kumimoji="1" sz="1200" b="0" smtClean="0"/>
            </a:lvl1pPr>
          </a:lstStyle>
          <a:p>
            <a:pPr>
              <a:defRPr/>
            </a:pPr>
            <a:fld id="{BF66911A-B85B-446B-B2DE-AE5F814A4DE3}" type="datetime1">
              <a:rPr lang="zh-CN" altLang="en-US"/>
              <a:pPr>
                <a:defRPr/>
              </a:pPr>
              <a:t>2017-05-07</a:t>
            </a:fld>
            <a:endParaRPr lang="en-US" altLang="zh-CN"/>
          </a:p>
        </p:txBody>
      </p:sp>
      <p:sp>
        <p:nvSpPr>
          <p:cNvPr id="286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16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FontTx/>
              <a:buNone/>
              <a:defRPr kumimoji="1" sz="1200" b="0" smtClean="0"/>
            </a:lvl1pPr>
          </a:lstStyle>
          <a:p>
            <a:pPr>
              <a:defRPr/>
            </a:pPr>
            <a:endParaRPr lang="en-US" altLang="zh-CN"/>
          </a:p>
        </p:txBody>
      </p:sp>
      <p:sp>
        <p:nvSpPr>
          <p:cNvPr id="1116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FontTx/>
              <a:buNone/>
              <a:defRPr kumimoji="1" sz="1200" b="0" smtClean="0"/>
            </a:lvl1pPr>
          </a:lstStyle>
          <a:p>
            <a:pPr>
              <a:defRPr/>
            </a:pPr>
            <a:fld id="{E20CA470-EEB5-4F86-8913-58AD465C1381}" type="slidenum">
              <a:rPr lang="en-US" altLang="zh-CN"/>
              <a:pPr>
                <a:defRPr/>
              </a:pPr>
              <a:t>‹#›</a:t>
            </a:fld>
            <a:endParaRPr lang="en-US" altLang="zh-CN"/>
          </a:p>
        </p:txBody>
      </p:sp>
    </p:spTree>
    <p:extLst>
      <p:ext uri="{BB962C8B-B14F-4D97-AF65-F5344CB8AC3E}">
        <p14:creationId xmlns:p14="http://schemas.microsoft.com/office/powerpoint/2010/main" val="3496767009"/>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p:spPr>
        <p:txBody>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r>
              <a:rPr lang="en-US" altLang="zh-CN" sz="1200" b="0"/>
              <a:t>Algorithms in Mathematical Modeling</a:t>
            </a:r>
          </a:p>
        </p:txBody>
      </p:sp>
      <p:sp>
        <p:nvSpPr>
          <p:cNvPr id="29699" name="Rectangle 3"/>
          <p:cNvSpPr>
            <a:spLocks noGrp="1" noChangeArrowheads="1"/>
          </p:cNvSpPr>
          <p:nvPr>
            <p:ph type="dt" sz="quarter" idx="1"/>
          </p:nvPr>
        </p:nvSpPr>
        <p:spPr>
          <a:noFill/>
        </p:spPr>
        <p:txBody>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fld id="{49FF4D01-5ADB-4D3C-84E9-4D8F521F899A}" type="datetime1">
              <a:rPr lang="zh-CN" altLang="en-US" sz="1200" b="0"/>
              <a:pPr eaLnBrk="1" hangingPunct="1"/>
              <a:t>2017-05-07</a:t>
            </a:fld>
            <a:endParaRPr lang="en-US" altLang="zh-CN" sz="1200" b="0"/>
          </a:p>
        </p:txBody>
      </p:sp>
      <p:sp>
        <p:nvSpPr>
          <p:cNvPr id="29700" name="Rectangle 7"/>
          <p:cNvSpPr>
            <a:spLocks noGrp="1" noChangeArrowheads="1"/>
          </p:cNvSpPr>
          <p:nvPr>
            <p:ph type="sldNum" sz="quarter" idx="5"/>
          </p:nvPr>
        </p:nvSpPr>
        <p:spPr>
          <a:noFill/>
        </p:spPr>
        <p:txBody>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fld id="{61BCEF0D-3A35-40E0-B36B-73EB4E7A989D}" type="slidenum">
              <a:rPr lang="en-US" altLang="zh-CN" sz="1200" b="0"/>
              <a:pPr eaLnBrk="1" hangingPunct="1"/>
              <a:t>1</a:t>
            </a:fld>
            <a:endParaRPr lang="en-US" altLang="zh-CN" sz="1200" b="0"/>
          </a:p>
        </p:txBody>
      </p:sp>
      <p:sp>
        <p:nvSpPr>
          <p:cNvPr id="29701" name="Rectangle 2"/>
          <p:cNvSpPr>
            <a:spLocks noRot="1" noChangeArrowheads="1" noTextEdit="1"/>
          </p:cNvSpPr>
          <p:nvPr>
            <p:ph type="sldImg"/>
          </p:nvPr>
        </p:nvSpPr>
        <p:spPr>
          <a:ln/>
        </p:spPr>
      </p:sp>
      <p:sp>
        <p:nvSpPr>
          <p:cNvPr id="29702"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58402"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smtClean="0"/>
              <a:t>单击此处编辑母版标题样式</a:t>
            </a:r>
          </a:p>
        </p:txBody>
      </p:sp>
      <p:sp>
        <p:nvSpPr>
          <p:cNvPr id="35840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Tree>
    <p:extLst>
      <p:ext uri="{BB962C8B-B14F-4D97-AF65-F5344CB8AC3E}">
        <p14:creationId xmlns:p14="http://schemas.microsoft.com/office/powerpoint/2010/main" val="2632171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7732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77478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46144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27153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79262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74675" y="304800"/>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667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667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0952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0525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52128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05631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0217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0552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51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2298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56341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Rectangle 15"/>
          <p:cNvSpPr>
            <a:spLocks noChangeArrowheads="1"/>
          </p:cNvSpPr>
          <p:nvPr userDrawn="1"/>
        </p:nvSpPr>
        <p:spPr bwMode="auto">
          <a:xfrm>
            <a:off x="0" y="6337300"/>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lnSpc>
                <a:spcPct val="100000"/>
              </a:lnSpc>
              <a:spcBef>
                <a:spcPct val="0"/>
              </a:spcBef>
              <a:buClrTx/>
              <a:buFontTx/>
              <a:buNone/>
            </a:pPr>
            <a:fld id="{5D8CE8EC-847A-4F4A-BA8E-E86B0AA4C466}" type="slidenum">
              <a:rPr lang="en-US" altLang="zh-CN" sz="2400">
                <a:latin typeface="Verdana" pitchFamily="34" charset="0"/>
              </a:rPr>
              <a:pPr eaLnBrk="1" hangingPunct="1">
                <a:lnSpc>
                  <a:spcPct val="100000"/>
                </a:lnSpc>
                <a:spcBef>
                  <a:spcPct val="0"/>
                </a:spcBef>
                <a:buClrTx/>
                <a:buFontTx/>
                <a:buNone/>
              </a:pPr>
              <a:t>‹#›</a:t>
            </a:fld>
            <a:endParaRPr lang="en-US" altLang="zh-CN" sz="2400">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682"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9.bin"/><Relationship Id="rId18" Type="http://schemas.openxmlformats.org/officeDocument/2006/relationships/image" Target="../media/image12.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9.wmf"/><Relationship Id="rId17" Type="http://schemas.openxmlformats.org/officeDocument/2006/relationships/oleObject" Target="../embeddings/oleObject11.bin"/><Relationship Id="rId2" Type="http://schemas.openxmlformats.org/officeDocument/2006/relationships/slideLayout" Target="../slideLayouts/slideLayout15.xml"/><Relationship Id="rId16" Type="http://schemas.openxmlformats.org/officeDocument/2006/relationships/image" Target="../media/image11.wmf"/><Relationship Id="rId20" Type="http://schemas.openxmlformats.org/officeDocument/2006/relationships/image" Target="../media/image4.wmf"/><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8.bin"/><Relationship Id="rId5" Type="http://schemas.openxmlformats.org/officeDocument/2006/relationships/oleObject" Target="../embeddings/oleObject4.bin"/><Relationship Id="rId15" Type="http://schemas.openxmlformats.org/officeDocument/2006/relationships/oleObject" Target="../embeddings/oleObject10.bin"/><Relationship Id="rId10" Type="http://schemas.openxmlformats.org/officeDocument/2006/relationships/oleObject" Target="../embeddings/oleObject7.bin"/><Relationship Id="rId19" Type="http://schemas.openxmlformats.org/officeDocument/2006/relationships/oleObject" Target="../embeddings/oleObject12.bin"/><Relationship Id="rId4" Type="http://schemas.openxmlformats.org/officeDocument/2006/relationships/image" Target="../media/image6.wmf"/><Relationship Id="rId9" Type="http://schemas.openxmlformats.org/officeDocument/2006/relationships/oleObject" Target="../embeddings/oleObject6.bin"/><Relationship Id="rId14" Type="http://schemas.openxmlformats.org/officeDocument/2006/relationships/image" Target="../media/image1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oleObject" Target="../embeddings/oleObject16.bin"/><Relationship Id="rId7" Type="http://schemas.openxmlformats.org/officeDocument/2006/relationships/oleObject" Target="../embeddings/oleObject19.bin"/><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26.bin"/><Relationship Id="rId18" Type="http://schemas.openxmlformats.org/officeDocument/2006/relationships/image" Target="../media/image21.wmf"/><Relationship Id="rId3" Type="http://schemas.openxmlformats.org/officeDocument/2006/relationships/oleObject" Target="../embeddings/oleObject21.bin"/><Relationship Id="rId21" Type="http://schemas.openxmlformats.org/officeDocument/2006/relationships/oleObject" Target="../embeddings/oleObject30.bin"/><Relationship Id="rId7" Type="http://schemas.openxmlformats.org/officeDocument/2006/relationships/oleObject" Target="../embeddings/oleObject23.bin"/><Relationship Id="rId12" Type="http://schemas.openxmlformats.org/officeDocument/2006/relationships/image" Target="../media/image18.wmf"/><Relationship Id="rId17" Type="http://schemas.openxmlformats.org/officeDocument/2006/relationships/oleObject" Target="../embeddings/oleObject28.bin"/><Relationship Id="rId2" Type="http://schemas.openxmlformats.org/officeDocument/2006/relationships/slideLayout" Target="../slideLayouts/slideLayout14.xml"/><Relationship Id="rId16" Type="http://schemas.openxmlformats.org/officeDocument/2006/relationships/image" Target="../media/image20.wmf"/><Relationship Id="rId20" Type="http://schemas.openxmlformats.org/officeDocument/2006/relationships/image" Target="../media/image22.wmf"/><Relationship Id="rId1" Type="http://schemas.openxmlformats.org/officeDocument/2006/relationships/vmlDrawing" Target="../drawings/vmlDrawing5.vml"/><Relationship Id="rId6" Type="http://schemas.openxmlformats.org/officeDocument/2006/relationships/image" Target="../media/image15.wmf"/><Relationship Id="rId11" Type="http://schemas.openxmlformats.org/officeDocument/2006/relationships/oleObject" Target="../embeddings/oleObject25.bin"/><Relationship Id="rId24" Type="http://schemas.openxmlformats.org/officeDocument/2006/relationships/image" Target="../media/image24.wmf"/><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oleObject" Target="../embeddings/oleObject31.bin"/><Relationship Id="rId10" Type="http://schemas.openxmlformats.org/officeDocument/2006/relationships/image" Target="../media/image17.wmf"/><Relationship Id="rId19" Type="http://schemas.openxmlformats.org/officeDocument/2006/relationships/oleObject" Target="../embeddings/oleObject29.bin"/><Relationship Id="rId4" Type="http://schemas.openxmlformats.org/officeDocument/2006/relationships/image" Target="../media/image14.wmf"/><Relationship Id="rId9" Type="http://schemas.openxmlformats.org/officeDocument/2006/relationships/oleObject" Target="../embeddings/oleObject24.bin"/><Relationship Id="rId14" Type="http://schemas.openxmlformats.org/officeDocument/2006/relationships/image" Target="../media/image19.wmf"/><Relationship Id="rId22" Type="http://schemas.openxmlformats.org/officeDocument/2006/relationships/image" Target="../media/image2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25.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34.bin"/><Relationship Id="rId4" Type="http://schemas.openxmlformats.org/officeDocument/2006/relationships/image" Target="../media/image26.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38.bin"/><Relationship Id="rId4" Type="http://schemas.openxmlformats.org/officeDocument/2006/relationships/image" Target="../media/image28.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1.emf"/><Relationship Id="rId5" Type="http://schemas.openxmlformats.org/officeDocument/2006/relationships/oleObject" Target="../embeddings/oleObject40.bin"/><Relationship Id="rId4" Type="http://schemas.openxmlformats.org/officeDocument/2006/relationships/image" Target="../media/image30.emf"/></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42988" y="2708275"/>
            <a:ext cx="7272337" cy="893763"/>
          </a:xfrm>
        </p:spPr>
        <p:txBody>
          <a:bodyPr/>
          <a:lstStyle/>
          <a:p>
            <a:pPr algn="ctr" eaLnBrk="1" hangingPunct="1">
              <a:spcBef>
                <a:spcPct val="20000"/>
              </a:spcBef>
              <a:buClr>
                <a:schemeClr val="accent2"/>
              </a:buClr>
              <a:buFont typeface="Wingdings" pitchFamily="2" charset="2"/>
              <a:buNone/>
            </a:pPr>
            <a:r>
              <a:rPr lang="zh-CN" altLang="en-US" sz="5400" b="1" smtClean="0">
                <a:solidFill>
                  <a:schemeClr val="tx1"/>
                </a:solidFill>
                <a:latin typeface="楷体" pitchFamily="49" charset="-122"/>
                <a:ea typeface="楷体" pitchFamily="49" charset="-122"/>
              </a:rPr>
              <a:t>第</a:t>
            </a:r>
            <a:r>
              <a:rPr lang="en-US" altLang="zh-CN" sz="5400" b="1" smtClean="0">
                <a:solidFill>
                  <a:schemeClr val="tx1"/>
                </a:solidFill>
                <a:latin typeface="楷体" pitchFamily="49" charset="-122"/>
                <a:ea typeface="楷体" pitchFamily="49" charset="-122"/>
              </a:rPr>
              <a:t>6</a:t>
            </a:r>
            <a:r>
              <a:rPr lang="zh-CN" altLang="en-US" sz="5400" b="1" smtClean="0">
                <a:solidFill>
                  <a:schemeClr val="tx1"/>
                </a:solidFill>
                <a:latin typeface="楷体" pitchFamily="49" charset="-122"/>
                <a:ea typeface="楷体" pitchFamily="49" charset="-122"/>
              </a:rPr>
              <a:t>讲 粒子群算法</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88913"/>
            <a:ext cx="8229600" cy="863600"/>
          </a:xfrm>
        </p:spPr>
        <p:txBody>
          <a:bodyPr/>
          <a:lstStyle/>
          <a:p>
            <a:pPr eaLnBrk="1" hangingPunct="1"/>
            <a:r>
              <a:rPr lang="zh-CN" altLang="en-US" smtClean="0"/>
              <a:t>算法介绍</a:t>
            </a:r>
          </a:p>
        </p:txBody>
      </p:sp>
      <p:sp>
        <p:nvSpPr>
          <p:cNvPr id="617475" name="Rectangle 3"/>
          <p:cNvSpPr>
            <a:spLocks noGrp="1" noChangeArrowheads="1"/>
          </p:cNvSpPr>
          <p:nvPr>
            <p:ph type="body" idx="1"/>
          </p:nvPr>
        </p:nvSpPr>
        <p:spPr>
          <a:xfrm>
            <a:off x="457200" y="1884363"/>
            <a:ext cx="8229600" cy="4929187"/>
          </a:xfrm>
        </p:spPr>
        <p:txBody>
          <a:bodyPr/>
          <a:lstStyle/>
          <a:p>
            <a:pPr eaLnBrk="1" hangingPunct="1">
              <a:lnSpc>
                <a:spcPct val="90000"/>
              </a:lnSpc>
              <a:buFont typeface="Wingdings" pitchFamily="2" charset="2"/>
              <a:buNone/>
              <a:defRPr/>
            </a:pPr>
            <a:r>
              <a:rPr kumimoji="1" lang="zh-CN" altLang="en-US" b="1" dirty="0" smtClean="0">
                <a:effectLst>
                  <a:outerShdw blurRad="38100" dist="38100" dir="2700000" algn="tl">
                    <a:srgbClr val="C0C0C0"/>
                  </a:outerShdw>
                </a:effectLst>
              </a:rPr>
              <a:t>　</a:t>
            </a:r>
            <a:r>
              <a:rPr kumimoji="1" lang="en-US" altLang="zh-CN" dirty="0" smtClean="0">
                <a:effectLst>
                  <a:outerShdw blurRad="38100" dist="38100" dir="2700000" algn="tl">
                    <a:srgbClr val="C0C0C0"/>
                  </a:outerShdw>
                </a:effectLst>
              </a:rPr>
              <a:t>V</a:t>
            </a:r>
            <a:r>
              <a:rPr kumimoji="1" lang="en-US" altLang="zh-CN" sz="1800" dirty="0" smtClean="0">
                <a:effectLst>
                  <a:outerShdw blurRad="38100" dist="38100" dir="2700000" algn="tl">
                    <a:srgbClr val="C0C0C0"/>
                  </a:outerShdw>
                </a:effectLst>
              </a:rPr>
              <a:t>i</a:t>
            </a:r>
            <a:r>
              <a:rPr kumimoji="1" lang="en-US" altLang="zh-CN" dirty="0" smtClean="0">
                <a:solidFill>
                  <a:schemeClr val="accent1"/>
                </a:solidFill>
                <a:effectLst>
                  <a:outerShdw blurRad="38100" dist="38100" dir="2700000" algn="tl">
                    <a:srgbClr val="C0C0C0"/>
                  </a:outerShdw>
                </a:effectLst>
              </a:rPr>
              <a:t> </a:t>
            </a:r>
            <a:r>
              <a:rPr kumimoji="1" lang="en-US" altLang="zh-CN" dirty="0" smtClean="0">
                <a:effectLst>
                  <a:outerShdw blurRad="38100" dist="38100" dir="2700000" algn="tl">
                    <a:srgbClr val="C0C0C0"/>
                  </a:outerShdw>
                </a:effectLst>
              </a:rPr>
              <a:t>  </a:t>
            </a:r>
            <a:r>
              <a:rPr kumimoji="1" lang="zh-CN" altLang="en-US" dirty="0" smtClean="0">
                <a:effectLst>
                  <a:outerShdw blurRad="38100" dist="38100" dir="2700000" algn="tl">
                    <a:srgbClr val="C0C0C0"/>
                  </a:outerShdw>
                </a:effectLst>
              </a:rPr>
              <a:t>是粒子的速度；</a:t>
            </a:r>
          </a:p>
          <a:p>
            <a:pPr eaLnBrk="1" hangingPunct="1">
              <a:lnSpc>
                <a:spcPct val="90000"/>
              </a:lnSpc>
              <a:buFont typeface="Wingdings" pitchFamily="2" charset="2"/>
              <a:buNone/>
              <a:defRPr/>
            </a:pPr>
            <a:r>
              <a:rPr kumimoji="1" lang="zh-CN" altLang="en-US" dirty="0" smtClean="0">
                <a:solidFill>
                  <a:schemeClr val="accent1"/>
                </a:solidFill>
                <a:effectLst>
                  <a:outerShdw blurRad="38100" dist="38100" dir="2700000" algn="tl">
                    <a:srgbClr val="C0C0C0"/>
                  </a:outerShdw>
                </a:effectLst>
              </a:rPr>
              <a:t>　</a:t>
            </a:r>
            <a:r>
              <a:rPr kumimoji="1" lang="en-US" altLang="zh-CN" dirty="0" err="1" smtClean="0">
                <a:effectLst>
                  <a:outerShdw blurRad="38100" dist="38100" dir="2700000" algn="tl">
                    <a:srgbClr val="C0C0C0"/>
                  </a:outerShdw>
                </a:effectLst>
              </a:rPr>
              <a:t>pbest</a:t>
            </a:r>
            <a:r>
              <a:rPr kumimoji="1" lang="zh-CN" altLang="en-US" dirty="0" smtClean="0">
                <a:effectLst>
                  <a:outerShdw blurRad="38100" dist="38100" dir="2700000" algn="tl">
                    <a:srgbClr val="C0C0C0"/>
                  </a:outerShdw>
                </a:effectLst>
              </a:rPr>
              <a:t>和</a:t>
            </a:r>
            <a:r>
              <a:rPr kumimoji="1" lang="en-US" altLang="zh-CN" dirty="0" err="1" smtClean="0">
                <a:effectLst>
                  <a:outerShdw blurRad="38100" dist="38100" dir="2700000" algn="tl">
                    <a:srgbClr val="C0C0C0"/>
                  </a:outerShdw>
                </a:effectLst>
              </a:rPr>
              <a:t>gbest</a:t>
            </a:r>
            <a:r>
              <a:rPr kumimoji="1" lang="zh-CN" altLang="en-US" dirty="0" smtClean="0">
                <a:effectLst>
                  <a:outerShdw blurRad="38100" dist="38100" dir="2700000" algn="tl">
                    <a:srgbClr val="C0C0C0"/>
                  </a:outerShdw>
                </a:effectLst>
              </a:rPr>
              <a:t>如前定义；</a:t>
            </a:r>
          </a:p>
          <a:p>
            <a:pPr eaLnBrk="1" hangingPunct="1">
              <a:lnSpc>
                <a:spcPct val="90000"/>
              </a:lnSpc>
              <a:buFont typeface="Wingdings" pitchFamily="2" charset="2"/>
              <a:buNone/>
              <a:defRPr/>
            </a:pPr>
            <a:r>
              <a:rPr kumimoji="1" lang="zh-CN" altLang="en-US" dirty="0" smtClean="0">
                <a:solidFill>
                  <a:schemeClr val="accent1"/>
                </a:solidFill>
                <a:effectLst>
                  <a:outerShdw blurRad="38100" dist="38100" dir="2700000" algn="tl">
                    <a:srgbClr val="C0C0C0"/>
                  </a:outerShdw>
                </a:effectLst>
              </a:rPr>
              <a:t>　</a:t>
            </a:r>
            <a:r>
              <a:rPr kumimoji="1" lang="en-US" altLang="zh-CN" dirty="0" smtClean="0">
                <a:effectLst>
                  <a:outerShdw blurRad="38100" dist="38100" dir="2700000" algn="tl">
                    <a:srgbClr val="C0C0C0"/>
                  </a:outerShdw>
                </a:effectLst>
              </a:rPr>
              <a:t>rand()</a:t>
            </a:r>
            <a:r>
              <a:rPr kumimoji="1" lang="zh-CN" altLang="en-US" dirty="0" smtClean="0">
                <a:effectLst>
                  <a:outerShdw blurRad="38100" dist="38100" dir="2700000" algn="tl">
                    <a:srgbClr val="C0C0C0"/>
                  </a:outerShdw>
                </a:effectLst>
              </a:rPr>
              <a:t>是介于（</a:t>
            </a:r>
            <a:r>
              <a:rPr kumimoji="1" lang="en-US" altLang="zh-CN" dirty="0" smtClean="0">
                <a:effectLst>
                  <a:outerShdw blurRad="38100" dist="38100" dir="2700000" algn="tl">
                    <a:srgbClr val="C0C0C0"/>
                  </a:outerShdw>
                </a:effectLst>
              </a:rPr>
              <a:t>0</a:t>
            </a:r>
            <a:r>
              <a:rPr kumimoji="1" lang="zh-CN" altLang="en-US" dirty="0" smtClean="0">
                <a:effectLst>
                  <a:outerShdw blurRad="38100" dist="38100" dir="2700000" algn="tl">
                    <a:srgbClr val="C0C0C0"/>
                  </a:outerShdw>
                </a:effectLst>
              </a:rPr>
              <a:t>、</a:t>
            </a:r>
            <a:r>
              <a:rPr kumimoji="1" lang="en-US" altLang="zh-CN" dirty="0" smtClean="0">
                <a:effectLst>
                  <a:outerShdw blurRad="38100" dist="38100" dir="2700000" algn="tl">
                    <a:srgbClr val="C0C0C0"/>
                  </a:outerShdw>
                </a:effectLst>
              </a:rPr>
              <a:t>1</a:t>
            </a:r>
            <a:r>
              <a:rPr kumimoji="1" lang="zh-CN" altLang="en-US" dirty="0" smtClean="0">
                <a:effectLst>
                  <a:outerShdw blurRad="38100" dist="38100" dir="2700000" algn="tl">
                    <a:srgbClr val="C0C0C0"/>
                  </a:outerShdw>
                </a:effectLst>
              </a:rPr>
              <a:t>）之间的随机数；　</a:t>
            </a:r>
          </a:p>
          <a:p>
            <a:pPr eaLnBrk="1" hangingPunct="1">
              <a:lnSpc>
                <a:spcPct val="90000"/>
              </a:lnSpc>
              <a:buFont typeface="Wingdings" pitchFamily="2" charset="2"/>
              <a:buNone/>
              <a:defRPr/>
            </a:pPr>
            <a:r>
              <a:rPr kumimoji="1" lang="zh-CN" altLang="en-US" dirty="0" smtClean="0">
                <a:solidFill>
                  <a:schemeClr val="accent1"/>
                </a:solidFill>
                <a:effectLst>
                  <a:outerShdw blurRad="38100" dist="38100" dir="2700000" algn="tl">
                    <a:srgbClr val="C0C0C0"/>
                  </a:outerShdw>
                </a:effectLst>
              </a:rPr>
              <a:t>　</a:t>
            </a:r>
            <a:r>
              <a:rPr kumimoji="1" lang="en-US" altLang="zh-CN" dirty="0" smtClean="0">
                <a:effectLst>
                  <a:outerShdw blurRad="38100" dist="38100" dir="2700000" algn="tl">
                    <a:srgbClr val="C0C0C0"/>
                  </a:outerShdw>
                </a:effectLst>
              </a:rPr>
              <a:t>X</a:t>
            </a:r>
            <a:r>
              <a:rPr kumimoji="1" lang="en-US" altLang="zh-CN" baseline="-25000" dirty="0" smtClean="0">
                <a:effectLst>
                  <a:outerShdw blurRad="38100" dist="38100" dir="2700000" algn="tl">
                    <a:srgbClr val="C0C0C0"/>
                  </a:outerShdw>
                </a:effectLst>
              </a:rPr>
              <a:t>i</a:t>
            </a:r>
            <a:r>
              <a:rPr kumimoji="1" lang="en-US" altLang="zh-CN" dirty="0" smtClean="0">
                <a:effectLst>
                  <a:outerShdw blurRad="38100" dist="38100" dir="2700000" algn="tl">
                    <a:srgbClr val="C0C0C0"/>
                  </a:outerShdw>
                </a:effectLst>
              </a:rPr>
              <a:t>   </a:t>
            </a:r>
            <a:r>
              <a:rPr kumimoji="1" lang="zh-CN" altLang="en-US" dirty="0" smtClean="0">
                <a:effectLst>
                  <a:outerShdw blurRad="38100" dist="38100" dir="2700000" algn="tl">
                    <a:srgbClr val="C0C0C0"/>
                  </a:outerShdw>
                </a:effectLst>
              </a:rPr>
              <a:t>是粒子的当前位置；</a:t>
            </a:r>
          </a:p>
          <a:p>
            <a:pPr eaLnBrk="1" hangingPunct="1">
              <a:lnSpc>
                <a:spcPct val="90000"/>
              </a:lnSpc>
              <a:buFont typeface="Wingdings" pitchFamily="2" charset="2"/>
              <a:buNone/>
              <a:defRPr/>
            </a:pPr>
            <a:r>
              <a:rPr kumimoji="1" lang="zh-CN" altLang="en-US" dirty="0" smtClean="0">
                <a:solidFill>
                  <a:schemeClr val="accent1"/>
                </a:solidFill>
                <a:effectLst>
                  <a:outerShdw blurRad="38100" dist="38100" dir="2700000" algn="tl">
                    <a:srgbClr val="C0C0C0"/>
                  </a:outerShdw>
                </a:effectLst>
              </a:rPr>
              <a:t>　</a:t>
            </a:r>
            <a:r>
              <a:rPr kumimoji="1" lang="en-US" altLang="zh-CN" dirty="0" smtClean="0">
                <a:effectLst>
                  <a:outerShdw blurRad="38100" dist="38100" dir="2700000" algn="tl">
                    <a:srgbClr val="C0C0C0"/>
                  </a:outerShdw>
                </a:effectLst>
              </a:rPr>
              <a:t>c</a:t>
            </a:r>
            <a:r>
              <a:rPr kumimoji="1" lang="en-US" altLang="zh-CN" baseline="-25000" dirty="0" smtClean="0">
                <a:effectLst>
                  <a:outerShdw blurRad="38100" dist="38100" dir="2700000" algn="tl">
                    <a:srgbClr val="C0C0C0"/>
                  </a:outerShdw>
                </a:effectLst>
              </a:rPr>
              <a:t>1</a:t>
            </a:r>
            <a:r>
              <a:rPr kumimoji="1" lang="zh-CN" altLang="en-US" dirty="0" smtClean="0">
                <a:effectLst>
                  <a:outerShdw blurRad="38100" dist="38100" dir="2700000" algn="tl">
                    <a:srgbClr val="C0C0C0"/>
                  </a:outerShdw>
                </a:effectLst>
              </a:rPr>
              <a:t>和</a:t>
            </a:r>
            <a:r>
              <a:rPr kumimoji="1" lang="en-US" altLang="zh-CN" dirty="0" smtClean="0">
                <a:effectLst>
                  <a:outerShdw blurRad="38100" dist="38100" dir="2700000" algn="tl">
                    <a:srgbClr val="C0C0C0"/>
                  </a:outerShdw>
                </a:effectLst>
              </a:rPr>
              <a:t>c</a:t>
            </a:r>
            <a:r>
              <a:rPr kumimoji="1" lang="en-US" altLang="zh-CN" baseline="-25000" dirty="0" smtClean="0">
                <a:effectLst>
                  <a:outerShdw blurRad="38100" dist="38100" dir="2700000" algn="tl">
                    <a:srgbClr val="C0C0C0"/>
                  </a:outerShdw>
                </a:effectLst>
              </a:rPr>
              <a:t>2</a:t>
            </a:r>
            <a:r>
              <a:rPr kumimoji="1" lang="zh-CN" altLang="en-US" dirty="0" smtClean="0">
                <a:effectLst>
                  <a:outerShdw blurRad="38100" dist="38100" dir="2700000" algn="tl">
                    <a:srgbClr val="C0C0C0"/>
                  </a:outerShdw>
                </a:effectLst>
              </a:rPr>
              <a:t>是学习因子，通常取</a:t>
            </a:r>
            <a:r>
              <a:rPr kumimoji="1" lang="en-US" altLang="zh-CN" dirty="0" smtClean="0">
                <a:effectLst>
                  <a:outerShdw blurRad="38100" dist="38100" dir="2700000" algn="tl">
                    <a:srgbClr val="C0C0C0"/>
                  </a:outerShdw>
                </a:effectLst>
              </a:rPr>
              <a:t>c</a:t>
            </a:r>
            <a:r>
              <a:rPr kumimoji="1" lang="en-US" altLang="zh-CN" baseline="-25000" dirty="0" smtClean="0">
                <a:effectLst>
                  <a:outerShdw blurRad="38100" dist="38100" dir="2700000" algn="tl">
                    <a:srgbClr val="C0C0C0"/>
                  </a:outerShdw>
                </a:effectLst>
              </a:rPr>
              <a:t>1</a:t>
            </a:r>
            <a:r>
              <a:rPr kumimoji="1" lang="zh-CN" altLang="en-US" dirty="0" smtClean="0">
                <a:effectLst>
                  <a:outerShdw blurRad="38100" dist="38100" dir="2700000" algn="tl">
                    <a:srgbClr val="C0C0C0"/>
                  </a:outerShdw>
                </a:effectLst>
              </a:rPr>
              <a:t>＝ </a:t>
            </a:r>
            <a:r>
              <a:rPr kumimoji="1" lang="en-US" altLang="zh-CN" dirty="0" smtClean="0">
                <a:effectLst>
                  <a:outerShdw blurRad="38100" dist="38100" dir="2700000" algn="tl">
                    <a:srgbClr val="C0C0C0"/>
                  </a:outerShdw>
                </a:effectLst>
              </a:rPr>
              <a:t>c</a:t>
            </a:r>
            <a:r>
              <a:rPr kumimoji="1" lang="en-US" altLang="zh-CN" baseline="-25000" dirty="0" smtClean="0">
                <a:effectLst>
                  <a:outerShdw blurRad="38100" dist="38100" dir="2700000" algn="tl">
                    <a:srgbClr val="C0C0C0"/>
                  </a:outerShdw>
                </a:effectLst>
              </a:rPr>
              <a:t>2</a:t>
            </a:r>
            <a:r>
              <a:rPr kumimoji="1" lang="zh-CN" altLang="en-US" dirty="0" smtClean="0">
                <a:effectLst>
                  <a:outerShdw blurRad="38100" dist="38100" dir="2700000" algn="tl">
                    <a:srgbClr val="C0C0C0"/>
                  </a:outerShdw>
                </a:effectLst>
              </a:rPr>
              <a:t>＝</a:t>
            </a:r>
            <a:r>
              <a:rPr kumimoji="1" lang="en-US" altLang="zh-CN" dirty="0" smtClean="0">
                <a:effectLst>
                  <a:outerShdw blurRad="38100" dist="38100" dir="2700000" algn="tl">
                    <a:srgbClr val="C0C0C0"/>
                  </a:outerShdw>
                </a:effectLst>
              </a:rPr>
              <a:t>2</a:t>
            </a:r>
            <a:r>
              <a:rPr kumimoji="1" lang="zh-CN" altLang="en-US" dirty="0" smtClean="0">
                <a:effectLst>
                  <a:outerShdw blurRad="38100" dist="38100" dir="2700000" algn="tl">
                    <a:srgbClr val="C0C0C0"/>
                  </a:outerShdw>
                </a:effectLst>
              </a:rPr>
              <a:t>；</a:t>
            </a:r>
          </a:p>
          <a:p>
            <a:pPr eaLnBrk="1" hangingPunct="1">
              <a:lnSpc>
                <a:spcPct val="90000"/>
              </a:lnSpc>
              <a:buFont typeface="Wingdings" pitchFamily="2" charset="2"/>
              <a:buNone/>
              <a:defRPr/>
            </a:pPr>
            <a:r>
              <a:rPr kumimoji="1" lang="zh-CN" altLang="en-US" dirty="0" smtClean="0">
                <a:effectLst>
                  <a:outerShdw blurRad="38100" dist="38100" dir="2700000" algn="tl">
                    <a:srgbClr val="C0C0C0"/>
                  </a:outerShdw>
                </a:effectLst>
              </a:rPr>
              <a:t>　在每一维，粒子都</a:t>
            </a:r>
            <a:r>
              <a:rPr kumimoji="1" lang="zh-CN" altLang="en-US" dirty="0" smtClean="0"/>
              <a:t>有一个最大限制速度</a:t>
            </a:r>
            <a:r>
              <a:rPr kumimoji="1" lang="en-US" altLang="zh-CN" dirty="0" smtClean="0"/>
              <a:t>V</a:t>
            </a:r>
            <a:r>
              <a:rPr kumimoji="1" lang="en-US" altLang="zh-CN" baseline="-25000" dirty="0" smtClean="0"/>
              <a:t>max</a:t>
            </a:r>
            <a:r>
              <a:rPr kumimoji="1" lang="zh-CN" altLang="en-US" dirty="0" smtClean="0"/>
              <a:t>，如果某一维的速度超过设定的值</a:t>
            </a:r>
            <a:r>
              <a:rPr kumimoji="1" lang="zh-CN" altLang="en-US" dirty="0" smtClean="0">
                <a:effectLst>
                  <a:outerShdw blurRad="38100" dist="38100" dir="2700000" algn="tl">
                    <a:srgbClr val="C0C0C0"/>
                  </a:outerShdw>
                </a:effectLst>
              </a:rPr>
              <a:t>，那么这一维的速度就被限定为</a:t>
            </a:r>
            <a:r>
              <a:rPr kumimoji="1" lang="en-US" altLang="zh-CN" dirty="0" smtClean="0">
                <a:effectLst>
                  <a:outerShdw blurRad="38100" dist="38100" dir="2700000" algn="tl">
                    <a:srgbClr val="C0C0C0"/>
                  </a:outerShdw>
                </a:effectLst>
              </a:rPr>
              <a:t>V</a:t>
            </a:r>
            <a:r>
              <a:rPr kumimoji="1" lang="en-US" altLang="zh-CN" baseline="-25000" dirty="0" smtClean="0">
                <a:effectLst>
                  <a:outerShdw blurRad="38100" dist="38100" dir="2700000" algn="tl">
                    <a:srgbClr val="C0C0C0"/>
                  </a:outerShdw>
                </a:effectLst>
              </a:rPr>
              <a:t>max</a:t>
            </a:r>
            <a:r>
              <a:rPr kumimoji="1" lang="en-US" altLang="zh-CN" dirty="0" smtClean="0">
                <a:effectLst>
                  <a:outerShdw blurRad="38100" dist="38100" dir="2700000" algn="tl">
                    <a:srgbClr val="C0C0C0"/>
                  </a:outerShdw>
                </a:effectLst>
              </a:rPr>
              <a:t> </a:t>
            </a:r>
            <a:r>
              <a:rPr kumimoji="1" lang="zh-CN" altLang="en-US" dirty="0" smtClean="0">
                <a:effectLst>
                  <a:outerShdw blurRad="38100" dist="38100" dir="2700000" algn="tl">
                    <a:srgbClr val="C0C0C0"/>
                  </a:outerShdw>
                </a:effectLst>
              </a:rPr>
              <a:t>。（ </a:t>
            </a:r>
            <a:r>
              <a:rPr kumimoji="1" lang="en-US" altLang="zh-CN" dirty="0" smtClean="0">
                <a:effectLst>
                  <a:outerShdw blurRad="38100" dist="38100" dir="2700000" algn="tl">
                    <a:srgbClr val="C0C0C0"/>
                  </a:outerShdw>
                </a:effectLst>
              </a:rPr>
              <a:t>V</a:t>
            </a:r>
            <a:r>
              <a:rPr kumimoji="1" lang="en-US" altLang="zh-CN" baseline="-25000" dirty="0" smtClean="0">
                <a:effectLst>
                  <a:outerShdw blurRad="38100" dist="38100" dir="2700000" algn="tl">
                    <a:srgbClr val="C0C0C0"/>
                  </a:outerShdw>
                </a:effectLst>
              </a:rPr>
              <a:t>max</a:t>
            </a:r>
            <a:r>
              <a:rPr kumimoji="1" lang="en-US" altLang="zh-CN" dirty="0" smtClean="0">
                <a:effectLst>
                  <a:outerShdw blurRad="38100" dist="38100" dir="2700000" algn="tl">
                    <a:srgbClr val="C0C0C0"/>
                  </a:outerShdw>
                </a:effectLst>
              </a:rPr>
              <a:t> &gt;0</a:t>
            </a:r>
            <a:r>
              <a:rPr kumimoji="1" lang="zh-CN" altLang="en-US" dirty="0" smtClean="0">
                <a:effectLst>
                  <a:outerShdw blurRad="38100" dist="38100" dir="2700000" algn="tl">
                    <a:srgbClr val="C0C0C0"/>
                  </a:outerShdw>
                </a:effectLst>
              </a:rPr>
              <a:t>）</a:t>
            </a:r>
          </a:p>
          <a:p>
            <a:pPr eaLnBrk="1" hangingPunct="1">
              <a:lnSpc>
                <a:spcPct val="90000"/>
              </a:lnSpc>
              <a:defRPr/>
            </a:pPr>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sz="quarter"/>
          </p:nvPr>
        </p:nvSpPr>
        <p:spPr>
          <a:xfrm>
            <a:off x="574675" y="620713"/>
            <a:ext cx="8001000" cy="981075"/>
          </a:xfrm>
        </p:spPr>
        <p:txBody>
          <a:bodyPr/>
          <a:lstStyle/>
          <a:p>
            <a:pPr eaLnBrk="1" hangingPunct="1"/>
            <a:r>
              <a:rPr lang="zh-CN" altLang="en-US" smtClean="0"/>
              <a:t>算法介绍</a:t>
            </a:r>
          </a:p>
        </p:txBody>
      </p:sp>
      <p:graphicFrame>
        <p:nvGraphicFramePr>
          <p:cNvPr id="13315" name="Object 3"/>
          <p:cNvGraphicFramePr>
            <a:graphicFrameLocks noChangeAspect="1"/>
          </p:cNvGraphicFramePr>
          <p:nvPr>
            <p:ph sz="quarter" idx="2"/>
          </p:nvPr>
        </p:nvGraphicFramePr>
        <p:xfrm>
          <a:off x="4216400" y="5354638"/>
          <a:ext cx="500063" cy="679450"/>
        </p:xfrm>
        <a:graphic>
          <a:graphicData uri="http://schemas.openxmlformats.org/presentationml/2006/ole">
            <mc:AlternateContent xmlns:mc="http://schemas.openxmlformats.org/markup-compatibility/2006">
              <mc:Choice xmlns:v="urn:schemas-microsoft-com:vml" Requires="v">
                <p:oleObj spid="_x0000_s13336" name="Equation" r:id="rId3" imgW="317362" imgH="330057" progId="Equation.DSMT4">
                  <p:embed/>
                </p:oleObj>
              </mc:Choice>
              <mc:Fallback>
                <p:oleObj name="Equation" r:id="rId3" imgW="317362" imgH="330057"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400" y="5354638"/>
                        <a:ext cx="500063"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6" name="Object 4"/>
          <p:cNvGraphicFramePr>
            <a:graphicFrameLocks noChangeAspect="1"/>
          </p:cNvGraphicFramePr>
          <p:nvPr>
            <p:ph sz="quarter" idx="3"/>
          </p:nvPr>
        </p:nvGraphicFramePr>
        <p:xfrm>
          <a:off x="4076700" y="4879975"/>
          <a:ext cx="560388" cy="428625"/>
        </p:xfrm>
        <a:graphic>
          <a:graphicData uri="http://schemas.openxmlformats.org/presentationml/2006/ole">
            <mc:AlternateContent xmlns:mc="http://schemas.openxmlformats.org/markup-compatibility/2006">
              <mc:Choice xmlns:v="urn:schemas-microsoft-com:vml" Requires="v">
                <p:oleObj spid="_x0000_s13337" name="Equation" r:id="rId5" imgW="304668" imgH="241195" progId="Equation.DSMT4">
                  <p:embed/>
                </p:oleObj>
              </mc:Choice>
              <mc:Fallback>
                <p:oleObj name="Equation" r:id="rId5" imgW="304668" imgH="241195"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6700" y="4879975"/>
                        <a:ext cx="560388"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7" name="Object 5"/>
          <p:cNvGraphicFramePr>
            <a:graphicFrameLocks noChangeAspect="1"/>
          </p:cNvGraphicFramePr>
          <p:nvPr>
            <p:ph sz="quarter" idx="4"/>
          </p:nvPr>
        </p:nvGraphicFramePr>
        <p:xfrm>
          <a:off x="250825" y="1657350"/>
          <a:ext cx="8208963" cy="574675"/>
        </p:xfrm>
        <a:graphic>
          <a:graphicData uri="http://schemas.openxmlformats.org/presentationml/2006/ole">
            <mc:AlternateContent xmlns:mc="http://schemas.openxmlformats.org/markup-compatibility/2006">
              <mc:Choice xmlns:v="urn:schemas-microsoft-com:vml" Requires="v">
                <p:oleObj spid="_x0000_s13338" name="Equation" r:id="rId7" imgW="3810000" imgH="241300" progId="Equation.DSMT4">
                  <p:embed/>
                </p:oleObj>
              </mc:Choice>
              <mc:Fallback>
                <p:oleObj name="Equation" r:id="rId7" imgW="3810000" imgH="2413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1657350"/>
                        <a:ext cx="820896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8" name="Line 6"/>
          <p:cNvSpPr>
            <a:spLocks noChangeShapeType="1"/>
          </p:cNvSpPr>
          <p:nvPr/>
        </p:nvSpPr>
        <p:spPr bwMode="auto">
          <a:xfrm>
            <a:off x="1763713" y="6121400"/>
            <a:ext cx="5184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9" name="Line 7"/>
          <p:cNvSpPr>
            <a:spLocks noChangeShapeType="1"/>
          </p:cNvSpPr>
          <p:nvPr/>
        </p:nvSpPr>
        <p:spPr bwMode="auto">
          <a:xfrm flipV="1">
            <a:off x="1763713" y="3313113"/>
            <a:ext cx="0" cy="2808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0" name="Freeform 8"/>
          <p:cNvSpPr>
            <a:spLocks/>
          </p:cNvSpPr>
          <p:nvPr/>
        </p:nvSpPr>
        <p:spPr bwMode="auto">
          <a:xfrm>
            <a:off x="1692275" y="2089150"/>
            <a:ext cx="3311525" cy="246063"/>
          </a:xfrm>
          <a:custGeom>
            <a:avLst/>
            <a:gdLst>
              <a:gd name="T0" fmla="*/ 0 w 2086"/>
              <a:gd name="T1" fmla="*/ 0 h 155"/>
              <a:gd name="T2" fmla="*/ 522288 w 2086"/>
              <a:gd name="T3" fmla="*/ 130175 h 155"/>
              <a:gd name="T4" fmla="*/ 987425 w 2086"/>
              <a:gd name="T5" fmla="*/ 144463 h 155"/>
              <a:gd name="T6" fmla="*/ 1074738 w 2086"/>
              <a:gd name="T7" fmla="*/ 246063 h 155"/>
              <a:gd name="T8" fmla="*/ 1131888 w 2086"/>
              <a:gd name="T9" fmla="*/ 231775 h 155"/>
              <a:gd name="T10" fmla="*/ 1147763 w 2086"/>
              <a:gd name="T11" fmla="*/ 173038 h 155"/>
              <a:gd name="T12" fmla="*/ 1190625 w 2086"/>
              <a:gd name="T13" fmla="*/ 144463 h 155"/>
              <a:gd name="T14" fmla="*/ 3295650 w 2086"/>
              <a:gd name="T15" fmla="*/ 115888 h 155"/>
              <a:gd name="T16" fmla="*/ 3309938 w 2086"/>
              <a:gd name="T17" fmla="*/ 57150 h 1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86" h="155">
                <a:moveTo>
                  <a:pt x="0" y="0"/>
                </a:moveTo>
                <a:cubicBezTo>
                  <a:pt x="31" y="125"/>
                  <a:pt x="255" y="80"/>
                  <a:pt x="329" y="82"/>
                </a:cubicBezTo>
                <a:cubicBezTo>
                  <a:pt x="427" y="85"/>
                  <a:pt x="524" y="88"/>
                  <a:pt x="622" y="91"/>
                </a:cubicBezTo>
                <a:cubicBezTo>
                  <a:pt x="647" y="128"/>
                  <a:pt x="634" y="141"/>
                  <a:pt x="677" y="155"/>
                </a:cubicBezTo>
                <a:cubicBezTo>
                  <a:pt x="689" y="152"/>
                  <a:pt x="704" y="155"/>
                  <a:pt x="713" y="146"/>
                </a:cubicBezTo>
                <a:cubicBezTo>
                  <a:pt x="722" y="137"/>
                  <a:pt x="716" y="120"/>
                  <a:pt x="723" y="109"/>
                </a:cubicBezTo>
                <a:cubicBezTo>
                  <a:pt x="729" y="100"/>
                  <a:pt x="741" y="97"/>
                  <a:pt x="750" y="91"/>
                </a:cubicBezTo>
                <a:cubicBezTo>
                  <a:pt x="814" y="92"/>
                  <a:pt x="2011" y="115"/>
                  <a:pt x="2076" y="73"/>
                </a:cubicBezTo>
                <a:cubicBezTo>
                  <a:pt x="2086" y="42"/>
                  <a:pt x="2085" y="55"/>
                  <a:pt x="2085" y="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1" name="Freeform 9"/>
          <p:cNvSpPr>
            <a:spLocks/>
          </p:cNvSpPr>
          <p:nvPr/>
        </p:nvSpPr>
        <p:spPr bwMode="auto">
          <a:xfrm>
            <a:off x="5076825" y="2160588"/>
            <a:ext cx="3311525" cy="246062"/>
          </a:xfrm>
          <a:custGeom>
            <a:avLst/>
            <a:gdLst>
              <a:gd name="T0" fmla="*/ 0 w 2086"/>
              <a:gd name="T1" fmla="*/ 0 h 155"/>
              <a:gd name="T2" fmla="*/ 522288 w 2086"/>
              <a:gd name="T3" fmla="*/ 130175 h 155"/>
              <a:gd name="T4" fmla="*/ 987425 w 2086"/>
              <a:gd name="T5" fmla="*/ 144462 h 155"/>
              <a:gd name="T6" fmla="*/ 1074738 w 2086"/>
              <a:gd name="T7" fmla="*/ 246062 h 155"/>
              <a:gd name="T8" fmla="*/ 1131888 w 2086"/>
              <a:gd name="T9" fmla="*/ 231775 h 155"/>
              <a:gd name="T10" fmla="*/ 1147763 w 2086"/>
              <a:gd name="T11" fmla="*/ 173037 h 155"/>
              <a:gd name="T12" fmla="*/ 1190625 w 2086"/>
              <a:gd name="T13" fmla="*/ 144462 h 155"/>
              <a:gd name="T14" fmla="*/ 3295650 w 2086"/>
              <a:gd name="T15" fmla="*/ 115887 h 155"/>
              <a:gd name="T16" fmla="*/ 3309938 w 2086"/>
              <a:gd name="T17" fmla="*/ 57150 h 1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86" h="155">
                <a:moveTo>
                  <a:pt x="0" y="0"/>
                </a:moveTo>
                <a:cubicBezTo>
                  <a:pt x="31" y="125"/>
                  <a:pt x="255" y="80"/>
                  <a:pt x="329" y="82"/>
                </a:cubicBezTo>
                <a:cubicBezTo>
                  <a:pt x="427" y="85"/>
                  <a:pt x="524" y="88"/>
                  <a:pt x="622" y="91"/>
                </a:cubicBezTo>
                <a:cubicBezTo>
                  <a:pt x="647" y="128"/>
                  <a:pt x="634" y="141"/>
                  <a:pt x="677" y="155"/>
                </a:cubicBezTo>
                <a:cubicBezTo>
                  <a:pt x="689" y="152"/>
                  <a:pt x="704" y="155"/>
                  <a:pt x="713" y="146"/>
                </a:cubicBezTo>
                <a:cubicBezTo>
                  <a:pt x="722" y="137"/>
                  <a:pt x="716" y="120"/>
                  <a:pt x="723" y="109"/>
                </a:cubicBezTo>
                <a:cubicBezTo>
                  <a:pt x="729" y="100"/>
                  <a:pt x="741" y="97"/>
                  <a:pt x="750" y="91"/>
                </a:cubicBezTo>
                <a:cubicBezTo>
                  <a:pt x="814" y="92"/>
                  <a:pt x="2011" y="115"/>
                  <a:pt x="2076" y="73"/>
                </a:cubicBezTo>
                <a:cubicBezTo>
                  <a:pt x="2086" y="42"/>
                  <a:pt x="2085" y="55"/>
                  <a:pt x="2085" y="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2" name="Line 10"/>
          <p:cNvSpPr>
            <a:spLocks noChangeShapeType="1"/>
          </p:cNvSpPr>
          <p:nvPr/>
        </p:nvSpPr>
        <p:spPr bwMode="auto">
          <a:xfrm flipV="1">
            <a:off x="2771775" y="3600450"/>
            <a:ext cx="2520950" cy="1728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3" name="Line 11"/>
          <p:cNvSpPr>
            <a:spLocks noChangeShapeType="1"/>
          </p:cNvSpPr>
          <p:nvPr/>
        </p:nvSpPr>
        <p:spPr bwMode="auto">
          <a:xfrm>
            <a:off x="2771775" y="5329238"/>
            <a:ext cx="1728788"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4" name="Line 12"/>
          <p:cNvSpPr>
            <a:spLocks noChangeShapeType="1"/>
          </p:cNvSpPr>
          <p:nvPr/>
        </p:nvSpPr>
        <p:spPr bwMode="auto">
          <a:xfrm flipV="1">
            <a:off x="2771775" y="4897438"/>
            <a:ext cx="1512888" cy="431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5" name="Line 13"/>
          <p:cNvSpPr>
            <a:spLocks noChangeShapeType="1"/>
          </p:cNvSpPr>
          <p:nvPr/>
        </p:nvSpPr>
        <p:spPr bwMode="auto">
          <a:xfrm flipV="1">
            <a:off x="2771775" y="3960813"/>
            <a:ext cx="287338" cy="13684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326" name="Object 14"/>
          <p:cNvGraphicFramePr>
            <a:graphicFrameLocks noChangeAspect="1"/>
          </p:cNvGraphicFramePr>
          <p:nvPr/>
        </p:nvGraphicFramePr>
        <p:xfrm>
          <a:off x="6011863" y="2376488"/>
          <a:ext cx="647700" cy="512762"/>
        </p:xfrm>
        <a:graphic>
          <a:graphicData uri="http://schemas.openxmlformats.org/presentationml/2006/ole">
            <mc:AlternateContent xmlns:mc="http://schemas.openxmlformats.org/markup-compatibility/2006">
              <mc:Choice xmlns:v="urn:schemas-microsoft-com:vml" Requires="v">
                <p:oleObj spid="_x0000_s13339" name="Equation" r:id="rId9" imgW="304668" imgH="241195" progId="Equation.DSMT4">
                  <p:embed/>
                </p:oleObj>
              </mc:Choice>
              <mc:Fallback>
                <p:oleObj name="Equation" r:id="rId9" imgW="304668" imgH="241195"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2376488"/>
                        <a:ext cx="647700"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7" name="Object 15"/>
          <p:cNvGraphicFramePr>
            <a:graphicFrameLocks noChangeAspect="1"/>
          </p:cNvGraphicFramePr>
          <p:nvPr/>
        </p:nvGraphicFramePr>
        <p:xfrm>
          <a:off x="2627313" y="2232025"/>
          <a:ext cx="792162" cy="792163"/>
        </p:xfrm>
        <a:graphic>
          <a:graphicData uri="http://schemas.openxmlformats.org/presentationml/2006/ole">
            <mc:AlternateContent xmlns:mc="http://schemas.openxmlformats.org/markup-compatibility/2006">
              <mc:Choice xmlns:v="urn:schemas-microsoft-com:vml" Requires="v">
                <p:oleObj spid="_x0000_s13340" name="Equation" r:id="rId10" imgW="317362" imgH="330057" progId="Equation.DSMT4">
                  <p:embed/>
                </p:oleObj>
              </mc:Choice>
              <mc:Fallback>
                <p:oleObj name="Equation" r:id="rId10" imgW="317362" imgH="330057"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232025"/>
                        <a:ext cx="79216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8" name="Line 16"/>
          <p:cNvSpPr>
            <a:spLocks noChangeShapeType="1"/>
          </p:cNvSpPr>
          <p:nvPr/>
        </p:nvSpPr>
        <p:spPr bwMode="auto">
          <a:xfrm flipV="1">
            <a:off x="4284663" y="3673475"/>
            <a:ext cx="935037" cy="12239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9" name="Line 17"/>
          <p:cNvSpPr>
            <a:spLocks noChangeShapeType="1"/>
          </p:cNvSpPr>
          <p:nvPr/>
        </p:nvSpPr>
        <p:spPr bwMode="auto">
          <a:xfrm flipV="1">
            <a:off x="4500563" y="3673475"/>
            <a:ext cx="719137" cy="16557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0" name="Line 18"/>
          <p:cNvSpPr>
            <a:spLocks noChangeShapeType="1"/>
          </p:cNvSpPr>
          <p:nvPr/>
        </p:nvSpPr>
        <p:spPr bwMode="auto">
          <a:xfrm flipH="1">
            <a:off x="3059113" y="3600450"/>
            <a:ext cx="2160587" cy="3603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331" name="Object 19"/>
          <p:cNvGraphicFramePr>
            <a:graphicFrameLocks noChangeAspect="1"/>
          </p:cNvGraphicFramePr>
          <p:nvPr>
            <p:ph sz="quarter" idx="1"/>
          </p:nvPr>
        </p:nvGraphicFramePr>
        <p:xfrm>
          <a:off x="2533650" y="5360988"/>
          <a:ext cx="303213" cy="400050"/>
        </p:xfrm>
        <a:graphic>
          <a:graphicData uri="http://schemas.openxmlformats.org/presentationml/2006/ole">
            <mc:AlternateContent xmlns:mc="http://schemas.openxmlformats.org/markup-compatibility/2006">
              <mc:Choice xmlns:v="urn:schemas-microsoft-com:vml" Requires="v">
                <p:oleObj spid="_x0000_s13341" name="Equation" r:id="rId11" imgW="177646" imgH="241091" progId="Equation.DSMT4">
                  <p:embed/>
                </p:oleObj>
              </mc:Choice>
              <mc:Fallback>
                <p:oleObj name="Equation" r:id="rId11" imgW="177646" imgH="241091" progId="Equation.DSMT4">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33650" y="5360988"/>
                        <a:ext cx="3032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32" name="Object 20"/>
          <p:cNvGraphicFramePr>
            <a:graphicFrameLocks noChangeAspect="1"/>
          </p:cNvGraphicFramePr>
          <p:nvPr/>
        </p:nvGraphicFramePr>
        <p:xfrm>
          <a:off x="5364163" y="3457575"/>
          <a:ext cx="509587" cy="460375"/>
        </p:xfrm>
        <a:graphic>
          <a:graphicData uri="http://schemas.openxmlformats.org/presentationml/2006/ole">
            <mc:AlternateContent xmlns:mc="http://schemas.openxmlformats.org/markup-compatibility/2006">
              <mc:Choice xmlns:v="urn:schemas-microsoft-com:vml" Requires="v">
                <p:oleObj spid="_x0000_s13342" name="Equation" r:id="rId13" imgW="266469" imgH="241091" progId="Equation.DSMT4">
                  <p:embed/>
                </p:oleObj>
              </mc:Choice>
              <mc:Fallback>
                <p:oleObj name="Equation" r:id="rId13" imgW="266469" imgH="241091" progId="Equation.DSMT4">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64163" y="3457575"/>
                        <a:ext cx="50958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33" name="Object 21"/>
          <p:cNvGraphicFramePr>
            <a:graphicFrameLocks noChangeAspect="1"/>
          </p:cNvGraphicFramePr>
          <p:nvPr/>
        </p:nvGraphicFramePr>
        <p:xfrm>
          <a:off x="2700338" y="3889375"/>
          <a:ext cx="344487" cy="503238"/>
        </p:xfrm>
        <a:graphic>
          <a:graphicData uri="http://schemas.openxmlformats.org/presentationml/2006/ole">
            <mc:AlternateContent xmlns:mc="http://schemas.openxmlformats.org/markup-compatibility/2006">
              <mc:Choice xmlns:v="urn:schemas-microsoft-com:vml" Requires="v">
                <p:oleObj spid="_x0000_s13343" name="Equation" r:id="rId15" imgW="164957" imgH="241091" progId="Equation.DSMT4">
                  <p:embed/>
                </p:oleObj>
              </mc:Choice>
              <mc:Fallback>
                <p:oleObj name="Equation" r:id="rId15" imgW="164957" imgH="241091" progId="Equation.DSMT4">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0338" y="3889375"/>
                        <a:ext cx="34448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34" name="Object 22"/>
          <p:cNvGraphicFramePr>
            <a:graphicFrameLocks noChangeAspect="1"/>
          </p:cNvGraphicFramePr>
          <p:nvPr/>
        </p:nvGraphicFramePr>
        <p:xfrm>
          <a:off x="3635375" y="4249738"/>
          <a:ext cx="431800" cy="409575"/>
        </p:xfrm>
        <a:graphic>
          <a:graphicData uri="http://schemas.openxmlformats.org/presentationml/2006/ole">
            <mc:AlternateContent xmlns:mc="http://schemas.openxmlformats.org/markup-compatibility/2006">
              <mc:Choice xmlns:v="urn:schemas-microsoft-com:vml" Requires="v">
                <p:oleObj spid="_x0000_s13344" name="Equation" r:id="rId17" imgW="253890" imgH="241195" progId="Equation.DSMT4">
                  <p:embed/>
                </p:oleObj>
              </mc:Choice>
              <mc:Fallback>
                <p:oleObj name="Equation" r:id="rId17" imgW="253890" imgH="241195" progId="Equation.DSMT4">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35375" y="4249738"/>
                        <a:ext cx="4318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35" name="Object 23"/>
          <p:cNvGraphicFramePr>
            <a:graphicFrameLocks noChangeAspect="1"/>
          </p:cNvGraphicFramePr>
          <p:nvPr/>
        </p:nvGraphicFramePr>
        <p:xfrm>
          <a:off x="323850" y="2736850"/>
          <a:ext cx="2947988" cy="500063"/>
        </p:xfrm>
        <a:graphic>
          <a:graphicData uri="http://schemas.openxmlformats.org/presentationml/2006/ole">
            <mc:AlternateContent xmlns:mc="http://schemas.openxmlformats.org/markup-compatibility/2006">
              <mc:Choice xmlns:v="urn:schemas-microsoft-com:vml" Requires="v">
                <p:oleObj spid="_x0000_s13345" name="Equation" r:id="rId19" imgW="1422400" imgH="241300" progId="Equation.DSMT4">
                  <p:embed/>
                </p:oleObj>
              </mc:Choice>
              <mc:Fallback>
                <p:oleObj name="Equation" r:id="rId19" imgW="1422400" imgH="241300" progId="Equation.DSMT4">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3850" y="2736850"/>
                        <a:ext cx="2947988"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288" y="260350"/>
            <a:ext cx="8001000" cy="904875"/>
          </a:xfrm>
        </p:spPr>
        <p:txBody>
          <a:bodyPr/>
          <a:lstStyle/>
          <a:p>
            <a:pPr eaLnBrk="1" hangingPunct="1"/>
            <a:r>
              <a:rPr lang="zh-CN" altLang="en-US" smtClean="0"/>
              <a:t>算法介绍</a:t>
            </a:r>
          </a:p>
        </p:txBody>
      </p:sp>
      <p:sp>
        <p:nvSpPr>
          <p:cNvPr id="619523" name="Rectangle 3"/>
          <p:cNvSpPr>
            <a:spLocks noGrp="1" noChangeArrowheads="1"/>
          </p:cNvSpPr>
          <p:nvPr>
            <p:ph type="body" idx="1"/>
          </p:nvPr>
        </p:nvSpPr>
        <p:spPr>
          <a:xfrm>
            <a:off x="250825" y="1700213"/>
            <a:ext cx="8497888" cy="5400675"/>
          </a:xfrm>
        </p:spPr>
        <p:txBody>
          <a:bodyPr/>
          <a:lstStyle/>
          <a:p>
            <a:pPr eaLnBrk="1" hangingPunct="1">
              <a:lnSpc>
                <a:spcPct val="80000"/>
              </a:lnSpc>
              <a:buFont typeface="Wingdings" pitchFamily="2" charset="2"/>
              <a:buNone/>
              <a:defRPr/>
            </a:pPr>
            <a:r>
              <a:rPr kumimoji="1" lang="zh-CN" altLang="en-US" sz="1100" b="1" smtClean="0">
                <a:effectLst>
                  <a:outerShdw blurRad="38100" dist="38100" dir="2700000" algn="tl">
                    <a:srgbClr val="C0C0C0"/>
                  </a:outerShdw>
                </a:effectLst>
              </a:rPr>
              <a:t>　　</a:t>
            </a:r>
            <a:r>
              <a:rPr kumimoji="1" lang="zh-CN" altLang="en-US" sz="2600" b="1" smtClean="0">
                <a:effectLst>
                  <a:outerShdw blurRad="38100" dist="38100" dir="2700000" algn="tl">
                    <a:srgbClr val="C0C0C0"/>
                  </a:outerShdw>
                </a:effectLst>
              </a:rPr>
              <a:t>　　</a:t>
            </a:r>
            <a:r>
              <a:rPr kumimoji="1" lang="zh-CN" altLang="en-US" sz="2600" b="1" smtClean="0"/>
              <a:t>　</a:t>
            </a:r>
            <a:r>
              <a:rPr kumimoji="1" lang="zh-CN" altLang="en-US" sz="2600" smtClean="0"/>
              <a:t>从社会学的角度来看，公式</a:t>
            </a:r>
            <a:r>
              <a:rPr kumimoji="1" lang="en-US" altLang="zh-CN" sz="2600" smtClean="0"/>
              <a:t>(1)</a:t>
            </a:r>
            <a:r>
              <a:rPr kumimoji="1" lang="zh-CN" altLang="en-US" sz="2600" smtClean="0"/>
              <a:t>的第一部分称为</a:t>
            </a:r>
            <a:r>
              <a:rPr kumimoji="1" lang="zh-CN" altLang="en-US" sz="2600" smtClean="0">
                <a:solidFill>
                  <a:srgbClr val="FF3300"/>
                </a:solidFill>
              </a:rPr>
              <a:t>记忆项</a:t>
            </a:r>
            <a:r>
              <a:rPr kumimoji="1" lang="zh-CN" altLang="en-US" sz="2600" smtClean="0"/>
              <a:t>，表示上次速度大小和方向的影响；公式第二部分称为</a:t>
            </a:r>
            <a:r>
              <a:rPr kumimoji="1" lang="zh-CN" altLang="en-US" sz="2600" smtClean="0">
                <a:solidFill>
                  <a:srgbClr val="FF3300"/>
                </a:solidFill>
              </a:rPr>
              <a:t>自身认知项</a:t>
            </a:r>
            <a:r>
              <a:rPr kumimoji="1" lang="zh-CN" altLang="en-US" sz="2600" smtClean="0"/>
              <a:t>，是从当前点指向粒子自身最好点的一个矢量，表示粒子的动作来源于自己经验的分；公式的第三部分称为</a:t>
            </a:r>
            <a:r>
              <a:rPr kumimoji="1" lang="zh-CN" altLang="en-US" sz="2600" smtClean="0">
                <a:solidFill>
                  <a:srgbClr val="FF3300"/>
                </a:solidFill>
              </a:rPr>
              <a:t>群体认知项</a:t>
            </a:r>
            <a:r>
              <a:rPr kumimoji="1" lang="zh-CN" altLang="en-US" sz="2600" smtClean="0"/>
              <a:t>，是一个从当前点指向种群最好点的矢量，反映了粒子间的协同合作和知识共享。</a:t>
            </a:r>
          </a:p>
          <a:p>
            <a:pPr eaLnBrk="1" hangingPunct="1">
              <a:lnSpc>
                <a:spcPct val="80000"/>
              </a:lnSpc>
              <a:buFont typeface="Wingdings" pitchFamily="2" charset="2"/>
              <a:buNone/>
              <a:defRPr/>
            </a:pPr>
            <a:r>
              <a:rPr kumimoji="1" lang="zh-CN" altLang="en-US" sz="2600" smtClean="0"/>
              <a:t>　　　粒子就是通过自己的经验和同伴中最好的经验来决定下一步的运动。</a:t>
            </a:r>
          </a:p>
          <a:p>
            <a:pPr eaLnBrk="1" hangingPunct="1">
              <a:lnSpc>
                <a:spcPct val="80000"/>
              </a:lnSpc>
              <a:defRPr/>
            </a:pPr>
            <a:endParaRPr kumimoji="1" lang="zh-CN" altLang="en-US" sz="2600" smtClean="0"/>
          </a:p>
          <a:p>
            <a:pPr eaLnBrk="1" hangingPunct="1">
              <a:lnSpc>
                <a:spcPct val="80000"/>
              </a:lnSpc>
              <a:buFont typeface="Wingdings" pitchFamily="2" charset="2"/>
              <a:buNone/>
              <a:defRPr/>
            </a:pPr>
            <a:r>
              <a:rPr kumimoji="1" lang="zh-CN" altLang="en-US" sz="2600" smtClean="0"/>
              <a:t>　以上面两个公式为基础，形成了后来</a:t>
            </a:r>
            <a:r>
              <a:rPr kumimoji="1" lang="en-US" altLang="zh-CN" sz="2600" smtClean="0"/>
              <a:t>PSO </a:t>
            </a:r>
            <a:r>
              <a:rPr kumimoji="1" lang="zh-CN" altLang="en-US" sz="2600" smtClean="0"/>
              <a:t>的标准形式</a:t>
            </a:r>
            <a:r>
              <a:rPr kumimoji="1" lang="en-US" altLang="zh-CN" sz="2600" smtClean="0"/>
              <a:t>.</a:t>
            </a:r>
          </a:p>
          <a:p>
            <a:pPr eaLnBrk="1" hangingPunct="1">
              <a:lnSpc>
                <a:spcPct val="80000"/>
              </a:lnSpc>
              <a:buFont typeface="Wingdings" pitchFamily="2" charset="2"/>
              <a:buNone/>
              <a:defRPr/>
            </a:pPr>
            <a:r>
              <a:rPr lang="zh-CN" altLang="en-US" sz="210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11188" y="331788"/>
            <a:ext cx="8001000" cy="1216025"/>
          </a:xfrm>
        </p:spPr>
        <p:txBody>
          <a:bodyPr/>
          <a:lstStyle/>
          <a:p>
            <a:pPr eaLnBrk="1" hangingPunct="1"/>
            <a:r>
              <a:rPr lang="zh-CN" altLang="en-US" smtClean="0"/>
              <a:t>算法介绍</a:t>
            </a:r>
          </a:p>
        </p:txBody>
      </p:sp>
      <p:sp>
        <p:nvSpPr>
          <p:cNvPr id="620547" name="Rectangle 3"/>
          <p:cNvSpPr>
            <a:spLocks noGrp="1" noChangeArrowheads="1"/>
          </p:cNvSpPr>
          <p:nvPr>
            <p:ph type="body" sz="half" idx="1"/>
          </p:nvPr>
        </p:nvSpPr>
        <p:spPr>
          <a:xfrm>
            <a:off x="611188" y="1700213"/>
            <a:ext cx="7848600" cy="2808287"/>
          </a:xfrm>
        </p:spPr>
        <p:txBody>
          <a:bodyPr/>
          <a:lstStyle/>
          <a:p>
            <a:pPr eaLnBrk="1" hangingPunct="1">
              <a:buFont typeface="Wingdings" pitchFamily="2" charset="2"/>
              <a:buNone/>
              <a:defRPr/>
            </a:pPr>
            <a:r>
              <a:rPr kumimoji="1" lang="zh-CN" altLang="en-US" sz="2600" smtClean="0">
                <a:effectLst>
                  <a:outerShdw blurRad="38100" dist="38100" dir="2700000" algn="tl">
                    <a:srgbClr val="C0C0C0"/>
                  </a:outerShdw>
                </a:effectLst>
              </a:rPr>
              <a:t>　　</a:t>
            </a:r>
            <a:r>
              <a:rPr kumimoji="1" lang="en-US" altLang="zh-CN" sz="2600" b="1" smtClean="0">
                <a:effectLst>
                  <a:outerShdw blurRad="38100" dist="38100" dir="2700000" algn="tl">
                    <a:srgbClr val="C0C0C0"/>
                  </a:outerShdw>
                </a:effectLst>
              </a:rPr>
              <a:t>1998</a:t>
            </a:r>
            <a:r>
              <a:rPr kumimoji="1" lang="zh-CN" altLang="en-US" sz="2600" b="1" smtClean="0">
                <a:effectLst>
                  <a:outerShdw blurRad="38100" dist="38100" dir="2700000" algn="tl">
                    <a:srgbClr val="C0C0C0"/>
                  </a:outerShdw>
                </a:effectLst>
              </a:rPr>
              <a:t>年</a:t>
            </a:r>
            <a:r>
              <a:rPr kumimoji="1" lang="en-US" altLang="zh-CN" sz="2600" b="1" smtClean="0">
                <a:effectLst>
                  <a:outerShdw blurRad="38100" dist="38100" dir="2700000" algn="tl">
                    <a:srgbClr val="C0C0C0"/>
                  </a:outerShdw>
                </a:effectLst>
              </a:rPr>
              <a:t>shi</a:t>
            </a:r>
            <a:r>
              <a:rPr kumimoji="1" lang="zh-CN" altLang="en-US" sz="2600" b="1" smtClean="0">
                <a:effectLst>
                  <a:outerShdw blurRad="38100" dist="38100" dir="2700000" algn="tl">
                    <a:srgbClr val="C0C0C0"/>
                  </a:outerShdw>
                </a:effectLst>
              </a:rPr>
              <a:t>等人在进化计算的国际会议上</a:t>
            </a:r>
          </a:p>
          <a:p>
            <a:pPr eaLnBrk="1" hangingPunct="1">
              <a:buFont typeface="Wingdings" pitchFamily="2" charset="2"/>
              <a:buNone/>
              <a:defRPr/>
            </a:pPr>
            <a:r>
              <a:rPr kumimoji="1" lang="zh-CN" altLang="en-US" sz="2600" b="1" smtClean="0">
                <a:effectLst>
                  <a:outerShdw blurRad="38100" dist="38100" dir="2700000" algn="tl">
                    <a:srgbClr val="C0C0C0"/>
                  </a:outerShdw>
                </a:effectLst>
              </a:rPr>
              <a:t>　发表了一篇论文</a:t>
            </a:r>
            <a:r>
              <a:rPr kumimoji="1" lang="en-US" altLang="zh-CN" sz="2600" b="1" smtClean="0">
                <a:effectLst>
                  <a:outerShdw blurRad="38100" dist="38100" dir="2700000" algn="tl">
                    <a:srgbClr val="C0C0C0"/>
                  </a:outerShdw>
                </a:effectLst>
              </a:rPr>
              <a:t>《A modified particle swarm</a:t>
            </a:r>
            <a:r>
              <a:rPr kumimoji="1" lang="zh-CN" altLang="en-US" sz="2600" b="1" smtClean="0">
                <a:effectLst>
                  <a:outerShdw blurRad="38100" dist="38100" dir="2700000" algn="tl">
                    <a:srgbClr val="C0C0C0"/>
                  </a:outerShdw>
                </a:effectLst>
              </a:rPr>
              <a:t>　</a:t>
            </a:r>
            <a:r>
              <a:rPr kumimoji="1" lang="en-US" altLang="zh-CN" sz="2600" b="1" smtClean="0">
                <a:effectLst>
                  <a:outerShdw blurRad="38100" dist="38100" dir="2700000" algn="tl">
                    <a:srgbClr val="C0C0C0"/>
                  </a:outerShdw>
                </a:effectLst>
              </a:rPr>
              <a:t>optimizer》</a:t>
            </a:r>
            <a:r>
              <a:rPr kumimoji="1" lang="zh-CN" altLang="en-US" sz="2600" b="1" smtClean="0">
                <a:effectLst>
                  <a:outerShdw blurRad="38100" dist="38100" dir="2700000" algn="tl">
                    <a:srgbClr val="C0C0C0"/>
                  </a:outerShdw>
                </a:effectLst>
              </a:rPr>
              <a:t>对前面的公式</a:t>
            </a:r>
            <a:r>
              <a:rPr kumimoji="1" lang="en-US" altLang="zh-CN" sz="2600" b="1" smtClean="0">
                <a:effectLst>
                  <a:outerShdw blurRad="38100" dist="38100" dir="2700000" algn="tl">
                    <a:srgbClr val="C0C0C0"/>
                  </a:outerShdw>
                </a:effectLst>
              </a:rPr>
              <a:t>(1)</a:t>
            </a:r>
            <a:r>
              <a:rPr kumimoji="1" lang="zh-CN" altLang="en-US" sz="2600" b="1" smtClean="0">
                <a:effectLst>
                  <a:outerShdw blurRad="38100" dist="38100" dir="2700000" algn="tl">
                    <a:srgbClr val="C0C0C0"/>
                  </a:outerShdw>
                </a:effectLst>
              </a:rPr>
              <a:t>进行了修正。引入惯性权重因子。</a:t>
            </a:r>
          </a:p>
        </p:txBody>
      </p:sp>
      <p:graphicFrame>
        <p:nvGraphicFramePr>
          <p:cNvPr id="15364" name="Object 4"/>
          <p:cNvGraphicFramePr>
            <a:graphicFrameLocks noChangeAspect="1"/>
          </p:cNvGraphicFramePr>
          <p:nvPr>
            <p:ph sz="quarter" idx="2"/>
          </p:nvPr>
        </p:nvGraphicFramePr>
        <p:xfrm>
          <a:off x="395288" y="3716338"/>
          <a:ext cx="8424862" cy="503237"/>
        </p:xfrm>
        <a:graphic>
          <a:graphicData uri="http://schemas.openxmlformats.org/presentationml/2006/ole">
            <mc:AlternateContent xmlns:mc="http://schemas.openxmlformats.org/markup-compatibility/2006">
              <mc:Choice xmlns:v="urn:schemas-microsoft-com:vml" Requires="v">
                <p:oleObj spid="_x0000_s15369" name="Equation" r:id="rId3" imgW="4559300" imgH="241300" progId="Equation.DSMT4">
                  <p:embed/>
                </p:oleObj>
              </mc:Choice>
              <mc:Fallback>
                <p:oleObj name="Equation" r:id="rId3" imgW="4559300" imgH="241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716338"/>
                        <a:ext cx="8424862"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5" name="Object 5"/>
          <p:cNvGraphicFramePr>
            <a:graphicFrameLocks noChangeAspect="1"/>
          </p:cNvGraphicFramePr>
          <p:nvPr>
            <p:ph sz="quarter" idx="3"/>
          </p:nvPr>
        </p:nvGraphicFramePr>
        <p:xfrm>
          <a:off x="1346200" y="4984750"/>
          <a:ext cx="419100" cy="374650"/>
        </p:xfrm>
        <a:graphic>
          <a:graphicData uri="http://schemas.openxmlformats.org/presentationml/2006/ole">
            <mc:AlternateContent xmlns:mc="http://schemas.openxmlformats.org/markup-compatibility/2006">
              <mc:Choice xmlns:v="urn:schemas-microsoft-com:vml" Requires="v">
                <p:oleObj spid="_x0000_s15370" name="Equation" r:id="rId5" imgW="152334" imgH="139639" progId="Equation.DSMT4">
                  <p:embed/>
                </p:oleObj>
              </mc:Choice>
              <mc:Fallback>
                <p:oleObj name="Equation" r:id="rId5" imgW="152334" imgH="139639"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6200" y="4984750"/>
                        <a:ext cx="4191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6" name="Text Box 6"/>
          <p:cNvSpPr txBox="1">
            <a:spLocks noChangeArrowheads="1"/>
          </p:cNvSpPr>
          <p:nvPr/>
        </p:nvSpPr>
        <p:spPr bwMode="auto">
          <a:xfrm>
            <a:off x="1692275" y="4935538"/>
            <a:ext cx="511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lnSpc>
                <a:spcPct val="100000"/>
              </a:lnSpc>
              <a:spcBef>
                <a:spcPct val="50000"/>
              </a:spcBef>
              <a:buClrTx/>
              <a:buFontTx/>
              <a:buNone/>
            </a:pPr>
            <a:r>
              <a:rPr lang="zh-CN" altLang="en-US" sz="2400">
                <a:latin typeface="Arial" charset="0"/>
              </a:rPr>
              <a:t>为非负数，称为惯性因子。</a:t>
            </a:r>
          </a:p>
        </p:txBody>
      </p:sp>
      <p:sp>
        <p:nvSpPr>
          <p:cNvPr id="620551" name="Text Box 7"/>
          <p:cNvSpPr txBox="1">
            <a:spLocks noChangeArrowheads="1"/>
          </p:cNvSpPr>
          <p:nvPr/>
        </p:nvSpPr>
        <p:spPr bwMode="auto">
          <a:xfrm>
            <a:off x="1187450" y="5438775"/>
            <a:ext cx="5761038"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100000"/>
              </a:lnSpc>
              <a:spcBef>
                <a:spcPct val="0"/>
              </a:spcBef>
              <a:buClrTx/>
              <a:buFontTx/>
              <a:buNone/>
              <a:defRPr/>
            </a:pPr>
            <a:r>
              <a:rPr kumimoji="1" lang="zh-CN" altLang="en-US" sz="2400">
                <a:effectLst>
                  <a:outerShdw blurRad="38100" dist="38100" dir="2700000" algn="tl">
                    <a:srgbClr val="C0C0C0"/>
                  </a:outerShdw>
                </a:effectLst>
                <a:latin typeface="宋体" pitchFamily="2" charset="-122"/>
              </a:rPr>
              <a:t>公式</a:t>
            </a:r>
            <a:r>
              <a:rPr kumimoji="1" lang="en-US" altLang="zh-CN" sz="2400">
                <a:effectLst>
                  <a:outerShdw blurRad="38100" dist="38100" dir="2700000" algn="tl">
                    <a:srgbClr val="C0C0C0"/>
                  </a:outerShdw>
                </a:effectLst>
                <a:latin typeface="宋体" pitchFamily="2" charset="-122"/>
              </a:rPr>
              <a:t>(2)</a:t>
            </a:r>
            <a:r>
              <a:rPr kumimoji="1" lang="zh-CN" altLang="en-US" sz="2400">
                <a:effectLst>
                  <a:outerShdw blurRad="38100" dist="38100" dir="2700000" algn="tl">
                    <a:srgbClr val="C0C0C0"/>
                  </a:outerShdw>
                </a:effectLst>
                <a:latin typeface="宋体" pitchFamily="2" charset="-122"/>
              </a:rPr>
              <a:t>和</a:t>
            </a:r>
            <a:r>
              <a:rPr kumimoji="1" lang="en-US" altLang="zh-CN" sz="2400">
                <a:effectLst>
                  <a:outerShdw blurRad="38100" dist="38100" dir="2700000" algn="tl">
                    <a:srgbClr val="C0C0C0"/>
                  </a:outerShdw>
                </a:effectLst>
                <a:latin typeface="宋体" pitchFamily="2" charset="-122"/>
              </a:rPr>
              <a:t>(3)</a:t>
            </a:r>
            <a:r>
              <a:rPr kumimoji="1" lang="zh-CN" altLang="en-US" sz="2400">
                <a:effectLst>
                  <a:outerShdw blurRad="38100" dist="38100" dir="2700000" algn="tl">
                    <a:srgbClr val="C0C0C0"/>
                  </a:outerShdw>
                </a:effectLst>
                <a:latin typeface="宋体" pitchFamily="2" charset="-122"/>
              </a:rPr>
              <a:t>被视为标准</a:t>
            </a:r>
            <a:r>
              <a:rPr kumimoji="1" lang="en-US" altLang="zh-CN" sz="2400">
                <a:effectLst>
                  <a:outerShdw blurRad="38100" dist="38100" dir="2700000" algn="tl">
                    <a:srgbClr val="C0C0C0"/>
                  </a:outerShdw>
                </a:effectLst>
                <a:latin typeface="宋体" pitchFamily="2" charset="-122"/>
              </a:rPr>
              <a:t>pso</a:t>
            </a:r>
            <a:r>
              <a:rPr kumimoji="1" lang="zh-CN" altLang="en-US" sz="2400">
                <a:effectLst>
                  <a:outerShdw blurRad="38100" dist="38100" dir="2700000" algn="tl">
                    <a:srgbClr val="C0C0C0"/>
                  </a:outerShdw>
                </a:effectLst>
                <a:latin typeface="宋体" pitchFamily="2" charset="-122"/>
              </a:rPr>
              <a:t>算法</a:t>
            </a:r>
            <a:r>
              <a:rPr kumimoji="1" lang="zh-CN" altLang="en-US" sz="2400" b="0">
                <a:effectLst>
                  <a:outerShdw blurRad="38100" dist="38100" dir="2700000" algn="tl">
                    <a:srgbClr val="C0C0C0"/>
                  </a:outerShdw>
                </a:effectLst>
                <a:latin typeface="宋体" pitchFamily="2" charset="-122"/>
              </a:rPr>
              <a:t>。</a:t>
            </a:r>
            <a:r>
              <a:rPr kumimoji="1" lang="zh-CN" altLang="en-US" sz="1800">
                <a:effectLst>
                  <a:outerShdw blurRad="38100" dist="38100" dir="2700000" algn="tl">
                    <a:srgbClr val="C0C0C0"/>
                  </a:outerShdw>
                </a:effectLst>
                <a:latin typeface="Arial" charset="0"/>
              </a:rPr>
              <a:t> </a:t>
            </a:r>
          </a:p>
          <a:p>
            <a:pPr>
              <a:lnSpc>
                <a:spcPct val="100000"/>
              </a:lnSpc>
              <a:spcBef>
                <a:spcPct val="50000"/>
              </a:spcBef>
              <a:buClrTx/>
              <a:buFontTx/>
              <a:buNone/>
              <a:defRPr/>
            </a:pPr>
            <a:endParaRPr lang="en-US" altLang="zh-CN" sz="1800" b="0">
              <a:latin typeface="Arial" charset="0"/>
            </a:endParaRPr>
          </a:p>
        </p:txBody>
      </p:sp>
      <p:graphicFrame>
        <p:nvGraphicFramePr>
          <p:cNvPr id="15368" name="Object 8"/>
          <p:cNvGraphicFramePr>
            <a:graphicFrameLocks noChangeAspect="1"/>
          </p:cNvGraphicFramePr>
          <p:nvPr/>
        </p:nvGraphicFramePr>
        <p:xfrm>
          <a:off x="468313" y="4214813"/>
          <a:ext cx="2947987" cy="642937"/>
        </p:xfrm>
        <a:graphic>
          <a:graphicData uri="http://schemas.openxmlformats.org/presentationml/2006/ole">
            <mc:AlternateContent xmlns:mc="http://schemas.openxmlformats.org/markup-compatibility/2006">
              <mc:Choice xmlns:v="urn:schemas-microsoft-com:vml" Requires="v">
                <p:oleObj spid="_x0000_s15371" name="Equation" r:id="rId7" imgW="1422400" imgH="241300" progId="Equation.DSMT4">
                  <p:embed/>
                </p:oleObj>
              </mc:Choice>
              <mc:Fallback>
                <p:oleObj name="Equation" r:id="rId7" imgW="1422400" imgH="2413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4214813"/>
                        <a:ext cx="2947987"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74675" y="560388"/>
            <a:ext cx="8001000" cy="1057275"/>
          </a:xfrm>
        </p:spPr>
        <p:txBody>
          <a:bodyPr/>
          <a:lstStyle/>
          <a:p>
            <a:pPr eaLnBrk="1" hangingPunct="1"/>
            <a:r>
              <a:rPr lang="zh-CN" altLang="en-US" smtClean="0"/>
              <a:t>算法介绍</a:t>
            </a:r>
          </a:p>
        </p:txBody>
      </p:sp>
      <p:sp>
        <p:nvSpPr>
          <p:cNvPr id="621571" name="Rectangle 3"/>
          <p:cNvSpPr>
            <a:spLocks noGrp="1" noChangeArrowheads="1"/>
          </p:cNvSpPr>
          <p:nvPr>
            <p:ph type="body" sz="half" idx="1"/>
          </p:nvPr>
        </p:nvSpPr>
        <p:spPr>
          <a:xfrm>
            <a:off x="468313" y="1628775"/>
            <a:ext cx="8002587" cy="4784725"/>
          </a:xfrm>
        </p:spPr>
        <p:txBody>
          <a:bodyPr/>
          <a:lstStyle/>
          <a:p>
            <a:pPr eaLnBrk="1" hangingPunct="1">
              <a:buFont typeface="Wingdings" pitchFamily="2" charset="2"/>
              <a:buNone/>
              <a:defRPr/>
            </a:pPr>
            <a:r>
              <a:rPr kumimoji="1" lang="en-US" altLang="zh-CN" sz="2600" smtClean="0"/>
              <a:t> </a:t>
            </a:r>
            <a:r>
              <a:rPr kumimoji="1" lang="zh-CN" altLang="en-US" sz="2600" smtClean="0"/>
              <a:t>　  </a:t>
            </a:r>
            <a:r>
              <a:rPr kumimoji="1" lang="zh-CN" altLang="en-US" sz="2600" b="1" smtClean="0">
                <a:effectLst>
                  <a:outerShdw blurRad="38100" dist="38100" dir="2700000" algn="tl">
                    <a:srgbClr val="C0C0C0"/>
                  </a:outerShdw>
                </a:effectLst>
              </a:rPr>
              <a:t>值较大，全局寻优能力强，局部寻优能力弱；</a:t>
            </a:r>
          </a:p>
          <a:p>
            <a:pPr eaLnBrk="1" hangingPunct="1">
              <a:buFont typeface="Wingdings" pitchFamily="2" charset="2"/>
              <a:buNone/>
              <a:defRPr/>
            </a:pPr>
            <a:r>
              <a:rPr kumimoji="1" lang="zh-CN" altLang="en-US" sz="2600" b="1" smtClean="0">
                <a:effectLst>
                  <a:outerShdw blurRad="38100" dist="38100" dir="2700000" algn="tl">
                    <a:srgbClr val="C0C0C0"/>
                  </a:outerShdw>
                </a:effectLst>
              </a:rPr>
              <a:t>    值较小反之。</a:t>
            </a:r>
          </a:p>
          <a:p>
            <a:pPr eaLnBrk="1" hangingPunct="1">
              <a:buFont typeface="Wingdings" pitchFamily="2" charset="2"/>
              <a:buNone/>
              <a:defRPr/>
            </a:pPr>
            <a:r>
              <a:rPr kumimoji="1" lang="zh-CN" altLang="en-US" sz="2600" b="1" smtClean="0">
                <a:effectLst>
                  <a:outerShdw blurRad="38100" dist="38100" dir="2700000" algn="tl">
                    <a:srgbClr val="C0C0C0"/>
                  </a:outerShdw>
                </a:effectLst>
              </a:rPr>
              <a:t>初始时，</a:t>
            </a:r>
            <a:r>
              <a:rPr kumimoji="1" lang="en-US" altLang="zh-CN" sz="2600" b="1" smtClean="0">
                <a:effectLst>
                  <a:outerShdw blurRad="38100" dist="38100" dir="2700000" algn="tl">
                    <a:srgbClr val="C0C0C0"/>
                  </a:outerShdw>
                </a:effectLst>
              </a:rPr>
              <a:t>shi</a:t>
            </a:r>
            <a:r>
              <a:rPr kumimoji="1" lang="zh-CN" altLang="en-US" sz="2600" b="1" smtClean="0">
                <a:effectLst>
                  <a:outerShdw blurRad="38100" dist="38100" dir="2700000" algn="tl">
                    <a:srgbClr val="C0C0C0"/>
                  </a:outerShdw>
                </a:effectLst>
              </a:rPr>
              <a:t>将    取为常数，后来实验发现，动</a:t>
            </a:r>
          </a:p>
          <a:p>
            <a:pPr eaLnBrk="1" hangingPunct="1">
              <a:buFont typeface="Wingdings" pitchFamily="2" charset="2"/>
              <a:buNone/>
              <a:defRPr/>
            </a:pPr>
            <a:r>
              <a:rPr kumimoji="1" lang="zh-CN" altLang="en-US" sz="2600" b="1" smtClean="0">
                <a:effectLst>
                  <a:outerShdw blurRad="38100" dist="38100" dir="2700000" algn="tl">
                    <a:srgbClr val="C0C0C0"/>
                  </a:outerShdw>
                </a:effectLst>
              </a:rPr>
              <a:t>态     能够获得比固定值更好的寻优结果。动态 </a:t>
            </a:r>
          </a:p>
          <a:p>
            <a:pPr eaLnBrk="1" hangingPunct="1">
              <a:buFont typeface="Wingdings" pitchFamily="2" charset="2"/>
              <a:buNone/>
              <a:defRPr/>
            </a:pPr>
            <a:r>
              <a:rPr kumimoji="1" lang="zh-CN" altLang="en-US" sz="2600" b="1" smtClean="0">
                <a:effectLst>
                  <a:outerShdw blurRad="38100" dist="38100" dir="2700000" algn="tl">
                    <a:srgbClr val="C0C0C0"/>
                  </a:outerShdw>
                </a:effectLst>
              </a:rPr>
              <a:t>可以在</a:t>
            </a:r>
            <a:r>
              <a:rPr kumimoji="1" lang="en-US" altLang="zh-CN" sz="2600" b="1" smtClean="0">
                <a:effectLst>
                  <a:outerShdw blurRad="38100" dist="38100" dir="2700000" algn="tl">
                    <a:srgbClr val="C0C0C0"/>
                  </a:outerShdw>
                </a:effectLst>
              </a:rPr>
              <a:t>PSO</a:t>
            </a:r>
            <a:r>
              <a:rPr kumimoji="1" lang="zh-CN" altLang="en-US" sz="2600" b="1" smtClean="0">
                <a:effectLst>
                  <a:outerShdw blurRad="38100" dist="38100" dir="2700000" algn="tl">
                    <a:srgbClr val="C0C0C0"/>
                  </a:outerShdw>
                </a:effectLst>
              </a:rPr>
              <a:t>搜索过程中线性变化，也可根据</a:t>
            </a:r>
            <a:r>
              <a:rPr kumimoji="1" lang="en-US" altLang="zh-CN" sz="2600" b="1" smtClean="0">
                <a:effectLst>
                  <a:outerShdw blurRad="38100" dist="38100" dir="2700000" algn="tl">
                    <a:srgbClr val="C0C0C0"/>
                  </a:outerShdw>
                </a:effectLst>
              </a:rPr>
              <a:t>PSO</a:t>
            </a:r>
          </a:p>
          <a:p>
            <a:pPr eaLnBrk="1" hangingPunct="1">
              <a:buFont typeface="Wingdings" pitchFamily="2" charset="2"/>
              <a:buNone/>
              <a:defRPr/>
            </a:pPr>
            <a:r>
              <a:rPr kumimoji="1" lang="zh-CN" altLang="en-US" sz="2600" b="1" smtClean="0">
                <a:effectLst>
                  <a:outerShdw blurRad="38100" dist="38100" dir="2700000" algn="tl">
                    <a:srgbClr val="C0C0C0"/>
                  </a:outerShdw>
                </a:effectLst>
              </a:rPr>
              <a:t>性能的某个测度函数动态改变。</a:t>
            </a:r>
          </a:p>
          <a:p>
            <a:pPr eaLnBrk="1" hangingPunct="1">
              <a:buFont typeface="Wingdings" pitchFamily="2" charset="2"/>
              <a:buNone/>
              <a:defRPr/>
            </a:pPr>
            <a:r>
              <a:rPr kumimoji="1" lang="zh-CN" altLang="en-US" sz="2600" b="1" smtClean="0">
                <a:effectLst>
                  <a:outerShdw blurRad="38100" dist="38100" dir="2700000" algn="tl">
                    <a:srgbClr val="C0C0C0"/>
                  </a:outerShdw>
                </a:effectLst>
              </a:rPr>
              <a:t>目前，采用较多的是</a:t>
            </a:r>
            <a:r>
              <a:rPr kumimoji="1" lang="en-US" altLang="zh-CN" sz="2600" b="1" smtClean="0">
                <a:effectLst>
                  <a:outerShdw blurRad="38100" dist="38100" dir="2700000" algn="tl">
                    <a:srgbClr val="C0C0C0"/>
                  </a:outerShdw>
                </a:effectLst>
              </a:rPr>
              <a:t>shi</a:t>
            </a:r>
            <a:r>
              <a:rPr kumimoji="1" lang="zh-CN" altLang="en-US" sz="2600" b="1" smtClean="0">
                <a:effectLst>
                  <a:outerShdw blurRad="38100" dist="38100" dir="2700000" algn="tl">
                    <a:srgbClr val="C0C0C0"/>
                  </a:outerShdw>
                </a:effectLst>
              </a:rPr>
              <a:t>建议的线性递减权值</a:t>
            </a:r>
          </a:p>
          <a:p>
            <a:pPr eaLnBrk="1" hangingPunct="1">
              <a:buFont typeface="Wingdings" pitchFamily="2" charset="2"/>
              <a:buNone/>
              <a:defRPr/>
            </a:pPr>
            <a:r>
              <a:rPr kumimoji="1" lang="en-US" altLang="zh-CN" sz="2600" b="1" smtClean="0">
                <a:effectLst>
                  <a:outerShdw blurRad="38100" dist="38100" dir="2700000" algn="tl">
                    <a:srgbClr val="C0C0C0"/>
                  </a:outerShdw>
                </a:effectLst>
              </a:rPr>
              <a:t>(linearly decreasing weight, LDW)</a:t>
            </a:r>
            <a:r>
              <a:rPr kumimoji="1" lang="zh-CN" altLang="en-US" sz="2600" b="1" smtClean="0">
                <a:effectLst>
                  <a:outerShdw blurRad="38100" dist="38100" dir="2700000" algn="tl">
                    <a:srgbClr val="C0C0C0"/>
                  </a:outerShdw>
                </a:effectLst>
              </a:rPr>
              <a:t>策略。</a:t>
            </a:r>
          </a:p>
        </p:txBody>
      </p:sp>
      <p:graphicFrame>
        <p:nvGraphicFramePr>
          <p:cNvPr id="16388" name="Object 4"/>
          <p:cNvGraphicFramePr>
            <a:graphicFrameLocks noChangeAspect="1"/>
          </p:cNvGraphicFramePr>
          <p:nvPr>
            <p:ph sz="quarter" idx="2"/>
          </p:nvPr>
        </p:nvGraphicFramePr>
        <p:xfrm>
          <a:off x="7451725" y="3062288"/>
          <a:ext cx="490538" cy="438150"/>
        </p:xfrm>
        <a:graphic>
          <a:graphicData uri="http://schemas.openxmlformats.org/presentationml/2006/ole">
            <mc:AlternateContent xmlns:mc="http://schemas.openxmlformats.org/markup-compatibility/2006">
              <mc:Choice xmlns:v="urn:schemas-microsoft-com:vml" Requires="v">
                <p:oleObj spid="_x0000_s16393" name="Equation" r:id="rId3" imgW="152334" imgH="139639" progId="Equation.DSMT4">
                  <p:embed/>
                </p:oleObj>
              </mc:Choice>
              <mc:Fallback>
                <p:oleObj name="Equation" r:id="rId3" imgW="152334" imgH="13963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1725" y="3062288"/>
                        <a:ext cx="490538"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9" name="Object 5"/>
          <p:cNvGraphicFramePr>
            <a:graphicFrameLocks noChangeAspect="1"/>
          </p:cNvGraphicFramePr>
          <p:nvPr>
            <p:ph sz="quarter" idx="3"/>
          </p:nvPr>
        </p:nvGraphicFramePr>
        <p:xfrm>
          <a:off x="971550" y="3138488"/>
          <a:ext cx="488950" cy="434975"/>
        </p:xfrm>
        <a:graphic>
          <a:graphicData uri="http://schemas.openxmlformats.org/presentationml/2006/ole">
            <mc:AlternateContent xmlns:mc="http://schemas.openxmlformats.org/markup-compatibility/2006">
              <mc:Choice xmlns:v="urn:schemas-microsoft-com:vml" Requires="v">
                <p:oleObj spid="_x0000_s16394" name="Equation" r:id="rId5" imgW="152334" imgH="139639" progId="Equation.DSMT4">
                  <p:embed/>
                </p:oleObj>
              </mc:Choice>
              <mc:Fallback>
                <p:oleObj name="Equation" r:id="rId5" imgW="152334" imgH="13963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138488"/>
                        <a:ext cx="48895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0" name="Object 6"/>
          <p:cNvGraphicFramePr>
            <a:graphicFrameLocks noChangeAspect="1"/>
          </p:cNvGraphicFramePr>
          <p:nvPr/>
        </p:nvGraphicFramePr>
        <p:xfrm>
          <a:off x="755650" y="1668463"/>
          <a:ext cx="504825" cy="461962"/>
        </p:xfrm>
        <a:graphic>
          <a:graphicData uri="http://schemas.openxmlformats.org/presentationml/2006/ole">
            <mc:AlternateContent xmlns:mc="http://schemas.openxmlformats.org/markup-compatibility/2006">
              <mc:Choice xmlns:v="urn:schemas-microsoft-com:vml" Requires="v">
                <p:oleObj spid="_x0000_s16395" name="Equation" r:id="rId6" imgW="152334" imgH="139639" progId="Equation.DSMT4">
                  <p:embed/>
                </p:oleObj>
              </mc:Choice>
              <mc:Fallback>
                <p:oleObj name="Equation" r:id="rId6" imgW="152334" imgH="139639"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668463"/>
                        <a:ext cx="5048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1" name="Object 7"/>
          <p:cNvGraphicFramePr>
            <a:graphicFrameLocks noChangeAspect="1"/>
          </p:cNvGraphicFramePr>
          <p:nvPr/>
        </p:nvGraphicFramePr>
        <p:xfrm>
          <a:off x="468313" y="2171700"/>
          <a:ext cx="503237" cy="460375"/>
        </p:xfrm>
        <a:graphic>
          <a:graphicData uri="http://schemas.openxmlformats.org/presentationml/2006/ole">
            <mc:AlternateContent xmlns:mc="http://schemas.openxmlformats.org/markup-compatibility/2006">
              <mc:Choice xmlns:v="urn:schemas-microsoft-com:vml" Requires="v">
                <p:oleObj spid="_x0000_s16396" name="Equation" r:id="rId7" imgW="152334" imgH="139639" progId="Equation.DSMT4">
                  <p:embed/>
                </p:oleObj>
              </mc:Choice>
              <mc:Fallback>
                <p:oleObj name="Equation" r:id="rId7" imgW="152334" imgH="139639"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171700"/>
                        <a:ext cx="5032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2" name="Object 8"/>
          <p:cNvGraphicFramePr>
            <a:graphicFrameLocks noChangeAspect="1"/>
          </p:cNvGraphicFramePr>
          <p:nvPr/>
        </p:nvGraphicFramePr>
        <p:xfrm>
          <a:off x="2700338" y="2636838"/>
          <a:ext cx="504825" cy="461962"/>
        </p:xfrm>
        <a:graphic>
          <a:graphicData uri="http://schemas.openxmlformats.org/presentationml/2006/ole">
            <mc:AlternateContent xmlns:mc="http://schemas.openxmlformats.org/markup-compatibility/2006">
              <mc:Choice xmlns:v="urn:schemas-microsoft-com:vml" Requires="v">
                <p:oleObj spid="_x0000_s16397" name="Equation" r:id="rId8" imgW="152334" imgH="139639" progId="Equation.DSMT4">
                  <p:embed/>
                </p:oleObj>
              </mc:Choice>
              <mc:Fallback>
                <p:oleObj name="Equation" r:id="rId8" imgW="152334" imgH="139639"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636838"/>
                        <a:ext cx="5048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74675" y="304800"/>
            <a:ext cx="8001000" cy="1057275"/>
          </a:xfrm>
        </p:spPr>
        <p:txBody>
          <a:bodyPr/>
          <a:lstStyle/>
          <a:p>
            <a:pPr eaLnBrk="1" hangingPunct="1"/>
            <a:r>
              <a:rPr lang="zh-CN" altLang="en-US" smtClean="0"/>
              <a:t>算法介绍</a:t>
            </a:r>
          </a:p>
        </p:txBody>
      </p:sp>
      <p:sp>
        <p:nvSpPr>
          <p:cNvPr id="17411" name="Rectangle 3"/>
          <p:cNvSpPr>
            <a:spLocks noGrp="1" noChangeArrowheads="1"/>
          </p:cNvSpPr>
          <p:nvPr>
            <p:ph type="body" sz="half" idx="1"/>
          </p:nvPr>
        </p:nvSpPr>
        <p:spPr>
          <a:xfrm>
            <a:off x="566738" y="1752600"/>
            <a:ext cx="3925887" cy="4267200"/>
          </a:xfrm>
        </p:spPr>
        <p:txBody>
          <a:bodyPr/>
          <a:lstStyle/>
          <a:p>
            <a:pPr eaLnBrk="1" hangingPunct="1">
              <a:buFont typeface="Wingdings" pitchFamily="2" charset="2"/>
              <a:buNone/>
            </a:pPr>
            <a:r>
              <a:rPr lang="zh-CN" altLang="en-US" sz="2200" b="1" smtClean="0"/>
              <a:t>　通常　由下式来确定</a:t>
            </a:r>
          </a:p>
        </p:txBody>
      </p:sp>
      <p:graphicFrame>
        <p:nvGraphicFramePr>
          <p:cNvPr id="17412" name="Object 4"/>
          <p:cNvGraphicFramePr>
            <a:graphicFrameLocks noChangeAspect="1"/>
          </p:cNvGraphicFramePr>
          <p:nvPr>
            <p:ph sz="quarter" idx="2"/>
          </p:nvPr>
        </p:nvGraphicFramePr>
        <p:xfrm>
          <a:off x="1485900" y="1846263"/>
          <a:ext cx="420688" cy="373062"/>
        </p:xfrm>
        <a:graphic>
          <a:graphicData uri="http://schemas.openxmlformats.org/presentationml/2006/ole">
            <mc:AlternateContent xmlns:mc="http://schemas.openxmlformats.org/markup-compatibility/2006">
              <mc:Choice xmlns:v="urn:schemas-microsoft-com:vml" Requires="v">
                <p:oleObj spid="_x0000_s17426" name="Equation" r:id="rId3" imgW="152334" imgH="139639" progId="Equation.DSMT4">
                  <p:embed/>
                </p:oleObj>
              </mc:Choice>
              <mc:Fallback>
                <p:oleObj name="Equation" r:id="rId3" imgW="152334" imgH="13963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900" y="1846263"/>
                        <a:ext cx="420688" cy="37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3" name="Object 5"/>
          <p:cNvGraphicFramePr>
            <a:graphicFrameLocks noChangeAspect="1"/>
          </p:cNvGraphicFramePr>
          <p:nvPr>
            <p:ph sz="quarter" idx="3"/>
          </p:nvPr>
        </p:nvGraphicFramePr>
        <p:xfrm>
          <a:off x="787400" y="2119313"/>
          <a:ext cx="6791325" cy="1111250"/>
        </p:xfrm>
        <a:graphic>
          <a:graphicData uri="http://schemas.openxmlformats.org/presentationml/2006/ole">
            <mc:AlternateContent xmlns:mc="http://schemas.openxmlformats.org/markup-compatibility/2006">
              <mc:Choice xmlns:v="urn:schemas-microsoft-com:vml" Requires="v">
                <p:oleObj spid="_x0000_s17427" name="Equation" r:id="rId5" imgW="2323092" imgH="406224" progId="Equation.DSMT4">
                  <p:embed/>
                </p:oleObj>
              </mc:Choice>
              <mc:Fallback>
                <p:oleObj name="Equation" r:id="rId5" imgW="2323092" imgH="406224"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400" y="2119313"/>
                        <a:ext cx="6791325"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4" name="Object 6"/>
          <p:cNvGraphicFramePr>
            <a:graphicFrameLocks noChangeAspect="1"/>
          </p:cNvGraphicFramePr>
          <p:nvPr/>
        </p:nvGraphicFramePr>
        <p:xfrm>
          <a:off x="468313" y="2852738"/>
          <a:ext cx="792162" cy="593725"/>
        </p:xfrm>
        <a:graphic>
          <a:graphicData uri="http://schemas.openxmlformats.org/presentationml/2006/ole">
            <mc:AlternateContent xmlns:mc="http://schemas.openxmlformats.org/markup-compatibility/2006">
              <mc:Choice xmlns:v="urn:schemas-microsoft-com:vml" Requires="v">
                <p:oleObj spid="_x0000_s17428" name="Equation" r:id="rId7" imgW="304668" imgH="228501" progId="Equation.DSMT4">
                  <p:embed/>
                </p:oleObj>
              </mc:Choice>
              <mc:Fallback>
                <p:oleObj name="Equation" r:id="rId7" imgW="304668" imgH="228501"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2852738"/>
                        <a:ext cx="79216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5" name="Object 7"/>
          <p:cNvGraphicFramePr>
            <a:graphicFrameLocks noChangeAspect="1"/>
          </p:cNvGraphicFramePr>
          <p:nvPr/>
        </p:nvGraphicFramePr>
        <p:xfrm>
          <a:off x="2771775" y="2997200"/>
          <a:ext cx="431800" cy="395288"/>
        </p:xfrm>
        <a:graphic>
          <a:graphicData uri="http://schemas.openxmlformats.org/presentationml/2006/ole">
            <mc:AlternateContent xmlns:mc="http://schemas.openxmlformats.org/markup-compatibility/2006">
              <mc:Choice xmlns:v="urn:schemas-microsoft-com:vml" Requires="v">
                <p:oleObj spid="_x0000_s17429" name="Equation" r:id="rId9" imgW="152334" imgH="139639" progId="Equation.DSMT4">
                  <p:embed/>
                </p:oleObj>
              </mc:Choice>
              <mc:Fallback>
                <p:oleObj name="Equation" r:id="rId9" imgW="152334" imgH="139639"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775" y="2997200"/>
                        <a:ext cx="43180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6" name="Object 8"/>
          <p:cNvGraphicFramePr>
            <a:graphicFrameLocks noChangeAspect="1"/>
          </p:cNvGraphicFramePr>
          <p:nvPr/>
        </p:nvGraphicFramePr>
        <p:xfrm>
          <a:off x="6084888" y="2924175"/>
          <a:ext cx="792162" cy="460375"/>
        </p:xfrm>
        <a:graphic>
          <a:graphicData uri="http://schemas.openxmlformats.org/presentationml/2006/ole">
            <mc:AlternateContent xmlns:mc="http://schemas.openxmlformats.org/markup-compatibility/2006">
              <mc:Choice xmlns:v="urn:schemas-microsoft-com:vml" Requires="v">
                <p:oleObj spid="_x0000_s17430" name="Equation" r:id="rId11" imgW="393529" imgH="228501" progId="Equation.DSMT4">
                  <p:embed/>
                </p:oleObj>
              </mc:Choice>
              <mc:Fallback>
                <p:oleObj name="Equation" r:id="rId11" imgW="393529" imgH="228501"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84888" y="2924175"/>
                        <a:ext cx="79216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7" name="Object 9"/>
          <p:cNvGraphicFramePr>
            <a:graphicFrameLocks noChangeAspect="1"/>
          </p:cNvGraphicFramePr>
          <p:nvPr/>
        </p:nvGraphicFramePr>
        <p:xfrm>
          <a:off x="5292725" y="2997200"/>
          <a:ext cx="503238" cy="312738"/>
        </p:xfrm>
        <a:graphic>
          <a:graphicData uri="http://schemas.openxmlformats.org/presentationml/2006/ole">
            <mc:AlternateContent xmlns:mc="http://schemas.openxmlformats.org/markup-compatibility/2006">
              <mc:Choice xmlns:v="urn:schemas-microsoft-com:vml" Requires="v">
                <p:oleObj spid="_x0000_s17431" name="Equation" r:id="rId13" imgW="266353" imgH="164885" progId="Equation.DSMT4">
                  <p:embed/>
                </p:oleObj>
              </mc:Choice>
              <mc:Fallback>
                <p:oleObj name="Equation" r:id="rId13" imgW="266353" imgH="164885"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92725" y="2997200"/>
                        <a:ext cx="503238"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8" name="Object 10"/>
          <p:cNvGraphicFramePr>
            <a:graphicFrameLocks noChangeAspect="1"/>
          </p:cNvGraphicFramePr>
          <p:nvPr/>
        </p:nvGraphicFramePr>
        <p:xfrm>
          <a:off x="1547813" y="2924175"/>
          <a:ext cx="647700" cy="506413"/>
        </p:xfrm>
        <a:graphic>
          <a:graphicData uri="http://schemas.openxmlformats.org/presentationml/2006/ole">
            <mc:AlternateContent xmlns:mc="http://schemas.openxmlformats.org/markup-compatibility/2006">
              <mc:Choice xmlns:v="urn:schemas-microsoft-com:vml" Requires="v">
                <p:oleObj spid="_x0000_s17432" name="Equation" r:id="rId15" imgW="291973" imgH="228501" progId="Equation.DSMT4">
                  <p:embed/>
                </p:oleObj>
              </mc:Choice>
              <mc:Fallback>
                <p:oleObj name="Equation" r:id="rId15" imgW="291973" imgH="228501"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7813" y="2924175"/>
                        <a:ext cx="647700"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9" name="Text Box 11"/>
          <p:cNvSpPr txBox="1">
            <a:spLocks noChangeArrowheads="1"/>
          </p:cNvSpPr>
          <p:nvPr/>
        </p:nvSpPr>
        <p:spPr bwMode="auto">
          <a:xfrm>
            <a:off x="468313" y="2924175"/>
            <a:ext cx="74882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lnSpc>
                <a:spcPct val="100000"/>
              </a:lnSpc>
              <a:spcBef>
                <a:spcPct val="50000"/>
              </a:spcBef>
              <a:buClrTx/>
              <a:buFontTx/>
              <a:buNone/>
            </a:pPr>
            <a:r>
              <a:rPr lang="zh-CN" altLang="en-US" sz="2400">
                <a:latin typeface="Arial" charset="0"/>
              </a:rPr>
              <a:t>　　和　　　是        的最大最小值；　和　　   分别是当前叠代次数和最大叠代次数。</a:t>
            </a:r>
          </a:p>
        </p:txBody>
      </p:sp>
      <p:sp>
        <p:nvSpPr>
          <p:cNvPr id="622604" name="Text Box 12"/>
          <p:cNvSpPr txBox="1">
            <a:spLocks noChangeArrowheads="1"/>
          </p:cNvSpPr>
          <p:nvPr/>
        </p:nvSpPr>
        <p:spPr bwMode="auto">
          <a:xfrm>
            <a:off x="539750" y="4724400"/>
            <a:ext cx="7561263"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FontTx/>
              <a:buNone/>
              <a:defRPr/>
            </a:pPr>
            <a:r>
              <a:rPr kumimoji="1" lang="en-US" altLang="zh-CN" sz="1800" b="0">
                <a:latin typeface="Arial" charset="0"/>
              </a:rPr>
              <a:t> </a:t>
            </a:r>
            <a:r>
              <a:rPr kumimoji="1" lang="zh-CN" altLang="en-US" sz="2400" b="0">
                <a:latin typeface="Arial" charset="0"/>
              </a:rPr>
              <a:t>　</a:t>
            </a:r>
            <a:r>
              <a:rPr kumimoji="1" lang="zh-CN" altLang="en-US" sz="2400">
                <a:effectLst>
                  <a:outerShdw blurRad="38100" dist="38100" dir="2700000" algn="tl">
                    <a:srgbClr val="C0C0C0"/>
                  </a:outerShdw>
                </a:effectLst>
                <a:latin typeface="Arial" charset="0"/>
              </a:rPr>
              <a:t>的引入使</a:t>
            </a:r>
            <a:r>
              <a:rPr kumimoji="1" lang="en-US" altLang="zh-CN" sz="2400">
                <a:effectLst>
                  <a:outerShdw blurRad="38100" dist="38100" dir="2700000" algn="tl">
                    <a:srgbClr val="C0C0C0"/>
                  </a:outerShdw>
                </a:effectLst>
                <a:latin typeface="Arial" charset="0"/>
              </a:rPr>
              <a:t>PSO</a:t>
            </a:r>
            <a:r>
              <a:rPr kumimoji="1" lang="zh-CN" altLang="en-US" sz="2400">
                <a:effectLst>
                  <a:outerShdw blurRad="38100" dist="38100" dir="2700000" algn="tl">
                    <a:srgbClr val="C0C0C0"/>
                  </a:outerShdw>
                </a:effectLst>
                <a:latin typeface="Arial" charset="0"/>
              </a:rPr>
              <a:t>算法性能有了很大提高，针对不同的搜索问题，可以调整全局和局部搜索能力，也使得</a:t>
            </a:r>
            <a:r>
              <a:rPr kumimoji="1" lang="en-US" altLang="zh-CN" sz="2400">
                <a:effectLst>
                  <a:outerShdw blurRad="38100" dist="38100" dir="2700000" algn="tl">
                    <a:srgbClr val="C0C0C0"/>
                  </a:outerShdw>
                </a:effectLst>
                <a:latin typeface="Arial" charset="0"/>
              </a:rPr>
              <a:t>PSO</a:t>
            </a:r>
            <a:r>
              <a:rPr kumimoji="1" lang="zh-CN" altLang="en-US" sz="2400">
                <a:effectLst>
                  <a:outerShdw blurRad="38100" dist="38100" dir="2700000" algn="tl">
                    <a:srgbClr val="C0C0C0"/>
                  </a:outerShdw>
                </a:effectLst>
                <a:latin typeface="Arial" charset="0"/>
              </a:rPr>
              <a:t>算法能成功的应用于很多实际问题。</a:t>
            </a:r>
          </a:p>
          <a:p>
            <a:pPr>
              <a:lnSpc>
                <a:spcPct val="100000"/>
              </a:lnSpc>
              <a:spcBef>
                <a:spcPct val="50000"/>
              </a:spcBef>
              <a:buClrTx/>
              <a:buFontTx/>
              <a:buNone/>
              <a:defRPr/>
            </a:pPr>
            <a:endParaRPr lang="en-US" altLang="zh-CN" sz="2400" b="0">
              <a:latin typeface="Arial" charset="0"/>
            </a:endParaRPr>
          </a:p>
        </p:txBody>
      </p:sp>
      <p:graphicFrame>
        <p:nvGraphicFramePr>
          <p:cNvPr id="17421" name="Object 13"/>
          <p:cNvGraphicFramePr>
            <a:graphicFrameLocks noChangeAspect="1"/>
          </p:cNvGraphicFramePr>
          <p:nvPr/>
        </p:nvGraphicFramePr>
        <p:xfrm>
          <a:off x="684213" y="4797425"/>
          <a:ext cx="363537" cy="333375"/>
        </p:xfrm>
        <a:graphic>
          <a:graphicData uri="http://schemas.openxmlformats.org/presentationml/2006/ole">
            <mc:AlternateContent xmlns:mc="http://schemas.openxmlformats.org/markup-compatibility/2006">
              <mc:Choice xmlns:v="urn:schemas-microsoft-com:vml" Requires="v">
                <p:oleObj spid="_x0000_s17433" name="Equation" r:id="rId17" imgW="152334" imgH="139639" progId="Equation.DSMT4">
                  <p:embed/>
                </p:oleObj>
              </mc:Choice>
              <mc:Fallback>
                <p:oleObj name="Equation" r:id="rId17" imgW="152334" imgH="139639" progId="Equation.DSMT4">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4213" y="4797425"/>
                        <a:ext cx="3635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2" name="Text Box 14"/>
          <p:cNvSpPr txBox="1">
            <a:spLocks noChangeArrowheads="1"/>
          </p:cNvSpPr>
          <p:nvPr/>
        </p:nvSpPr>
        <p:spPr bwMode="auto">
          <a:xfrm>
            <a:off x="684213" y="4005263"/>
            <a:ext cx="7127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lnSpc>
                <a:spcPct val="100000"/>
              </a:lnSpc>
              <a:spcBef>
                <a:spcPct val="50000"/>
              </a:spcBef>
              <a:buClrTx/>
              <a:buFontTx/>
              <a:buNone/>
            </a:pPr>
            <a:r>
              <a:rPr lang="zh-CN" altLang="en-US" sz="2400">
                <a:latin typeface="Arial" charset="0"/>
              </a:rPr>
              <a:t>典型取值</a:t>
            </a:r>
            <a:r>
              <a:rPr lang="zh-CN" altLang="en-US" sz="1800" b="0">
                <a:latin typeface="Arial" charset="0"/>
              </a:rPr>
              <a:t>：　</a:t>
            </a:r>
            <a:r>
              <a:rPr lang="zh-CN" altLang="en-US" sz="2400">
                <a:latin typeface="Arial" charset="0"/>
              </a:rPr>
              <a:t>＝　　＝</a:t>
            </a:r>
            <a:r>
              <a:rPr lang="en-US" altLang="zh-CN" sz="2400">
                <a:latin typeface="Arial" charset="0"/>
              </a:rPr>
              <a:t>0.9</a:t>
            </a:r>
            <a:r>
              <a:rPr lang="zh-CN" altLang="en-US" sz="2400">
                <a:latin typeface="Arial" charset="0"/>
              </a:rPr>
              <a:t>；　＝</a:t>
            </a:r>
            <a:r>
              <a:rPr lang="en-US" altLang="zh-CN" sz="2400">
                <a:latin typeface="Arial" charset="0"/>
              </a:rPr>
              <a:t>0.4</a:t>
            </a:r>
          </a:p>
        </p:txBody>
      </p:sp>
      <p:graphicFrame>
        <p:nvGraphicFramePr>
          <p:cNvPr id="17423" name="Object 15"/>
          <p:cNvGraphicFramePr>
            <a:graphicFrameLocks noChangeAspect="1"/>
          </p:cNvGraphicFramePr>
          <p:nvPr/>
        </p:nvGraphicFramePr>
        <p:xfrm>
          <a:off x="2124075" y="4005263"/>
          <a:ext cx="504825" cy="477837"/>
        </p:xfrm>
        <a:graphic>
          <a:graphicData uri="http://schemas.openxmlformats.org/presentationml/2006/ole">
            <mc:AlternateContent xmlns:mc="http://schemas.openxmlformats.org/markup-compatibility/2006">
              <mc:Choice xmlns:v="urn:schemas-microsoft-com:vml" Requires="v">
                <p:oleObj spid="_x0000_s17434" name="Equation" r:id="rId19" imgW="241300" imgH="228600" progId="Equation.DSMT4">
                  <p:embed/>
                </p:oleObj>
              </mc:Choice>
              <mc:Fallback>
                <p:oleObj name="Equation" r:id="rId19" imgW="241300" imgH="228600" progId="Equation.DSMT4">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24075" y="4005263"/>
                        <a:ext cx="504825"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24" name="Object 16"/>
          <p:cNvGraphicFramePr>
            <a:graphicFrameLocks noChangeAspect="1"/>
          </p:cNvGraphicFramePr>
          <p:nvPr/>
        </p:nvGraphicFramePr>
        <p:xfrm>
          <a:off x="2843213" y="4005263"/>
          <a:ext cx="576262" cy="431800"/>
        </p:xfrm>
        <a:graphic>
          <a:graphicData uri="http://schemas.openxmlformats.org/presentationml/2006/ole">
            <mc:AlternateContent xmlns:mc="http://schemas.openxmlformats.org/markup-compatibility/2006">
              <mc:Choice xmlns:v="urn:schemas-microsoft-com:vml" Requires="v">
                <p:oleObj spid="_x0000_s17435" name="Equation" r:id="rId21" imgW="304668" imgH="228501" progId="Equation.DSMT4">
                  <p:embed/>
                </p:oleObj>
              </mc:Choice>
              <mc:Fallback>
                <p:oleObj name="Equation" r:id="rId21" imgW="304668" imgH="228501" progId="Equation.DSMT4">
                  <p:embed/>
                  <p:pic>
                    <p:nvPicPr>
                      <p:cNvPr id="0" name="Object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43213" y="4005263"/>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25" name="Object 17"/>
          <p:cNvGraphicFramePr>
            <a:graphicFrameLocks noChangeAspect="1"/>
          </p:cNvGraphicFramePr>
          <p:nvPr/>
        </p:nvGraphicFramePr>
        <p:xfrm>
          <a:off x="4284663" y="3933825"/>
          <a:ext cx="647700" cy="506413"/>
        </p:xfrm>
        <a:graphic>
          <a:graphicData uri="http://schemas.openxmlformats.org/presentationml/2006/ole">
            <mc:AlternateContent xmlns:mc="http://schemas.openxmlformats.org/markup-compatibility/2006">
              <mc:Choice xmlns:v="urn:schemas-microsoft-com:vml" Requires="v">
                <p:oleObj spid="_x0000_s17436" name="Equation" r:id="rId23" imgW="291973" imgH="228501" progId="Equation.DSMT4">
                  <p:embed/>
                </p:oleObj>
              </mc:Choice>
              <mc:Fallback>
                <p:oleObj name="Equation" r:id="rId23" imgW="291973" imgH="228501" progId="Equation.DSMT4">
                  <p:embed/>
                  <p:pic>
                    <p:nvPicPr>
                      <p:cNvPr id="0" name="Object 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84663" y="3933825"/>
                        <a:ext cx="647700"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74675" y="698500"/>
            <a:ext cx="8001000" cy="349250"/>
          </a:xfrm>
        </p:spPr>
        <p:txBody>
          <a:bodyPr/>
          <a:lstStyle/>
          <a:p>
            <a:pPr eaLnBrk="1" hangingPunct="1"/>
            <a:r>
              <a:rPr lang="zh-CN" altLang="en-US" sz="3400" smtClean="0"/>
              <a:t>算法介绍</a:t>
            </a:r>
          </a:p>
        </p:txBody>
      </p:sp>
      <p:sp>
        <p:nvSpPr>
          <p:cNvPr id="623619" name="Rectangle 3"/>
          <p:cNvSpPr>
            <a:spLocks noGrp="1" noChangeArrowheads="1"/>
          </p:cNvSpPr>
          <p:nvPr>
            <p:ph type="body" idx="1"/>
          </p:nvPr>
        </p:nvSpPr>
        <p:spPr>
          <a:xfrm>
            <a:off x="468313" y="1119188"/>
            <a:ext cx="8229600" cy="3101975"/>
          </a:xfrm>
        </p:spPr>
        <p:txBody>
          <a:bodyPr/>
          <a:lstStyle/>
          <a:p>
            <a:pPr eaLnBrk="1" hangingPunct="1">
              <a:lnSpc>
                <a:spcPct val="90000"/>
              </a:lnSpc>
              <a:buFont typeface="Wingdings" pitchFamily="2" charset="2"/>
              <a:buNone/>
              <a:defRPr/>
            </a:pPr>
            <a:r>
              <a:rPr kumimoji="1" lang="zh-CN" altLang="en-US" sz="2100" smtClean="0">
                <a:effectLst>
                  <a:outerShdw blurRad="38100" dist="38100" dir="2700000" algn="tl">
                    <a:srgbClr val="C0C0C0"/>
                  </a:outerShdw>
                </a:effectLst>
              </a:rPr>
              <a:t>　标准</a:t>
            </a:r>
            <a:r>
              <a:rPr kumimoji="1" lang="en-US" altLang="zh-CN" sz="2100" smtClean="0">
                <a:effectLst>
                  <a:outerShdw blurRad="38100" dist="38100" dir="2700000" algn="tl">
                    <a:srgbClr val="C0C0C0"/>
                  </a:outerShdw>
                </a:effectLst>
              </a:rPr>
              <a:t>PSO</a:t>
            </a:r>
            <a:r>
              <a:rPr kumimoji="1" lang="zh-CN" altLang="en-US" sz="2100" smtClean="0">
                <a:effectLst>
                  <a:outerShdw blurRad="38100" dist="38100" dir="2700000" algn="tl">
                    <a:srgbClr val="C0C0C0"/>
                  </a:outerShdw>
                </a:effectLst>
              </a:rPr>
              <a:t>算法的流程：</a:t>
            </a:r>
          </a:p>
          <a:p>
            <a:pPr eaLnBrk="1" hangingPunct="1">
              <a:lnSpc>
                <a:spcPct val="90000"/>
              </a:lnSpc>
              <a:buFont typeface="Wingdings" pitchFamily="2" charset="2"/>
              <a:buNone/>
              <a:defRPr/>
            </a:pPr>
            <a:endParaRPr kumimoji="1" lang="zh-CN" altLang="en-US" sz="2100" smtClean="0">
              <a:effectLst>
                <a:outerShdw blurRad="38100" dist="38100" dir="2700000" algn="tl">
                  <a:srgbClr val="C0C0C0"/>
                </a:outerShdw>
              </a:effectLst>
            </a:endParaRPr>
          </a:p>
          <a:p>
            <a:pPr eaLnBrk="1" hangingPunct="1">
              <a:lnSpc>
                <a:spcPct val="90000"/>
              </a:lnSpc>
              <a:buFont typeface="Wingdings" pitchFamily="2" charset="2"/>
              <a:buNone/>
              <a:defRPr/>
            </a:pPr>
            <a:r>
              <a:rPr kumimoji="1" lang="zh-CN" altLang="en-US" sz="2100" smtClean="0">
                <a:effectLst>
                  <a:outerShdw blurRad="38100" dist="38100" dir="2700000" algn="tl">
                    <a:srgbClr val="C0C0C0"/>
                  </a:outerShdw>
                </a:effectLst>
              </a:rPr>
              <a:t>　</a:t>
            </a:r>
            <a:r>
              <a:rPr kumimoji="1" lang="en-US" altLang="zh-CN" sz="2100" smtClean="0">
                <a:effectLst>
                  <a:outerShdw blurRad="38100" dist="38100" dir="2700000" algn="tl">
                    <a:srgbClr val="C0C0C0"/>
                  </a:outerShdw>
                </a:effectLst>
              </a:rPr>
              <a:t>Step1:</a:t>
            </a:r>
            <a:r>
              <a:rPr kumimoji="1" lang="zh-CN" altLang="en-US" sz="2100" smtClean="0">
                <a:effectLst>
                  <a:outerShdw blurRad="38100" dist="38100" dir="2700000" algn="tl">
                    <a:srgbClr val="C0C0C0"/>
                  </a:outerShdw>
                </a:effectLst>
              </a:rPr>
              <a:t>初始化一群微粒</a:t>
            </a:r>
            <a:r>
              <a:rPr kumimoji="1" lang="en-US" altLang="zh-CN" sz="2100" smtClean="0">
                <a:effectLst>
                  <a:outerShdw blurRad="38100" dist="38100" dir="2700000" algn="tl">
                    <a:srgbClr val="C0C0C0"/>
                  </a:outerShdw>
                </a:effectLst>
              </a:rPr>
              <a:t>(</a:t>
            </a:r>
            <a:r>
              <a:rPr kumimoji="1" lang="zh-CN" altLang="en-US" sz="2100" smtClean="0">
                <a:effectLst>
                  <a:outerShdw blurRad="38100" dist="38100" dir="2700000" algn="tl">
                    <a:srgbClr val="C0C0C0"/>
                  </a:outerShdw>
                </a:effectLst>
              </a:rPr>
              <a:t>群体规模为</a:t>
            </a:r>
            <a:r>
              <a:rPr kumimoji="1" lang="en-US" altLang="zh-CN" sz="2100" smtClean="0">
                <a:effectLst>
                  <a:outerShdw blurRad="38100" dist="38100" dir="2700000" algn="tl">
                    <a:srgbClr val="C0C0C0"/>
                  </a:outerShdw>
                </a:effectLst>
              </a:rPr>
              <a:t>M)</a:t>
            </a:r>
            <a:r>
              <a:rPr kumimoji="1" lang="zh-CN" altLang="en-US" sz="2100" smtClean="0">
                <a:effectLst>
                  <a:outerShdw blurRad="38100" dist="38100" dir="2700000" algn="tl">
                    <a:srgbClr val="C0C0C0"/>
                  </a:outerShdw>
                </a:effectLst>
              </a:rPr>
              <a:t>，包括随机位置和</a:t>
            </a:r>
          </a:p>
          <a:p>
            <a:pPr eaLnBrk="1" hangingPunct="1">
              <a:lnSpc>
                <a:spcPct val="90000"/>
              </a:lnSpc>
              <a:buFont typeface="Wingdings" pitchFamily="2" charset="2"/>
              <a:buNone/>
              <a:defRPr/>
            </a:pPr>
            <a:r>
              <a:rPr kumimoji="1" lang="zh-CN" altLang="en-US" sz="2100" smtClean="0">
                <a:effectLst>
                  <a:outerShdw blurRad="38100" dist="38100" dir="2700000" algn="tl">
                    <a:srgbClr val="C0C0C0"/>
                  </a:outerShdw>
                </a:effectLst>
              </a:rPr>
              <a:t>           　速度；</a:t>
            </a:r>
          </a:p>
          <a:p>
            <a:pPr eaLnBrk="1" hangingPunct="1">
              <a:lnSpc>
                <a:spcPct val="90000"/>
              </a:lnSpc>
              <a:buFont typeface="Wingdings" pitchFamily="2" charset="2"/>
              <a:buNone/>
              <a:defRPr/>
            </a:pPr>
            <a:r>
              <a:rPr kumimoji="1" lang="zh-CN" altLang="en-US" sz="2100" smtClean="0">
                <a:effectLst>
                  <a:outerShdw blurRad="38100" dist="38100" dir="2700000" algn="tl">
                    <a:srgbClr val="C0C0C0"/>
                  </a:outerShdw>
                </a:effectLst>
              </a:rPr>
              <a:t>　</a:t>
            </a:r>
            <a:r>
              <a:rPr kumimoji="1" lang="en-US" altLang="zh-CN" sz="2100" smtClean="0">
                <a:effectLst>
                  <a:outerShdw blurRad="38100" dist="38100" dir="2700000" algn="tl">
                    <a:srgbClr val="C0C0C0"/>
                  </a:outerShdw>
                </a:effectLst>
              </a:rPr>
              <a:t>Step2:</a:t>
            </a:r>
            <a:r>
              <a:rPr kumimoji="1" lang="zh-CN" altLang="en-US" sz="2100" smtClean="0">
                <a:effectLst>
                  <a:outerShdw blurRad="38100" dist="38100" dir="2700000" algn="tl">
                    <a:srgbClr val="C0C0C0"/>
                  </a:outerShdw>
                </a:effectLst>
              </a:rPr>
              <a:t>评价每个微粒的适应度；</a:t>
            </a:r>
          </a:p>
          <a:p>
            <a:pPr eaLnBrk="1" hangingPunct="1">
              <a:lnSpc>
                <a:spcPct val="90000"/>
              </a:lnSpc>
              <a:buFont typeface="Wingdings" pitchFamily="2" charset="2"/>
              <a:buNone/>
              <a:defRPr/>
            </a:pPr>
            <a:r>
              <a:rPr kumimoji="1" lang="zh-CN" altLang="en-US" sz="2100" smtClean="0">
                <a:effectLst>
                  <a:outerShdw blurRad="38100" dist="38100" dir="2700000" algn="tl">
                    <a:srgbClr val="C0C0C0"/>
                  </a:outerShdw>
                </a:effectLst>
              </a:rPr>
              <a:t>　</a:t>
            </a:r>
            <a:r>
              <a:rPr kumimoji="1" lang="en-US" altLang="zh-CN" sz="2100" smtClean="0">
                <a:effectLst>
                  <a:outerShdw blurRad="38100" dist="38100" dir="2700000" algn="tl">
                    <a:srgbClr val="C0C0C0"/>
                  </a:outerShdw>
                </a:effectLst>
              </a:rPr>
              <a:t>Step3:</a:t>
            </a:r>
            <a:r>
              <a:rPr kumimoji="1" lang="zh-CN" altLang="en-US" sz="2100" smtClean="0">
                <a:effectLst>
                  <a:outerShdw blurRad="38100" dist="38100" dir="2700000" algn="tl">
                    <a:srgbClr val="C0C0C0"/>
                  </a:outerShdw>
                </a:effectLst>
              </a:rPr>
              <a:t>对每个微粒，将其适应值与其经过的最好位置</a:t>
            </a:r>
          </a:p>
          <a:p>
            <a:pPr eaLnBrk="1" hangingPunct="1">
              <a:lnSpc>
                <a:spcPct val="90000"/>
              </a:lnSpc>
              <a:buFont typeface="Wingdings" pitchFamily="2" charset="2"/>
              <a:buNone/>
              <a:defRPr/>
            </a:pPr>
            <a:r>
              <a:rPr kumimoji="1" lang="zh-CN" altLang="en-US" sz="2100" smtClean="0">
                <a:effectLst>
                  <a:outerShdw blurRad="38100" dist="38100" dir="2700000" algn="tl">
                    <a:srgbClr val="C0C0C0"/>
                  </a:outerShdw>
                </a:effectLst>
              </a:rPr>
              <a:t>          　 </a:t>
            </a:r>
            <a:r>
              <a:rPr kumimoji="1" lang="en-US" altLang="zh-CN" sz="2100" smtClean="0">
                <a:effectLst>
                  <a:outerShdw blurRad="38100" dist="38100" dir="2700000" algn="tl">
                    <a:srgbClr val="C0C0C0"/>
                  </a:outerShdw>
                </a:effectLst>
              </a:rPr>
              <a:t>pbest</a:t>
            </a:r>
            <a:r>
              <a:rPr kumimoji="1" lang="zh-CN" altLang="en-US" sz="2100" smtClean="0">
                <a:effectLst>
                  <a:outerShdw blurRad="38100" dist="38100" dir="2700000" algn="tl">
                    <a:srgbClr val="C0C0C0"/>
                  </a:outerShdw>
                </a:effectLst>
              </a:rPr>
              <a:t>作比较，如果较好，则将其作为当前的</a:t>
            </a:r>
          </a:p>
          <a:p>
            <a:pPr eaLnBrk="1" hangingPunct="1">
              <a:lnSpc>
                <a:spcPct val="90000"/>
              </a:lnSpc>
              <a:buFont typeface="Wingdings" pitchFamily="2" charset="2"/>
              <a:buNone/>
              <a:defRPr/>
            </a:pPr>
            <a:r>
              <a:rPr kumimoji="1" lang="zh-CN" altLang="en-US" sz="2100" smtClean="0">
                <a:effectLst>
                  <a:outerShdw blurRad="38100" dist="38100" dir="2700000" algn="tl">
                    <a:srgbClr val="C0C0C0"/>
                  </a:outerShdw>
                </a:effectLst>
              </a:rPr>
              <a:t>　           最好位置</a:t>
            </a:r>
            <a:r>
              <a:rPr kumimoji="1" lang="en-US" altLang="zh-CN" sz="2100" smtClean="0">
                <a:effectLst>
                  <a:outerShdw blurRad="38100" dist="38100" dir="2700000" algn="tl">
                    <a:srgbClr val="C0C0C0"/>
                  </a:outerShdw>
                </a:effectLst>
              </a:rPr>
              <a:t>pbest;</a:t>
            </a:r>
          </a:p>
          <a:p>
            <a:pPr eaLnBrk="1" hangingPunct="1">
              <a:lnSpc>
                <a:spcPct val="90000"/>
              </a:lnSpc>
              <a:buFont typeface="Wingdings" pitchFamily="2" charset="2"/>
              <a:buNone/>
              <a:defRPr/>
            </a:pPr>
            <a:r>
              <a:rPr kumimoji="1" lang="zh-CN" altLang="en-US" sz="2100" smtClean="0">
                <a:effectLst>
                  <a:outerShdw blurRad="38100" dist="38100" dir="2700000" algn="tl">
                    <a:srgbClr val="C0C0C0"/>
                  </a:outerShdw>
                </a:effectLst>
              </a:rPr>
              <a:t>　</a:t>
            </a:r>
            <a:r>
              <a:rPr kumimoji="1" lang="en-US" altLang="zh-CN" sz="2100" smtClean="0">
                <a:effectLst>
                  <a:outerShdw blurRad="38100" dist="38100" dir="2700000" algn="tl">
                    <a:srgbClr val="C0C0C0"/>
                  </a:outerShdw>
                </a:effectLst>
              </a:rPr>
              <a:t>Step4:</a:t>
            </a:r>
            <a:r>
              <a:rPr kumimoji="1" lang="zh-CN" altLang="en-US" sz="2100" smtClean="0">
                <a:effectLst>
                  <a:outerShdw blurRad="38100" dist="38100" dir="2700000" algn="tl">
                    <a:srgbClr val="C0C0C0"/>
                  </a:outerShdw>
                </a:effectLst>
              </a:rPr>
              <a:t>对每个微粒，将其适应值与其经过的最好位置</a:t>
            </a:r>
          </a:p>
          <a:p>
            <a:pPr eaLnBrk="1" hangingPunct="1">
              <a:lnSpc>
                <a:spcPct val="90000"/>
              </a:lnSpc>
              <a:buFont typeface="Wingdings" pitchFamily="2" charset="2"/>
              <a:buNone/>
              <a:defRPr/>
            </a:pPr>
            <a:r>
              <a:rPr kumimoji="1" lang="zh-CN" altLang="en-US" sz="2100" smtClean="0">
                <a:effectLst>
                  <a:outerShdw blurRad="38100" dist="38100" dir="2700000" algn="tl">
                    <a:srgbClr val="C0C0C0"/>
                  </a:outerShdw>
                </a:effectLst>
              </a:rPr>
              <a:t>           　</a:t>
            </a:r>
            <a:r>
              <a:rPr kumimoji="1" lang="en-US" altLang="zh-CN" sz="2100" smtClean="0">
                <a:effectLst>
                  <a:outerShdw blurRad="38100" dist="38100" dir="2700000" algn="tl">
                    <a:srgbClr val="C0C0C0"/>
                  </a:outerShdw>
                </a:effectLst>
              </a:rPr>
              <a:t>gbest</a:t>
            </a:r>
            <a:r>
              <a:rPr kumimoji="1" lang="zh-CN" altLang="en-US" sz="2100" smtClean="0">
                <a:effectLst>
                  <a:outerShdw blurRad="38100" dist="38100" dir="2700000" algn="tl">
                    <a:srgbClr val="C0C0C0"/>
                  </a:outerShdw>
                </a:effectLst>
              </a:rPr>
              <a:t>作比较，如果较好，则将其作为当前的</a:t>
            </a:r>
          </a:p>
          <a:p>
            <a:pPr eaLnBrk="1" hangingPunct="1">
              <a:lnSpc>
                <a:spcPct val="90000"/>
              </a:lnSpc>
              <a:buFont typeface="Wingdings" pitchFamily="2" charset="2"/>
              <a:buNone/>
              <a:defRPr/>
            </a:pPr>
            <a:r>
              <a:rPr kumimoji="1" lang="zh-CN" altLang="en-US" sz="2100" smtClean="0">
                <a:effectLst>
                  <a:outerShdw blurRad="38100" dist="38100" dir="2700000" algn="tl">
                    <a:srgbClr val="C0C0C0"/>
                  </a:outerShdw>
                </a:effectLst>
              </a:rPr>
              <a:t>           　最好位置</a:t>
            </a:r>
            <a:r>
              <a:rPr kumimoji="1" lang="en-US" altLang="zh-CN" sz="2100" smtClean="0">
                <a:effectLst>
                  <a:outerShdw blurRad="38100" dist="38100" dir="2700000" algn="tl">
                    <a:srgbClr val="C0C0C0"/>
                  </a:outerShdw>
                </a:effectLst>
              </a:rPr>
              <a:t>gbest;</a:t>
            </a:r>
          </a:p>
          <a:p>
            <a:pPr eaLnBrk="1" hangingPunct="1">
              <a:lnSpc>
                <a:spcPct val="90000"/>
              </a:lnSpc>
              <a:buFont typeface="Wingdings" pitchFamily="2" charset="2"/>
              <a:buNone/>
              <a:defRPr/>
            </a:pPr>
            <a:r>
              <a:rPr kumimoji="1" lang="zh-CN" altLang="en-US" sz="2100" smtClean="0">
                <a:effectLst>
                  <a:outerShdw blurRad="38100" dist="38100" dir="2700000" algn="tl">
                    <a:srgbClr val="C0C0C0"/>
                  </a:outerShdw>
                </a:effectLst>
              </a:rPr>
              <a:t>　</a:t>
            </a:r>
            <a:r>
              <a:rPr kumimoji="1" lang="en-US" altLang="zh-CN" sz="2100" smtClean="0">
                <a:effectLst>
                  <a:outerShdw blurRad="38100" dist="38100" dir="2700000" algn="tl">
                    <a:srgbClr val="C0C0C0"/>
                  </a:outerShdw>
                </a:effectLst>
              </a:rPr>
              <a:t>Step5:</a:t>
            </a:r>
            <a:r>
              <a:rPr kumimoji="1" lang="zh-CN" altLang="en-US" sz="2100" smtClean="0">
                <a:effectLst>
                  <a:outerShdw blurRad="38100" dist="38100" dir="2700000" algn="tl">
                    <a:srgbClr val="C0C0C0"/>
                  </a:outerShdw>
                </a:effectLst>
              </a:rPr>
              <a:t>根据</a:t>
            </a:r>
            <a:r>
              <a:rPr kumimoji="1" lang="en-US" altLang="zh-CN" sz="2100" smtClean="0">
                <a:effectLst>
                  <a:outerShdw blurRad="38100" dist="38100" dir="2700000" algn="tl">
                    <a:srgbClr val="C0C0C0"/>
                  </a:outerShdw>
                </a:effectLst>
              </a:rPr>
              <a:t>(2)</a:t>
            </a:r>
            <a:r>
              <a:rPr kumimoji="1" lang="zh-CN" altLang="en-US" sz="2100" smtClean="0">
                <a:effectLst>
                  <a:outerShdw blurRad="38100" dist="38100" dir="2700000" algn="tl">
                    <a:srgbClr val="C0C0C0"/>
                  </a:outerShdw>
                </a:effectLst>
              </a:rPr>
              <a:t>、</a:t>
            </a:r>
            <a:r>
              <a:rPr kumimoji="1" lang="en-US" altLang="zh-CN" sz="2100" smtClean="0">
                <a:effectLst>
                  <a:outerShdw blurRad="38100" dist="38100" dir="2700000" algn="tl">
                    <a:srgbClr val="C0C0C0"/>
                  </a:outerShdw>
                </a:effectLst>
              </a:rPr>
              <a:t>(3)</a:t>
            </a:r>
            <a:r>
              <a:rPr kumimoji="1" lang="zh-CN" altLang="en-US" sz="2100" smtClean="0">
                <a:effectLst>
                  <a:outerShdw blurRad="38100" dist="38100" dir="2700000" algn="tl">
                    <a:srgbClr val="C0C0C0"/>
                  </a:outerShdw>
                </a:effectLst>
              </a:rPr>
              <a:t>式调整微粒速度和位置；</a:t>
            </a:r>
          </a:p>
          <a:p>
            <a:pPr eaLnBrk="1" hangingPunct="1">
              <a:lnSpc>
                <a:spcPct val="90000"/>
              </a:lnSpc>
              <a:buFont typeface="Wingdings" pitchFamily="2" charset="2"/>
              <a:buNone/>
              <a:defRPr/>
            </a:pPr>
            <a:r>
              <a:rPr kumimoji="1" lang="zh-CN" altLang="en-US" sz="2100" smtClean="0">
                <a:effectLst>
                  <a:outerShdw blurRad="38100" dist="38100" dir="2700000" algn="tl">
                    <a:srgbClr val="C0C0C0"/>
                  </a:outerShdw>
                </a:effectLst>
              </a:rPr>
              <a:t>　</a:t>
            </a:r>
            <a:r>
              <a:rPr kumimoji="1" lang="en-US" altLang="zh-CN" sz="2100" smtClean="0">
                <a:effectLst>
                  <a:outerShdw blurRad="38100" dist="38100" dir="2700000" algn="tl">
                    <a:srgbClr val="C0C0C0"/>
                  </a:outerShdw>
                </a:effectLst>
              </a:rPr>
              <a:t>Step6:</a:t>
            </a:r>
            <a:r>
              <a:rPr kumimoji="1" lang="zh-CN" altLang="en-US" sz="2100" smtClean="0">
                <a:effectLst>
                  <a:outerShdw blurRad="38100" dist="38100" dir="2700000" algn="tl">
                    <a:srgbClr val="C0C0C0"/>
                  </a:outerShdw>
                </a:effectLst>
              </a:rPr>
              <a:t>未达到结束条件则转</a:t>
            </a:r>
            <a:r>
              <a:rPr kumimoji="1" lang="en-US" altLang="zh-CN" sz="2100" smtClean="0">
                <a:effectLst>
                  <a:outerShdw blurRad="38100" dist="38100" dir="2700000" algn="tl">
                    <a:srgbClr val="C0C0C0"/>
                  </a:outerShdw>
                </a:effectLst>
              </a:rPr>
              <a:t>Step2</a:t>
            </a:r>
            <a:r>
              <a:rPr kumimoji="1" lang="zh-CN" altLang="en-US" sz="2100" smtClean="0">
                <a:effectLst>
                  <a:outerShdw blurRad="38100" dist="38100" dir="2700000" algn="tl">
                    <a:srgbClr val="C0C0C0"/>
                  </a:outerShdw>
                </a:effectLst>
              </a:rPr>
              <a:t>。</a:t>
            </a:r>
          </a:p>
          <a:p>
            <a:pPr eaLnBrk="1" hangingPunct="1">
              <a:lnSpc>
                <a:spcPct val="90000"/>
              </a:lnSpc>
              <a:defRPr/>
            </a:pPr>
            <a:endParaRPr lang="en-US" altLang="zh-CN" sz="21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算法介绍</a:t>
            </a:r>
          </a:p>
        </p:txBody>
      </p:sp>
      <p:sp>
        <p:nvSpPr>
          <p:cNvPr id="624643" name="Rectangle 3"/>
          <p:cNvSpPr>
            <a:spLocks noGrp="1" noChangeArrowheads="1"/>
          </p:cNvSpPr>
          <p:nvPr>
            <p:ph type="body" sz="half" idx="1"/>
          </p:nvPr>
        </p:nvSpPr>
        <p:spPr>
          <a:xfrm>
            <a:off x="566738" y="1752600"/>
            <a:ext cx="7081837" cy="2538413"/>
          </a:xfrm>
        </p:spPr>
        <p:txBody>
          <a:bodyPr/>
          <a:lstStyle/>
          <a:p>
            <a:pPr eaLnBrk="1" hangingPunct="1">
              <a:buFont typeface="Wingdings" pitchFamily="2" charset="2"/>
              <a:buNone/>
              <a:defRPr/>
            </a:pPr>
            <a:r>
              <a:rPr kumimoji="1" lang="zh-CN" altLang="en-US" sz="2600" b="1" smtClean="0">
                <a:effectLst>
                  <a:outerShdw blurRad="38100" dist="38100" dir="2700000" algn="tl">
                    <a:srgbClr val="C0C0C0"/>
                  </a:outerShdw>
                </a:effectLst>
              </a:rPr>
              <a:t>　迭代终止条件</a:t>
            </a:r>
            <a:r>
              <a:rPr kumimoji="1" lang="zh-CN" altLang="en-US" sz="2600" b="1" smtClean="0"/>
              <a:t>根据具体问题一般选为最大迭代次数　　  或</a:t>
            </a:r>
            <a:r>
              <a:rPr kumimoji="1" lang="en-US" altLang="zh-CN" sz="2600" b="1" smtClean="0"/>
              <a:t>(</a:t>
            </a:r>
            <a:r>
              <a:rPr kumimoji="1" lang="zh-CN" altLang="en-US" sz="2600" b="1" smtClean="0"/>
              <a:t>和</a:t>
            </a:r>
            <a:r>
              <a:rPr kumimoji="1" lang="en-US" altLang="zh-CN" sz="2600" b="1" smtClean="0"/>
              <a:t>)</a:t>
            </a:r>
            <a:r>
              <a:rPr kumimoji="1" lang="zh-CN" altLang="en-US" sz="2600" b="1" smtClean="0"/>
              <a:t>微粒群迄今为止搜索到的最优位置满足预定最小适应阈值</a:t>
            </a:r>
            <a:r>
              <a:rPr kumimoji="1" lang="zh-CN" altLang="en-US" sz="2600" b="1" smtClean="0">
                <a:solidFill>
                  <a:srgbClr val="DDDDDD"/>
                </a:solidFill>
              </a:rPr>
              <a:t>。</a:t>
            </a:r>
          </a:p>
        </p:txBody>
      </p:sp>
      <p:graphicFrame>
        <p:nvGraphicFramePr>
          <p:cNvPr id="19460" name="Object 4"/>
          <p:cNvGraphicFramePr>
            <a:graphicFrameLocks noChangeAspect="1"/>
          </p:cNvGraphicFramePr>
          <p:nvPr>
            <p:ph sz="half" idx="2"/>
          </p:nvPr>
        </p:nvGraphicFramePr>
        <p:xfrm>
          <a:off x="2124075" y="2205038"/>
          <a:ext cx="841375" cy="473075"/>
        </p:xfrm>
        <a:graphic>
          <a:graphicData uri="http://schemas.openxmlformats.org/presentationml/2006/ole">
            <mc:AlternateContent xmlns:mc="http://schemas.openxmlformats.org/markup-compatibility/2006">
              <mc:Choice xmlns:v="urn:schemas-microsoft-com:vml" Requires="v">
                <p:oleObj spid="_x0000_s19461" name="Equation" r:id="rId3" imgW="393529" imgH="228501" progId="Equation.DSMT4">
                  <p:embed/>
                </p:oleObj>
              </mc:Choice>
              <mc:Fallback>
                <p:oleObj name="Equation" r:id="rId3" imgW="393529" imgH="22850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205038"/>
                        <a:ext cx="84137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74675" y="304800"/>
            <a:ext cx="8001000" cy="904875"/>
          </a:xfrm>
        </p:spPr>
        <p:txBody>
          <a:bodyPr/>
          <a:lstStyle/>
          <a:p>
            <a:pPr eaLnBrk="1" hangingPunct="1"/>
            <a:r>
              <a:rPr lang="zh-CN" altLang="en-US" b="1" smtClean="0"/>
              <a:t>全局和局部最优算法</a:t>
            </a:r>
          </a:p>
        </p:txBody>
      </p:sp>
      <p:sp>
        <p:nvSpPr>
          <p:cNvPr id="20483" name="Rectangle 3"/>
          <p:cNvSpPr>
            <a:spLocks noGrp="1" noChangeArrowheads="1"/>
          </p:cNvSpPr>
          <p:nvPr>
            <p:ph type="body" sz="half" idx="1"/>
          </p:nvPr>
        </p:nvSpPr>
        <p:spPr>
          <a:xfrm>
            <a:off x="566738" y="1752600"/>
            <a:ext cx="7291387" cy="4100513"/>
          </a:xfrm>
        </p:spPr>
        <p:txBody>
          <a:bodyPr/>
          <a:lstStyle/>
          <a:p>
            <a:pPr eaLnBrk="1" hangingPunct="1">
              <a:buFont typeface="Wingdings" pitchFamily="2" charset="2"/>
              <a:buNone/>
            </a:pPr>
            <a:r>
              <a:rPr lang="en-US" altLang="zh-CN" sz="2200" b="1" smtClean="0"/>
              <a:t>  </a:t>
            </a:r>
            <a:r>
              <a:rPr lang="zh-CN" altLang="en-US" sz="2200" b="1" smtClean="0"/>
              <a:t>权重因子　，　是调整粒子的自身经验与社会（群体）经验在其运动中所起的作用的权重。</a:t>
            </a:r>
          </a:p>
          <a:p>
            <a:pPr eaLnBrk="1" hangingPunct="1">
              <a:buFont typeface="Wingdings" pitchFamily="2" charset="2"/>
              <a:buNone/>
            </a:pPr>
            <a:r>
              <a:rPr lang="zh-CN" altLang="en-US" sz="2200" b="1" smtClean="0"/>
              <a:t>  如果　＝</a:t>
            </a:r>
            <a:r>
              <a:rPr lang="en-US" altLang="zh-CN" sz="2200" b="1" smtClean="0"/>
              <a:t>0</a:t>
            </a:r>
            <a:r>
              <a:rPr lang="zh-CN" altLang="en-US" sz="2200" b="1" smtClean="0"/>
              <a:t>，则粒子没有自经验，只有</a:t>
            </a:r>
            <a:r>
              <a:rPr lang="zh-CN" altLang="en-US" sz="2200" b="1" smtClean="0">
                <a:latin typeface="Arial" charset="0"/>
              </a:rPr>
              <a:t>“</a:t>
            </a:r>
            <a:r>
              <a:rPr lang="zh-CN" altLang="en-US" sz="2200" b="1" smtClean="0"/>
              <a:t>社会（</a:t>
            </a:r>
            <a:r>
              <a:rPr lang="en-US" altLang="zh-CN" sz="2200" b="1" smtClean="0"/>
              <a:t>social-only</a:t>
            </a:r>
            <a:r>
              <a:rPr lang="zh-CN" altLang="en-US" sz="2200" b="1" smtClean="0"/>
              <a:t>）经验</a:t>
            </a:r>
            <a:r>
              <a:rPr lang="zh-CN" altLang="en-US" sz="2200" b="1" smtClean="0">
                <a:latin typeface="Arial" charset="0"/>
              </a:rPr>
              <a:t>”</a:t>
            </a:r>
            <a:r>
              <a:rPr lang="zh-CN" altLang="en-US" sz="2200" b="1" smtClean="0"/>
              <a:t>，它的收敛速度可能较快，但在处理较复杂的问题时，容易陷入局部最优点。</a:t>
            </a:r>
          </a:p>
          <a:p>
            <a:pPr eaLnBrk="1" hangingPunct="1">
              <a:buFont typeface="Wingdings" pitchFamily="2" charset="2"/>
              <a:buNone/>
            </a:pPr>
            <a:r>
              <a:rPr lang="zh-CN" altLang="en-US" sz="2200" b="1" smtClean="0"/>
              <a:t>   如果　＝</a:t>
            </a:r>
            <a:r>
              <a:rPr lang="en-US" altLang="zh-CN" sz="2200" b="1" smtClean="0"/>
              <a:t>0</a:t>
            </a:r>
            <a:r>
              <a:rPr lang="zh-CN" altLang="en-US" sz="2200" b="1" smtClean="0"/>
              <a:t>，则粒子没有群体共享信息，只有</a:t>
            </a:r>
            <a:r>
              <a:rPr lang="zh-CN" altLang="en-US" sz="2200" b="1" smtClean="0">
                <a:latin typeface="Arial" charset="0"/>
              </a:rPr>
              <a:t>“</a:t>
            </a:r>
            <a:r>
              <a:rPr lang="zh-CN" altLang="en-US" sz="2200" b="1" smtClean="0"/>
              <a:t>自身经验</a:t>
            </a:r>
            <a:r>
              <a:rPr lang="zh-CN" altLang="en-US" sz="2200" b="1" smtClean="0">
                <a:latin typeface="Arial" charset="0"/>
              </a:rPr>
              <a:t>”</a:t>
            </a:r>
            <a:r>
              <a:rPr lang="zh-CN" altLang="en-US" sz="2200" b="1" smtClean="0"/>
              <a:t>，因为个体间没有交互，一个规模为</a:t>
            </a:r>
            <a:r>
              <a:rPr lang="en-US" altLang="zh-CN" sz="2200" b="1" smtClean="0"/>
              <a:t>M</a:t>
            </a:r>
            <a:r>
              <a:rPr lang="zh-CN" altLang="en-US" sz="2200" b="1" smtClean="0"/>
              <a:t>的群体等价于运行了</a:t>
            </a:r>
            <a:r>
              <a:rPr lang="en-US" altLang="zh-CN" sz="2200" b="1" smtClean="0"/>
              <a:t>M</a:t>
            </a:r>
            <a:r>
              <a:rPr lang="zh-CN" altLang="en-US" sz="2200" b="1" smtClean="0"/>
              <a:t>个单个微粒，因而得到解的几率非常小。</a:t>
            </a:r>
          </a:p>
        </p:txBody>
      </p:sp>
      <p:graphicFrame>
        <p:nvGraphicFramePr>
          <p:cNvPr id="20484" name="Object 4"/>
          <p:cNvGraphicFramePr>
            <a:graphicFrameLocks noChangeAspect="1"/>
          </p:cNvGraphicFramePr>
          <p:nvPr>
            <p:ph sz="quarter" idx="2"/>
          </p:nvPr>
        </p:nvGraphicFramePr>
        <p:xfrm>
          <a:off x="1346200" y="2390775"/>
          <a:ext cx="419100" cy="882650"/>
        </p:xfrm>
        <a:graphic>
          <a:graphicData uri="http://schemas.openxmlformats.org/presentationml/2006/ole">
            <mc:AlternateContent xmlns:mc="http://schemas.openxmlformats.org/markup-compatibility/2006">
              <mc:Choice xmlns:v="urn:schemas-microsoft-com:vml" Requires="v">
                <p:oleObj spid="_x0000_s20488" name="Equation" r:id="rId3" imgW="152334" imgH="330057" progId="Equation.DSMT4">
                  <p:embed/>
                </p:oleObj>
              </mc:Choice>
              <mc:Fallback>
                <p:oleObj name="Equation" r:id="rId3" imgW="152334" imgH="33005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200" y="2390775"/>
                        <a:ext cx="419100"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5" name="Object 5"/>
          <p:cNvGraphicFramePr>
            <a:graphicFrameLocks noChangeAspect="1"/>
          </p:cNvGraphicFramePr>
          <p:nvPr>
            <p:ph sz="quarter" idx="3"/>
          </p:nvPr>
        </p:nvGraphicFramePr>
        <p:xfrm>
          <a:off x="1417638" y="3476625"/>
          <a:ext cx="419100" cy="611188"/>
        </p:xfrm>
        <a:graphic>
          <a:graphicData uri="http://schemas.openxmlformats.org/presentationml/2006/ole">
            <mc:AlternateContent xmlns:mc="http://schemas.openxmlformats.org/markup-compatibility/2006">
              <mc:Choice xmlns:v="urn:schemas-microsoft-com:vml" Requires="v">
                <p:oleObj spid="_x0000_s20489" name="Equation" r:id="rId5" imgW="152334" imgH="228501" progId="Equation.DSMT4">
                  <p:embed/>
                </p:oleObj>
              </mc:Choice>
              <mc:Fallback>
                <p:oleObj name="Equation" r:id="rId5" imgW="152334" imgH="228501"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7638" y="3476625"/>
                        <a:ext cx="419100"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6" name="Object 6"/>
          <p:cNvGraphicFramePr>
            <a:graphicFrameLocks noChangeAspect="1"/>
          </p:cNvGraphicFramePr>
          <p:nvPr/>
        </p:nvGraphicFramePr>
        <p:xfrm>
          <a:off x="1835150" y="1628775"/>
          <a:ext cx="649288" cy="936625"/>
        </p:xfrm>
        <a:graphic>
          <a:graphicData uri="http://schemas.openxmlformats.org/presentationml/2006/ole">
            <mc:AlternateContent xmlns:mc="http://schemas.openxmlformats.org/markup-compatibility/2006">
              <mc:Choice xmlns:v="urn:schemas-microsoft-com:vml" Requires="v">
                <p:oleObj spid="_x0000_s20490" name="Equation" r:id="rId7" imgW="152334" imgH="330057" progId="Equation.DSMT4">
                  <p:embed/>
                </p:oleObj>
              </mc:Choice>
              <mc:Fallback>
                <p:oleObj name="Equation" r:id="rId7" imgW="152334" imgH="330057"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628775"/>
                        <a:ext cx="649288"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7" name="Object 7"/>
          <p:cNvGraphicFramePr>
            <a:graphicFrameLocks noChangeAspect="1"/>
          </p:cNvGraphicFramePr>
          <p:nvPr/>
        </p:nvGraphicFramePr>
        <p:xfrm>
          <a:off x="2411413" y="1628775"/>
          <a:ext cx="431800" cy="647700"/>
        </p:xfrm>
        <a:graphic>
          <a:graphicData uri="http://schemas.openxmlformats.org/presentationml/2006/ole">
            <mc:AlternateContent xmlns:mc="http://schemas.openxmlformats.org/markup-compatibility/2006">
              <mc:Choice xmlns:v="urn:schemas-microsoft-com:vml" Requires="v">
                <p:oleObj spid="_x0000_s20491" name="Equation" r:id="rId8" imgW="152334" imgH="228501" progId="Equation.DSMT4">
                  <p:embed/>
                </p:oleObj>
              </mc:Choice>
              <mc:Fallback>
                <p:oleObj name="Equation" r:id="rId8" imgW="152334" imgH="228501"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1628775"/>
                        <a:ext cx="4318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865188" y="444500"/>
            <a:ext cx="7265987" cy="904875"/>
          </a:xfrm>
        </p:spPr>
        <p:txBody>
          <a:bodyPr/>
          <a:lstStyle/>
          <a:p>
            <a:pPr eaLnBrk="1" hangingPunct="1"/>
            <a:r>
              <a:rPr lang="zh-CN" altLang="en-US" smtClean="0"/>
              <a:t>参数分析</a:t>
            </a:r>
          </a:p>
        </p:txBody>
      </p:sp>
      <p:sp>
        <p:nvSpPr>
          <p:cNvPr id="626691" name="Text Box 3"/>
          <p:cNvSpPr txBox="1">
            <a:spLocks noChangeArrowheads="1"/>
          </p:cNvSpPr>
          <p:nvPr/>
        </p:nvSpPr>
        <p:spPr bwMode="auto">
          <a:xfrm>
            <a:off x="684213" y="1697038"/>
            <a:ext cx="75596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FontTx/>
              <a:buNone/>
              <a:defRPr/>
            </a:pPr>
            <a:r>
              <a:rPr kumimoji="1" lang="zh-CN" altLang="en-US" sz="2400">
                <a:effectLst>
                  <a:outerShdw blurRad="38100" dist="38100" dir="2700000" algn="tl">
                    <a:srgbClr val="C0C0C0"/>
                  </a:outerShdw>
                </a:effectLst>
                <a:latin typeface="Arial" charset="0"/>
              </a:rPr>
              <a:t>参数有：群体规模</a:t>
            </a:r>
            <a:r>
              <a:rPr kumimoji="1" lang="en-US" altLang="zh-CN" sz="2400">
                <a:effectLst>
                  <a:outerShdw blurRad="38100" dist="38100" dir="2700000" algn="tl">
                    <a:srgbClr val="C0C0C0"/>
                  </a:outerShdw>
                </a:effectLst>
                <a:latin typeface="Arial" charset="0"/>
              </a:rPr>
              <a:t>M</a:t>
            </a:r>
            <a:r>
              <a:rPr kumimoji="1" lang="zh-CN" altLang="en-US" sz="2400">
                <a:effectLst>
                  <a:outerShdw blurRad="38100" dist="38100" dir="2700000" algn="tl">
                    <a:srgbClr val="C0C0C0"/>
                  </a:outerShdw>
                </a:effectLst>
                <a:latin typeface="Arial" charset="0"/>
              </a:rPr>
              <a:t>，惯性因子 </a:t>
            </a:r>
            <a:r>
              <a:rPr kumimoji="1" lang="en-US" altLang="zh-CN" sz="2400">
                <a:effectLst>
                  <a:outerShdw blurRad="38100" dist="38100" dir="2700000" algn="tl">
                    <a:srgbClr val="C0C0C0"/>
                  </a:outerShdw>
                </a:effectLst>
                <a:latin typeface="Arial" charset="0"/>
              </a:rPr>
              <a:t>w   </a:t>
            </a:r>
            <a:r>
              <a:rPr kumimoji="1" lang="zh-CN" altLang="en-US" sz="2400">
                <a:effectLst>
                  <a:outerShdw blurRad="38100" dist="38100" dir="2700000" algn="tl">
                    <a:srgbClr val="C0C0C0"/>
                  </a:outerShdw>
                </a:effectLst>
                <a:latin typeface="Arial" charset="0"/>
              </a:rPr>
              <a:t>，学习因子</a:t>
            </a:r>
            <a:r>
              <a:rPr kumimoji="1" lang="en-US" altLang="zh-CN" sz="2400">
                <a:effectLst>
                  <a:outerShdw blurRad="38100" dist="38100" dir="2700000" algn="tl">
                    <a:srgbClr val="C0C0C0"/>
                  </a:outerShdw>
                </a:effectLst>
                <a:latin typeface="Arial" charset="0"/>
              </a:rPr>
              <a:t>c</a:t>
            </a:r>
            <a:r>
              <a:rPr kumimoji="1" lang="en-US" altLang="zh-CN" sz="2400" baseline="-25000">
                <a:effectLst>
                  <a:outerShdw blurRad="38100" dist="38100" dir="2700000" algn="tl">
                    <a:srgbClr val="C0C0C0"/>
                  </a:outerShdw>
                </a:effectLst>
                <a:latin typeface="Arial" charset="0"/>
              </a:rPr>
              <a:t>1</a:t>
            </a:r>
            <a:r>
              <a:rPr kumimoji="1" lang="zh-CN" altLang="en-US" sz="2400">
                <a:effectLst>
                  <a:outerShdw blurRad="38100" dist="38100" dir="2700000" algn="tl">
                    <a:srgbClr val="C0C0C0"/>
                  </a:outerShdw>
                </a:effectLst>
                <a:latin typeface="Arial" charset="0"/>
              </a:rPr>
              <a:t>和</a:t>
            </a:r>
            <a:r>
              <a:rPr kumimoji="1" lang="en-US" altLang="zh-CN" sz="2400">
                <a:effectLst>
                  <a:outerShdw blurRad="38100" dist="38100" dir="2700000" algn="tl">
                    <a:srgbClr val="C0C0C0"/>
                  </a:outerShdw>
                </a:effectLst>
                <a:latin typeface="Arial" charset="0"/>
              </a:rPr>
              <a:t>c</a:t>
            </a:r>
            <a:r>
              <a:rPr kumimoji="1" lang="en-US" altLang="zh-CN" sz="2400" baseline="-25000">
                <a:effectLst>
                  <a:outerShdw blurRad="38100" dist="38100" dir="2700000" algn="tl">
                    <a:srgbClr val="C0C0C0"/>
                  </a:outerShdw>
                </a:effectLst>
                <a:latin typeface="Arial" charset="0"/>
              </a:rPr>
              <a:t>2</a:t>
            </a:r>
          </a:p>
          <a:p>
            <a:pPr>
              <a:lnSpc>
                <a:spcPct val="100000"/>
              </a:lnSpc>
              <a:spcBef>
                <a:spcPct val="0"/>
              </a:spcBef>
              <a:buClrTx/>
              <a:buFontTx/>
              <a:buNone/>
              <a:defRPr/>
            </a:pPr>
            <a:r>
              <a:rPr kumimoji="1" lang="zh-CN" altLang="en-US" sz="2400">
                <a:effectLst>
                  <a:outerShdw blurRad="38100" dist="38100" dir="2700000" algn="tl">
                    <a:srgbClr val="C0C0C0"/>
                  </a:outerShdw>
                </a:effectLst>
                <a:latin typeface="Arial" charset="0"/>
              </a:rPr>
              <a:t>最大速度</a:t>
            </a:r>
            <a:r>
              <a:rPr kumimoji="1" lang="en-US" altLang="zh-CN" sz="2400">
                <a:effectLst>
                  <a:outerShdw blurRad="38100" dist="38100" dir="2700000" algn="tl">
                    <a:srgbClr val="C0C0C0"/>
                  </a:outerShdw>
                </a:effectLst>
                <a:latin typeface="Arial" charset="0"/>
              </a:rPr>
              <a:t>V</a:t>
            </a:r>
            <a:r>
              <a:rPr kumimoji="1" lang="en-US" altLang="zh-CN" sz="2400" baseline="-25000">
                <a:effectLst>
                  <a:outerShdw blurRad="38100" dist="38100" dir="2700000" algn="tl">
                    <a:srgbClr val="C0C0C0"/>
                  </a:outerShdw>
                </a:effectLst>
                <a:latin typeface="Arial" charset="0"/>
              </a:rPr>
              <a:t>max</a:t>
            </a:r>
            <a:r>
              <a:rPr kumimoji="1" lang="zh-CN" altLang="en-US" sz="2400">
                <a:effectLst>
                  <a:outerShdw blurRad="38100" dist="38100" dir="2700000" algn="tl">
                    <a:srgbClr val="C0C0C0"/>
                  </a:outerShdw>
                </a:effectLst>
                <a:latin typeface="Arial" charset="0"/>
              </a:rPr>
              <a:t>，迭代次数</a:t>
            </a:r>
            <a:r>
              <a:rPr kumimoji="1" lang="en-US" altLang="zh-CN" sz="2400">
                <a:effectLst>
                  <a:outerShdw blurRad="38100" dist="38100" dir="2700000" algn="tl">
                    <a:srgbClr val="C0C0C0"/>
                  </a:outerShdw>
                </a:effectLst>
                <a:latin typeface="Arial" charset="0"/>
              </a:rPr>
              <a:t>iter</a:t>
            </a:r>
            <a:r>
              <a:rPr kumimoji="1" lang="zh-CN" altLang="en-US" sz="2400">
                <a:effectLst>
                  <a:outerShdw blurRad="38100" dist="38100" dir="2700000" algn="tl">
                    <a:srgbClr val="C0C0C0"/>
                  </a:outerShdw>
                </a:effectLst>
                <a:latin typeface="Arial" charset="0"/>
              </a:rPr>
              <a:t>。</a:t>
            </a:r>
          </a:p>
          <a:p>
            <a:pPr>
              <a:lnSpc>
                <a:spcPct val="100000"/>
              </a:lnSpc>
              <a:spcBef>
                <a:spcPct val="0"/>
              </a:spcBef>
              <a:buClrTx/>
              <a:buFontTx/>
              <a:buNone/>
              <a:defRPr/>
            </a:pPr>
            <a:endParaRPr kumimoji="1" lang="zh-CN" altLang="en-US" sz="2400">
              <a:effectLst>
                <a:outerShdw blurRad="38100" dist="38100" dir="2700000" algn="tl">
                  <a:srgbClr val="C0C0C0"/>
                </a:outerShdw>
              </a:effectLst>
              <a:latin typeface="Arial" charset="0"/>
            </a:endParaRPr>
          </a:p>
          <a:p>
            <a:pPr>
              <a:lnSpc>
                <a:spcPct val="100000"/>
              </a:lnSpc>
              <a:spcBef>
                <a:spcPct val="0"/>
              </a:spcBef>
              <a:buClrTx/>
              <a:buFontTx/>
              <a:buNone/>
              <a:defRPr/>
            </a:pPr>
            <a:r>
              <a:rPr kumimoji="1" lang="zh-CN" altLang="en-US" sz="2400">
                <a:effectLst>
                  <a:outerShdw blurRad="38100" dist="38100" dir="2700000" algn="tl">
                    <a:srgbClr val="C0C0C0"/>
                  </a:outerShdw>
                </a:effectLst>
                <a:latin typeface="Arial" charset="0"/>
              </a:rPr>
              <a:t>群体规模</a:t>
            </a:r>
            <a:r>
              <a:rPr kumimoji="1" lang="en-US" altLang="zh-CN" sz="2400">
                <a:effectLst>
                  <a:outerShdw blurRad="38100" dist="38100" dir="2700000" algn="tl">
                    <a:srgbClr val="C0C0C0"/>
                  </a:outerShdw>
                </a:effectLst>
                <a:latin typeface="Arial" charset="0"/>
              </a:rPr>
              <a:t>M</a:t>
            </a:r>
            <a:r>
              <a:rPr kumimoji="1" lang="zh-CN" altLang="en-US" sz="2400">
                <a:effectLst>
                  <a:outerShdw blurRad="38100" dist="38100" dir="2700000" algn="tl">
                    <a:srgbClr val="C0C0C0"/>
                  </a:outerShdw>
                </a:effectLst>
                <a:latin typeface="Arial" charset="0"/>
              </a:rPr>
              <a:t>，一般取</a:t>
            </a:r>
            <a:r>
              <a:rPr kumimoji="1" lang="en-US" altLang="zh-CN" sz="2400">
                <a:effectLst>
                  <a:outerShdw blurRad="38100" dist="38100" dir="2700000" algn="tl">
                    <a:srgbClr val="C0C0C0"/>
                  </a:outerShdw>
                </a:effectLst>
                <a:latin typeface="Arial" charset="0"/>
              </a:rPr>
              <a:t>20</a:t>
            </a:r>
            <a:r>
              <a:rPr kumimoji="1" lang="zh-CN" altLang="en-US" sz="2400">
                <a:effectLst>
                  <a:outerShdw blurRad="38100" dist="38100" dir="2700000" algn="tl">
                    <a:srgbClr val="C0C0C0"/>
                  </a:outerShdw>
                </a:effectLst>
                <a:latin typeface="Arial" charset="0"/>
              </a:rPr>
              <a:t>～</a:t>
            </a:r>
            <a:r>
              <a:rPr kumimoji="1" lang="en-US" altLang="zh-CN" sz="2400">
                <a:effectLst>
                  <a:outerShdw blurRad="38100" dist="38100" dir="2700000" algn="tl">
                    <a:srgbClr val="C0C0C0"/>
                  </a:outerShdw>
                </a:effectLst>
                <a:latin typeface="Arial" charset="0"/>
              </a:rPr>
              <a:t>40</a:t>
            </a:r>
            <a:r>
              <a:rPr kumimoji="1" lang="zh-CN" altLang="en-US" sz="2400">
                <a:effectLst>
                  <a:outerShdw blurRad="38100" dist="38100" dir="2700000" algn="tl">
                    <a:srgbClr val="C0C0C0"/>
                  </a:outerShdw>
                </a:effectLst>
                <a:latin typeface="Arial" charset="0"/>
              </a:rPr>
              <a:t>，对较难或特定类别的问题</a:t>
            </a:r>
          </a:p>
          <a:p>
            <a:pPr>
              <a:lnSpc>
                <a:spcPct val="100000"/>
              </a:lnSpc>
              <a:spcBef>
                <a:spcPct val="0"/>
              </a:spcBef>
              <a:buClrTx/>
              <a:buFontTx/>
              <a:buNone/>
              <a:defRPr/>
            </a:pPr>
            <a:r>
              <a:rPr kumimoji="1" lang="zh-CN" altLang="en-US" sz="2400">
                <a:effectLst>
                  <a:outerShdw blurRad="38100" dist="38100" dir="2700000" algn="tl">
                    <a:srgbClr val="C0C0C0"/>
                  </a:outerShdw>
                </a:effectLst>
                <a:latin typeface="Arial" charset="0"/>
              </a:rPr>
              <a:t>可以取到</a:t>
            </a:r>
            <a:r>
              <a:rPr kumimoji="1" lang="en-US" altLang="zh-CN" sz="2400">
                <a:effectLst>
                  <a:outerShdw blurRad="38100" dist="38100" dir="2700000" algn="tl">
                    <a:srgbClr val="C0C0C0"/>
                  </a:outerShdw>
                </a:effectLst>
                <a:latin typeface="Arial" charset="0"/>
              </a:rPr>
              <a:t>100</a:t>
            </a:r>
            <a:r>
              <a:rPr kumimoji="1" lang="zh-CN" altLang="en-US" sz="2400">
                <a:effectLst>
                  <a:outerShdw blurRad="38100" dist="38100" dir="2700000" algn="tl">
                    <a:srgbClr val="C0C0C0"/>
                  </a:outerShdw>
                </a:effectLst>
                <a:latin typeface="Arial" charset="0"/>
              </a:rPr>
              <a:t>～</a:t>
            </a:r>
            <a:r>
              <a:rPr kumimoji="1" lang="en-US" altLang="zh-CN" sz="2400">
                <a:effectLst>
                  <a:outerShdw blurRad="38100" dist="38100" dir="2700000" algn="tl">
                    <a:srgbClr val="C0C0C0"/>
                  </a:outerShdw>
                </a:effectLst>
                <a:latin typeface="Arial" charset="0"/>
              </a:rPr>
              <a:t>200</a:t>
            </a:r>
            <a:r>
              <a:rPr kumimoji="1" lang="zh-CN" altLang="en-US" sz="2400">
                <a:effectLst>
                  <a:outerShdw blurRad="38100" dist="38100" dir="2700000" algn="tl">
                    <a:srgbClr val="C0C0C0"/>
                  </a:outerShdw>
                </a:effectLst>
                <a:latin typeface="Arial" charset="0"/>
              </a:rPr>
              <a:t>。</a:t>
            </a:r>
          </a:p>
          <a:p>
            <a:pPr>
              <a:lnSpc>
                <a:spcPct val="100000"/>
              </a:lnSpc>
              <a:spcBef>
                <a:spcPct val="0"/>
              </a:spcBef>
              <a:buClrTx/>
              <a:buFontTx/>
              <a:buNone/>
              <a:defRPr/>
            </a:pPr>
            <a:endParaRPr kumimoji="1" lang="zh-CN" altLang="en-US" sz="2400">
              <a:solidFill>
                <a:schemeClr val="accent1"/>
              </a:solidFill>
              <a:effectLst>
                <a:outerShdw blurRad="38100" dist="38100" dir="2700000" algn="tl">
                  <a:srgbClr val="C0C0C0"/>
                </a:outerShdw>
              </a:effectLst>
              <a:latin typeface="Arial" charset="0"/>
            </a:endParaRPr>
          </a:p>
          <a:p>
            <a:pPr>
              <a:lnSpc>
                <a:spcPct val="100000"/>
              </a:lnSpc>
              <a:spcBef>
                <a:spcPct val="0"/>
              </a:spcBef>
              <a:buClrTx/>
              <a:buFontTx/>
              <a:buNone/>
              <a:defRPr/>
            </a:pPr>
            <a:r>
              <a:rPr kumimoji="1" lang="zh-CN" altLang="en-US" sz="2400">
                <a:latin typeface="Arial" charset="0"/>
              </a:rPr>
              <a:t>最大速度</a:t>
            </a:r>
            <a:r>
              <a:rPr kumimoji="1" lang="en-US" altLang="zh-CN" sz="2400">
                <a:effectLst>
                  <a:outerShdw blurRad="38100" dist="38100" dir="2700000" algn="tl">
                    <a:srgbClr val="C0C0C0"/>
                  </a:outerShdw>
                </a:effectLst>
                <a:latin typeface="Arial" charset="0"/>
              </a:rPr>
              <a:t>V</a:t>
            </a:r>
            <a:r>
              <a:rPr kumimoji="1" lang="en-US" altLang="zh-CN" sz="2400" baseline="-25000">
                <a:effectLst>
                  <a:outerShdw blurRad="38100" dist="38100" dir="2700000" algn="tl">
                    <a:srgbClr val="C0C0C0"/>
                  </a:outerShdw>
                </a:effectLst>
                <a:latin typeface="Arial" charset="0"/>
              </a:rPr>
              <a:t>max</a:t>
            </a:r>
            <a:r>
              <a:rPr kumimoji="1" lang="zh-CN" altLang="en-US" sz="2400">
                <a:latin typeface="Arial" charset="0"/>
              </a:rPr>
              <a:t>决定当前位置与最好位置之间的区域的</a:t>
            </a:r>
          </a:p>
          <a:p>
            <a:pPr>
              <a:lnSpc>
                <a:spcPct val="100000"/>
              </a:lnSpc>
              <a:spcBef>
                <a:spcPct val="0"/>
              </a:spcBef>
              <a:buClrTx/>
              <a:buFontTx/>
              <a:buNone/>
              <a:defRPr/>
            </a:pPr>
            <a:r>
              <a:rPr kumimoji="1" lang="zh-CN" altLang="en-US" sz="2400">
                <a:latin typeface="Arial" charset="0"/>
              </a:rPr>
              <a:t>分辨率</a:t>
            </a:r>
            <a:r>
              <a:rPr kumimoji="1" lang="en-US" altLang="zh-CN" sz="2400">
                <a:latin typeface="Arial" charset="0"/>
              </a:rPr>
              <a:t>(</a:t>
            </a:r>
            <a:r>
              <a:rPr kumimoji="1" lang="zh-CN" altLang="en-US" sz="2400">
                <a:latin typeface="Arial" charset="0"/>
              </a:rPr>
              <a:t>或精度</a:t>
            </a:r>
            <a:r>
              <a:rPr kumimoji="1" lang="en-US" altLang="zh-CN" sz="2400">
                <a:latin typeface="Arial" charset="0"/>
              </a:rPr>
              <a:t>)</a:t>
            </a:r>
            <a:r>
              <a:rPr kumimoji="1" lang="zh-CN" altLang="en-US" sz="2400">
                <a:latin typeface="Arial" charset="0"/>
              </a:rPr>
              <a:t>。如果太快，则粒子有可能越过极小</a:t>
            </a:r>
          </a:p>
          <a:p>
            <a:pPr>
              <a:lnSpc>
                <a:spcPct val="100000"/>
              </a:lnSpc>
              <a:spcBef>
                <a:spcPct val="0"/>
              </a:spcBef>
              <a:buClrTx/>
              <a:buFontTx/>
              <a:buNone/>
              <a:defRPr/>
            </a:pPr>
            <a:r>
              <a:rPr kumimoji="1" lang="zh-CN" altLang="en-US" sz="2400">
                <a:latin typeface="Arial" charset="0"/>
              </a:rPr>
              <a:t>点</a:t>
            </a:r>
            <a:r>
              <a:rPr kumimoji="1" lang="en-US" altLang="zh-CN" sz="2400">
                <a:latin typeface="Arial" charset="0"/>
              </a:rPr>
              <a:t>;</a:t>
            </a:r>
            <a:r>
              <a:rPr kumimoji="1" lang="zh-CN" altLang="en-US" sz="2400">
                <a:latin typeface="Arial" charset="0"/>
              </a:rPr>
              <a:t>如果太慢，则粒子不能在局部极小点之外进行足</a:t>
            </a:r>
          </a:p>
          <a:p>
            <a:pPr>
              <a:lnSpc>
                <a:spcPct val="100000"/>
              </a:lnSpc>
              <a:spcBef>
                <a:spcPct val="0"/>
              </a:spcBef>
              <a:buClrTx/>
              <a:buFontTx/>
              <a:buNone/>
              <a:defRPr/>
            </a:pPr>
            <a:r>
              <a:rPr kumimoji="1" lang="zh-CN" altLang="en-US" sz="2400">
                <a:latin typeface="Arial" charset="0"/>
              </a:rPr>
              <a:t>够的探索，会陷入到局部极值区域内。这种限制可以</a:t>
            </a:r>
          </a:p>
          <a:p>
            <a:pPr>
              <a:lnSpc>
                <a:spcPct val="100000"/>
              </a:lnSpc>
              <a:spcBef>
                <a:spcPct val="0"/>
              </a:spcBef>
              <a:buClrTx/>
              <a:buFontTx/>
              <a:buNone/>
              <a:defRPr/>
            </a:pPr>
            <a:r>
              <a:rPr kumimoji="1" lang="zh-CN" altLang="en-US" sz="2400">
                <a:latin typeface="Arial" charset="0"/>
              </a:rPr>
              <a:t>达到防止计算溢出、决定问题空间搜索的粒度的目的。</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charset="0"/>
              <a:buNone/>
              <a:defRPr/>
            </a:pPr>
            <a:r>
              <a:rPr lang="zh-CN" altLang="en-US" sz="2400" b="0">
                <a:solidFill>
                  <a:srgbClr val="FF9900"/>
                </a:solidFill>
                <a:effectLst>
                  <a:outerShdw blurRad="38100" dist="38100" dir="2700000" algn="tl">
                    <a:srgbClr val="C0C0C0"/>
                  </a:outerShdw>
                </a:effectLst>
                <a:latin typeface="Arial" charset="0"/>
                <a:ea typeface="隶书" pitchFamily="49" charset="-122"/>
              </a:rPr>
              <a:t>智能优化计算</a:t>
            </a:r>
          </a:p>
        </p:txBody>
      </p:sp>
      <p:sp>
        <p:nvSpPr>
          <p:cNvPr id="4099"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r>
              <a:rPr lang="zh-CN" altLang="en-US" sz="2600">
                <a:latin typeface="Times New Roman" pitchFamily="18" charset="0"/>
                <a:ea typeface="黑体" pitchFamily="49" charset="-122"/>
              </a:rPr>
              <a:t>源于对鸟群捕食行为的研究，是基于迭代的方法</a:t>
            </a:r>
          </a:p>
          <a:p>
            <a:pPr eaLnBrk="1" hangingPunct="1"/>
            <a:r>
              <a:rPr lang="zh-CN" altLang="en-US" sz="2600">
                <a:latin typeface="Times New Roman" pitchFamily="18" charset="0"/>
                <a:ea typeface="黑体" pitchFamily="49" charset="-122"/>
              </a:rPr>
              <a:t>简单易于实现，需要调整的参数相对较少</a:t>
            </a:r>
          </a:p>
          <a:p>
            <a:pPr eaLnBrk="1" hangingPunct="1"/>
            <a:r>
              <a:rPr lang="zh-CN" altLang="en-US" sz="2600">
                <a:latin typeface="Times New Roman" pitchFamily="18" charset="0"/>
                <a:ea typeface="黑体" pitchFamily="49" charset="-122"/>
              </a:rPr>
              <a:t>在函数优化、神经网络训练、工业系统优化和模糊系统控制等领域得到了广泛的应用。</a:t>
            </a:r>
          </a:p>
        </p:txBody>
      </p:sp>
      <p:sp>
        <p:nvSpPr>
          <p:cNvPr id="4100" name="AutoShape 5">
            <a:hlinkClick r:id="rId2" action="ppaction://hlinksldjump" highlightClick="1"/>
          </p:cNvPr>
          <p:cNvSpPr>
            <a:spLocks noChangeArrowheads="1"/>
          </p:cNvSpPr>
          <p:nvPr/>
        </p:nvSpPr>
        <p:spPr bwMode="auto">
          <a:xfrm>
            <a:off x="8675688" y="6524625"/>
            <a:ext cx="396875" cy="261938"/>
          </a:xfrm>
          <a:prstGeom prst="actionButtonBeginning">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
        <p:nvSpPr>
          <p:cNvPr id="584711" name="Rectangle 7"/>
          <p:cNvSpPr>
            <a:spLocks noRot="1" noChangeArrowheads="1"/>
          </p:cNvSpPr>
          <p:nvPr/>
        </p:nvSpPr>
        <p:spPr bwMode="auto">
          <a:xfrm>
            <a:off x="0" y="9810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6.1  </a:t>
            </a:r>
            <a:r>
              <a:rPr lang="zh-CN" altLang="en-US" smtClean="0">
                <a:effectLst>
                  <a:outerShdw blurRad="38100" dist="38100" dir="2700000" algn="tl">
                    <a:srgbClr val="FFFFFF"/>
                  </a:outerShdw>
                </a:effectLst>
                <a:latin typeface="Times New Roman" pitchFamily="18" charset="0"/>
                <a:ea typeface="黑体" pitchFamily="49" charset="-122"/>
              </a:rPr>
              <a:t>粒子群算法的提出</a:t>
            </a:r>
            <a:endParaRPr lang="zh-CN" altLang="en-US" smtClean="0">
              <a:ea typeface="楷体_GB2312" pitchFamily="49"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274638"/>
            <a:ext cx="8229600" cy="1143000"/>
          </a:xfrm>
        </p:spPr>
        <p:txBody>
          <a:bodyPr/>
          <a:lstStyle/>
          <a:p>
            <a:pPr eaLnBrk="1" hangingPunct="1"/>
            <a:r>
              <a:rPr lang="en-US" altLang="zh-CN" smtClean="0"/>
              <a:t>    </a:t>
            </a:r>
            <a:r>
              <a:rPr lang="zh-CN" altLang="en-US" smtClean="0"/>
              <a:t>参数分析</a:t>
            </a:r>
          </a:p>
        </p:txBody>
      </p:sp>
      <p:sp>
        <p:nvSpPr>
          <p:cNvPr id="22531" name="Text Box 3"/>
          <p:cNvSpPr txBox="1">
            <a:spLocks noChangeArrowheads="1"/>
          </p:cNvSpPr>
          <p:nvPr/>
        </p:nvSpPr>
        <p:spPr bwMode="auto">
          <a:xfrm>
            <a:off x="971550" y="1628775"/>
            <a:ext cx="7416800"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lnSpc>
                <a:spcPct val="100000"/>
              </a:lnSpc>
              <a:spcBef>
                <a:spcPct val="0"/>
              </a:spcBef>
              <a:buClrTx/>
              <a:buFontTx/>
              <a:buNone/>
            </a:pPr>
            <a:r>
              <a:rPr kumimoji="1" lang="zh-CN" altLang="en-US" sz="2400">
                <a:latin typeface="Arial" charset="0"/>
              </a:rPr>
              <a:t>权重因子</a:t>
            </a:r>
            <a:r>
              <a:rPr kumimoji="1" lang="en-US" altLang="zh-CN" sz="2400">
                <a:latin typeface="Arial" charset="0"/>
              </a:rPr>
              <a:t>:</a:t>
            </a:r>
          </a:p>
          <a:p>
            <a:pPr eaLnBrk="1" hangingPunct="1">
              <a:lnSpc>
                <a:spcPct val="100000"/>
              </a:lnSpc>
              <a:spcBef>
                <a:spcPct val="0"/>
              </a:spcBef>
              <a:buClrTx/>
              <a:buFontTx/>
              <a:buNone/>
            </a:pPr>
            <a:endParaRPr kumimoji="1" lang="en-US" altLang="zh-CN" sz="2400">
              <a:latin typeface="Arial" charset="0"/>
            </a:endParaRPr>
          </a:p>
          <a:p>
            <a:pPr eaLnBrk="1" hangingPunct="1">
              <a:lnSpc>
                <a:spcPct val="100000"/>
              </a:lnSpc>
              <a:spcBef>
                <a:spcPct val="0"/>
              </a:spcBef>
              <a:buClrTx/>
              <a:buFontTx/>
              <a:buNone/>
            </a:pPr>
            <a:r>
              <a:rPr kumimoji="1" lang="en-US" altLang="zh-CN" sz="2400">
                <a:latin typeface="Arial" charset="0"/>
              </a:rPr>
              <a:t> </a:t>
            </a:r>
            <a:r>
              <a:rPr kumimoji="1" lang="zh-CN" altLang="en-US" sz="2400">
                <a:latin typeface="Arial" charset="0"/>
              </a:rPr>
              <a:t>包括惯性因子 </a:t>
            </a:r>
            <a:r>
              <a:rPr kumimoji="1" lang="en-US" altLang="zh-CN" sz="2400">
                <a:latin typeface="Arial" charset="0"/>
              </a:rPr>
              <a:t>w</a:t>
            </a:r>
            <a:r>
              <a:rPr kumimoji="1" lang="zh-CN" altLang="en-US" sz="2400">
                <a:latin typeface="Arial" charset="0"/>
              </a:rPr>
              <a:t>和学习因子</a:t>
            </a:r>
            <a:r>
              <a:rPr kumimoji="1" lang="en-US" altLang="zh-CN" sz="2400">
                <a:latin typeface="Arial" charset="0"/>
              </a:rPr>
              <a:t>c</a:t>
            </a:r>
            <a:r>
              <a:rPr kumimoji="1" lang="en-US" altLang="zh-CN" sz="2400" baseline="-25000">
                <a:latin typeface="Arial" charset="0"/>
              </a:rPr>
              <a:t>1</a:t>
            </a:r>
            <a:r>
              <a:rPr kumimoji="1" lang="zh-CN" altLang="en-US" sz="2400">
                <a:latin typeface="Arial" charset="0"/>
              </a:rPr>
              <a:t>和</a:t>
            </a:r>
            <a:r>
              <a:rPr kumimoji="1" lang="en-US" altLang="zh-CN" sz="2400">
                <a:latin typeface="Arial" charset="0"/>
              </a:rPr>
              <a:t>c</a:t>
            </a:r>
            <a:r>
              <a:rPr kumimoji="1" lang="en-US" altLang="zh-CN" sz="2400" baseline="-25000">
                <a:latin typeface="Arial" charset="0"/>
              </a:rPr>
              <a:t>2</a:t>
            </a:r>
            <a:r>
              <a:rPr kumimoji="1" lang="zh-CN" altLang="en-US" sz="2400">
                <a:latin typeface="Arial" charset="0"/>
              </a:rPr>
              <a:t>。</a:t>
            </a:r>
            <a:r>
              <a:rPr kumimoji="1" lang="en-US" altLang="zh-CN" sz="2400">
                <a:latin typeface="Arial" charset="0"/>
              </a:rPr>
              <a:t>w</a:t>
            </a:r>
            <a:r>
              <a:rPr kumimoji="1" lang="zh-CN" altLang="en-US" sz="2400">
                <a:latin typeface="Arial" charset="0"/>
              </a:rPr>
              <a:t>使粒子保持着运动惯性，使其具有扩展搜索空间的趋势，有能力探索新的区域。</a:t>
            </a:r>
            <a:r>
              <a:rPr kumimoji="1" lang="en-US" altLang="zh-CN" sz="2400">
                <a:latin typeface="Arial" charset="0"/>
              </a:rPr>
              <a:t>c</a:t>
            </a:r>
            <a:r>
              <a:rPr kumimoji="1" lang="en-US" altLang="zh-CN" sz="2400" baseline="-25000">
                <a:latin typeface="Arial" charset="0"/>
              </a:rPr>
              <a:t>1</a:t>
            </a:r>
            <a:r>
              <a:rPr kumimoji="1" lang="zh-CN" altLang="en-US" sz="2400">
                <a:latin typeface="Arial" charset="0"/>
              </a:rPr>
              <a:t>和</a:t>
            </a:r>
            <a:r>
              <a:rPr kumimoji="1" lang="en-US" altLang="zh-CN" sz="2400">
                <a:latin typeface="Arial" charset="0"/>
              </a:rPr>
              <a:t>c</a:t>
            </a:r>
            <a:r>
              <a:rPr kumimoji="1" lang="en-US" altLang="zh-CN" sz="2400" baseline="-25000">
                <a:latin typeface="Arial" charset="0"/>
              </a:rPr>
              <a:t>2</a:t>
            </a:r>
            <a:r>
              <a:rPr kumimoji="1" lang="zh-CN" altLang="en-US" sz="2400">
                <a:latin typeface="Arial" charset="0"/>
              </a:rPr>
              <a:t>代表将每个粒子推向</a:t>
            </a:r>
            <a:r>
              <a:rPr kumimoji="1" lang="en-US" altLang="zh-CN" sz="2400">
                <a:latin typeface="Arial" charset="0"/>
              </a:rPr>
              <a:t>Pbest</a:t>
            </a:r>
            <a:r>
              <a:rPr kumimoji="1" lang="zh-CN" altLang="en-US" sz="2400">
                <a:latin typeface="Arial" charset="0"/>
              </a:rPr>
              <a:t>和</a:t>
            </a:r>
            <a:r>
              <a:rPr kumimoji="1" lang="en-US" altLang="zh-CN" sz="2400">
                <a:latin typeface="Arial" charset="0"/>
              </a:rPr>
              <a:t>gbest</a:t>
            </a:r>
            <a:r>
              <a:rPr kumimoji="1" lang="zh-CN" altLang="en-US" sz="2400">
                <a:latin typeface="Arial" charset="0"/>
              </a:rPr>
              <a:t>位置的统计加速项的权值。较低的值允许粒子在被拉回之前可以在目标区域外徘徊，较高的值导致粒子突然地冲向或越过目标区域。</a:t>
            </a:r>
          </a:p>
          <a:p>
            <a:pPr eaLnBrk="1" hangingPunct="1">
              <a:lnSpc>
                <a:spcPct val="100000"/>
              </a:lnSpc>
              <a:spcBef>
                <a:spcPct val="50000"/>
              </a:spcBef>
              <a:buClrTx/>
              <a:buFontTx/>
              <a:buNone/>
            </a:pPr>
            <a:endParaRPr lang="en-US" altLang="zh-CN" sz="1800" b="0">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354138" y="304800"/>
            <a:ext cx="6777037" cy="1216025"/>
          </a:xfrm>
        </p:spPr>
        <p:txBody>
          <a:bodyPr/>
          <a:lstStyle/>
          <a:p>
            <a:pPr eaLnBrk="1" hangingPunct="1"/>
            <a:r>
              <a:rPr lang="zh-CN" altLang="en-US" smtClean="0"/>
              <a:t>参数分析</a:t>
            </a:r>
          </a:p>
        </p:txBody>
      </p:sp>
      <p:sp>
        <p:nvSpPr>
          <p:cNvPr id="628739" name="Text Box 3"/>
          <p:cNvSpPr txBox="1">
            <a:spLocks noChangeArrowheads="1"/>
          </p:cNvSpPr>
          <p:nvPr/>
        </p:nvSpPr>
        <p:spPr bwMode="auto">
          <a:xfrm>
            <a:off x="971550" y="1773238"/>
            <a:ext cx="7561263" cy="417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FontTx/>
              <a:buNone/>
              <a:defRPr/>
            </a:pPr>
            <a:r>
              <a:rPr kumimoji="1" lang="zh-CN" altLang="en-US" sz="2800">
                <a:effectLst>
                  <a:outerShdw blurRad="38100" dist="38100" dir="2700000" algn="tl">
                    <a:srgbClr val="C0C0C0"/>
                  </a:outerShdw>
                </a:effectLst>
                <a:latin typeface="Arial" charset="0"/>
              </a:rPr>
              <a:t>参数设置</a:t>
            </a:r>
            <a:r>
              <a:rPr kumimoji="1" lang="zh-CN" altLang="en-US" sz="2400">
                <a:effectLst>
                  <a:outerShdw blurRad="38100" dist="38100" dir="2700000" algn="tl">
                    <a:srgbClr val="C0C0C0"/>
                  </a:outerShdw>
                </a:effectLst>
                <a:latin typeface="Arial" charset="0"/>
              </a:rPr>
              <a:t>：如果令</a:t>
            </a:r>
            <a:r>
              <a:rPr kumimoji="1" lang="en-US" altLang="zh-CN" sz="2400">
                <a:effectLst>
                  <a:outerShdw blurRad="38100" dist="38100" dir="2700000" algn="tl">
                    <a:srgbClr val="C0C0C0"/>
                  </a:outerShdw>
                </a:effectLst>
                <a:latin typeface="Arial" charset="0"/>
              </a:rPr>
              <a:t>c</a:t>
            </a:r>
            <a:r>
              <a:rPr kumimoji="1" lang="en-US" altLang="zh-CN" sz="2400" baseline="-25000">
                <a:effectLst>
                  <a:outerShdw blurRad="38100" dist="38100" dir="2700000" algn="tl">
                    <a:srgbClr val="C0C0C0"/>
                  </a:outerShdw>
                </a:effectLst>
                <a:latin typeface="Arial" charset="0"/>
              </a:rPr>
              <a:t>1</a:t>
            </a:r>
            <a:r>
              <a:rPr kumimoji="1" lang="zh-CN" altLang="en-US" sz="2400">
                <a:effectLst>
                  <a:outerShdw blurRad="38100" dist="38100" dir="2700000" algn="tl">
                    <a:srgbClr val="C0C0C0"/>
                  </a:outerShdw>
                </a:effectLst>
                <a:latin typeface="Arial" charset="0"/>
              </a:rPr>
              <a:t>＝</a:t>
            </a:r>
            <a:r>
              <a:rPr kumimoji="1" lang="en-US" altLang="zh-CN" sz="2400">
                <a:effectLst>
                  <a:outerShdw blurRad="38100" dist="38100" dir="2700000" algn="tl">
                    <a:srgbClr val="C0C0C0"/>
                  </a:outerShdw>
                </a:effectLst>
                <a:latin typeface="Arial" charset="0"/>
              </a:rPr>
              <a:t>c</a:t>
            </a:r>
            <a:r>
              <a:rPr kumimoji="1" lang="en-US" altLang="zh-CN" sz="2400" baseline="-25000">
                <a:effectLst>
                  <a:outerShdw blurRad="38100" dist="38100" dir="2700000" algn="tl">
                    <a:srgbClr val="C0C0C0"/>
                  </a:outerShdw>
                </a:effectLst>
                <a:latin typeface="Arial" charset="0"/>
              </a:rPr>
              <a:t>2</a:t>
            </a:r>
            <a:r>
              <a:rPr kumimoji="1" lang="zh-CN" altLang="en-US" sz="2400">
                <a:effectLst>
                  <a:outerShdw blurRad="38100" dist="38100" dir="2700000" algn="tl">
                    <a:srgbClr val="C0C0C0"/>
                  </a:outerShdw>
                </a:effectLst>
                <a:latin typeface="Arial" charset="0"/>
              </a:rPr>
              <a:t>＝</a:t>
            </a:r>
            <a:r>
              <a:rPr kumimoji="1" lang="en-US" altLang="zh-CN" sz="2400">
                <a:effectLst>
                  <a:outerShdw blurRad="38100" dist="38100" dir="2700000" algn="tl">
                    <a:srgbClr val="C0C0C0"/>
                  </a:outerShdw>
                </a:effectLst>
                <a:latin typeface="Arial" charset="0"/>
              </a:rPr>
              <a:t>0</a:t>
            </a:r>
            <a:r>
              <a:rPr kumimoji="1" lang="zh-CN" altLang="en-US" sz="2400">
                <a:effectLst>
                  <a:outerShdw blurRad="38100" dist="38100" dir="2700000" algn="tl">
                    <a:srgbClr val="C0C0C0"/>
                  </a:outerShdw>
                </a:effectLst>
                <a:latin typeface="Arial" charset="0"/>
              </a:rPr>
              <a:t>，粒子将一直以当前</a:t>
            </a:r>
          </a:p>
          <a:p>
            <a:pPr>
              <a:lnSpc>
                <a:spcPct val="100000"/>
              </a:lnSpc>
              <a:spcBef>
                <a:spcPct val="0"/>
              </a:spcBef>
              <a:buClrTx/>
              <a:buFontTx/>
              <a:buNone/>
              <a:defRPr/>
            </a:pPr>
            <a:r>
              <a:rPr kumimoji="1" lang="zh-CN" altLang="en-US" sz="2400">
                <a:effectLst>
                  <a:outerShdw blurRad="38100" dist="38100" dir="2700000" algn="tl">
                    <a:srgbClr val="C0C0C0"/>
                  </a:outerShdw>
                </a:effectLst>
                <a:latin typeface="Arial" charset="0"/>
              </a:rPr>
              <a:t>速度的飞行，直到边界。很难找到最优解。</a:t>
            </a:r>
          </a:p>
          <a:p>
            <a:pPr>
              <a:lnSpc>
                <a:spcPct val="100000"/>
              </a:lnSpc>
              <a:spcBef>
                <a:spcPct val="0"/>
              </a:spcBef>
              <a:buClrTx/>
              <a:buFontTx/>
              <a:buNone/>
              <a:defRPr/>
            </a:pPr>
            <a:r>
              <a:rPr kumimoji="1" lang="zh-CN" altLang="en-US" sz="2400">
                <a:effectLst>
                  <a:outerShdw blurRad="38100" dist="38100" dir="2700000" algn="tl">
                    <a:srgbClr val="C0C0C0"/>
                  </a:outerShdw>
                </a:effectLst>
                <a:latin typeface="Arial" charset="0"/>
              </a:rPr>
              <a:t>如果</a:t>
            </a:r>
            <a:r>
              <a:rPr kumimoji="1" lang="en-US" altLang="zh-CN" sz="2400">
                <a:effectLst>
                  <a:outerShdw blurRad="38100" dist="38100" dir="2700000" algn="tl">
                    <a:srgbClr val="C0C0C0"/>
                  </a:outerShdw>
                </a:effectLst>
                <a:latin typeface="Arial" charset="0"/>
              </a:rPr>
              <a:t>w </a:t>
            </a:r>
            <a:r>
              <a:rPr kumimoji="1" lang="zh-CN" altLang="en-US" sz="2400">
                <a:effectLst>
                  <a:outerShdw blurRad="38100" dist="38100" dir="2700000" algn="tl">
                    <a:srgbClr val="C0C0C0"/>
                  </a:outerShdw>
                </a:effectLst>
                <a:latin typeface="Arial" charset="0"/>
              </a:rPr>
              <a:t>＝</a:t>
            </a:r>
            <a:r>
              <a:rPr kumimoji="1" lang="en-US" altLang="zh-CN" sz="2400">
                <a:effectLst>
                  <a:outerShdw blurRad="38100" dist="38100" dir="2700000" algn="tl">
                    <a:srgbClr val="C0C0C0"/>
                  </a:outerShdw>
                </a:effectLst>
                <a:latin typeface="Arial" charset="0"/>
              </a:rPr>
              <a:t>0</a:t>
            </a:r>
            <a:r>
              <a:rPr kumimoji="1" lang="zh-CN" altLang="en-US" sz="2400">
                <a:effectLst>
                  <a:outerShdw blurRad="38100" dist="38100" dir="2700000" algn="tl">
                    <a:srgbClr val="C0C0C0"/>
                  </a:outerShdw>
                </a:effectLst>
                <a:latin typeface="Arial" charset="0"/>
              </a:rPr>
              <a:t>，则速度只取决于当前位置和历史最好位置，速度本身没有记忆性。假设一个粒子处在全局最好位置，它将保持静止，其他粒子则飞向它的最好位置和全局最好位置的加权中心。粒子将收缩到当前全局最好位置。</a:t>
            </a:r>
          </a:p>
          <a:p>
            <a:pPr>
              <a:lnSpc>
                <a:spcPct val="100000"/>
              </a:lnSpc>
              <a:spcBef>
                <a:spcPct val="0"/>
              </a:spcBef>
              <a:buClrTx/>
              <a:buFontTx/>
              <a:buNone/>
              <a:defRPr/>
            </a:pPr>
            <a:r>
              <a:rPr kumimoji="1" lang="zh-CN" altLang="en-US" sz="2400">
                <a:effectLst>
                  <a:outerShdw blurRad="38100" dist="38100" dir="2700000" algn="tl">
                    <a:srgbClr val="C0C0C0"/>
                  </a:outerShdw>
                </a:effectLst>
                <a:latin typeface="Arial" charset="0"/>
              </a:rPr>
              <a:t>   在加上第一部分后，粒子有扩展搜索空间的趋势，这也使得</a:t>
            </a:r>
            <a:r>
              <a:rPr kumimoji="1" lang="en-US" altLang="zh-CN" sz="2400">
                <a:effectLst>
                  <a:outerShdw blurRad="38100" dist="38100" dir="2700000" algn="tl">
                    <a:srgbClr val="C0C0C0"/>
                  </a:outerShdw>
                </a:effectLst>
                <a:latin typeface="Arial" charset="0"/>
              </a:rPr>
              <a:t>w</a:t>
            </a:r>
            <a:r>
              <a:rPr kumimoji="1" lang="zh-CN" altLang="en-US" sz="2400">
                <a:effectLst>
                  <a:outerShdw blurRad="38100" dist="38100" dir="2700000" algn="tl">
                    <a:srgbClr val="C0C0C0"/>
                  </a:outerShdw>
                </a:effectLst>
                <a:latin typeface="Arial" charset="0"/>
              </a:rPr>
              <a:t>的作用表现为针对不同的搜索问题，调整算法的全局和局部搜索能力的平衡。</a:t>
            </a:r>
            <a:r>
              <a:rPr kumimoji="1" lang="en-US" altLang="zh-CN" sz="2400">
                <a:effectLst>
                  <a:outerShdw blurRad="38100" dist="38100" dir="2700000" algn="tl">
                    <a:srgbClr val="C0C0C0"/>
                  </a:outerShdw>
                </a:effectLst>
                <a:latin typeface="Arial" charset="0"/>
              </a:rPr>
              <a:t>w</a:t>
            </a:r>
            <a:r>
              <a:rPr kumimoji="1" lang="zh-CN" altLang="en-US" sz="2400">
                <a:effectLst>
                  <a:outerShdw blurRad="38100" dist="38100" dir="2700000" algn="tl">
                    <a:srgbClr val="C0C0C0"/>
                  </a:outerShdw>
                </a:effectLst>
                <a:latin typeface="Arial" charset="0"/>
              </a:rPr>
              <a:t>较大时，具有较强的全局搜索能力；</a:t>
            </a:r>
            <a:r>
              <a:rPr kumimoji="1" lang="en-US" altLang="zh-CN" sz="2400">
                <a:effectLst>
                  <a:outerShdw blurRad="38100" dist="38100" dir="2700000" algn="tl">
                    <a:srgbClr val="C0C0C0"/>
                  </a:outerShdw>
                </a:effectLst>
                <a:latin typeface="Arial" charset="0"/>
              </a:rPr>
              <a:t>w</a:t>
            </a:r>
            <a:r>
              <a:rPr kumimoji="1" lang="zh-CN" altLang="en-US" sz="2400">
                <a:effectLst>
                  <a:outerShdw blurRad="38100" dist="38100" dir="2700000" algn="tl">
                    <a:srgbClr val="C0C0C0"/>
                  </a:outerShdw>
                </a:effectLst>
                <a:latin typeface="Arial" charset="0"/>
              </a:rPr>
              <a:t>较小时，具有较强的局部搜索能力</a:t>
            </a:r>
            <a:r>
              <a:rPr kumimoji="1" lang="zh-CN" altLang="en-US" sz="1800">
                <a:effectLst>
                  <a:outerShdw blurRad="38100" dist="38100" dir="2700000" algn="tl">
                    <a:srgbClr val="C0C0C0"/>
                  </a:outerShdw>
                </a:effectLst>
                <a:latin typeface="Arial"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900113" y="260350"/>
            <a:ext cx="7126287" cy="1216025"/>
          </a:xfrm>
        </p:spPr>
        <p:txBody>
          <a:bodyPr/>
          <a:lstStyle/>
          <a:p>
            <a:pPr eaLnBrk="1" hangingPunct="1"/>
            <a:r>
              <a:rPr lang="zh-CN" altLang="en-US" smtClean="0"/>
              <a:t>参数分析</a:t>
            </a:r>
          </a:p>
        </p:txBody>
      </p:sp>
      <p:sp>
        <p:nvSpPr>
          <p:cNvPr id="629763" name="Text Box 3"/>
          <p:cNvSpPr txBox="1">
            <a:spLocks noChangeArrowheads="1"/>
          </p:cNvSpPr>
          <p:nvPr/>
        </p:nvSpPr>
        <p:spPr bwMode="auto">
          <a:xfrm>
            <a:off x="866775" y="1657350"/>
            <a:ext cx="763270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FontTx/>
              <a:buNone/>
              <a:defRPr/>
            </a:pPr>
            <a:r>
              <a:rPr kumimoji="1" lang="zh-CN" altLang="en-US" sz="2400">
                <a:effectLst>
                  <a:outerShdw blurRad="38100" dist="38100" dir="2700000" algn="tl">
                    <a:srgbClr val="C0C0C0"/>
                  </a:outerShdw>
                </a:effectLst>
                <a:latin typeface="Arial" charset="0"/>
              </a:rPr>
              <a:t>通常设</a:t>
            </a:r>
            <a:r>
              <a:rPr kumimoji="1" lang="en-US" altLang="zh-CN" sz="2400">
                <a:effectLst>
                  <a:outerShdw blurRad="38100" dist="38100" dir="2700000" algn="tl">
                    <a:srgbClr val="C0C0C0"/>
                  </a:outerShdw>
                </a:effectLst>
                <a:latin typeface="Arial" charset="0"/>
              </a:rPr>
              <a:t>c</a:t>
            </a:r>
            <a:r>
              <a:rPr kumimoji="1" lang="en-US" altLang="zh-CN" sz="2400" baseline="-25000">
                <a:effectLst>
                  <a:outerShdw blurRad="38100" dist="38100" dir="2700000" algn="tl">
                    <a:srgbClr val="C0C0C0"/>
                  </a:outerShdw>
                </a:effectLst>
                <a:latin typeface="Arial" charset="0"/>
              </a:rPr>
              <a:t>1</a:t>
            </a:r>
            <a:r>
              <a:rPr kumimoji="1" lang="zh-CN" altLang="en-US" sz="2400">
                <a:effectLst>
                  <a:outerShdw blurRad="38100" dist="38100" dir="2700000" algn="tl">
                    <a:srgbClr val="C0C0C0"/>
                  </a:outerShdw>
                </a:effectLst>
                <a:latin typeface="Arial" charset="0"/>
              </a:rPr>
              <a:t>＝</a:t>
            </a:r>
            <a:r>
              <a:rPr kumimoji="1" lang="en-US" altLang="zh-CN" sz="2400">
                <a:effectLst>
                  <a:outerShdw blurRad="38100" dist="38100" dir="2700000" algn="tl">
                    <a:srgbClr val="C0C0C0"/>
                  </a:outerShdw>
                </a:effectLst>
                <a:latin typeface="Arial" charset="0"/>
              </a:rPr>
              <a:t>c</a:t>
            </a:r>
            <a:r>
              <a:rPr kumimoji="1" lang="en-US" altLang="zh-CN" sz="2400" baseline="-25000">
                <a:effectLst>
                  <a:outerShdw blurRad="38100" dist="38100" dir="2700000" algn="tl">
                    <a:srgbClr val="C0C0C0"/>
                  </a:outerShdw>
                </a:effectLst>
                <a:latin typeface="Arial" charset="0"/>
              </a:rPr>
              <a:t>2</a:t>
            </a:r>
            <a:r>
              <a:rPr kumimoji="1" lang="zh-CN" altLang="en-US" sz="2400">
                <a:effectLst>
                  <a:outerShdw blurRad="38100" dist="38100" dir="2700000" algn="tl">
                    <a:srgbClr val="C0C0C0"/>
                  </a:outerShdw>
                </a:effectLst>
                <a:latin typeface="Arial" charset="0"/>
              </a:rPr>
              <a:t>＝</a:t>
            </a:r>
            <a:r>
              <a:rPr kumimoji="1" lang="en-US" altLang="zh-CN" sz="2400">
                <a:effectLst>
                  <a:outerShdw blurRad="38100" dist="38100" dir="2700000" algn="tl">
                    <a:srgbClr val="C0C0C0"/>
                  </a:outerShdw>
                </a:effectLst>
                <a:latin typeface="Arial" charset="0"/>
              </a:rPr>
              <a:t>2</a:t>
            </a:r>
            <a:r>
              <a:rPr kumimoji="1" lang="zh-CN" altLang="en-US" sz="2400">
                <a:effectLst>
                  <a:outerShdw blurRad="38100" dist="38100" dir="2700000" algn="tl">
                    <a:srgbClr val="C0C0C0"/>
                  </a:outerShdw>
                </a:effectLst>
                <a:latin typeface="Arial" charset="0"/>
              </a:rPr>
              <a:t>。</a:t>
            </a:r>
            <a:r>
              <a:rPr kumimoji="1" lang="en-US" altLang="zh-CN" sz="2400">
                <a:effectLst>
                  <a:outerShdw blurRad="38100" dist="38100" dir="2700000" algn="tl">
                    <a:srgbClr val="C0C0C0"/>
                  </a:outerShdw>
                </a:effectLst>
                <a:latin typeface="Arial" charset="0"/>
              </a:rPr>
              <a:t>Suganthan</a:t>
            </a:r>
            <a:r>
              <a:rPr kumimoji="1" lang="zh-CN" altLang="en-US" sz="2400">
                <a:effectLst>
                  <a:outerShdw blurRad="38100" dist="38100" dir="2700000" algn="tl">
                    <a:srgbClr val="C0C0C0"/>
                  </a:outerShdw>
                </a:effectLst>
                <a:latin typeface="Arial" charset="0"/>
              </a:rPr>
              <a:t>的实验表明：</a:t>
            </a:r>
            <a:r>
              <a:rPr kumimoji="1" lang="en-US" altLang="zh-CN" sz="2400">
                <a:effectLst>
                  <a:outerShdw blurRad="38100" dist="38100" dir="2700000" algn="tl">
                    <a:srgbClr val="C0C0C0"/>
                  </a:outerShdw>
                </a:effectLst>
                <a:latin typeface="Arial" charset="0"/>
              </a:rPr>
              <a:t>c</a:t>
            </a:r>
            <a:r>
              <a:rPr kumimoji="1" lang="en-US" altLang="zh-CN" sz="2400" baseline="-25000">
                <a:effectLst>
                  <a:outerShdw blurRad="38100" dist="38100" dir="2700000" algn="tl">
                    <a:srgbClr val="C0C0C0"/>
                  </a:outerShdw>
                </a:effectLst>
                <a:latin typeface="Arial" charset="0"/>
              </a:rPr>
              <a:t>1</a:t>
            </a:r>
            <a:r>
              <a:rPr kumimoji="1" lang="zh-CN" altLang="en-US" sz="2400">
                <a:effectLst>
                  <a:outerShdw blurRad="38100" dist="38100" dir="2700000" algn="tl">
                    <a:srgbClr val="C0C0C0"/>
                  </a:outerShdw>
                </a:effectLst>
                <a:latin typeface="Arial" charset="0"/>
              </a:rPr>
              <a:t>和</a:t>
            </a:r>
            <a:r>
              <a:rPr kumimoji="1" lang="en-US" altLang="zh-CN" sz="2400">
                <a:effectLst>
                  <a:outerShdw blurRad="38100" dist="38100" dir="2700000" algn="tl">
                    <a:srgbClr val="C0C0C0"/>
                  </a:outerShdw>
                </a:effectLst>
                <a:latin typeface="Arial" charset="0"/>
              </a:rPr>
              <a:t>c</a:t>
            </a:r>
            <a:r>
              <a:rPr kumimoji="1" lang="en-US" altLang="zh-CN" sz="2400" baseline="-25000">
                <a:effectLst>
                  <a:outerShdw blurRad="38100" dist="38100" dir="2700000" algn="tl">
                    <a:srgbClr val="C0C0C0"/>
                  </a:outerShdw>
                </a:effectLst>
                <a:latin typeface="Arial" charset="0"/>
              </a:rPr>
              <a:t>2</a:t>
            </a:r>
          </a:p>
          <a:p>
            <a:pPr>
              <a:lnSpc>
                <a:spcPct val="100000"/>
              </a:lnSpc>
              <a:spcBef>
                <a:spcPct val="0"/>
              </a:spcBef>
              <a:buClrTx/>
              <a:buFontTx/>
              <a:buNone/>
              <a:defRPr/>
            </a:pPr>
            <a:r>
              <a:rPr kumimoji="1" lang="zh-CN" altLang="en-US" sz="2400">
                <a:effectLst>
                  <a:outerShdw blurRad="38100" dist="38100" dir="2700000" algn="tl">
                    <a:srgbClr val="C0C0C0"/>
                  </a:outerShdw>
                </a:effectLst>
                <a:latin typeface="Arial" charset="0"/>
              </a:rPr>
              <a:t>为常数时可以得到较好的解，但不一定必须等于</a:t>
            </a:r>
            <a:r>
              <a:rPr kumimoji="1" lang="en-US" altLang="zh-CN" sz="2400">
                <a:effectLst>
                  <a:outerShdw blurRad="38100" dist="38100" dir="2700000" algn="tl">
                    <a:srgbClr val="C0C0C0"/>
                  </a:outerShdw>
                </a:effectLst>
                <a:latin typeface="Arial" charset="0"/>
              </a:rPr>
              <a:t>2</a:t>
            </a:r>
            <a:r>
              <a:rPr kumimoji="1" lang="zh-CN" altLang="en-US" sz="2400">
                <a:effectLst>
                  <a:outerShdw blurRad="38100" dist="38100" dir="2700000" algn="tl">
                    <a:srgbClr val="C0C0C0"/>
                  </a:outerShdw>
                </a:effectLst>
                <a:latin typeface="Arial" charset="0"/>
              </a:rPr>
              <a:t>。</a:t>
            </a:r>
          </a:p>
          <a:p>
            <a:pPr>
              <a:lnSpc>
                <a:spcPct val="100000"/>
              </a:lnSpc>
              <a:spcBef>
                <a:spcPct val="0"/>
              </a:spcBef>
              <a:buClrTx/>
              <a:buFontTx/>
              <a:buNone/>
              <a:defRPr/>
            </a:pPr>
            <a:r>
              <a:rPr kumimoji="1" lang="en-US" altLang="zh-CN" sz="2400">
                <a:effectLst>
                  <a:outerShdw blurRad="38100" dist="38100" dir="2700000" algn="tl">
                    <a:srgbClr val="C0C0C0"/>
                  </a:outerShdw>
                </a:effectLst>
                <a:latin typeface="Arial" charset="0"/>
              </a:rPr>
              <a:t>Clerc</a:t>
            </a:r>
            <a:r>
              <a:rPr kumimoji="1" lang="zh-CN" altLang="en-US" sz="2400">
                <a:effectLst>
                  <a:outerShdw blurRad="38100" dist="38100" dir="2700000" algn="tl">
                    <a:srgbClr val="C0C0C0"/>
                  </a:outerShdw>
                </a:effectLst>
                <a:latin typeface="Arial" charset="0"/>
              </a:rPr>
              <a:t>引入收敛因子</a:t>
            </a:r>
            <a:r>
              <a:rPr kumimoji="1" lang="en-US" altLang="zh-CN" sz="2400">
                <a:effectLst>
                  <a:outerShdw blurRad="38100" dist="38100" dir="2700000" algn="tl">
                    <a:srgbClr val="C0C0C0"/>
                  </a:outerShdw>
                </a:effectLst>
                <a:latin typeface="Arial" charset="0"/>
              </a:rPr>
              <a:t>(constriction factor) K</a:t>
            </a:r>
            <a:r>
              <a:rPr kumimoji="1" lang="zh-CN" altLang="en-US" sz="2400">
                <a:effectLst>
                  <a:outerShdw blurRad="38100" dist="38100" dir="2700000" algn="tl">
                    <a:srgbClr val="C0C0C0"/>
                  </a:outerShdw>
                </a:effectLst>
                <a:latin typeface="Arial" charset="0"/>
              </a:rPr>
              <a:t>来保证</a:t>
            </a:r>
          </a:p>
          <a:p>
            <a:pPr>
              <a:lnSpc>
                <a:spcPct val="100000"/>
              </a:lnSpc>
              <a:spcBef>
                <a:spcPct val="0"/>
              </a:spcBef>
              <a:buClrTx/>
              <a:buFontTx/>
              <a:buNone/>
              <a:defRPr/>
            </a:pPr>
            <a:r>
              <a:rPr kumimoji="1" lang="zh-CN" altLang="en-US" sz="2400">
                <a:effectLst>
                  <a:outerShdw blurRad="38100" dist="38100" dir="2700000" algn="tl">
                    <a:srgbClr val="C0C0C0"/>
                  </a:outerShdw>
                </a:effectLst>
                <a:latin typeface="Arial" charset="0"/>
              </a:rPr>
              <a:t>收敛性。</a:t>
            </a:r>
          </a:p>
          <a:p>
            <a:pPr>
              <a:lnSpc>
                <a:spcPct val="100000"/>
              </a:lnSpc>
              <a:spcBef>
                <a:spcPct val="50000"/>
              </a:spcBef>
              <a:buClrTx/>
              <a:buFontTx/>
              <a:buNone/>
              <a:defRPr/>
            </a:pPr>
            <a:endParaRPr lang="en-US" altLang="zh-CN" sz="1800" b="0">
              <a:latin typeface="Arial" charset="0"/>
            </a:endParaRPr>
          </a:p>
        </p:txBody>
      </p:sp>
      <p:graphicFrame>
        <p:nvGraphicFramePr>
          <p:cNvPr id="24580" name="Object 4"/>
          <p:cNvGraphicFramePr>
            <a:graphicFrameLocks noChangeAspect="1"/>
          </p:cNvGraphicFramePr>
          <p:nvPr/>
        </p:nvGraphicFramePr>
        <p:xfrm>
          <a:off x="250825" y="3284538"/>
          <a:ext cx="8353425" cy="1035050"/>
        </p:xfrm>
        <a:graphic>
          <a:graphicData uri="http://schemas.openxmlformats.org/presentationml/2006/ole">
            <mc:AlternateContent xmlns:mc="http://schemas.openxmlformats.org/markup-compatibility/2006">
              <mc:Choice xmlns:v="urn:schemas-microsoft-com:vml" Requires="v">
                <p:oleObj spid="_x0000_s24583" name="Equation" r:id="rId3" imgW="3479800" imgH="431800" progId="Equation.DSMT4">
                  <p:embed/>
                </p:oleObj>
              </mc:Choice>
              <mc:Fallback>
                <p:oleObj name="Equation" r:id="rId3" imgW="34798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3284538"/>
                        <a:ext cx="8353425" cy="1035050"/>
                      </a:xfrm>
                      <a:prstGeom prst="rect">
                        <a:avLst/>
                      </a:prstGeom>
                      <a:solidFill>
                        <a:srgbClr val="333333"/>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1" name="Object 5"/>
          <p:cNvGraphicFramePr>
            <a:graphicFrameLocks noChangeAspect="1"/>
          </p:cNvGraphicFramePr>
          <p:nvPr/>
        </p:nvGraphicFramePr>
        <p:xfrm>
          <a:off x="1476375" y="4437063"/>
          <a:ext cx="5616575" cy="1179512"/>
        </p:xfrm>
        <a:graphic>
          <a:graphicData uri="http://schemas.openxmlformats.org/presentationml/2006/ole">
            <mc:AlternateContent xmlns:mc="http://schemas.openxmlformats.org/markup-compatibility/2006">
              <mc:Choice xmlns:v="urn:schemas-microsoft-com:vml" Requires="v">
                <p:oleObj spid="_x0000_s24584" name="Equation" r:id="rId5" imgW="2540000" imgH="533400" progId="Equation.DSMT4">
                  <p:embed/>
                </p:oleObj>
              </mc:Choice>
              <mc:Fallback>
                <p:oleObj name="Equation" r:id="rId5" imgW="2540000" imgH="5334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437063"/>
                        <a:ext cx="5616575" cy="1179512"/>
                      </a:xfrm>
                      <a:prstGeom prst="rect">
                        <a:avLst/>
                      </a:prstGeom>
                      <a:solidFill>
                        <a:srgbClr val="333333"/>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2" name="Text Box 6"/>
          <p:cNvSpPr txBox="1">
            <a:spLocks noChangeArrowheads="1"/>
          </p:cNvSpPr>
          <p:nvPr/>
        </p:nvSpPr>
        <p:spPr bwMode="auto">
          <a:xfrm>
            <a:off x="217488" y="4537075"/>
            <a:ext cx="1225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lnSpc>
                <a:spcPct val="100000"/>
              </a:lnSpc>
              <a:spcBef>
                <a:spcPct val="50000"/>
              </a:spcBef>
              <a:buClrTx/>
              <a:buFontTx/>
              <a:buNone/>
            </a:pPr>
            <a:r>
              <a:rPr lang="zh-CN" altLang="en-US" sz="2400">
                <a:latin typeface="Arial" charset="0"/>
              </a:rPr>
              <a:t>其中：</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1144588" y="304800"/>
            <a:ext cx="6986587" cy="1216025"/>
          </a:xfrm>
        </p:spPr>
        <p:txBody>
          <a:bodyPr/>
          <a:lstStyle/>
          <a:p>
            <a:pPr eaLnBrk="1" hangingPunct="1"/>
            <a:r>
              <a:rPr lang="zh-CN" altLang="en-US" smtClean="0"/>
              <a:t>参数分析</a:t>
            </a:r>
          </a:p>
        </p:txBody>
      </p:sp>
      <p:sp>
        <p:nvSpPr>
          <p:cNvPr id="630787" name="Text Box 3"/>
          <p:cNvSpPr txBox="1">
            <a:spLocks noChangeArrowheads="1"/>
          </p:cNvSpPr>
          <p:nvPr/>
        </p:nvSpPr>
        <p:spPr bwMode="auto">
          <a:xfrm>
            <a:off x="755650" y="1557338"/>
            <a:ext cx="7920038"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FontTx/>
              <a:buNone/>
              <a:defRPr/>
            </a:pPr>
            <a:r>
              <a:rPr kumimoji="1" lang="zh-CN" altLang="en-US" sz="2800">
                <a:effectLst>
                  <a:outerShdw blurRad="38100" dist="38100" dir="2700000" algn="tl">
                    <a:srgbClr val="C0C0C0"/>
                  </a:outerShdw>
                </a:effectLst>
                <a:latin typeface="Arial" charset="0"/>
              </a:rPr>
              <a:t>通常取     为</a:t>
            </a:r>
            <a:r>
              <a:rPr kumimoji="1" lang="en-US" altLang="zh-CN" sz="2800">
                <a:effectLst>
                  <a:outerShdw blurRad="38100" dist="38100" dir="2700000" algn="tl">
                    <a:srgbClr val="C0C0C0"/>
                  </a:outerShdw>
                </a:effectLst>
                <a:latin typeface="Arial" charset="0"/>
              </a:rPr>
              <a:t>4.1,</a:t>
            </a:r>
            <a:r>
              <a:rPr kumimoji="1" lang="zh-CN" altLang="en-US" sz="2800">
                <a:effectLst>
                  <a:outerShdw blurRad="38100" dist="38100" dir="2700000" algn="tl">
                    <a:srgbClr val="C0C0C0"/>
                  </a:outerShdw>
                </a:effectLst>
                <a:latin typeface="Arial" charset="0"/>
              </a:rPr>
              <a:t>则</a:t>
            </a:r>
            <a:r>
              <a:rPr kumimoji="1" lang="en-US" altLang="zh-CN" sz="2800">
                <a:effectLst>
                  <a:outerShdw blurRad="38100" dist="38100" dir="2700000" algn="tl">
                    <a:srgbClr val="C0C0C0"/>
                  </a:outerShdw>
                </a:effectLst>
                <a:latin typeface="Arial" charset="0"/>
              </a:rPr>
              <a:t>K</a:t>
            </a:r>
            <a:r>
              <a:rPr kumimoji="1" lang="zh-CN" altLang="en-US" sz="2800">
                <a:effectLst>
                  <a:outerShdw blurRad="38100" dist="38100" dir="2700000" algn="tl">
                    <a:srgbClr val="C0C0C0"/>
                  </a:outerShdw>
                </a:effectLst>
                <a:latin typeface="Arial" charset="0"/>
              </a:rPr>
              <a:t>＝</a:t>
            </a:r>
            <a:r>
              <a:rPr kumimoji="1" lang="en-US" altLang="zh-CN" sz="2800">
                <a:effectLst>
                  <a:outerShdw blurRad="38100" dist="38100" dir="2700000" algn="tl">
                    <a:srgbClr val="C0C0C0"/>
                  </a:outerShdw>
                </a:effectLst>
                <a:latin typeface="Arial" charset="0"/>
              </a:rPr>
              <a:t>0.729.</a:t>
            </a:r>
            <a:r>
              <a:rPr kumimoji="1" lang="zh-CN" altLang="en-US" sz="2800">
                <a:effectLst>
                  <a:outerShdw blurRad="38100" dist="38100" dir="2700000" algn="tl">
                    <a:srgbClr val="C0C0C0"/>
                  </a:outerShdw>
                </a:effectLst>
                <a:latin typeface="Arial" charset="0"/>
              </a:rPr>
              <a:t>实验表明，与使</a:t>
            </a:r>
          </a:p>
          <a:p>
            <a:pPr>
              <a:lnSpc>
                <a:spcPct val="100000"/>
              </a:lnSpc>
              <a:spcBef>
                <a:spcPct val="0"/>
              </a:spcBef>
              <a:buClrTx/>
              <a:buFontTx/>
              <a:buNone/>
              <a:defRPr/>
            </a:pPr>
            <a:r>
              <a:rPr kumimoji="1" lang="zh-CN" altLang="en-US" sz="2800">
                <a:effectLst>
                  <a:outerShdw blurRad="38100" dist="38100" dir="2700000" algn="tl">
                    <a:srgbClr val="C0C0C0"/>
                  </a:outerShdw>
                </a:effectLst>
                <a:latin typeface="Arial" charset="0"/>
              </a:rPr>
              <a:t>用惯性权重的</a:t>
            </a:r>
            <a:r>
              <a:rPr kumimoji="1" lang="en-US" altLang="zh-CN" sz="2800">
                <a:effectLst>
                  <a:outerShdw blurRad="38100" dist="38100" dir="2700000" algn="tl">
                    <a:srgbClr val="C0C0C0"/>
                  </a:outerShdw>
                </a:effectLst>
                <a:latin typeface="Arial" charset="0"/>
              </a:rPr>
              <a:t>PSO</a:t>
            </a:r>
            <a:r>
              <a:rPr kumimoji="1" lang="zh-CN" altLang="en-US" sz="2800">
                <a:effectLst>
                  <a:outerShdw blurRad="38100" dist="38100" dir="2700000" algn="tl">
                    <a:srgbClr val="C0C0C0"/>
                  </a:outerShdw>
                </a:effectLst>
                <a:latin typeface="Arial" charset="0"/>
              </a:rPr>
              <a:t>算法相比，使用收敛因子的</a:t>
            </a:r>
          </a:p>
          <a:p>
            <a:pPr>
              <a:lnSpc>
                <a:spcPct val="100000"/>
              </a:lnSpc>
              <a:spcBef>
                <a:spcPct val="0"/>
              </a:spcBef>
              <a:buClrTx/>
              <a:buFontTx/>
              <a:buNone/>
              <a:defRPr/>
            </a:pPr>
            <a:r>
              <a:rPr kumimoji="1" lang="en-US" altLang="zh-CN" sz="2800">
                <a:effectLst>
                  <a:outerShdw blurRad="38100" dist="38100" dir="2700000" algn="tl">
                    <a:srgbClr val="C0C0C0"/>
                  </a:outerShdw>
                </a:effectLst>
                <a:latin typeface="Arial" charset="0"/>
              </a:rPr>
              <a:t>PSO</a:t>
            </a:r>
            <a:r>
              <a:rPr kumimoji="1" lang="zh-CN" altLang="en-US" sz="2800">
                <a:effectLst>
                  <a:outerShdw blurRad="38100" dist="38100" dir="2700000" algn="tl">
                    <a:srgbClr val="C0C0C0"/>
                  </a:outerShdw>
                </a:effectLst>
                <a:latin typeface="Arial" charset="0"/>
              </a:rPr>
              <a:t>有更快的收敛速度。其实只要恰当的选取</a:t>
            </a:r>
          </a:p>
          <a:p>
            <a:pPr>
              <a:lnSpc>
                <a:spcPct val="100000"/>
              </a:lnSpc>
              <a:spcBef>
                <a:spcPct val="0"/>
              </a:spcBef>
              <a:buClrTx/>
              <a:buFontTx/>
              <a:buNone/>
              <a:defRPr/>
            </a:pPr>
            <a:r>
              <a:rPr kumimoji="1" lang="zh-CN" altLang="en-US" sz="2800">
                <a:effectLst>
                  <a:outerShdw blurRad="38100" dist="38100" dir="2700000" algn="tl">
                    <a:srgbClr val="C0C0C0"/>
                  </a:outerShdw>
                </a:effectLst>
                <a:latin typeface="Arial" charset="0"/>
              </a:rPr>
              <a:t>     和</a:t>
            </a:r>
            <a:r>
              <a:rPr kumimoji="1" lang="en-US" altLang="zh-CN" sz="2800">
                <a:effectLst>
                  <a:outerShdw blurRad="38100" dist="38100" dir="2700000" algn="tl">
                    <a:srgbClr val="C0C0C0"/>
                  </a:outerShdw>
                </a:effectLst>
                <a:latin typeface="Arial" charset="0"/>
              </a:rPr>
              <a:t>c</a:t>
            </a:r>
            <a:r>
              <a:rPr kumimoji="1" lang="en-US" altLang="zh-CN" sz="2800" baseline="-25000">
                <a:effectLst>
                  <a:outerShdw blurRad="38100" dist="38100" dir="2700000" algn="tl">
                    <a:srgbClr val="C0C0C0"/>
                  </a:outerShdw>
                </a:effectLst>
                <a:latin typeface="Arial" charset="0"/>
              </a:rPr>
              <a:t>1</a:t>
            </a:r>
            <a:r>
              <a:rPr kumimoji="1" lang="zh-CN" altLang="en-US" sz="2800">
                <a:effectLst>
                  <a:outerShdw blurRad="38100" dist="38100" dir="2700000" algn="tl">
                    <a:srgbClr val="C0C0C0"/>
                  </a:outerShdw>
                </a:effectLst>
                <a:latin typeface="Arial" charset="0"/>
              </a:rPr>
              <a:t>、</a:t>
            </a:r>
            <a:r>
              <a:rPr kumimoji="1" lang="en-US" altLang="zh-CN" sz="2800">
                <a:effectLst>
                  <a:outerShdw blurRad="38100" dist="38100" dir="2700000" algn="tl">
                    <a:srgbClr val="C0C0C0"/>
                  </a:outerShdw>
                </a:effectLst>
                <a:latin typeface="Arial" charset="0"/>
              </a:rPr>
              <a:t>c</a:t>
            </a:r>
            <a:r>
              <a:rPr kumimoji="1" lang="en-US" altLang="zh-CN" sz="2800" baseline="-25000">
                <a:effectLst>
                  <a:outerShdw blurRad="38100" dist="38100" dir="2700000" algn="tl">
                    <a:srgbClr val="C0C0C0"/>
                  </a:outerShdw>
                </a:effectLst>
                <a:latin typeface="Arial" charset="0"/>
              </a:rPr>
              <a:t>2</a:t>
            </a:r>
            <a:r>
              <a:rPr kumimoji="1" lang="zh-CN" altLang="en-US" sz="2800">
                <a:effectLst>
                  <a:outerShdw blurRad="38100" dist="38100" dir="2700000" algn="tl">
                    <a:srgbClr val="C0C0C0"/>
                  </a:outerShdw>
                </a:effectLst>
                <a:latin typeface="Arial" charset="0"/>
              </a:rPr>
              <a:t>，两种算法是一样的。因此使用收</a:t>
            </a:r>
          </a:p>
          <a:p>
            <a:pPr>
              <a:lnSpc>
                <a:spcPct val="100000"/>
              </a:lnSpc>
              <a:spcBef>
                <a:spcPct val="0"/>
              </a:spcBef>
              <a:buClrTx/>
              <a:buFontTx/>
              <a:buNone/>
              <a:defRPr/>
            </a:pPr>
            <a:r>
              <a:rPr kumimoji="1" lang="zh-CN" altLang="en-US" sz="2800">
                <a:effectLst>
                  <a:outerShdw blurRad="38100" dist="38100" dir="2700000" algn="tl">
                    <a:srgbClr val="C0C0C0"/>
                  </a:outerShdw>
                </a:effectLst>
                <a:latin typeface="Arial" charset="0"/>
              </a:rPr>
              <a:t>敛因子的</a:t>
            </a:r>
            <a:r>
              <a:rPr kumimoji="1" lang="en-US" altLang="zh-CN" sz="2800">
                <a:effectLst>
                  <a:outerShdw blurRad="38100" dist="38100" dir="2700000" algn="tl">
                    <a:srgbClr val="C0C0C0"/>
                  </a:outerShdw>
                </a:effectLst>
                <a:latin typeface="Arial" charset="0"/>
              </a:rPr>
              <a:t>PSO</a:t>
            </a:r>
            <a:r>
              <a:rPr kumimoji="1" lang="zh-CN" altLang="en-US" sz="2800">
                <a:effectLst>
                  <a:outerShdw blurRad="38100" dist="38100" dir="2700000" algn="tl">
                    <a:srgbClr val="C0C0C0"/>
                  </a:outerShdw>
                </a:effectLst>
                <a:latin typeface="Arial" charset="0"/>
              </a:rPr>
              <a:t>可以看作使用惯性权重</a:t>
            </a:r>
            <a:r>
              <a:rPr kumimoji="1" lang="en-US" altLang="zh-CN" sz="2800">
                <a:effectLst>
                  <a:outerShdw blurRad="38100" dist="38100" dir="2700000" algn="tl">
                    <a:srgbClr val="C0C0C0"/>
                  </a:outerShdw>
                </a:effectLst>
                <a:latin typeface="Arial" charset="0"/>
              </a:rPr>
              <a:t>PSO</a:t>
            </a:r>
            <a:r>
              <a:rPr kumimoji="1" lang="zh-CN" altLang="en-US" sz="2800">
                <a:effectLst>
                  <a:outerShdw blurRad="38100" dist="38100" dir="2700000" algn="tl">
                    <a:srgbClr val="C0C0C0"/>
                  </a:outerShdw>
                </a:effectLst>
                <a:latin typeface="Arial" charset="0"/>
              </a:rPr>
              <a:t>的特</a:t>
            </a:r>
          </a:p>
          <a:p>
            <a:pPr>
              <a:lnSpc>
                <a:spcPct val="100000"/>
              </a:lnSpc>
              <a:spcBef>
                <a:spcPct val="0"/>
              </a:spcBef>
              <a:buClrTx/>
              <a:buFontTx/>
              <a:buNone/>
              <a:defRPr/>
            </a:pPr>
            <a:r>
              <a:rPr kumimoji="1" lang="zh-CN" altLang="en-US" sz="2800">
                <a:effectLst>
                  <a:outerShdw blurRad="38100" dist="38100" dir="2700000" algn="tl">
                    <a:srgbClr val="C0C0C0"/>
                  </a:outerShdw>
                </a:effectLst>
                <a:latin typeface="Arial" charset="0"/>
              </a:rPr>
              <a:t>例。</a:t>
            </a:r>
          </a:p>
          <a:p>
            <a:pPr>
              <a:lnSpc>
                <a:spcPct val="100000"/>
              </a:lnSpc>
              <a:spcBef>
                <a:spcPct val="0"/>
              </a:spcBef>
              <a:buClrTx/>
              <a:buFontTx/>
              <a:buNone/>
              <a:defRPr/>
            </a:pPr>
            <a:endParaRPr kumimoji="1" lang="zh-CN" altLang="en-US" sz="2800">
              <a:effectLst>
                <a:outerShdw blurRad="38100" dist="38100" dir="2700000" algn="tl">
                  <a:srgbClr val="C0C0C0"/>
                </a:outerShdw>
              </a:effectLst>
              <a:latin typeface="Arial" charset="0"/>
            </a:endParaRPr>
          </a:p>
          <a:p>
            <a:pPr>
              <a:lnSpc>
                <a:spcPct val="100000"/>
              </a:lnSpc>
              <a:spcBef>
                <a:spcPct val="0"/>
              </a:spcBef>
              <a:buClrTx/>
              <a:buFontTx/>
              <a:buNone/>
              <a:defRPr/>
            </a:pPr>
            <a:r>
              <a:rPr kumimoji="1" lang="zh-CN" altLang="en-US" sz="2800">
                <a:effectLst>
                  <a:outerShdw blurRad="38100" dist="38100" dir="2700000" algn="tl">
                    <a:srgbClr val="C0C0C0"/>
                  </a:outerShdw>
                </a:effectLst>
                <a:latin typeface="Arial" charset="0"/>
              </a:rPr>
              <a:t>恰当的选取算法的参数值可以改善算法的性能</a:t>
            </a:r>
          </a:p>
        </p:txBody>
      </p:sp>
      <p:graphicFrame>
        <p:nvGraphicFramePr>
          <p:cNvPr id="25604" name="Object 4"/>
          <p:cNvGraphicFramePr>
            <a:graphicFrameLocks noChangeAspect="1"/>
          </p:cNvGraphicFramePr>
          <p:nvPr/>
        </p:nvGraphicFramePr>
        <p:xfrm>
          <a:off x="900113" y="2852738"/>
          <a:ext cx="425450" cy="503237"/>
        </p:xfrm>
        <a:graphic>
          <a:graphicData uri="http://schemas.openxmlformats.org/presentationml/2006/ole">
            <mc:AlternateContent xmlns:mc="http://schemas.openxmlformats.org/markup-compatibility/2006">
              <mc:Choice xmlns:v="urn:schemas-microsoft-com:vml" Requires="v">
                <p:oleObj spid="_x0000_s25606" name="Equation" r:id="rId3" imgW="133480" imgH="152610" progId="Equation.DSMT4">
                  <p:embed/>
                </p:oleObj>
              </mc:Choice>
              <mc:Fallback>
                <p:oleObj name="Equation" r:id="rId3" imgW="133480" imgH="15261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852738"/>
                        <a:ext cx="425450" cy="503237"/>
                      </a:xfrm>
                      <a:prstGeom prst="rect">
                        <a:avLst/>
                      </a:prstGeom>
                      <a:noFill/>
                      <a:ln>
                        <a:noFill/>
                      </a:ln>
                      <a:effectLst/>
                      <a:extLst>
                        <a:ext uri="{909E8E84-426E-40DD-AFC4-6F175D3DCCD1}">
                          <a14:hiddenFill xmlns:a14="http://schemas.microsoft.com/office/drawing/2010/main">
                            <a:solidFill>
                              <a:srgbClr val="33333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5" name="Object 5"/>
          <p:cNvGraphicFramePr>
            <a:graphicFrameLocks noChangeAspect="1"/>
          </p:cNvGraphicFramePr>
          <p:nvPr/>
        </p:nvGraphicFramePr>
        <p:xfrm>
          <a:off x="1908175" y="1557338"/>
          <a:ext cx="496888" cy="587375"/>
        </p:xfrm>
        <a:graphic>
          <a:graphicData uri="http://schemas.openxmlformats.org/presentationml/2006/ole">
            <mc:AlternateContent xmlns:mc="http://schemas.openxmlformats.org/markup-compatibility/2006">
              <mc:Choice xmlns:v="urn:schemas-microsoft-com:vml" Requires="v">
                <p:oleObj spid="_x0000_s25607" name="Equation" r:id="rId5" imgW="133480" imgH="152610" progId="Equation.DSMT4">
                  <p:embed/>
                </p:oleObj>
              </mc:Choice>
              <mc:Fallback>
                <p:oleObj name="Equation" r:id="rId5" imgW="133480" imgH="15261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1557338"/>
                        <a:ext cx="496888" cy="587375"/>
                      </a:xfrm>
                      <a:prstGeom prst="rect">
                        <a:avLst/>
                      </a:prstGeom>
                      <a:noFill/>
                      <a:ln>
                        <a:noFill/>
                      </a:ln>
                      <a:effectLst/>
                      <a:extLst>
                        <a:ext uri="{909E8E84-426E-40DD-AFC4-6F175D3DCCD1}">
                          <a14:hiddenFill xmlns:a14="http://schemas.microsoft.com/office/drawing/2010/main">
                            <a:solidFill>
                              <a:srgbClr val="3333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charset="0"/>
              <a:buNone/>
              <a:defRPr/>
            </a:pPr>
            <a:r>
              <a:rPr lang="zh-CN" altLang="en-US" sz="2400" b="0">
                <a:solidFill>
                  <a:srgbClr val="FF9900"/>
                </a:solidFill>
                <a:effectLst>
                  <a:outerShdw blurRad="38100" dist="38100" dir="2700000" algn="tl">
                    <a:srgbClr val="C0C0C0"/>
                  </a:outerShdw>
                </a:effectLst>
                <a:latin typeface="Arial" charset="0"/>
                <a:ea typeface="隶书" pitchFamily="49" charset="-122"/>
              </a:rPr>
              <a:t>智能优化计算</a:t>
            </a:r>
          </a:p>
        </p:txBody>
      </p:sp>
      <p:pic>
        <p:nvPicPr>
          <p:cNvPr id="26627" name="Picture 3" descr="BD21370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468313"/>
            <a:ext cx="9144000"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4"/>
          <p:cNvSpPr>
            <a:spLocks noRot="1" noChangeArrowheads="1"/>
          </p:cNvSpPr>
          <p:nvPr/>
        </p:nvSpPr>
        <p:spPr bwMode="auto">
          <a:xfrm>
            <a:off x="250825" y="1916113"/>
            <a:ext cx="856932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共性</a:t>
            </a:r>
            <a:endParaRPr lang="zh-CN" altLang="en-US" sz="2600" baseline="-25000">
              <a:latin typeface="Times New Roman" pitchFamily="18" charset="0"/>
              <a:ea typeface="黑体" pitchFamily="49" charset="-122"/>
            </a:endParaRPr>
          </a:p>
          <a:p>
            <a:pPr eaLnBrk="1" hangingPunct="1">
              <a:lnSpc>
                <a:spcPct val="100000"/>
              </a:lnSpc>
              <a:buFont typeface="Wingdings" pitchFamily="2" charset="2"/>
              <a:buNone/>
            </a:pPr>
            <a:r>
              <a:rPr lang="zh-CN" altLang="en-US" sz="2600">
                <a:latin typeface="Times New Roman" pitchFamily="18" charset="0"/>
                <a:ea typeface="黑体" pitchFamily="49" charset="-122"/>
              </a:rPr>
              <a:t>     </a:t>
            </a:r>
            <a:r>
              <a:rPr lang="zh-CN" altLang="en-US" sz="2600">
                <a:solidFill>
                  <a:schemeClr val="folHlink"/>
                </a:solidFill>
                <a:latin typeface="Times New Roman" pitchFamily="18" charset="0"/>
                <a:ea typeface="楷体_GB2312" pitchFamily="49" charset="-122"/>
              </a:rPr>
              <a:t>（</a:t>
            </a:r>
            <a:r>
              <a:rPr lang="en-US" altLang="zh-CN" sz="2600">
                <a:solidFill>
                  <a:schemeClr val="folHlink"/>
                </a:solidFill>
                <a:latin typeface="Times New Roman" pitchFamily="18" charset="0"/>
                <a:ea typeface="楷体_GB2312" pitchFamily="49" charset="-122"/>
              </a:rPr>
              <a:t>1</a:t>
            </a:r>
            <a:r>
              <a:rPr lang="zh-CN" altLang="en-US" sz="2600">
                <a:solidFill>
                  <a:schemeClr val="folHlink"/>
                </a:solidFill>
                <a:latin typeface="Times New Roman" pitchFamily="18" charset="0"/>
                <a:ea typeface="楷体_GB2312" pitchFamily="49" charset="-122"/>
              </a:rPr>
              <a:t>）都属于仿生算法；</a:t>
            </a:r>
          </a:p>
          <a:p>
            <a:pPr eaLnBrk="1" hangingPunct="1">
              <a:lnSpc>
                <a:spcPct val="100000"/>
              </a:lnSpc>
              <a:buFont typeface="Wingdings" pitchFamily="2" charset="2"/>
              <a:buNone/>
            </a:pPr>
            <a:r>
              <a:rPr lang="zh-CN" altLang="en-US" sz="2600">
                <a:solidFill>
                  <a:schemeClr val="folHlink"/>
                </a:solidFill>
                <a:latin typeface="Times New Roman" pitchFamily="18" charset="0"/>
                <a:ea typeface="楷体_GB2312" pitchFamily="49" charset="-122"/>
              </a:rPr>
              <a:t>     （</a:t>
            </a:r>
            <a:r>
              <a:rPr lang="en-US" altLang="zh-CN" sz="2600">
                <a:solidFill>
                  <a:schemeClr val="folHlink"/>
                </a:solidFill>
                <a:latin typeface="Times New Roman" pitchFamily="18" charset="0"/>
                <a:ea typeface="楷体_GB2312" pitchFamily="49" charset="-122"/>
              </a:rPr>
              <a:t>2</a:t>
            </a:r>
            <a:r>
              <a:rPr lang="zh-CN" altLang="en-US" sz="2600">
                <a:solidFill>
                  <a:schemeClr val="folHlink"/>
                </a:solidFill>
                <a:latin typeface="Times New Roman" pitchFamily="18" charset="0"/>
                <a:ea typeface="楷体_GB2312" pitchFamily="49" charset="-122"/>
              </a:rPr>
              <a:t>）都属于全局优化方法；</a:t>
            </a:r>
          </a:p>
          <a:p>
            <a:pPr eaLnBrk="1" hangingPunct="1">
              <a:lnSpc>
                <a:spcPct val="100000"/>
              </a:lnSpc>
              <a:buFont typeface="Wingdings" pitchFamily="2" charset="2"/>
              <a:buNone/>
            </a:pPr>
            <a:r>
              <a:rPr lang="zh-CN" altLang="en-US" sz="2600">
                <a:solidFill>
                  <a:schemeClr val="folHlink"/>
                </a:solidFill>
                <a:latin typeface="Times New Roman" pitchFamily="18" charset="0"/>
                <a:ea typeface="楷体_GB2312" pitchFamily="49" charset="-122"/>
              </a:rPr>
              <a:t>     （</a:t>
            </a:r>
            <a:r>
              <a:rPr lang="en-US" altLang="zh-CN" sz="2600">
                <a:solidFill>
                  <a:schemeClr val="folHlink"/>
                </a:solidFill>
                <a:latin typeface="Times New Roman" pitchFamily="18" charset="0"/>
                <a:ea typeface="楷体_GB2312" pitchFamily="49" charset="-122"/>
              </a:rPr>
              <a:t>3</a:t>
            </a:r>
            <a:r>
              <a:rPr lang="zh-CN" altLang="en-US" sz="2600">
                <a:solidFill>
                  <a:schemeClr val="folHlink"/>
                </a:solidFill>
                <a:latin typeface="Times New Roman" pitchFamily="18" charset="0"/>
                <a:ea typeface="楷体_GB2312" pitchFamily="49" charset="-122"/>
              </a:rPr>
              <a:t>）都属于随机搜索算法；</a:t>
            </a:r>
          </a:p>
          <a:p>
            <a:pPr eaLnBrk="1" hangingPunct="1">
              <a:lnSpc>
                <a:spcPct val="100000"/>
              </a:lnSpc>
              <a:buFont typeface="Wingdings" pitchFamily="2" charset="2"/>
              <a:buNone/>
            </a:pPr>
            <a:r>
              <a:rPr lang="zh-CN" altLang="en-US" sz="2600">
                <a:solidFill>
                  <a:schemeClr val="folHlink"/>
                </a:solidFill>
                <a:latin typeface="Times New Roman" pitchFamily="18" charset="0"/>
                <a:ea typeface="楷体_GB2312" pitchFamily="49" charset="-122"/>
              </a:rPr>
              <a:t>     （</a:t>
            </a:r>
            <a:r>
              <a:rPr lang="en-US" altLang="zh-CN" sz="2600">
                <a:solidFill>
                  <a:schemeClr val="folHlink"/>
                </a:solidFill>
                <a:latin typeface="Times New Roman" pitchFamily="18" charset="0"/>
                <a:ea typeface="楷体_GB2312" pitchFamily="49" charset="-122"/>
              </a:rPr>
              <a:t>4</a:t>
            </a:r>
            <a:r>
              <a:rPr lang="zh-CN" altLang="en-US" sz="2600">
                <a:solidFill>
                  <a:schemeClr val="folHlink"/>
                </a:solidFill>
                <a:latin typeface="Times New Roman" pitchFamily="18" charset="0"/>
                <a:ea typeface="楷体_GB2312" pitchFamily="49" charset="-122"/>
              </a:rPr>
              <a:t>）都隐含并行性；</a:t>
            </a:r>
          </a:p>
          <a:p>
            <a:pPr eaLnBrk="1" hangingPunct="1">
              <a:lnSpc>
                <a:spcPct val="100000"/>
              </a:lnSpc>
              <a:buFont typeface="Wingdings" pitchFamily="2" charset="2"/>
              <a:buNone/>
            </a:pPr>
            <a:r>
              <a:rPr lang="zh-CN" altLang="en-US" sz="2600">
                <a:solidFill>
                  <a:schemeClr val="folHlink"/>
                </a:solidFill>
                <a:latin typeface="Times New Roman" pitchFamily="18" charset="0"/>
                <a:ea typeface="楷体_GB2312" pitchFamily="49" charset="-122"/>
              </a:rPr>
              <a:t>     （</a:t>
            </a:r>
            <a:r>
              <a:rPr lang="en-US" altLang="zh-CN" sz="2600">
                <a:solidFill>
                  <a:schemeClr val="folHlink"/>
                </a:solidFill>
                <a:latin typeface="Times New Roman" pitchFamily="18" charset="0"/>
                <a:ea typeface="楷体_GB2312" pitchFamily="49" charset="-122"/>
              </a:rPr>
              <a:t>5</a:t>
            </a:r>
            <a:r>
              <a:rPr lang="zh-CN" altLang="en-US" sz="2600">
                <a:solidFill>
                  <a:schemeClr val="folHlink"/>
                </a:solidFill>
                <a:latin typeface="Times New Roman" pitchFamily="18" charset="0"/>
                <a:ea typeface="楷体_GB2312" pitchFamily="49" charset="-122"/>
              </a:rPr>
              <a:t>）根据个体的适配信息进行搜索，因此不受函数约束条件的限制，如连续性、可导性等；</a:t>
            </a:r>
          </a:p>
          <a:p>
            <a:pPr eaLnBrk="1" hangingPunct="1">
              <a:lnSpc>
                <a:spcPct val="100000"/>
              </a:lnSpc>
              <a:buFont typeface="Wingdings" pitchFamily="2" charset="2"/>
              <a:buNone/>
            </a:pPr>
            <a:r>
              <a:rPr lang="zh-CN" altLang="en-US" sz="2600">
                <a:solidFill>
                  <a:schemeClr val="folHlink"/>
                </a:solidFill>
                <a:latin typeface="Times New Roman" pitchFamily="18" charset="0"/>
                <a:ea typeface="楷体_GB2312" pitchFamily="49" charset="-122"/>
              </a:rPr>
              <a:t>     （</a:t>
            </a:r>
            <a:r>
              <a:rPr lang="en-US" altLang="zh-CN" sz="2600">
                <a:solidFill>
                  <a:schemeClr val="folHlink"/>
                </a:solidFill>
                <a:latin typeface="Times New Roman" pitchFamily="18" charset="0"/>
                <a:ea typeface="楷体_GB2312" pitchFamily="49" charset="-122"/>
              </a:rPr>
              <a:t>6</a:t>
            </a:r>
            <a:r>
              <a:rPr lang="zh-CN" altLang="en-US" sz="2600">
                <a:solidFill>
                  <a:schemeClr val="folHlink"/>
                </a:solidFill>
                <a:latin typeface="Times New Roman" pitchFamily="18" charset="0"/>
                <a:ea typeface="楷体_GB2312" pitchFamily="49" charset="-122"/>
              </a:rPr>
              <a:t>）对高维复杂问题，往往会遇到早熟收敛和收敛性能差的缺点，都无法保证收敛到最优点。  </a:t>
            </a:r>
          </a:p>
        </p:txBody>
      </p:sp>
      <p:sp>
        <p:nvSpPr>
          <p:cNvPr id="596998" name="Rectangle 6"/>
          <p:cNvSpPr>
            <a:spLocks noRot="1" noChangeArrowheads="1"/>
          </p:cNvSpPr>
          <p:nvPr/>
        </p:nvSpPr>
        <p:spPr bwMode="auto">
          <a:xfrm>
            <a:off x="0" y="9810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6.5  </a:t>
            </a:r>
            <a:r>
              <a:rPr lang="zh-CN" altLang="en-US" smtClean="0">
                <a:effectLst>
                  <a:outerShdw blurRad="38100" dist="38100" dir="2700000" algn="tl">
                    <a:srgbClr val="FFFFFF"/>
                  </a:outerShdw>
                </a:effectLst>
                <a:latin typeface="Times New Roman" pitchFamily="18" charset="0"/>
                <a:ea typeface="黑体" pitchFamily="49" charset="-122"/>
              </a:rPr>
              <a:t>与遗传算法的比较</a:t>
            </a:r>
            <a:endParaRPr lang="zh-CN" altLang="en-US" smtClean="0">
              <a:ea typeface="楷体_GB2312" pitchFamily="49"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charset="0"/>
              <a:buNone/>
              <a:defRPr/>
            </a:pPr>
            <a:r>
              <a:rPr lang="zh-CN" altLang="en-US" sz="2400" b="0">
                <a:solidFill>
                  <a:srgbClr val="FF9900"/>
                </a:solidFill>
                <a:effectLst>
                  <a:outerShdw blurRad="38100" dist="38100" dir="2700000" algn="tl">
                    <a:srgbClr val="C0C0C0"/>
                  </a:outerShdw>
                </a:effectLst>
                <a:latin typeface="Arial" charset="0"/>
                <a:ea typeface="隶书" pitchFamily="49" charset="-122"/>
              </a:rPr>
              <a:t>智能优化计算</a:t>
            </a:r>
          </a:p>
        </p:txBody>
      </p:sp>
      <p:sp>
        <p:nvSpPr>
          <p:cNvPr id="27651" name="Rectangle 4"/>
          <p:cNvSpPr>
            <a:spLocks noRot="1" noChangeArrowheads="1"/>
          </p:cNvSpPr>
          <p:nvPr/>
        </p:nvSpPr>
        <p:spPr bwMode="auto">
          <a:xfrm>
            <a:off x="250825" y="1916113"/>
            <a:ext cx="856932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差异</a:t>
            </a:r>
            <a:endParaRPr lang="zh-CN" altLang="en-US" sz="2600" baseline="-25000">
              <a:latin typeface="Times New Roman" pitchFamily="18" charset="0"/>
              <a:ea typeface="黑体" pitchFamily="49" charset="-122"/>
            </a:endParaRPr>
          </a:p>
          <a:p>
            <a:pPr eaLnBrk="1" hangingPunct="1">
              <a:lnSpc>
                <a:spcPct val="100000"/>
              </a:lnSpc>
              <a:buFont typeface="Wingdings" pitchFamily="2" charset="2"/>
              <a:buNone/>
            </a:pPr>
            <a:r>
              <a:rPr lang="zh-CN" altLang="en-US" sz="2600">
                <a:latin typeface="Times New Roman" pitchFamily="18" charset="0"/>
                <a:ea typeface="黑体" pitchFamily="49" charset="-122"/>
              </a:rPr>
              <a:t>     </a:t>
            </a:r>
            <a:r>
              <a:rPr lang="zh-CN" altLang="en-US" sz="2600">
                <a:solidFill>
                  <a:schemeClr val="folHlink"/>
                </a:solidFill>
                <a:latin typeface="Times New Roman" pitchFamily="18" charset="0"/>
                <a:ea typeface="楷体_GB2312" pitchFamily="49" charset="-122"/>
              </a:rPr>
              <a:t>（</a:t>
            </a:r>
            <a:r>
              <a:rPr lang="en-US" altLang="zh-CN" sz="2600">
                <a:solidFill>
                  <a:schemeClr val="folHlink"/>
                </a:solidFill>
                <a:latin typeface="Times New Roman" pitchFamily="18" charset="0"/>
                <a:ea typeface="楷体_GB2312" pitchFamily="49" charset="-122"/>
              </a:rPr>
              <a:t>1</a:t>
            </a:r>
            <a:r>
              <a:rPr lang="zh-CN" altLang="en-US" sz="2600">
                <a:solidFill>
                  <a:schemeClr val="folHlink"/>
                </a:solidFill>
                <a:latin typeface="Times New Roman" pitchFamily="18" charset="0"/>
                <a:ea typeface="楷体_GB2312" pitchFamily="49" charset="-122"/>
              </a:rPr>
              <a:t>）</a:t>
            </a:r>
            <a:r>
              <a:rPr lang="en-US" altLang="zh-CN" sz="2600">
                <a:solidFill>
                  <a:schemeClr val="folHlink"/>
                </a:solidFill>
                <a:latin typeface="Times New Roman" pitchFamily="18" charset="0"/>
                <a:ea typeface="楷体_GB2312" pitchFamily="49" charset="-122"/>
              </a:rPr>
              <a:t>PSO</a:t>
            </a:r>
            <a:r>
              <a:rPr lang="zh-CN" altLang="en-US" sz="2600">
                <a:solidFill>
                  <a:schemeClr val="folHlink"/>
                </a:solidFill>
                <a:latin typeface="Times New Roman" pitchFamily="18" charset="0"/>
                <a:ea typeface="楷体_GB2312" pitchFamily="49" charset="-122"/>
              </a:rPr>
              <a:t>有记忆，所有粒子都保存较优解的知识，而</a:t>
            </a:r>
            <a:r>
              <a:rPr lang="en-US" altLang="zh-CN" sz="2600">
                <a:solidFill>
                  <a:schemeClr val="folHlink"/>
                </a:solidFill>
                <a:latin typeface="Times New Roman" pitchFamily="18" charset="0"/>
                <a:ea typeface="楷体_GB2312" pitchFamily="49" charset="-122"/>
              </a:rPr>
              <a:t>GA</a:t>
            </a:r>
            <a:r>
              <a:rPr lang="zh-CN" altLang="en-US" sz="2600">
                <a:solidFill>
                  <a:schemeClr val="folHlink"/>
                </a:solidFill>
                <a:latin typeface="Times New Roman" pitchFamily="18" charset="0"/>
                <a:ea typeface="楷体_GB2312" pitchFamily="49" charset="-122"/>
              </a:rPr>
              <a:t>，以前的知识随着种群的改变被改变；</a:t>
            </a:r>
          </a:p>
          <a:p>
            <a:pPr eaLnBrk="1" hangingPunct="1">
              <a:lnSpc>
                <a:spcPct val="100000"/>
              </a:lnSpc>
              <a:buFont typeface="Wingdings" pitchFamily="2" charset="2"/>
              <a:buNone/>
            </a:pPr>
            <a:r>
              <a:rPr lang="zh-CN" altLang="en-US" sz="2600">
                <a:solidFill>
                  <a:schemeClr val="folHlink"/>
                </a:solidFill>
                <a:latin typeface="Times New Roman" pitchFamily="18" charset="0"/>
                <a:ea typeface="楷体_GB2312" pitchFamily="49" charset="-122"/>
              </a:rPr>
              <a:t>     （</a:t>
            </a:r>
            <a:r>
              <a:rPr lang="en-US" altLang="zh-CN" sz="2600">
                <a:solidFill>
                  <a:schemeClr val="folHlink"/>
                </a:solidFill>
                <a:latin typeface="Times New Roman" pitchFamily="18" charset="0"/>
                <a:ea typeface="楷体_GB2312" pitchFamily="49" charset="-122"/>
              </a:rPr>
              <a:t>2</a:t>
            </a:r>
            <a:r>
              <a:rPr lang="zh-CN" altLang="en-US" sz="2600">
                <a:solidFill>
                  <a:schemeClr val="folHlink"/>
                </a:solidFill>
                <a:latin typeface="Times New Roman" pitchFamily="18" charset="0"/>
                <a:ea typeface="楷体_GB2312" pitchFamily="49" charset="-122"/>
              </a:rPr>
              <a:t>）</a:t>
            </a:r>
            <a:r>
              <a:rPr lang="en-US" altLang="zh-CN" sz="2600">
                <a:solidFill>
                  <a:schemeClr val="folHlink"/>
                </a:solidFill>
                <a:latin typeface="Times New Roman" pitchFamily="18" charset="0"/>
                <a:ea typeface="楷体_GB2312" pitchFamily="49" charset="-122"/>
              </a:rPr>
              <a:t>PSO</a:t>
            </a:r>
            <a:r>
              <a:rPr lang="zh-CN" altLang="en-US" sz="2600">
                <a:solidFill>
                  <a:schemeClr val="folHlink"/>
                </a:solidFill>
                <a:latin typeface="Times New Roman" pitchFamily="18" charset="0"/>
                <a:ea typeface="楷体_GB2312" pitchFamily="49" charset="-122"/>
              </a:rPr>
              <a:t>中的粒子是一种单向共享信息机制。而</a:t>
            </a:r>
            <a:r>
              <a:rPr lang="en-US" altLang="zh-CN" sz="2600">
                <a:solidFill>
                  <a:schemeClr val="folHlink"/>
                </a:solidFill>
                <a:latin typeface="Times New Roman" pitchFamily="18" charset="0"/>
                <a:ea typeface="楷体_GB2312" pitchFamily="49" charset="-122"/>
              </a:rPr>
              <a:t>GA</a:t>
            </a:r>
            <a:r>
              <a:rPr lang="zh-CN" altLang="en-US" sz="2600">
                <a:solidFill>
                  <a:schemeClr val="folHlink"/>
                </a:solidFill>
                <a:latin typeface="Times New Roman" pitchFamily="18" charset="0"/>
                <a:ea typeface="楷体_GB2312" pitchFamily="49" charset="-122"/>
              </a:rPr>
              <a:t>中的染色体之间相互共享信息，使得整个种群都向最优区域移动；</a:t>
            </a:r>
          </a:p>
          <a:p>
            <a:pPr eaLnBrk="1" hangingPunct="1">
              <a:lnSpc>
                <a:spcPct val="100000"/>
              </a:lnSpc>
              <a:buFont typeface="Wingdings" pitchFamily="2" charset="2"/>
              <a:buNone/>
            </a:pPr>
            <a:r>
              <a:rPr lang="zh-CN" altLang="en-US" sz="2600">
                <a:solidFill>
                  <a:schemeClr val="folHlink"/>
                </a:solidFill>
                <a:latin typeface="Times New Roman" pitchFamily="18" charset="0"/>
                <a:ea typeface="楷体_GB2312" pitchFamily="49" charset="-122"/>
              </a:rPr>
              <a:t>     （</a:t>
            </a:r>
            <a:r>
              <a:rPr lang="en-US" altLang="zh-CN" sz="2600">
                <a:solidFill>
                  <a:schemeClr val="folHlink"/>
                </a:solidFill>
                <a:latin typeface="Times New Roman" pitchFamily="18" charset="0"/>
                <a:ea typeface="楷体_GB2312" pitchFamily="49" charset="-122"/>
              </a:rPr>
              <a:t>3</a:t>
            </a:r>
            <a:r>
              <a:rPr lang="zh-CN" altLang="en-US" sz="2600">
                <a:solidFill>
                  <a:schemeClr val="folHlink"/>
                </a:solidFill>
                <a:latin typeface="Times New Roman" pitchFamily="18" charset="0"/>
                <a:ea typeface="楷体_GB2312" pitchFamily="49" charset="-122"/>
              </a:rPr>
              <a:t>）</a:t>
            </a:r>
            <a:r>
              <a:rPr lang="en-US" altLang="zh-CN" sz="2600">
                <a:solidFill>
                  <a:schemeClr val="folHlink"/>
                </a:solidFill>
                <a:latin typeface="Times New Roman" pitchFamily="18" charset="0"/>
                <a:ea typeface="楷体_GB2312" pitchFamily="49" charset="-122"/>
              </a:rPr>
              <a:t>GA</a:t>
            </a:r>
            <a:r>
              <a:rPr lang="zh-CN" altLang="en-US" sz="2600">
                <a:solidFill>
                  <a:schemeClr val="folHlink"/>
                </a:solidFill>
                <a:latin typeface="Times New Roman" pitchFamily="18" charset="0"/>
                <a:ea typeface="楷体_GB2312" pitchFamily="49" charset="-122"/>
              </a:rPr>
              <a:t>需要编码和遗传操作，而</a:t>
            </a:r>
            <a:r>
              <a:rPr lang="en-US" altLang="zh-CN" sz="2600">
                <a:solidFill>
                  <a:schemeClr val="folHlink"/>
                </a:solidFill>
                <a:latin typeface="Times New Roman" pitchFamily="18" charset="0"/>
                <a:ea typeface="楷体_GB2312" pitchFamily="49" charset="-122"/>
              </a:rPr>
              <a:t>PSO</a:t>
            </a:r>
            <a:r>
              <a:rPr lang="zh-CN" altLang="en-US" sz="2600">
                <a:solidFill>
                  <a:schemeClr val="folHlink"/>
                </a:solidFill>
                <a:latin typeface="Times New Roman" pitchFamily="18" charset="0"/>
                <a:ea typeface="楷体_GB2312" pitchFamily="49" charset="-122"/>
              </a:rPr>
              <a:t>没有交叉和变异操作，粒子只是通过内部速度进行更新，因此原理更简单、参数更少、实现更容易。</a:t>
            </a:r>
          </a:p>
        </p:txBody>
      </p:sp>
      <p:sp>
        <p:nvSpPr>
          <p:cNvPr id="27652" name="AutoShape 5">
            <a:hlinkClick r:id="rId2" action="ppaction://hlinksldjump" highlightClick="1"/>
          </p:cNvPr>
          <p:cNvSpPr>
            <a:spLocks noChangeArrowheads="1"/>
          </p:cNvSpPr>
          <p:nvPr/>
        </p:nvSpPr>
        <p:spPr bwMode="auto">
          <a:xfrm>
            <a:off x="8675688" y="6524625"/>
            <a:ext cx="396875" cy="261938"/>
          </a:xfrm>
          <a:prstGeom prst="actionButtonBeginning">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endParaRPr lang="zh-CN" altLang="en-US"/>
          </a:p>
        </p:txBody>
      </p:sp>
      <p:sp>
        <p:nvSpPr>
          <p:cNvPr id="598025" name="Rectangle 9"/>
          <p:cNvSpPr>
            <a:spLocks noRot="1" noChangeArrowheads="1"/>
          </p:cNvSpPr>
          <p:nvPr/>
        </p:nvSpPr>
        <p:spPr bwMode="auto">
          <a:xfrm>
            <a:off x="0" y="9810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6.5  </a:t>
            </a:r>
            <a:r>
              <a:rPr lang="zh-CN" altLang="en-US" smtClean="0">
                <a:effectLst>
                  <a:outerShdw blurRad="38100" dist="38100" dir="2700000" algn="tl">
                    <a:srgbClr val="FFFFFF"/>
                  </a:outerShdw>
                </a:effectLst>
                <a:latin typeface="Times New Roman" pitchFamily="18" charset="0"/>
                <a:ea typeface="黑体" pitchFamily="49" charset="-122"/>
              </a:rPr>
              <a:t>与遗传算法的比较</a:t>
            </a:r>
            <a:endParaRPr lang="zh-CN" altLang="en-US" smtClean="0">
              <a:ea typeface="楷体_GB2312" pitchFamily="49"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群鸟"/>
          <p:cNvPicPr>
            <a:picLocks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857250" y="995363"/>
            <a:ext cx="7286625" cy="499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8313" y="0"/>
            <a:ext cx="8001000" cy="765175"/>
          </a:xfrm>
        </p:spPr>
        <p:txBody>
          <a:bodyPr/>
          <a:lstStyle/>
          <a:p>
            <a:pPr eaLnBrk="1" hangingPunct="1"/>
            <a:r>
              <a:rPr lang="zh-CN" altLang="en-US" smtClean="0"/>
              <a:t>背景</a:t>
            </a:r>
          </a:p>
        </p:txBody>
      </p:sp>
      <p:sp>
        <p:nvSpPr>
          <p:cNvPr id="611331" name="Rectangle 3"/>
          <p:cNvSpPr>
            <a:spLocks noGrp="1" noChangeArrowheads="1"/>
          </p:cNvSpPr>
          <p:nvPr>
            <p:ph type="body" idx="1"/>
          </p:nvPr>
        </p:nvSpPr>
        <p:spPr>
          <a:xfrm>
            <a:off x="468313" y="908050"/>
            <a:ext cx="8280400" cy="5329238"/>
          </a:xfrm>
        </p:spPr>
        <p:txBody>
          <a:bodyPr/>
          <a:lstStyle/>
          <a:p>
            <a:pPr eaLnBrk="1" hangingPunct="1">
              <a:lnSpc>
                <a:spcPct val="90000"/>
              </a:lnSpc>
              <a:buFont typeface="Wingdings" pitchFamily="2" charset="2"/>
              <a:buNone/>
              <a:defRPr/>
            </a:pPr>
            <a:r>
              <a:rPr kumimoji="1" lang="zh-CN" altLang="en-US" sz="2600" b="1" smtClean="0"/>
              <a:t>　对鸟群行为的模拟：</a:t>
            </a:r>
          </a:p>
          <a:p>
            <a:pPr eaLnBrk="1" hangingPunct="1">
              <a:lnSpc>
                <a:spcPct val="90000"/>
              </a:lnSpc>
              <a:buFont typeface="Wingdings" pitchFamily="2" charset="2"/>
              <a:buNone/>
              <a:defRPr/>
            </a:pPr>
            <a:endParaRPr kumimoji="1" lang="zh-CN" altLang="en-US" sz="2600" b="1" smtClean="0"/>
          </a:p>
          <a:p>
            <a:pPr eaLnBrk="1" hangingPunct="1">
              <a:lnSpc>
                <a:spcPct val="90000"/>
              </a:lnSpc>
              <a:buFont typeface="Wingdings" pitchFamily="2" charset="2"/>
              <a:buNone/>
              <a:defRPr/>
            </a:pPr>
            <a:r>
              <a:rPr kumimoji="1" lang="zh-CN" altLang="en-US" sz="2600" smtClean="0"/>
              <a:t>         </a:t>
            </a:r>
            <a:r>
              <a:rPr kumimoji="1" lang="en-US" altLang="zh-CN" sz="2600" smtClean="0"/>
              <a:t>Reynolds</a:t>
            </a:r>
            <a:r>
              <a:rPr kumimoji="1" lang="zh-CN" altLang="en-US" sz="2600" smtClean="0"/>
              <a:t>、</a:t>
            </a:r>
            <a:r>
              <a:rPr kumimoji="1" lang="en-US" altLang="zh-CN" sz="2600" smtClean="0"/>
              <a:t>Heppner</a:t>
            </a:r>
            <a:r>
              <a:rPr kumimoji="1" lang="zh-CN" altLang="en-US" sz="2600" smtClean="0"/>
              <a:t>和</a:t>
            </a:r>
            <a:r>
              <a:rPr kumimoji="1" lang="en-US" altLang="zh-CN" sz="2600" smtClean="0"/>
              <a:t>Grenader</a:t>
            </a:r>
            <a:r>
              <a:rPr kumimoji="1" lang="zh-CN" altLang="en-US" sz="2600" smtClean="0"/>
              <a:t>提出鸟群行为的模拟。他们发现，鸟群在行进中会突然同步的改变方向，散开或者聚集等。那么一定有某种潜在的能力或规则保证了这些同步的行为。这些科学家都认为上述行为是基于不可预知的鸟类社会行为中的群体动态学。</a:t>
            </a:r>
          </a:p>
          <a:p>
            <a:pPr eaLnBrk="1" hangingPunct="1">
              <a:lnSpc>
                <a:spcPct val="90000"/>
              </a:lnSpc>
              <a:buFont typeface="Wingdings" pitchFamily="2" charset="2"/>
              <a:buNone/>
              <a:defRPr/>
            </a:pPr>
            <a:r>
              <a:rPr kumimoji="1" lang="zh-CN" altLang="en-US" sz="2600" smtClean="0">
                <a:effectLst>
                  <a:outerShdw blurRad="38100" dist="38100" dir="2700000" algn="tl">
                    <a:srgbClr val="C0C0C0"/>
                  </a:outerShdw>
                </a:effectLst>
              </a:rPr>
              <a:t>　       </a:t>
            </a:r>
            <a:r>
              <a:rPr kumimoji="1" lang="zh-CN" altLang="en-US" sz="2600" smtClean="0"/>
              <a:t>在这些早期的模型中仅仅依赖个体间距的操作，也就是说，这种同步是鸟群中个体之间努力保持最优的距离的结果。</a:t>
            </a:r>
          </a:p>
          <a:p>
            <a:pPr eaLnBrk="1" hangingPunct="1">
              <a:lnSpc>
                <a:spcPct val="90000"/>
              </a:lnSpc>
              <a:buFont typeface="Wingdings" pitchFamily="2" charset="2"/>
              <a:buNone/>
              <a:defRPr/>
            </a:pPr>
            <a:endParaRPr lang="en-US" altLang="zh-CN" sz="26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5288" y="0"/>
            <a:ext cx="8001000" cy="1057275"/>
          </a:xfrm>
        </p:spPr>
        <p:txBody>
          <a:bodyPr/>
          <a:lstStyle/>
          <a:p>
            <a:pPr eaLnBrk="1" hangingPunct="1"/>
            <a:r>
              <a:rPr lang="zh-CN" altLang="en-US" smtClean="0"/>
              <a:t>背景</a:t>
            </a:r>
          </a:p>
        </p:txBody>
      </p:sp>
      <p:sp>
        <p:nvSpPr>
          <p:cNvPr id="7171" name="Rectangle 3"/>
          <p:cNvSpPr>
            <a:spLocks noGrp="1" noChangeArrowheads="1"/>
          </p:cNvSpPr>
          <p:nvPr>
            <p:ph type="body" idx="1"/>
          </p:nvPr>
        </p:nvSpPr>
        <p:spPr>
          <a:xfrm>
            <a:off x="457200" y="1125538"/>
            <a:ext cx="8291513" cy="5111750"/>
          </a:xfrm>
        </p:spPr>
        <p:txBody>
          <a:bodyPr/>
          <a:lstStyle/>
          <a:p>
            <a:pPr eaLnBrk="1" hangingPunct="1">
              <a:buFont typeface="Wingdings" pitchFamily="2" charset="2"/>
              <a:buNone/>
            </a:pPr>
            <a:r>
              <a:rPr kumimoji="1" lang="zh-CN" altLang="en-US" sz="2600" b="1" smtClean="0"/>
              <a:t>对鱼群行为的研究：</a:t>
            </a:r>
          </a:p>
          <a:p>
            <a:pPr eaLnBrk="1" hangingPunct="1">
              <a:buFont typeface="Wingdings" pitchFamily="2" charset="2"/>
              <a:buNone/>
            </a:pPr>
            <a:r>
              <a:rPr kumimoji="1" lang="zh-CN" altLang="en-US" sz="2600" smtClean="0"/>
              <a:t>　生物社会学家</a:t>
            </a:r>
            <a:r>
              <a:rPr kumimoji="1" lang="en-US" altLang="zh-CN" sz="2600" smtClean="0"/>
              <a:t>E.O.Wilson</a:t>
            </a:r>
            <a:r>
              <a:rPr kumimoji="1" lang="zh-CN" altLang="en-US" sz="2600" smtClean="0"/>
              <a:t>对鱼群进行了研究。提出：</a:t>
            </a:r>
            <a:r>
              <a:rPr kumimoji="1" lang="zh-CN" altLang="en-US" sz="2600" smtClean="0">
                <a:latin typeface="Arial" charset="0"/>
              </a:rPr>
              <a:t>“</a:t>
            </a:r>
            <a:r>
              <a:rPr kumimoji="1" lang="zh-CN" altLang="en-US" sz="2600" smtClean="0"/>
              <a:t>至少在理论上，鱼群的个体成员能够受益于群体中其他个体在寻找食物的过程中的发现和以前的经验，这种受益超过了个体之间的竞争所带来的利益消耗，不管任何时候食物资源不可预知的分散。</a:t>
            </a:r>
            <a:r>
              <a:rPr kumimoji="1" lang="zh-CN" altLang="en-US" sz="2600" smtClean="0">
                <a:latin typeface="Arial" charset="0"/>
              </a:rPr>
              <a:t>”</a:t>
            </a:r>
            <a:r>
              <a:rPr kumimoji="1" lang="zh-CN" altLang="en-US" sz="2600" smtClean="0"/>
              <a:t>这说明，同种生物之间信息的社会共享能够带来好处。这是</a:t>
            </a:r>
            <a:r>
              <a:rPr kumimoji="1" lang="en-US" altLang="zh-CN" sz="2600" smtClean="0"/>
              <a:t>PSO</a:t>
            </a:r>
            <a:r>
              <a:rPr kumimoji="1" lang="zh-CN" altLang="en-US" sz="2600" smtClean="0"/>
              <a:t>的基础。</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ext Box 2"/>
          <p:cNvSpPr txBox="1">
            <a:spLocks noChangeArrowheads="1"/>
          </p:cNvSpPr>
          <p:nvPr/>
        </p:nvSpPr>
        <p:spPr bwMode="auto">
          <a:xfrm>
            <a:off x="611188" y="1700213"/>
            <a:ext cx="8064500" cy="161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lnSpc>
                <a:spcPct val="100000"/>
              </a:lnSpc>
              <a:spcBef>
                <a:spcPct val="50000"/>
              </a:spcBef>
              <a:buClrTx/>
              <a:buFontTx/>
              <a:buNone/>
            </a:pPr>
            <a:r>
              <a:rPr lang="zh-CN" altLang="en-US" sz="2400" b="0">
                <a:latin typeface="Arial" charset="0"/>
              </a:rPr>
              <a:t>粒子群优化算法</a:t>
            </a:r>
            <a:r>
              <a:rPr lang="en-US" altLang="zh-CN" sz="2400" b="0">
                <a:latin typeface="Arial" charset="0"/>
              </a:rPr>
              <a:t>(Particle Swarm Optimization——PSO</a:t>
            </a:r>
            <a:r>
              <a:rPr lang="zh-CN" altLang="en-US" sz="2400" b="0">
                <a:latin typeface="Arial" charset="0"/>
              </a:rPr>
              <a:t>）</a:t>
            </a:r>
            <a:r>
              <a:rPr lang="zh-CN" altLang="en-US" sz="2800" b="0">
                <a:latin typeface="Arial" charset="0"/>
              </a:rPr>
              <a:t>， </a:t>
            </a:r>
            <a:r>
              <a:rPr lang="zh-CN" altLang="en-US" sz="2400" b="0">
                <a:latin typeface="Arial" charset="0"/>
              </a:rPr>
              <a:t>由James Kenne</a:t>
            </a:r>
            <a:r>
              <a:rPr lang="en-US" altLang="zh-CN" sz="2400" b="0">
                <a:latin typeface="Arial" charset="0"/>
              </a:rPr>
              <a:t>d</a:t>
            </a:r>
            <a:r>
              <a:rPr lang="zh-CN" altLang="en-US" sz="2400" b="0">
                <a:latin typeface="Arial" charset="0"/>
              </a:rPr>
              <a:t>y（社会心理学博士）和Russ</a:t>
            </a:r>
            <a:r>
              <a:rPr lang="en-US" altLang="zh-CN" sz="2400" b="0">
                <a:latin typeface="Arial" charset="0"/>
              </a:rPr>
              <a:t>ell </a:t>
            </a:r>
            <a:r>
              <a:rPr lang="zh-CN" altLang="en-US" sz="2400" b="0">
                <a:latin typeface="Arial" charset="0"/>
              </a:rPr>
              <a:t>Eberhart（电子工程学博士，于</a:t>
            </a:r>
            <a:r>
              <a:rPr lang="en-US" altLang="zh-CN" sz="2400" b="0">
                <a:latin typeface="Arial" charset="0"/>
              </a:rPr>
              <a:t>1995</a:t>
            </a:r>
            <a:r>
              <a:rPr lang="zh-CN" altLang="en-US" sz="2400" b="0">
                <a:latin typeface="Arial" charset="0"/>
              </a:rPr>
              <a:t>年提出的一种基于种群的随机优化算法。</a:t>
            </a:r>
          </a:p>
        </p:txBody>
      </p:sp>
      <p:pic>
        <p:nvPicPr>
          <p:cNvPr id="8195" name="Picture 3" descr="untit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284538"/>
            <a:ext cx="2211387"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4" descr="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3284538"/>
            <a:ext cx="2235200" cy="266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5"/>
          <p:cNvSpPr txBox="1">
            <a:spLocks noChangeArrowheads="1"/>
          </p:cNvSpPr>
          <p:nvPr/>
        </p:nvSpPr>
        <p:spPr bwMode="auto">
          <a:xfrm>
            <a:off x="1522413" y="5876925"/>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lnSpc>
                <a:spcPct val="100000"/>
              </a:lnSpc>
              <a:spcBef>
                <a:spcPct val="50000"/>
              </a:spcBef>
              <a:buClrTx/>
              <a:buFontTx/>
              <a:buNone/>
            </a:pPr>
            <a:r>
              <a:rPr lang="en-US" altLang="zh-CN" sz="1800" b="0">
                <a:latin typeface="Arial" charset="0"/>
              </a:rPr>
              <a:t>James Kennedy</a:t>
            </a:r>
          </a:p>
        </p:txBody>
      </p:sp>
      <p:sp>
        <p:nvSpPr>
          <p:cNvPr id="8198" name="Text Box 6"/>
          <p:cNvSpPr txBox="1">
            <a:spLocks noChangeArrowheads="1"/>
          </p:cNvSpPr>
          <p:nvPr/>
        </p:nvSpPr>
        <p:spPr bwMode="auto">
          <a:xfrm>
            <a:off x="5616575" y="5876925"/>
            <a:ext cx="1873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lnSpc>
                <a:spcPct val="100000"/>
              </a:lnSpc>
              <a:spcBef>
                <a:spcPct val="0"/>
              </a:spcBef>
              <a:buClrTx/>
              <a:buFontTx/>
              <a:buNone/>
            </a:pPr>
            <a:r>
              <a:rPr lang="en-US" altLang="zh-CN" sz="1800" b="0">
                <a:latin typeface="Arial" charset="0"/>
              </a:rPr>
              <a:t>Russell Eberhart</a:t>
            </a:r>
          </a:p>
        </p:txBody>
      </p:sp>
      <p:sp>
        <p:nvSpPr>
          <p:cNvPr id="632839" name="Rectangle 7"/>
          <p:cNvSpPr>
            <a:spLocks noRot="1" noChangeArrowheads="1"/>
          </p:cNvSpPr>
          <p:nvPr/>
        </p:nvSpPr>
        <p:spPr bwMode="auto">
          <a:xfrm>
            <a:off x="0" y="90805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6.1  </a:t>
            </a:r>
            <a:r>
              <a:rPr lang="zh-CN" altLang="en-US" smtClean="0">
                <a:effectLst>
                  <a:outerShdw blurRad="38100" dist="38100" dir="2700000" algn="tl">
                    <a:srgbClr val="FFFFFF"/>
                  </a:outerShdw>
                </a:effectLst>
                <a:latin typeface="Times New Roman" pitchFamily="18" charset="0"/>
                <a:ea typeface="黑体" pitchFamily="49" charset="-122"/>
              </a:rPr>
              <a:t>粒子群算法的提出</a:t>
            </a:r>
            <a:endParaRPr lang="zh-CN" altLang="en-US" smtClean="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632834">
                                            <p:txEl>
                                              <p:pRg st="0" end="0"/>
                                            </p:txEl>
                                          </p:spTgt>
                                        </p:tgtEl>
                                        <p:attrNameLst>
                                          <p:attrName>style.visibility</p:attrName>
                                        </p:attrNameLst>
                                      </p:cBhvr>
                                      <p:to>
                                        <p:strVal val="visible"/>
                                      </p:to>
                                    </p:set>
                                    <p:animEffect transition="in" filter="blinds(horizontal)">
                                      <p:cBhvr>
                                        <p:cTn id="7" dur="500"/>
                                        <p:tgtEl>
                                          <p:spTgt spid="6328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74675" y="304800"/>
            <a:ext cx="8001000" cy="981075"/>
          </a:xfrm>
        </p:spPr>
        <p:txBody>
          <a:bodyPr/>
          <a:lstStyle/>
          <a:p>
            <a:pPr eaLnBrk="1" hangingPunct="1"/>
            <a:r>
              <a:rPr lang="zh-CN" altLang="en-US" smtClean="0"/>
              <a:t>算法介绍</a:t>
            </a:r>
          </a:p>
        </p:txBody>
      </p:sp>
      <p:sp>
        <p:nvSpPr>
          <p:cNvPr id="614403" name="Rectangle 3"/>
          <p:cNvSpPr>
            <a:spLocks noGrp="1" noChangeArrowheads="1"/>
          </p:cNvSpPr>
          <p:nvPr>
            <p:ph type="body" idx="1"/>
          </p:nvPr>
        </p:nvSpPr>
        <p:spPr>
          <a:xfrm>
            <a:off x="468313" y="1700213"/>
            <a:ext cx="8229600" cy="4857750"/>
          </a:xfrm>
        </p:spPr>
        <p:txBody>
          <a:bodyPr/>
          <a:lstStyle/>
          <a:p>
            <a:pPr eaLnBrk="1" hangingPunct="1">
              <a:buFont typeface="Wingdings" pitchFamily="2" charset="2"/>
              <a:buNone/>
              <a:defRPr/>
            </a:pPr>
            <a:r>
              <a:rPr kumimoji="1" lang="zh-CN" altLang="en-US" sz="2600" b="1" dirty="0" smtClean="0">
                <a:effectLst>
                  <a:outerShdw blurRad="38100" dist="38100" dir="2700000" algn="tl">
                    <a:srgbClr val="C0C0C0"/>
                  </a:outerShdw>
                </a:effectLst>
              </a:rPr>
              <a:t>　　</a:t>
            </a:r>
            <a:r>
              <a:rPr kumimoji="1" lang="zh-CN" altLang="en-US" sz="2600" dirty="0" smtClean="0"/>
              <a:t>设想这样一个场景：一群鸟在随机的搜索食物。在这个区域里只有一块食物，所有的鸟都不知道食物在哪里。但是它们知道自己当前的位置距离食物还有多远。</a:t>
            </a:r>
          </a:p>
          <a:p>
            <a:pPr eaLnBrk="1" hangingPunct="1">
              <a:buFont typeface="Wingdings" pitchFamily="2" charset="2"/>
              <a:buNone/>
              <a:defRPr/>
            </a:pPr>
            <a:endParaRPr kumimoji="1" lang="zh-CN" altLang="en-US" sz="2600" dirty="0" smtClean="0"/>
          </a:p>
          <a:p>
            <a:pPr eaLnBrk="1" hangingPunct="1">
              <a:buFont typeface="Wingdings" pitchFamily="2" charset="2"/>
              <a:buNone/>
              <a:defRPr/>
            </a:pPr>
            <a:r>
              <a:rPr kumimoji="1" lang="zh-CN" altLang="en-US" sz="2600" dirty="0" smtClean="0">
                <a:solidFill>
                  <a:schemeClr val="tx2"/>
                </a:solidFill>
              </a:rPr>
              <a:t>　那么找到食物的最优策略是什么</a:t>
            </a:r>
            <a:r>
              <a:rPr kumimoji="1" lang="zh-CN" altLang="en-US" sz="2600" dirty="0" smtClean="0">
                <a:solidFill>
                  <a:srgbClr val="FF0000"/>
                </a:solidFill>
              </a:rPr>
              <a:t>？</a:t>
            </a:r>
          </a:p>
          <a:p>
            <a:pPr eaLnBrk="1" hangingPunct="1">
              <a:defRPr/>
            </a:pPr>
            <a:endParaRPr kumimoji="1" lang="zh-CN" altLang="en-US" sz="2600" dirty="0" smtClean="0">
              <a:solidFill>
                <a:srgbClr val="FF0000"/>
              </a:solidFill>
            </a:endParaRPr>
          </a:p>
          <a:p>
            <a:pPr eaLnBrk="1" hangingPunct="1">
              <a:buFont typeface="Wingdings" pitchFamily="2" charset="2"/>
              <a:buNone/>
              <a:defRPr/>
            </a:pPr>
            <a:r>
              <a:rPr kumimoji="1" lang="zh-CN" altLang="en-US" sz="2600" dirty="0" smtClean="0"/>
              <a:t>　最简单有效的就是搜寻目前离食物最近的鸟的</a:t>
            </a:r>
          </a:p>
          <a:p>
            <a:pPr eaLnBrk="1" hangingPunct="1">
              <a:buFont typeface="Wingdings" pitchFamily="2" charset="2"/>
              <a:buNone/>
              <a:defRPr/>
            </a:pPr>
            <a:r>
              <a:rPr kumimoji="1" lang="zh-CN" altLang="en-US" sz="2600" dirty="0" smtClean="0"/>
              <a:t>　周围区域。</a:t>
            </a:r>
          </a:p>
          <a:p>
            <a:pPr eaLnBrk="1" hangingPunct="1">
              <a:buFont typeface="Wingdings" pitchFamily="2" charset="2"/>
              <a:buNone/>
              <a:defRPr/>
            </a:pPr>
            <a:endParaRPr lang="en-US" altLang="zh-CN" sz="2600" b="1"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fade">
                                      <p:cBhvr>
                                        <p:cTn id="7" dur="500"/>
                                        <p:tgtEl>
                                          <p:spTgt spid="614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14403">
                                            <p:txEl>
                                              <p:pRg st="2" end="2"/>
                                            </p:txEl>
                                          </p:spTgt>
                                        </p:tgtEl>
                                        <p:attrNameLst>
                                          <p:attrName>style.visibility</p:attrName>
                                        </p:attrNameLst>
                                      </p:cBhvr>
                                      <p:to>
                                        <p:strVal val="visible"/>
                                      </p:to>
                                    </p:set>
                                    <p:animEffect transition="in" filter="fade">
                                      <p:cBhvr>
                                        <p:cTn id="12" dur="500"/>
                                        <p:tgtEl>
                                          <p:spTgt spid="6144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14403">
                                            <p:txEl>
                                              <p:pRg st="4" end="4"/>
                                            </p:txEl>
                                          </p:spTgt>
                                        </p:tgtEl>
                                        <p:attrNameLst>
                                          <p:attrName>style.visibility</p:attrName>
                                        </p:attrNameLst>
                                      </p:cBhvr>
                                      <p:to>
                                        <p:strVal val="visible"/>
                                      </p:to>
                                    </p:set>
                                    <p:animEffect transition="in" filter="fade">
                                      <p:cBhvr>
                                        <p:cTn id="17" dur="500"/>
                                        <p:tgtEl>
                                          <p:spTgt spid="61440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14403">
                                            <p:txEl>
                                              <p:pRg st="5" end="5"/>
                                            </p:txEl>
                                          </p:spTgt>
                                        </p:tgtEl>
                                        <p:attrNameLst>
                                          <p:attrName>style.visibility</p:attrName>
                                        </p:attrNameLst>
                                      </p:cBhvr>
                                      <p:to>
                                        <p:strVal val="visible"/>
                                      </p:to>
                                    </p:set>
                                    <p:animEffect transition="in" filter="fade">
                                      <p:cBhvr>
                                        <p:cTn id="20" dur="500"/>
                                        <p:tgtEl>
                                          <p:spTgt spid="6144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74675" y="304800"/>
            <a:ext cx="8001000" cy="673100"/>
          </a:xfrm>
        </p:spPr>
        <p:txBody>
          <a:bodyPr/>
          <a:lstStyle/>
          <a:p>
            <a:pPr eaLnBrk="1" hangingPunct="1"/>
            <a:r>
              <a:rPr lang="zh-CN" altLang="en-US" sz="3400" smtClean="0"/>
              <a:t>算法介绍</a:t>
            </a:r>
          </a:p>
        </p:txBody>
      </p:sp>
      <p:sp>
        <p:nvSpPr>
          <p:cNvPr id="615427" name="Rectangle 3"/>
          <p:cNvSpPr>
            <a:spLocks noGrp="1" noChangeArrowheads="1"/>
          </p:cNvSpPr>
          <p:nvPr>
            <p:ph type="body" idx="1"/>
          </p:nvPr>
        </p:nvSpPr>
        <p:spPr>
          <a:xfrm>
            <a:off x="323850" y="1098550"/>
            <a:ext cx="8569325" cy="5283200"/>
          </a:xfrm>
        </p:spPr>
        <p:txBody>
          <a:bodyPr/>
          <a:lstStyle/>
          <a:p>
            <a:pPr eaLnBrk="1" hangingPunct="1">
              <a:buFont typeface="Wingdings" pitchFamily="2" charset="2"/>
              <a:buNone/>
              <a:defRPr/>
            </a:pPr>
            <a:r>
              <a:rPr kumimoji="1" lang="zh-CN" altLang="en-US" sz="2600" b="1" smtClean="0">
                <a:effectLst>
                  <a:outerShdw blurRad="38100" dist="38100" dir="2700000" algn="tl">
                    <a:srgbClr val="C0C0C0"/>
                  </a:outerShdw>
                </a:effectLst>
              </a:rPr>
              <a:t>　</a:t>
            </a:r>
            <a:r>
              <a:rPr kumimoji="1" lang="zh-CN" altLang="en-US" sz="2600" smtClean="0">
                <a:latin typeface="宋体" pitchFamily="2" charset="-122"/>
              </a:rPr>
              <a:t>抽象：</a:t>
            </a:r>
          </a:p>
          <a:p>
            <a:pPr eaLnBrk="1" hangingPunct="1">
              <a:buFont typeface="Wingdings" pitchFamily="2" charset="2"/>
              <a:buNone/>
              <a:defRPr/>
            </a:pPr>
            <a:r>
              <a:rPr kumimoji="1" lang="zh-CN" altLang="en-US" sz="2600" smtClean="0">
                <a:solidFill>
                  <a:schemeClr val="tx2"/>
                </a:solidFill>
                <a:latin typeface="宋体" pitchFamily="2" charset="-122"/>
              </a:rPr>
              <a:t>　　　鸟被抽象为没有质量和体积的微粒</a:t>
            </a:r>
            <a:r>
              <a:rPr kumimoji="1" lang="en-US" altLang="zh-CN" sz="2600" smtClean="0">
                <a:solidFill>
                  <a:schemeClr val="tx2"/>
                </a:solidFill>
                <a:latin typeface="宋体" pitchFamily="2" charset="-122"/>
              </a:rPr>
              <a:t>(</a:t>
            </a:r>
            <a:r>
              <a:rPr kumimoji="1" lang="zh-CN" altLang="en-US" sz="2600" smtClean="0">
                <a:solidFill>
                  <a:schemeClr val="tx2"/>
                </a:solidFill>
                <a:latin typeface="宋体" pitchFamily="2" charset="-122"/>
              </a:rPr>
              <a:t>点</a:t>
            </a:r>
            <a:r>
              <a:rPr kumimoji="1" lang="en-US" altLang="zh-CN" sz="2600" smtClean="0">
                <a:solidFill>
                  <a:schemeClr val="tx2"/>
                </a:solidFill>
                <a:latin typeface="宋体" pitchFamily="2" charset="-122"/>
              </a:rPr>
              <a:t>)</a:t>
            </a:r>
            <a:r>
              <a:rPr kumimoji="1" lang="zh-CN" altLang="en-US" sz="2600" smtClean="0">
                <a:solidFill>
                  <a:schemeClr val="tx2"/>
                </a:solidFill>
                <a:latin typeface="宋体" pitchFamily="2" charset="-122"/>
              </a:rPr>
              <a:t>，并延伸到</a:t>
            </a:r>
            <a:r>
              <a:rPr kumimoji="1" lang="en-US" altLang="zh-CN" sz="2600" smtClean="0">
                <a:solidFill>
                  <a:schemeClr val="tx2"/>
                </a:solidFill>
                <a:latin typeface="宋体" pitchFamily="2" charset="-122"/>
              </a:rPr>
              <a:t>N</a:t>
            </a:r>
            <a:r>
              <a:rPr kumimoji="1" lang="zh-CN" altLang="en-US" sz="2600" smtClean="0">
                <a:solidFill>
                  <a:schemeClr val="tx2"/>
                </a:solidFill>
                <a:latin typeface="宋体" pitchFamily="2" charset="-122"/>
              </a:rPr>
              <a:t>维空间，粒子</a:t>
            </a:r>
            <a:r>
              <a:rPr kumimoji="1" lang="en-US" altLang="zh-CN" sz="2600" i="1" smtClean="0">
                <a:solidFill>
                  <a:schemeClr val="tx2"/>
                </a:solidFill>
                <a:latin typeface="宋体" pitchFamily="2" charset="-122"/>
              </a:rPr>
              <a:t>I </a:t>
            </a:r>
            <a:r>
              <a:rPr kumimoji="1" lang="zh-CN" altLang="en-US" sz="2600" smtClean="0">
                <a:solidFill>
                  <a:schemeClr val="tx2"/>
                </a:solidFill>
                <a:latin typeface="宋体" pitchFamily="2" charset="-122"/>
              </a:rPr>
              <a:t>在</a:t>
            </a:r>
            <a:r>
              <a:rPr kumimoji="1" lang="en-US" altLang="zh-CN" sz="2600" smtClean="0">
                <a:solidFill>
                  <a:schemeClr val="tx2"/>
                </a:solidFill>
                <a:latin typeface="宋体" pitchFamily="2" charset="-122"/>
              </a:rPr>
              <a:t>N</a:t>
            </a:r>
            <a:r>
              <a:rPr kumimoji="1" lang="zh-CN" altLang="en-US" sz="2600" smtClean="0">
                <a:solidFill>
                  <a:schemeClr val="tx2"/>
                </a:solidFill>
                <a:latin typeface="宋体" pitchFamily="2" charset="-122"/>
              </a:rPr>
              <a:t>维空间的位置表示为矢量</a:t>
            </a:r>
          </a:p>
          <a:p>
            <a:pPr eaLnBrk="1" hangingPunct="1">
              <a:buFont typeface="Wingdings" pitchFamily="2" charset="2"/>
              <a:buNone/>
              <a:defRPr/>
            </a:pPr>
            <a:r>
              <a:rPr kumimoji="1" lang="zh-CN" altLang="en-US" sz="2600" i="1" smtClean="0">
                <a:solidFill>
                  <a:schemeClr val="tx2"/>
                </a:solidFill>
                <a:latin typeface="宋体" pitchFamily="2" charset="-122"/>
              </a:rPr>
              <a:t>  </a:t>
            </a:r>
            <a:r>
              <a:rPr kumimoji="1" lang="en-US" altLang="zh-CN" sz="2600" i="1" smtClean="0">
                <a:solidFill>
                  <a:schemeClr val="tx2"/>
                </a:solidFill>
                <a:latin typeface="宋体" pitchFamily="2" charset="-122"/>
              </a:rPr>
              <a:t>X</a:t>
            </a:r>
            <a:r>
              <a:rPr kumimoji="1" lang="en-US" altLang="zh-CN" sz="2600" i="1" baseline="-25000" smtClean="0">
                <a:solidFill>
                  <a:schemeClr val="tx2"/>
                </a:solidFill>
                <a:latin typeface="宋体" pitchFamily="2" charset="-122"/>
              </a:rPr>
              <a:t>i</a:t>
            </a:r>
            <a:r>
              <a:rPr kumimoji="1" lang="zh-CN" altLang="en-US" sz="2600" smtClean="0">
                <a:solidFill>
                  <a:schemeClr val="tx2"/>
                </a:solidFill>
                <a:latin typeface="宋体" pitchFamily="2" charset="-122"/>
              </a:rPr>
              <a:t>＝</a:t>
            </a:r>
            <a:r>
              <a:rPr kumimoji="1" lang="en-US" altLang="zh-CN" sz="2600" smtClean="0">
                <a:solidFill>
                  <a:schemeClr val="tx2"/>
                </a:solidFill>
                <a:latin typeface="宋体" pitchFamily="2" charset="-122"/>
              </a:rPr>
              <a:t>(</a:t>
            </a:r>
            <a:r>
              <a:rPr kumimoji="1" lang="en-US" altLang="zh-CN" sz="2600" i="1" smtClean="0">
                <a:solidFill>
                  <a:schemeClr val="tx2"/>
                </a:solidFill>
                <a:latin typeface="宋体" pitchFamily="2" charset="-122"/>
              </a:rPr>
              <a:t>x</a:t>
            </a:r>
            <a:r>
              <a:rPr kumimoji="1" lang="en-US" altLang="zh-CN" sz="2600" baseline="-25000" smtClean="0">
                <a:solidFill>
                  <a:schemeClr val="tx2"/>
                </a:solidFill>
                <a:latin typeface="宋体" pitchFamily="2" charset="-122"/>
              </a:rPr>
              <a:t>1</a:t>
            </a:r>
            <a:r>
              <a:rPr kumimoji="1" lang="zh-CN" altLang="en-US" sz="2600" smtClean="0">
                <a:solidFill>
                  <a:schemeClr val="tx2"/>
                </a:solidFill>
                <a:latin typeface="宋体" pitchFamily="2" charset="-122"/>
              </a:rPr>
              <a:t>，</a:t>
            </a:r>
            <a:r>
              <a:rPr kumimoji="1" lang="en-US" altLang="zh-CN" sz="2600" i="1" smtClean="0">
                <a:solidFill>
                  <a:schemeClr val="tx2"/>
                </a:solidFill>
                <a:latin typeface="宋体" pitchFamily="2" charset="-122"/>
              </a:rPr>
              <a:t>x</a:t>
            </a:r>
            <a:r>
              <a:rPr kumimoji="1" lang="en-US" altLang="zh-CN" sz="2600" baseline="-25000" smtClean="0">
                <a:solidFill>
                  <a:schemeClr val="tx2"/>
                </a:solidFill>
                <a:latin typeface="宋体" pitchFamily="2" charset="-122"/>
              </a:rPr>
              <a:t>2</a:t>
            </a:r>
            <a:r>
              <a:rPr kumimoji="1" lang="zh-CN" altLang="en-US" sz="2600" smtClean="0">
                <a:solidFill>
                  <a:schemeClr val="tx2"/>
                </a:solidFill>
                <a:latin typeface="宋体" pitchFamily="2" charset="-122"/>
              </a:rPr>
              <a:t>，</a:t>
            </a:r>
            <a:r>
              <a:rPr kumimoji="1" lang="en-US" altLang="zh-CN" sz="2600" smtClean="0">
                <a:solidFill>
                  <a:schemeClr val="tx2"/>
                </a:solidFill>
                <a:latin typeface="宋体" pitchFamily="2" charset="-122"/>
              </a:rPr>
              <a:t>…</a:t>
            </a:r>
            <a:r>
              <a:rPr kumimoji="1" lang="zh-CN" altLang="en-US" sz="2600" smtClean="0">
                <a:solidFill>
                  <a:schemeClr val="tx2"/>
                </a:solidFill>
                <a:latin typeface="宋体" pitchFamily="2" charset="-122"/>
              </a:rPr>
              <a:t>，</a:t>
            </a:r>
            <a:r>
              <a:rPr kumimoji="1" lang="en-US" altLang="zh-CN" sz="2600" i="1" smtClean="0">
                <a:solidFill>
                  <a:schemeClr val="tx2"/>
                </a:solidFill>
                <a:latin typeface="宋体" pitchFamily="2" charset="-122"/>
              </a:rPr>
              <a:t>x</a:t>
            </a:r>
            <a:r>
              <a:rPr kumimoji="1" lang="en-US" altLang="zh-CN" sz="2600" i="1" baseline="-25000" smtClean="0">
                <a:solidFill>
                  <a:schemeClr val="tx2"/>
                </a:solidFill>
                <a:latin typeface="宋体" pitchFamily="2" charset="-122"/>
              </a:rPr>
              <a:t>n</a:t>
            </a:r>
            <a:r>
              <a:rPr kumimoji="1" lang="en-US" altLang="zh-CN" sz="2600" smtClean="0">
                <a:solidFill>
                  <a:schemeClr val="tx2"/>
                </a:solidFill>
                <a:latin typeface="宋体" pitchFamily="2" charset="-122"/>
              </a:rPr>
              <a:t>)</a:t>
            </a:r>
            <a:r>
              <a:rPr kumimoji="1" lang="zh-CN" altLang="en-US" sz="2600" smtClean="0">
                <a:solidFill>
                  <a:schemeClr val="tx2"/>
                </a:solidFill>
                <a:latin typeface="宋体" pitchFamily="2" charset="-122"/>
              </a:rPr>
              <a:t>，飞行速度表示为矢量</a:t>
            </a:r>
          </a:p>
          <a:p>
            <a:pPr eaLnBrk="1" hangingPunct="1">
              <a:buFont typeface="Wingdings" pitchFamily="2" charset="2"/>
              <a:buNone/>
              <a:defRPr/>
            </a:pPr>
            <a:r>
              <a:rPr kumimoji="1" lang="zh-CN" altLang="en-US" sz="2600" i="1" smtClean="0">
                <a:solidFill>
                  <a:schemeClr val="tx2"/>
                </a:solidFill>
                <a:latin typeface="宋体" pitchFamily="2" charset="-122"/>
              </a:rPr>
              <a:t>  </a:t>
            </a:r>
            <a:r>
              <a:rPr kumimoji="1" lang="en-US" altLang="zh-CN" sz="2600" i="1" smtClean="0">
                <a:solidFill>
                  <a:schemeClr val="tx2"/>
                </a:solidFill>
                <a:latin typeface="宋体" pitchFamily="2" charset="-122"/>
              </a:rPr>
              <a:t>V</a:t>
            </a:r>
            <a:r>
              <a:rPr kumimoji="1" lang="en-US" altLang="zh-CN" sz="2600" i="1" baseline="-25000" smtClean="0">
                <a:solidFill>
                  <a:schemeClr val="tx2"/>
                </a:solidFill>
                <a:latin typeface="宋体" pitchFamily="2" charset="-122"/>
              </a:rPr>
              <a:t>i</a:t>
            </a:r>
            <a:r>
              <a:rPr kumimoji="1" lang="zh-CN" altLang="en-US" sz="2600" smtClean="0">
                <a:solidFill>
                  <a:schemeClr val="tx2"/>
                </a:solidFill>
                <a:latin typeface="宋体" pitchFamily="2" charset="-122"/>
              </a:rPr>
              <a:t>＝</a:t>
            </a:r>
            <a:r>
              <a:rPr kumimoji="1" lang="en-US" altLang="zh-CN" sz="2600" smtClean="0">
                <a:solidFill>
                  <a:schemeClr val="tx2"/>
                </a:solidFill>
                <a:latin typeface="宋体" pitchFamily="2" charset="-122"/>
              </a:rPr>
              <a:t>(</a:t>
            </a:r>
            <a:r>
              <a:rPr kumimoji="1" lang="en-US" altLang="zh-CN" sz="2600" i="1" smtClean="0">
                <a:solidFill>
                  <a:schemeClr val="tx2"/>
                </a:solidFill>
                <a:latin typeface="宋体" pitchFamily="2" charset="-122"/>
              </a:rPr>
              <a:t>v</a:t>
            </a:r>
            <a:r>
              <a:rPr kumimoji="1" lang="en-US" altLang="zh-CN" sz="2600" i="1" baseline="-25000" smtClean="0">
                <a:solidFill>
                  <a:schemeClr val="tx2"/>
                </a:solidFill>
                <a:latin typeface="宋体" pitchFamily="2" charset="-122"/>
              </a:rPr>
              <a:t>1</a:t>
            </a:r>
            <a:r>
              <a:rPr kumimoji="1" lang="zh-CN" altLang="en-US" sz="2600" smtClean="0">
                <a:solidFill>
                  <a:schemeClr val="tx2"/>
                </a:solidFill>
                <a:latin typeface="宋体" pitchFamily="2" charset="-122"/>
              </a:rPr>
              <a:t>，</a:t>
            </a:r>
            <a:r>
              <a:rPr kumimoji="1" lang="en-US" altLang="zh-CN" sz="2600" i="1" smtClean="0">
                <a:solidFill>
                  <a:schemeClr val="tx2"/>
                </a:solidFill>
                <a:latin typeface="宋体" pitchFamily="2" charset="-122"/>
              </a:rPr>
              <a:t>v</a:t>
            </a:r>
            <a:r>
              <a:rPr kumimoji="1" lang="en-US" altLang="zh-CN" sz="2600" i="1" baseline="-25000" smtClean="0">
                <a:solidFill>
                  <a:schemeClr val="tx2"/>
                </a:solidFill>
                <a:latin typeface="宋体" pitchFamily="2" charset="-122"/>
              </a:rPr>
              <a:t>2</a:t>
            </a:r>
            <a:r>
              <a:rPr kumimoji="1" lang="zh-CN" altLang="en-US" sz="2600" smtClean="0">
                <a:solidFill>
                  <a:schemeClr val="tx2"/>
                </a:solidFill>
                <a:latin typeface="宋体" pitchFamily="2" charset="-122"/>
              </a:rPr>
              <a:t>，</a:t>
            </a:r>
            <a:r>
              <a:rPr kumimoji="1" lang="en-US" altLang="zh-CN" sz="2600" smtClean="0">
                <a:solidFill>
                  <a:schemeClr val="tx2"/>
                </a:solidFill>
                <a:latin typeface="宋体" pitchFamily="2" charset="-122"/>
              </a:rPr>
              <a:t>…</a:t>
            </a:r>
            <a:r>
              <a:rPr kumimoji="1" lang="zh-CN" altLang="en-US" sz="2600" smtClean="0">
                <a:solidFill>
                  <a:schemeClr val="tx2"/>
                </a:solidFill>
                <a:latin typeface="宋体" pitchFamily="2" charset="-122"/>
              </a:rPr>
              <a:t>，</a:t>
            </a:r>
            <a:r>
              <a:rPr kumimoji="1" lang="en-US" altLang="zh-CN" sz="2600" i="1" smtClean="0">
                <a:solidFill>
                  <a:schemeClr val="tx2"/>
                </a:solidFill>
                <a:latin typeface="宋体" pitchFamily="2" charset="-122"/>
              </a:rPr>
              <a:t>v</a:t>
            </a:r>
            <a:r>
              <a:rPr kumimoji="1" lang="en-US" altLang="zh-CN" sz="2600" baseline="-25000" smtClean="0">
                <a:solidFill>
                  <a:schemeClr val="tx2"/>
                </a:solidFill>
                <a:latin typeface="宋体" pitchFamily="2" charset="-122"/>
              </a:rPr>
              <a:t>n</a:t>
            </a:r>
            <a:r>
              <a:rPr kumimoji="1" lang="en-US" altLang="zh-CN" sz="2600" smtClean="0">
                <a:solidFill>
                  <a:schemeClr val="tx2"/>
                </a:solidFill>
                <a:latin typeface="宋体" pitchFamily="2" charset="-122"/>
              </a:rPr>
              <a:t>),</a:t>
            </a:r>
            <a:r>
              <a:rPr kumimoji="1" lang="zh-CN" altLang="en-US" sz="2600" smtClean="0">
                <a:solidFill>
                  <a:schemeClr val="tx2"/>
                </a:solidFill>
                <a:latin typeface="宋体" pitchFamily="2" charset="-122"/>
              </a:rPr>
              <a:t>每个粒子都有一个由目标函数决定的适应值</a:t>
            </a:r>
            <a:r>
              <a:rPr kumimoji="1" lang="en-US" altLang="zh-CN" sz="2600" smtClean="0">
                <a:solidFill>
                  <a:schemeClr val="tx2"/>
                </a:solidFill>
                <a:latin typeface="宋体" pitchFamily="2" charset="-122"/>
              </a:rPr>
              <a:t>(fitness value)</a:t>
            </a:r>
            <a:r>
              <a:rPr kumimoji="1" lang="zh-CN" altLang="en-US" sz="2600" smtClean="0">
                <a:solidFill>
                  <a:schemeClr val="tx2"/>
                </a:solidFill>
                <a:latin typeface="宋体" pitchFamily="2" charset="-122"/>
              </a:rPr>
              <a:t>；</a:t>
            </a:r>
          </a:p>
          <a:p>
            <a:pPr eaLnBrk="1" hangingPunct="1">
              <a:buFont typeface="Wingdings" pitchFamily="2" charset="2"/>
              <a:buNone/>
              <a:defRPr/>
            </a:pPr>
            <a:r>
              <a:rPr kumimoji="1" lang="zh-CN" altLang="en-US" sz="2600" smtClean="0">
                <a:solidFill>
                  <a:schemeClr val="tx2"/>
                </a:solidFill>
                <a:latin typeface="宋体" pitchFamily="2" charset="-122"/>
              </a:rPr>
              <a:t>　　　并且知道自己到目前为止发现的最好位置</a:t>
            </a:r>
            <a:r>
              <a:rPr kumimoji="1" lang="en-US" altLang="zh-CN" sz="2600" smtClean="0">
                <a:solidFill>
                  <a:schemeClr val="tx2"/>
                </a:solidFill>
                <a:latin typeface="宋体" pitchFamily="2" charset="-122"/>
              </a:rPr>
              <a:t>(pbest)</a:t>
            </a:r>
            <a:r>
              <a:rPr kumimoji="1" lang="zh-CN" altLang="en-US" sz="2600" i="1" smtClean="0">
                <a:solidFill>
                  <a:schemeClr val="tx2"/>
                </a:solidFill>
                <a:latin typeface="宋体" pitchFamily="2" charset="-122"/>
              </a:rPr>
              <a:t>；</a:t>
            </a:r>
            <a:r>
              <a:rPr kumimoji="1" lang="zh-CN" altLang="en-US" sz="2600" smtClean="0">
                <a:solidFill>
                  <a:schemeClr val="tx2"/>
                </a:solidFill>
                <a:latin typeface="宋体" pitchFamily="2" charset="-122"/>
              </a:rPr>
              <a:t>除此之外，每个粒子还知道到目前为止整个群体中所有粒子发现的最好位置</a:t>
            </a:r>
            <a:r>
              <a:rPr kumimoji="1" lang="en-US" altLang="zh-CN" sz="2600" smtClean="0">
                <a:solidFill>
                  <a:schemeClr val="tx2"/>
                </a:solidFill>
                <a:latin typeface="宋体" pitchFamily="2" charset="-122"/>
              </a:rPr>
              <a:t>(gbest)(gbest</a:t>
            </a:r>
            <a:r>
              <a:rPr kumimoji="1" lang="zh-CN" altLang="en-US" sz="2600" smtClean="0">
                <a:solidFill>
                  <a:schemeClr val="tx2"/>
                </a:solidFill>
                <a:latin typeface="宋体" pitchFamily="2" charset="-122"/>
              </a:rPr>
              <a:t>是</a:t>
            </a:r>
            <a:r>
              <a:rPr kumimoji="1" lang="en-US" altLang="zh-CN" sz="2600" smtClean="0">
                <a:solidFill>
                  <a:schemeClr val="tx2"/>
                </a:solidFill>
                <a:latin typeface="宋体" pitchFamily="2" charset="-122"/>
              </a:rPr>
              <a:t>pbest</a:t>
            </a:r>
            <a:r>
              <a:rPr kumimoji="1" lang="zh-CN" altLang="en-US" sz="2600" smtClean="0">
                <a:solidFill>
                  <a:schemeClr val="tx2"/>
                </a:solidFill>
                <a:latin typeface="宋体" pitchFamily="2" charset="-122"/>
              </a:rPr>
              <a:t>中的最好值</a:t>
            </a:r>
            <a:r>
              <a:rPr kumimoji="1" lang="en-US" altLang="zh-CN" sz="2600" smtClean="0">
                <a:solidFill>
                  <a:schemeClr val="tx2"/>
                </a:solidFill>
                <a:latin typeface="宋体" pitchFamily="2" charset="-122"/>
              </a:rPr>
              <a:t>)</a:t>
            </a:r>
            <a:r>
              <a:rPr kumimoji="1" lang="zh-CN" altLang="en-US" sz="2600" smtClean="0">
                <a:solidFill>
                  <a:schemeClr val="tx2"/>
                </a:solidFill>
                <a:latin typeface="宋体" pitchFamily="2" charset="-122"/>
              </a:rPr>
              <a:t>。　　　　</a:t>
            </a:r>
          </a:p>
          <a:p>
            <a:pPr eaLnBrk="1" hangingPunct="1">
              <a:buFont typeface="Wingdings" pitchFamily="2" charset="2"/>
              <a:buNone/>
              <a:defRPr/>
            </a:pPr>
            <a:r>
              <a:rPr kumimoji="1" lang="zh-CN" altLang="en-US" sz="2600" smtClean="0">
                <a:solidFill>
                  <a:schemeClr val="tx2"/>
                </a:solidFill>
                <a:latin typeface="宋体" pitchFamily="2" charset="-122"/>
              </a:rPr>
              <a:t>　　　粒子怎么样到达下一步的运动</a:t>
            </a:r>
            <a:r>
              <a:rPr kumimoji="1" lang="zh-CN" altLang="en-US" sz="2600" b="1" smtClean="0">
                <a:solidFill>
                  <a:schemeClr val="tx2"/>
                </a:solidFill>
                <a:latin typeface="宋体" pitchFamily="2" charset="-122"/>
              </a:rPr>
              <a:t>？</a:t>
            </a:r>
            <a:r>
              <a:rPr kumimoji="1" lang="zh-CN" altLang="en-US" sz="2600" b="1" smtClean="0">
                <a:solidFill>
                  <a:schemeClr val="tx2"/>
                </a:solidFill>
                <a:effectLst>
                  <a:outerShdw blurRad="38100" dist="38100" dir="2700000" algn="tl">
                    <a:srgbClr val="C0C0C0"/>
                  </a:outerShdw>
                </a:effectLst>
              </a:rPr>
              <a:t>  </a:t>
            </a:r>
          </a:p>
          <a:p>
            <a:pPr eaLnBrk="1" hangingPunct="1">
              <a:buFont typeface="Wingdings" pitchFamily="2" charset="2"/>
              <a:buNone/>
              <a:defRPr/>
            </a:pPr>
            <a:endParaRPr lang="en-US" altLang="zh-CN" sz="2600" b="1"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74675" y="304800"/>
            <a:ext cx="8001000" cy="981075"/>
          </a:xfrm>
        </p:spPr>
        <p:txBody>
          <a:bodyPr/>
          <a:lstStyle/>
          <a:p>
            <a:pPr eaLnBrk="1" hangingPunct="1"/>
            <a:r>
              <a:rPr lang="zh-CN" altLang="en-US" smtClean="0"/>
              <a:t>算法介绍</a:t>
            </a:r>
          </a:p>
        </p:txBody>
      </p:sp>
      <p:sp>
        <p:nvSpPr>
          <p:cNvPr id="616451" name="Rectangle 3"/>
          <p:cNvSpPr>
            <a:spLocks noGrp="1" noChangeArrowheads="1"/>
          </p:cNvSpPr>
          <p:nvPr>
            <p:ph type="body" sz="half" idx="1"/>
          </p:nvPr>
        </p:nvSpPr>
        <p:spPr>
          <a:xfrm>
            <a:off x="468313" y="1700213"/>
            <a:ext cx="7859712" cy="2881312"/>
          </a:xfrm>
        </p:spPr>
        <p:txBody>
          <a:bodyPr/>
          <a:lstStyle/>
          <a:p>
            <a:pPr eaLnBrk="1" hangingPunct="1">
              <a:buFont typeface="Wingdings" pitchFamily="2" charset="2"/>
              <a:buNone/>
              <a:defRPr/>
            </a:pPr>
            <a:r>
              <a:rPr kumimoji="1" lang="zh-CN" altLang="en-US" sz="2600" smtClean="0">
                <a:solidFill>
                  <a:srgbClr val="FF9933"/>
                </a:solidFill>
                <a:effectLst>
                  <a:outerShdw blurRad="38100" dist="38100" dir="2700000" algn="tl">
                    <a:srgbClr val="C0C0C0"/>
                  </a:outerShdw>
                </a:effectLst>
              </a:rPr>
              <a:t>　</a:t>
            </a:r>
            <a:r>
              <a:rPr kumimoji="1" lang="zh-CN" altLang="en-US" sz="2600" smtClean="0">
                <a:effectLst>
                  <a:outerShdw blurRad="38100" dist="38100" dir="2700000" algn="tl">
                    <a:srgbClr val="C0C0C0"/>
                  </a:outerShdw>
                </a:effectLst>
              </a:rPr>
              <a:t>　</a:t>
            </a:r>
            <a:r>
              <a:rPr kumimoji="1" lang="zh-CN" altLang="en-US" sz="2600" smtClean="0"/>
              <a:t>　</a:t>
            </a:r>
            <a:r>
              <a:rPr kumimoji="1" lang="en-US" altLang="zh-CN" sz="2600" smtClean="0"/>
              <a:t>PSO</a:t>
            </a:r>
            <a:r>
              <a:rPr kumimoji="1" lang="zh-CN" altLang="en-US" sz="2600" smtClean="0"/>
              <a:t>初始化为一群随机粒子</a:t>
            </a:r>
            <a:r>
              <a:rPr kumimoji="1" lang="en-US" altLang="zh-CN" sz="2600" smtClean="0"/>
              <a:t>(</a:t>
            </a:r>
            <a:r>
              <a:rPr kumimoji="1" lang="zh-CN" altLang="en-US" sz="2600" smtClean="0"/>
              <a:t>随机解</a:t>
            </a:r>
            <a:r>
              <a:rPr kumimoji="1" lang="en-US" altLang="zh-CN" sz="2600" smtClean="0"/>
              <a:t>)</a:t>
            </a:r>
            <a:r>
              <a:rPr kumimoji="1" lang="zh-CN" altLang="en-US" sz="2600" smtClean="0"/>
              <a:t>。然后通过迭代找到最优解。在每一次的迭代中，粒子通过跟踪两个</a:t>
            </a:r>
            <a:r>
              <a:rPr kumimoji="1" lang="zh-CN" altLang="en-US" sz="2600" smtClean="0">
                <a:latin typeface="Arial"/>
              </a:rPr>
              <a:t>“</a:t>
            </a:r>
            <a:r>
              <a:rPr kumimoji="1" lang="zh-CN" altLang="en-US" sz="2600" smtClean="0"/>
              <a:t>极值</a:t>
            </a:r>
            <a:r>
              <a:rPr kumimoji="1" lang="zh-CN" altLang="en-US" sz="2600" smtClean="0">
                <a:latin typeface="Arial"/>
              </a:rPr>
              <a:t>”</a:t>
            </a:r>
            <a:r>
              <a:rPr kumimoji="1" lang="en-US" altLang="zh-CN" sz="2600" smtClean="0"/>
              <a:t>(pbest,gbest)</a:t>
            </a:r>
            <a:r>
              <a:rPr kumimoji="1" lang="zh-CN" altLang="en-US" sz="2600" smtClean="0"/>
              <a:t>来更新自己</a:t>
            </a:r>
            <a:r>
              <a:rPr kumimoji="1" lang="zh-CN" altLang="en-US" sz="2600" smtClean="0">
                <a:solidFill>
                  <a:srgbClr val="FF9933"/>
                </a:solidFill>
              </a:rPr>
              <a:t>。</a:t>
            </a:r>
          </a:p>
          <a:p>
            <a:pPr eaLnBrk="1" hangingPunct="1">
              <a:buFont typeface="Wingdings" pitchFamily="2" charset="2"/>
              <a:buNone/>
              <a:defRPr/>
            </a:pPr>
            <a:r>
              <a:rPr kumimoji="1" lang="zh-CN" altLang="en-US" sz="2600" smtClean="0"/>
              <a:t>　　　在找到这两个最优值后，粒子通过下面的公式来更新自己的速度和位置。</a:t>
            </a:r>
          </a:p>
        </p:txBody>
      </p:sp>
      <p:graphicFrame>
        <p:nvGraphicFramePr>
          <p:cNvPr id="11268" name="Object 4"/>
          <p:cNvGraphicFramePr>
            <a:graphicFrameLocks noChangeAspect="1"/>
          </p:cNvGraphicFramePr>
          <p:nvPr>
            <p:ph sz="quarter" idx="3"/>
          </p:nvPr>
        </p:nvGraphicFramePr>
        <p:xfrm>
          <a:off x="755650" y="4724400"/>
          <a:ext cx="2371725" cy="517525"/>
        </p:xfrm>
        <a:graphic>
          <a:graphicData uri="http://schemas.openxmlformats.org/presentationml/2006/ole">
            <mc:AlternateContent xmlns:mc="http://schemas.openxmlformats.org/markup-compatibility/2006">
              <mc:Choice xmlns:v="urn:schemas-microsoft-com:vml" Requires="v">
                <p:oleObj spid="_x0000_s11271" name="Equation" r:id="rId3" imgW="1422400" imgH="241300" progId="Equation.DSMT4">
                  <p:embed/>
                </p:oleObj>
              </mc:Choice>
              <mc:Fallback>
                <p:oleObj name="Equation" r:id="rId3" imgW="1422400" imgH="241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724400"/>
                        <a:ext cx="2371725"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269" name="Text Box 5"/>
          <p:cNvSpPr txBox="1">
            <a:spLocks noChangeArrowheads="1"/>
          </p:cNvSpPr>
          <p:nvPr/>
        </p:nvSpPr>
        <p:spPr bwMode="auto">
          <a:xfrm>
            <a:off x="468313" y="5229225"/>
            <a:ext cx="70564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lnSpc>
                <a:spcPct val="100000"/>
              </a:lnSpc>
              <a:spcBef>
                <a:spcPct val="0"/>
              </a:spcBef>
              <a:buClrTx/>
              <a:buFontTx/>
              <a:buNone/>
            </a:pPr>
            <a:r>
              <a:rPr kumimoji="1" lang="zh-CN" altLang="en-US" sz="2400" b="0">
                <a:latin typeface="Arial" charset="0"/>
              </a:rPr>
              <a:t>在式</a:t>
            </a:r>
            <a:r>
              <a:rPr kumimoji="1" lang="en-US" altLang="zh-CN" sz="2400" b="0">
                <a:latin typeface="Arial" charset="0"/>
              </a:rPr>
              <a:t>(1)</a:t>
            </a:r>
            <a:r>
              <a:rPr kumimoji="1" lang="zh-CN" altLang="en-US" sz="2400" b="0">
                <a:latin typeface="Arial" charset="0"/>
              </a:rPr>
              <a:t>、</a:t>
            </a:r>
            <a:r>
              <a:rPr kumimoji="1" lang="en-US" altLang="zh-CN" sz="2400" b="0">
                <a:latin typeface="Arial" charset="0"/>
              </a:rPr>
              <a:t>(2)</a:t>
            </a:r>
            <a:r>
              <a:rPr kumimoji="1" lang="zh-CN" altLang="en-US" sz="2400" b="0">
                <a:latin typeface="Arial" charset="0"/>
              </a:rPr>
              <a:t>中，</a:t>
            </a:r>
            <a:r>
              <a:rPr kumimoji="1" lang="en-US" altLang="zh-CN" sz="2400" b="0" i="1">
                <a:latin typeface="Arial" charset="0"/>
              </a:rPr>
              <a:t>i</a:t>
            </a:r>
            <a:r>
              <a:rPr kumimoji="1" lang="zh-CN" altLang="en-US" sz="2400" b="0">
                <a:latin typeface="Arial" charset="0"/>
              </a:rPr>
              <a:t>＝</a:t>
            </a:r>
            <a:r>
              <a:rPr kumimoji="1" lang="en-US" altLang="zh-CN" sz="2400" b="0">
                <a:latin typeface="Arial" charset="0"/>
              </a:rPr>
              <a:t>1</a:t>
            </a:r>
            <a:r>
              <a:rPr kumimoji="1" lang="zh-CN" altLang="en-US" sz="2400" b="0">
                <a:latin typeface="Arial" charset="0"/>
              </a:rPr>
              <a:t>，</a:t>
            </a:r>
            <a:r>
              <a:rPr kumimoji="1" lang="en-US" altLang="zh-CN" sz="2400" b="0">
                <a:latin typeface="Arial" charset="0"/>
              </a:rPr>
              <a:t>2</a:t>
            </a:r>
            <a:r>
              <a:rPr kumimoji="1" lang="zh-CN" altLang="en-US" sz="2400" b="0">
                <a:latin typeface="Arial" charset="0"/>
              </a:rPr>
              <a:t>，</a:t>
            </a:r>
            <a:r>
              <a:rPr kumimoji="1" lang="en-US" altLang="zh-CN" sz="2400" b="0">
                <a:latin typeface="Arial" charset="0"/>
              </a:rPr>
              <a:t>…</a:t>
            </a:r>
            <a:r>
              <a:rPr kumimoji="1" lang="zh-CN" altLang="en-US" sz="2400" b="0">
                <a:latin typeface="Arial" charset="0"/>
              </a:rPr>
              <a:t>，</a:t>
            </a:r>
            <a:r>
              <a:rPr kumimoji="1" lang="en-US" altLang="zh-CN" sz="2400" b="0">
                <a:latin typeface="Arial" charset="0"/>
              </a:rPr>
              <a:t>M</a:t>
            </a:r>
            <a:r>
              <a:rPr kumimoji="1" lang="zh-CN" altLang="en-US" sz="2400" b="0">
                <a:latin typeface="Arial" charset="0"/>
              </a:rPr>
              <a:t>，</a:t>
            </a:r>
            <a:r>
              <a:rPr kumimoji="1" lang="en-US" altLang="zh-CN" sz="2400" b="0">
                <a:latin typeface="Arial" charset="0"/>
              </a:rPr>
              <a:t>M</a:t>
            </a:r>
            <a:r>
              <a:rPr kumimoji="1" lang="zh-CN" altLang="en-US" sz="2400" b="0">
                <a:latin typeface="Arial" charset="0"/>
              </a:rPr>
              <a:t>是该群体中粒子的总数</a:t>
            </a:r>
          </a:p>
        </p:txBody>
      </p:sp>
      <p:graphicFrame>
        <p:nvGraphicFramePr>
          <p:cNvPr id="11270" name="Object 6"/>
          <p:cNvGraphicFramePr>
            <a:graphicFrameLocks noChangeAspect="1"/>
          </p:cNvGraphicFramePr>
          <p:nvPr/>
        </p:nvGraphicFramePr>
        <p:xfrm>
          <a:off x="755650" y="4005263"/>
          <a:ext cx="7788275" cy="541337"/>
        </p:xfrm>
        <a:graphic>
          <a:graphicData uri="http://schemas.openxmlformats.org/presentationml/2006/ole">
            <mc:AlternateContent xmlns:mc="http://schemas.openxmlformats.org/markup-compatibility/2006">
              <mc:Choice xmlns:v="urn:schemas-microsoft-com:vml" Requires="v">
                <p:oleObj spid="_x0000_s11272" name="Equation" r:id="rId5" imgW="4495800" imgH="241300" progId="Equation.DSMT4">
                  <p:embed/>
                </p:oleObj>
              </mc:Choice>
              <mc:Fallback>
                <p:oleObj name="Equation" r:id="rId5" imgW="4495800" imgH="2413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005263"/>
                        <a:ext cx="7788275"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44500" marR="0" indent="-444500" algn="l" defTabSz="914400" rtl="0" eaLnBrk="1" fontAlgn="base" latinLnBrk="0" hangingPunct="1">
          <a:lnSpc>
            <a:spcPct val="120000"/>
          </a:lnSpc>
          <a:spcBef>
            <a:spcPct val="10000"/>
          </a:spcBef>
          <a:spcAft>
            <a:spcPct val="0"/>
          </a:spcAft>
          <a:buClr>
            <a:schemeClr val="accent2"/>
          </a:buClr>
          <a:buSzTx/>
          <a:buFont typeface="Wingdings" pitchFamily="2" charset="2"/>
          <a:buChar char="o"/>
          <a:tabLst/>
          <a:defRPr kumimoji="0" lang="zh-CN" altLang="en-US" sz="30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44500" marR="0" indent="-444500" algn="l" defTabSz="914400" rtl="0" eaLnBrk="1" fontAlgn="base" latinLnBrk="0" hangingPunct="1">
          <a:lnSpc>
            <a:spcPct val="120000"/>
          </a:lnSpc>
          <a:spcBef>
            <a:spcPct val="10000"/>
          </a:spcBef>
          <a:spcAft>
            <a:spcPct val="0"/>
          </a:spcAft>
          <a:buClr>
            <a:schemeClr val="accent2"/>
          </a:buClr>
          <a:buSzTx/>
          <a:buFont typeface="Wingdings" pitchFamily="2" charset="2"/>
          <a:buChar char="o"/>
          <a:tabLst/>
          <a:defRPr kumimoji="0" lang="zh-CN" altLang="en-US" sz="30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5178</TotalTime>
  <Words>926</Words>
  <Application>Microsoft Office PowerPoint</Application>
  <PresentationFormat>全屏显示(4:3)</PresentationFormat>
  <Paragraphs>143</Paragraphs>
  <Slides>25</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25</vt:i4>
      </vt:variant>
    </vt:vector>
  </HeadingPairs>
  <TitlesOfParts>
    <vt:vector size="37" baseType="lpstr">
      <vt:lpstr>Times New Roman</vt:lpstr>
      <vt:lpstr>宋体</vt:lpstr>
      <vt:lpstr>Wingdings</vt:lpstr>
      <vt:lpstr>Verdana</vt:lpstr>
      <vt:lpstr>Arial</vt:lpstr>
      <vt:lpstr>楷体</vt:lpstr>
      <vt:lpstr>隶书</vt:lpstr>
      <vt:lpstr>黑体</vt:lpstr>
      <vt:lpstr>楷体_GB2312</vt:lpstr>
      <vt:lpstr>Profile</vt:lpstr>
      <vt:lpstr>MathType 5.0 Equation</vt:lpstr>
      <vt:lpstr>MathType 6.0 Equation</vt:lpstr>
      <vt:lpstr>第6讲 粒子群算法</vt:lpstr>
      <vt:lpstr>PowerPoint 演示文稿</vt:lpstr>
      <vt:lpstr>PowerPoint 演示文稿</vt:lpstr>
      <vt:lpstr>背景</vt:lpstr>
      <vt:lpstr>背景</vt:lpstr>
      <vt:lpstr>PowerPoint 演示文稿</vt:lpstr>
      <vt:lpstr>算法介绍</vt:lpstr>
      <vt:lpstr>算法介绍</vt:lpstr>
      <vt:lpstr>算法介绍</vt:lpstr>
      <vt:lpstr>算法介绍</vt:lpstr>
      <vt:lpstr>算法介绍</vt:lpstr>
      <vt:lpstr>算法介绍</vt:lpstr>
      <vt:lpstr>算法介绍</vt:lpstr>
      <vt:lpstr>算法介绍</vt:lpstr>
      <vt:lpstr>算法介绍</vt:lpstr>
      <vt:lpstr>算法介绍</vt:lpstr>
      <vt:lpstr>算法介绍</vt:lpstr>
      <vt:lpstr>全局和局部最优算法</vt:lpstr>
      <vt:lpstr>参数分析</vt:lpstr>
      <vt:lpstr>    参数分析</vt:lpstr>
      <vt:lpstr>参数分析</vt:lpstr>
      <vt:lpstr>参数分析</vt:lpstr>
      <vt:lpstr>参数分析</vt:lpstr>
      <vt:lpstr>PowerPoint 演示文稿</vt:lpstr>
      <vt:lpstr>PowerPoint 演示文稿</vt:lpstr>
    </vt:vector>
  </TitlesOfParts>
  <Company>CUIT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  法</dc:title>
  <dc:creator>番茄花园</dc:creator>
  <cp:lastModifiedBy>ywy</cp:lastModifiedBy>
  <cp:revision>288</cp:revision>
  <dcterms:created xsi:type="dcterms:W3CDTF">2006-04-21T15:12:29Z</dcterms:created>
  <dcterms:modified xsi:type="dcterms:W3CDTF">2017-05-07T15:25:18Z</dcterms:modified>
</cp:coreProperties>
</file>