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8"/>
  </p:notesMasterIdLst>
  <p:handoutMasterIdLst>
    <p:handoutMasterId r:id="rId49"/>
  </p:handoutMasterIdLst>
  <p:sldIdLst>
    <p:sldId id="564" r:id="rId2"/>
    <p:sldId id="618" r:id="rId3"/>
    <p:sldId id="619" r:id="rId4"/>
    <p:sldId id="620" r:id="rId5"/>
    <p:sldId id="621" r:id="rId6"/>
    <p:sldId id="622" r:id="rId7"/>
    <p:sldId id="624" r:id="rId8"/>
    <p:sldId id="625" r:id="rId9"/>
    <p:sldId id="626" r:id="rId10"/>
    <p:sldId id="627" r:id="rId11"/>
    <p:sldId id="628" r:id="rId12"/>
    <p:sldId id="629" r:id="rId13"/>
    <p:sldId id="630"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 id="645" r:id="rId29"/>
    <p:sldId id="646" r:id="rId30"/>
    <p:sldId id="647" r:id="rId31"/>
    <p:sldId id="648" r:id="rId32"/>
    <p:sldId id="649" r:id="rId33"/>
    <p:sldId id="650" r:id="rId34"/>
    <p:sldId id="651"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Lst>
  <p:sldSz cx="9144000" cy="6858000" type="screen4x3"/>
  <p:notesSz cx="6858000" cy="9144000"/>
  <p:defaultTextStyle>
    <a:defPPr>
      <a:defRPr lang="zh-CN"/>
    </a:defPPr>
    <a:lvl1pPr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1pPr>
    <a:lvl2pPr marL="4572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2pPr>
    <a:lvl3pPr marL="9144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3pPr>
    <a:lvl4pPr marL="13716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4pPr>
    <a:lvl5pPr marL="18288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5pPr>
    <a:lvl6pPr marL="2286000" algn="l" defTabSz="914400" rtl="0" eaLnBrk="1" latinLnBrk="0" hangingPunct="1">
      <a:defRPr sz="3000" b="1" kern="1200">
        <a:solidFill>
          <a:schemeClr val="tx1"/>
        </a:solidFill>
        <a:latin typeface="Times New Roman" pitchFamily="18" charset="0"/>
        <a:ea typeface="宋体" pitchFamily="2" charset="-122"/>
        <a:cs typeface="+mn-cs"/>
      </a:defRPr>
    </a:lvl6pPr>
    <a:lvl7pPr marL="2743200" algn="l" defTabSz="914400" rtl="0" eaLnBrk="1" latinLnBrk="0" hangingPunct="1">
      <a:defRPr sz="3000" b="1" kern="1200">
        <a:solidFill>
          <a:schemeClr val="tx1"/>
        </a:solidFill>
        <a:latin typeface="Times New Roman" pitchFamily="18" charset="0"/>
        <a:ea typeface="宋体" pitchFamily="2" charset="-122"/>
        <a:cs typeface="+mn-cs"/>
      </a:defRPr>
    </a:lvl7pPr>
    <a:lvl8pPr marL="3200400" algn="l" defTabSz="914400" rtl="0" eaLnBrk="1" latinLnBrk="0" hangingPunct="1">
      <a:defRPr sz="3000" b="1" kern="1200">
        <a:solidFill>
          <a:schemeClr val="tx1"/>
        </a:solidFill>
        <a:latin typeface="Times New Roman" pitchFamily="18" charset="0"/>
        <a:ea typeface="宋体" pitchFamily="2" charset="-122"/>
        <a:cs typeface="+mn-cs"/>
      </a:defRPr>
    </a:lvl8pPr>
    <a:lvl9pPr marL="3657600" algn="l" defTabSz="914400" rtl="0" eaLnBrk="1" latinLnBrk="0" hangingPunct="1">
      <a:defRPr sz="30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D7E3"/>
    <a:srgbClr val="FFFF99"/>
    <a:srgbClr val="FF0000"/>
    <a:srgbClr val="3366FF"/>
    <a:srgbClr val="CC0000"/>
    <a:srgbClr val="FF3300"/>
    <a:srgbClr val="339966"/>
    <a:srgbClr val="0000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1908" autoAdjust="0"/>
  </p:normalViewPr>
  <p:slideViewPr>
    <p:cSldViewPr>
      <p:cViewPr varScale="1">
        <p:scale>
          <a:sx n="65" d="100"/>
          <a:sy n="65" d="100"/>
        </p:scale>
        <p:origin x="-15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70"/>
    </p:cViewPr>
  </p:sorterViewPr>
  <p:notesViewPr>
    <p:cSldViewPr>
      <p:cViewPr varScale="1">
        <p:scale>
          <a:sx n="51" d="100"/>
          <a:sy n="51" d="100"/>
        </p:scale>
        <p:origin x="-16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1" sz="1200" b="0"/>
            </a:lvl1pPr>
          </a:lstStyle>
          <a:p>
            <a:pPr>
              <a:defRPr/>
            </a:pPr>
            <a:r>
              <a:rPr lang="en-US" altLang="zh-CN"/>
              <a:t>Algorithms in Mathematical Modeling</a:t>
            </a:r>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1" sz="1200" b="0"/>
            </a:lvl1pPr>
          </a:lstStyle>
          <a:p>
            <a:pPr>
              <a:defRPr/>
            </a:pPr>
            <a:fld id="{A8F50762-DC94-4A89-AD1F-869FD74E305F}" type="datetime1">
              <a:rPr lang="zh-CN" altLang="en-US"/>
              <a:pPr>
                <a:defRPr/>
              </a:pPr>
              <a:t>2017-05-21</a:t>
            </a:fld>
            <a:endParaRPr lang="en-US" altLang="zh-CN"/>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FontTx/>
              <a:buNone/>
              <a:defRPr kumimoji="1" sz="1200" b="0"/>
            </a:lvl1pPr>
          </a:lstStyle>
          <a:p>
            <a:pPr>
              <a:defRPr/>
            </a:pPr>
            <a:endParaRPr lang="en-US" altLang="zh-CN"/>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kumimoji="1" sz="1200" b="0"/>
            </a:lvl1pPr>
          </a:lstStyle>
          <a:p>
            <a:pPr>
              <a:defRPr/>
            </a:pPr>
            <a:fld id="{8A0ED50E-6968-4159-BAAF-6FE18A98E272}" type="slidenum">
              <a:rPr lang="en-US" altLang="zh-CN"/>
              <a:pPr>
                <a:defRPr/>
              </a:pPr>
              <a:t>‹#›</a:t>
            </a:fld>
            <a:endParaRPr lang="en-US" altLang="zh-CN"/>
          </a:p>
        </p:txBody>
      </p:sp>
    </p:spTree>
    <p:extLst>
      <p:ext uri="{BB962C8B-B14F-4D97-AF65-F5344CB8AC3E}">
        <p14:creationId xmlns:p14="http://schemas.microsoft.com/office/powerpoint/2010/main" val="4071694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1" sz="1200" b="0"/>
            </a:lvl1pPr>
          </a:lstStyle>
          <a:p>
            <a:pPr>
              <a:defRPr/>
            </a:pPr>
            <a:r>
              <a:rPr lang="en-US" altLang="zh-CN"/>
              <a:t>Algorithms in Mathematical Modeling</a:t>
            </a:r>
          </a:p>
        </p:txBody>
      </p:sp>
      <p:sp>
        <p:nvSpPr>
          <p:cNvPr id="1116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1" sz="1200" b="0"/>
            </a:lvl1pPr>
          </a:lstStyle>
          <a:p>
            <a:pPr>
              <a:defRPr/>
            </a:pPr>
            <a:fld id="{086E50B6-45DC-4457-A191-FB9411E7B9A4}" type="datetime1">
              <a:rPr lang="zh-CN" altLang="en-US"/>
              <a:pPr>
                <a:defRPr/>
              </a:pPr>
              <a:t>2017-05-21</a:t>
            </a:fld>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FontTx/>
              <a:buNone/>
              <a:defRPr kumimoji="1" sz="1200" b="0"/>
            </a:lvl1pPr>
          </a:lstStyle>
          <a:p>
            <a:pPr>
              <a:defRPr/>
            </a:pPr>
            <a:endParaRPr lang="en-US" altLang="zh-CN"/>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kumimoji="1" sz="1200" b="0"/>
            </a:lvl1pPr>
          </a:lstStyle>
          <a:p>
            <a:pPr>
              <a:defRPr/>
            </a:pPr>
            <a:fld id="{59D08605-4A8C-488A-AB81-864AE7BA2545}" type="slidenum">
              <a:rPr lang="en-US" altLang="zh-CN"/>
              <a:pPr>
                <a:defRPr/>
              </a:pPr>
              <a:t>‹#›</a:t>
            </a:fld>
            <a:endParaRPr lang="en-US" altLang="zh-CN"/>
          </a:p>
        </p:txBody>
      </p:sp>
    </p:spTree>
    <p:extLst>
      <p:ext uri="{BB962C8B-B14F-4D97-AF65-F5344CB8AC3E}">
        <p14:creationId xmlns:p14="http://schemas.microsoft.com/office/powerpoint/2010/main" val="61569506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r>
              <a:rPr lang="en-US" altLang="zh-CN" smtClean="0"/>
              <a:t>Algorithms in Mathematical Modeling</a:t>
            </a:r>
          </a:p>
        </p:txBody>
      </p:sp>
      <p:sp>
        <p:nvSpPr>
          <p:cNvPr id="53251" name="Rectangle 3"/>
          <p:cNvSpPr>
            <a:spLocks noGrp="1" noChangeArrowheads="1"/>
          </p:cNvSpPr>
          <p:nvPr>
            <p:ph type="dt" sz="quarter" idx="1"/>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645934D-B340-47D7-97E1-670EDD5C2B05}" type="datetime1">
              <a:rPr lang="zh-CN" altLang="en-US" smtClean="0"/>
              <a:pPr eaLnBrk="1" hangingPunct="1">
                <a:spcBef>
                  <a:spcPct val="0"/>
                </a:spcBef>
              </a:pPr>
              <a:t>2017-05-21</a:t>
            </a:fld>
            <a:endParaRPr lang="en-US" altLang="zh-CN" smtClean="0"/>
          </a:p>
        </p:txBody>
      </p:sp>
      <p:sp>
        <p:nvSpPr>
          <p:cNvPr id="5325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C957ADF-206D-417B-8F69-A2A9F45F0309}" type="slidenum">
              <a:rPr lang="en-US" altLang="zh-CN" smtClean="0"/>
              <a:pPr eaLnBrk="1" hangingPunct="1">
                <a:spcBef>
                  <a:spcPct val="0"/>
                </a:spcBef>
              </a:pPr>
              <a:t>1</a:t>
            </a:fld>
            <a:endParaRPr lang="en-US" altLang="zh-CN"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58402"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35840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Tree>
    <p:extLst>
      <p:ext uri="{BB962C8B-B14F-4D97-AF65-F5344CB8AC3E}">
        <p14:creationId xmlns:p14="http://schemas.microsoft.com/office/powerpoint/2010/main" val="134454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727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835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0266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14995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6055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667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862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7747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2576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229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1823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734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60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4839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185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1998354 h 1000"/>
              <a:gd name="T6" fmla="*/ 0 w 1000"/>
              <a:gd name="T7" fmla="*/ 11998354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p:cNvSpPr>
            <a:spLocks noChangeArrowheads="1"/>
          </p:cNvSpPr>
          <p:nvPr userDrawn="1"/>
        </p:nvSpPr>
        <p:spPr bwMode="auto">
          <a:xfrm>
            <a:off x="0" y="6337300"/>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0"/>
              </a:spcBef>
              <a:buClrTx/>
              <a:buFontTx/>
              <a:buNone/>
              <a:defRPr/>
            </a:pPr>
            <a:fld id="{2650AF79-B157-41E8-BEEC-3968F6462742}" type="slidenum">
              <a:rPr lang="en-US" altLang="zh-CN" sz="2400" smtClean="0">
                <a:latin typeface="Verdana" pitchFamily="34" charset="0"/>
              </a:rPr>
              <a:pPr eaLnBrk="1" hangingPunct="1">
                <a:lnSpc>
                  <a:spcPct val="100000"/>
                </a:lnSpc>
                <a:spcBef>
                  <a:spcPct val="0"/>
                </a:spcBef>
                <a:buClrTx/>
                <a:buFontTx/>
                <a:buNone/>
                <a:defRPr/>
              </a:pPr>
              <a:t>‹#›</a:t>
            </a:fld>
            <a:endParaRPr lang="en-US" altLang="zh-CN" sz="2400" smtClean="0">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98"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3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42988" y="2708275"/>
            <a:ext cx="7272337" cy="893763"/>
          </a:xfrm>
        </p:spPr>
        <p:txBody>
          <a:bodyPr/>
          <a:lstStyle/>
          <a:p>
            <a:pPr algn="ctr" eaLnBrk="1" hangingPunct="1">
              <a:spcBef>
                <a:spcPct val="20000"/>
              </a:spcBef>
              <a:buClr>
                <a:schemeClr val="accent2"/>
              </a:buClr>
              <a:buFont typeface="Wingdings" pitchFamily="2" charset="2"/>
              <a:buNone/>
            </a:pPr>
            <a:r>
              <a:rPr lang="zh-CN" altLang="en-US" sz="5400" b="1" smtClean="0">
                <a:solidFill>
                  <a:schemeClr val="tx1"/>
                </a:solidFill>
                <a:latin typeface="楷体" pitchFamily="49" charset="-122"/>
                <a:ea typeface="楷体" pitchFamily="49" charset="-122"/>
              </a:rPr>
              <a:t>第</a:t>
            </a:r>
            <a:r>
              <a:rPr lang="en-US" altLang="zh-CN" sz="5400" b="1" smtClean="0">
                <a:solidFill>
                  <a:schemeClr val="tx1"/>
                </a:solidFill>
                <a:latin typeface="楷体" pitchFamily="49" charset="-122"/>
                <a:ea typeface="楷体" pitchFamily="49" charset="-122"/>
              </a:rPr>
              <a:t>7</a:t>
            </a:r>
            <a:r>
              <a:rPr lang="zh-CN" altLang="en-US" sz="5400" b="1" smtClean="0">
                <a:solidFill>
                  <a:schemeClr val="tx1"/>
                </a:solidFill>
                <a:latin typeface="楷体" pitchFamily="49" charset="-122"/>
                <a:ea typeface="楷体" pitchFamily="49" charset="-122"/>
              </a:rPr>
              <a:t>讲 禁忌搜索算法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650875"/>
            <a:ext cx="6203950" cy="579438"/>
          </a:xfrm>
        </p:spPr>
        <p:txBody>
          <a:bodyPr/>
          <a:lstStyle/>
          <a:p>
            <a:r>
              <a:rPr lang="zh-CN" altLang="en-US" sz="3200" smtClean="0"/>
              <a:t>局部搜索示例</a:t>
            </a:r>
          </a:p>
        </p:txBody>
      </p:sp>
      <p:sp>
        <p:nvSpPr>
          <p:cNvPr id="13315" name="Rectangle 3"/>
          <p:cNvSpPr>
            <a:spLocks noGrp="1" noChangeArrowheads="1"/>
          </p:cNvSpPr>
          <p:nvPr>
            <p:ph type="body" idx="1"/>
          </p:nvPr>
        </p:nvSpPr>
        <p:spPr>
          <a:xfrm>
            <a:off x="34924" y="1701800"/>
            <a:ext cx="9001571" cy="5039568"/>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lnSpc>
                <a:spcPct val="80000"/>
              </a:lnSpc>
              <a:buClr>
                <a:schemeClr val="tx1"/>
              </a:buClr>
              <a:buFontTx/>
              <a:buNone/>
            </a:pPr>
            <a:endParaRPr lang="zh-CN" altLang="en-US" sz="1600" dirty="0" smtClean="0"/>
          </a:p>
          <a:p>
            <a:pPr marL="609600" indent="-609600">
              <a:lnSpc>
                <a:spcPct val="80000"/>
              </a:lnSpc>
              <a:buClr>
                <a:schemeClr val="tx1"/>
              </a:buClr>
              <a:buFontTx/>
              <a:buNone/>
            </a:pPr>
            <a:r>
              <a:rPr lang="zh-CN" altLang="en-US" sz="1800" b="1" dirty="0" smtClean="0">
                <a:ea typeface="黑体" pitchFamily="49" charset="-122"/>
              </a:rPr>
              <a:t>方案一：全邻域搜索</a:t>
            </a:r>
          </a:p>
          <a:p>
            <a:pPr marL="609600" indent="-609600">
              <a:lnSpc>
                <a:spcPct val="120000"/>
              </a:lnSpc>
              <a:spcBef>
                <a:spcPct val="10000"/>
              </a:spcBef>
              <a:buFontTx/>
              <a:buNone/>
            </a:pPr>
            <a:r>
              <a:rPr lang="zh-CN" altLang="en-US" sz="2000" b="1" dirty="0" smtClean="0">
                <a:solidFill>
                  <a:schemeClr val="folHlink"/>
                </a:solidFill>
                <a:latin typeface="Times New Roman" pitchFamily="18" charset="0"/>
                <a:ea typeface="楷体_GB2312" pitchFamily="1" charset="-122"/>
              </a:rPr>
              <a:t>     </a:t>
            </a:r>
            <a:r>
              <a:rPr lang="zh-CN" altLang="en-US" sz="2000" b="1" u="sng" dirty="0" smtClean="0">
                <a:solidFill>
                  <a:schemeClr val="folHlink"/>
                </a:solidFill>
                <a:latin typeface="Times New Roman" pitchFamily="18" charset="0"/>
                <a:ea typeface="楷体_GB2312" pitchFamily="1" charset="-122"/>
              </a:rPr>
              <a:t>第1步</a:t>
            </a:r>
          </a:p>
          <a:p>
            <a:pPr marL="609600" indent="-609600">
              <a:lnSpc>
                <a:spcPct val="120000"/>
              </a:lnSpc>
              <a:spcBef>
                <a:spcPct val="10000"/>
              </a:spcBef>
              <a:buFontTx/>
              <a:buNone/>
            </a:pPr>
            <a:r>
              <a:rPr lang="zh-CN" altLang="en-US" sz="2000" b="1" i="1" dirty="0" smtClean="0">
                <a:solidFill>
                  <a:schemeClr val="folHlink"/>
                </a:solidFill>
                <a:latin typeface="Times New Roman" pitchFamily="18" charset="0"/>
                <a:ea typeface="楷体_GB2312" pitchFamily="1" charset="-122"/>
              </a:rPr>
              <a:t>     N</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x</a:t>
            </a:r>
            <a:r>
              <a:rPr lang="zh-CN" altLang="en-US" sz="2000" b="1" i="1" baseline="30000" dirty="0" smtClean="0">
                <a:solidFill>
                  <a:schemeClr val="folHlink"/>
                </a:solidFill>
                <a:latin typeface="Times New Roman" pitchFamily="18" charset="0"/>
                <a:ea typeface="楷体_GB2312" pitchFamily="1" charset="-122"/>
              </a:rPr>
              <a:t>best</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ABCDE</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ACBDE</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ADCBE</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AECDB</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ABDCE</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ABEDC</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ABCED</a:t>
            </a:r>
            <a:r>
              <a:rPr lang="zh-CN" altLang="en-US" sz="2000" b="1" dirty="0" smtClean="0">
                <a:solidFill>
                  <a:schemeClr val="folHlink"/>
                </a:solidFill>
                <a:latin typeface="Times New Roman" pitchFamily="18" charset="0"/>
                <a:ea typeface="楷体_GB2312" pitchFamily="1" charset="-122"/>
              </a:rPr>
              <a:t>)}，</a:t>
            </a:r>
          </a:p>
          <a:p>
            <a:pPr marL="609600" indent="-609600">
              <a:lnSpc>
                <a:spcPct val="120000"/>
              </a:lnSpc>
              <a:spcBef>
                <a:spcPct val="10000"/>
              </a:spcBef>
              <a:buFontTx/>
              <a:buNone/>
            </a:pPr>
            <a:r>
              <a:rPr lang="zh-CN" altLang="en-US" sz="2000" b="1" dirty="0" smtClean="0">
                <a:solidFill>
                  <a:schemeClr val="folHlink"/>
                </a:solidFill>
                <a:latin typeface="Times New Roman" pitchFamily="18" charset="0"/>
                <a:ea typeface="楷体_GB2312" pitchFamily="1" charset="-122"/>
              </a:rPr>
              <a:t>     对应目标函数为</a:t>
            </a:r>
            <a:r>
              <a:rPr lang="zh-CN" altLang="en-US" sz="2000" b="1" i="1" dirty="0" smtClean="0">
                <a:solidFill>
                  <a:schemeClr val="folHlink"/>
                </a:solidFill>
                <a:latin typeface="Times New Roman" pitchFamily="18" charset="0"/>
                <a:ea typeface="楷体_GB2312" pitchFamily="1" charset="-122"/>
              </a:rPr>
              <a:t>f</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x</a:t>
            </a:r>
            <a:r>
              <a:rPr lang="zh-CN" altLang="en-US" sz="2000" b="1" dirty="0" smtClean="0">
                <a:solidFill>
                  <a:schemeClr val="folHlink"/>
                </a:solidFill>
                <a:latin typeface="Times New Roman" pitchFamily="18" charset="0"/>
                <a:ea typeface="楷体_GB2312" pitchFamily="1" charset="-122"/>
              </a:rPr>
              <a:t>)={45, 43, 45, 60, 60, 59, 44}</a:t>
            </a:r>
          </a:p>
          <a:p>
            <a:pPr marL="609600" indent="-609600">
              <a:lnSpc>
                <a:spcPct val="120000"/>
              </a:lnSpc>
              <a:spcBef>
                <a:spcPct val="10000"/>
              </a:spcBef>
              <a:buFontTx/>
              <a:buNone/>
            </a:pPr>
            <a:r>
              <a:rPr lang="zh-CN" altLang="en-US" sz="2000" b="1" dirty="0" smtClean="0">
                <a:solidFill>
                  <a:schemeClr val="folHlink"/>
                </a:solidFill>
                <a:latin typeface="Times New Roman" pitchFamily="18" charset="0"/>
                <a:ea typeface="楷体_GB2312" pitchFamily="1" charset="-122"/>
              </a:rPr>
              <a:t>     初始解为</a:t>
            </a:r>
            <a:r>
              <a:rPr lang="zh-CN" altLang="en-US" sz="2000" b="1" i="1" dirty="0" smtClean="0">
                <a:solidFill>
                  <a:schemeClr val="folHlink"/>
                </a:solidFill>
                <a:latin typeface="Times New Roman" pitchFamily="18" charset="0"/>
                <a:ea typeface="楷体_GB2312" pitchFamily="1" charset="-122"/>
              </a:rPr>
              <a:t>x</a:t>
            </a:r>
            <a:r>
              <a:rPr lang="zh-CN" altLang="en-US" sz="2000" b="1" i="1" baseline="30000" dirty="0" smtClean="0">
                <a:solidFill>
                  <a:schemeClr val="folHlink"/>
                </a:solidFill>
                <a:latin typeface="Times New Roman" pitchFamily="18" charset="0"/>
                <a:ea typeface="楷体_GB2312" pitchFamily="1" charset="-122"/>
              </a:rPr>
              <a:t>best</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ABCDE</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f</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x</a:t>
            </a:r>
            <a:r>
              <a:rPr lang="zh-CN" altLang="en-US" sz="2000" b="1" i="1" baseline="30000" dirty="0" smtClean="0">
                <a:solidFill>
                  <a:schemeClr val="folHlink"/>
                </a:solidFill>
                <a:latin typeface="Times New Roman" pitchFamily="18" charset="0"/>
                <a:ea typeface="楷体_GB2312" pitchFamily="1" charset="-122"/>
              </a:rPr>
              <a:t>best</a:t>
            </a:r>
            <a:r>
              <a:rPr lang="zh-CN" altLang="en-US" sz="2000" b="1" dirty="0" smtClean="0">
                <a:solidFill>
                  <a:schemeClr val="folHlink"/>
                </a:solidFill>
                <a:latin typeface="Times New Roman" pitchFamily="18" charset="0"/>
                <a:ea typeface="楷体_GB2312" pitchFamily="1" charset="-122"/>
              </a:rPr>
              <a:t>)=45，定义邻域映射为对换两个城市位置的2-opt，选定A城市为起点。</a:t>
            </a:r>
          </a:p>
          <a:p>
            <a:pPr marL="609600" indent="-609600">
              <a:lnSpc>
                <a:spcPct val="120000"/>
              </a:lnSpc>
              <a:spcBef>
                <a:spcPct val="10000"/>
              </a:spcBef>
              <a:buFontTx/>
              <a:buNone/>
            </a:pPr>
            <a:r>
              <a:rPr lang="zh-CN" altLang="en-US" b="1" dirty="0" smtClean="0">
                <a:solidFill>
                  <a:schemeClr val="folHlink"/>
                </a:solidFill>
                <a:latin typeface="Times New Roman" pitchFamily="18" charset="0"/>
                <a:ea typeface="楷体_GB2312" pitchFamily="1" charset="-122"/>
              </a:rPr>
              <a:t>   </a:t>
            </a:r>
            <a:r>
              <a:rPr lang="zh-CN" altLang="en-US" sz="2000" b="1" dirty="0" smtClean="0">
                <a:solidFill>
                  <a:schemeClr val="folHlink"/>
                </a:solidFill>
                <a:latin typeface="Times New Roman" pitchFamily="18" charset="0"/>
                <a:ea typeface="楷体_GB2312" pitchFamily="1" charset="-122"/>
              </a:rPr>
              <a:t>  </a:t>
            </a:r>
            <a:r>
              <a:rPr lang="zh-CN" altLang="en-US" sz="2000" b="1" u="sng" dirty="0" smtClean="0">
                <a:solidFill>
                  <a:schemeClr val="folHlink"/>
                </a:solidFill>
                <a:latin typeface="Times New Roman" pitchFamily="18" charset="0"/>
                <a:ea typeface="楷体_GB2312" pitchFamily="1" charset="-122"/>
              </a:rPr>
              <a:t>第2步</a:t>
            </a:r>
            <a:endParaRPr lang="zh-CN" altLang="en-US" sz="1800" b="1" i="1" u="sng" dirty="0" smtClean="0">
              <a:solidFill>
                <a:schemeClr val="folHlink"/>
              </a:solidFill>
              <a:latin typeface="Times New Roman" pitchFamily="18" charset="0"/>
              <a:ea typeface="楷体_GB2312" pitchFamily="1" charset="-122"/>
            </a:endParaRPr>
          </a:p>
          <a:p>
            <a:pPr marL="609600" indent="-609600">
              <a:lnSpc>
                <a:spcPct val="120000"/>
              </a:lnSpc>
              <a:spcBef>
                <a:spcPct val="10000"/>
              </a:spcBef>
              <a:buFontTx/>
              <a:buNone/>
            </a:pPr>
            <a:r>
              <a:rPr lang="zh-CN" altLang="en-US" sz="2000" b="1" i="1" dirty="0" smtClean="0">
                <a:solidFill>
                  <a:schemeClr val="folHlink"/>
                </a:solidFill>
                <a:latin typeface="Times New Roman" pitchFamily="18" charset="0"/>
                <a:ea typeface="楷体_GB2312" pitchFamily="1" charset="-122"/>
              </a:rPr>
              <a:t>     N</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x</a:t>
            </a:r>
            <a:r>
              <a:rPr lang="zh-CN" altLang="en-US" sz="2000" b="1" i="1" baseline="30000" dirty="0" smtClean="0">
                <a:solidFill>
                  <a:schemeClr val="folHlink"/>
                </a:solidFill>
                <a:latin typeface="Times New Roman" pitchFamily="18" charset="0"/>
                <a:ea typeface="楷体_GB2312" pitchFamily="1" charset="-122"/>
              </a:rPr>
              <a:t>best</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ACBDE</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ABCDE</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ADBCE</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AEBDC</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ACDBE</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ACEDB</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ACBED</a:t>
            </a:r>
            <a:r>
              <a:rPr lang="zh-CN" altLang="en-US" sz="2000" b="1" dirty="0" smtClean="0">
                <a:solidFill>
                  <a:schemeClr val="folHlink"/>
                </a:solidFill>
                <a:latin typeface="Times New Roman" pitchFamily="18" charset="0"/>
                <a:ea typeface="楷体_GB2312" pitchFamily="1" charset="-122"/>
              </a:rPr>
              <a:t>)}，</a:t>
            </a:r>
          </a:p>
          <a:p>
            <a:pPr marL="609600" indent="-609600">
              <a:lnSpc>
                <a:spcPct val="120000"/>
              </a:lnSpc>
              <a:spcBef>
                <a:spcPct val="10000"/>
              </a:spcBef>
              <a:buFontTx/>
              <a:buNone/>
            </a:pPr>
            <a:r>
              <a:rPr lang="zh-CN" altLang="en-US" sz="2000" b="1" dirty="0" smtClean="0">
                <a:solidFill>
                  <a:schemeClr val="folHlink"/>
                </a:solidFill>
                <a:latin typeface="Times New Roman" pitchFamily="18" charset="0"/>
                <a:ea typeface="楷体_GB2312" pitchFamily="1" charset="-122"/>
              </a:rPr>
              <a:t>     对应目标函数为</a:t>
            </a:r>
            <a:r>
              <a:rPr lang="zh-CN" altLang="en-US" sz="2000" b="1" i="1" dirty="0" smtClean="0">
                <a:solidFill>
                  <a:schemeClr val="folHlink"/>
                </a:solidFill>
                <a:latin typeface="Times New Roman" pitchFamily="18" charset="0"/>
                <a:ea typeface="楷体_GB2312" pitchFamily="1" charset="-122"/>
              </a:rPr>
              <a:t>f</a:t>
            </a:r>
            <a:r>
              <a:rPr lang="zh-CN" altLang="en-US" sz="2000" b="1" dirty="0" smtClean="0">
                <a:solidFill>
                  <a:schemeClr val="folHlink"/>
                </a:solidFill>
                <a:latin typeface="Times New Roman" pitchFamily="18" charset="0"/>
                <a:ea typeface="楷体_GB2312" pitchFamily="1" charset="-122"/>
              </a:rPr>
              <a:t>(</a:t>
            </a:r>
            <a:r>
              <a:rPr lang="zh-CN" altLang="en-US" sz="2000" b="1" i="1" dirty="0" smtClean="0">
                <a:solidFill>
                  <a:schemeClr val="folHlink"/>
                </a:solidFill>
                <a:latin typeface="Times New Roman" pitchFamily="18" charset="0"/>
                <a:ea typeface="楷体_GB2312" pitchFamily="1" charset="-122"/>
              </a:rPr>
              <a:t>x</a:t>
            </a:r>
            <a:r>
              <a:rPr lang="zh-CN" altLang="en-US" sz="2000" b="1" dirty="0" smtClean="0">
                <a:solidFill>
                  <a:schemeClr val="folHlink"/>
                </a:solidFill>
                <a:latin typeface="Times New Roman" pitchFamily="18" charset="0"/>
                <a:ea typeface="楷体_GB2312" pitchFamily="1" charset="-122"/>
              </a:rPr>
              <a:t>)={43, 45, 44, 59, 59, 58, 43}</a:t>
            </a:r>
          </a:p>
          <a:p>
            <a:pPr marL="609600" indent="-609600">
              <a:lnSpc>
                <a:spcPct val="120000"/>
              </a:lnSpc>
              <a:spcBef>
                <a:spcPct val="10000"/>
              </a:spcBef>
              <a:buFontTx/>
              <a:buNone/>
            </a:pPr>
            <a:r>
              <a:rPr lang="zh-CN" altLang="en-US" sz="2800" b="1" dirty="0" smtClean="0">
                <a:solidFill>
                  <a:schemeClr val="folHlink"/>
                </a:solidFill>
                <a:latin typeface="Times New Roman" pitchFamily="18" charset="0"/>
                <a:ea typeface="楷体_GB2312" pitchFamily="1" charset="-122"/>
              </a:rPr>
              <a:t>          </a:t>
            </a:r>
            <a:r>
              <a:rPr lang="zh-CN" altLang="en-US" sz="2800" b="1" i="1" dirty="0" smtClean="0">
                <a:solidFill>
                  <a:schemeClr val="hlink"/>
                </a:solidFill>
                <a:latin typeface="Times New Roman" pitchFamily="18" charset="0"/>
                <a:ea typeface="楷体_GB2312" pitchFamily="1" charset="-122"/>
              </a:rPr>
              <a:t>x</a:t>
            </a:r>
            <a:r>
              <a:rPr lang="zh-CN" altLang="en-US" sz="2800" b="1" i="1" baseline="30000" dirty="0" smtClean="0">
                <a:solidFill>
                  <a:schemeClr val="hlink"/>
                </a:solidFill>
                <a:latin typeface="Times New Roman" pitchFamily="18" charset="0"/>
                <a:ea typeface="楷体_GB2312" pitchFamily="1" charset="-122"/>
              </a:rPr>
              <a:t>best</a:t>
            </a:r>
            <a:r>
              <a:rPr lang="zh-CN" altLang="en-US" sz="2800" b="1" dirty="0" smtClean="0">
                <a:solidFill>
                  <a:schemeClr val="hlink"/>
                </a:solidFill>
                <a:latin typeface="Times New Roman" pitchFamily="18" charset="0"/>
                <a:ea typeface="楷体_GB2312" pitchFamily="1" charset="-122"/>
              </a:rPr>
              <a:t>:=</a:t>
            </a:r>
            <a:r>
              <a:rPr lang="zh-CN" altLang="en-US" sz="2800" b="1" i="1" dirty="0" smtClean="0">
                <a:solidFill>
                  <a:schemeClr val="hlink"/>
                </a:solidFill>
                <a:latin typeface="Times New Roman" pitchFamily="18" charset="0"/>
                <a:ea typeface="楷体_GB2312" pitchFamily="1" charset="-122"/>
              </a:rPr>
              <a:t>x</a:t>
            </a:r>
            <a:r>
              <a:rPr lang="zh-CN" altLang="en-US" sz="2800" b="1" i="1" baseline="30000" dirty="0" smtClean="0">
                <a:solidFill>
                  <a:schemeClr val="hlink"/>
                </a:solidFill>
                <a:latin typeface="Times New Roman" pitchFamily="18" charset="0"/>
                <a:ea typeface="楷体_GB2312" pitchFamily="1" charset="-122"/>
              </a:rPr>
              <a:t>now</a:t>
            </a:r>
            <a:r>
              <a:rPr lang="zh-CN" altLang="en-US" sz="2800" b="1" dirty="0" smtClean="0">
                <a:solidFill>
                  <a:schemeClr val="hlink"/>
                </a:solidFill>
                <a:latin typeface="Times New Roman" pitchFamily="18" charset="0"/>
                <a:ea typeface="楷体_GB2312" pitchFamily="1" charset="-122"/>
              </a:rPr>
              <a:t>=(</a:t>
            </a:r>
            <a:r>
              <a:rPr lang="zh-CN" altLang="en-US" sz="2800" b="1" i="1" dirty="0" smtClean="0">
                <a:solidFill>
                  <a:schemeClr val="hlink"/>
                </a:solidFill>
                <a:latin typeface="Times New Roman" pitchFamily="18" charset="0"/>
                <a:ea typeface="楷体_GB2312" pitchFamily="1" charset="-122"/>
              </a:rPr>
              <a:t>ACBDE</a:t>
            </a:r>
            <a:r>
              <a:rPr lang="zh-CN" altLang="en-US" sz="2800" b="1" dirty="0" smtClean="0">
                <a:solidFill>
                  <a:schemeClr val="hlink"/>
                </a:solidFill>
                <a:latin typeface="Times New Roman" pitchFamily="18" charset="0"/>
                <a:ea typeface="楷体_GB2312" pitchFamily="1" charset="-122"/>
              </a:rPr>
              <a:t>)</a:t>
            </a:r>
          </a:p>
          <a:p>
            <a:pPr marL="609600" indent="-609600">
              <a:lnSpc>
                <a:spcPct val="80000"/>
              </a:lnSpc>
              <a:buClr>
                <a:schemeClr val="tx1"/>
              </a:buClr>
              <a:buFontTx/>
              <a:buNone/>
            </a:pPr>
            <a:endParaRPr lang="zh-CN" altLang="en-US" sz="1800" b="1" dirty="0"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1800" b="1" dirty="0"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1800" b="1" dirty="0"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1800" b="1" dirty="0"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1800" b="1" dirty="0"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1800" b="1" dirty="0"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1800" b="1" dirty="0" smtClean="0">
              <a:solidFill>
                <a:schemeClr val="folHlink"/>
              </a:solidFill>
              <a:latin typeface="Times New Roman" pitchFamily="18" charset="0"/>
              <a:ea typeface="楷体_GB2312" pitchFamily="1" charset="-122"/>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025" y="188913"/>
            <a:ext cx="251142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8313" y="650875"/>
            <a:ext cx="6203950" cy="579438"/>
          </a:xfrm>
        </p:spPr>
        <p:txBody>
          <a:bodyPr/>
          <a:lstStyle/>
          <a:p>
            <a:r>
              <a:rPr lang="zh-CN" altLang="en-US" sz="3200" smtClean="0"/>
              <a:t>局部搜索示例</a:t>
            </a:r>
          </a:p>
        </p:txBody>
      </p:sp>
      <p:sp>
        <p:nvSpPr>
          <p:cNvPr id="14339"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buClr>
                <a:schemeClr val="tx1"/>
              </a:buClr>
              <a:buFontTx/>
              <a:buNone/>
            </a:pPr>
            <a:r>
              <a:rPr lang="zh-CN" altLang="en-US" sz="2400" b="1" dirty="0" smtClean="0">
                <a:ea typeface="黑体" pitchFamily="49" charset="-122"/>
              </a:rPr>
              <a:t>方案二：一步随机搜索</a:t>
            </a:r>
          </a:p>
          <a:p>
            <a:pPr marL="609600" indent="-609600">
              <a:lnSpc>
                <a:spcPct val="120000"/>
              </a:lnSpc>
              <a:spcBef>
                <a:spcPct val="10000"/>
              </a:spcBef>
              <a:buFontTx/>
              <a:buNone/>
            </a:pPr>
            <a:r>
              <a:rPr lang="zh-CN" altLang="en-US" sz="2800" b="1" dirty="0" smtClean="0">
                <a:solidFill>
                  <a:schemeClr val="folHlink"/>
                </a:solidFill>
                <a:latin typeface="Times New Roman" pitchFamily="18" charset="0"/>
                <a:ea typeface="楷体_GB2312" pitchFamily="1" charset="-122"/>
              </a:rPr>
              <a:t>      </a:t>
            </a:r>
            <a:r>
              <a:rPr lang="zh-CN" altLang="en-US" sz="2800" b="1" u="sng" dirty="0" smtClean="0">
                <a:solidFill>
                  <a:schemeClr val="folHlink"/>
                </a:solidFill>
                <a:latin typeface="Times New Roman" pitchFamily="18" charset="0"/>
                <a:ea typeface="楷体_GB2312" pitchFamily="1" charset="-122"/>
              </a:rPr>
              <a:t>第1步</a:t>
            </a:r>
            <a:endParaRPr lang="zh-CN" altLang="en-US" sz="2800" b="1" i="1" dirty="0" smtClean="0">
              <a:solidFill>
                <a:schemeClr val="folHlink"/>
              </a:solidFill>
              <a:latin typeface="Times New Roman" pitchFamily="18" charset="0"/>
              <a:ea typeface="楷体_GB2312" pitchFamily="1" charset="-122"/>
            </a:endParaRPr>
          </a:p>
          <a:p>
            <a:pPr marL="609600" indent="-609600">
              <a:lnSpc>
                <a:spcPct val="120000"/>
              </a:lnSpc>
              <a:spcBef>
                <a:spcPct val="10000"/>
              </a:spcBef>
              <a:buFontTx/>
              <a:buNone/>
            </a:pPr>
            <a:r>
              <a:rPr lang="zh-CN" altLang="en-US" sz="2800" b="1" i="1" dirty="0" smtClean="0">
                <a:solidFill>
                  <a:schemeClr val="folHlink"/>
                </a:solidFill>
                <a:latin typeface="Times New Roman" pitchFamily="18" charset="0"/>
                <a:ea typeface="楷体_GB2312" pitchFamily="1" charset="-122"/>
              </a:rPr>
              <a:t>     </a:t>
            </a:r>
            <a:r>
              <a:rPr lang="zh-CN" altLang="en-US" sz="2800" b="1" dirty="0" smtClean="0">
                <a:solidFill>
                  <a:schemeClr val="folHlink"/>
                </a:solidFill>
                <a:latin typeface="Times New Roman" pitchFamily="18" charset="0"/>
                <a:ea typeface="楷体_GB2312" pitchFamily="1" charset="-122"/>
              </a:rPr>
              <a:t>从</a:t>
            </a:r>
            <a:r>
              <a:rPr lang="zh-CN" altLang="en-US" sz="2800" b="1" i="1" dirty="0" smtClean="0">
                <a:solidFill>
                  <a:schemeClr val="folHlink"/>
                </a:solidFill>
                <a:latin typeface="Times New Roman" pitchFamily="18" charset="0"/>
                <a:ea typeface="楷体_GB2312" pitchFamily="1" charset="-122"/>
              </a:rPr>
              <a:t>N</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best</a:t>
            </a:r>
            <a:r>
              <a:rPr lang="zh-CN" altLang="en-US" sz="2800" b="1" dirty="0" smtClean="0">
                <a:solidFill>
                  <a:schemeClr val="folHlink"/>
                </a:solidFill>
                <a:latin typeface="Times New Roman" pitchFamily="18" charset="0"/>
                <a:ea typeface="楷体_GB2312" pitchFamily="1" charset="-122"/>
              </a:rPr>
              <a:t>)中随机选一点，如</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now</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ACBDE</a:t>
            </a:r>
            <a:r>
              <a:rPr lang="zh-CN" altLang="en-US" sz="2800" b="1" dirty="0" smtClean="0">
                <a:solidFill>
                  <a:schemeClr val="folHlink"/>
                </a:solidFill>
                <a:latin typeface="Times New Roman" pitchFamily="18" charset="0"/>
                <a:ea typeface="楷体_GB2312" pitchFamily="1" charset="-122"/>
              </a:rPr>
              <a:t>)，</a:t>
            </a:r>
          </a:p>
          <a:p>
            <a:pPr marL="609600" indent="-609600">
              <a:lnSpc>
                <a:spcPct val="120000"/>
              </a:lnSpc>
              <a:spcBef>
                <a:spcPct val="10000"/>
              </a:spcBef>
              <a:buFontTx/>
              <a:buNone/>
            </a:pPr>
            <a:r>
              <a:rPr lang="zh-CN" altLang="en-US" sz="2800" b="1" dirty="0" smtClean="0">
                <a:solidFill>
                  <a:schemeClr val="folHlink"/>
                </a:solidFill>
                <a:latin typeface="Times New Roman" pitchFamily="18" charset="0"/>
                <a:ea typeface="楷体_GB2312" pitchFamily="1" charset="-122"/>
              </a:rPr>
              <a:t>     对应目标函数为</a:t>
            </a:r>
            <a:r>
              <a:rPr lang="zh-CN" altLang="en-US" sz="2800" b="1" i="1" dirty="0" smtClean="0">
                <a:solidFill>
                  <a:schemeClr val="folHlink"/>
                </a:solidFill>
                <a:latin typeface="Times New Roman" pitchFamily="18" charset="0"/>
                <a:ea typeface="楷体_GB2312" pitchFamily="1" charset="-122"/>
              </a:rPr>
              <a:t>f</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now</a:t>
            </a:r>
            <a:r>
              <a:rPr lang="zh-CN" altLang="en-US" sz="2800" b="1" dirty="0" smtClean="0">
                <a:solidFill>
                  <a:schemeClr val="folHlink"/>
                </a:solidFill>
                <a:latin typeface="Times New Roman" pitchFamily="18" charset="0"/>
                <a:ea typeface="楷体_GB2312" pitchFamily="1" charset="-122"/>
              </a:rPr>
              <a:t>)=43&lt; 45 </a:t>
            </a:r>
          </a:p>
          <a:p>
            <a:pPr marL="609600" indent="-609600">
              <a:lnSpc>
                <a:spcPct val="120000"/>
              </a:lnSpc>
              <a:spcBef>
                <a:spcPct val="10000"/>
              </a:spcBef>
              <a:buFontTx/>
              <a:buNone/>
            </a:pPr>
            <a:r>
              <a:rPr lang="zh-CN" altLang="en-US" sz="2800" b="1" dirty="0" smtClean="0">
                <a:solidFill>
                  <a:schemeClr val="folHlink"/>
                </a:solidFill>
                <a:latin typeface="Times New Roman" pitchFamily="18" charset="0"/>
                <a:ea typeface="楷体_GB2312" pitchFamily="1" charset="-122"/>
              </a:rPr>
              <a:t>     </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best</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now</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ACBDE</a:t>
            </a:r>
            <a:r>
              <a:rPr lang="zh-CN" altLang="en-US" sz="2800" b="1" dirty="0" smtClean="0">
                <a:solidFill>
                  <a:schemeClr val="folHlink"/>
                </a:solidFill>
                <a:latin typeface="Times New Roman" pitchFamily="18" charset="0"/>
                <a:ea typeface="楷体_GB2312" pitchFamily="1" charset="-122"/>
              </a:rPr>
              <a:t>)</a:t>
            </a:r>
          </a:p>
          <a:p>
            <a:pPr marL="609600" indent="-609600">
              <a:lnSpc>
                <a:spcPct val="120000"/>
              </a:lnSpc>
              <a:spcBef>
                <a:spcPct val="10000"/>
              </a:spcBef>
              <a:buFontTx/>
              <a:buNone/>
            </a:pPr>
            <a:r>
              <a:rPr lang="zh-CN" altLang="en-US" sz="2800" b="1" dirty="0" smtClean="0">
                <a:solidFill>
                  <a:schemeClr val="folHlink"/>
                </a:solidFill>
                <a:latin typeface="Times New Roman" pitchFamily="18" charset="0"/>
                <a:ea typeface="楷体_GB2312" pitchFamily="1" charset="-122"/>
              </a:rPr>
              <a:t>     </a:t>
            </a:r>
            <a:r>
              <a:rPr lang="zh-CN" altLang="en-US" sz="2800" b="1" u="sng" dirty="0" smtClean="0">
                <a:solidFill>
                  <a:schemeClr val="folHlink"/>
                </a:solidFill>
                <a:latin typeface="Times New Roman" pitchFamily="18" charset="0"/>
                <a:ea typeface="楷体_GB2312" pitchFamily="1" charset="-122"/>
              </a:rPr>
              <a:t>第2步</a:t>
            </a:r>
            <a:endParaRPr lang="zh-CN" altLang="en-US" sz="2800" b="1" dirty="0" smtClean="0">
              <a:solidFill>
                <a:schemeClr val="folHlink"/>
              </a:solidFill>
              <a:latin typeface="Times New Roman" pitchFamily="18" charset="0"/>
              <a:ea typeface="楷体_GB2312" pitchFamily="1" charset="-122"/>
            </a:endParaRPr>
          </a:p>
          <a:p>
            <a:pPr marL="609600" indent="-609600">
              <a:lnSpc>
                <a:spcPct val="120000"/>
              </a:lnSpc>
              <a:spcBef>
                <a:spcPct val="10000"/>
              </a:spcBef>
              <a:buFontTx/>
              <a:buNone/>
            </a:pPr>
            <a:r>
              <a:rPr lang="zh-CN" altLang="en-US" sz="2800" b="1" i="1" dirty="0" smtClean="0">
                <a:solidFill>
                  <a:schemeClr val="folHlink"/>
                </a:solidFill>
                <a:latin typeface="Times New Roman" pitchFamily="18" charset="0"/>
                <a:ea typeface="楷体_GB2312" pitchFamily="1" charset="-122"/>
              </a:rPr>
              <a:t>     </a:t>
            </a:r>
            <a:r>
              <a:rPr lang="zh-CN" altLang="en-US" sz="2800" b="1" dirty="0" smtClean="0">
                <a:solidFill>
                  <a:schemeClr val="folHlink"/>
                </a:solidFill>
                <a:latin typeface="Times New Roman" pitchFamily="18" charset="0"/>
                <a:ea typeface="楷体_GB2312" pitchFamily="1" charset="-122"/>
              </a:rPr>
              <a:t>从</a:t>
            </a:r>
            <a:r>
              <a:rPr lang="zh-CN" altLang="en-US" sz="2800" b="1" i="1" dirty="0" smtClean="0">
                <a:solidFill>
                  <a:schemeClr val="folHlink"/>
                </a:solidFill>
                <a:latin typeface="Times New Roman" pitchFamily="18" charset="0"/>
                <a:ea typeface="楷体_GB2312" pitchFamily="1" charset="-122"/>
              </a:rPr>
              <a:t>N</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best</a:t>
            </a:r>
            <a:r>
              <a:rPr lang="zh-CN" altLang="en-US" sz="2800" b="1" dirty="0" smtClean="0">
                <a:solidFill>
                  <a:schemeClr val="folHlink"/>
                </a:solidFill>
                <a:latin typeface="Times New Roman" pitchFamily="18" charset="0"/>
                <a:ea typeface="楷体_GB2312" pitchFamily="1" charset="-122"/>
              </a:rPr>
              <a:t>)中又随机选一点，如</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now</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ADBCE</a:t>
            </a:r>
            <a:r>
              <a:rPr lang="zh-CN" altLang="en-US" sz="2800" b="1" dirty="0" smtClean="0">
                <a:solidFill>
                  <a:schemeClr val="folHlink"/>
                </a:solidFill>
                <a:latin typeface="Times New Roman" pitchFamily="18" charset="0"/>
                <a:ea typeface="楷体_GB2312" pitchFamily="1" charset="-122"/>
              </a:rPr>
              <a:t>)，</a:t>
            </a:r>
          </a:p>
          <a:p>
            <a:pPr marL="609600" indent="-609600">
              <a:lnSpc>
                <a:spcPct val="120000"/>
              </a:lnSpc>
              <a:spcBef>
                <a:spcPct val="10000"/>
              </a:spcBef>
              <a:buFontTx/>
              <a:buNone/>
            </a:pPr>
            <a:r>
              <a:rPr lang="zh-CN" altLang="en-US" sz="2800" b="1" dirty="0" smtClean="0">
                <a:solidFill>
                  <a:schemeClr val="folHlink"/>
                </a:solidFill>
                <a:latin typeface="Times New Roman" pitchFamily="18" charset="0"/>
                <a:ea typeface="楷体_GB2312" pitchFamily="1" charset="-122"/>
              </a:rPr>
              <a:t>     对应目标函数为</a:t>
            </a:r>
            <a:r>
              <a:rPr lang="zh-CN" altLang="en-US" sz="2800" b="1" i="1" dirty="0" smtClean="0">
                <a:solidFill>
                  <a:schemeClr val="folHlink"/>
                </a:solidFill>
                <a:latin typeface="Times New Roman" pitchFamily="18" charset="0"/>
                <a:ea typeface="楷体_GB2312" pitchFamily="1" charset="-122"/>
              </a:rPr>
              <a:t>f</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now</a:t>
            </a:r>
            <a:r>
              <a:rPr lang="zh-CN" altLang="en-US" sz="2800" b="1" dirty="0" smtClean="0">
                <a:solidFill>
                  <a:schemeClr val="folHlink"/>
                </a:solidFill>
                <a:latin typeface="Times New Roman" pitchFamily="18" charset="0"/>
                <a:ea typeface="楷体_GB2312" pitchFamily="1" charset="-122"/>
              </a:rPr>
              <a:t>)=44&gt; 43</a:t>
            </a:r>
          </a:p>
          <a:p>
            <a:pPr marL="609600" indent="-609600">
              <a:lnSpc>
                <a:spcPct val="120000"/>
              </a:lnSpc>
              <a:spcBef>
                <a:spcPct val="10000"/>
              </a:spcBef>
              <a:buFontTx/>
              <a:buNone/>
            </a:pPr>
            <a:r>
              <a:rPr lang="zh-CN" altLang="en-US" sz="2800" b="1" dirty="0" smtClean="0">
                <a:solidFill>
                  <a:schemeClr val="folHlink"/>
                </a:solidFill>
                <a:latin typeface="Times New Roman" pitchFamily="18" charset="0"/>
                <a:ea typeface="楷体_GB2312" pitchFamily="1" charset="-122"/>
              </a:rPr>
              <a:t>        </a:t>
            </a:r>
            <a:r>
              <a:rPr lang="zh-CN" altLang="en-US" sz="2800" b="1" i="1" dirty="0" smtClean="0">
                <a:solidFill>
                  <a:schemeClr val="hlink"/>
                </a:solidFill>
                <a:latin typeface="Times New Roman" pitchFamily="18" charset="0"/>
                <a:ea typeface="楷体_GB2312" pitchFamily="1" charset="-122"/>
              </a:rPr>
              <a:t>x</a:t>
            </a:r>
            <a:r>
              <a:rPr lang="zh-CN" altLang="en-US" sz="2800" b="1" i="1" baseline="30000" dirty="0" smtClean="0">
                <a:solidFill>
                  <a:schemeClr val="hlink"/>
                </a:solidFill>
                <a:latin typeface="Times New Roman" pitchFamily="18" charset="0"/>
                <a:ea typeface="楷体_GB2312" pitchFamily="1" charset="-122"/>
              </a:rPr>
              <a:t>best</a:t>
            </a:r>
            <a:r>
              <a:rPr lang="zh-CN" altLang="en-US" sz="2800" b="1" dirty="0" smtClean="0">
                <a:solidFill>
                  <a:schemeClr val="hlink"/>
                </a:solidFill>
                <a:latin typeface="Times New Roman" pitchFamily="18" charset="0"/>
                <a:ea typeface="楷体_GB2312" pitchFamily="1" charset="-122"/>
              </a:rPr>
              <a:t>:=</a:t>
            </a:r>
            <a:r>
              <a:rPr lang="zh-CN" altLang="en-US" sz="2800" b="1" i="1" dirty="0" smtClean="0">
                <a:solidFill>
                  <a:schemeClr val="hlink"/>
                </a:solidFill>
                <a:latin typeface="Times New Roman" pitchFamily="18" charset="0"/>
                <a:ea typeface="楷体_GB2312" pitchFamily="1" charset="-122"/>
              </a:rPr>
              <a:t>x</a:t>
            </a:r>
            <a:r>
              <a:rPr lang="zh-CN" altLang="en-US" sz="2800" b="1" i="1" baseline="30000" dirty="0" smtClean="0">
                <a:solidFill>
                  <a:schemeClr val="hlink"/>
                </a:solidFill>
                <a:latin typeface="Times New Roman" pitchFamily="18" charset="0"/>
                <a:ea typeface="楷体_GB2312" pitchFamily="1" charset="-122"/>
              </a:rPr>
              <a:t>now</a:t>
            </a:r>
            <a:r>
              <a:rPr lang="zh-CN" altLang="en-US" sz="2800" b="1" dirty="0" smtClean="0">
                <a:solidFill>
                  <a:schemeClr val="hlink"/>
                </a:solidFill>
                <a:latin typeface="Times New Roman" pitchFamily="18" charset="0"/>
                <a:ea typeface="楷体_GB2312" pitchFamily="1" charset="-122"/>
              </a:rPr>
              <a:t>=(</a:t>
            </a:r>
            <a:r>
              <a:rPr lang="zh-CN" altLang="en-US" sz="2800" b="1" i="1" dirty="0" smtClean="0">
                <a:solidFill>
                  <a:schemeClr val="hlink"/>
                </a:solidFill>
                <a:latin typeface="Times New Roman" pitchFamily="18" charset="0"/>
                <a:ea typeface="楷体_GB2312" pitchFamily="1" charset="-122"/>
              </a:rPr>
              <a:t>ACBDE</a:t>
            </a:r>
            <a:r>
              <a:rPr lang="zh-CN" altLang="en-US" sz="2800" b="1" dirty="0" smtClean="0">
                <a:solidFill>
                  <a:schemeClr val="hlink"/>
                </a:solidFill>
                <a:latin typeface="Times New Roman" pitchFamily="18" charset="0"/>
                <a:ea typeface="楷体_GB2312" pitchFamily="1" charset="-122"/>
              </a:rPr>
              <a:t>)</a:t>
            </a:r>
          </a:p>
          <a:p>
            <a:pPr marL="609600" indent="-609600">
              <a:buClr>
                <a:schemeClr val="tx1"/>
              </a:buClr>
              <a:buFontTx/>
              <a:buNone/>
            </a:pPr>
            <a:endParaRPr lang="zh-CN" altLang="en-US" sz="20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0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0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0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0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0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000" b="1" dirty="0" smtClean="0">
              <a:solidFill>
                <a:schemeClr val="folHlink"/>
              </a:solidFill>
              <a:latin typeface="Times New Roman" pitchFamily="18" charset="0"/>
              <a:ea typeface="楷体_GB2312" pitchFamily="1" charset="-122"/>
            </a:endParaRP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025" y="188913"/>
            <a:ext cx="251142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682625"/>
            <a:ext cx="6203950" cy="517525"/>
          </a:xfrm>
        </p:spPr>
        <p:txBody>
          <a:bodyPr/>
          <a:lstStyle/>
          <a:p>
            <a:r>
              <a:rPr lang="zh-CN" altLang="en-US" sz="2800" smtClean="0"/>
              <a:t>对局部搜索的思考</a:t>
            </a:r>
          </a:p>
        </p:txBody>
      </p:sp>
      <p:sp>
        <p:nvSpPr>
          <p:cNvPr id="15363"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lnSpc>
                <a:spcPct val="80000"/>
              </a:lnSpc>
              <a:buClr>
                <a:schemeClr val="tx1"/>
              </a:buClr>
              <a:buFontTx/>
              <a:buNone/>
            </a:pPr>
            <a:endParaRPr lang="zh-CN" altLang="en-US" smtClean="0"/>
          </a:p>
          <a:p>
            <a:pPr marL="609600" indent="-609600">
              <a:lnSpc>
                <a:spcPct val="120000"/>
              </a:lnSpc>
              <a:spcBef>
                <a:spcPct val="10000"/>
              </a:spcBef>
              <a:buFontTx/>
              <a:buNone/>
            </a:pPr>
            <a:r>
              <a:rPr lang="zh-CN" altLang="en-US" sz="2800" b="1" smtClean="0">
                <a:solidFill>
                  <a:schemeClr val="folHlink"/>
                </a:solidFill>
                <a:latin typeface="Times New Roman" pitchFamily="18" charset="0"/>
                <a:ea typeface="楷体_GB2312" pitchFamily="1" charset="-122"/>
              </a:rPr>
              <a:t>     简单易行，但无法保证全局最优性；</a:t>
            </a:r>
          </a:p>
          <a:p>
            <a:pPr marL="609600" indent="-609600">
              <a:lnSpc>
                <a:spcPct val="120000"/>
              </a:lnSpc>
              <a:spcBef>
                <a:spcPct val="10000"/>
              </a:spcBef>
              <a:buFontTx/>
              <a:buNone/>
            </a:pPr>
            <a:r>
              <a:rPr lang="zh-CN" altLang="en-US" sz="2800" b="1" smtClean="0">
                <a:solidFill>
                  <a:schemeClr val="folHlink"/>
                </a:solidFill>
                <a:latin typeface="Times New Roman" pitchFamily="18" charset="0"/>
                <a:ea typeface="楷体_GB2312" pitchFamily="1" charset="-122"/>
              </a:rPr>
              <a:t>     局部搜索主要依赖起点的选取和邻域的结构；</a:t>
            </a:r>
          </a:p>
          <a:p>
            <a:pPr marL="609600" indent="-609600">
              <a:lnSpc>
                <a:spcPct val="120000"/>
              </a:lnSpc>
              <a:spcBef>
                <a:spcPct val="10000"/>
              </a:spcBef>
              <a:buFontTx/>
              <a:buNone/>
            </a:pPr>
            <a:r>
              <a:rPr lang="zh-CN" altLang="en-US" sz="2800" b="1" smtClean="0">
                <a:solidFill>
                  <a:schemeClr val="folHlink"/>
                </a:solidFill>
                <a:latin typeface="Times New Roman" pitchFamily="18" charset="0"/>
                <a:ea typeface="楷体_GB2312" pitchFamily="1" charset="-122"/>
              </a:rPr>
              <a:t>     为了得到好的解，可以比较不同的邻域结构和不同的初始点；</a:t>
            </a:r>
          </a:p>
          <a:p>
            <a:pPr marL="609600" indent="-609600">
              <a:lnSpc>
                <a:spcPct val="120000"/>
              </a:lnSpc>
              <a:spcBef>
                <a:spcPct val="10000"/>
              </a:spcBef>
              <a:buFontTx/>
              <a:buNone/>
            </a:pPr>
            <a:r>
              <a:rPr lang="zh-CN" altLang="en-US" sz="2800" b="1" smtClean="0">
                <a:solidFill>
                  <a:schemeClr val="folHlink"/>
                </a:solidFill>
                <a:latin typeface="Times New Roman" pitchFamily="18" charset="0"/>
                <a:ea typeface="楷体_GB2312" pitchFamily="1" charset="-122"/>
              </a:rPr>
              <a:t>     如果初始点的选择足够多，</a:t>
            </a:r>
          </a:p>
          <a:p>
            <a:pPr marL="609600" indent="-609600">
              <a:lnSpc>
                <a:spcPct val="120000"/>
              </a:lnSpc>
              <a:spcBef>
                <a:spcPct val="10000"/>
              </a:spcBef>
              <a:buFontTx/>
              <a:buNone/>
            </a:pPr>
            <a:r>
              <a:rPr lang="zh-CN" altLang="en-US" sz="2800" b="1" smtClean="0">
                <a:solidFill>
                  <a:schemeClr val="folHlink"/>
                </a:solidFill>
                <a:latin typeface="Times New Roman" pitchFamily="18" charset="0"/>
                <a:ea typeface="楷体_GB2312" pitchFamily="1" charset="-122"/>
              </a:rPr>
              <a:t>     总可以计算出全局最优解。</a:t>
            </a:r>
          </a:p>
          <a:p>
            <a:pPr marL="609600" indent="-609600">
              <a:lnSpc>
                <a:spcPct val="80000"/>
              </a:lnSpc>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lnSpc>
                <a:spcPct val="80000"/>
              </a:lnSpc>
              <a:buClr>
                <a:schemeClr val="tx1"/>
              </a:buClr>
              <a:buFontTx/>
              <a:buNone/>
            </a:pPr>
            <a:endParaRPr lang="zh-CN" altLang="en-US" sz="2800" b="1" smtClean="0">
              <a:solidFill>
                <a:schemeClr val="folHlink"/>
              </a:solidFill>
              <a:latin typeface="Times New Roman" pitchFamily="18" charset="0"/>
              <a:ea typeface="楷体_GB2312" pitchFamily="1" charset="-122"/>
            </a:endParaRPr>
          </a:p>
        </p:txBody>
      </p:sp>
      <p:grpSp>
        <p:nvGrpSpPr>
          <p:cNvPr id="15364" name="Group 4"/>
          <p:cNvGrpSpPr>
            <a:grpSpLocks/>
          </p:cNvGrpSpPr>
          <p:nvPr/>
        </p:nvGrpSpPr>
        <p:grpSpPr bwMode="auto">
          <a:xfrm>
            <a:off x="5003800" y="4437063"/>
            <a:ext cx="4032250" cy="1944687"/>
            <a:chOff x="0" y="0"/>
            <a:chExt cx="2540" cy="1225"/>
          </a:xfrm>
        </p:grpSpPr>
        <p:sp>
          <p:nvSpPr>
            <p:cNvPr id="15365" name="Rectangle 5"/>
            <p:cNvSpPr>
              <a:spLocks noChangeArrowheads="1"/>
            </p:cNvSpPr>
            <p:nvPr/>
          </p:nvSpPr>
          <p:spPr bwMode="auto">
            <a:xfrm>
              <a:off x="0" y="0"/>
              <a:ext cx="2540" cy="1225"/>
            </a:xfrm>
            <a:prstGeom prst="rect">
              <a:avLst/>
            </a:prstGeom>
            <a:solidFill>
              <a:schemeClr val="accent1"/>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15366" name="未知"/>
            <p:cNvSpPr>
              <a:spLocks/>
            </p:cNvSpPr>
            <p:nvPr/>
          </p:nvSpPr>
          <p:spPr bwMode="auto">
            <a:xfrm>
              <a:off x="90" y="137"/>
              <a:ext cx="2265" cy="962"/>
            </a:xfrm>
            <a:custGeom>
              <a:avLst/>
              <a:gdLst>
                <a:gd name="T0" fmla="*/ 0 w 2265"/>
                <a:gd name="T1" fmla="*/ 97 h 962"/>
                <a:gd name="T2" fmla="*/ 68 w 2265"/>
                <a:gd name="T3" fmla="*/ 312 h 962"/>
                <a:gd name="T4" fmla="*/ 166 w 2265"/>
                <a:gd name="T5" fmla="*/ 468 h 962"/>
                <a:gd name="T6" fmla="*/ 263 w 2265"/>
                <a:gd name="T7" fmla="*/ 517 h 962"/>
                <a:gd name="T8" fmla="*/ 361 w 2265"/>
                <a:gd name="T9" fmla="*/ 429 h 962"/>
                <a:gd name="T10" fmla="*/ 400 w 2265"/>
                <a:gd name="T11" fmla="*/ 331 h 962"/>
                <a:gd name="T12" fmla="*/ 478 w 2265"/>
                <a:gd name="T13" fmla="*/ 244 h 962"/>
                <a:gd name="T14" fmla="*/ 605 w 2265"/>
                <a:gd name="T15" fmla="*/ 224 h 962"/>
                <a:gd name="T16" fmla="*/ 771 w 2265"/>
                <a:gd name="T17" fmla="*/ 449 h 962"/>
                <a:gd name="T18" fmla="*/ 1005 w 2265"/>
                <a:gd name="T19" fmla="*/ 790 h 962"/>
                <a:gd name="T20" fmla="*/ 1220 w 2265"/>
                <a:gd name="T21" fmla="*/ 956 h 962"/>
                <a:gd name="T22" fmla="*/ 1366 w 2265"/>
                <a:gd name="T23" fmla="*/ 829 h 962"/>
                <a:gd name="T24" fmla="*/ 1474 w 2265"/>
                <a:gd name="T25" fmla="*/ 576 h 962"/>
                <a:gd name="T26" fmla="*/ 1610 w 2265"/>
                <a:gd name="T27" fmla="*/ 537 h 962"/>
                <a:gd name="T28" fmla="*/ 1776 w 2265"/>
                <a:gd name="T29" fmla="*/ 732 h 962"/>
                <a:gd name="T30" fmla="*/ 1894 w 2265"/>
                <a:gd name="T31" fmla="*/ 742 h 962"/>
                <a:gd name="T32" fmla="*/ 2040 w 2265"/>
                <a:gd name="T33" fmla="*/ 566 h 962"/>
                <a:gd name="T34" fmla="*/ 2265 w 2265"/>
                <a:gd name="T35" fmla="*/ 0 h 9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65" h="962">
                  <a:moveTo>
                    <a:pt x="0" y="97"/>
                  </a:moveTo>
                  <a:cubicBezTo>
                    <a:pt x="20" y="173"/>
                    <a:pt x="40" y="250"/>
                    <a:pt x="68" y="312"/>
                  </a:cubicBezTo>
                  <a:cubicBezTo>
                    <a:pt x="96" y="374"/>
                    <a:pt x="133" y="434"/>
                    <a:pt x="166" y="468"/>
                  </a:cubicBezTo>
                  <a:cubicBezTo>
                    <a:pt x="199" y="502"/>
                    <a:pt x="231" y="523"/>
                    <a:pt x="263" y="517"/>
                  </a:cubicBezTo>
                  <a:cubicBezTo>
                    <a:pt x="295" y="511"/>
                    <a:pt x="338" y="460"/>
                    <a:pt x="361" y="429"/>
                  </a:cubicBezTo>
                  <a:cubicBezTo>
                    <a:pt x="384" y="398"/>
                    <a:pt x="381" y="362"/>
                    <a:pt x="400" y="331"/>
                  </a:cubicBezTo>
                  <a:cubicBezTo>
                    <a:pt x="419" y="300"/>
                    <a:pt x="444" y="262"/>
                    <a:pt x="478" y="244"/>
                  </a:cubicBezTo>
                  <a:cubicBezTo>
                    <a:pt x="512" y="226"/>
                    <a:pt x="556" y="190"/>
                    <a:pt x="605" y="224"/>
                  </a:cubicBezTo>
                  <a:cubicBezTo>
                    <a:pt x="654" y="258"/>
                    <a:pt x="704" y="355"/>
                    <a:pt x="771" y="449"/>
                  </a:cubicBezTo>
                  <a:cubicBezTo>
                    <a:pt x="838" y="543"/>
                    <a:pt x="930" y="706"/>
                    <a:pt x="1005" y="790"/>
                  </a:cubicBezTo>
                  <a:cubicBezTo>
                    <a:pt x="1080" y="874"/>
                    <a:pt x="1160" y="950"/>
                    <a:pt x="1220" y="956"/>
                  </a:cubicBezTo>
                  <a:cubicBezTo>
                    <a:pt x="1280" y="962"/>
                    <a:pt x="1324" y="892"/>
                    <a:pt x="1366" y="829"/>
                  </a:cubicBezTo>
                  <a:cubicBezTo>
                    <a:pt x="1408" y="766"/>
                    <a:pt x="1433" y="625"/>
                    <a:pt x="1474" y="576"/>
                  </a:cubicBezTo>
                  <a:cubicBezTo>
                    <a:pt x="1515" y="527"/>
                    <a:pt x="1560" y="511"/>
                    <a:pt x="1610" y="537"/>
                  </a:cubicBezTo>
                  <a:cubicBezTo>
                    <a:pt x="1660" y="563"/>
                    <a:pt x="1729" y="698"/>
                    <a:pt x="1776" y="732"/>
                  </a:cubicBezTo>
                  <a:cubicBezTo>
                    <a:pt x="1823" y="766"/>
                    <a:pt x="1850" y="770"/>
                    <a:pt x="1894" y="742"/>
                  </a:cubicBezTo>
                  <a:cubicBezTo>
                    <a:pt x="1938" y="714"/>
                    <a:pt x="1978" y="689"/>
                    <a:pt x="2040" y="566"/>
                  </a:cubicBezTo>
                  <a:cubicBezTo>
                    <a:pt x="2102" y="443"/>
                    <a:pt x="2183" y="221"/>
                    <a:pt x="2265" y="0"/>
                  </a:cubicBezTo>
                </a:path>
              </a:pathLst>
            </a:custGeom>
            <a:noFill/>
            <a:ln w="19050" cap="flat" cmpd="sng">
              <a:solidFill>
                <a:srgbClr val="3333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7" name="Line 7"/>
            <p:cNvSpPr>
              <a:spLocks noChangeShapeType="1"/>
            </p:cNvSpPr>
            <p:nvPr/>
          </p:nvSpPr>
          <p:spPr bwMode="auto">
            <a:xfrm flipV="1">
              <a:off x="353" y="478"/>
              <a:ext cx="98" cy="1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8" name="Line 8"/>
            <p:cNvSpPr>
              <a:spLocks noChangeShapeType="1"/>
            </p:cNvSpPr>
            <p:nvPr/>
          </p:nvSpPr>
          <p:spPr bwMode="auto">
            <a:xfrm flipV="1">
              <a:off x="451" y="322"/>
              <a:ext cx="156" cy="1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9" name="Line 9"/>
            <p:cNvSpPr>
              <a:spLocks noChangeShapeType="1"/>
            </p:cNvSpPr>
            <p:nvPr/>
          </p:nvSpPr>
          <p:spPr bwMode="auto">
            <a:xfrm>
              <a:off x="607" y="322"/>
              <a:ext cx="176" cy="2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0" name="Line 10"/>
            <p:cNvSpPr>
              <a:spLocks noChangeShapeType="1"/>
            </p:cNvSpPr>
            <p:nvPr/>
          </p:nvSpPr>
          <p:spPr bwMode="auto">
            <a:xfrm flipV="1">
              <a:off x="1329" y="918"/>
              <a:ext cx="118" cy="1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1" name="Line 11"/>
            <p:cNvSpPr>
              <a:spLocks noChangeShapeType="1"/>
            </p:cNvSpPr>
            <p:nvPr/>
          </p:nvSpPr>
          <p:spPr bwMode="auto">
            <a:xfrm flipV="1">
              <a:off x="1456" y="674"/>
              <a:ext cx="98"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2" name="Line 12"/>
            <p:cNvSpPr>
              <a:spLocks noChangeShapeType="1"/>
            </p:cNvSpPr>
            <p:nvPr/>
          </p:nvSpPr>
          <p:spPr bwMode="auto">
            <a:xfrm flipV="1">
              <a:off x="1554" y="634"/>
              <a:ext cx="176" cy="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3" name="Oval 13"/>
            <p:cNvSpPr>
              <a:spLocks noChangeArrowheads="1"/>
            </p:cNvSpPr>
            <p:nvPr/>
          </p:nvSpPr>
          <p:spPr bwMode="auto">
            <a:xfrm>
              <a:off x="308" y="593"/>
              <a:ext cx="90" cy="9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712788"/>
            <a:ext cx="6203950" cy="455612"/>
          </a:xfrm>
        </p:spPr>
        <p:txBody>
          <a:bodyPr/>
          <a:lstStyle/>
          <a:p>
            <a:r>
              <a:rPr lang="zh-CN" altLang="en-US" sz="2400" smtClean="0"/>
              <a:t>禁忌搜索</a:t>
            </a:r>
          </a:p>
        </p:txBody>
      </p:sp>
      <p:sp>
        <p:nvSpPr>
          <p:cNvPr id="16387"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buClr>
                <a:schemeClr val="tx1"/>
              </a:buClr>
              <a:buFontTx/>
              <a:buNone/>
            </a:pPr>
            <a:endParaRPr lang="zh-CN" altLang="en-US" dirty="0" smtClean="0"/>
          </a:p>
          <a:p>
            <a:pPr marL="609600" indent="-609600">
              <a:buClr>
                <a:schemeClr val="tx1"/>
              </a:buClr>
              <a:buFontTx/>
              <a:buAutoNum type="arabicPeriod"/>
            </a:pPr>
            <a:r>
              <a:rPr lang="en-US" altLang="zh-CN" sz="2800" b="1" dirty="0" smtClean="0">
                <a:latin typeface="宋体" pitchFamily="2" charset="-122"/>
                <a:sym typeface="宋体" pitchFamily="2" charset="-122"/>
              </a:rPr>
              <a:t>TS</a:t>
            </a:r>
            <a:r>
              <a:rPr lang="zh-CN" altLang="en-US" sz="2800" b="1" dirty="0" smtClean="0">
                <a:latin typeface="宋体" pitchFamily="2" charset="-122"/>
                <a:sym typeface="宋体" pitchFamily="2" charset="-122"/>
              </a:rPr>
              <a:t>的提出</a:t>
            </a:r>
          </a:p>
          <a:p>
            <a:pPr marL="1009650" lvl="1" indent="-609600">
              <a:buClr>
                <a:schemeClr val="tx1"/>
              </a:buClr>
              <a:buFont typeface="Wingdings" pitchFamily="2" charset="2"/>
              <a:buChar char="Ø"/>
            </a:pPr>
            <a:r>
              <a:rPr lang="zh-CN" altLang="en-US" sz="2800" b="1" dirty="0" smtClean="0">
                <a:latin typeface="楷体_GB2312" pitchFamily="1" charset="-122"/>
                <a:ea typeface="楷体_GB2312" pitchFamily="1" charset="-122"/>
                <a:sym typeface="楷体_GB2312" pitchFamily="1" charset="-122"/>
              </a:rPr>
              <a:t>人类在选择过程中局优记忆功能，比如走迷宫时，当发现有可能又回到某个地点的时候总会有意识地避开先前选择的方向而选择其他的可能性，这样就可以确定性的避开。</a:t>
            </a:r>
          </a:p>
          <a:p>
            <a:pPr marL="1009650" lvl="1" indent="-609600">
              <a:buClr>
                <a:schemeClr val="tx1"/>
              </a:buClr>
              <a:buFont typeface="Wingdings" pitchFamily="2" charset="2"/>
              <a:buChar char="Ø"/>
            </a:pPr>
            <a:r>
              <a:rPr lang="zh-CN" altLang="en-US" sz="2800" b="1" dirty="0" smtClean="0">
                <a:latin typeface="楷体_GB2312" pitchFamily="1" charset="-122"/>
                <a:ea typeface="楷体_GB2312" pitchFamily="1" charset="-122"/>
                <a:sym typeface="楷体_GB2312" pitchFamily="1" charset="-122"/>
              </a:rPr>
              <a:t>借鉴人类的智能思考特性，采用禁忌策略尽量避免迂回搜索就构成了</a:t>
            </a:r>
            <a:r>
              <a:rPr lang="en-US" altLang="zh-CN" sz="2800" b="1" dirty="0" smtClean="0">
                <a:latin typeface="楷体_GB2312" pitchFamily="1" charset="-122"/>
                <a:ea typeface="楷体_GB2312" pitchFamily="1" charset="-122"/>
                <a:sym typeface="楷体_GB2312" pitchFamily="1" charset="-122"/>
              </a:rPr>
              <a:t>TS</a:t>
            </a:r>
            <a:r>
              <a:rPr lang="zh-CN" altLang="en-US" sz="2800" b="1" dirty="0" smtClean="0">
                <a:latin typeface="楷体_GB2312" pitchFamily="1" charset="-122"/>
                <a:ea typeface="楷体_GB2312" pitchFamily="1" charset="-122"/>
                <a:sym typeface="楷体_GB2312" pitchFamily="1" charset="-122"/>
              </a:rPr>
              <a:t>算法。</a:t>
            </a:r>
          </a:p>
          <a:p>
            <a:pPr marL="1009650" lvl="1" indent="-609600">
              <a:buClr>
                <a:schemeClr val="tx1"/>
              </a:buClr>
              <a:buFont typeface="Wingdings" pitchFamily="2" charset="2"/>
              <a:buChar char="Ø"/>
            </a:pPr>
            <a:r>
              <a:rPr lang="en-US" altLang="zh-CN" sz="2800" b="1" dirty="0" smtClean="0">
                <a:latin typeface="Times New Roman" pitchFamily="18" charset="0"/>
                <a:ea typeface="楷体_GB2312" pitchFamily="1" charset="-122"/>
                <a:sym typeface="Times New Roman" pitchFamily="18" charset="0"/>
              </a:rPr>
              <a:t>Glover</a:t>
            </a:r>
            <a:r>
              <a:rPr lang="zh-CN" altLang="en-US" sz="2800" b="1" dirty="0" smtClean="0">
                <a:latin typeface="Times New Roman" pitchFamily="18" charset="0"/>
                <a:ea typeface="楷体_GB2312" pitchFamily="1" charset="-122"/>
                <a:sym typeface="Times New Roman" pitchFamily="18" charset="0"/>
              </a:rPr>
              <a:t>在</a:t>
            </a:r>
            <a:r>
              <a:rPr lang="en-US" altLang="zh-CN" sz="2800" b="1" dirty="0" smtClean="0">
                <a:latin typeface="Times New Roman" pitchFamily="18" charset="0"/>
                <a:ea typeface="楷体_GB2312" pitchFamily="1" charset="-122"/>
                <a:sym typeface="Times New Roman" pitchFamily="18" charset="0"/>
              </a:rPr>
              <a:t>1977</a:t>
            </a:r>
            <a:r>
              <a:rPr lang="zh-CN" altLang="en-US" sz="2800" b="1" dirty="0" smtClean="0">
                <a:latin typeface="Times New Roman" pitchFamily="18" charset="0"/>
                <a:ea typeface="楷体_GB2312" pitchFamily="1" charset="-122"/>
                <a:sym typeface="Times New Roman" pitchFamily="18" charset="0"/>
              </a:rPr>
              <a:t>年提出</a:t>
            </a:r>
            <a:r>
              <a:rPr lang="en-US" altLang="zh-CN" sz="2800" b="1" dirty="0" smtClean="0">
                <a:latin typeface="Times New Roman" pitchFamily="18" charset="0"/>
                <a:ea typeface="楷体_GB2312" pitchFamily="1" charset="-122"/>
                <a:sym typeface="Times New Roman" pitchFamily="18" charset="0"/>
              </a:rPr>
              <a:t>TS</a:t>
            </a:r>
            <a:r>
              <a:rPr lang="zh-CN" altLang="en-US" sz="2800" b="1" dirty="0" smtClean="0">
                <a:latin typeface="Times New Roman" pitchFamily="18" charset="0"/>
                <a:ea typeface="楷体_GB2312" pitchFamily="1" charset="-122"/>
                <a:sym typeface="Times New Roman" pitchFamily="18" charset="0"/>
              </a:rPr>
              <a:t>。相对于</a:t>
            </a:r>
            <a:r>
              <a:rPr lang="en-US" altLang="zh-CN" sz="2800" b="1" dirty="0" smtClean="0">
                <a:latin typeface="Times New Roman" pitchFamily="18" charset="0"/>
                <a:ea typeface="楷体_GB2312" pitchFamily="1" charset="-122"/>
                <a:sym typeface="Times New Roman" pitchFamily="18" charset="0"/>
              </a:rPr>
              <a:t>LS</a:t>
            </a:r>
            <a:r>
              <a:rPr lang="zh-CN" altLang="en-US" sz="2800" b="1" dirty="0" smtClean="0">
                <a:latin typeface="Times New Roman" pitchFamily="18" charset="0"/>
                <a:ea typeface="楷体_GB2312" pitchFamily="1" charset="-122"/>
                <a:sym typeface="Times New Roman" pitchFamily="18" charset="0"/>
              </a:rPr>
              <a:t>，</a:t>
            </a:r>
            <a:r>
              <a:rPr lang="en-US" altLang="zh-CN" sz="2800" b="1" dirty="0" smtClean="0">
                <a:latin typeface="Times New Roman" pitchFamily="18" charset="0"/>
                <a:ea typeface="楷体_GB2312" pitchFamily="1" charset="-122"/>
                <a:sym typeface="Times New Roman" pitchFamily="18" charset="0"/>
              </a:rPr>
              <a:t>TS</a:t>
            </a:r>
            <a:r>
              <a:rPr lang="zh-CN" altLang="en-US" sz="2800" b="1" dirty="0" smtClean="0">
                <a:latin typeface="Times New Roman" pitchFamily="18" charset="0"/>
                <a:ea typeface="楷体_GB2312" pitchFamily="1" charset="-122"/>
                <a:sym typeface="Times New Roman" pitchFamily="18" charset="0"/>
              </a:rPr>
              <a:t>的优点是能够通过接受劣解来逃离局优，在</a:t>
            </a:r>
            <a:r>
              <a:rPr lang="en-US" altLang="zh-CN" sz="2800" b="1" dirty="0" smtClean="0">
                <a:latin typeface="Times New Roman" pitchFamily="18" charset="0"/>
                <a:ea typeface="楷体_GB2312" pitchFamily="1" charset="-122"/>
                <a:sym typeface="Times New Roman" pitchFamily="18" charset="0"/>
              </a:rPr>
              <a:t>90</a:t>
            </a:r>
            <a:r>
              <a:rPr lang="zh-CN" altLang="en-US" sz="2800" b="1" dirty="0" smtClean="0">
                <a:latin typeface="Times New Roman" pitchFamily="18" charset="0"/>
                <a:ea typeface="楷体_GB2312" pitchFamily="1" charset="-122"/>
                <a:sym typeface="Times New Roman" pitchFamily="18" charset="0"/>
              </a:rPr>
              <a:t>年代初开始受到广泛的关注。</a:t>
            </a: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dirty="0" smtClean="0">
              <a:solidFill>
                <a:schemeClr val="folHlink"/>
              </a:solidFill>
              <a:latin typeface="Times New Roman" pitchFamily="18" charset="0"/>
              <a:ea typeface="楷体_GB2312" pitchFamily="1"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742950"/>
            <a:ext cx="6203950" cy="395288"/>
          </a:xfrm>
        </p:spPr>
        <p:txBody>
          <a:bodyPr/>
          <a:lstStyle/>
          <a:p>
            <a:r>
              <a:rPr lang="zh-CN" altLang="en-US" sz="2000" smtClean="0"/>
              <a:t>禁忌搜索举例</a:t>
            </a:r>
          </a:p>
        </p:txBody>
      </p:sp>
      <p:sp>
        <p:nvSpPr>
          <p:cNvPr id="17411"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buClr>
                <a:schemeClr val="tx1"/>
              </a:buClr>
              <a:buFontTx/>
              <a:buNone/>
            </a:pPr>
            <a:endParaRPr lang="zh-CN" altLang="en-US" smtClean="0"/>
          </a:p>
          <a:p>
            <a:pPr marL="609600" indent="-609600">
              <a:lnSpc>
                <a:spcPct val="120000"/>
              </a:lnSpc>
              <a:spcBef>
                <a:spcPct val="10000"/>
              </a:spcBef>
            </a:pPr>
            <a:r>
              <a:rPr lang="zh-CN" altLang="en-US" sz="2800" b="1" smtClean="0">
                <a:ea typeface="黑体" pitchFamily="49" charset="-122"/>
              </a:rPr>
              <a:t>四城市非对称</a:t>
            </a:r>
            <a:r>
              <a:rPr lang="en-US" altLang="zh-CN" sz="2800" b="1" smtClean="0">
                <a:ea typeface="黑体" pitchFamily="49" charset="-122"/>
              </a:rPr>
              <a:t>TSP</a:t>
            </a:r>
            <a:r>
              <a:rPr lang="zh-CN" altLang="en-US" sz="2800" b="1" smtClean="0">
                <a:ea typeface="黑体" pitchFamily="49" charset="-122"/>
              </a:rPr>
              <a:t>问题</a:t>
            </a:r>
          </a:p>
          <a:p>
            <a:pPr marL="609600" indent="-609600">
              <a:lnSpc>
                <a:spcPct val="120000"/>
              </a:lnSpc>
              <a:spcBef>
                <a:spcPct val="10000"/>
              </a:spcBef>
              <a:buFontTx/>
              <a:buNone/>
            </a:pPr>
            <a:r>
              <a:rPr lang="zh-CN" altLang="en-US" sz="2800" b="1" smtClean="0">
                <a:solidFill>
                  <a:schemeClr val="folHlink"/>
                </a:solidFill>
                <a:ea typeface="楷体_GB2312" pitchFamily="1" charset="-122"/>
              </a:rPr>
              <a:t>    </a:t>
            </a:r>
          </a:p>
          <a:p>
            <a:pPr marL="609600" indent="-609600">
              <a:lnSpc>
                <a:spcPct val="120000"/>
              </a:lnSpc>
              <a:spcBef>
                <a:spcPct val="10000"/>
              </a:spcBef>
              <a:buFontTx/>
              <a:buNone/>
            </a:pPr>
            <a:endParaRPr lang="zh-CN" altLang="en-US" sz="2800" b="1" smtClean="0">
              <a:solidFill>
                <a:schemeClr val="folHlink"/>
              </a:solidFill>
              <a:ea typeface="楷体_GB2312" pitchFamily="1" charset="-122"/>
            </a:endParaRPr>
          </a:p>
          <a:p>
            <a:pPr marL="609600" indent="-609600">
              <a:lnSpc>
                <a:spcPct val="120000"/>
              </a:lnSpc>
              <a:spcBef>
                <a:spcPct val="10000"/>
              </a:spcBef>
              <a:buFontTx/>
              <a:buNone/>
            </a:pPr>
            <a:endParaRPr lang="zh-CN" altLang="en-US" sz="2800" b="1" smtClean="0">
              <a:solidFill>
                <a:schemeClr val="folHlink"/>
              </a:solidFill>
              <a:ea typeface="楷体_GB2312" pitchFamily="1" charset="-122"/>
            </a:endParaRPr>
          </a:p>
          <a:p>
            <a:pPr marL="609600" indent="-609600">
              <a:lnSpc>
                <a:spcPct val="120000"/>
              </a:lnSpc>
              <a:spcBef>
                <a:spcPct val="10000"/>
              </a:spcBef>
              <a:buFontTx/>
              <a:buNone/>
            </a:pPr>
            <a:endParaRPr lang="zh-CN" altLang="en-US" sz="2800" b="1" smtClean="0">
              <a:solidFill>
                <a:schemeClr val="folHlink"/>
              </a:solidFill>
              <a:ea typeface="楷体_GB2312" pitchFamily="1" charset="-122"/>
            </a:endParaRPr>
          </a:p>
          <a:p>
            <a:pPr marL="609600" indent="-609600">
              <a:lnSpc>
                <a:spcPct val="120000"/>
              </a:lnSpc>
              <a:spcBef>
                <a:spcPct val="10000"/>
              </a:spcBef>
              <a:buFontTx/>
              <a:buNone/>
            </a:pPr>
            <a:r>
              <a:rPr lang="zh-CN" altLang="en-US" sz="2800" b="1" smtClean="0">
                <a:solidFill>
                  <a:schemeClr val="folHlink"/>
                </a:solidFill>
                <a:ea typeface="楷体_GB2312" pitchFamily="1" charset="-122"/>
              </a:rPr>
              <a:t>    初始</a:t>
            </a:r>
            <a:r>
              <a:rPr lang="zh-CN" altLang="en-US" sz="2800" b="1" smtClean="0">
                <a:solidFill>
                  <a:schemeClr val="folHlink"/>
                </a:solidFill>
                <a:latin typeface="Times New Roman" pitchFamily="18" charset="0"/>
                <a:ea typeface="楷体_GB2312" pitchFamily="1" charset="-122"/>
              </a:rPr>
              <a:t>解</a:t>
            </a:r>
            <a:r>
              <a:rPr lang="en-US" altLang="zh-CN" sz="2800" b="1" i="1" smtClean="0">
                <a:solidFill>
                  <a:schemeClr val="folHlink"/>
                </a:solidFill>
                <a:latin typeface="Times New Roman" pitchFamily="18" charset="0"/>
                <a:ea typeface="楷体_GB2312" pitchFamily="1" charset="-122"/>
              </a:rPr>
              <a:t>x</a:t>
            </a:r>
            <a:r>
              <a:rPr lang="en-US" altLang="zh-CN" sz="2800" b="1" baseline="30000" smtClean="0">
                <a:solidFill>
                  <a:schemeClr val="folHlink"/>
                </a:solidFill>
                <a:latin typeface="Times New Roman" pitchFamily="18" charset="0"/>
                <a:ea typeface="楷体_GB2312" pitchFamily="1" charset="-122"/>
              </a:rPr>
              <a:t>0</a:t>
            </a:r>
            <a:r>
              <a:rPr lang="en-US" altLang="zh-CN" sz="2800" b="1" smtClean="0">
                <a:solidFill>
                  <a:schemeClr val="folHlink"/>
                </a:solidFill>
                <a:latin typeface="Times New Roman" pitchFamily="18" charset="0"/>
                <a:ea typeface="楷体_GB2312" pitchFamily="1" charset="-122"/>
              </a:rPr>
              <a:t>=(</a:t>
            </a:r>
            <a:r>
              <a:rPr lang="en-US" altLang="zh-CN" sz="2800" b="1" i="1" smtClean="0">
                <a:solidFill>
                  <a:schemeClr val="folHlink"/>
                </a:solidFill>
                <a:latin typeface="Times New Roman" pitchFamily="18" charset="0"/>
                <a:ea typeface="楷体_GB2312" pitchFamily="1" charset="-122"/>
              </a:rPr>
              <a:t>ABCD</a:t>
            </a:r>
            <a:r>
              <a:rPr lang="en-US" altLang="zh-CN" sz="2800" b="1" smtClean="0">
                <a:solidFill>
                  <a:schemeClr val="folHlink"/>
                </a:solidFill>
                <a:latin typeface="Times New Roman" pitchFamily="18" charset="0"/>
                <a:ea typeface="楷体_GB2312" pitchFamily="1" charset="-122"/>
              </a:rPr>
              <a:t>)</a:t>
            </a:r>
            <a:r>
              <a:rPr lang="zh-CN" altLang="en-US" sz="2800" b="1" smtClean="0">
                <a:solidFill>
                  <a:schemeClr val="folHlink"/>
                </a:solidFill>
                <a:latin typeface="Times New Roman" pitchFamily="18" charset="0"/>
                <a:ea typeface="楷体_GB2312" pitchFamily="1" charset="-122"/>
              </a:rPr>
              <a:t>，</a:t>
            </a:r>
            <a:r>
              <a:rPr lang="en-US" altLang="zh-CN" sz="2800" b="1" i="1" smtClean="0">
                <a:solidFill>
                  <a:schemeClr val="folHlink"/>
                </a:solidFill>
                <a:latin typeface="Times New Roman" pitchFamily="18" charset="0"/>
                <a:ea typeface="楷体_GB2312" pitchFamily="1" charset="-122"/>
              </a:rPr>
              <a:t>f</a:t>
            </a:r>
            <a:r>
              <a:rPr lang="en-US" altLang="zh-CN" sz="2800" b="1" smtClean="0">
                <a:solidFill>
                  <a:schemeClr val="folHlink"/>
                </a:solidFill>
                <a:latin typeface="Times New Roman" pitchFamily="18" charset="0"/>
                <a:ea typeface="楷体_GB2312" pitchFamily="1" charset="-122"/>
              </a:rPr>
              <a:t>(</a:t>
            </a:r>
            <a:r>
              <a:rPr lang="en-US" altLang="zh-CN" sz="2800" b="1" i="1" smtClean="0">
                <a:solidFill>
                  <a:schemeClr val="folHlink"/>
                </a:solidFill>
                <a:latin typeface="Times New Roman" pitchFamily="18" charset="0"/>
                <a:ea typeface="楷体_GB2312" pitchFamily="1" charset="-122"/>
              </a:rPr>
              <a:t>x</a:t>
            </a:r>
            <a:r>
              <a:rPr lang="en-US" altLang="zh-CN" sz="2800" b="1" baseline="30000" smtClean="0">
                <a:solidFill>
                  <a:schemeClr val="folHlink"/>
                </a:solidFill>
                <a:latin typeface="Times New Roman" pitchFamily="18" charset="0"/>
                <a:ea typeface="楷体_GB2312" pitchFamily="1" charset="-122"/>
              </a:rPr>
              <a:t>0</a:t>
            </a:r>
            <a:r>
              <a:rPr lang="en-US" altLang="zh-CN" sz="2800" b="1" smtClean="0">
                <a:solidFill>
                  <a:schemeClr val="folHlink"/>
                </a:solidFill>
                <a:latin typeface="Times New Roman" pitchFamily="18" charset="0"/>
                <a:ea typeface="楷体_GB2312" pitchFamily="1" charset="-122"/>
              </a:rPr>
              <a:t>)=4</a:t>
            </a:r>
            <a:r>
              <a:rPr lang="zh-CN" altLang="en-US" sz="2800" b="1" smtClean="0">
                <a:solidFill>
                  <a:schemeClr val="folHlink"/>
                </a:solidFill>
                <a:latin typeface="Times New Roman" pitchFamily="18" charset="0"/>
                <a:ea typeface="楷体_GB2312" pitchFamily="1" charset="-122"/>
              </a:rPr>
              <a:t>，邻域映射为两个城市顺序对换的</a:t>
            </a:r>
            <a:r>
              <a:rPr lang="en-US" altLang="zh-CN" sz="2800" b="1" smtClean="0">
                <a:solidFill>
                  <a:schemeClr val="folHlink"/>
                </a:solidFill>
                <a:latin typeface="Times New Roman" pitchFamily="18" charset="0"/>
                <a:ea typeface="楷体_GB2312" pitchFamily="1" charset="-122"/>
              </a:rPr>
              <a:t>2</a:t>
            </a:r>
            <a:r>
              <a:rPr lang="zh-CN" altLang="en-US" sz="2800" b="1" smtClean="0">
                <a:solidFill>
                  <a:schemeClr val="folHlink"/>
                </a:solidFill>
                <a:latin typeface="Times New Roman" pitchFamily="18" charset="0"/>
                <a:ea typeface="楷体_GB2312" pitchFamily="1" charset="-122"/>
              </a:rPr>
              <a:t>－</a:t>
            </a:r>
            <a:r>
              <a:rPr lang="en-US" altLang="zh-CN" sz="2800" b="1" smtClean="0">
                <a:solidFill>
                  <a:schemeClr val="folHlink"/>
                </a:solidFill>
                <a:latin typeface="Times New Roman" pitchFamily="18" charset="0"/>
                <a:ea typeface="楷体_GB2312" pitchFamily="1" charset="-122"/>
              </a:rPr>
              <a:t>opt</a:t>
            </a:r>
            <a:r>
              <a:rPr lang="zh-CN" altLang="en-US" sz="2800" b="1" smtClean="0">
                <a:solidFill>
                  <a:schemeClr val="folHlink"/>
                </a:solidFill>
                <a:latin typeface="Times New Roman" pitchFamily="18" charset="0"/>
                <a:ea typeface="楷体_GB2312" pitchFamily="1" charset="-122"/>
              </a:rPr>
              <a:t>，始、终点都是</a:t>
            </a:r>
            <a:r>
              <a:rPr lang="en-US" altLang="zh-CN" sz="2800" b="1" smtClean="0">
                <a:solidFill>
                  <a:schemeClr val="folHlink"/>
                </a:solidFill>
                <a:latin typeface="Times New Roman" pitchFamily="18" charset="0"/>
                <a:ea typeface="楷体_GB2312" pitchFamily="1" charset="-122"/>
              </a:rPr>
              <a:t>A</a:t>
            </a:r>
            <a:r>
              <a:rPr lang="zh-CN" altLang="en-US" sz="2800" b="1" smtClean="0">
                <a:solidFill>
                  <a:schemeClr val="folHlink"/>
                </a:solidFill>
                <a:latin typeface="Times New Roman" pitchFamily="18" charset="0"/>
                <a:ea typeface="楷体_GB2312" pitchFamily="1" charset="-122"/>
              </a:rPr>
              <a:t>城市。</a:t>
            </a:r>
          </a:p>
          <a:p>
            <a:pPr marL="609600" indent="-609600">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smtClean="0">
              <a:solidFill>
                <a:schemeClr val="folHlink"/>
              </a:solidFill>
              <a:latin typeface="Times New Roman" pitchFamily="18" charset="0"/>
              <a:ea typeface="楷体_GB2312" pitchFamily="1" charset="-122"/>
            </a:endParaRP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284538"/>
            <a:ext cx="2895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708275"/>
            <a:ext cx="28956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742950"/>
            <a:ext cx="6203950" cy="395288"/>
          </a:xfrm>
        </p:spPr>
        <p:txBody>
          <a:bodyPr/>
          <a:lstStyle/>
          <a:p>
            <a:r>
              <a:rPr lang="zh-CN" altLang="en-US" sz="2000" smtClean="0"/>
              <a:t>禁忌搜索举例</a:t>
            </a:r>
          </a:p>
        </p:txBody>
      </p:sp>
      <p:sp>
        <p:nvSpPr>
          <p:cNvPr id="18435"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buClr>
                <a:schemeClr val="tx1"/>
              </a:buClr>
              <a:buFontTx/>
              <a:buNone/>
            </a:pPr>
            <a:endParaRPr lang="zh-CN" altLang="en-US" smtClean="0"/>
          </a:p>
          <a:p>
            <a:pPr marL="609600" indent="-609600">
              <a:lnSpc>
                <a:spcPct val="120000"/>
              </a:lnSpc>
              <a:spcBef>
                <a:spcPct val="10000"/>
              </a:spcBef>
            </a:pPr>
            <a:r>
              <a:rPr lang="zh-CN" altLang="en-US" sz="2800" b="1" smtClean="0">
                <a:ea typeface="黑体" pitchFamily="49" charset="-122"/>
              </a:rPr>
              <a:t>四城市非对称</a:t>
            </a:r>
            <a:r>
              <a:rPr lang="en-US" altLang="zh-CN" sz="2800" b="1" smtClean="0">
                <a:ea typeface="黑体" pitchFamily="49" charset="-122"/>
              </a:rPr>
              <a:t>TSP</a:t>
            </a:r>
            <a:r>
              <a:rPr lang="zh-CN" altLang="en-US" sz="2800" b="1" smtClean="0">
                <a:ea typeface="黑体" pitchFamily="49" charset="-122"/>
              </a:rPr>
              <a:t>问题</a:t>
            </a:r>
          </a:p>
          <a:p>
            <a:pPr marL="609600" indent="-609600">
              <a:lnSpc>
                <a:spcPct val="120000"/>
              </a:lnSpc>
              <a:spcBef>
                <a:spcPct val="10000"/>
              </a:spcBef>
              <a:buFontTx/>
              <a:buNone/>
            </a:pPr>
            <a:r>
              <a:rPr lang="zh-CN" altLang="en-US" sz="1600" b="1" smtClean="0">
                <a:solidFill>
                  <a:schemeClr val="folHlink"/>
                </a:solidFill>
                <a:ea typeface="楷体_GB2312" pitchFamily="1" charset="-122"/>
              </a:rPr>
              <a:t>        </a:t>
            </a:r>
            <a:r>
              <a:rPr lang="zh-CN" altLang="en-US" sz="2800" b="1" u="sng" smtClean="0">
                <a:solidFill>
                  <a:schemeClr val="folHlink"/>
                </a:solidFill>
                <a:ea typeface="楷体_GB2312" pitchFamily="1" charset="-122"/>
              </a:rPr>
              <a:t>第</a:t>
            </a:r>
            <a:r>
              <a:rPr lang="en-US" altLang="zh-CN" sz="2800" b="1" u="sng" smtClean="0">
                <a:solidFill>
                  <a:schemeClr val="folHlink"/>
                </a:solidFill>
                <a:ea typeface="楷体_GB2312" pitchFamily="1" charset="-122"/>
              </a:rPr>
              <a:t>1</a:t>
            </a:r>
            <a:r>
              <a:rPr lang="zh-CN" altLang="en-US" sz="2800" b="1" u="sng" smtClean="0">
                <a:solidFill>
                  <a:schemeClr val="folHlink"/>
                </a:solidFill>
                <a:ea typeface="楷体_GB2312" pitchFamily="1" charset="-122"/>
              </a:rPr>
              <a:t>步</a:t>
            </a:r>
          </a:p>
          <a:p>
            <a:pPr marL="609600" indent="-609600">
              <a:lnSpc>
                <a:spcPct val="120000"/>
              </a:lnSpc>
              <a:spcBef>
                <a:spcPct val="10000"/>
              </a:spcBef>
              <a:buFontTx/>
              <a:buNone/>
            </a:pPr>
            <a:r>
              <a:rPr lang="zh-CN" altLang="en-US" sz="2800" b="1" smtClean="0">
                <a:solidFill>
                  <a:schemeClr val="folHlink"/>
                </a:solidFill>
                <a:ea typeface="楷体_GB2312" pitchFamily="1" charset="-122"/>
              </a:rPr>
              <a:t>     解的形式          禁忌对象及长度           候选解</a:t>
            </a:r>
          </a:p>
          <a:p>
            <a:pPr marL="609600" indent="-609600">
              <a:lnSpc>
                <a:spcPct val="120000"/>
              </a:lnSpc>
              <a:spcBef>
                <a:spcPct val="10000"/>
              </a:spcBef>
              <a:buFontTx/>
              <a:buNone/>
            </a:pPr>
            <a:endParaRPr lang="zh-CN" altLang="en-US" sz="2800" b="1" smtClean="0">
              <a:solidFill>
                <a:schemeClr val="folHlink"/>
              </a:solidFill>
              <a:ea typeface="楷体_GB2312" pitchFamily="1" charset="-122"/>
            </a:endParaRPr>
          </a:p>
          <a:p>
            <a:pPr marL="609600" indent="-609600">
              <a:lnSpc>
                <a:spcPct val="120000"/>
              </a:lnSpc>
              <a:spcBef>
                <a:spcPct val="10000"/>
              </a:spcBef>
              <a:buFontTx/>
              <a:buNone/>
            </a:pPr>
            <a:endParaRPr lang="zh-CN" altLang="en-US" sz="2800" b="1" smtClean="0">
              <a:solidFill>
                <a:schemeClr val="folHlink"/>
              </a:solidFill>
              <a:ea typeface="楷体_GB2312" pitchFamily="1" charset="-122"/>
            </a:endParaRPr>
          </a:p>
          <a:p>
            <a:pPr marL="609600" indent="-609600">
              <a:lnSpc>
                <a:spcPct val="120000"/>
              </a:lnSpc>
              <a:spcBef>
                <a:spcPct val="10000"/>
              </a:spcBef>
              <a:buFontTx/>
              <a:buNone/>
            </a:pPr>
            <a:r>
              <a:rPr lang="zh-CN" altLang="en-US" sz="2800" b="1" smtClean="0">
                <a:solidFill>
                  <a:schemeClr val="folHlink"/>
                </a:solidFill>
                <a:ea typeface="楷体_GB2312" pitchFamily="1" charset="-122"/>
              </a:rPr>
              <a:t>       </a:t>
            </a:r>
            <a:r>
              <a:rPr lang="en-US" altLang="zh-CN" sz="2800" b="1" i="1" smtClean="0">
                <a:solidFill>
                  <a:schemeClr val="folHlink"/>
                </a:solidFill>
                <a:latin typeface="Times New Roman" pitchFamily="18" charset="0"/>
                <a:ea typeface="楷体_GB2312" pitchFamily="1" charset="-122"/>
              </a:rPr>
              <a:t>f</a:t>
            </a:r>
            <a:r>
              <a:rPr lang="en-US" altLang="zh-CN" sz="2800" b="1" smtClean="0">
                <a:solidFill>
                  <a:schemeClr val="folHlink"/>
                </a:solidFill>
                <a:latin typeface="Times New Roman" pitchFamily="18" charset="0"/>
                <a:ea typeface="楷体_GB2312" pitchFamily="1" charset="-122"/>
              </a:rPr>
              <a:t>(</a:t>
            </a:r>
            <a:r>
              <a:rPr lang="en-US" altLang="zh-CN" sz="2800" b="1" i="1" smtClean="0">
                <a:solidFill>
                  <a:schemeClr val="folHlink"/>
                </a:solidFill>
                <a:latin typeface="Times New Roman" pitchFamily="18" charset="0"/>
                <a:ea typeface="楷体_GB2312" pitchFamily="1" charset="-122"/>
              </a:rPr>
              <a:t>x</a:t>
            </a:r>
            <a:r>
              <a:rPr lang="en-US" altLang="zh-CN" sz="2800" b="1" baseline="30000" smtClean="0">
                <a:solidFill>
                  <a:schemeClr val="folHlink"/>
                </a:solidFill>
                <a:latin typeface="Times New Roman" pitchFamily="18" charset="0"/>
                <a:ea typeface="楷体_GB2312" pitchFamily="1" charset="-122"/>
              </a:rPr>
              <a:t>0</a:t>
            </a:r>
            <a:r>
              <a:rPr lang="en-US" altLang="zh-CN" sz="2800" b="1" smtClean="0">
                <a:solidFill>
                  <a:schemeClr val="folHlink"/>
                </a:solidFill>
                <a:latin typeface="Times New Roman" pitchFamily="18" charset="0"/>
                <a:ea typeface="楷体_GB2312" pitchFamily="1" charset="-122"/>
              </a:rPr>
              <a:t>)=4</a:t>
            </a:r>
            <a:endParaRPr lang="en-US" altLang="zh-CN" sz="2800" b="1" smtClean="0">
              <a:latin typeface="Times New Roman" pitchFamily="18" charset="0"/>
              <a:ea typeface="黑体" pitchFamily="49" charset="-122"/>
            </a:endParaRPr>
          </a:p>
          <a:p>
            <a:pPr marL="609600" indent="-609600">
              <a:buClr>
                <a:schemeClr val="tx1"/>
              </a:buClr>
              <a:buFontTx/>
              <a:buNone/>
            </a:pPr>
            <a:endParaRPr lang="en-US" altLang="zh-CN" sz="2800" b="1" smtClean="0">
              <a:latin typeface="Times New Roman" pitchFamily="18" charset="0"/>
              <a:ea typeface="黑体" pitchFamily="49" charset="-122"/>
            </a:endParaRPr>
          </a:p>
          <a:p>
            <a:pPr marL="609600" indent="-609600">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smtClean="0">
              <a:solidFill>
                <a:schemeClr val="folHlink"/>
              </a:solidFill>
              <a:latin typeface="Times New Roman" pitchFamily="18" charset="0"/>
              <a:ea typeface="楷体_GB2312" pitchFamily="1" charset="-122"/>
            </a:endParaRPr>
          </a:p>
        </p:txBody>
      </p:sp>
      <p:graphicFrame>
        <p:nvGraphicFramePr>
          <p:cNvPr id="25604" name="Group 4"/>
          <p:cNvGraphicFramePr>
            <a:graphicFrameLocks noGrp="1"/>
          </p:cNvGraphicFramePr>
          <p:nvPr/>
        </p:nvGraphicFramePr>
        <p:xfrm>
          <a:off x="611188" y="4365625"/>
          <a:ext cx="1584325" cy="517525"/>
        </p:xfrm>
        <a:graphic>
          <a:graphicData uri="http://schemas.openxmlformats.org/drawingml/2006/table">
            <a:tbl>
              <a:tblPr/>
              <a:tblGrid>
                <a:gridCol w="396875"/>
                <a:gridCol w="396875"/>
                <a:gridCol w="401637"/>
                <a:gridCol w="388938"/>
              </a:tblGrid>
              <a:tr h="517525">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616" name="Group 16"/>
          <p:cNvGraphicFramePr>
            <a:graphicFrameLocks noGrp="1"/>
          </p:cNvGraphicFramePr>
          <p:nvPr/>
        </p:nvGraphicFramePr>
        <p:xfrm>
          <a:off x="2916238" y="3933825"/>
          <a:ext cx="2590800" cy="2092326"/>
        </p:xfrm>
        <a:graphic>
          <a:graphicData uri="http://schemas.openxmlformats.org/drawingml/2006/table">
            <a:tbl>
              <a:tblPr/>
              <a:tblGrid>
                <a:gridCol w="647700"/>
                <a:gridCol w="647700"/>
                <a:gridCol w="647700"/>
                <a:gridCol w="647700"/>
              </a:tblGrid>
              <a:tr h="517525">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B</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C</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D</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39750">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A</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B</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cap="flat">
                      <a:noFill/>
                    </a:lnL>
                    <a:lnR cap="flat">
                      <a:noFill/>
                    </a:lnR>
                    <a:lnT cap="flat">
                      <a:noFill/>
                    </a:lnT>
                    <a:lnB cap="flat">
                      <a:noFill/>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C</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smtClean="0">
                        <a:ln>
                          <a:noFill/>
                        </a:ln>
                        <a:solidFill>
                          <a:srgbClr val="FF9900"/>
                        </a:solidFill>
                        <a:effectLst/>
                        <a:latin typeface="Arial" pitchFamily="34" charset="0"/>
                        <a:ea typeface="幼圆"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657" name="Group 57"/>
          <p:cNvGraphicFramePr>
            <a:graphicFrameLocks noGrp="1"/>
          </p:cNvGraphicFramePr>
          <p:nvPr/>
        </p:nvGraphicFramePr>
        <p:xfrm>
          <a:off x="6227763" y="3933825"/>
          <a:ext cx="2232025" cy="2011363"/>
        </p:xfrm>
        <a:graphic>
          <a:graphicData uri="http://schemas.openxmlformats.org/drawingml/2006/table">
            <a:tbl>
              <a:tblPr/>
              <a:tblGrid>
                <a:gridCol w="1116012"/>
                <a:gridCol w="1116013"/>
              </a:tblGrid>
              <a:tr h="457200">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FF9900"/>
                          </a:solidFill>
                          <a:effectLst/>
                          <a:latin typeface="Arial" pitchFamily="34" charset="0"/>
                          <a:ea typeface="楷体_GB2312" pitchFamily="1" charset="-122"/>
                        </a:rPr>
                        <a:t>对换</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FF9900"/>
                          </a:solidFill>
                          <a:effectLst/>
                          <a:latin typeface="Arial" pitchFamily="34" charset="0"/>
                          <a:ea typeface="楷体_GB2312" pitchFamily="1" charset="-122"/>
                        </a:rPr>
                        <a:t>评价值</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BD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itchFamily="34" charset="0"/>
                          <a:ea typeface="幼圆" pitchFamily="49" charset="-122"/>
                        </a:defRPr>
                      </a:lvl1pPr>
                      <a:lvl2pPr>
                        <a:spcBef>
                          <a:spcPct val="20000"/>
                        </a:spcBef>
                        <a:defRPr>
                          <a:solidFill>
                            <a:schemeClr val="tx1"/>
                          </a:solidFill>
                          <a:latin typeface="Arial" pitchFamily="34" charset="0"/>
                          <a:ea typeface="幼圆" pitchFamily="49" charset="-122"/>
                        </a:defRPr>
                      </a:lvl2pPr>
                      <a:lvl3pPr>
                        <a:spcBef>
                          <a:spcPct val="20000"/>
                        </a:spcBef>
                        <a:defRPr sz="1400">
                          <a:solidFill>
                            <a:schemeClr val="tx1"/>
                          </a:solidFill>
                          <a:latin typeface="Arial" pitchFamily="34" charset="0"/>
                          <a:ea typeface="幼圆" pitchFamily="49" charset="-122"/>
                        </a:defRPr>
                      </a:lvl3pPr>
                      <a:lvl4pPr>
                        <a:spcBef>
                          <a:spcPct val="20000"/>
                        </a:spcBef>
                        <a:defRPr sz="1000">
                          <a:solidFill>
                            <a:schemeClr val="tx1"/>
                          </a:solidFill>
                          <a:latin typeface="Arial" pitchFamily="34" charset="0"/>
                          <a:ea typeface="幼圆" pitchFamily="49" charset="-122"/>
                        </a:defRPr>
                      </a:lvl4pPr>
                      <a:lvl5pPr>
                        <a:spcBef>
                          <a:spcPct val="20000"/>
                        </a:spcBef>
                        <a:defRPr sz="1000">
                          <a:solidFill>
                            <a:schemeClr val="tx1"/>
                          </a:solidFill>
                          <a:latin typeface="Arial" pitchFamily="34" charset="0"/>
                          <a:ea typeface="幼圆" pitchFamily="49" charset="-122"/>
                        </a:defRPr>
                      </a:lvl5pPr>
                      <a:lvl6pPr fontAlgn="base">
                        <a:spcBef>
                          <a:spcPct val="20000"/>
                        </a:spcBef>
                        <a:spcAft>
                          <a:spcPct val="0"/>
                        </a:spcAft>
                        <a:defRPr sz="1000">
                          <a:solidFill>
                            <a:schemeClr val="tx1"/>
                          </a:solidFill>
                          <a:latin typeface="Arial" pitchFamily="34" charset="0"/>
                          <a:ea typeface="幼圆" pitchFamily="49" charset="-122"/>
                        </a:defRPr>
                      </a:lvl6pPr>
                      <a:lvl7pPr fontAlgn="base">
                        <a:spcBef>
                          <a:spcPct val="20000"/>
                        </a:spcBef>
                        <a:spcAft>
                          <a:spcPct val="0"/>
                        </a:spcAft>
                        <a:defRPr sz="1000">
                          <a:solidFill>
                            <a:schemeClr val="tx1"/>
                          </a:solidFill>
                          <a:latin typeface="Arial" pitchFamily="34" charset="0"/>
                          <a:ea typeface="幼圆" pitchFamily="49" charset="-122"/>
                        </a:defRPr>
                      </a:lvl7pPr>
                      <a:lvl8pPr fontAlgn="base">
                        <a:spcBef>
                          <a:spcPct val="20000"/>
                        </a:spcBef>
                        <a:spcAft>
                          <a:spcPct val="0"/>
                        </a:spcAft>
                        <a:defRPr sz="1000">
                          <a:solidFill>
                            <a:schemeClr val="tx1"/>
                          </a:solidFill>
                          <a:latin typeface="Arial" pitchFamily="34" charset="0"/>
                          <a:ea typeface="幼圆" pitchFamily="49" charset="-122"/>
                        </a:defRPr>
                      </a:lvl8pPr>
                      <a:lvl9pPr fontAlgn="base">
                        <a:spcBef>
                          <a:spcPct val="20000"/>
                        </a:spcBef>
                        <a:spcAft>
                          <a:spcPct val="0"/>
                        </a:spcAft>
                        <a:defRPr sz="1000">
                          <a:solidFill>
                            <a:schemeClr val="tx1"/>
                          </a:solidFill>
                          <a:latin typeface="Arial" pitchFamily="34" charset="0"/>
                          <a:ea typeface="幼圆"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FF9900"/>
                          </a:solidFill>
                          <a:effectLst/>
                          <a:latin typeface="Arial" pitchFamily="34" charset="0"/>
                          <a:ea typeface="幼圆" pitchFamily="49"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8493" name="Picture 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17475"/>
            <a:ext cx="28956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endParaRPr lang="zh-CN" altLang="en-US" sz="2800">
              <a:latin typeface="Tahoma" pitchFamily="34" charset="0"/>
              <a:ea typeface="黑体" pitchFamily="49" charset="-122"/>
            </a:endParaRP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u="sng">
                <a:solidFill>
                  <a:schemeClr val="folHlink"/>
                </a:solidFill>
                <a:latin typeface="Tahoma" pitchFamily="34" charset="0"/>
                <a:ea typeface="楷体_GB2312" pitchFamily="1" charset="-122"/>
              </a:rPr>
              <a:t>第</a:t>
            </a:r>
            <a:r>
              <a:rPr lang="en-US" altLang="zh-CN" sz="2800" u="sng">
                <a:solidFill>
                  <a:schemeClr val="folHlink"/>
                </a:solidFill>
                <a:latin typeface="Tahoma" pitchFamily="34" charset="0"/>
                <a:ea typeface="楷体_GB2312" pitchFamily="1" charset="-122"/>
              </a:rPr>
              <a:t>2</a:t>
            </a:r>
            <a:r>
              <a:rPr lang="zh-CN" altLang="en-US" sz="2800" u="sng">
                <a:solidFill>
                  <a:schemeClr val="folHlink"/>
                </a:solidFill>
                <a:latin typeface="Tahoma" pitchFamily="34" charset="0"/>
                <a:ea typeface="楷体_GB2312" pitchFamily="1" charset="-122"/>
              </a:rPr>
              <a:t>步</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解的形式          禁忌对象及长度           候选解</a:t>
            </a: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baseline="30000">
                <a:solidFill>
                  <a:schemeClr val="folHlink"/>
                </a:solidFill>
                <a:latin typeface="Times New Roman" pitchFamily="18" charset="0"/>
                <a:ea typeface="楷体_GB2312" pitchFamily="1" charset="-122"/>
              </a:rPr>
              <a:t>1</a:t>
            </a:r>
            <a:r>
              <a:rPr lang="en-US" altLang="zh-CN" sz="2800">
                <a:solidFill>
                  <a:schemeClr val="folHlink"/>
                </a:solidFill>
                <a:latin typeface="Times New Roman" pitchFamily="18" charset="0"/>
                <a:ea typeface="楷体_GB2312" pitchFamily="1" charset="-122"/>
              </a:rPr>
              <a:t>)=4.5</a:t>
            </a:r>
            <a:endParaRPr lang="en-US" altLang="zh-CN" sz="2800">
              <a:latin typeface="Times New Roman" pitchFamily="18" charset="0"/>
              <a:ea typeface="黑体" pitchFamily="49" charset="-122"/>
            </a:endParaRPr>
          </a:p>
        </p:txBody>
      </p:sp>
      <p:graphicFrame>
        <p:nvGraphicFramePr>
          <p:cNvPr id="26627" name="Group 3"/>
          <p:cNvGraphicFramePr>
            <a:graphicFrameLocks noGrp="1"/>
          </p:cNvGraphicFramePr>
          <p:nvPr/>
        </p:nvGraphicFramePr>
        <p:xfrm>
          <a:off x="755650" y="4165600"/>
          <a:ext cx="1584325" cy="518048"/>
        </p:xfrm>
        <a:graphic>
          <a:graphicData uri="http://schemas.openxmlformats.org/drawingml/2006/table">
            <a:tbl>
              <a:tblPr/>
              <a:tblGrid>
                <a:gridCol w="396875"/>
                <a:gridCol w="396875"/>
                <a:gridCol w="395288"/>
                <a:gridCol w="395287"/>
              </a:tblGrid>
              <a:tr h="5175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639" name="Group 15"/>
          <p:cNvGraphicFramePr>
            <a:graphicFrameLocks noGrp="1"/>
          </p:cNvGraphicFramePr>
          <p:nvPr/>
        </p:nvGraphicFramePr>
        <p:xfrm>
          <a:off x="3133725" y="3663950"/>
          <a:ext cx="2590800" cy="2076450"/>
        </p:xfrm>
        <a:graphic>
          <a:graphicData uri="http://schemas.openxmlformats.org/drawingml/2006/table">
            <a:tbl>
              <a:tblPr/>
              <a:tblGrid>
                <a:gridCol w="647700"/>
                <a:gridCol w="647700"/>
                <a:gridCol w="647700"/>
                <a:gridCol w="647700"/>
              </a:tblGrid>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20780">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727" marB="45727"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3</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680" name="Group 56"/>
          <p:cNvGraphicFramePr>
            <a:graphicFrameLocks noGrp="1"/>
          </p:cNvGraphicFramePr>
          <p:nvPr/>
        </p:nvGraphicFramePr>
        <p:xfrm>
          <a:off x="6372225" y="3725863"/>
          <a:ext cx="2232025" cy="2013202"/>
        </p:xfrm>
        <a:graphic>
          <a:graphicData uri="http://schemas.openxmlformats.org/drawingml/2006/table">
            <a:tbl>
              <a:tblPr/>
              <a:tblGrid>
                <a:gridCol w="1116013"/>
                <a:gridCol w="1116012"/>
              </a:tblGrid>
              <a:tr h="45705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对换</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评价值</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1799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4.5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BC</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3.5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4.5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9516" name="Picture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692150"/>
            <a:ext cx="28956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701" name="Text Box 77"/>
          <p:cNvSpPr txBox="1">
            <a:spLocks noChangeArrowheads="1"/>
          </p:cNvSpPr>
          <p:nvPr/>
        </p:nvSpPr>
        <p:spPr bwMode="auto">
          <a:xfrm>
            <a:off x="8172450" y="467995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zh-CN" altLang="en-US" sz="2400">
                <a:solidFill>
                  <a:srgbClr val="FF00FF"/>
                </a:solidFill>
                <a:cs typeface="Arial" pitchFamily="34" charset="0"/>
              </a:rPr>
              <a:t>☻</a:t>
            </a:r>
          </a:p>
        </p:txBody>
      </p:sp>
      <p:sp>
        <p:nvSpPr>
          <p:cNvPr id="19518" name="Text Box 78"/>
          <p:cNvSpPr txBox="1">
            <a:spLocks noChangeArrowheads="1"/>
          </p:cNvSpPr>
          <p:nvPr/>
        </p:nvSpPr>
        <p:spPr bwMode="auto">
          <a:xfrm>
            <a:off x="8172450" y="421163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701"/>
                                        </p:tgtEl>
                                        <p:attrNameLst>
                                          <p:attrName>style.visibility</p:attrName>
                                        </p:attrNameLst>
                                      </p:cBhvr>
                                      <p:to>
                                        <p:strVal val="visible"/>
                                      </p:to>
                                    </p:set>
                                    <p:anim calcmode="lin" valueType="num">
                                      <p:cBhvr additive="base">
                                        <p:cTn id="7" dur="500" fill="hold"/>
                                        <p:tgtEl>
                                          <p:spTgt spid="26701"/>
                                        </p:tgtEl>
                                        <p:attrNameLst>
                                          <p:attrName>ppt_x</p:attrName>
                                        </p:attrNameLst>
                                      </p:cBhvr>
                                      <p:tavLst>
                                        <p:tav tm="0">
                                          <p:val>
                                            <p:strVal val="#ppt_x"/>
                                          </p:val>
                                        </p:tav>
                                        <p:tav tm="100000">
                                          <p:val>
                                            <p:strVal val="#ppt_x"/>
                                          </p:val>
                                        </p:tav>
                                      </p:tavLst>
                                    </p:anim>
                                    <p:anim calcmode="lin" valueType="num">
                                      <p:cBhvr additive="base">
                                        <p:cTn id="8" dur="500" fill="hold"/>
                                        <p:tgtEl>
                                          <p:spTgt spid="26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0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endParaRPr lang="zh-CN" altLang="en-US" sz="2800">
              <a:latin typeface="Tahoma" pitchFamily="34" charset="0"/>
              <a:ea typeface="黑体" pitchFamily="49" charset="-122"/>
            </a:endParaRP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u="sng">
                <a:solidFill>
                  <a:schemeClr val="folHlink"/>
                </a:solidFill>
                <a:latin typeface="Tahoma" pitchFamily="34" charset="0"/>
                <a:ea typeface="楷体_GB2312" pitchFamily="1" charset="-122"/>
              </a:rPr>
              <a:t>第</a:t>
            </a:r>
            <a:r>
              <a:rPr lang="en-US" altLang="zh-CN" sz="2800" u="sng">
                <a:solidFill>
                  <a:schemeClr val="folHlink"/>
                </a:solidFill>
                <a:latin typeface="Tahoma" pitchFamily="34" charset="0"/>
                <a:ea typeface="楷体_GB2312" pitchFamily="1" charset="-122"/>
              </a:rPr>
              <a:t>3</a:t>
            </a:r>
            <a:r>
              <a:rPr lang="zh-CN" altLang="en-US" sz="2800" u="sng">
                <a:solidFill>
                  <a:schemeClr val="folHlink"/>
                </a:solidFill>
                <a:latin typeface="Tahoma" pitchFamily="34" charset="0"/>
                <a:ea typeface="楷体_GB2312" pitchFamily="1" charset="-122"/>
              </a:rPr>
              <a:t>步</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解的形式          禁忌对象及长度           候选解</a:t>
            </a: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baseline="30000">
                <a:solidFill>
                  <a:schemeClr val="folHlink"/>
                </a:solidFill>
                <a:latin typeface="Times New Roman" pitchFamily="18" charset="0"/>
                <a:ea typeface="楷体_GB2312" pitchFamily="1" charset="-122"/>
              </a:rPr>
              <a:t>2</a:t>
            </a:r>
            <a:r>
              <a:rPr lang="en-US" altLang="zh-CN" sz="2800">
                <a:solidFill>
                  <a:schemeClr val="folHlink"/>
                </a:solidFill>
                <a:latin typeface="Times New Roman" pitchFamily="18" charset="0"/>
                <a:ea typeface="楷体_GB2312" pitchFamily="1" charset="-122"/>
              </a:rPr>
              <a:t>)=3.5</a:t>
            </a:r>
            <a:endParaRPr lang="en-US" altLang="zh-CN" sz="2800">
              <a:latin typeface="Times New Roman" pitchFamily="18" charset="0"/>
              <a:ea typeface="黑体" pitchFamily="49" charset="-122"/>
            </a:endParaRPr>
          </a:p>
        </p:txBody>
      </p:sp>
      <p:graphicFrame>
        <p:nvGraphicFramePr>
          <p:cNvPr id="27651" name="Group 3"/>
          <p:cNvGraphicFramePr>
            <a:graphicFrameLocks noGrp="1"/>
          </p:cNvGraphicFramePr>
          <p:nvPr/>
        </p:nvGraphicFramePr>
        <p:xfrm>
          <a:off x="755650" y="4165600"/>
          <a:ext cx="1584325" cy="518048"/>
        </p:xfrm>
        <a:graphic>
          <a:graphicData uri="http://schemas.openxmlformats.org/drawingml/2006/table">
            <a:tbl>
              <a:tblPr/>
              <a:tblGrid>
                <a:gridCol w="396875"/>
                <a:gridCol w="396875"/>
                <a:gridCol w="395288"/>
                <a:gridCol w="395287"/>
              </a:tblGrid>
              <a:tr h="5175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663" name="Group 15"/>
          <p:cNvGraphicFramePr>
            <a:graphicFrameLocks noGrp="1"/>
          </p:cNvGraphicFramePr>
          <p:nvPr/>
        </p:nvGraphicFramePr>
        <p:xfrm>
          <a:off x="3133725" y="3663950"/>
          <a:ext cx="2590800" cy="2076450"/>
        </p:xfrm>
        <a:graphic>
          <a:graphicData uri="http://schemas.openxmlformats.org/drawingml/2006/table">
            <a:tbl>
              <a:tblPr/>
              <a:tblGrid>
                <a:gridCol w="647700"/>
                <a:gridCol w="647700"/>
                <a:gridCol w="647700"/>
                <a:gridCol w="647700"/>
              </a:tblGrid>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20780">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727" marB="45727"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704" name="Group 56"/>
          <p:cNvGraphicFramePr>
            <a:graphicFrameLocks noGrp="1"/>
          </p:cNvGraphicFramePr>
          <p:nvPr/>
        </p:nvGraphicFramePr>
        <p:xfrm>
          <a:off x="6372225" y="3725863"/>
          <a:ext cx="2232025" cy="2013202"/>
        </p:xfrm>
        <a:graphic>
          <a:graphicData uri="http://schemas.openxmlformats.org/drawingml/2006/table">
            <a:tbl>
              <a:tblPr/>
              <a:tblGrid>
                <a:gridCol w="1116013"/>
                <a:gridCol w="1116012"/>
              </a:tblGrid>
              <a:tr h="45705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对换</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评价值</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1799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8</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BC</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4.5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7.5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0540" name="Picture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692150"/>
            <a:ext cx="28956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725" name="Text Box 77"/>
          <p:cNvSpPr txBox="1">
            <a:spLocks noChangeArrowheads="1"/>
          </p:cNvSpPr>
          <p:nvPr/>
        </p:nvSpPr>
        <p:spPr bwMode="auto">
          <a:xfrm>
            <a:off x="8172450" y="5203825"/>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zh-CN" altLang="en-US" sz="2400">
                <a:solidFill>
                  <a:srgbClr val="FF00FF"/>
                </a:solidFill>
                <a:cs typeface="Arial" pitchFamily="34" charset="0"/>
              </a:rPr>
              <a:t>☻</a:t>
            </a:r>
          </a:p>
        </p:txBody>
      </p:sp>
      <p:sp>
        <p:nvSpPr>
          <p:cNvPr id="20542" name="Text Box 78"/>
          <p:cNvSpPr txBox="1">
            <a:spLocks noChangeArrowheads="1"/>
          </p:cNvSpPr>
          <p:nvPr/>
        </p:nvSpPr>
        <p:spPr bwMode="auto">
          <a:xfrm>
            <a:off x="8172450" y="421163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
        <p:nvSpPr>
          <p:cNvPr id="20543" name="Text Box 79"/>
          <p:cNvSpPr txBox="1">
            <a:spLocks noChangeArrowheads="1"/>
          </p:cNvSpPr>
          <p:nvPr/>
        </p:nvSpPr>
        <p:spPr bwMode="auto">
          <a:xfrm>
            <a:off x="8172450" y="472440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25"/>
                                        </p:tgtEl>
                                        <p:attrNameLst>
                                          <p:attrName>style.visibility</p:attrName>
                                        </p:attrNameLst>
                                      </p:cBhvr>
                                      <p:to>
                                        <p:strVal val="visible"/>
                                      </p:to>
                                    </p:set>
                                    <p:anim calcmode="lin" valueType="num">
                                      <p:cBhvr additive="base">
                                        <p:cTn id="7" dur="500" fill="hold"/>
                                        <p:tgtEl>
                                          <p:spTgt spid="27725"/>
                                        </p:tgtEl>
                                        <p:attrNameLst>
                                          <p:attrName>ppt_x</p:attrName>
                                        </p:attrNameLst>
                                      </p:cBhvr>
                                      <p:tavLst>
                                        <p:tav tm="0">
                                          <p:val>
                                            <p:strVal val="#ppt_x"/>
                                          </p:val>
                                        </p:tav>
                                        <p:tav tm="100000">
                                          <p:val>
                                            <p:strVal val="#ppt_x"/>
                                          </p:val>
                                        </p:tav>
                                      </p:tavLst>
                                    </p:anim>
                                    <p:anim calcmode="lin" valueType="num">
                                      <p:cBhvr additive="base">
                                        <p:cTn id="8" dur="500" fill="hold"/>
                                        <p:tgtEl>
                                          <p:spTgt spid="27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四城市非对称</a:t>
            </a:r>
            <a:r>
              <a:rPr lang="en-US" altLang="zh-CN" sz="2800">
                <a:latin typeface="Tahoma" pitchFamily="34" charset="0"/>
                <a:ea typeface="黑体" pitchFamily="49" charset="-122"/>
              </a:rPr>
              <a:t>TSP</a:t>
            </a:r>
            <a:r>
              <a:rPr lang="zh-CN" altLang="en-US" sz="2800">
                <a:latin typeface="Tahoma" pitchFamily="34" charset="0"/>
                <a:ea typeface="黑体" pitchFamily="49" charset="-122"/>
              </a:rPr>
              <a:t>问题</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u="sng">
                <a:solidFill>
                  <a:schemeClr val="folHlink"/>
                </a:solidFill>
                <a:latin typeface="Tahoma" pitchFamily="34" charset="0"/>
                <a:ea typeface="楷体_GB2312" pitchFamily="1" charset="-122"/>
              </a:rPr>
              <a:t>第</a:t>
            </a:r>
            <a:r>
              <a:rPr lang="en-US" altLang="zh-CN" sz="2800" u="sng">
                <a:solidFill>
                  <a:schemeClr val="folHlink"/>
                </a:solidFill>
                <a:latin typeface="Tahoma" pitchFamily="34" charset="0"/>
                <a:ea typeface="楷体_GB2312" pitchFamily="1" charset="-122"/>
              </a:rPr>
              <a:t>4</a:t>
            </a:r>
            <a:r>
              <a:rPr lang="zh-CN" altLang="en-US" sz="2800" u="sng">
                <a:solidFill>
                  <a:schemeClr val="folHlink"/>
                </a:solidFill>
                <a:latin typeface="Tahoma" pitchFamily="34" charset="0"/>
                <a:ea typeface="楷体_GB2312" pitchFamily="1" charset="-122"/>
              </a:rPr>
              <a:t>步</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解的形式          禁忌对象及长度           候选解</a:t>
            </a: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baseline="30000">
                <a:solidFill>
                  <a:schemeClr val="folHlink"/>
                </a:solidFill>
                <a:latin typeface="Times New Roman" pitchFamily="18" charset="0"/>
                <a:ea typeface="楷体_GB2312" pitchFamily="1" charset="-122"/>
              </a:rPr>
              <a:t>3</a:t>
            </a:r>
            <a:r>
              <a:rPr lang="en-US" altLang="zh-CN" sz="2800">
                <a:solidFill>
                  <a:schemeClr val="folHlink"/>
                </a:solidFill>
                <a:latin typeface="Times New Roman" pitchFamily="18" charset="0"/>
                <a:ea typeface="楷体_GB2312" pitchFamily="1" charset="-122"/>
              </a:rPr>
              <a:t>)=7.5</a:t>
            </a:r>
          </a:p>
          <a:p>
            <a:pPr eaLnBrk="1" hangingPunct="1">
              <a:spcBef>
                <a:spcPct val="10000"/>
              </a:spcBef>
              <a:buClr>
                <a:schemeClr val="folHlink"/>
              </a:buClr>
              <a:buSzPct val="60000"/>
              <a:buFont typeface="Wingdings" pitchFamily="2" charset="2"/>
              <a:buNone/>
            </a:pPr>
            <a:endParaRPr lang="en-US" altLang="zh-CN" sz="280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r>
              <a:rPr lang="en-US" altLang="zh-CN" sz="2800" i="1">
                <a:solidFill>
                  <a:schemeClr val="folHlink"/>
                </a:solidFill>
                <a:latin typeface="Tahoma" pitchFamily="34" charset="0"/>
                <a:ea typeface="楷体_GB2312" pitchFamily="1" charset="-122"/>
              </a:rPr>
              <a:t>     </a:t>
            </a:r>
            <a:r>
              <a:rPr lang="zh-CN" altLang="en-US" sz="2800" i="1">
                <a:solidFill>
                  <a:schemeClr val="folHlink"/>
                </a:solidFill>
                <a:latin typeface="Tahoma" pitchFamily="34" charset="0"/>
                <a:ea typeface="楷体_GB2312" pitchFamily="1" charset="-122"/>
                <a:hlinkClick r:id="rId2" action="ppaction://hlinksldjump"/>
              </a:rPr>
              <a:t>禁忌长度的选取</a:t>
            </a:r>
            <a:endParaRPr lang="zh-CN" altLang="en-US" sz="2800" i="1">
              <a:solidFill>
                <a:schemeClr val="folHlink"/>
              </a:solidFill>
              <a:latin typeface="Tahoma" pitchFamily="34" charset="0"/>
              <a:ea typeface="楷体_GB2312" pitchFamily="1" charset="-122"/>
            </a:endParaRPr>
          </a:p>
        </p:txBody>
      </p:sp>
      <p:graphicFrame>
        <p:nvGraphicFramePr>
          <p:cNvPr id="28675" name="Group 3"/>
          <p:cNvGraphicFramePr>
            <a:graphicFrameLocks noGrp="1"/>
          </p:cNvGraphicFramePr>
          <p:nvPr/>
        </p:nvGraphicFramePr>
        <p:xfrm>
          <a:off x="755650" y="4165600"/>
          <a:ext cx="1584325" cy="518048"/>
        </p:xfrm>
        <a:graphic>
          <a:graphicData uri="http://schemas.openxmlformats.org/drawingml/2006/table">
            <a:tbl>
              <a:tblPr/>
              <a:tblGrid>
                <a:gridCol w="396875"/>
                <a:gridCol w="396875"/>
                <a:gridCol w="395288"/>
                <a:gridCol w="395287"/>
              </a:tblGrid>
              <a:tr h="5175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687" name="Group 15"/>
          <p:cNvGraphicFramePr>
            <a:graphicFrameLocks noGrp="1"/>
          </p:cNvGraphicFramePr>
          <p:nvPr/>
        </p:nvGraphicFramePr>
        <p:xfrm>
          <a:off x="3133725" y="3663950"/>
          <a:ext cx="2590800" cy="2076450"/>
        </p:xfrm>
        <a:graphic>
          <a:graphicData uri="http://schemas.openxmlformats.org/drawingml/2006/table">
            <a:tbl>
              <a:tblPr/>
              <a:tblGrid>
                <a:gridCol w="647700"/>
                <a:gridCol w="647700"/>
                <a:gridCol w="647700"/>
                <a:gridCol w="647700"/>
              </a:tblGrid>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20780">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727" marB="45727"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1</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728" name="Group 56"/>
          <p:cNvGraphicFramePr>
            <a:graphicFrameLocks noGrp="1"/>
          </p:cNvGraphicFramePr>
          <p:nvPr/>
        </p:nvGraphicFramePr>
        <p:xfrm>
          <a:off x="6372225" y="3725863"/>
          <a:ext cx="2232025" cy="2013202"/>
        </p:xfrm>
        <a:graphic>
          <a:graphicData uri="http://schemas.openxmlformats.org/drawingml/2006/table">
            <a:tbl>
              <a:tblPr/>
              <a:tblGrid>
                <a:gridCol w="1116013"/>
                <a:gridCol w="1116012"/>
              </a:tblGrid>
              <a:tr h="45705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对换</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评价值</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1799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4.5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BC</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4.5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3.5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1564" name="Picture 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92150"/>
            <a:ext cx="28956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65" name="Text Box 77"/>
          <p:cNvSpPr txBox="1">
            <a:spLocks noChangeArrowheads="1"/>
          </p:cNvSpPr>
          <p:nvPr/>
        </p:nvSpPr>
        <p:spPr bwMode="auto">
          <a:xfrm>
            <a:off x="8172450" y="421163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
        <p:nvSpPr>
          <p:cNvPr id="21566" name="Text Box 78"/>
          <p:cNvSpPr txBox="1">
            <a:spLocks noChangeArrowheads="1"/>
          </p:cNvSpPr>
          <p:nvPr/>
        </p:nvSpPr>
        <p:spPr bwMode="auto">
          <a:xfrm>
            <a:off x="8172450" y="472440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
        <p:nvSpPr>
          <p:cNvPr id="21567" name="Text Box 79"/>
          <p:cNvSpPr txBox="1">
            <a:spLocks noChangeArrowheads="1"/>
          </p:cNvSpPr>
          <p:nvPr/>
        </p:nvSpPr>
        <p:spPr bwMode="auto">
          <a:xfrm>
            <a:off x="8172450" y="525145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四城市非对称</a:t>
            </a:r>
            <a:r>
              <a:rPr lang="en-US" altLang="zh-CN" sz="2800">
                <a:latin typeface="Tahoma" pitchFamily="34" charset="0"/>
                <a:ea typeface="黑体" pitchFamily="49" charset="-122"/>
              </a:rPr>
              <a:t>TSP</a:t>
            </a:r>
            <a:r>
              <a:rPr lang="zh-CN" altLang="en-US" sz="2800">
                <a:latin typeface="Tahoma" pitchFamily="34" charset="0"/>
                <a:ea typeface="黑体" pitchFamily="49" charset="-122"/>
              </a:rPr>
              <a:t>问题</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u="sng">
                <a:solidFill>
                  <a:schemeClr val="folHlink"/>
                </a:solidFill>
                <a:latin typeface="Tahoma" pitchFamily="34" charset="0"/>
                <a:ea typeface="楷体_GB2312" pitchFamily="1" charset="-122"/>
              </a:rPr>
              <a:t>第</a:t>
            </a:r>
            <a:r>
              <a:rPr lang="en-US" altLang="zh-CN" sz="2800" u="sng">
                <a:solidFill>
                  <a:schemeClr val="folHlink"/>
                </a:solidFill>
                <a:latin typeface="Tahoma" pitchFamily="34" charset="0"/>
                <a:ea typeface="楷体_GB2312" pitchFamily="1" charset="-122"/>
              </a:rPr>
              <a:t>5</a:t>
            </a:r>
            <a:r>
              <a:rPr lang="zh-CN" altLang="en-US" sz="2800" u="sng">
                <a:solidFill>
                  <a:schemeClr val="folHlink"/>
                </a:solidFill>
                <a:latin typeface="Tahoma" pitchFamily="34" charset="0"/>
                <a:ea typeface="楷体_GB2312" pitchFamily="1" charset="-122"/>
              </a:rPr>
              <a:t>步</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解的形式          禁忌对象及长度           候选解</a:t>
            </a: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baseline="30000">
                <a:solidFill>
                  <a:schemeClr val="folHlink"/>
                </a:solidFill>
                <a:latin typeface="Times New Roman" pitchFamily="18" charset="0"/>
                <a:ea typeface="楷体_GB2312" pitchFamily="1" charset="-122"/>
              </a:rPr>
              <a:t>4</a:t>
            </a:r>
            <a:r>
              <a:rPr lang="en-US" altLang="zh-CN" sz="2800">
                <a:solidFill>
                  <a:schemeClr val="folHlink"/>
                </a:solidFill>
                <a:latin typeface="Times New Roman" pitchFamily="18" charset="0"/>
                <a:ea typeface="楷体_GB2312" pitchFamily="1" charset="-122"/>
              </a:rPr>
              <a:t>)=4.5</a:t>
            </a:r>
            <a:endParaRPr lang="en-US" altLang="zh-CN" sz="2800">
              <a:latin typeface="Times New Roman" pitchFamily="18" charset="0"/>
              <a:ea typeface="黑体" pitchFamily="49" charset="-122"/>
            </a:endParaRPr>
          </a:p>
        </p:txBody>
      </p:sp>
      <p:graphicFrame>
        <p:nvGraphicFramePr>
          <p:cNvPr id="29699" name="Group 3"/>
          <p:cNvGraphicFramePr>
            <a:graphicFrameLocks noGrp="1"/>
          </p:cNvGraphicFramePr>
          <p:nvPr/>
        </p:nvGraphicFramePr>
        <p:xfrm>
          <a:off x="755650" y="4165600"/>
          <a:ext cx="1584325" cy="518048"/>
        </p:xfrm>
        <a:graphic>
          <a:graphicData uri="http://schemas.openxmlformats.org/drawingml/2006/table">
            <a:tbl>
              <a:tblPr/>
              <a:tblGrid>
                <a:gridCol w="396875"/>
                <a:gridCol w="396875"/>
                <a:gridCol w="395288"/>
                <a:gridCol w="395287"/>
              </a:tblGrid>
              <a:tr h="5175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711" name="Group 15"/>
          <p:cNvGraphicFramePr>
            <a:graphicFrameLocks noGrp="1"/>
          </p:cNvGraphicFramePr>
          <p:nvPr/>
        </p:nvGraphicFramePr>
        <p:xfrm>
          <a:off x="3133725" y="3663950"/>
          <a:ext cx="2590800" cy="2076450"/>
        </p:xfrm>
        <a:graphic>
          <a:graphicData uri="http://schemas.openxmlformats.org/drawingml/2006/table">
            <a:tbl>
              <a:tblPr/>
              <a:tblGrid>
                <a:gridCol w="647700"/>
                <a:gridCol w="647700"/>
                <a:gridCol w="647700"/>
                <a:gridCol w="647700"/>
              </a:tblGrid>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20780">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727" marB="45727"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752" name="Group 56"/>
          <p:cNvGraphicFramePr>
            <a:graphicFrameLocks noGrp="1"/>
          </p:cNvGraphicFramePr>
          <p:nvPr/>
        </p:nvGraphicFramePr>
        <p:xfrm>
          <a:off x="6372225" y="3725863"/>
          <a:ext cx="2232025" cy="2013202"/>
        </p:xfrm>
        <a:graphic>
          <a:graphicData uri="http://schemas.openxmlformats.org/drawingml/2006/table">
            <a:tbl>
              <a:tblPr/>
              <a:tblGrid>
                <a:gridCol w="1116013"/>
                <a:gridCol w="1116012"/>
              </a:tblGrid>
              <a:tr h="45705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对换</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评价值</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1799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7.5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BC</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8</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4.5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2588" name="Picture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692150"/>
            <a:ext cx="28956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73" name="Text Box 77"/>
          <p:cNvSpPr txBox="1">
            <a:spLocks noChangeArrowheads="1"/>
          </p:cNvSpPr>
          <p:nvPr/>
        </p:nvSpPr>
        <p:spPr bwMode="auto">
          <a:xfrm>
            <a:off x="8172450" y="468153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zh-CN" altLang="en-US" sz="2400">
                <a:solidFill>
                  <a:srgbClr val="FF00FF"/>
                </a:solidFill>
                <a:cs typeface="Arial" pitchFamily="34" charset="0"/>
              </a:rPr>
              <a:t>☻</a:t>
            </a:r>
          </a:p>
        </p:txBody>
      </p:sp>
      <p:sp>
        <p:nvSpPr>
          <p:cNvPr id="22590" name="Text Box 78"/>
          <p:cNvSpPr txBox="1">
            <a:spLocks noChangeArrowheads="1"/>
          </p:cNvSpPr>
          <p:nvPr/>
        </p:nvSpPr>
        <p:spPr bwMode="auto">
          <a:xfrm>
            <a:off x="8172450" y="4214813"/>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
        <p:nvSpPr>
          <p:cNvPr id="22591" name="Text Box 79"/>
          <p:cNvSpPr txBox="1">
            <a:spLocks noChangeArrowheads="1"/>
          </p:cNvSpPr>
          <p:nvPr/>
        </p:nvSpPr>
        <p:spPr bwMode="auto">
          <a:xfrm>
            <a:off x="8172450" y="525145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73"/>
                                        </p:tgtEl>
                                        <p:attrNameLst>
                                          <p:attrName>style.visibility</p:attrName>
                                        </p:attrNameLst>
                                      </p:cBhvr>
                                      <p:to>
                                        <p:strVal val="visible"/>
                                      </p:to>
                                    </p:set>
                                    <p:anim calcmode="lin" valueType="num">
                                      <p:cBhvr additive="base">
                                        <p:cTn id="7" dur="500" fill="hold"/>
                                        <p:tgtEl>
                                          <p:spTgt spid="29773"/>
                                        </p:tgtEl>
                                        <p:attrNameLst>
                                          <p:attrName>ppt_x</p:attrName>
                                        </p:attrNameLst>
                                      </p:cBhvr>
                                      <p:tavLst>
                                        <p:tav tm="0">
                                          <p:val>
                                            <p:strVal val="#ppt_x"/>
                                          </p:val>
                                        </p:tav>
                                        <p:tav tm="100000">
                                          <p:val>
                                            <p:strVal val="#ppt_x"/>
                                          </p:val>
                                        </p:tav>
                                      </p:tavLst>
                                    </p:anim>
                                    <p:anim calcmode="lin" valueType="num">
                                      <p:cBhvr additive="base">
                                        <p:cTn id="8" dur="500" fill="hold"/>
                                        <p:tgtEl>
                                          <p:spTgt spid="29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7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3" y="650875"/>
            <a:ext cx="6203950" cy="579438"/>
          </a:xfrm>
        </p:spPr>
        <p:txBody>
          <a:bodyPr/>
          <a:lstStyle/>
          <a:p>
            <a:r>
              <a:rPr lang="zh-CN" altLang="en-US" sz="3200" smtClean="0"/>
              <a:t>智能优化计算</a:t>
            </a:r>
          </a:p>
        </p:txBody>
      </p:sp>
      <p:sp>
        <p:nvSpPr>
          <p:cNvPr id="4099" name="AutoShape 3"/>
          <p:cNvSpPr>
            <a:spLocks noChangeArrowheads="1"/>
          </p:cNvSpPr>
          <p:nvPr/>
        </p:nvSpPr>
        <p:spPr bwMode="auto">
          <a:xfrm>
            <a:off x="1022350" y="2565400"/>
            <a:ext cx="6357938" cy="3384550"/>
          </a:xfrm>
          <a:prstGeom prst="roundRect">
            <a:avLst>
              <a:gd name="adj" fmla="val 2773"/>
            </a:avLst>
          </a:prstGeom>
          <a:noFill/>
          <a:ln w="57150" cmpd="thinThick">
            <a:solidFill>
              <a:srgbClr val="66CCFF"/>
            </a:solidFill>
            <a:round/>
            <a:headEnd/>
            <a:tailEnd/>
          </a:ln>
          <a:effectLst/>
          <a:extLst>
            <a:ext uri="{909E8E84-426E-40DD-AFC4-6F175D3DCCD1}">
              <a14:hiddenFill xmlns:a14="http://schemas.microsoft.com/office/drawing/2010/main">
                <a:solidFill>
                  <a:srgbClr val="FFC8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4100" name="AutoShape 4"/>
          <p:cNvSpPr>
            <a:spLocks noChangeArrowheads="1"/>
          </p:cNvSpPr>
          <p:nvPr/>
        </p:nvSpPr>
        <p:spPr bwMode="auto">
          <a:xfrm>
            <a:off x="1835150" y="2254250"/>
            <a:ext cx="4524375" cy="487363"/>
          </a:xfrm>
          <a:prstGeom prst="roundRect">
            <a:avLst>
              <a:gd name="adj" fmla="val 15657"/>
            </a:avLst>
          </a:prstGeom>
          <a:solidFill>
            <a:schemeClr val="bg1"/>
          </a:solidFill>
          <a:ln w="57150" cmpd="thinThick">
            <a:solidFill>
              <a:srgbClr val="66CCFF">
                <a:alpha val="56078"/>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zh-CN" altLang="en-US" sz="2400" i="1"/>
              <a:t>概览</a:t>
            </a:r>
            <a:endParaRPr lang="zh-CN" altLang="en-US" sz="2400"/>
          </a:p>
        </p:txBody>
      </p:sp>
      <p:grpSp>
        <p:nvGrpSpPr>
          <p:cNvPr id="4101" name="Group 5"/>
          <p:cNvGrpSpPr>
            <a:grpSpLocks/>
          </p:cNvGrpSpPr>
          <p:nvPr/>
        </p:nvGrpSpPr>
        <p:grpSpPr bwMode="auto">
          <a:xfrm>
            <a:off x="2038350" y="3140075"/>
            <a:ext cx="4044950" cy="317500"/>
            <a:chOff x="0" y="0"/>
            <a:chExt cx="4246" cy="333"/>
          </a:xfrm>
        </p:grpSpPr>
        <p:grpSp>
          <p:nvGrpSpPr>
            <p:cNvPr id="4118" name="Group 6"/>
            <p:cNvGrpSpPr>
              <a:grpSpLocks/>
            </p:cNvGrpSpPr>
            <p:nvPr/>
          </p:nvGrpSpPr>
          <p:grpSpPr bwMode="auto">
            <a:xfrm>
              <a:off x="3" y="0"/>
              <a:ext cx="4243" cy="333"/>
              <a:chOff x="0" y="0"/>
              <a:chExt cx="4243" cy="333"/>
            </a:xfrm>
          </p:grpSpPr>
          <p:sp>
            <p:nvSpPr>
              <p:cNvPr id="4120" name="AutoShape 7"/>
              <p:cNvSpPr>
                <a:spLocks noChangeArrowheads="1"/>
              </p:cNvSpPr>
              <p:nvPr/>
            </p:nvSpPr>
            <p:spPr bwMode="auto">
              <a:xfrm>
                <a:off x="0" y="0"/>
                <a:ext cx="4243" cy="333"/>
              </a:xfrm>
              <a:prstGeom prst="roundRect">
                <a:avLst>
                  <a:gd name="adj" fmla="val 15657"/>
                </a:avLst>
              </a:prstGeom>
              <a:solidFill>
                <a:schemeClr val="accent2"/>
              </a:solidFill>
              <a:ln w="3175">
                <a:solidFill>
                  <a:srgbClr val="969696">
                    <a:alpha val="56078"/>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4121" name="AutoShape 8"/>
              <p:cNvSpPr>
                <a:spLocks noChangeArrowheads="1"/>
              </p:cNvSpPr>
              <p:nvPr/>
            </p:nvSpPr>
            <p:spPr bwMode="auto">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endParaRPr lang="zh-CN" altLang="en-US"/>
              </a:p>
            </p:txBody>
          </p:sp>
        </p:grpSp>
        <p:sp>
          <p:nvSpPr>
            <p:cNvPr id="4119" name="Text Box 9"/>
            <p:cNvSpPr txBox="1">
              <a:spLocks noChangeArrowheads="1"/>
            </p:cNvSpPr>
            <p:nvPr/>
          </p:nvSpPr>
          <p:spPr bwMode="auto">
            <a:xfrm>
              <a:off x="0" y="16"/>
              <a:ext cx="4237" cy="289"/>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zh-CN" altLang="en-US" sz="2000" i="1"/>
                <a:t>局部搜索</a:t>
              </a:r>
            </a:p>
          </p:txBody>
        </p:sp>
      </p:grpSp>
      <p:grpSp>
        <p:nvGrpSpPr>
          <p:cNvPr id="4102" name="Group 10"/>
          <p:cNvGrpSpPr>
            <a:grpSpLocks/>
          </p:cNvGrpSpPr>
          <p:nvPr/>
        </p:nvGrpSpPr>
        <p:grpSpPr bwMode="auto">
          <a:xfrm>
            <a:off x="2038350" y="3644900"/>
            <a:ext cx="4044950" cy="317500"/>
            <a:chOff x="0" y="0"/>
            <a:chExt cx="4246" cy="333"/>
          </a:xfrm>
        </p:grpSpPr>
        <p:grpSp>
          <p:nvGrpSpPr>
            <p:cNvPr id="4114" name="Group 11"/>
            <p:cNvGrpSpPr>
              <a:grpSpLocks/>
            </p:cNvGrpSpPr>
            <p:nvPr/>
          </p:nvGrpSpPr>
          <p:grpSpPr bwMode="auto">
            <a:xfrm>
              <a:off x="3" y="0"/>
              <a:ext cx="4243" cy="333"/>
              <a:chOff x="0" y="0"/>
              <a:chExt cx="4243" cy="333"/>
            </a:xfrm>
          </p:grpSpPr>
          <p:sp>
            <p:nvSpPr>
              <p:cNvPr id="4116" name="AutoShape 12"/>
              <p:cNvSpPr>
                <a:spLocks noChangeArrowheads="1"/>
              </p:cNvSpPr>
              <p:nvPr/>
            </p:nvSpPr>
            <p:spPr bwMode="auto">
              <a:xfrm>
                <a:off x="0" y="0"/>
                <a:ext cx="4243" cy="333"/>
              </a:xfrm>
              <a:prstGeom prst="roundRect">
                <a:avLst>
                  <a:gd name="adj" fmla="val 15657"/>
                </a:avLst>
              </a:prstGeom>
              <a:solidFill>
                <a:schemeClr val="accent2"/>
              </a:solidFill>
              <a:ln w="3175">
                <a:solidFill>
                  <a:srgbClr val="969696">
                    <a:alpha val="56078"/>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4117" name="AutoShape 13"/>
              <p:cNvSpPr>
                <a:spLocks noChangeArrowheads="1"/>
              </p:cNvSpPr>
              <p:nvPr/>
            </p:nvSpPr>
            <p:spPr bwMode="auto">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grpSp>
        <p:sp>
          <p:nvSpPr>
            <p:cNvPr id="4115" name="Text Box 14"/>
            <p:cNvSpPr txBox="1">
              <a:spLocks noChangeArrowheads="1"/>
            </p:cNvSpPr>
            <p:nvPr/>
          </p:nvSpPr>
          <p:spPr bwMode="auto">
            <a:xfrm>
              <a:off x="0" y="21"/>
              <a:ext cx="4237" cy="289"/>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zh-CN" altLang="en-US" sz="2000" i="1"/>
                <a:t>禁忌搜索</a:t>
              </a:r>
            </a:p>
          </p:txBody>
        </p:sp>
      </p:grpSp>
      <p:grpSp>
        <p:nvGrpSpPr>
          <p:cNvPr id="4103" name="Group 15"/>
          <p:cNvGrpSpPr>
            <a:grpSpLocks/>
          </p:cNvGrpSpPr>
          <p:nvPr/>
        </p:nvGrpSpPr>
        <p:grpSpPr bwMode="auto">
          <a:xfrm>
            <a:off x="2038350" y="4148138"/>
            <a:ext cx="4044950" cy="317500"/>
            <a:chOff x="0" y="0"/>
            <a:chExt cx="4246" cy="333"/>
          </a:xfrm>
        </p:grpSpPr>
        <p:grpSp>
          <p:nvGrpSpPr>
            <p:cNvPr id="4110" name="Group 16"/>
            <p:cNvGrpSpPr>
              <a:grpSpLocks/>
            </p:cNvGrpSpPr>
            <p:nvPr/>
          </p:nvGrpSpPr>
          <p:grpSpPr bwMode="auto">
            <a:xfrm>
              <a:off x="3" y="0"/>
              <a:ext cx="4243" cy="333"/>
              <a:chOff x="0" y="0"/>
              <a:chExt cx="4243" cy="333"/>
            </a:xfrm>
          </p:grpSpPr>
          <p:sp>
            <p:nvSpPr>
              <p:cNvPr id="4112" name="AutoShape 17"/>
              <p:cNvSpPr>
                <a:spLocks noChangeArrowheads="1"/>
              </p:cNvSpPr>
              <p:nvPr/>
            </p:nvSpPr>
            <p:spPr bwMode="auto">
              <a:xfrm>
                <a:off x="0" y="0"/>
                <a:ext cx="4243" cy="333"/>
              </a:xfrm>
              <a:prstGeom prst="roundRect">
                <a:avLst>
                  <a:gd name="adj" fmla="val 15657"/>
                </a:avLst>
              </a:prstGeom>
              <a:solidFill>
                <a:schemeClr val="accent2"/>
              </a:solidFill>
              <a:ln w="3175">
                <a:solidFill>
                  <a:srgbClr val="969696">
                    <a:alpha val="56078"/>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4113" name="AutoShape 18"/>
              <p:cNvSpPr>
                <a:spLocks noChangeArrowheads="1"/>
              </p:cNvSpPr>
              <p:nvPr/>
            </p:nvSpPr>
            <p:spPr bwMode="auto">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grpSp>
        <p:sp>
          <p:nvSpPr>
            <p:cNvPr id="4111" name="Text Box 19"/>
            <p:cNvSpPr txBox="1">
              <a:spLocks noChangeArrowheads="1"/>
            </p:cNvSpPr>
            <p:nvPr/>
          </p:nvSpPr>
          <p:spPr bwMode="auto">
            <a:xfrm>
              <a:off x="0" y="37"/>
              <a:ext cx="4237" cy="289"/>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zh-CN" altLang="en-US" sz="2000" i="1"/>
                <a:t>禁忌搜索关键参数和操作</a:t>
              </a:r>
            </a:p>
          </p:txBody>
        </p:sp>
      </p:grpSp>
      <p:grpSp>
        <p:nvGrpSpPr>
          <p:cNvPr id="4104" name="Group 20"/>
          <p:cNvGrpSpPr>
            <a:grpSpLocks/>
          </p:cNvGrpSpPr>
          <p:nvPr/>
        </p:nvGrpSpPr>
        <p:grpSpPr bwMode="auto">
          <a:xfrm>
            <a:off x="2038350" y="4652963"/>
            <a:ext cx="4044950" cy="317500"/>
            <a:chOff x="0" y="0"/>
            <a:chExt cx="4246" cy="333"/>
          </a:xfrm>
        </p:grpSpPr>
        <p:grpSp>
          <p:nvGrpSpPr>
            <p:cNvPr id="4106" name="Group 21"/>
            <p:cNvGrpSpPr>
              <a:grpSpLocks/>
            </p:cNvGrpSpPr>
            <p:nvPr/>
          </p:nvGrpSpPr>
          <p:grpSpPr bwMode="auto">
            <a:xfrm>
              <a:off x="3" y="0"/>
              <a:ext cx="4243" cy="333"/>
              <a:chOff x="0" y="0"/>
              <a:chExt cx="4243" cy="333"/>
            </a:xfrm>
          </p:grpSpPr>
          <p:sp>
            <p:nvSpPr>
              <p:cNvPr id="4108" name="AutoShape 22"/>
              <p:cNvSpPr>
                <a:spLocks noChangeArrowheads="1"/>
              </p:cNvSpPr>
              <p:nvPr/>
            </p:nvSpPr>
            <p:spPr bwMode="auto">
              <a:xfrm>
                <a:off x="0" y="0"/>
                <a:ext cx="4243" cy="333"/>
              </a:xfrm>
              <a:prstGeom prst="roundRect">
                <a:avLst>
                  <a:gd name="adj" fmla="val 15657"/>
                </a:avLst>
              </a:prstGeom>
              <a:solidFill>
                <a:schemeClr val="accent2"/>
              </a:solidFill>
              <a:ln w="3175">
                <a:solidFill>
                  <a:srgbClr val="969696">
                    <a:alpha val="56078"/>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4109" name="AutoShape 23"/>
              <p:cNvSpPr>
                <a:spLocks noChangeArrowheads="1"/>
              </p:cNvSpPr>
              <p:nvPr/>
            </p:nvSpPr>
            <p:spPr bwMode="auto">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grpSp>
        <p:sp>
          <p:nvSpPr>
            <p:cNvPr id="4107" name="Text Box 24"/>
            <p:cNvSpPr txBox="1">
              <a:spLocks noChangeArrowheads="1"/>
            </p:cNvSpPr>
            <p:nvPr/>
          </p:nvSpPr>
          <p:spPr bwMode="auto">
            <a:xfrm>
              <a:off x="0" y="21"/>
              <a:ext cx="4237" cy="289"/>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zh-CN" altLang="en-US" sz="2000" i="1"/>
                <a:t>禁忌搜索实现和应用</a:t>
              </a:r>
            </a:p>
          </p:txBody>
        </p:sp>
      </p:grpSp>
      <p:pic>
        <p:nvPicPr>
          <p:cNvPr id="4105" name="Picture 25" descr="u=2593170505,2448394380&amp;fm=0&amp;gp=4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77050" y="5300663"/>
            <a:ext cx="958850" cy="958850"/>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四城市非对称</a:t>
            </a:r>
            <a:r>
              <a:rPr lang="en-US" altLang="zh-CN" sz="2800">
                <a:latin typeface="Tahoma" pitchFamily="34" charset="0"/>
                <a:ea typeface="黑体" pitchFamily="49" charset="-122"/>
              </a:rPr>
              <a:t>TSP</a:t>
            </a:r>
            <a:r>
              <a:rPr lang="zh-CN" altLang="en-US" sz="2800">
                <a:latin typeface="Tahoma" pitchFamily="34" charset="0"/>
                <a:ea typeface="黑体" pitchFamily="49" charset="-122"/>
              </a:rPr>
              <a:t>问题</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u="sng">
                <a:solidFill>
                  <a:schemeClr val="folHlink"/>
                </a:solidFill>
                <a:latin typeface="Tahoma" pitchFamily="34" charset="0"/>
                <a:ea typeface="楷体_GB2312" pitchFamily="1" charset="-122"/>
              </a:rPr>
              <a:t>第</a:t>
            </a:r>
            <a:r>
              <a:rPr lang="en-US" altLang="zh-CN" sz="2800" u="sng">
                <a:solidFill>
                  <a:schemeClr val="folHlink"/>
                </a:solidFill>
                <a:latin typeface="Tahoma" pitchFamily="34" charset="0"/>
                <a:ea typeface="楷体_GB2312" pitchFamily="1" charset="-122"/>
              </a:rPr>
              <a:t>6</a:t>
            </a:r>
            <a:r>
              <a:rPr lang="zh-CN" altLang="en-US" sz="2800" u="sng">
                <a:solidFill>
                  <a:schemeClr val="folHlink"/>
                </a:solidFill>
                <a:latin typeface="Tahoma" pitchFamily="34" charset="0"/>
                <a:ea typeface="楷体_GB2312" pitchFamily="1" charset="-122"/>
              </a:rPr>
              <a:t>步</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解的形式          禁忌对象及长度           候选解</a:t>
            </a: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ahoma" pitchFamily="34" charset="0"/>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baseline="30000">
                <a:solidFill>
                  <a:schemeClr val="folHlink"/>
                </a:solidFill>
                <a:latin typeface="Times New Roman" pitchFamily="18" charset="0"/>
                <a:ea typeface="楷体_GB2312" pitchFamily="1" charset="-122"/>
              </a:rPr>
              <a:t>5</a:t>
            </a:r>
            <a:r>
              <a:rPr lang="en-US" altLang="zh-CN" sz="2800">
                <a:solidFill>
                  <a:schemeClr val="folHlink"/>
                </a:solidFill>
                <a:latin typeface="Times New Roman" pitchFamily="18" charset="0"/>
                <a:ea typeface="楷体_GB2312" pitchFamily="1" charset="-122"/>
              </a:rPr>
              <a:t>)=8</a:t>
            </a:r>
            <a:endParaRPr lang="en-US" altLang="zh-CN" sz="2800">
              <a:latin typeface="Times New Roman" pitchFamily="18" charset="0"/>
              <a:ea typeface="黑体" pitchFamily="49" charset="-122"/>
            </a:endParaRPr>
          </a:p>
        </p:txBody>
      </p:sp>
      <p:sp>
        <p:nvSpPr>
          <p:cNvPr id="23555" name="AutoShape 3">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30724" name="Group 4"/>
          <p:cNvGraphicFramePr>
            <a:graphicFrameLocks noGrp="1"/>
          </p:cNvGraphicFramePr>
          <p:nvPr/>
        </p:nvGraphicFramePr>
        <p:xfrm>
          <a:off x="755650" y="4165600"/>
          <a:ext cx="1584325" cy="518048"/>
        </p:xfrm>
        <a:graphic>
          <a:graphicData uri="http://schemas.openxmlformats.org/drawingml/2006/table">
            <a:tbl>
              <a:tblPr/>
              <a:tblGrid>
                <a:gridCol w="396875"/>
                <a:gridCol w="396875"/>
                <a:gridCol w="395288"/>
                <a:gridCol w="395287"/>
              </a:tblGrid>
              <a:tr h="5175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736" name="Group 16"/>
          <p:cNvGraphicFramePr>
            <a:graphicFrameLocks noGrp="1"/>
          </p:cNvGraphicFramePr>
          <p:nvPr/>
        </p:nvGraphicFramePr>
        <p:xfrm>
          <a:off x="3133725" y="3663950"/>
          <a:ext cx="2590800" cy="2076450"/>
        </p:xfrm>
        <a:graphic>
          <a:graphicData uri="http://schemas.openxmlformats.org/drawingml/2006/table">
            <a:tbl>
              <a:tblPr/>
              <a:tblGrid>
                <a:gridCol w="647700"/>
                <a:gridCol w="647700"/>
                <a:gridCol w="647700"/>
                <a:gridCol w="647700"/>
              </a:tblGrid>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D</a:t>
                      </a:r>
                    </a:p>
                  </a:txBody>
                  <a:tcPr marT="45727" marB="45727"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20780">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A</a:t>
                      </a:r>
                    </a:p>
                  </a:txBody>
                  <a:tcPr marT="45727" marB="45727"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rgbClr val="FF9900"/>
                        </a:solidFill>
                        <a:effectLst/>
                        <a:latin typeface="Tahoma" pitchFamily="34" charset="0"/>
                        <a:ea typeface="宋体" pitchFamily="2" charset="-122"/>
                      </a:endParaRPr>
                    </a:p>
                  </a:txBody>
                  <a:tcPr marT="45727" marB="45727" horzOverflow="overflow">
                    <a:lnL cap="flat">
                      <a:noFill/>
                    </a:lnL>
                    <a:lnR cap="flat">
                      <a:noFill/>
                    </a:lnR>
                    <a:lnT cap="flat">
                      <a:noFill/>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a:t>
                      </a:r>
                    </a:p>
                  </a:txBody>
                  <a:tcPr marT="45727" marB="45727"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1</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777" name="Group 57"/>
          <p:cNvGraphicFramePr>
            <a:graphicFrameLocks noGrp="1"/>
          </p:cNvGraphicFramePr>
          <p:nvPr/>
        </p:nvGraphicFramePr>
        <p:xfrm>
          <a:off x="6372225" y="3725863"/>
          <a:ext cx="2232025" cy="2013202"/>
        </p:xfrm>
        <a:graphic>
          <a:graphicData uri="http://schemas.openxmlformats.org/drawingml/2006/table">
            <a:tbl>
              <a:tblPr/>
              <a:tblGrid>
                <a:gridCol w="1116013"/>
                <a:gridCol w="1116012"/>
              </a:tblGrid>
              <a:tr h="45705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对换</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zh-CN" sz="2400" b="0" i="0" u="none" strike="noStrike" cap="none" normalizeH="0" baseline="0" smtClean="0">
                          <a:ln>
                            <a:noFill/>
                          </a:ln>
                          <a:solidFill>
                            <a:srgbClr val="FF9900"/>
                          </a:solidFill>
                          <a:effectLst/>
                          <a:latin typeface="Tahoma" pitchFamily="34" charset="0"/>
                          <a:ea typeface="楷体_GB2312" pitchFamily="1" charset="-122"/>
                        </a:rPr>
                        <a:t>评价值</a:t>
                      </a:r>
                    </a:p>
                  </a:txBody>
                  <a:tcPr marT="45706" marB="4570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51799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CD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3.5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BC</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4.5</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BD</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9900"/>
                          </a:solidFill>
                          <a:effectLst/>
                          <a:latin typeface="Tahoma" pitchFamily="34" charset="0"/>
                          <a:ea typeface="宋体" pitchFamily="2" charset="-122"/>
                        </a:rPr>
                        <a:t>4</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3613"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92150"/>
            <a:ext cx="28956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98" name="Text Box 78"/>
          <p:cNvSpPr txBox="1">
            <a:spLocks noChangeArrowheads="1"/>
          </p:cNvSpPr>
          <p:nvPr/>
        </p:nvSpPr>
        <p:spPr bwMode="auto">
          <a:xfrm>
            <a:off x="8172450" y="521335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zh-CN" altLang="en-US" sz="2400">
                <a:solidFill>
                  <a:srgbClr val="FF00FF"/>
                </a:solidFill>
                <a:cs typeface="Arial" pitchFamily="34" charset="0"/>
              </a:rPr>
              <a:t>☻</a:t>
            </a:r>
          </a:p>
        </p:txBody>
      </p:sp>
      <p:sp>
        <p:nvSpPr>
          <p:cNvPr id="23615" name="Text Box 79"/>
          <p:cNvSpPr txBox="1">
            <a:spLocks noChangeArrowheads="1"/>
          </p:cNvSpPr>
          <p:nvPr/>
        </p:nvSpPr>
        <p:spPr bwMode="auto">
          <a:xfrm>
            <a:off x="8172450" y="4214813"/>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
        <p:nvSpPr>
          <p:cNvPr id="23616" name="Text Box 80"/>
          <p:cNvSpPr txBox="1">
            <a:spLocks noChangeArrowheads="1"/>
          </p:cNvSpPr>
          <p:nvPr/>
        </p:nvSpPr>
        <p:spPr bwMode="auto">
          <a:xfrm>
            <a:off x="8172450" y="4752975"/>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rgbClr val="FF9900"/>
                </a:solidFill>
                <a:cs typeface="Arial" pitchFamily="34" charset="0"/>
              </a:rPr>
              <a: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98"/>
                                        </p:tgtEl>
                                        <p:attrNameLst>
                                          <p:attrName>style.visibility</p:attrName>
                                        </p:attrNameLst>
                                      </p:cBhvr>
                                      <p:to>
                                        <p:strVal val="visible"/>
                                      </p:to>
                                    </p:set>
                                    <p:anim calcmode="lin" valueType="num">
                                      <p:cBhvr additive="base">
                                        <p:cTn id="7" dur="500" fill="hold"/>
                                        <p:tgtEl>
                                          <p:spTgt spid="30798"/>
                                        </p:tgtEl>
                                        <p:attrNameLst>
                                          <p:attrName>ppt_x</p:attrName>
                                        </p:attrNameLst>
                                      </p:cBhvr>
                                      <p:tavLst>
                                        <p:tav tm="0">
                                          <p:val>
                                            <p:strVal val="#ppt_x"/>
                                          </p:val>
                                        </p:tav>
                                        <p:tav tm="100000">
                                          <p:val>
                                            <p:strVal val="#ppt_x"/>
                                          </p:val>
                                        </p:tav>
                                      </p:tavLst>
                                    </p:anim>
                                    <p:anim calcmode="lin" valueType="num">
                                      <p:cBhvr additive="base">
                                        <p:cTn id="8" dur="500" fill="hold"/>
                                        <p:tgtEl>
                                          <p:spTgt spid="30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Rot="1" noChangeArrowheads="1"/>
          </p:cNvSpPr>
          <p:nvPr/>
        </p:nvSpPr>
        <p:spPr bwMode="auto">
          <a:xfrm>
            <a:off x="36513" y="2420938"/>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zh-CN" sz="2800">
                <a:latin typeface="Tahoma" pitchFamily="34" charset="0"/>
                <a:ea typeface="黑体" pitchFamily="49" charset="-122"/>
              </a:rPr>
              <a:t>禁忌表的主要指标（两项指标）</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ahoma" pitchFamily="34" charset="0"/>
                <a:ea typeface="楷体_GB2312" pitchFamily="1" charset="-122"/>
              </a:rPr>
              <a:t>     禁忌对象：禁忌表中被禁的那些变化元素</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ahoma" pitchFamily="34" charset="0"/>
                <a:ea typeface="楷体_GB2312" pitchFamily="1" charset="-122"/>
              </a:rPr>
              <a:t>     禁忌长度：禁忌的步数</a:t>
            </a:r>
            <a:endParaRPr lang="zh-CN" altLang="zh-CN" sz="2800">
              <a:latin typeface="Tahoma" pitchFamily="34" charset="0"/>
              <a:ea typeface="黑体" pitchFamily="49" charset="-122"/>
            </a:endParaRPr>
          </a:p>
          <a:p>
            <a:pPr eaLnBrk="1" hangingPunct="1">
              <a:spcBef>
                <a:spcPct val="10000"/>
              </a:spcBef>
              <a:buClr>
                <a:schemeClr val="folHlink"/>
              </a:buClr>
              <a:buSzPct val="60000"/>
              <a:buFont typeface="Wingdings" pitchFamily="2" charset="2"/>
              <a:buChar char="n"/>
            </a:pPr>
            <a:r>
              <a:rPr lang="zh-CN" altLang="zh-CN" sz="2800">
                <a:latin typeface="Tahoma" pitchFamily="34" charset="0"/>
                <a:ea typeface="黑体" pitchFamily="49" charset="-122"/>
              </a:rPr>
              <a:t>状态变化（三种变化）</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ahoma" pitchFamily="34" charset="0"/>
                <a:ea typeface="楷体_GB2312" pitchFamily="1" charset="-122"/>
              </a:rPr>
              <a:t>     解的简单变化</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ahoma" pitchFamily="34" charset="0"/>
                <a:ea typeface="楷体_GB2312" pitchFamily="1" charset="-122"/>
              </a:rPr>
              <a:t>     解向量分量的变化</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ahoma" pitchFamily="34" charset="0"/>
                <a:ea typeface="楷体_GB2312" pitchFamily="1" charset="-122"/>
              </a:rPr>
              <a:t>     目标值变化</a:t>
            </a:r>
            <a:r>
              <a:rPr lang="zh-CN" altLang="zh-CN" sz="1600">
                <a:solidFill>
                  <a:schemeClr val="folHlink"/>
                </a:solidFill>
                <a:latin typeface="Tahoma" pitchFamily="34" charset="0"/>
                <a:ea typeface="楷体_GB2312" pitchFamily="1" charset="-122"/>
              </a:rPr>
              <a:t>        </a:t>
            </a:r>
          </a:p>
        </p:txBody>
      </p:sp>
      <p:sp>
        <p:nvSpPr>
          <p:cNvPr id="31747" name="Rectangle 3"/>
          <p:cNvSpPr>
            <a:spLocks noRot="1" noChangeArrowheads="1"/>
          </p:cNvSpPr>
          <p:nvPr/>
        </p:nvSpPr>
        <p:spPr bwMode="auto">
          <a:xfrm>
            <a:off x="0" y="18446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变化因素</a:t>
            </a:r>
            <a:r>
              <a:rPr lang="zh-CN" altLang="zh-CN" smtClean="0">
                <a:solidFill>
                  <a:srgbClr val="FFFF99"/>
                </a:solidFill>
                <a:ea typeface="楷体_GB2312" pitchFamily="1" charset="-122"/>
              </a:rPr>
              <a:t>  </a:t>
            </a:r>
          </a:p>
        </p:txBody>
      </p:sp>
      <p:pic>
        <p:nvPicPr>
          <p:cNvPr id="24582" name="Picture 4" descr="无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600075"/>
            <a:ext cx="9391650" cy="279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9" name="Text Box 5"/>
          <p:cNvSpPr txBox="1">
            <a:spLocks noChangeArrowheads="1"/>
          </p:cNvSpPr>
          <p:nvPr/>
        </p:nvSpPr>
        <p:spPr bwMode="auto">
          <a:xfrm>
            <a:off x="395288" y="620713"/>
            <a:ext cx="5942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3200">
                <a:solidFill>
                  <a:srgbClr val="FFFF00"/>
                </a:solidFill>
                <a:effectLst>
                  <a:outerShdw blurRad="38100" dist="38100" dir="2700000" algn="tl">
                    <a:srgbClr val="000000"/>
                  </a:outerShdw>
                </a:effectLst>
              </a:rPr>
              <a:t> </a:t>
            </a:r>
            <a:r>
              <a:rPr lang="zh-CN" altLang="en-US" sz="3200">
                <a:solidFill>
                  <a:srgbClr val="FFFF00"/>
                </a:solidFill>
                <a:effectLst>
                  <a:outerShdw blurRad="38100" dist="38100" dir="2700000" algn="tl">
                    <a:srgbClr val="000000"/>
                  </a:outerShdw>
                </a:effectLst>
              </a:rPr>
              <a:t>禁忌搜索的关键参数和操作</a:t>
            </a:r>
            <a:r>
              <a:rPr lang="zh-CN" altLang="en-US" sz="3200">
                <a:solidFill>
                  <a:schemeClr val="folHlink"/>
                </a:solidFill>
              </a:rPr>
              <a:t> </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Rot="1" noChangeArrowheads="1"/>
          </p:cNvSpPr>
          <p:nvPr/>
        </p:nvSpPr>
        <p:spPr bwMode="auto">
          <a:xfrm>
            <a:off x="36513" y="2420938"/>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zh-CN" sz="2800">
                <a:latin typeface="Tahoma" pitchFamily="34" charset="0"/>
                <a:ea typeface="黑体" pitchFamily="49" charset="-122"/>
              </a:rPr>
              <a:t>解的简单变化</a:t>
            </a:r>
          </a:p>
          <a:p>
            <a:pPr eaLnBrk="1" hangingPunct="1">
              <a:spcBef>
                <a:spcPct val="10000"/>
              </a:spcBef>
              <a:buClr>
                <a:schemeClr val="folHlink"/>
              </a:buClr>
              <a:buSzPct val="60000"/>
              <a:buFont typeface="Wingdings" pitchFamily="2" charset="2"/>
              <a:buChar char="n"/>
            </a:pPr>
            <a:endParaRPr lang="zh-CN" altLang="zh-CN" sz="1600">
              <a:solidFill>
                <a:schemeClr val="folHlink"/>
              </a:solidFill>
              <a:latin typeface="Tahoma" pitchFamily="34" charset="0"/>
              <a:ea typeface="楷体_GB2312" pitchFamily="1" charset="-122"/>
            </a:endParaRPr>
          </a:p>
        </p:txBody>
      </p:sp>
      <p:sp>
        <p:nvSpPr>
          <p:cNvPr id="32771"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变化因素</a:t>
            </a:r>
            <a:r>
              <a:rPr lang="zh-CN" altLang="zh-CN" smtClean="0">
                <a:solidFill>
                  <a:srgbClr val="FFFF99"/>
                </a:solidFill>
                <a:ea typeface="楷体_GB2312" pitchFamily="1" charset="-122"/>
              </a:rPr>
              <a:t>  </a:t>
            </a:r>
          </a:p>
        </p:txBody>
      </p:sp>
      <p:graphicFrame>
        <p:nvGraphicFramePr>
          <p:cNvPr id="25606" name="Object 4"/>
          <p:cNvGraphicFramePr>
            <a:graphicFrameLocks noChangeAspect="1"/>
          </p:cNvGraphicFramePr>
          <p:nvPr/>
        </p:nvGraphicFramePr>
        <p:xfrm>
          <a:off x="612775" y="3717925"/>
          <a:ext cx="8137525" cy="1882775"/>
        </p:xfrm>
        <a:graphic>
          <a:graphicData uri="http://schemas.openxmlformats.org/presentationml/2006/ole">
            <mc:AlternateContent xmlns:mc="http://schemas.openxmlformats.org/markup-compatibility/2006">
              <mc:Choice xmlns:v="urn:schemas-microsoft-com:vml" Requires="v">
                <p:oleObj spid="_x0000_s25613" r:id="rId3" imgW="3949700" imgH="914400" progId="Equation.DSMT4">
                  <p:embed/>
                </p:oleObj>
              </mc:Choice>
              <mc:Fallback>
                <p:oleObj r:id="rId3" imgW="394970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3717925"/>
                        <a:ext cx="8137525" cy="1882775"/>
                      </a:xfrm>
                      <a:prstGeom prst="rect">
                        <a:avLst/>
                      </a:prstGeom>
                      <a:gradFill rotWithShape="1">
                        <a:gsLst>
                          <a:gs pos="0">
                            <a:srgbClr val="CCFFFF"/>
                          </a:gs>
                          <a:gs pos="100000">
                            <a:schemeClr val="tx1">
                              <a:alpha val="23997"/>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Rot="1" noChangeArrowheads="1"/>
          </p:cNvSpPr>
          <p:nvPr/>
        </p:nvSpPr>
        <p:spPr bwMode="auto">
          <a:xfrm>
            <a:off x="36513" y="2420938"/>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向量分量的变化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设原有的解向量为</a:t>
            </a:r>
            <a:r>
              <a:rPr lang="zh-CN" altLang="en-US" sz="2800">
                <a:solidFill>
                  <a:schemeClr val="folHlink"/>
                </a:solidFill>
                <a:latin typeface="Times New Roman" pitchFamily="18" charset="0"/>
                <a:ea typeface="楷体_GB2312" pitchFamily="1" charset="-122"/>
              </a:rPr>
              <a:t>(</a:t>
            </a:r>
            <a:r>
              <a:rPr lang="zh-CN" altLang="en-US" sz="2800" i="1">
                <a:solidFill>
                  <a:schemeClr val="folHlink"/>
                </a:solidFill>
                <a:latin typeface="Times New Roman" pitchFamily="18" charset="0"/>
                <a:ea typeface="楷体_GB2312" pitchFamily="1" charset="-122"/>
              </a:rPr>
              <a:t>x</a:t>
            </a:r>
            <a:r>
              <a:rPr lang="zh-CN" altLang="en-US" sz="2800" baseline="-250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 …,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i</a:t>
            </a:r>
            <a:r>
              <a:rPr lang="zh-CN" altLang="en-US" sz="2800" baseline="-250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i</a:t>
            </a: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i</a:t>
            </a:r>
            <a:r>
              <a:rPr lang="zh-CN" altLang="en-US" sz="2800" baseline="-250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 …,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n</a:t>
            </a:r>
            <a:r>
              <a:rPr lang="zh-CN" altLang="en-US" sz="2800">
                <a:solidFill>
                  <a:schemeClr val="folHlink"/>
                </a:solidFill>
                <a:latin typeface="Times New Roman" pitchFamily="18" charset="0"/>
                <a:ea typeface="楷体_GB2312" pitchFamily="1" charset="-122"/>
              </a:rPr>
              <a:t>)，向量分量的最基本变化为</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x</a:t>
            </a:r>
            <a:r>
              <a:rPr lang="zh-CN" altLang="en-US" sz="2800" baseline="-250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 …,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i</a:t>
            </a:r>
            <a:r>
              <a:rPr lang="zh-CN" altLang="en-US" sz="2800" baseline="-250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i</a:t>
            </a: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i</a:t>
            </a:r>
            <a:r>
              <a:rPr lang="zh-CN" altLang="en-US" sz="2800" baseline="-250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n</a:t>
            </a:r>
            <a:r>
              <a:rPr lang="zh-CN" altLang="en-US" sz="2800">
                <a:solidFill>
                  <a:schemeClr val="folHlink"/>
                </a:solidFill>
                <a:latin typeface="Times New Roman" pitchFamily="18" charset="0"/>
                <a:ea typeface="楷体_GB2312" pitchFamily="1" charset="-122"/>
              </a:rPr>
              <a:t>)</a:t>
            </a:r>
            <a:r>
              <a:rPr lang="zh-CN" altLang="en-US" sz="2800">
                <a:solidFill>
                  <a:schemeClr val="folHlink"/>
                </a:solidFill>
                <a:latin typeface="楷体_GB2312" pitchFamily="1" charset="-122"/>
                <a:ea typeface="楷体_GB2312" pitchFamily="1" charset="-122"/>
              </a:rPr>
              <a:t>→</a:t>
            </a:r>
            <a:r>
              <a:rPr lang="zh-CN" altLang="en-US" sz="2800">
                <a:solidFill>
                  <a:schemeClr val="folHlink"/>
                </a:solidFill>
                <a:latin typeface="Times New Roman" pitchFamily="18" charset="0"/>
                <a:ea typeface="楷体_GB2312" pitchFamily="1" charset="-122"/>
              </a:rPr>
              <a:t>(</a:t>
            </a:r>
            <a:r>
              <a:rPr lang="zh-CN" altLang="en-US" sz="2800" i="1">
                <a:solidFill>
                  <a:schemeClr val="folHlink"/>
                </a:solidFill>
                <a:latin typeface="Times New Roman" pitchFamily="18" charset="0"/>
                <a:ea typeface="楷体_GB2312" pitchFamily="1" charset="-122"/>
              </a:rPr>
              <a:t>x</a:t>
            </a:r>
            <a:r>
              <a:rPr lang="zh-CN" altLang="en-US" sz="2800" baseline="-250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 …,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i</a:t>
            </a:r>
            <a:r>
              <a:rPr lang="zh-CN" altLang="en-US" sz="2800" baseline="-250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y</a:t>
            </a:r>
            <a:r>
              <a:rPr lang="zh-CN" altLang="en-US" sz="2800" i="1" baseline="-25000">
                <a:solidFill>
                  <a:schemeClr val="folHlink"/>
                </a:solidFill>
                <a:latin typeface="Times New Roman" pitchFamily="18" charset="0"/>
                <a:ea typeface="楷体_GB2312" pitchFamily="1" charset="-122"/>
              </a:rPr>
              <a:t>i</a:t>
            </a: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i</a:t>
            </a:r>
            <a:r>
              <a:rPr lang="zh-CN" altLang="en-US" sz="2800" baseline="-250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x</a:t>
            </a:r>
            <a:r>
              <a:rPr lang="zh-CN" altLang="en-US" sz="2800" i="1" baseline="-25000">
                <a:solidFill>
                  <a:schemeClr val="folHlink"/>
                </a:solidFill>
                <a:latin typeface="Times New Roman" pitchFamily="18" charset="0"/>
                <a:ea typeface="楷体_GB2312" pitchFamily="1" charset="-122"/>
              </a:rPr>
              <a:t>n</a:t>
            </a:r>
            <a:r>
              <a:rPr lang="zh-CN" altLang="en-US" sz="2800">
                <a:solidFill>
                  <a:schemeClr val="folHlink"/>
                </a:solidFill>
                <a:latin typeface="Times New Roman" pitchFamily="18" charset="0"/>
                <a:ea typeface="楷体_GB2312" pitchFamily="1" charset="-122"/>
              </a:rPr>
              <a:t>)</a:t>
            </a:r>
            <a:endParaRPr lang="en-US" altLang="zh-CN" sz="2800">
              <a:solidFill>
                <a:schemeClr val="folHlink"/>
              </a:solidFill>
              <a:latin typeface="楷体_GB2312" pitchFamily="1" charset="-122"/>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即只有第</a:t>
            </a:r>
            <a:r>
              <a:rPr lang="zh-CN" altLang="en-US" sz="2800" i="1">
                <a:solidFill>
                  <a:schemeClr val="folHlink"/>
                </a:solidFill>
                <a:latin typeface="Times New Roman" pitchFamily="18" charset="0"/>
                <a:ea typeface="楷体_GB2312" pitchFamily="1" charset="-122"/>
              </a:rPr>
              <a:t>i</a:t>
            </a:r>
            <a:r>
              <a:rPr lang="zh-CN" altLang="en-US" sz="2800">
                <a:solidFill>
                  <a:schemeClr val="folHlink"/>
                </a:solidFill>
                <a:latin typeface="Times New Roman" pitchFamily="18" charset="0"/>
                <a:ea typeface="楷体_GB2312" pitchFamily="1" charset="-122"/>
              </a:rPr>
              <a:t>个分量发生变化</a:t>
            </a:r>
            <a:r>
              <a:rPr lang="zh-CN" altLang="en-US" sz="2800">
                <a:solidFill>
                  <a:schemeClr val="folHlink"/>
                </a:solidFill>
                <a:latin typeface="Tahoma" pitchFamily="34" charset="0"/>
                <a:ea typeface="楷体_GB2312" pitchFamily="1" charset="-122"/>
              </a:rPr>
              <a:t>。</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ahoma" pitchFamily="34" charset="0"/>
                <a:ea typeface="楷体_GB2312" pitchFamily="1" charset="-122"/>
              </a:rPr>
              <a:t>     也包含多个分量变化的情形。</a:t>
            </a:r>
          </a:p>
          <a:p>
            <a:pPr eaLnBrk="1" hangingPunct="1">
              <a:spcBef>
                <a:spcPct val="10000"/>
              </a:spcBef>
              <a:buClr>
                <a:schemeClr val="folHlink"/>
              </a:buClr>
              <a:buSzPct val="60000"/>
              <a:buFont typeface="Wingdings" pitchFamily="2" charset="2"/>
              <a:buChar char="n"/>
            </a:pPr>
            <a:endParaRPr lang="zh-CN" altLang="en-US" sz="1600">
              <a:solidFill>
                <a:schemeClr val="folHlink"/>
              </a:solidFill>
              <a:latin typeface="Tahoma" pitchFamily="34" charset="0"/>
              <a:ea typeface="楷体_GB2312" pitchFamily="1" charset="-122"/>
            </a:endParaRPr>
          </a:p>
        </p:txBody>
      </p:sp>
      <p:sp>
        <p:nvSpPr>
          <p:cNvPr id="33795"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变化因素</a:t>
            </a:r>
            <a:r>
              <a:rPr lang="zh-CN" altLang="zh-CN" smtClean="0">
                <a:solidFill>
                  <a:srgbClr val="FFFF99"/>
                </a:solidFill>
                <a:ea typeface="楷体_GB2312" pitchFamily="1" charset="-122"/>
              </a:rPr>
              <a:t>  </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Rot="1" noChangeArrowheads="1"/>
          </p:cNvSpPr>
          <p:nvPr/>
        </p:nvSpPr>
        <p:spPr bwMode="auto">
          <a:xfrm>
            <a:off x="36513" y="2420938"/>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zh-CN" sz="2800">
                <a:latin typeface="Tahoma" pitchFamily="34" charset="0"/>
                <a:ea typeface="黑体" pitchFamily="49" charset="-122"/>
              </a:rPr>
              <a:t>目标值的变化</a:t>
            </a:r>
          </a:p>
          <a:p>
            <a:pPr eaLnBrk="1" hangingPunct="1">
              <a:spcBef>
                <a:spcPct val="10000"/>
              </a:spcBef>
              <a:buClr>
                <a:schemeClr val="folHlink"/>
              </a:buClr>
              <a:buSzPct val="60000"/>
              <a:buFont typeface="Wingdings" pitchFamily="2" charset="2"/>
              <a:buNone/>
            </a:pPr>
            <a:r>
              <a:rPr lang="zh-CN" altLang="zh-CN" sz="1600">
                <a:solidFill>
                  <a:schemeClr val="folHlink"/>
                </a:solidFill>
                <a:latin typeface="Tahoma" pitchFamily="34" charset="0"/>
                <a:ea typeface="楷体_GB2312" pitchFamily="1" charset="-122"/>
              </a:rPr>
              <a:t>  </a:t>
            </a:r>
            <a:r>
              <a:rPr lang="zh-CN" altLang="zh-CN" sz="2800">
                <a:solidFill>
                  <a:schemeClr val="folHlink"/>
                </a:solidFill>
                <a:latin typeface="Tahoma" pitchFamily="34" charset="0"/>
                <a:ea typeface="楷体_GB2312" pitchFamily="1" charset="-122"/>
              </a:rPr>
              <a:t>目标值的变化隐含着解集合的变化。</a:t>
            </a:r>
          </a:p>
          <a:p>
            <a:pPr eaLnBrk="1" hangingPunct="1">
              <a:spcBef>
                <a:spcPct val="10000"/>
              </a:spcBef>
              <a:buClr>
                <a:schemeClr val="folHlink"/>
              </a:buClr>
              <a:buSzPct val="60000"/>
              <a:buFont typeface="Wingdings" pitchFamily="2" charset="2"/>
              <a:buChar char="n"/>
            </a:pPr>
            <a:endParaRPr lang="zh-CN" altLang="zh-CN" sz="1600">
              <a:solidFill>
                <a:schemeClr val="folHlink"/>
              </a:solidFill>
              <a:latin typeface="Tahoma" pitchFamily="34" charset="0"/>
              <a:ea typeface="楷体_GB2312" pitchFamily="1" charset="-122"/>
            </a:endParaRPr>
          </a:p>
        </p:txBody>
      </p:sp>
      <p:sp>
        <p:nvSpPr>
          <p:cNvPr id="34819"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变化因素</a:t>
            </a:r>
            <a:r>
              <a:rPr lang="zh-CN" altLang="zh-CN" smtClean="0">
                <a:solidFill>
                  <a:srgbClr val="FFFF99"/>
                </a:solidFill>
                <a:ea typeface="楷体_GB2312" pitchFamily="1" charset="-122"/>
              </a:rPr>
              <a:t>  </a:t>
            </a:r>
          </a:p>
        </p:txBody>
      </p:sp>
      <p:graphicFrame>
        <p:nvGraphicFramePr>
          <p:cNvPr id="27654" name="Object 4"/>
          <p:cNvGraphicFramePr>
            <a:graphicFrameLocks noChangeAspect="1"/>
          </p:cNvGraphicFramePr>
          <p:nvPr/>
        </p:nvGraphicFramePr>
        <p:xfrm>
          <a:off x="2197100" y="3717925"/>
          <a:ext cx="3800475" cy="2479675"/>
        </p:xfrm>
        <a:graphic>
          <a:graphicData uri="http://schemas.openxmlformats.org/presentationml/2006/ole">
            <mc:AlternateContent xmlns:mc="http://schemas.openxmlformats.org/markup-compatibility/2006">
              <mc:Choice xmlns:v="urn:schemas-microsoft-com:vml" Requires="v">
                <p:oleObj spid="_x0000_s27661" r:id="rId3" imgW="5079365" imgH="3301587" progId="Photoshop.Image.7">
                  <p:embed/>
                </p:oleObj>
              </mc:Choice>
              <mc:Fallback>
                <p:oleObj r:id="rId3" imgW="5079365" imgH="3301587"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3717925"/>
                        <a:ext cx="3800475"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Rot="1" noChangeArrowheads="1"/>
          </p:cNvSpPr>
          <p:nvPr/>
        </p:nvSpPr>
        <p:spPr bwMode="auto">
          <a:xfrm>
            <a:off x="107950" y="1052289"/>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dirty="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dirty="0">
                <a:solidFill>
                  <a:schemeClr val="folHlink"/>
                </a:solidFill>
                <a:latin typeface="Tahoma" pitchFamily="34" charset="0"/>
                <a:ea typeface="楷体_GB2312" pitchFamily="1" charset="-122"/>
              </a:rPr>
              <a:t>        </a:t>
            </a:r>
            <a:r>
              <a:rPr lang="zh-CN" altLang="en-US" sz="2800" dirty="0">
                <a:solidFill>
                  <a:schemeClr val="folHlink"/>
                </a:solidFill>
                <a:latin typeface="Tahoma" pitchFamily="34" charset="0"/>
                <a:ea typeface="楷体_GB2312" pitchFamily="1" charset="-122"/>
              </a:rPr>
              <a:t>情况</a:t>
            </a:r>
            <a:r>
              <a:rPr lang="en-US" altLang="zh-CN" sz="2800" dirty="0">
                <a:solidFill>
                  <a:schemeClr val="folHlink"/>
                </a:solidFill>
                <a:latin typeface="Times New Roman" pitchFamily="18" charset="0"/>
                <a:ea typeface="楷体_GB2312" pitchFamily="1" charset="-122"/>
              </a:rPr>
              <a:t>1</a:t>
            </a:r>
            <a:r>
              <a:rPr lang="zh-CN" altLang="en-US" sz="2800" dirty="0">
                <a:solidFill>
                  <a:schemeClr val="folHlink"/>
                </a:solidFill>
                <a:latin typeface="Times New Roman" pitchFamily="18" charset="0"/>
                <a:ea typeface="楷体_GB2312" pitchFamily="1" charset="-122"/>
              </a:rPr>
              <a:t>：禁忌对象为简单的解变化</a:t>
            </a:r>
          </a:p>
          <a:p>
            <a:pPr eaLnBrk="1" hangingPunct="1">
              <a:spcBef>
                <a:spcPct val="10000"/>
              </a:spcBef>
              <a:buClr>
                <a:schemeClr val="folHlink"/>
              </a:buClr>
              <a:buSzPct val="60000"/>
              <a:buFont typeface="Wingdings" pitchFamily="2" charset="2"/>
              <a:buNone/>
            </a:pPr>
            <a:endParaRPr lang="zh-CN" altLang="en-US" sz="2800" dirty="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dirty="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dirty="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dirty="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dirty="0">
                <a:solidFill>
                  <a:schemeClr val="folHlink"/>
                </a:solidFill>
                <a:latin typeface="Times New Roman" pitchFamily="18" charset="0"/>
                <a:ea typeface="楷体_GB2312" pitchFamily="1" charset="-122"/>
              </a:rPr>
              <a:t>     禁忌长度为</a:t>
            </a:r>
            <a:r>
              <a:rPr lang="en-US" altLang="zh-CN" sz="2800" dirty="0">
                <a:solidFill>
                  <a:schemeClr val="folHlink"/>
                </a:solidFill>
                <a:latin typeface="Times New Roman" pitchFamily="18" charset="0"/>
                <a:ea typeface="楷体_GB2312" pitchFamily="1" charset="-122"/>
              </a:rPr>
              <a:t>4</a:t>
            </a:r>
            <a:r>
              <a:rPr lang="zh-CN" altLang="en-US" sz="2800" dirty="0">
                <a:solidFill>
                  <a:schemeClr val="folHlink"/>
                </a:solidFill>
                <a:latin typeface="Times New Roman" pitchFamily="18" charset="0"/>
                <a:ea typeface="楷体_GB2312" pitchFamily="1" charset="-122"/>
              </a:rPr>
              <a:t>，从</a:t>
            </a:r>
            <a:r>
              <a:rPr lang="en-US" altLang="zh-CN" sz="2800" dirty="0">
                <a:solidFill>
                  <a:schemeClr val="folHlink"/>
                </a:solidFill>
                <a:latin typeface="Times New Roman" pitchFamily="18" charset="0"/>
                <a:ea typeface="楷体_GB2312" pitchFamily="1" charset="-122"/>
              </a:rPr>
              <a:t>2</a:t>
            </a:r>
            <a:r>
              <a:rPr lang="zh-CN" altLang="en-US" sz="2800" dirty="0">
                <a:solidFill>
                  <a:schemeClr val="folHlink"/>
                </a:solidFill>
                <a:latin typeface="Times New Roman" pitchFamily="18" charset="0"/>
                <a:ea typeface="楷体_GB2312" pitchFamily="1" charset="-122"/>
              </a:rPr>
              <a:t>－</a:t>
            </a:r>
            <a:r>
              <a:rPr lang="en-US" altLang="zh-CN" sz="2800" dirty="0">
                <a:solidFill>
                  <a:schemeClr val="folHlink"/>
                </a:solidFill>
                <a:latin typeface="Times New Roman" pitchFamily="18" charset="0"/>
                <a:ea typeface="楷体_GB2312" pitchFamily="1" charset="-122"/>
              </a:rPr>
              <a:t>opt</a:t>
            </a:r>
            <a:r>
              <a:rPr lang="zh-CN" altLang="en-US" sz="2800" dirty="0">
                <a:solidFill>
                  <a:schemeClr val="folHlink"/>
                </a:solidFill>
                <a:latin typeface="Times New Roman" pitchFamily="18" charset="0"/>
                <a:ea typeface="楷体_GB2312" pitchFamily="1" charset="-122"/>
              </a:rPr>
              <a:t>邻域中选出最佳的</a:t>
            </a:r>
            <a:r>
              <a:rPr lang="en-US" altLang="zh-CN" sz="2800" dirty="0">
                <a:solidFill>
                  <a:schemeClr val="folHlink"/>
                </a:solidFill>
                <a:latin typeface="Times New Roman" pitchFamily="18" charset="0"/>
                <a:ea typeface="楷体_GB2312" pitchFamily="1" charset="-122"/>
              </a:rPr>
              <a:t>5</a:t>
            </a:r>
            <a:r>
              <a:rPr lang="zh-CN" altLang="en-US" sz="2800" dirty="0">
                <a:solidFill>
                  <a:schemeClr val="folHlink"/>
                </a:solidFill>
                <a:latin typeface="Times New Roman" pitchFamily="18" charset="0"/>
                <a:ea typeface="楷体_GB2312" pitchFamily="1" charset="-122"/>
              </a:rPr>
              <a:t>个解组成候选集</a:t>
            </a:r>
            <a:r>
              <a:rPr lang="en-US" altLang="zh-CN" sz="2800" dirty="0" err="1">
                <a:solidFill>
                  <a:schemeClr val="folHlink"/>
                </a:solidFill>
                <a:latin typeface="Times New Roman" pitchFamily="18" charset="0"/>
                <a:ea typeface="楷体_GB2312" pitchFamily="1" charset="-122"/>
              </a:rPr>
              <a:t>Can_</a:t>
            </a:r>
            <a:r>
              <a:rPr lang="en-US" altLang="zh-CN" sz="2800" i="1" dirty="0" err="1">
                <a:solidFill>
                  <a:schemeClr val="folHlink"/>
                </a:solidFill>
                <a:latin typeface="Times New Roman" pitchFamily="18" charset="0"/>
                <a:ea typeface="楷体_GB2312" pitchFamily="1" charset="-122"/>
              </a:rPr>
              <a:t>N</a:t>
            </a:r>
            <a:r>
              <a:rPr lang="en-US" altLang="zh-CN" sz="2800" dirty="0">
                <a:solidFill>
                  <a:schemeClr val="folHlink"/>
                </a:solidFill>
                <a:latin typeface="Times New Roman" pitchFamily="18" charset="0"/>
                <a:ea typeface="楷体_GB2312" pitchFamily="1" charset="-122"/>
              </a:rPr>
              <a:t>(</a:t>
            </a:r>
            <a:r>
              <a:rPr lang="en-US" altLang="zh-CN" sz="2800" i="1" dirty="0" err="1">
                <a:solidFill>
                  <a:schemeClr val="folHlink"/>
                </a:solidFill>
                <a:latin typeface="Times New Roman" pitchFamily="18" charset="0"/>
                <a:ea typeface="楷体_GB2312" pitchFamily="1" charset="-122"/>
              </a:rPr>
              <a:t>x</a:t>
            </a:r>
            <a:r>
              <a:rPr lang="en-US" altLang="zh-CN" sz="2800" i="1" baseline="30000" dirty="0" err="1">
                <a:solidFill>
                  <a:schemeClr val="folHlink"/>
                </a:solidFill>
                <a:latin typeface="Times New Roman" pitchFamily="18" charset="0"/>
                <a:ea typeface="楷体_GB2312" pitchFamily="1" charset="-122"/>
              </a:rPr>
              <a:t>now</a:t>
            </a:r>
            <a:r>
              <a:rPr lang="en-US" altLang="zh-CN" sz="2800" dirty="0">
                <a:solidFill>
                  <a:schemeClr val="folHlink"/>
                </a:solidFill>
                <a:latin typeface="Times New Roman" pitchFamily="18" charset="0"/>
                <a:ea typeface="楷体_GB2312" pitchFamily="1" charset="-122"/>
              </a:rPr>
              <a:t>)</a:t>
            </a:r>
            <a:r>
              <a:rPr lang="zh-CN" altLang="en-US" sz="2800" dirty="0">
                <a:solidFill>
                  <a:schemeClr val="folHlink"/>
                </a:solidFill>
                <a:latin typeface="Times New Roman" pitchFamily="18" charset="0"/>
                <a:ea typeface="楷体_GB2312" pitchFamily="1" charset="-122"/>
              </a:rPr>
              <a:t>，初始解</a:t>
            </a:r>
            <a:r>
              <a:rPr lang="en-US" altLang="zh-CN" sz="2800" i="1" dirty="0" err="1">
                <a:solidFill>
                  <a:schemeClr val="folHlink"/>
                </a:solidFill>
                <a:latin typeface="Times New Roman" pitchFamily="18" charset="0"/>
                <a:ea typeface="楷体_GB2312" pitchFamily="1" charset="-122"/>
              </a:rPr>
              <a:t>x</a:t>
            </a:r>
            <a:r>
              <a:rPr lang="en-US" altLang="zh-CN" sz="2800" i="1" baseline="30000" dirty="0" err="1">
                <a:solidFill>
                  <a:schemeClr val="folHlink"/>
                </a:solidFill>
                <a:latin typeface="Times New Roman" pitchFamily="18" charset="0"/>
                <a:ea typeface="楷体_GB2312" pitchFamily="1" charset="-122"/>
              </a:rPr>
              <a:t>now</a:t>
            </a:r>
            <a:r>
              <a:rPr lang="en-US" altLang="zh-CN" sz="2800" dirty="0">
                <a:solidFill>
                  <a:schemeClr val="folHlink"/>
                </a:solidFill>
                <a:latin typeface="Times New Roman" pitchFamily="18" charset="0"/>
                <a:ea typeface="楷体_GB2312" pitchFamily="1" charset="-122"/>
              </a:rPr>
              <a:t>=</a:t>
            </a:r>
            <a:r>
              <a:rPr lang="en-US" altLang="zh-CN" sz="2800" i="1" dirty="0">
                <a:solidFill>
                  <a:schemeClr val="folHlink"/>
                </a:solidFill>
                <a:latin typeface="Times New Roman" pitchFamily="18" charset="0"/>
                <a:ea typeface="楷体_GB2312" pitchFamily="1" charset="-122"/>
              </a:rPr>
              <a:t>x</a:t>
            </a:r>
            <a:r>
              <a:rPr lang="en-US" altLang="zh-CN" sz="2800" baseline="30000" dirty="0">
                <a:solidFill>
                  <a:schemeClr val="folHlink"/>
                </a:solidFill>
                <a:latin typeface="Times New Roman" pitchFamily="18" charset="0"/>
                <a:ea typeface="楷体_GB2312" pitchFamily="1" charset="-122"/>
              </a:rPr>
              <a:t>0</a:t>
            </a:r>
            <a:r>
              <a:rPr lang="en-US" altLang="zh-CN" sz="2800" dirty="0">
                <a:solidFill>
                  <a:schemeClr val="folHlink"/>
                </a:solidFill>
                <a:latin typeface="Times New Roman" pitchFamily="18" charset="0"/>
                <a:ea typeface="楷体_GB2312" pitchFamily="1" charset="-122"/>
              </a:rPr>
              <a:t>=(</a:t>
            </a:r>
            <a:r>
              <a:rPr lang="en-US" altLang="zh-CN" sz="2800" i="1" dirty="0">
                <a:solidFill>
                  <a:schemeClr val="folHlink"/>
                </a:solidFill>
                <a:latin typeface="Times New Roman" pitchFamily="18" charset="0"/>
                <a:ea typeface="楷体_GB2312" pitchFamily="1" charset="-122"/>
              </a:rPr>
              <a:t>ABCDE</a:t>
            </a:r>
            <a:r>
              <a:rPr lang="en-US" altLang="zh-CN" sz="2800" dirty="0">
                <a:solidFill>
                  <a:schemeClr val="folHlink"/>
                </a:solidFill>
                <a:latin typeface="Times New Roman" pitchFamily="18" charset="0"/>
                <a:ea typeface="楷体_GB2312" pitchFamily="1" charset="-122"/>
              </a:rPr>
              <a:t>)</a:t>
            </a:r>
            <a:r>
              <a:rPr lang="zh-CN" altLang="en-US" sz="2800" dirty="0">
                <a:solidFill>
                  <a:schemeClr val="folHlink"/>
                </a:solidFill>
                <a:latin typeface="Times New Roman" pitchFamily="18" charset="0"/>
                <a:ea typeface="楷体_GB2312" pitchFamily="1" charset="-122"/>
              </a:rPr>
              <a:t>，</a:t>
            </a:r>
            <a:r>
              <a:rPr lang="en-US" altLang="zh-CN" sz="2800" i="1" dirty="0">
                <a:solidFill>
                  <a:schemeClr val="folHlink"/>
                </a:solidFill>
                <a:latin typeface="Times New Roman" pitchFamily="18" charset="0"/>
                <a:ea typeface="楷体_GB2312" pitchFamily="1" charset="-122"/>
              </a:rPr>
              <a:t>f</a:t>
            </a:r>
            <a:r>
              <a:rPr lang="en-US" altLang="zh-CN" sz="2800" dirty="0">
                <a:solidFill>
                  <a:schemeClr val="folHlink"/>
                </a:solidFill>
                <a:latin typeface="Times New Roman" pitchFamily="18" charset="0"/>
                <a:ea typeface="楷体_GB2312" pitchFamily="1" charset="-122"/>
              </a:rPr>
              <a:t>(</a:t>
            </a:r>
            <a:r>
              <a:rPr lang="en-US" altLang="zh-CN" sz="2800" i="1" dirty="0">
                <a:solidFill>
                  <a:schemeClr val="folHlink"/>
                </a:solidFill>
                <a:latin typeface="Times New Roman" pitchFamily="18" charset="0"/>
                <a:ea typeface="楷体_GB2312" pitchFamily="1" charset="-122"/>
              </a:rPr>
              <a:t>x</a:t>
            </a:r>
            <a:r>
              <a:rPr lang="en-US" altLang="zh-CN" sz="2800" baseline="30000" dirty="0">
                <a:solidFill>
                  <a:schemeClr val="folHlink"/>
                </a:solidFill>
                <a:latin typeface="Times New Roman" pitchFamily="18" charset="0"/>
                <a:ea typeface="楷体_GB2312" pitchFamily="1" charset="-122"/>
              </a:rPr>
              <a:t>0</a:t>
            </a:r>
            <a:r>
              <a:rPr lang="en-US" altLang="zh-CN" sz="2800" dirty="0">
                <a:solidFill>
                  <a:schemeClr val="folHlink"/>
                </a:solidFill>
                <a:latin typeface="Times New Roman" pitchFamily="18" charset="0"/>
                <a:ea typeface="楷体_GB2312" pitchFamily="1" charset="-122"/>
              </a:rPr>
              <a:t>)=45</a:t>
            </a:r>
            <a:r>
              <a:rPr lang="zh-CN" altLang="en-US" sz="2800" dirty="0">
                <a:solidFill>
                  <a:schemeClr val="folHlink"/>
                </a:solidFill>
                <a:latin typeface="Times New Roman" pitchFamily="18" charset="0"/>
                <a:ea typeface="楷体_GB2312" pitchFamily="1" charset="-122"/>
              </a:rPr>
              <a:t>，</a:t>
            </a:r>
            <a:r>
              <a:rPr lang="en-US" altLang="zh-CN" sz="2800" i="1" dirty="0">
                <a:solidFill>
                  <a:schemeClr val="folHlink"/>
                </a:solidFill>
                <a:latin typeface="Times New Roman" pitchFamily="18" charset="0"/>
                <a:ea typeface="楷体_GB2312" pitchFamily="1" charset="-122"/>
              </a:rPr>
              <a:t>H</a:t>
            </a:r>
            <a:r>
              <a:rPr lang="en-US" altLang="zh-CN" sz="2800" dirty="0">
                <a:solidFill>
                  <a:schemeClr val="folHlink"/>
                </a:solidFill>
                <a:latin typeface="Times New Roman" pitchFamily="18" charset="0"/>
                <a:ea typeface="楷体_GB2312" pitchFamily="1" charset="-122"/>
              </a:rPr>
              <a:t>={(</a:t>
            </a:r>
            <a:r>
              <a:rPr lang="en-US" altLang="zh-CN" sz="2800" i="1" dirty="0">
                <a:solidFill>
                  <a:schemeClr val="folHlink"/>
                </a:solidFill>
                <a:latin typeface="Times New Roman" pitchFamily="18" charset="0"/>
                <a:ea typeface="楷体_GB2312" pitchFamily="1" charset="-122"/>
              </a:rPr>
              <a:t>ABCDE</a:t>
            </a:r>
            <a:r>
              <a:rPr lang="en-US" altLang="zh-CN" sz="2800" dirty="0">
                <a:solidFill>
                  <a:schemeClr val="folHlink"/>
                </a:solidFill>
                <a:latin typeface="Times New Roman" pitchFamily="18" charset="0"/>
                <a:ea typeface="楷体_GB2312" pitchFamily="1" charset="-122"/>
              </a:rPr>
              <a:t>;45)}</a:t>
            </a:r>
            <a:r>
              <a:rPr lang="zh-CN" altLang="en-US" sz="2800" dirty="0">
                <a:solidFill>
                  <a:schemeClr val="folHlink"/>
                </a:solidFill>
                <a:latin typeface="Times New Roman" pitchFamily="18" charset="0"/>
                <a:ea typeface="楷体_GB2312" pitchFamily="1" charset="-122"/>
              </a:rPr>
              <a:t>。</a:t>
            </a:r>
            <a:endParaRPr lang="zh-CN" altLang="en-US" sz="2800" dirty="0">
              <a:solidFill>
                <a:schemeClr val="folHlink"/>
              </a:solidFill>
              <a:latin typeface="Tahoma" pitchFamily="34" charset="0"/>
              <a:ea typeface="楷体_GB2312" pitchFamily="1" charset="-122"/>
            </a:endParaRPr>
          </a:p>
        </p:txBody>
      </p:sp>
      <p:sp>
        <p:nvSpPr>
          <p:cNvPr id="35843"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pic>
        <p:nvPicPr>
          <p:cNvPr id="286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25067"/>
            <a:ext cx="3152775"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2190799"/>
            <a:ext cx="2511425"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：禁忌对象为简单的解变化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步</a:t>
            </a:r>
            <a:r>
              <a:rPr lang="en-US" altLang="zh-CN" sz="2800">
                <a:solidFill>
                  <a:schemeClr val="folHlink"/>
                </a:solidFill>
                <a:latin typeface="Times New Roman" pitchFamily="18" charset="0"/>
                <a:ea typeface="楷体_GB2312" pitchFamily="1" charset="-122"/>
              </a:rPr>
              <a:t>——</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H</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ADCBE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ABEDC</a:t>
            </a:r>
            <a:r>
              <a:rPr lang="en-US" altLang="zh-CN" sz="2800">
                <a:solidFill>
                  <a:schemeClr val="folHlink"/>
                </a:solidFill>
                <a:latin typeface="Times New Roman" pitchFamily="18" charset="0"/>
                <a:ea typeface="楷体_GB2312" pitchFamily="1" charset="-122"/>
              </a:rPr>
              <a:t>;59)</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ABCED</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p>
        </p:txBody>
      </p:sp>
      <p:sp>
        <p:nvSpPr>
          <p:cNvPr id="36867"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zh-CN" smtClean="0">
                <a:solidFill>
                  <a:srgbClr val="FFFF99"/>
                </a:solidFill>
                <a:ea typeface="楷体_GB2312" pitchFamily="1" charset="-122"/>
              </a:rPr>
              <a:t>  </a:t>
            </a:r>
          </a:p>
        </p:txBody>
      </p:sp>
      <p:sp>
        <p:nvSpPr>
          <p:cNvPr id="36868" name="Rectangle 4"/>
          <p:cNvSpPr>
            <a:spLocks noRot="1" noChangeArrowheads="1"/>
          </p:cNvSpPr>
          <p:nvPr/>
        </p:nvSpPr>
        <p:spPr bwMode="auto">
          <a:xfrm>
            <a:off x="241300" y="5200650"/>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ACBDE</a:t>
            </a:r>
            <a:r>
              <a:rPr lang="en-US" altLang="zh-CN" sz="2800">
                <a:solidFill>
                  <a:srgbClr val="FF9900"/>
                </a:solidFill>
                <a:latin typeface="Times New Roman" pitchFamily="18" charset="0"/>
                <a:ea typeface="楷体_GB2312" pitchFamily="1" charset="-122"/>
              </a:rPr>
              <a:t>)</a:t>
            </a:r>
          </a:p>
        </p:txBody>
      </p:sp>
      <p:sp>
        <p:nvSpPr>
          <p:cNvPr id="36869" name="Line 5"/>
          <p:cNvSpPr>
            <a:spLocks noChangeShapeType="1"/>
          </p:cNvSpPr>
          <p:nvPr/>
        </p:nvSpPr>
        <p:spPr bwMode="auto">
          <a:xfrm>
            <a:off x="3132138" y="4724400"/>
            <a:ext cx="165576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4" name="Rectangle 6"/>
          <p:cNvSpPr>
            <a:spLocks noChangeArrowheads="1"/>
          </p:cNvSpPr>
          <p:nvPr/>
        </p:nvSpPr>
        <p:spPr bwMode="auto">
          <a:xfrm>
            <a:off x="5292725" y="4292600"/>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6868"/>
                                        </p:tgtEl>
                                        <p:attrNameLst>
                                          <p:attrName>style.visibility</p:attrName>
                                        </p:attrNameLst>
                                      </p:cBhvr>
                                      <p:to>
                                        <p:strVal val="visible"/>
                                      </p:to>
                                    </p:set>
                                    <p:anim calcmode="lin" valueType="num">
                                      <p:cBhvr additive="base">
                                        <p:cTn id="11" dur="500" fill="hold"/>
                                        <p:tgtEl>
                                          <p:spTgt spid="36868"/>
                                        </p:tgtEl>
                                        <p:attrNameLst>
                                          <p:attrName>ppt_x</p:attrName>
                                        </p:attrNameLst>
                                      </p:cBhvr>
                                      <p:tavLst>
                                        <p:tav tm="0">
                                          <p:val>
                                            <p:strVal val="#ppt_x"/>
                                          </p:val>
                                        </p:tav>
                                        <p:tav tm="100000">
                                          <p:val>
                                            <p:strVal val="#ppt_x"/>
                                          </p:val>
                                        </p:tav>
                                      </p:tavLst>
                                    </p:anim>
                                    <p:anim calcmode="lin" valueType="num">
                                      <p:cBhvr additive="base">
                                        <p:cTn id="12"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6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：禁忌对象为简单的解变化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步</a:t>
            </a:r>
            <a:r>
              <a:rPr lang="en-US" altLang="zh-CN" sz="2800">
                <a:solidFill>
                  <a:schemeClr val="folHlink"/>
                </a:solidFill>
                <a:latin typeface="Times New Roman" pitchFamily="18" charset="0"/>
                <a:ea typeface="楷体_GB2312" pitchFamily="1" charset="-122"/>
              </a:rPr>
              <a:t>——</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H</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ADBCE</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ACEDB</a:t>
            </a:r>
            <a:r>
              <a:rPr lang="en-US" altLang="zh-CN" sz="2800">
                <a:solidFill>
                  <a:schemeClr val="folHlink"/>
                </a:solidFill>
                <a:latin typeface="Times New Roman" pitchFamily="18" charset="0"/>
                <a:ea typeface="楷体_GB2312" pitchFamily="1" charset="-122"/>
              </a:rPr>
              <a:t>;58)}</a:t>
            </a:r>
            <a:r>
              <a:rPr lang="zh-CN" altLang="en-US" sz="2800">
                <a:solidFill>
                  <a:schemeClr val="folHlink"/>
                </a:solidFill>
                <a:latin typeface="Times New Roman" pitchFamily="18" charset="0"/>
                <a:ea typeface="楷体_GB2312" pitchFamily="1" charset="-122"/>
              </a:rPr>
              <a:t>。</a:t>
            </a:r>
          </a:p>
        </p:txBody>
      </p:sp>
      <p:sp>
        <p:nvSpPr>
          <p:cNvPr id="37891"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zh-CN" smtClean="0">
                <a:solidFill>
                  <a:srgbClr val="FFFF99"/>
                </a:solidFill>
                <a:ea typeface="楷体_GB2312" pitchFamily="1" charset="-122"/>
              </a:rPr>
              <a:t>  </a:t>
            </a:r>
          </a:p>
        </p:txBody>
      </p:sp>
      <p:sp>
        <p:nvSpPr>
          <p:cNvPr id="37892" name="Rectangle 4"/>
          <p:cNvSpPr>
            <a:spLocks noRot="1" noChangeArrowheads="1"/>
          </p:cNvSpPr>
          <p:nvPr/>
        </p:nvSpPr>
        <p:spPr bwMode="auto">
          <a:xfrm>
            <a:off x="241300" y="5705475"/>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ACBED</a:t>
            </a:r>
            <a:r>
              <a:rPr lang="en-US" altLang="zh-CN" sz="2800">
                <a:solidFill>
                  <a:srgbClr val="FF9900"/>
                </a:solidFill>
                <a:latin typeface="Times New Roman" pitchFamily="18" charset="0"/>
                <a:ea typeface="楷体_GB2312" pitchFamily="1" charset="-122"/>
              </a:rPr>
              <a:t>)</a:t>
            </a:r>
          </a:p>
        </p:txBody>
      </p:sp>
      <p:sp>
        <p:nvSpPr>
          <p:cNvPr id="37893" name="Line 5"/>
          <p:cNvSpPr>
            <a:spLocks noChangeShapeType="1"/>
          </p:cNvSpPr>
          <p:nvPr/>
        </p:nvSpPr>
        <p:spPr bwMode="auto">
          <a:xfrm>
            <a:off x="5435600" y="5229225"/>
            <a:ext cx="1655763"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8" name="Rectangle 6"/>
          <p:cNvSpPr>
            <a:spLocks noChangeArrowheads="1"/>
          </p:cNvSpPr>
          <p:nvPr/>
        </p:nvSpPr>
        <p:spPr bwMode="auto">
          <a:xfrm>
            <a:off x="3025775" y="4816475"/>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30729" name="Rectangle 7"/>
          <p:cNvSpPr>
            <a:spLocks noChangeArrowheads="1"/>
          </p:cNvSpPr>
          <p:nvPr/>
        </p:nvSpPr>
        <p:spPr bwMode="auto">
          <a:xfrm>
            <a:off x="3030538" y="5338763"/>
            <a:ext cx="1943100" cy="360362"/>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7892"/>
                                        </p:tgtEl>
                                        <p:attrNameLst>
                                          <p:attrName>style.visibility</p:attrName>
                                        </p:attrNameLst>
                                      </p:cBhvr>
                                      <p:to>
                                        <p:strVal val="visible"/>
                                      </p:to>
                                    </p:set>
                                    <p:anim calcmode="lin" valueType="num">
                                      <p:cBhvr additive="base">
                                        <p:cTn id="11" dur="500" fill="hold"/>
                                        <p:tgtEl>
                                          <p:spTgt spid="37892"/>
                                        </p:tgtEl>
                                        <p:attrNameLst>
                                          <p:attrName>ppt_x</p:attrName>
                                        </p:attrNameLst>
                                      </p:cBhvr>
                                      <p:tavLst>
                                        <p:tav tm="0">
                                          <p:val>
                                            <p:strVal val="#ppt_x"/>
                                          </p:val>
                                        </p:tav>
                                        <p:tav tm="100000">
                                          <p:val>
                                            <p:strVal val="#ppt_x"/>
                                          </p:val>
                                        </p:tav>
                                      </p:tavLst>
                                    </p:anim>
                                    <p:anim calcmode="lin" valueType="num">
                                      <p:cBhvr additive="base">
                                        <p:cTn id="12"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89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：禁忌对象为简单的解变化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步</a:t>
            </a:r>
            <a:r>
              <a:rPr lang="en-US" altLang="zh-CN" sz="2800">
                <a:solidFill>
                  <a:schemeClr val="folHlink"/>
                </a:solidFill>
                <a:latin typeface="Times New Roman" pitchFamily="18" charset="0"/>
                <a:ea typeface="楷体_GB2312" pitchFamily="1" charset="-122"/>
              </a:rPr>
              <a:t>——</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H</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 </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;43)}</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ABCED</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AEBCD</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ADBEC</a:t>
            </a:r>
            <a:r>
              <a:rPr lang="en-US" altLang="zh-CN" sz="2800">
                <a:solidFill>
                  <a:schemeClr val="folHlink"/>
                </a:solidFill>
                <a:latin typeface="Times New Roman" pitchFamily="18" charset="0"/>
                <a:ea typeface="楷体_GB2312" pitchFamily="1" charset="-122"/>
              </a:rPr>
              <a:t>;58)}</a:t>
            </a:r>
            <a:r>
              <a:rPr lang="zh-CN" altLang="en-US" sz="2800">
                <a:solidFill>
                  <a:schemeClr val="folHlink"/>
                </a:solidFill>
                <a:latin typeface="Times New Roman" pitchFamily="18" charset="0"/>
                <a:ea typeface="楷体_GB2312" pitchFamily="1" charset="-122"/>
              </a:rPr>
              <a:t>。</a:t>
            </a:r>
          </a:p>
        </p:txBody>
      </p:sp>
      <p:sp>
        <p:nvSpPr>
          <p:cNvPr id="38915"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sp>
        <p:nvSpPr>
          <p:cNvPr id="38916" name="Rectangle 4"/>
          <p:cNvSpPr>
            <a:spLocks noRot="1" noChangeArrowheads="1"/>
          </p:cNvSpPr>
          <p:nvPr/>
        </p:nvSpPr>
        <p:spPr bwMode="auto">
          <a:xfrm>
            <a:off x="241300" y="5705475"/>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ABCED</a:t>
            </a:r>
            <a:r>
              <a:rPr lang="en-US" altLang="zh-CN" sz="2800">
                <a:solidFill>
                  <a:srgbClr val="FF9900"/>
                </a:solidFill>
                <a:latin typeface="Times New Roman" pitchFamily="18" charset="0"/>
                <a:ea typeface="楷体_GB2312" pitchFamily="1" charset="-122"/>
              </a:rPr>
              <a:t>)</a:t>
            </a:r>
          </a:p>
        </p:txBody>
      </p:sp>
      <p:sp>
        <p:nvSpPr>
          <p:cNvPr id="38917" name="Line 5"/>
          <p:cNvSpPr>
            <a:spLocks noChangeShapeType="1"/>
          </p:cNvSpPr>
          <p:nvPr/>
        </p:nvSpPr>
        <p:spPr bwMode="auto">
          <a:xfrm>
            <a:off x="900113" y="5781675"/>
            <a:ext cx="165576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2" name="Rectangle 6"/>
          <p:cNvSpPr>
            <a:spLocks noChangeArrowheads="1"/>
          </p:cNvSpPr>
          <p:nvPr/>
        </p:nvSpPr>
        <p:spPr bwMode="auto">
          <a:xfrm>
            <a:off x="3030538" y="4840288"/>
            <a:ext cx="1943100" cy="360362"/>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31753" name="Rectangle 7"/>
          <p:cNvSpPr>
            <a:spLocks noChangeArrowheads="1"/>
          </p:cNvSpPr>
          <p:nvPr/>
        </p:nvSpPr>
        <p:spPr bwMode="auto">
          <a:xfrm>
            <a:off x="5292725" y="4830763"/>
            <a:ext cx="1943100" cy="360362"/>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8916"/>
                                        </p:tgtEl>
                                        <p:attrNameLst>
                                          <p:attrName>style.visibility</p:attrName>
                                        </p:attrNameLst>
                                      </p:cBhvr>
                                      <p:to>
                                        <p:strVal val="visible"/>
                                      </p:to>
                                    </p:set>
                                    <p:anim calcmode="lin" valueType="num">
                                      <p:cBhvr additive="base">
                                        <p:cTn id="11" dur="500" fill="hold"/>
                                        <p:tgtEl>
                                          <p:spTgt spid="38916"/>
                                        </p:tgtEl>
                                        <p:attrNameLst>
                                          <p:attrName>ppt_x</p:attrName>
                                        </p:attrNameLst>
                                      </p:cBhvr>
                                      <p:tavLst>
                                        <p:tav tm="0">
                                          <p:val>
                                            <p:strVal val="#ppt_x"/>
                                          </p:val>
                                        </p:tav>
                                        <p:tav tm="100000">
                                          <p:val>
                                            <p:strVal val="#ppt_x"/>
                                          </p:val>
                                        </p:tav>
                                      </p:tavLst>
                                    </p:anim>
                                    <p:anim calcmode="lin" valueType="num">
                                      <p:cBhvr additive="base">
                                        <p:cTn id="12"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P spid="389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：禁忌对象为简单的解变化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a:t>
            </a:r>
            <a:r>
              <a:rPr lang="en-US" altLang="zh-CN" sz="2800">
                <a:solidFill>
                  <a:schemeClr val="folHlink"/>
                </a:solidFill>
                <a:latin typeface="Times New Roman" pitchFamily="18" charset="0"/>
                <a:ea typeface="楷体_GB2312" pitchFamily="1" charset="-122"/>
              </a:rPr>
              <a:t>4</a:t>
            </a:r>
            <a:r>
              <a:rPr lang="zh-CN" altLang="en-US" sz="2800">
                <a:solidFill>
                  <a:schemeClr val="folHlink"/>
                </a:solidFill>
                <a:latin typeface="Times New Roman" pitchFamily="18" charset="0"/>
                <a:ea typeface="楷体_GB2312" pitchFamily="1" charset="-122"/>
              </a:rPr>
              <a:t>步</a:t>
            </a:r>
            <a:r>
              <a:rPr lang="en-US" altLang="zh-CN" sz="2800">
                <a:solidFill>
                  <a:schemeClr val="folHlink"/>
                </a:solidFill>
                <a:latin typeface="Times New Roman" pitchFamily="18" charset="0"/>
                <a:ea typeface="楷体_GB2312" pitchFamily="1" charset="-122"/>
              </a:rPr>
              <a:t>——</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ABCED</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H</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 </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;43) </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ABCED</a:t>
            </a:r>
            <a:r>
              <a:rPr lang="en-US" altLang="zh-CN" sz="2800">
                <a:solidFill>
                  <a:schemeClr val="folHlink"/>
                </a:solidFill>
                <a:latin typeface="Times New Roman" pitchFamily="18" charset="0"/>
                <a:ea typeface="楷体_GB2312" pitchFamily="1" charset="-122"/>
              </a:rPr>
              <a:t>;44)}</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AECBD</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ABCED</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ABDEC</a:t>
            </a:r>
            <a:r>
              <a:rPr lang="en-US" altLang="zh-CN" sz="2800">
                <a:solidFill>
                  <a:schemeClr val="folHlink"/>
                </a:solidFill>
                <a:latin typeface="Times New Roman" pitchFamily="18" charset="0"/>
                <a:ea typeface="楷体_GB2312" pitchFamily="1" charset="-122"/>
              </a:rPr>
              <a:t>;58)}</a:t>
            </a:r>
            <a:r>
              <a:rPr lang="zh-CN" altLang="en-US" sz="2800">
                <a:solidFill>
                  <a:schemeClr val="folHlink"/>
                </a:solidFill>
                <a:latin typeface="Times New Roman" pitchFamily="18" charset="0"/>
                <a:ea typeface="楷体_GB2312" pitchFamily="1" charset="-122"/>
              </a:rPr>
              <a:t>。</a:t>
            </a:r>
          </a:p>
        </p:txBody>
      </p:sp>
      <p:sp>
        <p:nvSpPr>
          <p:cNvPr id="39939"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zh-CN" smtClean="0">
                <a:solidFill>
                  <a:srgbClr val="FFFF99"/>
                </a:solidFill>
                <a:ea typeface="楷体_GB2312" pitchFamily="1" charset="-122"/>
              </a:rPr>
              <a:t>  </a:t>
            </a:r>
          </a:p>
        </p:txBody>
      </p:sp>
      <p:sp>
        <p:nvSpPr>
          <p:cNvPr id="39940" name="Rectangle 4"/>
          <p:cNvSpPr>
            <a:spLocks noRot="1" noChangeArrowheads="1"/>
          </p:cNvSpPr>
          <p:nvPr/>
        </p:nvSpPr>
        <p:spPr bwMode="auto">
          <a:xfrm>
            <a:off x="241300" y="5705475"/>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AECBD</a:t>
            </a:r>
            <a:r>
              <a:rPr lang="en-US" altLang="zh-CN" sz="2800">
                <a:solidFill>
                  <a:srgbClr val="FF9900"/>
                </a:solidFill>
                <a:latin typeface="Times New Roman" pitchFamily="18" charset="0"/>
                <a:ea typeface="楷体_GB2312" pitchFamily="1" charset="-122"/>
              </a:rPr>
              <a:t>)</a:t>
            </a:r>
          </a:p>
        </p:txBody>
      </p:sp>
      <p:sp>
        <p:nvSpPr>
          <p:cNvPr id="39941" name="Line 5"/>
          <p:cNvSpPr>
            <a:spLocks noChangeShapeType="1"/>
          </p:cNvSpPr>
          <p:nvPr/>
        </p:nvSpPr>
        <p:spPr bwMode="auto">
          <a:xfrm>
            <a:off x="5508625" y="5229225"/>
            <a:ext cx="1655763"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6" name="Rectangle 6"/>
          <p:cNvSpPr>
            <a:spLocks noChangeArrowheads="1"/>
          </p:cNvSpPr>
          <p:nvPr/>
        </p:nvSpPr>
        <p:spPr bwMode="auto">
          <a:xfrm>
            <a:off x="3021013" y="4814888"/>
            <a:ext cx="1943100" cy="360362"/>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32777" name="Rectangle 7"/>
          <p:cNvSpPr>
            <a:spLocks noChangeArrowheads="1"/>
          </p:cNvSpPr>
          <p:nvPr/>
        </p:nvSpPr>
        <p:spPr bwMode="auto">
          <a:xfrm>
            <a:off x="760413" y="5340350"/>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32778" name="Rectangle 8"/>
          <p:cNvSpPr>
            <a:spLocks noChangeArrowheads="1"/>
          </p:cNvSpPr>
          <p:nvPr/>
        </p:nvSpPr>
        <p:spPr bwMode="auto">
          <a:xfrm>
            <a:off x="3035300" y="5348288"/>
            <a:ext cx="1943100" cy="360362"/>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9940"/>
                                        </p:tgtEl>
                                        <p:attrNameLst>
                                          <p:attrName>style.visibility</p:attrName>
                                        </p:attrNameLst>
                                      </p:cBhvr>
                                      <p:to>
                                        <p:strVal val="visible"/>
                                      </p:to>
                                    </p:set>
                                    <p:anim calcmode="lin" valueType="num">
                                      <p:cBhvr additive="base">
                                        <p:cTn id="11" dur="500" fill="hold"/>
                                        <p:tgtEl>
                                          <p:spTgt spid="39940"/>
                                        </p:tgtEl>
                                        <p:attrNameLst>
                                          <p:attrName>ppt_x</p:attrName>
                                        </p:attrNameLst>
                                      </p:cBhvr>
                                      <p:tavLst>
                                        <p:tav tm="0">
                                          <p:val>
                                            <p:strVal val="#ppt_x"/>
                                          </p:val>
                                        </p:tav>
                                        <p:tav tm="100000">
                                          <p:val>
                                            <p:strVal val="#ppt_x"/>
                                          </p:val>
                                        </p:tav>
                                      </p:tavLst>
                                    </p:anim>
                                    <p:anim calcmode="lin" valueType="num">
                                      <p:cBhvr additive="base">
                                        <p:cTn id="12"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utoUpdateAnimBg="0"/>
      <p:bldP spid="399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650875"/>
            <a:ext cx="6203950" cy="579438"/>
          </a:xfrm>
        </p:spPr>
        <p:txBody>
          <a:bodyPr/>
          <a:lstStyle/>
          <a:p>
            <a:r>
              <a:rPr lang="zh-CN" altLang="en-US" sz="3200" smtClean="0"/>
              <a:t>局部搜索</a:t>
            </a:r>
          </a:p>
        </p:txBody>
      </p:sp>
      <p:grpSp>
        <p:nvGrpSpPr>
          <p:cNvPr id="5123" name="Group 3"/>
          <p:cNvGrpSpPr>
            <a:grpSpLocks/>
          </p:cNvGrpSpPr>
          <p:nvPr/>
        </p:nvGrpSpPr>
        <p:grpSpPr bwMode="auto">
          <a:xfrm>
            <a:off x="971550" y="2198688"/>
            <a:ext cx="1539875" cy="1163637"/>
            <a:chOff x="0" y="0"/>
            <a:chExt cx="922" cy="839"/>
          </a:xfrm>
        </p:grpSpPr>
        <p:sp>
          <p:nvSpPr>
            <p:cNvPr id="5133" name="AutoShape 4"/>
            <p:cNvSpPr>
              <a:spLocks noChangeArrowheads="1"/>
            </p:cNvSpPr>
            <p:nvPr/>
          </p:nvSpPr>
          <p:spPr bwMode="auto">
            <a:xfrm>
              <a:off x="0" y="0"/>
              <a:ext cx="922" cy="839"/>
            </a:xfrm>
            <a:prstGeom prst="roundRect">
              <a:avLst>
                <a:gd name="adj" fmla="val 13125"/>
              </a:avLst>
            </a:prstGeom>
            <a:solidFill>
              <a:schemeClr val="accent2"/>
            </a:solidFill>
            <a:ln w="3175">
              <a:solidFill>
                <a:srgbClr val="1C1C1C">
                  <a:alpha val="56078"/>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r>
                <a:rPr lang="zh-CN" altLang="en-US" sz="2000" i="1"/>
                <a:t>邻域</a:t>
              </a:r>
            </a:p>
          </p:txBody>
        </p:sp>
        <p:sp>
          <p:nvSpPr>
            <p:cNvPr id="5134" name="AutoShape 5"/>
            <p:cNvSpPr>
              <a:spLocks noChangeArrowheads="1"/>
            </p:cNvSpPr>
            <p:nvPr/>
          </p:nvSpPr>
          <p:spPr bwMode="auto">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grpSp>
      <p:sp>
        <p:nvSpPr>
          <p:cNvPr id="5124" name="AutoShape 6"/>
          <p:cNvSpPr>
            <a:spLocks noChangeArrowheads="1"/>
          </p:cNvSpPr>
          <p:nvPr/>
        </p:nvSpPr>
        <p:spPr bwMode="auto">
          <a:xfrm>
            <a:off x="2868613" y="2200275"/>
            <a:ext cx="4943475" cy="1162050"/>
          </a:xfrm>
          <a:prstGeom prst="roundRect">
            <a:avLst>
              <a:gd name="adj" fmla="val 13125"/>
            </a:avLst>
          </a:prstGeom>
          <a:gradFill rotWithShape="1">
            <a:gsLst>
              <a:gs pos="0">
                <a:srgbClr val="F2F2F2"/>
              </a:gs>
              <a:gs pos="100000">
                <a:srgbClr val="DDDDDD"/>
              </a:gs>
            </a:gsLst>
            <a:lin ang="5400000" scaled="1"/>
          </a:gradFill>
          <a:ln w="3175">
            <a:solidFill>
              <a:srgbClr val="969696">
                <a:alpha val="65881"/>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r>
              <a:rPr lang="zh-CN" altLang="en-US" sz="1600" i="1">
                <a:latin typeface="Arial" pitchFamily="34" charset="0"/>
              </a:rPr>
              <a:t>--定义</a:t>
            </a:r>
          </a:p>
          <a:p>
            <a:pPr eaLnBrk="1" hangingPunct="1"/>
            <a:r>
              <a:rPr lang="zh-CN" altLang="en-US" sz="1600" i="1">
                <a:latin typeface="Arial" pitchFamily="34" charset="0"/>
              </a:rPr>
              <a:t>--tsp示例</a:t>
            </a:r>
          </a:p>
          <a:p>
            <a:pPr eaLnBrk="1" hangingPunct="1"/>
            <a:r>
              <a:rPr lang="zh-CN" altLang="en-US" sz="1600" i="1">
                <a:latin typeface="Arial" pitchFamily="34" charset="0"/>
              </a:rPr>
              <a:t>--重要性</a:t>
            </a:r>
          </a:p>
        </p:txBody>
      </p:sp>
      <p:grpSp>
        <p:nvGrpSpPr>
          <p:cNvPr id="5125" name="Group 7"/>
          <p:cNvGrpSpPr>
            <a:grpSpLocks/>
          </p:cNvGrpSpPr>
          <p:nvPr/>
        </p:nvGrpSpPr>
        <p:grpSpPr bwMode="auto">
          <a:xfrm>
            <a:off x="971550" y="3502025"/>
            <a:ext cx="1539875" cy="1162050"/>
            <a:chOff x="0" y="0"/>
            <a:chExt cx="922" cy="839"/>
          </a:xfrm>
        </p:grpSpPr>
        <p:sp>
          <p:nvSpPr>
            <p:cNvPr id="5131" name="AutoShape 8"/>
            <p:cNvSpPr>
              <a:spLocks noChangeArrowheads="1"/>
            </p:cNvSpPr>
            <p:nvPr/>
          </p:nvSpPr>
          <p:spPr bwMode="auto">
            <a:xfrm>
              <a:off x="0" y="0"/>
              <a:ext cx="922" cy="839"/>
            </a:xfrm>
            <a:prstGeom prst="roundRect">
              <a:avLst>
                <a:gd name="adj" fmla="val 13125"/>
              </a:avLst>
            </a:prstGeom>
            <a:solidFill>
              <a:schemeClr val="accent2"/>
            </a:solidFill>
            <a:ln w="3175">
              <a:solidFill>
                <a:srgbClr val="1C1C1C">
                  <a:alpha val="56078"/>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r>
                <a:rPr lang="zh-CN" altLang="en-US" sz="2000" i="1"/>
                <a:t>局部搜索</a:t>
              </a:r>
            </a:p>
          </p:txBody>
        </p:sp>
        <p:sp>
          <p:nvSpPr>
            <p:cNvPr id="5132" name="AutoShape 9"/>
            <p:cNvSpPr>
              <a:spLocks noChangeArrowheads="1"/>
            </p:cNvSpPr>
            <p:nvPr/>
          </p:nvSpPr>
          <p:spPr bwMode="auto">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grpSp>
      <p:sp>
        <p:nvSpPr>
          <p:cNvPr id="5126" name="AutoShape 10"/>
          <p:cNvSpPr>
            <a:spLocks noChangeArrowheads="1"/>
          </p:cNvSpPr>
          <p:nvPr/>
        </p:nvSpPr>
        <p:spPr bwMode="auto">
          <a:xfrm>
            <a:off x="2868613" y="3502025"/>
            <a:ext cx="4943475" cy="1162050"/>
          </a:xfrm>
          <a:prstGeom prst="roundRect">
            <a:avLst>
              <a:gd name="adj" fmla="val 13125"/>
            </a:avLst>
          </a:prstGeom>
          <a:gradFill rotWithShape="1">
            <a:gsLst>
              <a:gs pos="0">
                <a:srgbClr val="F2F2F2"/>
              </a:gs>
              <a:gs pos="100000">
                <a:srgbClr val="DDDDDD"/>
              </a:gs>
            </a:gsLst>
            <a:lin ang="5400000" scaled="1"/>
          </a:gradFill>
          <a:ln w="3175">
            <a:solidFill>
              <a:srgbClr val="969696">
                <a:alpha val="65881"/>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sz="1600" i="1">
              <a:latin typeface="Arial" pitchFamily="34" charset="0"/>
            </a:endParaRPr>
          </a:p>
          <a:p>
            <a:pPr eaLnBrk="1" hangingPunct="1"/>
            <a:r>
              <a:rPr lang="zh-CN" altLang="en-US" sz="1600" i="1">
                <a:latin typeface="Arial" pitchFamily="34" charset="0"/>
              </a:rPr>
              <a:t>--操作步骤</a:t>
            </a:r>
          </a:p>
          <a:p>
            <a:pPr eaLnBrk="1" hangingPunct="1"/>
            <a:endParaRPr lang="zh-CN" altLang="en-US" sz="1600" i="1">
              <a:latin typeface="Arial" pitchFamily="34" charset="0"/>
            </a:endParaRPr>
          </a:p>
        </p:txBody>
      </p:sp>
      <p:grpSp>
        <p:nvGrpSpPr>
          <p:cNvPr id="5127" name="Group 11"/>
          <p:cNvGrpSpPr>
            <a:grpSpLocks/>
          </p:cNvGrpSpPr>
          <p:nvPr/>
        </p:nvGrpSpPr>
        <p:grpSpPr bwMode="auto">
          <a:xfrm>
            <a:off x="971550" y="4797425"/>
            <a:ext cx="1539875" cy="1165225"/>
            <a:chOff x="0" y="0"/>
            <a:chExt cx="922" cy="839"/>
          </a:xfrm>
        </p:grpSpPr>
        <p:sp>
          <p:nvSpPr>
            <p:cNvPr id="5129" name="AutoShape 12"/>
            <p:cNvSpPr>
              <a:spLocks noChangeArrowheads="1"/>
            </p:cNvSpPr>
            <p:nvPr/>
          </p:nvSpPr>
          <p:spPr bwMode="auto">
            <a:xfrm>
              <a:off x="0" y="0"/>
              <a:ext cx="922" cy="839"/>
            </a:xfrm>
            <a:prstGeom prst="roundRect">
              <a:avLst>
                <a:gd name="adj" fmla="val 13125"/>
              </a:avLst>
            </a:prstGeom>
            <a:solidFill>
              <a:schemeClr val="accent2"/>
            </a:solidFill>
            <a:ln w="3175">
              <a:solidFill>
                <a:srgbClr val="1C1C1C">
                  <a:alpha val="56078"/>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algn="ctr" eaLnBrk="1" hangingPunct="1"/>
              <a:r>
                <a:rPr lang="zh-CN" altLang="en-US" sz="2000" i="1"/>
                <a:t>搜索示例</a:t>
              </a:r>
            </a:p>
          </p:txBody>
        </p:sp>
        <p:sp>
          <p:nvSpPr>
            <p:cNvPr id="5130" name="AutoShape 13"/>
            <p:cNvSpPr>
              <a:spLocks noChangeArrowheads="1"/>
            </p:cNvSpPr>
            <p:nvPr/>
          </p:nvSpPr>
          <p:spPr bwMode="auto">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grpSp>
      <p:sp>
        <p:nvSpPr>
          <p:cNvPr id="5128" name="AutoShape 14"/>
          <p:cNvSpPr>
            <a:spLocks noChangeArrowheads="1"/>
          </p:cNvSpPr>
          <p:nvPr/>
        </p:nvSpPr>
        <p:spPr bwMode="auto">
          <a:xfrm>
            <a:off x="2868613" y="4797425"/>
            <a:ext cx="4943475" cy="1163638"/>
          </a:xfrm>
          <a:prstGeom prst="roundRect">
            <a:avLst>
              <a:gd name="adj" fmla="val 13125"/>
            </a:avLst>
          </a:prstGeom>
          <a:gradFill rotWithShape="1">
            <a:gsLst>
              <a:gs pos="0">
                <a:srgbClr val="F2F2F2"/>
              </a:gs>
              <a:gs pos="100000">
                <a:srgbClr val="DDDDDD"/>
              </a:gs>
            </a:gsLst>
            <a:lin ang="5400000" scaled="1"/>
          </a:gradFill>
          <a:ln w="3175">
            <a:solidFill>
              <a:srgbClr val="969696">
                <a:alpha val="65881"/>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sz="1600" i="1">
              <a:latin typeface="Arial" pitchFamily="34" charset="0"/>
            </a:endParaRPr>
          </a:p>
          <a:p>
            <a:pPr eaLnBrk="1" hangingPunct="1"/>
            <a:r>
              <a:rPr lang="zh-CN" altLang="en-US" sz="1600" i="1">
                <a:latin typeface="Arial" pitchFamily="34" charset="0"/>
              </a:rPr>
              <a:t>--五城市对称tsp问题</a:t>
            </a:r>
          </a:p>
          <a:p>
            <a:pPr eaLnBrk="1" hangingPunct="1"/>
            <a:endParaRPr lang="zh-CN" altLang="en-US" sz="1600" i="1">
              <a:latin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：禁忌对象为简单的解变化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a:t>
            </a:r>
            <a:r>
              <a:rPr lang="en-US" altLang="zh-CN" sz="2800">
                <a:solidFill>
                  <a:schemeClr val="folHlink"/>
                </a:solidFill>
                <a:latin typeface="Times New Roman" pitchFamily="18" charset="0"/>
                <a:ea typeface="楷体_GB2312" pitchFamily="1" charset="-122"/>
              </a:rPr>
              <a:t>5</a:t>
            </a:r>
            <a:r>
              <a:rPr lang="zh-CN" altLang="en-US" sz="2800">
                <a:solidFill>
                  <a:schemeClr val="folHlink"/>
                </a:solidFill>
                <a:latin typeface="Times New Roman" pitchFamily="18" charset="0"/>
                <a:ea typeface="楷体_GB2312" pitchFamily="1" charset="-122"/>
              </a:rPr>
              <a:t>步</a:t>
            </a:r>
            <a:r>
              <a:rPr lang="en-US" altLang="zh-CN" sz="2800">
                <a:solidFill>
                  <a:schemeClr val="folHlink"/>
                </a:solidFill>
                <a:latin typeface="Times New Roman" pitchFamily="18" charset="0"/>
                <a:ea typeface="楷体_GB2312" pitchFamily="1" charset="-122"/>
              </a:rPr>
              <a:t>——</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AECBD</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H</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 </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;43) </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ABCED</a:t>
            </a:r>
            <a:r>
              <a:rPr lang="en-US" altLang="zh-CN" sz="2800">
                <a:solidFill>
                  <a:schemeClr val="folHlink"/>
                </a:solidFill>
                <a:latin typeface="Times New Roman" pitchFamily="18" charset="0"/>
                <a:ea typeface="楷体_GB2312" pitchFamily="1" charset="-122"/>
              </a:rPr>
              <a:t>;44) </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AECBD</a:t>
            </a:r>
            <a:r>
              <a:rPr lang="en-US" altLang="zh-CN" sz="2800">
                <a:solidFill>
                  <a:schemeClr val="folHlink"/>
                </a:solidFill>
                <a:latin typeface="Times New Roman" pitchFamily="18" charset="0"/>
                <a:ea typeface="楷体_GB2312" pitchFamily="1" charset="-122"/>
              </a:rPr>
              <a:t>;44)}</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AEDBC</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ABCED</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AECBD</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AECDB</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AEBCD</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p>
        </p:txBody>
      </p:sp>
      <p:sp>
        <p:nvSpPr>
          <p:cNvPr id="40963"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sp>
        <p:nvSpPr>
          <p:cNvPr id="40964" name="Rectangle 4"/>
          <p:cNvSpPr>
            <a:spLocks noRot="1" noChangeArrowheads="1"/>
          </p:cNvSpPr>
          <p:nvPr/>
        </p:nvSpPr>
        <p:spPr bwMode="auto">
          <a:xfrm>
            <a:off x="241300" y="5705475"/>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AEDBC</a:t>
            </a:r>
            <a:r>
              <a:rPr lang="en-US" altLang="zh-CN" sz="2800">
                <a:solidFill>
                  <a:srgbClr val="FF9900"/>
                </a:solidFill>
                <a:latin typeface="Times New Roman" pitchFamily="18" charset="0"/>
                <a:ea typeface="楷体_GB2312" pitchFamily="1" charset="-122"/>
              </a:rPr>
              <a:t>)</a:t>
            </a:r>
          </a:p>
        </p:txBody>
      </p:sp>
      <p:sp>
        <p:nvSpPr>
          <p:cNvPr id="40965" name="Line 5"/>
          <p:cNvSpPr>
            <a:spLocks noChangeShapeType="1"/>
          </p:cNvSpPr>
          <p:nvPr/>
        </p:nvSpPr>
        <p:spPr bwMode="auto">
          <a:xfrm>
            <a:off x="3132138" y="5229225"/>
            <a:ext cx="165576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0" name="Rectangle 6"/>
          <p:cNvSpPr>
            <a:spLocks noChangeArrowheads="1"/>
          </p:cNvSpPr>
          <p:nvPr/>
        </p:nvSpPr>
        <p:spPr bwMode="auto">
          <a:xfrm>
            <a:off x="5286375" y="4814888"/>
            <a:ext cx="1943100" cy="360362"/>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33801" name="Rectangle 7"/>
          <p:cNvSpPr>
            <a:spLocks noChangeArrowheads="1"/>
          </p:cNvSpPr>
          <p:nvPr/>
        </p:nvSpPr>
        <p:spPr bwMode="auto">
          <a:xfrm>
            <a:off x="760413" y="5340350"/>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0964"/>
                                        </p:tgtEl>
                                        <p:attrNameLst>
                                          <p:attrName>style.visibility</p:attrName>
                                        </p:attrNameLst>
                                      </p:cBhvr>
                                      <p:to>
                                        <p:strVal val="visible"/>
                                      </p:to>
                                    </p:set>
                                    <p:anim calcmode="lin" valueType="num">
                                      <p:cBhvr additive="base">
                                        <p:cTn id="11" dur="500" fill="hold"/>
                                        <p:tgtEl>
                                          <p:spTgt spid="40964"/>
                                        </p:tgtEl>
                                        <p:attrNameLst>
                                          <p:attrName>ppt_x</p:attrName>
                                        </p:attrNameLst>
                                      </p:cBhvr>
                                      <p:tavLst>
                                        <p:tav tm="0">
                                          <p:val>
                                            <p:strVal val="#ppt_x"/>
                                          </p:val>
                                        </p:tav>
                                        <p:tav tm="100000">
                                          <p:val>
                                            <p:strVal val="#ppt_x"/>
                                          </p:val>
                                        </p:tav>
                                      </p:tavLst>
                                    </p:anim>
                                    <p:anim calcmode="lin" valueType="num">
                                      <p:cBhvr additive="base">
                                        <p:cTn id="12" dur="500" fill="hold"/>
                                        <p:tgtEl>
                                          <p:spTgt spid="40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imes New Roman" pitchFamily="18" charset="0"/>
                <a:ea typeface="楷体_GB2312" pitchFamily="1" charset="-122"/>
              </a:rPr>
              <a:t>情况</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：禁忌对象为分量变化</a:t>
            </a: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禁忌长度为</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，从</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opt</a:t>
            </a:r>
            <a:r>
              <a:rPr lang="zh-CN" altLang="en-US" sz="2800">
                <a:solidFill>
                  <a:schemeClr val="folHlink"/>
                </a:solidFill>
                <a:latin typeface="Times New Roman" pitchFamily="18" charset="0"/>
                <a:ea typeface="楷体_GB2312" pitchFamily="1" charset="-122"/>
              </a:rPr>
              <a:t>邻域中选出最佳的</a:t>
            </a:r>
            <a:r>
              <a:rPr lang="en-US" altLang="zh-CN" sz="2800">
                <a:solidFill>
                  <a:schemeClr val="folHlink"/>
                </a:solidFill>
                <a:latin typeface="Times New Roman" pitchFamily="18" charset="0"/>
                <a:ea typeface="楷体_GB2312" pitchFamily="1" charset="-122"/>
              </a:rPr>
              <a:t>5</a:t>
            </a:r>
            <a:r>
              <a:rPr lang="zh-CN" altLang="en-US" sz="2800">
                <a:solidFill>
                  <a:schemeClr val="folHlink"/>
                </a:solidFill>
                <a:latin typeface="Times New Roman" pitchFamily="18" charset="0"/>
                <a:ea typeface="楷体_GB2312" pitchFamily="1" charset="-122"/>
              </a:rPr>
              <a:t>个解组成候选集</a:t>
            </a:r>
            <a:r>
              <a:rPr lang="en-US" altLang="zh-CN" sz="2800">
                <a:solidFill>
                  <a:schemeClr val="folHlink"/>
                </a:solidFill>
                <a:latin typeface="Times New Roman" pitchFamily="18" charset="0"/>
                <a:ea typeface="楷体_GB2312" pitchFamily="1" charset="-122"/>
              </a:rPr>
              <a:t>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，初始解</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baseline="30000">
                <a:solidFill>
                  <a:schemeClr val="folHlink"/>
                </a:solidFill>
                <a:latin typeface="Times New Roman" pitchFamily="18" charset="0"/>
                <a:ea typeface="楷体_GB2312" pitchFamily="1" charset="-122"/>
              </a:rPr>
              <a:t>0</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baseline="30000">
                <a:solidFill>
                  <a:schemeClr val="folHlink"/>
                </a:solidFill>
                <a:latin typeface="Times New Roman" pitchFamily="18" charset="0"/>
                <a:ea typeface="楷体_GB2312" pitchFamily="1" charset="-122"/>
              </a:rPr>
              <a:t>0</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endParaRPr lang="zh-CN" altLang="en-US" sz="2800">
              <a:solidFill>
                <a:schemeClr val="folHlink"/>
              </a:solidFill>
              <a:latin typeface="Tahoma" pitchFamily="34" charset="0"/>
              <a:ea typeface="楷体_GB2312" pitchFamily="1" charset="-122"/>
            </a:endParaRPr>
          </a:p>
        </p:txBody>
      </p:sp>
      <p:sp>
        <p:nvSpPr>
          <p:cNvPr id="41987"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zh-CN" smtClean="0">
                <a:solidFill>
                  <a:srgbClr val="FFFF99"/>
                </a:solidFill>
                <a:ea typeface="楷体_GB2312" pitchFamily="1" charset="-122"/>
              </a:rPr>
              <a:t>  </a:t>
            </a:r>
          </a:p>
        </p:txBody>
      </p:sp>
      <p:pic>
        <p:nvPicPr>
          <p:cNvPr id="348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3717925"/>
            <a:ext cx="3152775"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863" y="3068638"/>
            <a:ext cx="251142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zh-CN" altLang="en-US" sz="2800">
                <a:solidFill>
                  <a:schemeClr val="folHlink"/>
                </a:solidFill>
                <a:latin typeface="Times New Roman" pitchFamily="18" charset="0"/>
                <a:ea typeface="楷体_GB2312" pitchFamily="1" charset="-122"/>
              </a:rPr>
              <a:t>2：禁忌对象为分量变化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第1步——</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zh-CN" altLang="en-US" sz="2800" i="1">
                <a:solidFill>
                  <a:schemeClr val="folHlink"/>
                </a:solidFill>
                <a:latin typeface="Times New Roman" pitchFamily="18" charset="0"/>
                <a:ea typeface="楷体_GB2312" pitchFamily="1" charset="-122"/>
              </a:rPr>
              <a:t>x</a:t>
            </a:r>
            <a:r>
              <a:rPr lang="zh-CN" altLang="en-US" sz="2800" i="1" baseline="30000">
                <a:solidFill>
                  <a:schemeClr val="folHlink"/>
                </a:solidFill>
                <a:latin typeface="Times New Roman" pitchFamily="18" charset="0"/>
                <a:ea typeface="楷体_GB2312" pitchFamily="1" charset="-122"/>
              </a:rPr>
              <a:t>now</a:t>
            </a:r>
            <a:r>
              <a:rPr lang="zh-CN" altLang="en-US" sz="2800">
                <a:solidFill>
                  <a:schemeClr val="folHlink"/>
                </a:solidFill>
                <a:latin typeface="Times New Roman" pitchFamily="18" charset="0"/>
                <a:ea typeface="楷体_GB2312" pitchFamily="1" charset="-122"/>
              </a:rPr>
              <a:t>=(</a:t>
            </a:r>
            <a:r>
              <a:rPr lang="zh-CN" altLang="en-US" sz="2800" i="1">
                <a:solidFill>
                  <a:schemeClr val="folHlink"/>
                </a:solidFill>
                <a:latin typeface="Times New Roman" pitchFamily="18" charset="0"/>
                <a:ea typeface="楷体_GB2312" pitchFamily="1" charset="-122"/>
              </a:rPr>
              <a:t>ABCDE</a:t>
            </a:r>
            <a:r>
              <a:rPr lang="zh-CN" altLang="en-US" sz="2800">
                <a:solidFill>
                  <a:schemeClr val="folHlink"/>
                </a:solidFill>
                <a:latin typeface="Times New Roman" pitchFamily="18" charset="0"/>
                <a:ea typeface="楷体_GB2312" pitchFamily="1" charset="-122"/>
              </a:rPr>
              <a:t>)，</a:t>
            </a:r>
            <a:r>
              <a:rPr lang="zh-CN" altLang="en-US" sz="2800" i="1">
                <a:solidFill>
                  <a:schemeClr val="folHlink"/>
                </a:solidFill>
                <a:latin typeface="Times New Roman" pitchFamily="18" charset="0"/>
                <a:ea typeface="楷体_GB2312" pitchFamily="1" charset="-122"/>
              </a:rPr>
              <a:t>f</a:t>
            </a:r>
            <a:r>
              <a:rPr lang="zh-CN" altLang="en-US" sz="2800">
                <a:solidFill>
                  <a:schemeClr val="folHlink"/>
                </a:solidFill>
                <a:latin typeface="Times New Roman" pitchFamily="18" charset="0"/>
                <a:ea typeface="楷体_GB2312" pitchFamily="1" charset="-122"/>
              </a:rPr>
              <a:t>(</a:t>
            </a:r>
            <a:r>
              <a:rPr lang="zh-CN" altLang="en-US" sz="2800" i="1">
                <a:solidFill>
                  <a:schemeClr val="folHlink"/>
                </a:solidFill>
                <a:latin typeface="Times New Roman" pitchFamily="18" charset="0"/>
                <a:ea typeface="楷体_GB2312" pitchFamily="1" charset="-122"/>
              </a:rPr>
              <a:t>x</a:t>
            </a:r>
            <a:r>
              <a:rPr lang="zh-CN" altLang="en-US" sz="2800" i="1" baseline="30000">
                <a:solidFill>
                  <a:schemeClr val="folHlink"/>
                </a:solidFill>
                <a:latin typeface="Times New Roman" pitchFamily="18" charset="0"/>
                <a:ea typeface="楷体_GB2312" pitchFamily="1" charset="-122"/>
              </a:rPr>
              <a:t>now</a:t>
            </a:r>
            <a:r>
              <a:rPr lang="zh-CN" altLang="en-US" sz="2800">
                <a:solidFill>
                  <a:schemeClr val="folHlink"/>
                </a:solidFill>
                <a:latin typeface="Times New Roman" pitchFamily="18" charset="0"/>
                <a:ea typeface="楷体_GB2312" pitchFamily="1" charset="-122"/>
              </a:rPr>
              <a:t>)=45，</a:t>
            </a:r>
            <a:r>
              <a:rPr lang="zh-CN" altLang="en-US" sz="2800" i="1">
                <a:solidFill>
                  <a:schemeClr val="folHlink"/>
                </a:solidFill>
                <a:latin typeface="Times New Roman" pitchFamily="18" charset="0"/>
                <a:ea typeface="楷体_GB2312" pitchFamily="1" charset="-122"/>
              </a:rPr>
              <a:t>H</a:t>
            </a:r>
            <a:r>
              <a:rPr lang="zh-CN" altLang="en-US" sz="2800">
                <a:solidFill>
                  <a:schemeClr val="folHlink"/>
                </a:solidFill>
                <a:latin typeface="Times New Roman" pitchFamily="18" charset="0"/>
                <a:ea typeface="楷体_GB2312" pitchFamily="1" charset="-122"/>
              </a:rPr>
              <a:t>=</a:t>
            </a:r>
            <a:r>
              <a:rPr lang="el-GR" altLang="en-US" sz="2800" i="1">
                <a:solidFill>
                  <a:schemeClr val="folHlink"/>
                </a:solidFill>
                <a:latin typeface="Times New Roman" pitchFamily="18" charset="0"/>
                <a:ea typeface="楷体_GB2312" pitchFamily="1" charset="-122"/>
              </a:rPr>
              <a:t>Φ</a:t>
            </a:r>
            <a:endParaRPr lang="zh-CN" altLang="en-US" sz="2800" i="1">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Can_</a:t>
            </a:r>
            <a:r>
              <a:rPr lang="zh-CN" altLang="en-US" sz="2800" i="1">
                <a:solidFill>
                  <a:schemeClr val="folHlink"/>
                </a:solidFill>
                <a:latin typeface="Times New Roman" pitchFamily="18" charset="0"/>
                <a:ea typeface="楷体_GB2312" pitchFamily="1" charset="-122"/>
              </a:rPr>
              <a:t>N</a:t>
            </a:r>
            <a:r>
              <a:rPr lang="zh-CN" altLang="en-US" sz="2800">
                <a:solidFill>
                  <a:schemeClr val="folHlink"/>
                </a:solidFill>
                <a:latin typeface="Times New Roman" pitchFamily="18" charset="0"/>
                <a:ea typeface="楷体_GB2312" pitchFamily="1" charset="-122"/>
              </a:rPr>
              <a:t>(</a:t>
            </a:r>
            <a:r>
              <a:rPr lang="zh-CN" altLang="en-US" sz="2800" i="1">
                <a:solidFill>
                  <a:schemeClr val="folHlink"/>
                </a:solidFill>
                <a:latin typeface="Times New Roman" pitchFamily="18" charset="0"/>
                <a:ea typeface="楷体_GB2312" pitchFamily="1" charset="-122"/>
              </a:rPr>
              <a:t>x</a:t>
            </a:r>
            <a:r>
              <a:rPr lang="zh-CN" altLang="en-US" sz="2800" i="1" baseline="30000">
                <a:solidFill>
                  <a:schemeClr val="folHlink"/>
                </a:solidFill>
                <a:latin typeface="Times New Roman" pitchFamily="18" charset="0"/>
                <a:ea typeface="楷体_GB2312" pitchFamily="1" charset="-122"/>
              </a:rPr>
              <a:t>now</a:t>
            </a:r>
            <a:r>
              <a:rPr lang="zh-CN" altLang="en-US" sz="2800">
                <a:solidFill>
                  <a:schemeClr val="folHlink"/>
                </a:solidFill>
                <a:latin typeface="Times New Roman" pitchFamily="18" charset="0"/>
                <a:ea typeface="楷体_GB2312" pitchFamily="1" charset="-122"/>
              </a:rPr>
              <a:t>)={(</a:t>
            </a:r>
            <a:r>
              <a:rPr lang="zh-CN" altLang="en-US" sz="2800" i="1">
                <a:solidFill>
                  <a:schemeClr val="folHlink"/>
                </a:solidFill>
                <a:latin typeface="Times New Roman" pitchFamily="18" charset="0"/>
                <a:ea typeface="楷体_GB2312" pitchFamily="1" charset="-122"/>
              </a:rPr>
              <a:t>ACBDE</a:t>
            </a:r>
            <a:r>
              <a:rPr lang="zh-CN" altLang="en-US" sz="2800">
                <a:solidFill>
                  <a:schemeClr val="folHlink"/>
                </a:solidFill>
                <a:latin typeface="Times New Roman" pitchFamily="18" charset="0"/>
                <a:ea typeface="楷体_GB2312" pitchFamily="1" charset="-122"/>
              </a:rPr>
              <a:t>;43)，(</a:t>
            </a:r>
            <a:r>
              <a:rPr lang="zh-CN" altLang="en-US" sz="2800" i="1">
                <a:solidFill>
                  <a:schemeClr val="folHlink"/>
                </a:solidFill>
                <a:latin typeface="Times New Roman" pitchFamily="18" charset="0"/>
                <a:ea typeface="楷体_GB2312" pitchFamily="1" charset="-122"/>
              </a:rPr>
              <a:t>ADCBE</a:t>
            </a:r>
            <a:r>
              <a:rPr lang="zh-CN" altLang="en-US" sz="2800">
                <a:solidFill>
                  <a:schemeClr val="folHlink"/>
                </a:solidFill>
                <a:latin typeface="Times New Roman" pitchFamily="18" charset="0"/>
                <a:ea typeface="楷体_GB2312" pitchFamily="1" charset="-122"/>
              </a:rPr>
              <a:t>;45)，(</a:t>
            </a:r>
            <a:r>
              <a:rPr lang="zh-CN" altLang="en-US" sz="2800" i="1">
                <a:solidFill>
                  <a:schemeClr val="folHlink"/>
                </a:solidFill>
                <a:latin typeface="Times New Roman" pitchFamily="18" charset="0"/>
                <a:ea typeface="楷体_GB2312" pitchFamily="1" charset="-122"/>
              </a:rPr>
              <a:t>AECDB</a:t>
            </a:r>
            <a:r>
              <a:rPr lang="zh-CN" altLang="en-US" sz="2800">
                <a:solidFill>
                  <a:schemeClr val="folHlink"/>
                </a:solidFill>
                <a:latin typeface="Times New Roman" pitchFamily="18" charset="0"/>
                <a:ea typeface="楷体_GB2312" pitchFamily="1" charset="-122"/>
              </a:rPr>
              <a:t>;60)，(</a:t>
            </a:r>
            <a:r>
              <a:rPr lang="zh-CN" altLang="en-US" sz="2800" i="1">
                <a:solidFill>
                  <a:schemeClr val="folHlink"/>
                </a:solidFill>
                <a:latin typeface="Times New Roman" pitchFamily="18" charset="0"/>
                <a:ea typeface="楷体_GB2312" pitchFamily="1" charset="-122"/>
              </a:rPr>
              <a:t>ABEDC</a:t>
            </a:r>
            <a:r>
              <a:rPr lang="zh-CN" altLang="en-US" sz="2800">
                <a:solidFill>
                  <a:schemeClr val="folHlink"/>
                </a:solidFill>
                <a:latin typeface="Times New Roman" pitchFamily="18" charset="0"/>
                <a:ea typeface="楷体_GB2312" pitchFamily="1" charset="-122"/>
              </a:rPr>
              <a:t>;59)，(</a:t>
            </a:r>
            <a:r>
              <a:rPr lang="zh-CN" altLang="en-US" sz="2800" i="1">
                <a:solidFill>
                  <a:schemeClr val="folHlink"/>
                </a:solidFill>
                <a:latin typeface="Times New Roman" pitchFamily="18" charset="0"/>
                <a:ea typeface="楷体_GB2312" pitchFamily="1" charset="-122"/>
              </a:rPr>
              <a:t>ABCED</a:t>
            </a:r>
            <a:r>
              <a:rPr lang="zh-CN" altLang="en-US" sz="2800">
                <a:solidFill>
                  <a:schemeClr val="folHlink"/>
                </a:solidFill>
                <a:latin typeface="Times New Roman" pitchFamily="18" charset="0"/>
                <a:ea typeface="楷体_GB2312" pitchFamily="1" charset="-122"/>
              </a:rPr>
              <a:t>;44)}。</a:t>
            </a:r>
          </a:p>
        </p:txBody>
      </p:sp>
      <p:sp>
        <p:nvSpPr>
          <p:cNvPr id="43011"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zh-CN" smtClean="0">
                <a:solidFill>
                  <a:srgbClr val="FFFF99"/>
                </a:solidFill>
                <a:ea typeface="楷体_GB2312" pitchFamily="1" charset="-122"/>
              </a:rPr>
              <a:t>  </a:t>
            </a:r>
          </a:p>
        </p:txBody>
      </p:sp>
      <p:sp>
        <p:nvSpPr>
          <p:cNvPr id="43012" name="Rectangle 4"/>
          <p:cNvSpPr>
            <a:spLocks noRot="1" noChangeArrowheads="1"/>
          </p:cNvSpPr>
          <p:nvPr/>
        </p:nvSpPr>
        <p:spPr bwMode="auto">
          <a:xfrm>
            <a:off x="241300" y="5200650"/>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ACBDE</a:t>
            </a:r>
            <a:r>
              <a:rPr lang="en-US" altLang="zh-CN" sz="2800">
                <a:solidFill>
                  <a:srgbClr val="FF9900"/>
                </a:solidFill>
                <a:latin typeface="Times New Roman" pitchFamily="18" charset="0"/>
                <a:ea typeface="楷体_GB2312" pitchFamily="1" charset="-122"/>
              </a:rPr>
              <a:t>)</a:t>
            </a:r>
          </a:p>
        </p:txBody>
      </p:sp>
      <p:sp>
        <p:nvSpPr>
          <p:cNvPr id="43013" name="Line 5"/>
          <p:cNvSpPr>
            <a:spLocks noChangeShapeType="1"/>
          </p:cNvSpPr>
          <p:nvPr/>
        </p:nvSpPr>
        <p:spPr bwMode="auto">
          <a:xfrm>
            <a:off x="3132138" y="4724400"/>
            <a:ext cx="165576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012"/>
                                        </p:tgtEl>
                                        <p:attrNameLst>
                                          <p:attrName>style.visibility</p:attrName>
                                        </p:attrNameLst>
                                      </p:cBhvr>
                                      <p:to>
                                        <p:strVal val="visible"/>
                                      </p:to>
                                    </p:set>
                                    <p:anim calcmode="lin" valueType="num">
                                      <p:cBhvr additive="base">
                                        <p:cTn id="11" dur="500" fill="hold"/>
                                        <p:tgtEl>
                                          <p:spTgt spid="43012"/>
                                        </p:tgtEl>
                                        <p:attrNameLst>
                                          <p:attrName>ppt_x</p:attrName>
                                        </p:attrNameLst>
                                      </p:cBhvr>
                                      <p:tavLst>
                                        <p:tav tm="0">
                                          <p:val>
                                            <p:strVal val="#ppt_x"/>
                                          </p:val>
                                        </p:tav>
                                        <p:tav tm="100000">
                                          <p:val>
                                            <p:strVal val="#ppt_x"/>
                                          </p:val>
                                        </p:tav>
                                      </p:tavLst>
                                    </p:anim>
                                    <p:anim calcmode="lin" valueType="num">
                                      <p:cBhvr additive="base">
                                        <p:cTn id="12"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：禁忌对象为分量变化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步</a:t>
            </a:r>
            <a:r>
              <a:rPr lang="en-US" altLang="zh-CN" sz="2800">
                <a:solidFill>
                  <a:schemeClr val="folHlink"/>
                </a:solidFill>
                <a:latin typeface="Times New Roman" pitchFamily="18" charset="0"/>
                <a:ea typeface="楷体_GB2312" pitchFamily="1" charset="-122"/>
              </a:rPr>
              <a:t>——</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H</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B</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C</a:t>
            </a:r>
            <a:r>
              <a:rPr lang="en-US" altLang="zh-CN" sz="2800">
                <a:solidFill>
                  <a:schemeClr val="folHlink"/>
                </a:solidFill>
                <a:latin typeface="Times New Roman" pitchFamily="18" charset="0"/>
                <a:ea typeface="楷体_GB2312" pitchFamily="1" charset="-122"/>
              </a:rPr>
              <a:t>)}</a:t>
            </a:r>
            <a:endParaRPr lang="en-US" altLang="zh-CN" sz="2800" i="1">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ADBCE</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ACEDB</a:t>
            </a:r>
            <a:r>
              <a:rPr lang="en-US" altLang="zh-CN" sz="2800">
                <a:solidFill>
                  <a:schemeClr val="folHlink"/>
                </a:solidFill>
                <a:latin typeface="Times New Roman" pitchFamily="18" charset="0"/>
                <a:ea typeface="楷体_GB2312" pitchFamily="1" charset="-122"/>
              </a:rPr>
              <a:t>;58)</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AEBDC</a:t>
            </a:r>
            <a:r>
              <a:rPr lang="en-US" altLang="zh-CN" sz="2800">
                <a:solidFill>
                  <a:schemeClr val="folHlink"/>
                </a:solidFill>
                <a:latin typeface="Times New Roman" pitchFamily="18" charset="0"/>
                <a:ea typeface="楷体_GB2312" pitchFamily="1" charset="-122"/>
              </a:rPr>
              <a:t>;59)}</a:t>
            </a:r>
            <a:r>
              <a:rPr lang="zh-CN" altLang="en-US" sz="2800">
                <a:solidFill>
                  <a:schemeClr val="folHlink"/>
                </a:solidFill>
                <a:latin typeface="Times New Roman" pitchFamily="18" charset="0"/>
                <a:ea typeface="楷体_GB2312" pitchFamily="1" charset="-122"/>
              </a:rPr>
              <a:t>。</a:t>
            </a:r>
          </a:p>
        </p:txBody>
      </p:sp>
      <p:sp>
        <p:nvSpPr>
          <p:cNvPr id="44035"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sp>
        <p:nvSpPr>
          <p:cNvPr id="44036" name="Rectangle 4"/>
          <p:cNvSpPr>
            <a:spLocks noRot="1" noChangeArrowheads="1"/>
          </p:cNvSpPr>
          <p:nvPr/>
        </p:nvSpPr>
        <p:spPr bwMode="auto">
          <a:xfrm>
            <a:off x="241300" y="5200650"/>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ACBED</a:t>
            </a:r>
            <a:r>
              <a:rPr lang="en-US" altLang="zh-CN" sz="2800">
                <a:solidFill>
                  <a:srgbClr val="FF9900"/>
                </a:solidFill>
                <a:latin typeface="Times New Roman" pitchFamily="18" charset="0"/>
                <a:ea typeface="楷体_GB2312" pitchFamily="1" charset="-122"/>
              </a:rPr>
              <a:t>)</a:t>
            </a:r>
          </a:p>
        </p:txBody>
      </p:sp>
      <p:sp>
        <p:nvSpPr>
          <p:cNvPr id="44037" name="Line 5"/>
          <p:cNvSpPr>
            <a:spLocks noChangeShapeType="1"/>
          </p:cNvSpPr>
          <p:nvPr/>
        </p:nvSpPr>
        <p:spPr bwMode="auto">
          <a:xfrm>
            <a:off x="3132138" y="4724400"/>
            <a:ext cx="165576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2" name="Rectangle 6"/>
          <p:cNvSpPr>
            <a:spLocks noChangeArrowheads="1"/>
          </p:cNvSpPr>
          <p:nvPr/>
        </p:nvSpPr>
        <p:spPr bwMode="auto">
          <a:xfrm>
            <a:off x="765175" y="4826000"/>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4036"/>
                                        </p:tgtEl>
                                        <p:attrNameLst>
                                          <p:attrName>style.visibility</p:attrName>
                                        </p:attrNameLst>
                                      </p:cBhvr>
                                      <p:to>
                                        <p:strVal val="visible"/>
                                      </p:to>
                                    </p:set>
                                    <p:anim calcmode="lin" valueType="num">
                                      <p:cBhvr additive="base">
                                        <p:cTn id="11" dur="500" fill="hold"/>
                                        <p:tgtEl>
                                          <p:spTgt spid="44036"/>
                                        </p:tgtEl>
                                        <p:attrNameLst>
                                          <p:attrName>ppt_x</p:attrName>
                                        </p:attrNameLst>
                                      </p:cBhvr>
                                      <p:tavLst>
                                        <p:tav tm="0">
                                          <p:val>
                                            <p:strVal val="#ppt_x"/>
                                          </p:val>
                                        </p:tav>
                                        <p:tav tm="100000">
                                          <p:val>
                                            <p:strVal val="#ppt_x"/>
                                          </p:val>
                                        </p:tav>
                                      </p:tavLst>
                                    </p:anim>
                                    <p:anim calcmode="lin" valueType="num">
                                      <p:cBhvr additive="base">
                                        <p:cTn id="12"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：禁忌对象为分量变化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步</a:t>
            </a:r>
            <a:r>
              <a:rPr lang="en-US" altLang="zh-CN" sz="2800">
                <a:solidFill>
                  <a:schemeClr val="folHlink"/>
                </a:solidFill>
                <a:latin typeface="Times New Roman" pitchFamily="18" charset="0"/>
                <a:ea typeface="楷体_GB2312" pitchFamily="1" charset="-122"/>
              </a:rPr>
              <a:t>——</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H</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B</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C</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D</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E</a:t>
            </a:r>
            <a:r>
              <a:rPr lang="en-US" altLang="zh-CN" sz="2800">
                <a:solidFill>
                  <a:schemeClr val="folHlink"/>
                </a:solidFill>
                <a:latin typeface="Times New Roman" pitchFamily="18" charset="0"/>
                <a:ea typeface="楷体_GB2312" pitchFamily="1" charset="-122"/>
              </a:rPr>
              <a:t>)}</a:t>
            </a:r>
            <a:endParaRPr lang="en-US" altLang="zh-CN" sz="2800" i="1">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ABCED</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AEBCD</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ADBEC</a:t>
            </a:r>
            <a:r>
              <a:rPr lang="en-US" altLang="zh-CN" sz="2800">
                <a:solidFill>
                  <a:schemeClr val="folHlink"/>
                </a:solidFill>
                <a:latin typeface="Times New Roman" pitchFamily="18" charset="0"/>
                <a:ea typeface="楷体_GB2312" pitchFamily="1" charset="-122"/>
              </a:rPr>
              <a:t>;58)</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ACEBD</a:t>
            </a:r>
            <a:r>
              <a:rPr lang="en-US" altLang="zh-CN" sz="2800">
                <a:solidFill>
                  <a:schemeClr val="folHlink"/>
                </a:solidFill>
                <a:latin typeface="Times New Roman" pitchFamily="18" charset="0"/>
                <a:ea typeface="楷体_GB2312" pitchFamily="1" charset="-122"/>
              </a:rPr>
              <a:t>;58)}</a:t>
            </a:r>
            <a:r>
              <a:rPr lang="zh-CN" altLang="en-US" sz="2800">
                <a:solidFill>
                  <a:schemeClr val="folHlink"/>
                </a:solidFill>
                <a:latin typeface="Times New Roman" pitchFamily="18" charset="0"/>
                <a:ea typeface="楷体_GB2312" pitchFamily="1" charset="-122"/>
              </a:rPr>
              <a:t>。</a:t>
            </a:r>
          </a:p>
        </p:txBody>
      </p:sp>
      <p:sp>
        <p:nvSpPr>
          <p:cNvPr id="45059"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sp>
        <p:nvSpPr>
          <p:cNvPr id="45060" name="Rectangle 4"/>
          <p:cNvSpPr>
            <a:spLocks noRot="1" noChangeArrowheads="1"/>
          </p:cNvSpPr>
          <p:nvPr/>
        </p:nvSpPr>
        <p:spPr bwMode="auto">
          <a:xfrm>
            <a:off x="241300" y="5200650"/>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AEBCD</a:t>
            </a:r>
            <a:r>
              <a:rPr lang="en-US" altLang="zh-CN" sz="2800">
                <a:solidFill>
                  <a:srgbClr val="FF9900"/>
                </a:solidFill>
                <a:latin typeface="Times New Roman" pitchFamily="18" charset="0"/>
                <a:ea typeface="楷体_GB2312" pitchFamily="1" charset="-122"/>
              </a:rPr>
              <a:t>)</a:t>
            </a:r>
          </a:p>
        </p:txBody>
      </p:sp>
      <p:sp>
        <p:nvSpPr>
          <p:cNvPr id="45061" name="Line 5"/>
          <p:cNvSpPr>
            <a:spLocks noChangeShapeType="1"/>
          </p:cNvSpPr>
          <p:nvPr/>
        </p:nvSpPr>
        <p:spPr bwMode="auto">
          <a:xfrm>
            <a:off x="900113" y="5229225"/>
            <a:ext cx="165576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6" name="Rectangle 6"/>
          <p:cNvSpPr>
            <a:spLocks noChangeArrowheads="1"/>
          </p:cNvSpPr>
          <p:nvPr/>
        </p:nvSpPr>
        <p:spPr bwMode="auto">
          <a:xfrm>
            <a:off x="5292725" y="4302125"/>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37897" name="Rectangle 7"/>
          <p:cNvSpPr>
            <a:spLocks noChangeArrowheads="1"/>
          </p:cNvSpPr>
          <p:nvPr/>
        </p:nvSpPr>
        <p:spPr bwMode="auto">
          <a:xfrm>
            <a:off x="3025775" y="4327525"/>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5060"/>
                                        </p:tgtEl>
                                        <p:attrNameLst>
                                          <p:attrName>style.visibility</p:attrName>
                                        </p:attrNameLst>
                                      </p:cBhvr>
                                      <p:to>
                                        <p:strVal val="visible"/>
                                      </p:to>
                                    </p:set>
                                    <p:anim calcmode="lin" valueType="num">
                                      <p:cBhvr additive="base">
                                        <p:cTn id="11" dur="500" fill="hold"/>
                                        <p:tgtEl>
                                          <p:spTgt spid="45060"/>
                                        </p:tgtEl>
                                        <p:attrNameLst>
                                          <p:attrName>ppt_x</p:attrName>
                                        </p:attrNameLst>
                                      </p:cBhvr>
                                      <p:tavLst>
                                        <p:tav tm="0">
                                          <p:val>
                                            <p:strVal val="#ppt_x"/>
                                          </p:val>
                                        </p:tav>
                                        <p:tav tm="100000">
                                          <p:val>
                                            <p:strVal val="#ppt_x"/>
                                          </p:val>
                                        </p:tav>
                                      </p:tavLst>
                                    </p:anim>
                                    <p:anim calcmode="lin" valueType="num">
                                      <p:cBhvr additive="base">
                                        <p:cTn id="12"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imes New Roman" pitchFamily="18" charset="0"/>
                <a:ea typeface="楷体_GB2312" pitchFamily="1" charset="-122"/>
              </a:rPr>
              <a:t>情况</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：禁忌对象为目标值变化</a:t>
            </a: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endParaRPr lang="zh-CN" altLang="en-US" sz="2800">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禁忌长度为</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，从</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opt</a:t>
            </a:r>
            <a:r>
              <a:rPr lang="zh-CN" altLang="en-US" sz="2800">
                <a:solidFill>
                  <a:schemeClr val="folHlink"/>
                </a:solidFill>
                <a:latin typeface="Times New Roman" pitchFamily="18" charset="0"/>
                <a:ea typeface="楷体_GB2312" pitchFamily="1" charset="-122"/>
              </a:rPr>
              <a:t>邻域中选出最佳的</a:t>
            </a:r>
            <a:r>
              <a:rPr lang="en-US" altLang="zh-CN" sz="2800">
                <a:solidFill>
                  <a:schemeClr val="folHlink"/>
                </a:solidFill>
                <a:latin typeface="Times New Roman" pitchFamily="18" charset="0"/>
                <a:ea typeface="楷体_GB2312" pitchFamily="1" charset="-122"/>
              </a:rPr>
              <a:t>5</a:t>
            </a:r>
            <a:r>
              <a:rPr lang="zh-CN" altLang="en-US" sz="2800">
                <a:solidFill>
                  <a:schemeClr val="folHlink"/>
                </a:solidFill>
                <a:latin typeface="Times New Roman" pitchFamily="18" charset="0"/>
                <a:ea typeface="楷体_GB2312" pitchFamily="1" charset="-122"/>
              </a:rPr>
              <a:t>个解组成候选集</a:t>
            </a:r>
            <a:r>
              <a:rPr lang="en-US" altLang="zh-CN" sz="2800">
                <a:solidFill>
                  <a:schemeClr val="folHlink"/>
                </a:solidFill>
                <a:latin typeface="Times New Roman" pitchFamily="18" charset="0"/>
                <a:ea typeface="楷体_GB2312" pitchFamily="1" charset="-122"/>
              </a:rPr>
              <a:t>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，初始解</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baseline="30000">
                <a:solidFill>
                  <a:schemeClr val="folHlink"/>
                </a:solidFill>
                <a:latin typeface="Times New Roman" pitchFamily="18" charset="0"/>
                <a:ea typeface="楷体_GB2312" pitchFamily="1" charset="-122"/>
              </a:rPr>
              <a:t>0</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baseline="30000">
                <a:solidFill>
                  <a:schemeClr val="folHlink"/>
                </a:solidFill>
                <a:latin typeface="Times New Roman" pitchFamily="18" charset="0"/>
                <a:ea typeface="楷体_GB2312" pitchFamily="1" charset="-122"/>
              </a:rPr>
              <a:t>0</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endParaRPr lang="zh-CN" altLang="en-US" sz="2800">
              <a:solidFill>
                <a:schemeClr val="folHlink"/>
              </a:solidFill>
              <a:latin typeface="Tahoma" pitchFamily="34" charset="0"/>
              <a:ea typeface="楷体_GB2312" pitchFamily="1" charset="-122"/>
            </a:endParaRPr>
          </a:p>
        </p:txBody>
      </p:sp>
      <p:sp>
        <p:nvSpPr>
          <p:cNvPr id="46083"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pic>
        <p:nvPicPr>
          <p:cNvPr id="389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3676650"/>
            <a:ext cx="3152775"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863" y="3068638"/>
            <a:ext cx="251142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0" name="Rectangle 6"/>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：禁忌对象为目标值变化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步</a:t>
            </a:r>
            <a:r>
              <a:rPr lang="en-US" altLang="zh-CN" sz="2800">
                <a:solidFill>
                  <a:schemeClr val="folHlink"/>
                </a:solidFill>
                <a:latin typeface="Times New Roman" pitchFamily="18" charset="0"/>
                <a:ea typeface="楷体_GB2312" pitchFamily="1" charset="-122"/>
              </a:rPr>
              <a:t>——</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H</a:t>
            </a:r>
            <a:r>
              <a:rPr lang="en-US" altLang="zh-CN" sz="2800">
                <a:solidFill>
                  <a:schemeClr val="folHlink"/>
                </a:solidFill>
                <a:latin typeface="Times New Roman" pitchFamily="18" charset="0"/>
                <a:ea typeface="楷体_GB2312" pitchFamily="1" charset="-122"/>
              </a:rPr>
              <a:t>={45}</a:t>
            </a:r>
            <a:endParaRPr lang="en-US" altLang="zh-CN" sz="2800" i="1">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ADCBE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ABEDC</a:t>
            </a:r>
            <a:r>
              <a:rPr lang="en-US" altLang="zh-CN" sz="2800">
                <a:solidFill>
                  <a:schemeClr val="folHlink"/>
                </a:solidFill>
                <a:latin typeface="Times New Roman" pitchFamily="18" charset="0"/>
                <a:ea typeface="楷体_GB2312" pitchFamily="1" charset="-122"/>
              </a:rPr>
              <a:t>;59)</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ABCED</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p>
        </p:txBody>
      </p:sp>
      <p:sp>
        <p:nvSpPr>
          <p:cNvPr id="47107"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sp>
        <p:nvSpPr>
          <p:cNvPr id="47108" name="Rectangle 4"/>
          <p:cNvSpPr>
            <a:spLocks noRot="1" noChangeArrowheads="1"/>
          </p:cNvSpPr>
          <p:nvPr/>
        </p:nvSpPr>
        <p:spPr bwMode="auto">
          <a:xfrm>
            <a:off x="241300" y="5200650"/>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ACBDE</a:t>
            </a:r>
            <a:r>
              <a:rPr lang="en-US" altLang="zh-CN" sz="2800">
                <a:solidFill>
                  <a:srgbClr val="FF9900"/>
                </a:solidFill>
                <a:latin typeface="Times New Roman" pitchFamily="18" charset="0"/>
                <a:ea typeface="楷体_GB2312" pitchFamily="1" charset="-122"/>
              </a:rPr>
              <a:t>)</a:t>
            </a:r>
          </a:p>
        </p:txBody>
      </p:sp>
      <p:sp>
        <p:nvSpPr>
          <p:cNvPr id="47109" name="Line 5"/>
          <p:cNvSpPr>
            <a:spLocks noChangeShapeType="1"/>
          </p:cNvSpPr>
          <p:nvPr/>
        </p:nvSpPr>
        <p:spPr bwMode="auto">
          <a:xfrm>
            <a:off x="5435600" y="4724400"/>
            <a:ext cx="1655763"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4" name="Rectangle 6"/>
          <p:cNvSpPr>
            <a:spLocks noChangeArrowheads="1"/>
          </p:cNvSpPr>
          <p:nvPr/>
        </p:nvSpPr>
        <p:spPr bwMode="auto">
          <a:xfrm>
            <a:off x="3025775" y="4318000"/>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39945" name="Rectangle 7"/>
          <p:cNvSpPr>
            <a:spLocks noChangeArrowheads="1"/>
          </p:cNvSpPr>
          <p:nvPr/>
        </p:nvSpPr>
        <p:spPr bwMode="auto">
          <a:xfrm>
            <a:off x="765175" y="4835525"/>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39946" name="Rectangle 8"/>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7108"/>
                                        </p:tgtEl>
                                        <p:attrNameLst>
                                          <p:attrName>style.visibility</p:attrName>
                                        </p:attrNameLst>
                                      </p:cBhvr>
                                      <p:to>
                                        <p:strVal val="visible"/>
                                      </p:to>
                                    </p:set>
                                    <p:anim calcmode="lin" valueType="num">
                                      <p:cBhvr additive="base">
                                        <p:cTn id="11" dur="500" fill="hold"/>
                                        <p:tgtEl>
                                          <p:spTgt spid="47108"/>
                                        </p:tgtEl>
                                        <p:attrNameLst>
                                          <p:attrName>ppt_x</p:attrName>
                                        </p:attrNameLst>
                                      </p:cBhvr>
                                      <p:tavLst>
                                        <p:tav tm="0">
                                          <p:val>
                                            <p:strVal val="#ppt_x"/>
                                          </p:val>
                                        </p:tav>
                                        <p:tav tm="100000">
                                          <p:val>
                                            <p:strVal val="#ppt_x"/>
                                          </p:val>
                                        </p:tav>
                                      </p:tavLst>
                                    </p:anim>
                                    <p:anim calcmode="lin" valueType="num">
                                      <p:cBhvr additive="base">
                                        <p:cTn id="12"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utoUpdateAnimBg="0"/>
      <p:bldP spid="4710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ahoma" pitchFamily="34" charset="0"/>
                <a:ea typeface="楷体_GB2312" pitchFamily="1" charset="-122"/>
              </a:rPr>
              <a:t>情况</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：禁忌对象为目标值变化</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第</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步</a:t>
            </a:r>
            <a:r>
              <a:rPr lang="en-US" altLang="zh-CN" sz="2800">
                <a:solidFill>
                  <a:schemeClr val="folHlink"/>
                </a:solidFill>
                <a:latin typeface="Times New Roman" pitchFamily="18" charset="0"/>
                <a:ea typeface="楷体_GB2312" pitchFamily="1" charset="-122"/>
              </a:rPr>
              <a:t>——</a:t>
            </a: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f</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H</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43}</a:t>
            </a:r>
            <a:endParaRPr lang="en-US" altLang="zh-CN" sz="2800" i="1">
              <a:solidFill>
                <a:schemeClr val="folHlink"/>
              </a:solidFill>
              <a:latin typeface="Times New Roman" pitchFamily="18" charset="0"/>
              <a:ea typeface="楷体_GB2312" pitchFamily="1" charset="-122"/>
            </a:endParaRPr>
          </a:p>
          <a:p>
            <a:pPr eaLnBrk="1" hangingPunct="1">
              <a:spcBef>
                <a:spcPct val="10000"/>
              </a:spcBef>
              <a:buClr>
                <a:schemeClr val="folHlink"/>
              </a:buClr>
              <a:buSzPct val="60000"/>
              <a:buFont typeface="Wingdings" pitchFamily="2" charset="2"/>
              <a:buNone/>
            </a:pPr>
            <a:r>
              <a:rPr lang="en-US" altLang="zh-CN" sz="2800">
                <a:solidFill>
                  <a:schemeClr val="folHlink"/>
                </a:solidFill>
                <a:latin typeface="Times New Roman" pitchFamily="18" charset="0"/>
                <a:ea typeface="楷体_GB2312" pitchFamily="1" charset="-122"/>
              </a:rPr>
              <a:t>     Can_</a:t>
            </a:r>
            <a:r>
              <a:rPr lang="en-US" altLang="zh-CN" sz="2800" i="1">
                <a:solidFill>
                  <a:schemeClr val="folHlink"/>
                </a:solidFill>
                <a:latin typeface="Times New Roman" pitchFamily="18" charset="0"/>
                <a:ea typeface="楷体_GB2312" pitchFamily="1" charset="-122"/>
              </a:rPr>
              <a:t>N</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x</a:t>
            </a:r>
            <a:r>
              <a:rPr lang="en-US" altLang="zh-CN" sz="2800" i="1" baseline="30000">
                <a:solidFill>
                  <a:schemeClr val="folHlink"/>
                </a:solidFill>
                <a:latin typeface="Times New Roman" pitchFamily="18" charset="0"/>
                <a:ea typeface="楷体_GB2312" pitchFamily="1" charset="-122"/>
              </a:rPr>
              <a:t>now</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ACBDE</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ACBED</a:t>
            </a:r>
            <a:r>
              <a:rPr lang="en-US" altLang="zh-CN" sz="2800">
                <a:solidFill>
                  <a:schemeClr val="folHlink"/>
                </a:solidFill>
                <a:latin typeface="Times New Roman" pitchFamily="18" charset="0"/>
                <a:ea typeface="楷体_GB2312" pitchFamily="1" charset="-122"/>
              </a:rPr>
              <a:t>;43)</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ADBCE</a:t>
            </a:r>
            <a:r>
              <a:rPr lang="en-US" altLang="zh-CN" sz="2800">
                <a:solidFill>
                  <a:schemeClr val="folHlink"/>
                </a:solidFill>
                <a:latin typeface="Times New Roman" pitchFamily="18" charset="0"/>
                <a:ea typeface="楷体_GB2312" pitchFamily="1" charset="-122"/>
              </a:rPr>
              <a:t>;44)</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ABCDE</a:t>
            </a:r>
            <a:r>
              <a:rPr lang="en-US" altLang="zh-CN" sz="2800">
                <a:solidFill>
                  <a:schemeClr val="folHlink"/>
                </a:solidFill>
                <a:latin typeface="Times New Roman" pitchFamily="18" charset="0"/>
                <a:ea typeface="楷体_GB2312" pitchFamily="1" charset="-122"/>
              </a:rPr>
              <a:t>;45)</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ACEDB</a:t>
            </a:r>
            <a:r>
              <a:rPr lang="en-US" altLang="zh-CN" sz="2800">
                <a:solidFill>
                  <a:schemeClr val="folHlink"/>
                </a:solidFill>
                <a:latin typeface="Times New Roman" pitchFamily="18" charset="0"/>
                <a:ea typeface="楷体_GB2312" pitchFamily="1" charset="-122"/>
              </a:rPr>
              <a:t>;58)}</a:t>
            </a:r>
            <a:r>
              <a:rPr lang="zh-CN" altLang="en-US" sz="2800">
                <a:solidFill>
                  <a:schemeClr val="folHlink"/>
                </a:solidFill>
                <a:latin typeface="Times New Roman" pitchFamily="18" charset="0"/>
                <a:ea typeface="楷体_GB2312" pitchFamily="1" charset="-122"/>
              </a:rPr>
              <a:t>。</a:t>
            </a:r>
          </a:p>
        </p:txBody>
      </p:sp>
      <p:sp>
        <p:nvSpPr>
          <p:cNvPr id="48131" name="Rectangle 3"/>
          <p:cNvSpPr>
            <a:spLocks noRot="1" noChangeArrowheads="1"/>
          </p:cNvSpPr>
          <p:nvPr/>
        </p:nvSpPr>
        <p:spPr bwMode="auto">
          <a:xfrm>
            <a:off x="0" y="444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sp>
        <p:nvSpPr>
          <p:cNvPr id="48132" name="Rectangle 4"/>
          <p:cNvSpPr>
            <a:spLocks noRot="1" noChangeArrowheads="1"/>
          </p:cNvSpPr>
          <p:nvPr/>
        </p:nvSpPr>
        <p:spPr bwMode="auto">
          <a:xfrm>
            <a:off x="241300" y="5200650"/>
            <a:ext cx="8540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rgbClr val="FF9900"/>
                </a:solidFill>
                <a:latin typeface="Times New Roman" pitchFamily="18" charset="0"/>
                <a:ea typeface="楷体_GB2312" pitchFamily="1" charset="-122"/>
              </a:rPr>
              <a:t>x</a:t>
            </a:r>
            <a:r>
              <a:rPr lang="en-US" altLang="zh-CN" sz="2800" i="1" baseline="30000">
                <a:solidFill>
                  <a:srgbClr val="FF9900"/>
                </a:solidFill>
                <a:latin typeface="Times New Roman" pitchFamily="18" charset="0"/>
                <a:ea typeface="楷体_GB2312" pitchFamily="1" charset="-122"/>
              </a:rPr>
              <a:t>next</a:t>
            </a:r>
            <a:r>
              <a:rPr lang="en-US" altLang="zh-CN" sz="2800">
                <a:solidFill>
                  <a:srgbClr val="FF9900"/>
                </a:solidFill>
                <a:latin typeface="Times New Roman" pitchFamily="18" charset="0"/>
                <a:ea typeface="楷体_GB2312" pitchFamily="1" charset="-122"/>
              </a:rPr>
              <a:t>=(</a:t>
            </a:r>
            <a:r>
              <a:rPr lang="en-US" altLang="zh-CN" sz="2800" i="1">
                <a:solidFill>
                  <a:srgbClr val="FF9900"/>
                </a:solidFill>
                <a:latin typeface="Times New Roman" pitchFamily="18" charset="0"/>
                <a:ea typeface="楷体_GB2312" pitchFamily="1" charset="-122"/>
              </a:rPr>
              <a:t>ADBCE</a:t>
            </a:r>
            <a:r>
              <a:rPr lang="en-US" altLang="zh-CN" sz="2800">
                <a:solidFill>
                  <a:srgbClr val="FF9900"/>
                </a:solidFill>
                <a:latin typeface="Times New Roman" pitchFamily="18" charset="0"/>
                <a:ea typeface="楷体_GB2312" pitchFamily="1" charset="-122"/>
              </a:rPr>
              <a:t>)</a:t>
            </a:r>
          </a:p>
        </p:txBody>
      </p:sp>
      <p:sp>
        <p:nvSpPr>
          <p:cNvPr id="48133" name="Line 5"/>
          <p:cNvSpPr>
            <a:spLocks noChangeShapeType="1"/>
          </p:cNvSpPr>
          <p:nvPr/>
        </p:nvSpPr>
        <p:spPr bwMode="auto">
          <a:xfrm>
            <a:off x="900113" y="5229225"/>
            <a:ext cx="165576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8" name="Rectangle 6"/>
          <p:cNvSpPr>
            <a:spLocks noChangeArrowheads="1"/>
          </p:cNvSpPr>
          <p:nvPr/>
        </p:nvSpPr>
        <p:spPr bwMode="auto">
          <a:xfrm>
            <a:off x="3025775" y="4318000"/>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40969" name="Rectangle 7"/>
          <p:cNvSpPr>
            <a:spLocks noChangeArrowheads="1"/>
          </p:cNvSpPr>
          <p:nvPr/>
        </p:nvSpPr>
        <p:spPr bwMode="auto">
          <a:xfrm>
            <a:off x="5292725" y="4327525"/>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40970" name="Rectangle 8"/>
          <p:cNvSpPr>
            <a:spLocks noChangeArrowheads="1"/>
          </p:cNvSpPr>
          <p:nvPr/>
        </p:nvSpPr>
        <p:spPr bwMode="auto">
          <a:xfrm>
            <a:off x="3044825" y="4826000"/>
            <a:ext cx="1943100" cy="360363"/>
          </a:xfrm>
          <a:prstGeom prst="rect">
            <a:avLst/>
          </a:prstGeom>
          <a:solidFill>
            <a:srgbClr val="7499D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40971" name="Rectangle 9"/>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8132"/>
                                        </p:tgtEl>
                                        <p:attrNameLst>
                                          <p:attrName>style.visibility</p:attrName>
                                        </p:attrNameLst>
                                      </p:cBhvr>
                                      <p:to>
                                        <p:strVal val="visible"/>
                                      </p:to>
                                    </p:set>
                                    <p:anim calcmode="lin" valueType="num">
                                      <p:cBhvr additive="base">
                                        <p:cTn id="11" dur="500" fill="hold"/>
                                        <p:tgtEl>
                                          <p:spTgt spid="48132"/>
                                        </p:tgtEl>
                                        <p:attrNameLst>
                                          <p:attrName>ppt_x</p:attrName>
                                        </p:attrNameLst>
                                      </p:cBhvr>
                                      <p:tavLst>
                                        <p:tav tm="0">
                                          <p:val>
                                            <p:strVal val="#ppt_x"/>
                                          </p:val>
                                        </p:tav>
                                        <p:tav tm="100000">
                                          <p:val>
                                            <p:strVal val="#ppt_x"/>
                                          </p:val>
                                        </p:tav>
                                      </p:tavLst>
                                    </p:anim>
                                    <p:anim calcmode="lin" valueType="num">
                                      <p:cBhvr additive="base">
                                        <p:cTn id="12"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p:bldP spid="4813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zh-CN" sz="2800">
                <a:latin typeface="Tahoma" pitchFamily="34" charset="0"/>
                <a:ea typeface="黑体" pitchFamily="49" charset="-122"/>
              </a:rPr>
              <a:t>禁忌对象的选取</a:t>
            </a:r>
          </a:p>
          <a:p>
            <a:pPr eaLnBrk="1" hangingPunct="1">
              <a:spcBef>
                <a:spcPct val="10000"/>
              </a:spcBef>
              <a:buClr>
                <a:schemeClr val="folHlink"/>
              </a:buClr>
              <a:buSzPct val="60000"/>
              <a:buFont typeface="Wingdings" pitchFamily="2" charset="2"/>
              <a:buNone/>
            </a:pPr>
            <a:r>
              <a:rPr lang="zh-CN" altLang="zh-CN" sz="1600">
                <a:solidFill>
                  <a:schemeClr val="folHlink"/>
                </a:solidFill>
                <a:latin typeface="Tahoma" pitchFamily="34" charset="0"/>
                <a:ea typeface="楷体_GB2312" pitchFamily="1" charset="-122"/>
              </a:rPr>
              <a:t>        </a:t>
            </a:r>
            <a:r>
              <a:rPr lang="zh-CN" altLang="zh-CN" sz="2800">
                <a:solidFill>
                  <a:schemeClr val="folHlink"/>
                </a:solidFill>
                <a:latin typeface="Tahoma" pitchFamily="34" charset="0"/>
                <a:ea typeface="楷体_GB2312" pitchFamily="1" charset="-122"/>
              </a:rPr>
              <a:t>解的简单变化比解的分量变化和目标值变化的受禁范围要小，可能造成计算时间的增加，但也给予了较大的搜索范围；</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ahoma" pitchFamily="34" charset="0"/>
                <a:ea typeface="楷体_GB2312" pitchFamily="1" charset="-122"/>
              </a:rPr>
              <a:t>    解分量的变化和目标值变化的禁忌范围大，减少了计算时间，可能导致陷在局部最优点。</a:t>
            </a:r>
            <a:endParaRPr lang="zh-CN" altLang="zh-CN" sz="2800">
              <a:solidFill>
                <a:schemeClr val="folHlink"/>
              </a:solidFill>
              <a:latin typeface="Times New Roman" pitchFamily="18" charset="0"/>
              <a:ea typeface="楷体_GB2312" pitchFamily="1" charset="-122"/>
            </a:endParaRPr>
          </a:p>
        </p:txBody>
      </p:sp>
      <p:sp>
        <p:nvSpPr>
          <p:cNvPr id="49155"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sp>
        <p:nvSpPr>
          <p:cNvPr id="41990" name="Rectangle 4"/>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禁忌长度的选取</a:t>
            </a:r>
          </a:p>
          <a:p>
            <a:pPr eaLnBrk="1" hangingPunct="1">
              <a:spcBef>
                <a:spcPct val="10000"/>
              </a:spcBef>
              <a:buClr>
                <a:schemeClr val="folHlink"/>
              </a:buClr>
              <a:buSzPct val="60000"/>
              <a:buFont typeface="Wingdings" pitchFamily="2" charset="2"/>
              <a:buNone/>
            </a:pPr>
            <a:r>
              <a:rPr lang="zh-CN" altLang="en-US" sz="1600">
                <a:solidFill>
                  <a:schemeClr val="folHlink"/>
                </a:solidFill>
                <a:latin typeface="Tahoma" pitchFamily="34" charset="0"/>
                <a:ea typeface="楷体_GB2312" pitchFamily="1" charset="-122"/>
              </a:rPr>
              <a:t>      </a:t>
            </a:r>
            <a:r>
              <a:rPr lang="zh-CN" altLang="en-US" sz="2800">
                <a:solidFill>
                  <a:schemeClr val="folHlink"/>
                </a:solidFill>
                <a:latin typeface="Times New Roman" pitchFamily="18" charset="0"/>
                <a:ea typeface="楷体_GB2312" pitchFamily="1" charset="-122"/>
              </a:rPr>
              <a:t>（</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a:t>
            </a:r>
            <a:r>
              <a:rPr lang="en-US" altLang="zh-CN" sz="2800" i="1">
                <a:solidFill>
                  <a:schemeClr val="folHlink"/>
                </a:solidFill>
                <a:latin typeface="Times New Roman" pitchFamily="18" charset="0"/>
                <a:ea typeface="楷体_GB2312" pitchFamily="1" charset="-122"/>
              </a:rPr>
              <a:t>t</a:t>
            </a:r>
            <a:r>
              <a:rPr lang="zh-CN" altLang="en-US" sz="2800">
                <a:solidFill>
                  <a:schemeClr val="folHlink"/>
                </a:solidFill>
                <a:latin typeface="Times New Roman" pitchFamily="18" charset="0"/>
                <a:ea typeface="楷体_GB2312" pitchFamily="1" charset="-122"/>
              </a:rPr>
              <a:t>可以为常数，易于实现；</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t</a:t>
            </a:r>
            <a:r>
              <a:rPr lang="zh-CN" altLang="en-US" sz="2800">
                <a:solidFill>
                  <a:schemeClr val="folHlink"/>
                </a:solidFill>
                <a:latin typeface="Times New Roman" pitchFamily="18" charset="0"/>
                <a:ea typeface="楷体_GB2312" pitchFamily="1" charset="-122"/>
              </a:rPr>
              <a:t>是可以变化的数，</a:t>
            </a:r>
            <a:r>
              <a:rPr lang="en-US" altLang="zh-CN" sz="2800" i="1">
                <a:solidFill>
                  <a:schemeClr val="folHlink"/>
                </a:solidFill>
                <a:latin typeface="Times New Roman" pitchFamily="18" charset="0"/>
                <a:ea typeface="楷体_GB2312" pitchFamily="1" charset="-122"/>
              </a:rPr>
              <a:t>t</a:t>
            </a:r>
            <a:r>
              <a:rPr lang="en-US" altLang="zh-CN" sz="2800" i="1" baseline="-25000">
                <a:solidFill>
                  <a:schemeClr val="folHlink"/>
                </a:solidFill>
                <a:latin typeface="Times New Roman" pitchFamily="18" charset="0"/>
                <a:ea typeface="楷体_GB2312" pitchFamily="1" charset="-122"/>
              </a:rPr>
              <a:t>min</a:t>
            </a:r>
            <a:r>
              <a:rPr lang="zh-CN" altLang="en-US" sz="2800">
                <a:solidFill>
                  <a:schemeClr val="folHlink"/>
                </a:solidFill>
                <a:latin typeface="Times New Roman" pitchFamily="18" charset="0"/>
                <a:ea typeface="楷体_GB2312" pitchFamily="1" charset="-122"/>
              </a:rPr>
              <a:t>和</a:t>
            </a:r>
            <a:r>
              <a:rPr lang="en-US" altLang="zh-CN" sz="2800" i="1">
                <a:solidFill>
                  <a:schemeClr val="folHlink"/>
                </a:solidFill>
                <a:latin typeface="Times New Roman" pitchFamily="18" charset="0"/>
                <a:ea typeface="楷体_GB2312" pitchFamily="1" charset="-122"/>
              </a:rPr>
              <a:t>t</a:t>
            </a:r>
            <a:r>
              <a:rPr lang="en-US" altLang="zh-CN" sz="2800" i="1" baseline="-25000">
                <a:solidFill>
                  <a:schemeClr val="folHlink"/>
                </a:solidFill>
                <a:latin typeface="Times New Roman" pitchFamily="18" charset="0"/>
                <a:ea typeface="楷体_GB2312" pitchFamily="1" charset="-122"/>
              </a:rPr>
              <a:t>max</a:t>
            </a:r>
            <a:r>
              <a:rPr lang="zh-CN" altLang="en-US" sz="2800">
                <a:solidFill>
                  <a:schemeClr val="folHlink"/>
                </a:solidFill>
                <a:latin typeface="Times New Roman" pitchFamily="18" charset="0"/>
                <a:ea typeface="楷体_GB2312" pitchFamily="1" charset="-122"/>
              </a:rPr>
              <a:t>是确定的。</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t</a:t>
            </a:r>
            <a:r>
              <a:rPr lang="en-US" altLang="zh-CN" sz="2800" i="1" baseline="-25000">
                <a:solidFill>
                  <a:schemeClr val="folHlink"/>
                </a:solidFill>
                <a:latin typeface="Times New Roman" pitchFamily="18" charset="0"/>
                <a:ea typeface="楷体_GB2312" pitchFamily="1" charset="-122"/>
              </a:rPr>
              <a:t>min</a:t>
            </a:r>
            <a:r>
              <a:rPr lang="zh-CN" altLang="en-US" sz="2800">
                <a:solidFill>
                  <a:schemeClr val="folHlink"/>
                </a:solidFill>
                <a:latin typeface="Times New Roman" pitchFamily="18" charset="0"/>
                <a:ea typeface="楷体_GB2312" pitchFamily="1" charset="-122"/>
              </a:rPr>
              <a:t>和</a:t>
            </a:r>
            <a:r>
              <a:rPr lang="en-US" altLang="zh-CN" sz="2800" i="1">
                <a:solidFill>
                  <a:schemeClr val="folHlink"/>
                </a:solidFill>
                <a:latin typeface="Times New Roman" pitchFamily="18" charset="0"/>
                <a:ea typeface="楷体_GB2312" pitchFamily="1" charset="-122"/>
              </a:rPr>
              <a:t>t</a:t>
            </a:r>
            <a:r>
              <a:rPr lang="en-US" altLang="zh-CN" sz="2800" i="1" baseline="-25000">
                <a:solidFill>
                  <a:schemeClr val="folHlink"/>
                </a:solidFill>
                <a:latin typeface="Times New Roman" pitchFamily="18" charset="0"/>
                <a:ea typeface="楷体_GB2312" pitchFamily="1" charset="-122"/>
              </a:rPr>
              <a:t>max</a:t>
            </a:r>
            <a:r>
              <a:rPr lang="zh-CN" altLang="en-US" sz="2800">
                <a:solidFill>
                  <a:schemeClr val="folHlink"/>
                </a:solidFill>
                <a:latin typeface="Times New Roman" pitchFamily="18" charset="0"/>
                <a:ea typeface="楷体_GB2312" pitchFamily="1" charset="-122"/>
              </a:rPr>
              <a:t>根据问题的规模确定，</a:t>
            </a:r>
            <a:r>
              <a:rPr lang="en-US" altLang="zh-CN" sz="2800" i="1">
                <a:solidFill>
                  <a:schemeClr val="folHlink"/>
                </a:solidFill>
                <a:latin typeface="Times New Roman" pitchFamily="18" charset="0"/>
                <a:ea typeface="楷体_GB2312" pitchFamily="1" charset="-122"/>
              </a:rPr>
              <a:t>t</a:t>
            </a:r>
            <a:r>
              <a:rPr lang="zh-CN" altLang="en-US" sz="2800">
                <a:solidFill>
                  <a:schemeClr val="folHlink"/>
                </a:solidFill>
                <a:latin typeface="Times New Roman" pitchFamily="18" charset="0"/>
                <a:ea typeface="楷体_GB2312" pitchFamily="1" charset="-122"/>
              </a:rPr>
              <a:t>的大小主要依据实际问题、实验和设计者的经验。</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 </a:t>
            </a:r>
            <a:r>
              <a:rPr lang="en-US" altLang="zh-CN" sz="2800" i="1">
                <a:solidFill>
                  <a:schemeClr val="folHlink"/>
                </a:solidFill>
                <a:latin typeface="Times New Roman" pitchFamily="18" charset="0"/>
                <a:ea typeface="楷体_GB2312" pitchFamily="1" charset="-122"/>
              </a:rPr>
              <a:t>t</a:t>
            </a:r>
            <a:r>
              <a:rPr lang="en-US" altLang="zh-CN" sz="2800" i="1" baseline="-25000">
                <a:solidFill>
                  <a:schemeClr val="folHlink"/>
                </a:solidFill>
                <a:latin typeface="Times New Roman" pitchFamily="18" charset="0"/>
                <a:ea typeface="楷体_GB2312" pitchFamily="1" charset="-122"/>
              </a:rPr>
              <a:t>min</a:t>
            </a:r>
            <a:r>
              <a:rPr lang="zh-CN" altLang="en-US" sz="2800">
                <a:solidFill>
                  <a:schemeClr val="folHlink"/>
                </a:solidFill>
                <a:latin typeface="Times New Roman" pitchFamily="18" charset="0"/>
                <a:ea typeface="楷体_GB2312" pitchFamily="1" charset="-122"/>
              </a:rPr>
              <a:t>和</a:t>
            </a:r>
            <a:r>
              <a:rPr lang="en-US" altLang="zh-CN" sz="2800" i="1">
                <a:solidFill>
                  <a:schemeClr val="folHlink"/>
                </a:solidFill>
                <a:latin typeface="Times New Roman" pitchFamily="18" charset="0"/>
                <a:ea typeface="楷体_GB2312" pitchFamily="1" charset="-122"/>
              </a:rPr>
              <a:t>t</a:t>
            </a:r>
            <a:r>
              <a:rPr lang="en-US" altLang="zh-CN" sz="2800" i="1" baseline="-25000">
                <a:solidFill>
                  <a:schemeClr val="folHlink"/>
                </a:solidFill>
                <a:latin typeface="Times New Roman" pitchFamily="18" charset="0"/>
                <a:ea typeface="楷体_GB2312" pitchFamily="1" charset="-122"/>
              </a:rPr>
              <a:t>max</a:t>
            </a:r>
            <a:r>
              <a:rPr lang="zh-CN" altLang="en-US" sz="2800">
                <a:solidFill>
                  <a:schemeClr val="folHlink"/>
                </a:solidFill>
                <a:latin typeface="Times New Roman" pitchFamily="18" charset="0"/>
                <a:ea typeface="楷体_GB2312" pitchFamily="1" charset="-122"/>
              </a:rPr>
              <a:t>的动态选择。</a:t>
            </a:r>
          </a:p>
        </p:txBody>
      </p:sp>
      <p:sp>
        <p:nvSpPr>
          <p:cNvPr id="50179"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graphicFrame>
        <p:nvGraphicFramePr>
          <p:cNvPr id="43014" name="Object 4"/>
          <p:cNvGraphicFramePr>
            <a:graphicFrameLocks noGrp="1" noChangeAspect="1"/>
          </p:cNvGraphicFramePr>
          <p:nvPr>
            <p:ph sz="half" idx="2"/>
          </p:nvPr>
        </p:nvGraphicFramePr>
        <p:xfrm>
          <a:off x="1817688" y="3038475"/>
          <a:ext cx="1573212" cy="452438"/>
        </p:xfrm>
        <a:graphic>
          <a:graphicData uri="http://schemas.openxmlformats.org/presentationml/2006/ole">
            <mc:AlternateContent xmlns:mc="http://schemas.openxmlformats.org/markup-compatibility/2006">
              <mc:Choice xmlns:v="urn:schemas-microsoft-com:vml" Requires="v">
                <p:oleObj spid="_x0000_s43022" r:id="rId3" imgW="801143" imgH="228898" progId="Equation.DSMT4">
                  <p:embed/>
                </p:oleObj>
              </mc:Choice>
              <mc:Fallback>
                <p:oleObj r:id="rId3" imgW="801143" imgH="22889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3038475"/>
                        <a:ext cx="1573212" cy="452438"/>
                      </a:xfrm>
                      <a:prstGeom prst="rect">
                        <a:avLst/>
                      </a:prstGeom>
                      <a:gradFill rotWithShape="1">
                        <a:gsLst>
                          <a:gs pos="0">
                            <a:srgbClr val="CCFFFF"/>
                          </a:gs>
                          <a:gs pos="100000">
                            <a:schemeClr val="tx1">
                              <a:alpha val="23997"/>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Rectangle 5"/>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650875"/>
            <a:ext cx="6203950" cy="579438"/>
          </a:xfrm>
        </p:spPr>
        <p:txBody>
          <a:bodyPr/>
          <a:lstStyle/>
          <a:p>
            <a:r>
              <a:rPr lang="zh-CN" altLang="en-US" sz="3200" smtClean="0"/>
              <a:t>邻域</a:t>
            </a:r>
          </a:p>
        </p:txBody>
      </p:sp>
      <p:sp>
        <p:nvSpPr>
          <p:cNvPr id="6147" name="Text Box 3"/>
          <p:cNvSpPr txBox="1">
            <a:spLocks noChangeArrowheads="1"/>
          </p:cNvSpPr>
          <p:nvPr/>
        </p:nvSpPr>
        <p:spPr bwMode="auto">
          <a:xfrm>
            <a:off x="1809750" y="2500313"/>
            <a:ext cx="326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zh-CN"/>
          </a:p>
        </p:txBody>
      </p:sp>
      <p:sp>
        <p:nvSpPr>
          <p:cNvPr id="13316"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buClr>
                <a:schemeClr val="tx1"/>
              </a:buClr>
              <a:buFontTx/>
              <a:buNone/>
            </a:pPr>
            <a:endParaRPr lang="zh-CN" altLang="en-US" b="1" dirty="0" smtClean="0">
              <a:latin typeface="宋体" pitchFamily="2" charset="-122"/>
              <a:sym typeface="宋体" pitchFamily="2" charset="-122"/>
            </a:endParaRPr>
          </a:p>
          <a:p>
            <a:pPr marL="1409700" lvl="2" indent="-609600">
              <a:buClr>
                <a:schemeClr val="tx1"/>
              </a:buClr>
              <a:buFontTx/>
              <a:buAutoNum type="circleNumDbPlain"/>
            </a:pPr>
            <a:r>
              <a:rPr lang="zh-CN" altLang="en-US" sz="2800" b="1" dirty="0" smtClean="0">
                <a:latin typeface="楷体_GB2312" pitchFamily="1" charset="-122"/>
                <a:ea typeface="楷体_GB2312" pitchFamily="1" charset="-122"/>
                <a:sym typeface="楷体_GB2312" pitchFamily="1" charset="-122"/>
              </a:rPr>
              <a:t>函数优化问题：</a:t>
            </a:r>
          </a:p>
          <a:p>
            <a:pPr marL="1409700" lvl="2" indent="-609600">
              <a:buClr>
                <a:schemeClr val="tx1"/>
              </a:buClr>
              <a:buFontTx/>
              <a:buNone/>
            </a:pPr>
            <a:r>
              <a:rPr lang="zh-CN" altLang="en-US" sz="2800" b="1" dirty="0" smtClean="0">
                <a:solidFill>
                  <a:srgbClr val="FF0000"/>
                </a:solidFill>
                <a:latin typeface="楷体_GB2312" pitchFamily="1" charset="-122"/>
                <a:ea typeface="楷体_GB2312" pitchFamily="1" charset="-122"/>
                <a:sym typeface="楷体_GB2312" pitchFamily="1" charset="-122"/>
              </a:rPr>
              <a:t>邻域</a:t>
            </a:r>
            <a:r>
              <a:rPr lang="en-US" altLang="zh-CN" sz="2800" b="1" dirty="0" smtClean="0">
                <a:latin typeface="Times New Roman" pitchFamily="18" charset="0"/>
                <a:ea typeface="楷体_GB2312" pitchFamily="1" charset="-122"/>
                <a:sym typeface="Times New Roman" pitchFamily="18" charset="0"/>
              </a:rPr>
              <a:t>(</a:t>
            </a:r>
            <a:r>
              <a:rPr lang="en-US" altLang="zh-CN" sz="2800" i="1" dirty="0" smtClean="0">
                <a:latin typeface="Times New Roman" pitchFamily="18" charset="0"/>
                <a:ea typeface="楷体_GB2312" pitchFamily="1" charset="-122"/>
                <a:sym typeface="Times New Roman" pitchFamily="18" charset="0"/>
              </a:rPr>
              <a:t>N</a:t>
            </a:r>
            <a:r>
              <a:rPr lang="en-US" altLang="zh-CN" sz="2800" b="1" dirty="0" smtClean="0">
                <a:latin typeface="Times New Roman" pitchFamily="18" charset="0"/>
                <a:ea typeface="楷体_GB2312" pitchFamily="1" charset="-122"/>
                <a:sym typeface="Times New Roman" pitchFamily="18" charset="0"/>
              </a:rPr>
              <a:t>(</a:t>
            </a:r>
            <a:r>
              <a:rPr lang="en-US" altLang="zh-CN" sz="2800" i="1" dirty="0" smtClean="0">
                <a:latin typeface="Times New Roman" pitchFamily="18" charset="0"/>
                <a:ea typeface="楷体_GB2312" pitchFamily="1" charset="-122"/>
                <a:sym typeface="Times New Roman" pitchFamily="18" charset="0"/>
              </a:rPr>
              <a:t>x</a:t>
            </a:r>
            <a:r>
              <a:rPr lang="en-US" altLang="zh-CN" sz="2800" b="1" dirty="0" smtClean="0">
                <a:latin typeface="Times New Roman" pitchFamily="18" charset="0"/>
                <a:ea typeface="楷体_GB2312" pitchFamily="1" charset="-122"/>
                <a:sym typeface="Times New Roman" pitchFamily="18" charset="0"/>
              </a:rPr>
              <a:t>))</a:t>
            </a:r>
            <a:r>
              <a:rPr lang="zh-CN" altLang="en-US" sz="2800" b="1" dirty="0" smtClean="0">
                <a:latin typeface="楷体_GB2312" pitchFamily="1" charset="-122"/>
                <a:ea typeface="楷体_GB2312" pitchFamily="1" charset="-122"/>
                <a:sym typeface="楷体_GB2312" pitchFamily="1" charset="-122"/>
              </a:rPr>
              <a:t>通常定义为在给定距离空间内，以一点</a:t>
            </a:r>
          </a:p>
          <a:p>
            <a:pPr marL="1409700" lvl="2" indent="-609600">
              <a:buClr>
                <a:schemeClr val="tx1"/>
              </a:buClr>
              <a:buFontTx/>
              <a:buNone/>
            </a:pPr>
            <a:r>
              <a:rPr lang="en-US" altLang="zh-CN" sz="2800" b="1" dirty="0" smtClean="0">
                <a:latin typeface="Times New Roman" pitchFamily="18" charset="0"/>
                <a:ea typeface="楷体_GB2312" pitchFamily="1" charset="-122"/>
                <a:sym typeface="Times New Roman" pitchFamily="18" charset="0"/>
              </a:rPr>
              <a:t>(</a:t>
            </a:r>
            <a:r>
              <a:rPr lang="en-US" altLang="zh-CN" sz="2800" i="1" dirty="0" smtClean="0">
                <a:latin typeface="Times New Roman" pitchFamily="18" charset="0"/>
                <a:ea typeface="楷体_GB2312" pitchFamily="1" charset="-122"/>
                <a:sym typeface="Times New Roman" pitchFamily="18" charset="0"/>
              </a:rPr>
              <a:t>x</a:t>
            </a:r>
            <a:r>
              <a:rPr lang="en-US" altLang="zh-CN" sz="2800" b="1" dirty="0" smtClean="0">
                <a:latin typeface="Times New Roman" pitchFamily="18" charset="0"/>
                <a:ea typeface="楷体_GB2312" pitchFamily="1" charset="-122"/>
                <a:sym typeface="Times New Roman" pitchFamily="18" charset="0"/>
              </a:rPr>
              <a:t>)</a:t>
            </a:r>
            <a:r>
              <a:rPr lang="zh-CN" altLang="en-US" sz="2800" b="1" dirty="0" smtClean="0">
                <a:latin typeface="楷体_GB2312" pitchFamily="1" charset="-122"/>
                <a:ea typeface="楷体_GB2312" pitchFamily="1" charset="-122"/>
                <a:sym typeface="楷体_GB2312" pitchFamily="1" charset="-122"/>
              </a:rPr>
              <a:t>为中心的一个球体</a:t>
            </a:r>
          </a:p>
          <a:p>
            <a:pPr marL="1409700" lvl="2" indent="-609600">
              <a:buClr>
                <a:schemeClr val="tx1"/>
              </a:buClr>
              <a:buFontTx/>
              <a:buAutoNum type="circleNumDbPlain" startAt="2"/>
            </a:pPr>
            <a:r>
              <a:rPr lang="zh-CN" altLang="en-US" sz="2800" b="1" dirty="0" smtClean="0">
                <a:latin typeface="Times New Roman" pitchFamily="18" charset="0"/>
                <a:ea typeface="楷体_GB2312" pitchFamily="1" charset="-122"/>
                <a:sym typeface="Times New Roman" pitchFamily="18" charset="0"/>
              </a:rPr>
              <a:t>组合优化问题：</a:t>
            </a:r>
          </a:p>
          <a:p>
            <a:pPr marL="1409700" lvl="2" indent="-609600">
              <a:buClr>
                <a:schemeClr val="tx1"/>
              </a:buClr>
              <a:buFontTx/>
              <a:buNone/>
            </a:pPr>
            <a:r>
              <a:rPr lang="en-US" altLang="zh-CN" sz="2800" b="1" dirty="0" smtClean="0">
                <a:latin typeface="Times New Roman" pitchFamily="18" charset="0"/>
                <a:ea typeface="楷体_GB2312" pitchFamily="1" charset="-122"/>
                <a:sym typeface="Times New Roman" pitchFamily="18" charset="0"/>
              </a:rPr>
              <a:t>                                   </a:t>
            </a:r>
            <a:endParaRPr lang="zh-CN" altLang="en-US" sz="2800" b="1" dirty="0" smtClean="0">
              <a:latin typeface="Times New Roman" pitchFamily="18" charset="0"/>
              <a:ea typeface="楷体_GB2312" pitchFamily="1" charset="-122"/>
              <a:sym typeface="Times New Roman" pitchFamily="18" charset="0"/>
            </a:endParaRPr>
          </a:p>
          <a:p>
            <a:pPr marL="1409700" lvl="2" indent="-609600">
              <a:buClr>
                <a:schemeClr val="tx1"/>
              </a:buClr>
              <a:buFontTx/>
              <a:buNone/>
            </a:pPr>
            <a:r>
              <a:rPr lang="zh-CN" altLang="en-US" sz="2800" b="1" dirty="0" smtClean="0">
                <a:latin typeface="Times New Roman" pitchFamily="18" charset="0"/>
                <a:ea typeface="楷体_GB2312" pitchFamily="1" charset="-122"/>
                <a:sym typeface="Times New Roman" pitchFamily="18" charset="0"/>
              </a:rPr>
              <a:t>且    </a:t>
            </a:r>
            <a:r>
              <a:rPr lang="en-US" altLang="zh-CN" sz="2800" b="1" dirty="0" smtClean="0">
                <a:latin typeface="Times New Roman" pitchFamily="18" charset="0"/>
                <a:ea typeface="楷体_GB2312" pitchFamily="1" charset="-122"/>
                <a:sym typeface="Times New Roman" pitchFamily="18" charset="0"/>
              </a:rPr>
              <a:t>            </a:t>
            </a:r>
            <a:r>
              <a:rPr lang="zh-CN" altLang="en-US" sz="2800" b="1" dirty="0" smtClean="0">
                <a:latin typeface="Times New Roman" pitchFamily="18" charset="0"/>
                <a:ea typeface="楷体_GB2312" pitchFamily="1" charset="-122"/>
                <a:sym typeface="Times New Roman" pitchFamily="18" charset="0"/>
              </a:rPr>
              <a:t>，称为一个</a:t>
            </a:r>
            <a:r>
              <a:rPr lang="zh-CN" altLang="en-US" sz="2800" b="1" dirty="0" smtClean="0">
                <a:solidFill>
                  <a:srgbClr val="FF0000"/>
                </a:solidFill>
                <a:latin typeface="Times New Roman" pitchFamily="18" charset="0"/>
                <a:ea typeface="楷体_GB2312" pitchFamily="1" charset="-122"/>
                <a:sym typeface="Times New Roman" pitchFamily="18" charset="0"/>
              </a:rPr>
              <a:t>邻域映射</a:t>
            </a:r>
            <a:r>
              <a:rPr lang="zh-CN" altLang="en-US" sz="2800" b="1" dirty="0" smtClean="0">
                <a:latin typeface="Times New Roman" pitchFamily="18" charset="0"/>
                <a:ea typeface="楷体_GB2312" pitchFamily="1" charset="-122"/>
                <a:sym typeface="Times New Roman" pitchFamily="18" charset="0"/>
              </a:rPr>
              <a:t>，其中     表示</a:t>
            </a:r>
            <a:r>
              <a:rPr lang="en-US" altLang="zh-CN" sz="2800" i="1" dirty="0" smtClean="0">
                <a:latin typeface="Times New Roman" pitchFamily="18" charset="0"/>
                <a:ea typeface="楷体_GB2312" pitchFamily="1" charset="-122"/>
                <a:sym typeface="Times New Roman" pitchFamily="18" charset="0"/>
              </a:rPr>
              <a:t>X</a:t>
            </a:r>
            <a:endParaRPr lang="zh-CN" altLang="en-US" sz="2800" i="1" dirty="0" smtClean="0">
              <a:latin typeface="Times New Roman" pitchFamily="18" charset="0"/>
              <a:ea typeface="楷体_GB2312" pitchFamily="1" charset="-122"/>
              <a:sym typeface="Times New Roman" pitchFamily="18" charset="0"/>
            </a:endParaRPr>
          </a:p>
          <a:p>
            <a:pPr marL="1409700" lvl="2" indent="-609600">
              <a:buClr>
                <a:schemeClr val="tx1"/>
              </a:buClr>
              <a:buFontTx/>
              <a:buNone/>
            </a:pPr>
            <a:r>
              <a:rPr lang="zh-CN" altLang="en-US" sz="2800" b="1" dirty="0" smtClean="0">
                <a:latin typeface="Times New Roman" pitchFamily="18" charset="0"/>
                <a:ea typeface="楷体_GB2312" pitchFamily="1" charset="-122"/>
                <a:sym typeface="Times New Roman" pitchFamily="18" charset="0"/>
              </a:rPr>
              <a:t>所有子集组成的集合。</a:t>
            </a:r>
          </a:p>
          <a:p>
            <a:pPr marL="1409700" lvl="2" indent="-609600">
              <a:buClr>
                <a:schemeClr val="tx1"/>
              </a:buClr>
              <a:buFontTx/>
              <a:buNone/>
            </a:pPr>
            <a:r>
              <a:rPr lang="en-US" altLang="zh-CN" sz="2800" i="1" dirty="0" smtClean="0">
                <a:latin typeface="Times New Roman" pitchFamily="18" charset="0"/>
                <a:ea typeface="楷体_GB2312" pitchFamily="1" charset="-122"/>
                <a:sym typeface="Times New Roman" pitchFamily="18" charset="0"/>
              </a:rPr>
              <a:t>N</a:t>
            </a:r>
            <a:r>
              <a:rPr lang="en-US" altLang="zh-CN" sz="2800" b="1" dirty="0" smtClean="0">
                <a:latin typeface="Times New Roman" pitchFamily="18" charset="0"/>
                <a:ea typeface="楷体_GB2312" pitchFamily="1" charset="-122"/>
                <a:sym typeface="Times New Roman" pitchFamily="18" charset="0"/>
              </a:rPr>
              <a:t>(</a:t>
            </a:r>
            <a:r>
              <a:rPr lang="en-US" altLang="zh-CN" sz="2800" i="1" dirty="0" smtClean="0">
                <a:latin typeface="Times New Roman" pitchFamily="18" charset="0"/>
                <a:ea typeface="楷体_GB2312" pitchFamily="1" charset="-122"/>
                <a:sym typeface="Times New Roman" pitchFamily="18" charset="0"/>
              </a:rPr>
              <a:t>x</a:t>
            </a:r>
            <a:r>
              <a:rPr lang="en-US" altLang="zh-CN" sz="2800" b="1" dirty="0" smtClean="0">
                <a:latin typeface="Times New Roman" pitchFamily="18" charset="0"/>
                <a:ea typeface="楷体_GB2312" pitchFamily="1" charset="-122"/>
                <a:sym typeface="Times New Roman" pitchFamily="18" charset="0"/>
              </a:rPr>
              <a:t>)</a:t>
            </a:r>
            <a:r>
              <a:rPr lang="zh-CN" altLang="en-US" sz="2800" b="1" dirty="0" smtClean="0">
                <a:latin typeface="Times New Roman" pitchFamily="18" charset="0"/>
                <a:ea typeface="楷体_GB2312" pitchFamily="1" charset="-122"/>
                <a:sym typeface="Times New Roman" pitchFamily="18" charset="0"/>
              </a:rPr>
              <a:t>称为</a:t>
            </a:r>
            <a:r>
              <a:rPr lang="en-US" altLang="zh-CN" sz="2800" i="1" dirty="0" smtClean="0">
                <a:latin typeface="Times New Roman" pitchFamily="18" charset="0"/>
                <a:ea typeface="楷体_GB2312" pitchFamily="1" charset="-122"/>
                <a:sym typeface="Times New Roman" pitchFamily="18" charset="0"/>
              </a:rPr>
              <a:t>x</a:t>
            </a:r>
            <a:r>
              <a:rPr lang="zh-CN" altLang="en-US" sz="2800" b="1" dirty="0" smtClean="0">
                <a:latin typeface="Times New Roman" pitchFamily="18" charset="0"/>
                <a:ea typeface="楷体_GB2312" pitchFamily="1" charset="-122"/>
                <a:sym typeface="Times New Roman" pitchFamily="18" charset="0"/>
              </a:rPr>
              <a:t>的</a:t>
            </a:r>
            <a:r>
              <a:rPr lang="zh-CN" altLang="en-US" sz="2800" b="1" dirty="0" smtClean="0">
                <a:solidFill>
                  <a:srgbClr val="FF0000"/>
                </a:solidFill>
                <a:latin typeface="Times New Roman" pitchFamily="18" charset="0"/>
                <a:ea typeface="楷体_GB2312" pitchFamily="1" charset="-122"/>
                <a:sym typeface="Times New Roman" pitchFamily="18" charset="0"/>
              </a:rPr>
              <a:t>邻域</a:t>
            </a:r>
            <a:r>
              <a:rPr lang="zh-CN" altLang="en-US" sz="2800" b="1" dirty="0" smtClean="0">
                <a:latin typeface="Times New Roman" pitchFamily="18" charset="0"/>
                <a:ea typeface="楷体_GB2312" pitchFamily="1" charset="-122"/>
                <a:sym typeface="Times New Roman" pitchFamily="18" charset="0"/>
              </a:rPr>
              <a:t>，                称为</a:t>
            </a:r>
            <a:r>
              <a:rPr lang="en-US" altLang="zh-CN" sz="2800" i="1" dirty="0" smtClean="0">
                <a:latin typeface="Times New Roman" pitchFamily="18" charset="0"/>
                <a:ea typeface="楷体_GB2312" pitchFamily="1" charset="-122"/>
                <a:sym typeface="Times New Roman" pitchFamily="18" charset="0"/>
              </a:rPr>
              <a:t>x</a:t>
            </a:r>
            <a:r>
              <a:rPr lang="zh-CN" altLang="en-US" sz="2800" b="1" dirty="0" smtClean="0">
                <a:latin typeface="Times New Roman" pitchFamily="18" charset="0"/>
                <a:ea typeface="楷体_GB2312" pitchFamily="1" charset="-122"/>
                <a:sym typeface="Times New Roman" pitchFamily="18" charset="0"/>
              </a:rPr>
              <a:t>的一个</a:t>
            </a:r>
            <a:r>
              <a:rPr lang="zh-CN" altLang="en-US" sz="2800" b="1" dirty="0" smtClean="0">
                <a:solidFill>
                  <a:srgbClr val="FF0000"/>
                </a:solidFill>
                <a:latin typeface="Times New Roman" pitchFamily="18" charset="0"/>
                <a:ea typeface="楷体_GB2312" pitchFamily="1" charset="-122"/>
                <a:sym typeface="Times New Roman" pitchFamily="18" charset="0"/>
              </a:rPr>
              <a:t>邻居</a:t>
            </a:r>
            <a:r>
              <a:rPr lang="zh-CN" altLang="en-US" sz="2800" b="1" dirty="0" smtClean="0">
                <a:latin typeface="Times New Roman" pitchFamily="18" charset="0"/>
                <a:ea typeface="楷体_GB2312" pitchFamily="1" charset="-122"/>
                <a:sym typeface="Times New Roman" pitchFamily="18" charset="0"/>
              </a:rPr>
              <a:t>。</a:t>
            </a:r>
            <a:endParaRPr lang="en-US" altLang="zh-CN" dirty="0" smtClean="0"/>
          </a:p>
        </p:txBody>
      </p:sp>
      <p:graphicFrame>
        <p:nvGraphicFramePr>
          <p:cNvPr id="13317" name="Object 5"/>
          <p:cNvGraphicFramePr>
            <a:graphicFrameLocks noChangeAspect="1"/>
          </p:cNvGraphicFramePr>
          <p:nvPr>
            <p:extLst>
              <p:ext uri="{D42A27DB-BD31-4B8C-83A1-F6EECF244321}">
                <p14:modId xmlns:p14="http://schemas.microsoft.com/office/powerpoint/2010/main" val="3444721070"/>
              </p:ext>
            </p:extLst>
          </p:nvPr>
        </p:nvGraphicFramePr>
        <p:xfrm>
          <a:off x="971550" y="4224064"/>
          <a:ext cx="3624263" cy="573088"/>
        </p:xfrm>
        <a:graphic>
          <a:graphicData uri="http://schemas.openxmlformats.org/presentationml/2006/ole">
            <mc:AlternateContent xmlns:mc="http://schemas.openxmlformats.org/markup-compatibility/2006">
              <mc:Choice xmlns:v="urn:schemas-microsoft-com:vml" Requires="v">
                <p:oleObj spid="_x0000_s6181" name="Equation" r:id="rId3" imgW="34747200" imgH="5486400" progId="Equation.DSMT4">
                  <p:embed/>
                </p:oleObj>
              </mc:Choice>
              <mc:Fallback>
                <p:oleObj name="Equation" r:id="rId3" imgW="34747200" imgH="5486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24064"/>
                        <a:ext cx="3624263" cy="573088"/>
                      </a:xfrm>
                      <a:prstGeom prst="rect">
                        <a:avLst/>
                      </a:prstGeom>
                      <a:solidFill>
                        <a:srgbClr val="81D7E3"/>
                      </a:solidFill>
                      <a:ln>
                        <a:noFill/>
                      </a:ln>
                      <a:effectLst/>
                      <a:extLst/>
                    </p:spPr>
                  </p:pic>
                </p:oleObj>
              </mc:Fallback>
            </mc:AlternateContent>
          </a:graphicData>
        </a:graphic>
      </p:graphicFrame>
      <p:graphicFrame>
        <p:nvGraphicFramePr>
          <p:cNvPr id="13318" name="Object 6"/>
          <p:cNvGraphicFramePr>
            <a:graphicFrameLocks noChangeAspect="1"/>
          </p:cNvGraphicFramePr>
          <p:nvPr>
            <p:extLst>
              <p:ext uri="{D42A27DB-BD31-4B8C-83A1-F6EECF244321}">
                <p14:modId xmlns:p14="http://schemas.microsoft.com/office/powerpoint/2010/main" val="2513616221"/>
              </p:ext>
            </p:extLst>
          </p:nvPr>
        </p:nvGraphicFramePr>
        <p:xfrm>
          <a:off x="1260475" y="4865216"/>
          <a:ext cx="1460500" cy="508000"/>
        </p:xfrm>
        <a:graphic>
          <a:graphicData uri="http://schemas.openxmlformats.org/presentationml/2006/ole">
            <mc:AlternateContent xmlns:mc="http://schemas.openxmlformats.org/markup-compatibility/2006">
              <mc:Choice xmlns:v="urn:schemas-microsoft-com:vml" Requires="v">
                <p:oleObj spid="_x0000_s6182" r:id="rId5" imgW="14020800" imgH="4876800" progId="Equation.DSMT4">
                  <p:embed/>
                </p:oleObj>
              </mc:Choice>
              <mc:Fallback>
                <p:oleObj r:id="rId5" imgW="14020800" imgH="4876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4865216"/>
                        <a:ext cx="1460500" cy="508000"/>
                      </a:xfrm>
                      <a:prstGeom prst="rect">
                        <a:avLst/>
                      </a:prstGeom>
                      <a:solidFill>
                        <a:srgbClr val="81D7E3"/>
                      </a:solidFill>
                      <a:ln>
                        <a:noFill/>
                      </a:ln>
                      <a:effectLst/>
                      <a:extLst/>
                    </p:spPr>
                  </p:pic>
                </p:oleObj>
              </mc:Fallback>
            </mc:AlternateContent>
          </a:graphicData>
        </a:graphic>
      </p:graphicFrame>
      <p:graphicFrame>
        <p:nvGraphicFramePr>
          <p:cNvPr id="13319" name="Object 7"/>
          <p:cNvGraphicFramePr>
            <a:graphicFrameLocks noChangeAspect="1"/>
          </p:cNvGraphicFramePr>
          <p:nvPr>
            <p:extLst>
              <p:ext uri="{D42A27DB-BD31-4B8C-83A1-F6EECF244321}">
                <p14:modId xmlns:p14="http://schemas.microsoft.com/office/powerpoint/2010/main" val="1286299750"/>
              </p:ext>
            </p:extLst>
          </p:nvPr>
        </p:nvGraphicFramePr>
        <p:xfrm>
          <a:off x="6948488" y="4824958"/>
          <a:ext cx="508000" cy="476250"/>
        </p:xfrm>
        <a:graphic>
          <a:graphicData uri="http://schemas.openxmlformats.org/presentationml/2006/ole">
            <mc:AlternateContent xmlns:mc="http://schemas.openxmlformats.org/markup-compatibility/2006">
              <mc:Choice xmlns:v="urn:schemas-microsoft-com:vml" Requires="v">
                <p:oleObj spid="_x0000_s6183" r:id="rId7" imgW="4876800" imgH="4572000" progId="Equation.DSMT4">
                  <p:embed/>
                </p:oleObj>
              </mc:Choice>
              <mc:Fallback>
                <p:oleObj r:id="rId7" imgW="4876800" imgH="4572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488" y="4824958"/>
                        <a:ext cx="508000" cy="476250"/>
                      </a:xfrm>
                      <a:prstGeom prst="rect">
                        <a:avLst/>
                      </a:prstGeom>
                      <a:solidFill>
                        <a:srgbClr val="81D7E3"/>
                      </a:solidFill>
                      <a:ln>
                        <a:noFill/>
                      </a:ln>
                      <a:effectLst/>
                      <a:extLst/>
                    </p:spPr>
                  </p:pic>
                </p:oleObj>
              </mc:Fallback>
            </mc:AlternateContent>
          </a:graphicData>
        </a:graphic>
      </p:graphicFrame>
      <p:graphicFrame>
        <p:nvGraphicFramePr>
          <p:cNvPr id="13320" name="Object 8"/>
          <p:cNvGraphicFramePr>
            <a:graphicFrameLocks noChangeAspect="1"/>
          </p:cNvGraphicFramePr>
          <p:nvPr>
            <p:extLst>
              <p:ext uri="{D42A27DB-BD31-4B8C-83A1-F6EECF244321}">
                <p14:modId xmlns:p14="http://schemas.microsoft.com/office/powerpoint/2010/main" val="1483811407"/>
              </p:ext>
            </p:extLst>
          </p:nvPr>
        </p:nvGraphicFramePr>
        <p:xfrm>
          <a:off x="3708400" y="5801320"/>
          <a:ext cx="1492250" cy="508000"/>
        </p:xfrm>
        <a:graphic>
          <a:graphicData uri="http://schemas.openxmlformats.org/presentationml/2006/ole">
            <mc:AlternateContent xmlns:mc="http://schemas.openxmlformats.org/markup-compatibility/2006">
              <mc:Choice xmlns:v="urn:schemas-microsoft-com:vml" Requires="v">
                <p:oleObj spid="_x0000_s6184" r:id="rId9" imgW="14325600" imgH="4876800" progId="Equation.DSMT4">
                  <p:embed/>
                </p:oleObj>
              </mc:Choice>
              <mc:Fallback>
                <p:oleObj r:id="rId9" imgW="14325600" imgH="4876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5801320"/>
                        <a:ext cx="1492250" cy="508000"/>
                      </a:xfrm>
                      <a:prstGeom prst="rect">
                        <a:avLst/>
                      </a:prstGeom>
                      <a:solidFill>
                        <a:srgbClr val="81D7E3"/>
                      </a:solid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31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1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zh-CN" sz="2800">
                <a:latin typeface="Tahoma" pitchFamily="34" charset="0"/>
                <a:ea typeface="黑体" pitchFamily="49" charset="-122"/>
              </a:rPr>
              <a:t>禁忌长度的选取</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imes New Roman" pitchFamily="18" charset="0"/>
                <a:ea typeface="楷体_GB2312" pitchFamily="1" charset="-122"/>
              </a:rPr>
              <a:t>     禁忌长度过短，一旦陷入局部最优点，出现循环无法跳出；</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imes New Roman" pitchFamily="18" charset="0"/>
                <a:ea typeface="楷体_GB2312" pitchFamily="1" charset="-122"/>
              </a:rPr>
              <a:t>     禁忌长度过长，造成计算时间较大，也可能造成计算无法继续下去。（</a:t>
            </a:r>
            <a:r>
              <a:rPr lang="zh-CN" altLang="zh-CN" sz="2800">
                <a:solidFill>
                  <a:schemeClr val="folHlink"/>
                </a:solidFill>
                <a:latin typeface="Times New Roman" pitchFamily="18" charset="0"/>
                <a:ea typeface="楷体_GB2312" pitchFamily="1" charset="-122"/>
                <a:hlinkClick r:id="rId2" action="ppaction://hlinksldjump"/>
              </a:rPr>
              <a:t>例</a:t>
            </a:r>
            <a:r>
              <a:rPr lang="zh-CN" altLang="zh-CN" sz="2800">
                <a:solidFill>
                  <a:schemeClr val="folHlink"/>
                </a:solidFill>
                <a:latin typeface="Times New Roman" pitchFamily="18" charset="0"/>
                <a:ea typeface="楷体_GB2312" pitchFamily="1" charset="-122"/>
              </a:rPr>
              <a:t>）</a:t>
            </a:r>
          </a:p>
        </p:txBody>
      </p:sp>
      <p:sp>
        <p:nvSpPr>
          <p:cNvPr id="51203"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en-US" smtClean="0">
                <a:solidFill>
                  <a:srgbClr val="FFFF99"/>
                </a:solidFill>
                <a:ea typeface="楷体_GB2312" pitchFamily="1" charset="-122"/>
              </a:rPr>
              <a:t>  </a:t>
            </a:r>
          </a:p>
        </p:txBody>
      </p:sp>
      <p:sp>
        <p:nvSpPr>
          <p:cNvPr id="44038" name="Rectangle 4"/>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特赦（藐视）原则</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）基于评价值的规则，若出现一个解的目标值好于前面任何一个最佳候选解，可特赦；</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）基于最小错误的规则，若所有对象都被禁忌，特赦一个评价值最小的解；</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）基于影响力的规则，可以特赦对目标值影响大的对象。</a:t>
            </a:r>
          </a:p>
        </p:txBody>
      </p:sp>
      <p:sp>
        <p:nvSpPr>
          <p:cNvPr id="52227"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禁忌表</a:t>
            </a:r>
            <a:r>
              <a:rPr lang="zh-CN" altLang="zh-CN" smtClean="0">
                <a:solidFill>
                  <a:srgbClr val="FFFF99"/>
                </a:solidFill>
                <a:ea typeface="楷体_GB2312" pitchFamily="1" charset="-122"/>
              </a:rPr>
              <a:t>  </a:t>
            </a:r>
          </a:p>
        </p:txBody>
      </p:sp>
      <p:sp>
        <p:nvSpPr>
          <p:cNvPr id="45062" name="AutoShape 4">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45063" name="Rectangle 5"/>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候选集合的确定</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）从邻域中选择若干目标值最佳的邻居入选；</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）在邻域中的一部分邻居中选择若干目标值最佳的状态入选；</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）随机选取。</a:t>
            </a:r>
          </a:p>
        </p:txBody>
      </p:sp>
      <p:sp>
        <p:nvSpPr>
          <p:cNvPr id="53251"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其他</a:t>
            </a:r>
            <a:r>
              <a:rPr lang="zh-CN" altLang="en-US" smtClean="0">
                <a:solidFill>
                  <a:srgbClr val="FFFF99"/>
                </a:solidFill>
                <a:ea typeface="楷体_GB2312" pitchFamily="1" charset="-122"/>
              </a:rPr>
              <a:t> </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评价函数</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）直接评价函数，通过目标函数的运算得到评价函数；</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）间接评价函数，构造其他评价函数替代目标函数，应反映目标函数的特性，减少计算复杂性。</a:t>
            </a:r>
          </a:p>
        </p:txBody>
      </p:sp>
      <p:sp>
        <p:nvSpPr>
          <p:cNvPr id="54275"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其他</a:t>
            </a:r>
            <a:r>
              <a:rPr lang="zh-CN" altLang="zh-CN" smtClean="0">
                <a:solidFill>
                  <a:srgbClr val="FFFF99"/>
                </a:solidFill>
                <a:ea typeface="楷体_GB2312" pitchFamily="1" charset="-122"/>
              </a:rPr>
              <a:t> </a:t>
            </a:r>
          </a:p>
        </p:txBody>
      </p:sp>
      <p:sp>
        <p:nvSpPr>
          <p:cNvPr id="47110" name="Rectangle 4"/>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zh-CN" sz="2800">
                <a:latin typeface="Tahoma" pitchFamily="34" charset="0"/>
                <a:ea typeface="黑体" pitchFamily="49" charset="-122"/>
              </a:rPr>
              <a:t>记忆频率信息</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imes New Roman" pitchFamily="18" charset="0"/>
                <a:ea typeface="楷体_GB2312" pitchFamily="1" charset="-122"/>
              </a:rPr>
              <a:t>     根据记忆的频率信息（禁忌次数等）来控制禁忌参数（禁忌长度等）。</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imes New Roman" pitchFamily="18" charset="0"/>
                <a:ea typeface="楷体_GB2312" pitchFamily="1" charset="-122"/>
              </a:rPr>
              <a:t>     例如：</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imes New Roman" pitchFamily="18" charset="0"/>
                <a:ea typeface="楷体_GB2312" pitchFamily="1" charset="-122"/>
              </a:rPr>
              <a:t>     如果一个元素或序列重复出现或目标值变化很小，可增加禁忌长度以避开循环；</a:t>
            </a:r>
          </a:p>
          <a:p>
            <a:pPr eaLnBrk="1" hangingPunct="1">
              <a:spcBef>
                <a:spcPct val="10000"/>
              </a:spcBef>
              <a:buClr>
                <a:schemeClr val="folHlink"/>
              </a:buClr>
              <a:buSzPct val="60000"/>
              <a:buFont typeface="Wingdings" pitchFamily="2" charset="2"/>
              <a:buNone/>
            </a:pPr>
            <a:r>
              <a:rPr lang="zh-CN" altLang="zh-CN" sz="2800">
                <a:solidFill>
                  <a:schemeClr val="folHlink"/>
                </a:solidFill>
                <a:latin typeface="Times New Roman" pitchFamily="18" charset="0"/>
                <a:ea typeface="楷体_GB2312" pitchFamily="1" charset="-122"/>
              </a:rPr>
              <a:t>     如果一个最佳目标值出现频率很高，则可以终止计算认为已达到最优值。</a:t>
            </a:r>
          </a:p>
        </p:txBody>
      </p:sp>
      <p:sp>
        <p:nvSpPr>
          <p:cNvPr id="55299" name="Rectangle 3"/>
          <p:cNvSpPr>
            <a:spLocks noRot="1" noChangeArrowheads="1"/>
          </p:cNvSpPr>
          <p:nvPr/>
        </p:nvSpPr>
        <p:spPr bwMode="auto">
          <a:xfrm>
            <a:off x="-33338" y="0"/>
            <a:ext cx="9140826"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en-US"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其他</a:t>
            </a:r>
            <a:r>
              <a:rPr lang="zh-CN" altLang="en-US" smtClean="0">
                <a:solidFill>
                  <a:srgbClr val="FFFF99"/>
                </a:solidFill>
                <a:ea typeface="楷体_GB2312" pitchFamily="1" charset="-122"/>
              </a:rPr>
              <a:t> </a:t>
            </a:r>
          </a:p>
        </p:txBody>
      </p:sp>
      <p:sp>
        <p:nvSpPr>
          <p:cNvPr id="48134" name="Rectangle 4"/>
          <p:cNvSpPr>
            <a:spLocks noGrp="1" noChangeArrowheads="1"/>
          </p:cNvSpPr>
          <p:nvPr>
            <p:ph type="body" sz="half" idx="1"/>
          </p:nvPr>
        </p:nvSpPr>
        <p:spPr>
          <a:xfrm>
            <a:off x="611188" y="1557338"/>
            <a:ext cx="3814762" cy="4114800"/>
          </a:xfrm>
        </p:spPr>
        <p:txBody>
          <a:bodyPr/>
          <a:lstStyle/>
          <a:p>
            <a:endParaRPr lang="zh-CN" altLang="zh-CN" sz="2800" smtClean="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记忆频率信息</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可记录的信息：</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）静态频率信息：解、对换或目标值在计算中出现的频率；</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）动态频率信息：从一个解、对换或目标值到另一个解、对换或目标值的变化趋势。</a:t>
            </a:r>
          </a:p>
        </p:txBody>
      </p:sp>
      <p:sp>
        <p:nvSpPr>
          <p:cNvPr id="56323"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其他</a:t>
            </a:r>
            <a:r>
              <a:rPr lang="zh-CN" altLang="zh-CN" smtClean="0">
                <a:solidFill>
                  <a:srgbClr val="FFFF99"/>
                </a:solidFill>
                <a:ea typeface="楷体_GB2312" pitchFamily="1" charset="-122"/>
              </a:rPr>
              <a:t> </a:t>
            </a:r>
          </a:p>
        </p:txBody>
      </p:sp>
      <p:sp>
        <p:nvSpPr>
          <p:cNvPr id="49158" name="Rectangle 4"/>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buClr>
                <a:schemeClr val="folHlink"/>
              </a:buClr>
              <a:buSzPct val="60000"/>
              <a:buFont typeface="Wingdings" pitchFamily="2" charset="2"/>
              <a:buChar char="n"/>
            </a:pPr>
            <a:r>
              <a:rPr lang="zh-CN" altLang="en-US" sz="2800">
                <a:latin typeface="Tahoma" pitchFamily="34" charset="0"/>
                <a:ea typeface="黑体" pitchFamily="49" charset="-122"/>
              </a:rPr>
              <a:t>终止规则</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1</a:t>
            </a:r>
            <a:r>
              <a:rPr lang="zh-CN" altLang="en-US" sz="2800">
                <a:solidFill>
                  <a:schemeClr val="folHlink"/>
                </a:solidFill>
                <a:latin typeface="Times New Roman" pitchFamily="18" charset="0"/>
                <a:ea typeface="楷体_GB2312" pitchFamily="1" charset="-122"/>
              </a:rPr>
              <a:t>）确定步数终止，无法保证解的效果，应记录当前最优解；</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2</a:t>
            </a:r>
            <a:r>
              <a:rPr lang="zh-CN" altLang="en-US" sz="2800">
                <a:solidFill>
                  <a:schemeClr val="folHlink"/>
                </a:solidFill>
                <a:latin typeface="Times New Roman" pitchFamily="18" charset="0"/>
                <a:ea typeface="楷体_GB2312" pitchFamily="1" charset="-122"/>
              </a:rPr>
              <a:t>）频率控制原则，当某一个解、目标值或元素序列的频率超过一个给定值时，终止计算；</a:t>
            </a:r>
          </a:p>
          <a:p>
            <a:pPr eaLnBrk="1" hangingPunct="1">
              <a:spcBef>
                <a:spcPct val="10000"/>
              </a:spcBef>
              <a:buClr>
                <a:schemeClr val="folHlink"/>
              </a:buClr>
              <a:buSzPct val="60000"/>
              <a:buFont typeface="Wingdings" pitchFamily="2" charset="2"/>
              <a:buNone/>
            </a:pPr>
            <a:r>
              <a:rPr lang="zh-CN" altLang="en-US" sz="2800">
                <a:solidFill>
                  <a:schemeClr val="folHlink"/>
                </a:solidFill>
                <a:latin typeface="Times New Roman" pitchFamily="18" charset="0"/>
                <a:ea typeface="楷体_GB2312" pitchFamily="1" charset="-122"/>
              </a:rPr>
              <a:t>     （</a:t>
            </a:r>
            <a:r>
              <a:rPr lang="en-US" altLang="zh-CN" sz="2800">
                <a:solidFill>
                  <a:schemeClr val="folHlink"/>
                </a:solidFill>
                <a:latin typeface="Times New Roman" pitchFamily="18" charset="0"/>
                <a:ea typeface="楷体_GB2312" pitchFamily="1" charset="-122"/>
              </a:rPr>
              <a:t>3</a:t>
            </a:r>
            <a:r>
              <a:rPr lang="zh-CN" altLang="en-US" sz="2800">
                <a:solidFill>
                  <a:schemeClr val="folHlink"/>
                </a:solidFill>
                <a:latin typeface="Times New Roman" pitchFamily="18" charset="0"/>
                <a:ea typeface="楷体_GB2312" pitchFamily="1" charset="-122"/>
              </a:rPr>
              <a:t>）目标控制原则，如果在一个给定步数内，当前最优值没有变化，可终止计算。</a:t>
            </a:r>
          </a:p>
        </p:txBody>
      </p:sp>
      <p:sp>
        <p:nvSpPr>
          <p:cNvPr id="57347" name="Rectangle 3"/>
          <p:cNvSpPr>
            <a:spLocks noRot="1" noChangeArrowheads="1"/>
          </p:cNvSpPr>
          <p:nvPr/>
        </p:nvSpPr>
        <p:spPr bwMode="auto">
          <a:xfrm>
            <a:off x="0" y="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buClr>
                <a:schemeClr val="folHlink"/>
              </a:buClr>
              <a:buSzPct val="60000"/>
              <a:buFont typeface="Wingdings" pitchFamily="2" charset="2"/>
              <a:buChar char="n"/>
              <a:defRPr sz="28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sz="24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sz="20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ea typeface="宋体" pitchFamily="2" charset="-122"/>
              </a:defRPr>
            </a:lvl9pPr>
          </a:lstStyle>
          <a:p>
            <a:pPr>
              <a:lnSpc>
                <a:spcPct val="105000"/>
              </a:lnSpc>
              <a:buFont typeface="Wingdings" pitchFamily="2" charset="2"/>
              <a:buNone/>
              <a:defRPr/>
            </a:pPr>
            <a:r>
              <a:rPr lang="zh-CN" altLang="zh-CN" smtClean="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zh-CN" smtClean="0">
                <a:solidFill>
                  <a:srgbClr val="FFFF99"/>
                </a:solidFill>
                <a:effectLst>
                  <a:outerShdw blurRad="38100" dist="38100" dir="2700000" algn="tl">
                    <a:srgbClr val="000000"/>
                  </a:outerShdw>
                </a:effectLst>
                <a:latin typeface="Times New Roman" pitchFamily="18" charset="0"/>
                <a:ea typeface="黑体" pitchFamily="49" charset="-122"/>
              </a:rPr>
              <a:t>其他</a:t>
            </a:r>
            <a:r>
              <a:rPr lang="zh-CN" altLang="zh-CN" smtClean="0">
                <a:solidFill>
                  <a:srgbClr val="FFFF99"/>
                </a:solidFill>
                <a:ea typeface="楷体_GB2312" pitchFamily="1" charset="-122"/>
              </a:rPr>
              <a:t> </a:t>
            </a:r>
          </a:p>
        </p:txBody>
      </p:sp>
      <p:sp>
        <p:nvSpPr>
          <p:cNvPr id="50182" name="AutoShape 4">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50183" name="Rectangle 5"/>
          <p:cNvSpPr>
            <a:spLocks noGrp="1" noChangeArrowheads="1"/>
          </p:cNvSpPr>
          <p:nvPr>
            <p:ph type="body" sz="half" idx="1"/>
          </p:nvPr>
        </p:nvSpPr>
        <p:spPr>
          <a:xfrm>
            <a:off x="684213" y="1628775"/>
            <a:ext cx="3814762" cy="4114800"/>
          </a:xfrm>
        </p:spPr>
        <p:txBody>
          <a:bodyPr/>
          <a:lstStyle/>
          <a:p>
            <a:endParaRPr lang="zh-CN" altLang="zh-CN" sz="2800" smtClean="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邻域</a:t>
            </a:r>
          </a:p>
        </p:txBody>
      </p:sp>
      <p:sp>
        <p:nvSpPr>
          <p:cNvPr id="7171"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buClr>
                <a:schemeClr val="tx1"/>
              </a:buClr>
              <a:buFontTx/>
              <a:buNone/>
            </a:pPr>
            <a:r>
              <a:rPr lang="zh-CN" altLang="en-US" dirty="0" smtClean="0"/>
              <a:t>举两个简单的例子：</a:t>
            </a:r>
          </a:p>
          <a:p>
            <a:pPr marL="609600" indent="-609600">
              <a:buClr>
                <a:schemeClr val="tx1"/>
              </a:buClr>
              <a:buFontTx/>
              <a:buNone/>
            </a:pPr>
            <a:r>
              <a:rPr lang="zh-CN" altLang="en-US" dirty="0" smtClean="0">
                <a:latin typeface="楷体_GB2312" pitchFamily="1" charset="-122"/>
                <a:ea typeface="楷体_GB2312" pitchFamily="1" charset="-122"/>
                <a:sym typeface="楷体_GB2312" pitchFamily="1" charset="-122"/>
              </a:rPr>
              <a:t>定义邻域移动为：位值加</a:t>
            </a:r>
            <a:r>
              <a:rPr lang="en-US" altLang="zh-CN" dirty="0" smtClean="0">
                <a:latin typeface="楷体_GB2312" pitchFamily="1" charset="-122"/>
                <a:ea typeface="楷体_GB2312" pitchFamily="1" charset="-122"/>
                <a:sym typeface="楷体_GB2312" pitchFamily="1" charset="-122"/>
              </a:rPr>
              <a:t>1</a:t>
            </a:r>
            <a:r>
              <a:rPr lang="zh-CN" altLang="en-US" dirty="0" smtClean="0">
                <a:latin typeface="楷体_GB2312" pitchFamily="1" charset="-122"/>
                <a:ea typeface="楷体_GB2312" pitchFamily="1" charset="-122"/>
                <a:sym typeface="楷体_GB2312" pitchFamily="1" charset="-122"/>
              </a:rPr>
              <a:t>或减</a:t>
            </a:r>
            <a:r>
              <a:rPr lang="en-US" altLang="zh-CN" dirty="0" smtClean="0">
                <a:latin typeface="楷体_GB2312" pitchFamily="1" charset="-122"/>
                <a:ea typeface="楷体_GB2312" pitchFamily="1" charset="-122"/>
                <a:sym typeface="楷体_GB2312" pitchFamily="1" charset="-122"/>
              </a:rPr>
              <a:t>1</a:t>
            </a:r>
          </a:p>
          <a:p>
            <a:pPr marL="609600" indent="-609600">
              <a:lnSpc>
                <a:spcPct val="90000"/>
              </a:lnSpc>
              <a:buFontTx/>
              <a:buNone/>
            </a:pPr>
            <a:r>
              <a:rPr lang="zh-CN" altLang="en-US" dirty="0" smtClean="0">
                <a:latin typeface="楷体_GB2312" pitchFamily="1" charset="-122"/>
                <a:ea typeface="楷体_GB2312" pitchFamily="1" charset="-122"/>
                <a:sym typeface="楷体_GB2312" pitchFamily="1" charset="-122"/>
              </a:rPr>
              <a:t>对整数编码</a:t>
            </a:r>
            <a:r>
              <a:rPr lang="en-US" altLang="zh-CN" dirty="0" smtClean="0">
                <a:latin typeface="Times New Roman" pitchFamily="18" charset="0"/>
                <a:ea typeface="楷体_GB2312" pitchFamily="1" charset="-122"/>
                <a:sym typeface="Times New Roman" pitchFamily="18" charset="0"/>
              </a:rPr>
              <a:t>[ 2 2 3 5 3]</a:t>
            </a:r>
            <a:r>
              <a:rPr lang="zh-CN" altLang="en-US" dirty="0" smtClean="0">
                <a:latin typeface="楷体_GB2312" pitchFamily="1" charset="-122"/>
                <a:ea typeface="楷体_GB2312" pitchFamily="1" charset="-122"/>
                <a:sym typeface="楷体_GB2312" pitchFamily="1" charset="-122"/>
              </a:rPr>
              <a:t>，判断一下下列编码是否在其邻域内：</a:t>
            </a:r>
          </a:p>
          <a:p>
            <a:pPr marL="609600" indent="-609600">
              <a:lnSpc>
                <a:spcPct val="90000"/>
              </a:lnSpc>
              <a:buFontTx/>
              <a:buNone/>
            </a:pPr>
            <a:r>
              <a:rPr lang="zh-CN" altLang="en-US" dirty="0" smtClean="0"/>
              <a:t> </a:t>
            </a:r>
          </a:p>
          <a:p>
            <a:pPr marL="609600" indent="-609600" algn="ctr">
              <a:lnSpc>
                <a:spcPct val="90000"/>
              </a:lnSpc>
              <a:buFontTx/>
              <a:buNone/>
            </a:pPr>
            <a:r>
              <a:rPr lang="en-US" altLang="zh-CN" dirty="0" smtClean="0">
                <a:latin typeface="Times New Roman" pitchFamily="18" charset="0"/>
                <a:sym typeface="Times New Roman" pitchFamily="18" charset="0"/>
              </a:rPr>
              <a:t>[2 3 3 5 3]</a:t>
            </a:r>
            <a:r>
              <a:rPr lang="zh-CN" altLang="en-US" dirty="0" smtClean="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[2 3 2 5 3]</a:t>
            </a:r>
            <a:r>
              <a:rPr lang="zh-CN" altLang="en-US" dirty="0" smtClean="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[2 2 3 5 5]</a:t>
            </a:r>
            <a:endParaRPr lang="zh-CN" altLang="en-US" dirty="0" smtClean="0">
              <a:latin typeface="Times New Roman" pitchFamily="18" charset="0"/>
              <a:sym typeface="Times New Roman" pitchFamily="18" charset="0"/>
            </a:endParaRPr>
          </a:p>
          <a:p>
            <a:pPr marL="609600" indent="-609600" algn="ctr">
              <a:lnSpc>
                <a:spcPct val="90000"/>
              </a:lnSpc>
              <a:buFontTx/>
              <a:buNone/>
            </a:pPr>
            <a:r>
              <a:rPr lang="zh-CN" altLang="en-US" dirty="0" smtClean="0">
                <a:latin typeface="Times New Roman" pitchFamily="18" charset="0"/>
                <a:sym typeface="Times New Roman" pitchFamily="18" charset="0"/>
              </a:rPr>
              <a:t> </a:t>
            </a:r>
          </a:p>
          <a:p>
            <a:pPr marL="609600" indent="-609600" algn="ctr">
              <a:lnSpc>
                <a:spcPct val="90000"/>
              </a:lnSpc>
              <a:buFontTx/>
              <a:buNone/>
            </a:pPr>
            <a:r>
              <a:rPr lang="en-US" altLang="zh-CN" dirty="0" smtClean="0">
                <a:latin typeface="Times New Roman" pitchFamily="18" charset="0"/>
                <a:sym typeface="Times New Roman" pitchFamily="18" charset="0"/>
              </a:rPr>
              <a:t>[2 2 3 4 3]</a:t>
            </a:r>
            <a:r>
              <a:rPr lang="zh-CN" altLang="en-US" dirty="0" smtClean="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[2 2 2 5 3]</a:t>
            </a:r>
            <a:r>
              <a:rPr lang="zh-CN" altLang="en-US" dirty="0" smtClean="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[2 2 3 4 4]</a:t>
            </a:r>
          </a:p>
          <a:p>
            <a:pPr marL="609600" indent="-609600">
              <a:buClr>
                <a:schemeClr val="tx1"/>
              </a:buClr>
              <a:buFontTx/>
              <a:buNone/>
            </a:pPr>
            <a:endParaRPr lang="en-US" altLang="zh-CN" dirty="0" smtClean="0">
              <a:latin typeface="楷体_GB2312" pitchFamily="1" charset="-122"/>
              <a:ea typeface="楷体_GB2312" pitchFamily="1" charset="-122"/>
              <a:sym typeface="楷体_GB2312" pitchFamily="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650875"/>
            <a:ext cx="6203950" cy="579438"/>
          </a:xfrm>
        </p:spPr>
        <p:txBody>
          <a:bodyPr/>
          <a:lstStyle/>
          <a:p>
            <a:r>
              <a:rPr lang="zh-CN" altLang="en-US" sz="3200" smtClean="0"/>
              <a:t>邻域</a:t>
            </a:r>
          </a:p>
        </p:txBody>
      </p:sp>
      <p:sp>
        <p:nvSpPr>
          <p:cNvPr id="8195"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buClr>
                <a:schemeClr val="tx1"/>
              </a:buClr>
              <a:buFontTx/>
              <a:buNone/>
            </a:pPr>
            <a:endParaRPr lang="zh-CN" altLang="en-US" dirty="0" smtClean="0"/>
          </a:p>
          <a:p>
            <a:pPr marL="609600" indent="-609600">
              <a:buClr>
                <a:schemeClr val="tx1"/>
              </a:buClr>
              <a:buFontTx/>
              <a:buNone/>
            </a:pPr>
            <a:r>
              <a:rPr lang="zh-CN" altLang="en-US" dirty="0" smtClean="0">
                <a:latin typeface="楷体_GB2312" pitchFamily="1" charset="-122"/>
                <a:ea typeface="楷体_GB2312" pitchFamily="1" charset="-122"/>
                <a:sym typeface="楷体_GB2312" pitchFamily="1" charset="-122"/>
              </a:rPr>
              <a:t>定义邻域移动为：</a:t>
            </a:r>
            <a:r>
              <a:rPr lang="en-US" altLang="zh-CN" dirty="0" smtClean="0">
                <a:latin typeface="Times New Roman" pitchFamily="18" charset="0"/>
                <a:ea typeface="楷体_GB2312" pitchFamily="1" charset="-122"/>
                <a:sym typeface="Times New Roman" pitchFamily="18" charset="0"/>
              </a:rPr>
              <a:t>2-Opt</a:t>
            </a:r>
          </a:p>
          <a:p>
            <a:pPr marL="609600" indent="-609600">
              <a:buFontTx/>
              <a:buNone/>
            </a:pPr>
            <a:r>
              <a:rPr lang="zh-CN" altLang="en-US" dirty="0" smtClean="0">
                <a:latin typeface="楷体_GB2312" pitchFamily="1" charset="-122"/>
                <a:ea typeface="楷体_GB2312" pitchFamily="1" charset="-122"/>
                <a:sym typeface="楷体_GB2312" pitchFamily="1" charset="-122"/>
              </a:rPr>
              <a:t>对顺序编码</a:t>
            </a:r>
            <a:r>
              <a:rPr lang="en-US" altLang="zh-CN" dirty="0" smtClean="0">
                <a:latin typeface="Times New Roman" pitchFamily="18" charset="0"/>
                <a:ea typeface="楷体_GB2312" pitchFamily="1" charset="-122"/>
                <a:sym typeface="Times New Roman" pitchFamily="18" charset="0"/>
              </a:rPr>
              <a:t>[ 4 2 3 5 1]</a:t>
            </a:r>
            <a:r>
              <a:rPr lang="zh-CN" altLang="en-US" dirty="0" smtClean="0">
                <a:latin typeface="楷体_GB2312" pitchFamily="1" charset="-122"/>
                <a:ea typeface="楷体_GB2312" pitchFamily="1" charset="-122"/>
                <a:sym typeface="楷体_GB2312" pitchFamily="1" charset="-122"/>
              </a:rPr>
              <a:t>，判断一下下列编码是否在其邻域内：</a:t>
            </a:r>
          </a:p>
          <a:p>
            <a:pPr marL="609600" indent="-609600">
              <a:buFontTx/>
              <a:buNone/>
            </a:pPr>
            <a:r>
              <a:rPr lang="zh-CN" altLang="en-US" dirty="0" smtClean="0">
                <a:ea typeface="楷体_GB2312" pitchFamily="1" charset="-122"/>
              </a:rPr>
              <a:t> </a:t>
            </a:r>
          </a:p>
          <a:p>
            <a:pPr marL="609600" indent="-609600" algn="ctr">
              <a:buFontTx/>
              <a:buNone/>
            </a:pPr>
            <a:r>
              <a:rPr lang="en-US" altLang="zh-CN" dirty="0" smtClean="0">
                <a:latin typeface="Times New Roman" pitchFamily="18" charset="0"/>
                <a:sym typeface="Times New Roman" pitchFamily="18" charset="0"/>
              </a:rPr>
              <a:t>[4 3 2 5 1]</a:t>
            </a:r>
            <a:r>
              <a:rPr lang="zh-CN" altLang="en-US" dirty="0" smtClean="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[4 3 5 1 2]</a:t>
            </a:r>
            <a:r>
              <a:rPr lang="zh-CN" altLang="en-US" dirty="0" smtClean="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[4 3 3 5 1]</a:t>
            </a:r>
            <a:endParaRPr lang="zh-CN" altLang="en-US" dirty="0" smtClean="0">
              <a:latin typeface="Times New Roman" pitchFamily="18" charset="0"/>
              <a:sym typeface="Times New Roman" pitchFamily="18" charset="0"/>
            </a:endParaRPr>
          </a:p>
          <a:p>
            <a:pPr marL="609600" indent="-609600" algn="ctr">
              <a:buFontTx/>
              <a:buNone/>
            </a:pPr>
            <a:r>
              <a:rPr lang="zh-CN" altLang="en-US" dirty="0" smtClean="0">
                <a:latin typeface="Times New Roman" pitchFamily="18" charset="0"/>
                <a:sym typeface="Times New Roman" pitchFamily="18" charset="0"/>
              </a:rPr>
              <a:t> </a:t>
            </a:r>
          </a:p>
          <a:p>
            <a:pPr marL="609600" indent="-609600" algn="ctr">
              <a:buFontTx/>
              <a:buNone/>
            </a:pPr>
            <a:r>
              <a:rPr lang="en-US" altLang="zh-CN" dirty="0" smtClean="0">
                <a:latin typeface="Times New Roman" pitchFamily="18" charset="0"/>
                <a:sym typeface="Times New Roman" pitchFamily="18" charset="0"/>
              </a:rPr>
              <a:t>[5 2 3 4 1]    [1 2 3 5 4]    [3 4 2 5 1]</a:t>
            </a:r>
            <a:endParaRPr lang="zh-CN" altLang="en-US" dirty="0" smtClean="0">
              <a:latin typeface="Times New Roman" pitchFamily="18" charset="0"/>
              <a:sym typeface="Times New Roman" pitchFamily="18" charset="0"/>
            </a:endParaRPr>
          </a:p>
          <a:p>
            <a:pPr marL="609600" indent="-609600">
              <a:buClr>
                <a:schemeClr val="tx1"/>
              </a:buClr>
              <a:buFontTx/>
              <a:buNone/>
            </a:pPr>
            <a:endParaRPr lang="zh-CN" altLang="en-US" dirty="0" smtClean="0">
              <a:latin typeface="Times New Roman" pitchFamily="18" charset="0"/>
              <a:sym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650875"/>
            <a:ext cx="6203950" cy="579438"/>
          </a:xfrm>
        </p:spPr>
        <p:txBody>
          <a:bodyPr/>
          <a:lstStyle/>
          <a:p>
            <a:r>
              <a:rPr lang="zh-CN" altLang="en-US" sz="3200" smtClean="0"/>
              <a:t>邻域</a:t>
            </a:r>
          </a:p>
        </p:txBody>
      </p:sp>
      <p:sp>
        <p:nvSpPr>
          <p:cNvPr id="10243"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lnSpc>
                <a:spcPct val="140000"/>
              </a:lnSpc>
              <a:spcBef>
                <a:spcPct val="10000"/>
              </a:spcBef>
              <a:buFontTx/>
              <a:buNone/>
            </a:pPr>
            <a:r>
              <a:rPr lang="zh-CN" altLang="en-US" sz="2800" b="1" smtClean="0">
                <a:solidFill>
                  <a:schemeClr val="folHlink"/>
                </a:solidFill>
                <a:latin typeface="Times New Roman" pitchFamily="18" charset="0"/>
                <a:ea typeface="楷体_GB2312" pitchFamily="1" charset="-122"/>
              </a:rPr>
              <a:t>重要性：</a:t>
            </a:r>
          </a:p>
          <a:p>
            <a:pPr marL="609600" indent="-609600">
              <a:lnSpc>
                <a:spcPct val="140000"/>
              </a:lnSpc>
              <a:spcBef>
                <a:spcPct val="10000"/>
              </a:spcBef>
              <a:buFontTx/>
              <a:buNone/>
            </a:pPr>
            <a:r>
              <a:rPr lang="zh-CN" altLang="en-US" sz="2800" b="1" smtClean="0">
                <a:solidFill>
                  <a:schemeClr val="folHlink"/>
                </a:solidFill>
                <a:latin typeface="Times New Roman" pitchFamily="18" charset="0"/>
                <a:ea typeface="楷体_GB2312" pitchFamily="1" charset="-122"/>
              </a:rPr>
              <a:t>邻域的构造依赖于决策变量的表示，</a:t>
            </a:r>
          </a:p>
          <a:p>
            <a:pPr marL="609600" indent="-609600">
              <a:lnSpc>
                <a:spcPct val="140000"/>
              </a:lnSpc>
              <a:spcBef>
                <a:spcPct val="10000"/>
              </a:spcBef>
              <a:buFontTx/>
              <a:buNone/>
            </a:pPr>
            <a:r>
              <a:rPr lang="zh-CN" altLang="en-US" sz="2800" b="1" smtClean="0">
                <a:solidFill>
                  <a:schemeClr val="folHlink"/>
                </a:solidFill>
                <a:latin typeface="Times New Roman" pitchFamily="18" charset="0"/>
                <a:ea typeface="楷体_GB2312" pitchFamily="1" charset="-122"/>
              </a:rPr>
              <a:t>邻域的结构在现代优化算法中起重要的作用。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650875"/>
            <a:ext cx="6203950" cy="579438"/>
          </a:xfrm>
        </p:spPr>
        <p:txBody>
          <a:bodyPr/>
          <a:lstStyle/>
          <a:p>
            <a:r>
              <a:rPr lang="zh-CN" altLang="en-US" sz="3200" smtClean="0"/>
              <a:t>局部搜索</a:t>
            </a:r>
          </a:p>
        </p:txBody>
      </p:sp>
      <p:sp>
        <p:nvSpPr>
          <p:cNvPr id="11267"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lnSpc>
                <a:spcPct val="120000"/>
              </a:lnSpc>
              <a:spcBef>
                <a:spcPct val="10000"/>
              </a:spcBef>
            </a:pPr>
            <a:r>
              <a:rPr lang="zh-CN" altLang="en-US" b="1" dirty="0" smtClean="0">
                <a:ea typeface="黑体" pitchFamily="49" charset="-122"/>
              </a:rPr>
              <a:t>STEP 1</a:t>
            </a:r>
          </a:p>
          <a:p>
            <a:pPr marL="609600" indent="-609600">
              <a:lnSpc>
                <a:spcPct val="120000"/>
              </a:lnSpc>
              <a:spcBef>
                <a:spcPct val="10000"/>
              </a:spcBef>
              <a:buFontTx/>
              <a:buNone/>
            </a:pPr>
            <a:r>
              <a:rPr lang="zh-CN" altLang="en-US" sz="1800" b="1" dirty="0" smtClean="0">
                <a:solidFill>
                  <a:schemeClr val="folHlink"/>
                </a:solidFill>
                <a:ea typeface="楷体_GB2312" pitchFamily="1" charset="-122"/>
              </a:rPr>
              <a:t>        </a:t>
            </a:r>
            <a:r>
              <a:rPr lang="zh-CN" altLang="en-US" sz="2800" b="1" dirty="0">
                <a:solidFill>
                  <a:schemeClr val="folHlink"/>
                </a:solidFill>
                <a:latin typeface="Times New Roman" pitchFamily="18" charset="0"/>
                <a:ea typeface="楷体_GB2312" pitchFamily="1" charset="-122"/>
              </a:rPr>
              <a:t>选定一个初始可行解</a:t>
            </a:r>
            <a:r>
              <a:rPr lang="zh-CN" altLang="en-US" sz="2800" b="1" i="1" dirty="0">
                <a:solidFill>
                  <a:schemeClr val="folHlink"/>
                </a:solidFill>
                <a:latin typeface="Times New Roman" pitchFamily="18" charset="0"/>
                <a:ea typeface="楷体_GB2312" pitchFamily="1" charset="-122"/>
              </a:rPr>
              <a:t>x</a:t>
            </a:r>
            <a:r>
              <a:rPr lang="zh-CN" altLang="en-US" sz="2400" b="1" baseline="30000" dirty="0">
                <a:solidFill>
                  <a:schemeClr val="folHlink"/>
                </a:solidFill>
                <a:latin typeface="Times New Roman" pitchFamily="18" charset="0"/>
                <a:ea typeface="楷体_GB2312" pitchFamily="1" charset="-122"/>
              </a:rPr>
              <a:t>0</a:t>
            </a:r>
            <a:r>
              <a:rPr lang="zh-CN" altLang="en-US" sz="2800" b="1" dirty="0">
                <a:solidFill>
                  <a:schemeClr val="folHlink"/>
                </a:solidFill>
                <a:latin typeface="Times New Roman" pitchFamily="18" charset="0"/>
                <a:ea typeface="楷体_GB2312" pitchFamily="1" charset="-122"/>
              </a:rPr>
              <a:t>，记录当前最优解</a:t>
            </a:r>
            <a:r>
              <a:rPr lang="zh-CN" altLang="en-US" sz="2800" b="1" i="1" dirty="0">
                <a:solidFill>
                  <a:schemeClr val="folHlink"/>
                </a:solidFill>
                <a:latin typeface="Times New Roman" pitchFamily="18" charset="0"/>
                <a:ea typeface="楷体_GB2312" pitchFamily="1" charset="-122"/>
              </a:rPr>
              <a:t>x</a:t>
            </a:r>
            <a:r>
              <a:rPr lang="zh-CN" altLang="en-US" sz="2800" b="1" i="1" baseline="30000" dirty="0">
                <a:solidFill>
                  <a:schemeClr val="folHlink"/>
                </a:solidFill>
                <a:latin typeface="Times New Roman" pitchFamily="18" charset="0"/>
                <a:ea typeface="楷体_GB2312" pitchFamily="1" charset="-122"/>
              </a:rPr>
              <a:t>best</a:t>
            </a:r>
            <a:r>
              <a:rPr lang="zh-CN" altLang="en-US" sz="2800" b="1" i="1" dirty="0">
                <a:solidFill>
                  <a:schemeClr val="folHlink"/>
                </a:solidFill>
                <a:latin typeface="Times New Roman" pitchFamily="18" charset="0"/>
                <a:ea typeface="楷体_GB2312" pitchFamily="1" charset="-122"/>
              </a:rPr>
              <a:t>:=x</a:t>
            </a:r>
            <a:r>
              <a:rPr lang="zh-CN" altLang="en-US" sz="2400" b="1" baseline="30000" dirty="0">
                <a:solidFill>
                  <a:schemeClr val="folHlink"/>
                </a:solidFill>
                <a:latin typeface="Times New Roman" pitchFamily="18" charset="0"/>
                <a:ea typeface="楷体_GB2312" pitchFamily="1" charset="-122"/>
              </a:rPr>
              <a:t>0</a:t>
            </a:r>
            <a:r>
              <a:rPr lang="zh-CN" altLang="en-US" sz="2800" b="1" dirty="0">
                <a:solidFill>
                  <a:schemeClr val="folHlink"/>
                </a:solidFill>
                <a:latin typeface="Times New Roman" pitchFamily="18" charset="0"/>
                <a:ea typeface="楷体_GB2312" pitchFamily="1" charset="-122"/>
              </a:rPr>
              <a:t>, </a:t>
            </a:r>
            <a:r>
              <a:rPr lang="zh-CN" altLang="en-US" sz="2800" b="1" i="1" dirty="0">
                <a:solidFill>
                  <a:schemeClr val="folHlink"/>
                </a:solidFill>
                <a:latin typeface="Times New Roman" pitchFamily="18" charset="0"/>
                <a:ea typeface="楷体_GB2312" pitchFamily="1" charset="-122"/>
              </a:rPr>
              <a:t>T=N(x</a:t>
            </a:r>
            <a:r>
              <a:rPr lang="zh-CN" altLang="en-US" sz="2800" b="1" i="1" baseline="30000" dirty="0">
                <a:solidFill>
                  <a:schemeClr val="folHlink"/>
                </a:solidFill>
                <a:latin typeface="Times New Roman" pitchFamily="18" charset="0"/>
                <a:ea typeface="楷体_GB2312" pitchFamily="1" charset="-122"/>
              </a:rPr>
              <a:t>best</a:t>
            </a:r>
            <a:r>
              <a:rPr lang="zh-CN" altLang="en-US" sz="2800" b="1" i="1" dirty="0">
                <a:solidFill>
                  <a:schemeClr val="folHlink"/>
                </a:solidFill>
                <a:latin typeface="Times New Roman" pitchFamily="18" charset="0"/>
                <a:ea typeface="楷体_GB2312" pitchFamily="1" charset="-122"/>
              </a:rPr>
              <a:t>)</a:t>
            </a:r>
            <a:r>
              <a:rPr lang="zh-CN" altLang="en-US" sz="2800" b="1" dirty="0">
                <a:solidFill>
                  <a:schemeClr val="folHlink"/>
                </a:solidFill>
                <a:latin typeface="Times New Roman" pitchFamily="18" charset="0"/>
                <a:ea typeface="楷体_GB2312" pitchFamily="1" charset="-122"/>
              </a:rPr>
              <a:t>；</a:t>
            </a:r>
          </a:p>
          <a:p>
            <a:pPr marL="609600" indent="-609600">
              <a:lnSpc>
                <a:spcPct val="120000"/>
              </a:lnSpc>
              <a:spcBef>
                <a:spcPct val="10000"/>
              </a:spcBef>
            </a:pPr>
            <a:r>
              <a:rPr lang="zh-CN" altLang="en-US" b="1" dirty="0" smtClean="0">
                <a:ea typeface="黑体" pitchFamily="49" charset="-122"/>
              </a:rPr>
              <a:t>STEP 2</a:t>
            </a:r>
          </a:p>
          <a:p>
            <a:pPr marL="609600" indent="-609600">
              <a:lnSpc>
                <a:spcPct val="120000"/>
              </a:lnSpc>
              <a:spcBef>
                <a:spcPct val="10000"/>
              </a:spcBef>
              <a:buFontTx/>
              <a:buNone/>
            </a:pPr>
            <a:r>
              <a:rPr lang="zh-CN" altLang="en-US" b="1" dirty="0" smtClean="0">
                <a:solidFill>
                  <a:schemeClr val="folHlink"/>
                </a:solidFill>
                <a:ea typeface="楷体_GB2312" pitchFamily="1" charset="-122"/>
              </a:rPr>
              <a:t>    </a:t>
            </a:r>
            <a:r>
              <a:rPr lang="zh-CN" altLang="en-US" sz="2800" b="1" dirty="0" smtClean="0">
                <a:solidFill>
                  <a:schemeClr val="folHlink"/>
                </a:solidFill>
                <a:latin typeface="Times New Roman" pitchFamily="18" charset="0"/>
                <a:ea typeface="楷体_GB2312" pitchFamily="1" charset="-122"/>
              </a:rPr>
              <a:t>当</a:t>
            </a:r>
            <a:r>
              <a:rPr lang="zh-CN" altLang="en-US" sz="2800" b="1" i="1" dirty="0" smtClean="0">
                <a:solidFill>
                  <a:schemeClr val="folHlink"/>
                </a:solidFill>
                <a:latin typeface="Times New Roman" pitchFamily="18" charset="0"/>
                <a:ea typeface="楷体_GB2312" pitchFamily="1" charset="-122"/>
              </a:rPr>
              <a:t>T</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best</a:t>
            </a:r>
            <a:r>
              <a:rPr lang="zh-CN" altLang="en-US" sz="2800" b="1" dirty="0" smtClean="0">
                <a:solidFill>
                  <a:schemeClr val="folHlink"/>
                </a:solidFill>
                <a:latin typeface="Times New Roman" pitchFamily="18" charset="0"/>
                <a:ea typeface="楷体_GB2312" pitchFamily="1" charset="-122"/>
              </a:rPr>
              <a:t>}=</a:t>
            </a:r>
            <a:r>
              <a:rPr lang="el-GR" altLang="en-US" sz="2800" b="1" i="1" dirty="0" smtClean="0">
                <a:solidFill>
                  <a:schemeClr val="folHlink"/>
                </a:solidFill>
                <a:latin typeface="Times New Roman" pitchFamily="18" charset="0"/>
                <a:ea typeface="楷体_GB2312" pitchFamily="1" charset="-122"/>
              </a:rPr>
              <a:t>Φ</a:t>
            </a:r>
            <a:r>
              <a:rPr lang="zh-CN" altLang="en-US" sz="2800" b="1" dirty="0" smtClean="0">
                <a:solidFill>
                  <a:schemeClr val="folHlink"/>
                </a:solidFill>
                <a:latin typeface="Times New Roman" pitchFamily="18" charset="0"/>
                <a:ea typeface="楷体_GB2312" pitchFamily="1" charset="-122"/>
              </a:rPr>
              <a:t>时，或满足其他停止运算准则时，输出计算结果，停止运算；否则，从</a:t>
            </a:r>
            <a:r>
              <a:rPr lang="zh-CN" altLang="en-US" sz="2800" b="1" i="1" dirty="0" smtClean="0">
                <a:solidFill>
                  <a:schemeClr val="folHlink"/>
                </a:solidFill>
                <a:latin typeface="Times New Roman" pitchFamily="18" charset="0"/>
                <a:ea typeface="楷体_GB2312" pitchFamily="1" charset="-122"/>
              </a:rPr>
              <a:t>T</a:t>
            </a:r>
            <a:r>
              <a:rPr lang="zh-CN" altLang="en-US" sz="2800" b="1" dirty="0" smtClean="0">
                <a:solidFill>
                  <a:schemeClr val="folHlink"/>
                </a:solidFill>
                <a:latin typeface="Times New Roman" pitchFamily="18" charset="0"/>
                <a:ea typeface="楷体_GB2312" pitchFamily="1" charset="-122"/>
              </a:rPr>
              <a:t>中选一集合</a:t>
            </a:r>
            <a:r>
              <a:rPr lang="zh-CN" altLang="en-US" sz="2800" b="1" i="1" dirty="0" smtClean="0">
                <a:solidFill>
                  <a:schemeClr val="folHlink"/>
                </a:solidFill>
                <a:latin typeface="Times New Roman" pitchFamily="18" charset="0"/>
                <a:ea typeface="楷体_GB2312" pitchFamily="1" charset="-122"/>
              </a:rPr>
              <a:t>S</a:t>
            </a:r>
            <a:r>
              <a:rPr lang="zh-CN" altLang="en-US" sz="2800" b="1" dirty="0" smtClean="0">
                <a:solidFill>
                  <a:schemeClr val="folHlink"/>
                </a:solidFill>
                <a:latin typeface="Times New Roman" pitchFamily="18" charset="0"/>
                <a:ea typeface="楷体_GB2312" pitchFamily="1" charset="-122"/>
              </a:rPr>
              <a:t>，得到</a:t>
            </a:r>
            <a:r>
              <a:rPr lang="zh-CN" altLang="en-US" sz="2800" b="1" i="1" dirty="0" smtClean="0">
                <a:solidFill>
                  <a:schemeClr val="folHlink"/>
                </a:solidFill>
                <a:latin typeface="Times New Roman" pitchFamily="18" charset="0"/>
                <a:ea typeface="楷体_GB2312" pitchFamily="1" charset="-122"/>
              </a:rPr>
              <a:t>S</a:t>
            </a:r>
            <a:r>
              <a:rPr lang="zh-CN" altLang="en-US" sz="2800" b="1" dirty="0" smtClean="0">
                <a:solidFill>
                  <a:schemeClr val="folHlink"/>
                </a:solidFill>
                <a:latin typeface="Times New Roman" pitchFamily="18" charset="0"/>
                <a:ea typeface="楷体_GB2312" pitchFamily="1" charset="-122"/>
              </a:rPr>
              <a:t>中的最好解</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now</a:t>
            </a:r>
            <a:r>
              <a:rPr lang="zh-CN" altLang="en-US" sz="2800" b="1" dirty="0" smtClean="0">
                <a:solidFill>
                  <a:schemeClr val="folHlink"/>
                </a:solidFill>
                <a:latin typeface="Times New Roman" pitchFamily="18" charset="0"/>
                <a:ea typeface="楷体_GB2312" pitchFamily="1" charset="-122"/>
              </a:rPr>
              <a:t>；若</a:t>
            </a:r>
            <a:r>
              <a:rPr lang="zh-CN" altLang="en-US" sz="2800" b="1" i="1" dirty="0" smtClean="0">
                <a:solidFill>
                  <a:schemeClr val="folHlink"/>
                </a:solidFill>
                <a:latin typeface="Times New Roman" pitchFamily="18" charset="0"/>
                <a:ea typeface="楷体_GB2312" pitchFamily="1" charset="-122"/>
              </a:rPr>
              <a:t>f</a:t>
            </a:r>
            <a:r>
              <a:rPr lang="zh-CN" altLang="en-US" sz="2800" b="1" dirty="0" smtClean="0">
                <a:solidFill>
                  <a:schemeClr val="folHlink"/>
                </a:solidFill>
                <a:latin typeface="Times New Roman" pitchFamily="18" charset="0"/>
                <a:ea typeface="楷体_GB2312" pitchFamily="1" charset="-122"/>
              </a:rPr>
              <a:t> (</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now</a:t>
            </a:r>
            <a:r>
              <a:rPr lang="zh-CN" altLang="en-US" sz="2800" b="1" dirty="0" smtClean="0">
                <a:solidFill>
                  <a:schemeClr val="folHlink"/>
                </a:solidFill>
                <a:latin typeface="Times New Roman" pitchFamily="18" charset="0"/>
                <a:ea typeface="楷体_GB2312" pitchFamily="1" charset="-122"/>
              </a:rPr>
              <a:t>)&lt;</a:t>
            </a:r>
            <a:r>
              <a:rPr lang="zh-CN" altLang="en-US" sz="2800" b="1" i="1" dirty="0" smtClean="0">
                <a:solidFill>
                  <a:schemeClr val="folHlink"/>
                </a:solidFill>
                <a:latin typeface="Times New Roman" pitchFamily="18" charset="0"/>
                <a:ea typeface="楷体_GB2312" pitchFamily="1" charset="-122"/>
              </a:rPr>
              <a:t>f</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best</a:t>
            </a:r>
            <a:r>
              <a:rPr lang="zh-CN" altLang="en-US" sz="2800" b="1" dirty="0" smtClean="0">
                <a:solidFill>
                  <a:schemeClr val="folHlink"/>
                </a:solidFill>
                <a:latin typeface="Times New Roman" pitchFamily="18" charset="0"/>
                <a:ea typeface="楷体_GB2312" pitchFamily="1" charset="-122"/>
              </a:rPr>
              <a:t>)，则</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best</a:t>
            </a:r>
            <a:r>
              <a:rPr lang="zh-CN" altLang="en-US" sz="2800" b="1" dirty="0" smtClean="0">
                <a:solidFill>
                  <a:schemeClr val="folHlink"/>
                </a:solidFill>
                <a:latin typeface="Times New Roman" pitchFamily="18" charset="0"/>
                <a:ea typeface="楷体_GB2312" pitchFamily="1" charset="-122"/>
              </a:rPr>
              <a:t> := </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now</a:t>
            </a:r>
            <a:r>
              <a:rPr lang="zh-CN" altLang="en-US" sz="2800" b="1" dirty="0" smtClean="0">
                <a:solidFill>
                  <a:schemeClr val="folHlink"/>
                </a:solidFill>
                <a:latin typeface="Times New Roman" pitchFamily="18" charset="0"/>
                <a:ea typeface="楷体_GB2312" pitchFamily="1" charset="-122"/>
              </a:rPr>
              <a:t> ，</a:t>
            </a:r>
            <a:r>
              <a:rPr lang="zh-CN" altLang="en-US" sz="2800" b="1" i="1" dirty="0" smtClean="0">
                <a:solidFill>
                  <a:schemeClr val="folHlink"/>
                </a:solidFill>
                <a:latin typeface="Times New Roman" pitchFamily="18" charset="0"/>
                <a:ea typeface="楷体_GB2312" pitchFamily="1" charset="-122"/>
              </a:rPr>
              <a:t>T</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N</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best</a:t>
            </a:r>
            <a:r>
              <a:rPr lang="zh-CN" altLang="en-US" sz="2800" b="1" dirty="0" smtClean="0">
                <a:solidFill>
                  <a:schemeClr val="folHlink"/>
                </a:solidFill>
                <a:latin typeface="Times New Roman" pitchFamily="18" charset="0"/>
                <a:ea typeface="楷体_GB2312" pitchFamily="1" charset="-122"/>
              </a:rPr>
              <a:t>)；否则</a:t>
            </a:r>
            <a:r>
              <a:rPr lang="zh-CN" altLang="en-US" sz="2800" b="1" i="1" dirty="0" smtClean="0">
                <a:solidFill>
                  <a:schemeClr val="folHlink"/>
                </a:solidFill>
                <a:latin typeface="Times New Roman" pitchFamily="18" charset="0"/>
                <a:ea typeface="楷体_GB2312" pitchFamily="1" charset="-122"/>
              </a:rPr>
              <a:t>T</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T</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S</a:t>
            </a:r>
            <a:r>
              <a:rPr lang="zh-CN" altLang="en-US" sz="2800" b="1" dirty="0" smtClean="0">
                <a:solidFill>
                  <a:schemeClr val="folHlink"/>
                </a:solidFill>
                <a:latin typeface="Times New Roman" pitchFamily="18" charset="0"/>
                <a:ea typeface="楷体_GB2312" pitchFamily="1" charset="-122"/>
              </a:rPr>
              <a:t>；重复STEP 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650875"/>
            <a:ext cx="6203950" cy="579438"/>
          </a:xfrm>
        </p:spPr>
        <p:txBody>
          <a:bodyPr/>
          <a:lstStyle/>
          <a:p>
            <a:r>
              <a:rPr lang="zh-CN" altLang="en-US" sz="3200" smtClean="0"/>
              <a:t>局部搜索示例</a:t>
            </a:r>
          </a:p>
        </p:txBody>
      </p:sp>
      <p:sp>
        <p:nvSpPr>
          <p:cNvPr id="12291" name="Rectangle 3"/>
          <p:cNvSpPr>
            <a:spLocks noGrp="1" noChangeArrowheads="1"/>
          </p:cNvSpPr>
          <p:nvPr>
            <p:ph type="body" idx="1"/>
          </p:nvPr>
        </p:nvSpPr>
        <p:spPr>
          <a:xfrm>
            <a:off x="34925" y="1701800"/>
            <a:ext cx="8642350" cy="5111750"/>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buClr>
                <a:schemeClr val="tx1"/>
              </a:buClr>
              <a:buFontTx/>
              <a:buNone/>
            </a:pPr>
            <a:r>
              <a:rPr lang="en-US" altLang="zh-CN" sz="2800" b="1" dirty="0" err="1" smtClean="0">
                <a:ea typeface="黑体" pitchFamily="49" charset="-122"/>
              </a:rPr>
              <a:t>五个城市的对称TSP</a:t>
            </a:r>
            <a:r>
              <a:rPr lang="zh-CN" altLang="en-US" sz="2800" b="1" dirty="0" smtClean="0">
                <a:ea typeface="黑体" pitchFamily="49" charset="-122"/>
              </a:rPr>
              <a:t>问题</a:t>
            </a: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endParaRPr lang="zh-CN" altLang="en-US" sz="2800" b="1" dirty="0" smtClean="0">
              <a:solidFill>
                <a:schemeClr val="folHlink"/>
              </a:solidFill>
              <a:latin typeface="Times New Roman" pitchFamily="18" charset="0"/>
              <a:ea typeface="黑体" pitchFamily="49" charset="-122"/>
            </a:endParaRPr>
          </a:p>
          <a:p>
            <a:pPr marL="609600" indent="-609600">
              <a:buClr>
                <a:schemeClr val="tx1"/>
              </a:buClr>
              <a:buFontTx/>
              <a:buNone/>
            </a:pPr>
            <a:r>
              <a:rPr lang="zh-CN" altLang="en-US" sz="2800" b="1" dirty="0" smtClean="0">
                <a:solidFill>
                  <a:schemeClr val="folHlink"/>
                </a:solidFill>
                <a:latin typeface="Times New Roman" pitchFamily="18" charset="0"/>
                <a:ea typeface="楷体_GB2312" pitchFamily="1" charset="-122"/>
              </a:rPr>
              <a:t>初始解为</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best</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ABCDE</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f</a:t>
            </a:r>
            <a:r>
              <a:rPr lang="zh-CN" altLang="en-US" sz="2800" b="1" dirty="0" smtClean="0">
                <a:solidFill>
                  <a:schemeClr val="folHlink"/>
                </a:solidFill>
                <a:latin typeface="Times New Roman" pitchFamily="18" charset="0"/>
                <a:ea typeface="楷体_GB2312" pitchFamily="1" charset="-122"/>
              </a:rPr>
              <a:t>(</a:t>
            </a:r>
            <a:r>
              <a:rPr lang="zh-CN" altLang="en-US" sz="2800" b="1" i="1" dirty="0" smtClean="0">
                <a:solidFill>
                  <a:schemeClr val="folHlink"/>
                </a:solidFill>
                <a:latin typeface="Times New Roman" pitchFamily="18" charset="0"/>
                <a:ea typeface="楷体_GB2312" pitchFamily="1" charset="-122"/>
              </a:rPr>
              <a:t>x</a:t>
            </a:r>
            <a:r>
              <a:rPr lang="zh-CN" altLang="en-US" sz="2800" b="1" i="1" baseline="30000" dirty="0" smtClean="0">
                <a:solidFill>
                  <a:schemeClr val="folHlink"/>
                </a:solidFill>
                <a:latin typeface="Times New Roman" pitchFamily="18" charset="0"/>
                <a:ea typeface="楷体_GB2312" pitchFamily="1" charset="-122"/>
              </a:rPr>
              <a:t>best</a:t>
            </a:r>
            <a:r>
              <a:rPr lang="zh-CN" altLang="en-US" sz="2800" b="1" dirty="0" smtClean="0">
                <a:solidFill>
                  <a:schemeClr val="folHlink"/>
                </a:solidFill>
                <a:latin typeface="Times New Roman" pitchFamily="18" charset="0"/>
                <a:ea typeface="楷体_GB2312" pitchFamily="1" charset="-122"/>
              </a:rPr>
              <a:t>)=45，定义邻域映射为对换两个城市位置的2-opt，选定A城市为起点。</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025" y="2420888"/>
            <a:ext cx="2511425"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924944"/>
            <a:ext cx="3152775"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44500" marR="0" indent="-444500" algn="l" defTabSz="914400" rtl="0" eaLnBrk="1" fontAlgn="base" latinLnBrk="0" hangingPunct="1">
          <a:lnSpc>
            <a:spcPct val="120000"/>
          </a:lnSpc>
          <a:spcBef>
            <a:spcPct val="10000"/>
          </a:spcBef>
          <a:spcAft>
            <a:spcPct val="0"/>
          </a:spcAft>
          <a:buClr>
            <a:schemeClr val="accent2"/>
          </a:buClr>
          <a:buSzTx/>
          <a:buFont typeface="Wingdings" pitchFamily="2" charset="2"/>
          <a:buChar char="o"/>
          <a:tabLst/>
          <a:defRPr kumimoji="0" lang="zh-CN" altLang="en-US" sz="3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44500" marR="0" indent="-444500" algn="l" defTabSz="914400" rtl="0" eaLnBrk="1" fontAlgn="base" latinLnBrk="0" hangingPunct="1">
          <a:lnSpc>
            <a:spcPct val="120000"/>
          </a:lnSpc>
          <a:spcBef>
            <a:spcPct val="10000"/>
          </a:spcBef>
          <a:spcAft>
            <a:spcPct val="0"/>
          </a:spcAft>
          <a:buClr>
            <a:schemeClr val="accent2"/>
          </a:buClr>
          <a:buSzTx/>
          <a:buFont typeface="Wingdings" pitchFamily="2" charset="2"/>
          <a:buChar char="o"/>
          <a:tabLst/>
          <a:defRPr kumimoji="0" lang="zh-CN" altLang="en-US" sz="3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5195</TotalTime>
  <Words>2773</Words>
  <Application>Microsoft Office PowerPoint</Application>
  <PresentationFormat>全屏显示(4:3)</PresentationFormat>
  <Paragraphs>463</Paragraphs>
  <Slides>46</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50" baseType="lpstr">
      <vt:lpstr>Profile</vt:lpstr>
      <vt:lpstr>Equation</vt:lpstr>
      <vt:lpstr>MathType 6.0 Equation</vt:lpstr>
      <vt:lpstr>Photoshop.Image.7</vt:lpstr>
      <vt:lpstr>第7讲 禁忌搜索算法</vt:lpstr>
      <vt:lpstr>智能优化计算</vt:lpstr>
      <vt:lpstr>局部搜索</vt:lpstr>
      <vt:lpstr>邻域</vt:lpstr>
      <vt:lpstr>邻域</vt:lpstr>
      <vt:lpstr>邻域</vt:lpstr>
      <vt:lpstr>邻域</vt:lpstr>
      <vt:lpstr>局部搜索</vt:lpstr>
      <vt:lpstr>局部搜索示例</vt:lpstr>
      <vt:lpstr>局部搜索示例</vt:lpstr>
      <vt:lpstr>局部搜索示例</vt:lpstr>
      <vt:lpstr>对局部搜索的思考</vt:lpstr>
      <vt:lpstr>禁忌搜索</vt:lpstr>
      <vt:lpstr>禁忌搜索举例</vt:lpstr>
      <vt:lpstr>禁忌搜索举例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  法</dc:title>
  <dc:creator>番茄花园</dc:creator>
  <cp:lastModifiedBy>ywy</cp:lastModifiedBy>
  <cp:revision>303</cp:revision>
  <dcterms:created xsi:type="dcterms:W3CDTF">2006-04-21T15:12:29Z</dcterms:created>
  <dcterms:modified xsi:type="dcterms:W3CDTF">2017-05-21T11:54:55Z</dcterms:modified>
</cp:coreProperties>
</file>