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40FCEA-D760-492A-A057-6EAAB562D99A}">
  <a:tblStyle styleId="{3B40FCEA-D760-492A-A057-6EAAB562D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7c9453623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7c9453623_1_2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7c9453623_1_21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c9453623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c9453623_1_3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7c9453623_1_33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c9453623_3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c9453623_3_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7c9453623_3_3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c9453623_3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c9453623_3_15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7c9453623_3_15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80124932_0_3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480124932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c9453623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7c9453623_3_2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e7c9453623_3_28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c9453623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c9453623_3_4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7c9453623_3_43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c9453623_3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c9453623_3_5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7c9453623_3_51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6a4900471_4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6a4900471_4_2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6a4900471_4_28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7c9453623_3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7c9453623_3_6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7c9453623_3_60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a4900471_4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6a4900471_4_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6a4900471_4_9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80124932_0_5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48012493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7c9453623_3_7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e7c9453623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7c9453623_3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7c9453623_3_85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e7c9453623_3_85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7c9453623_3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7c9453623_3_9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e7c9453623_3_93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89b963ea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89b963ea0_0_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e89b963ea0_0_2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c9453623_3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c9453623_3_10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e7c9453623_3_103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89b963ea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89b963ea0_0_1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e89b963ea0_0_10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89b963ea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89b963ea0_0_18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e89b963ea0_0_18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89b963ea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89b963ea0_0_2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e89b963ea0_0_26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89b963ea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89b963ea0_0_3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e89b963ea0_0_34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7d83228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7d832283_0_1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e77d832283_0_10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89b963ea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89b963ea0_0_4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e89b963ea0_0_43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a4900471_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a4900471_4_1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6a4900471_4_16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80124932_0_2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48012493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7080d5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7080d543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77080d543_0_0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a4900471_4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a4900471_4_2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6a4900471_4_22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c9453623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c9453623_1_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7c9453623_1_2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7f865a8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7f865a8b8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7f865a8b8_0_0:notes"/>
          <p:cNvSpPr txBox="1"/>
          <p:nvPr>
            <p:ph idx="12" type="sldNum"/>
          </p:nvPr>
        </p:nvSpPr>
        <p:spPr>
          <a:xfrm>
            <a:off x="3884608" y="8685208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5" y="-1256505"/>
            <a:ext cx="435133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6" y="1956597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pic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overleaf.com/9716156654qgjfrbfjzncr" TargetMode="External"/><Relationship Id="rId4" Type="http://schemas.openxmlformats.org/officeDocument/2006/relationships/hyperlink" Target="https://github.com/julnow/JupyterNotebooks/blob/kaon/CBM%20K-short%20data%20cleaning.pdf" TargetMode="External"/><Relationship Id="rId5" Type="http://schemas.openxmlformats.org/officeDocument/2006/relationships/hyperlink" Target="https://github.com/julnow/JupyterNotebooks/blob/kaon/img/histograms/histogramsAfterCleaning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julnow/JupyterNotebooks/tree/kaon/img/correlation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julnow/JupyterNotebooks/blob/kaon/kaon_correlations_p2.ipynb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hyperlink" Target="http://hyperphysics.phy-astr.gsu.edu/hbase/Particles/kaon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file/d/11056em9z7g8oihVLinC3afevyAFuaFR2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ulnow/JupyterNotebooks/blob/ka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hahidzk1/CBM_ML_Lambda_Library.git" TargetMode="External"/><Relationship Id="rId4" Type="http://schemas.openxmlformats.org/officeDocument/2006/relationships/hyperlink" Target="https://github.com/julnow/JupyterNotebooks/tree/kaon/im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ulnow/JupyterNotebooks/blob/kaon/img/histograms/histogramsBeforeCleaning.pdf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ulnow/JupyterNotebooks/blob/kaon/kaon_correlations_p1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10799991">
            <a:off x="0" y="-22705"/>
            <a:ext cx="12191996" cy="4374132"/>
          </a:xfrm>
          <a:prstGeom prst="rect">
            <a:avLst/>
          </a:prstGeom>
          <a:gradFill>
            <a:gsLst>
              <a:gs pos="0">
                <a:srgbClr val="374D81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rot="5400013">
            <a:off x="3908721" y="-3931847"/>
            <a:ext cx="4374553" cy="12191996"/>
          </a:xfrm>
          <a:prstGeom prst="rect">
            <a:avLst/>
          </a:prstGeom>
          <a:gradFill>
            <a:gsLst>
              <a:gs pos="0">
                <a:srgbClr val="4A66AC">
                  <a:alpha val="0"/>
                </a:srgbClr>
              </a:gs>
              <a:gs pos="100000">
                <a:srgbClr val="374D81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 rot="5400013">
            <a:off x="4136695" y="-3703873"/>
            <a:ext cx="4374123" cy="11736479"/>
          </a:xfrm>
          <a:prstGeom prst="rect">
            <a:avLst/>
          </a:prstGeom>
          <a:gradFill>
            <a:gsLst>
              <a:gs pos="0">
                <a:srgbClr val="4A66AC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-9" y="-22686"/>
            <a:ext cx="8542489" cy="4374123"/>
          </a:xfrm>
          <a:prstGeom prst="rect">
            <a:avLst/>
          </a:prstGeom>
          <a:gradFill>
            <a:gsLst>
              <a:gs pos="0">
                <a:srgbClr val="253356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 rot="-9091036">
            <a:off x="5945436" y="-1032047"/>
            <a:ext cx="4990145" cy="4439128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A66AC">
                  <a:alpha val="21960"/>
                </a:srgbClr>
              </a:gs>
              <a:gs pos="100000">
                <a:srgbClr val="90A2CF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>
            <p:ph type="ctrTitle"/>
          </p:nvPr>
        </p:nvSpPr>
        <p:spPr>
          <a:xfrm>
            <a:off x="1314824" y="735104"/>
            <a:ext cx="10053763" cy="292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PL" sz="4800">
                <a:solidFill>
                  <a:srgbClr val="FFFFFF"/>
                </a:solidFill>
              </a:rPr>
              <a:t>CBM </a:t>
            </a:r>
            <a:r>
              <a:rPr lang="en-PL" sz="4800">
                <a:solidFill>
                  <a:srgbClr val="FFFFFF"/>
                </a:solidFill>
              </a:rPr>
              <a:t>performance study</a:t>
            </a:r>
            <a:br>
              <a:rPr lang="en-PL" sz="4800">
                <a:solidFill>
                  <a:srgbClr val="FFFFFF"/>
                </a:solidFill>
              </a:rPr>
            </a:br>
            <a:r>
              <a:rPr lang="en-PL" sz="4800">
                <a:solidFill>
                  <a:srgbClr val="FFFFFF"/>
                </a:solidFill>
              </a:rPr>
              <a:t>10 VIII 2021 	</a:t>
            </a:r>
            <a:br>
              <a:rPr lang="en-PL" sz="4800">
                <a:solidFill>
                  <a:srgbClr val="FFFFFF"/>
                </a:solidFill>
              </a:rPr>
            </a:br>
            <a:endParaRPr sz="4800">
              <a:solidFill>
                <a:srgbClr val="FFFFFF"/>
              </a:solidFill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350678" y="4870825"/>
            <a:ext cx="10005950" cy="1458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PL"/>
              <a:t>@Julian Nowak</a:t>
            </a:r>
            <a:br>
              <a:rPr lang="en-PL"/>
            </a:br>
            <a:r>
              <a:rPr lang="en-PL"/>
              <a:t>julian.nowak.stud@pw.edu.pl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>
                <a:solidFill>
                  <a:schemeClr val="dk1"/>
                </a:solidFill>
              </a:rPr>
              <a:t>Histograms before data cleaning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75" y="1964050"/>
            <a:ext cx="5017351" cy="3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1343350" y="5401175"/>
            <a:ext cx="40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χ</a:t>
            </a:r>
            <a:r>
              <a:rPr baseline="30000" lang="en-PL"/>
              <a:t>2</a:t>
            </a:r>
            <a:r>
              <a:rPr lang="en-PL"/>
              <a:t> cannot be smaller than 0 (as it is a squared value of a real number)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275" y="2078500"/>
            <a:ext cx="4690350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6644000" y="5544300"/>
            <a:ext cx="40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Distance of closest approach cannot be bigger than some value (especially not 500 m</a:t>
            </a:r>
            <a:r>
              <a:rPr lang="en-PL"/>
              <a:t> !)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6619875" y="1309700"/>
            <a:ext cx="437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DCA - distance of closest approach between pion tracks </a:t>
            </a:r>
            <a:endParaRPr sz="1800"/>
          </a:p>
        </p:txBody>
      </p:sp>
      <p:sp>
        <p:nvSpPr>
          <p:cNvPr id="171" name="Google Shape;171;p22"/>
          <p:cNvSpPr txBox="1"/>
          <p:nvPr/>
        </p:nvSpPr>
        <p:spPr>
          <a:xfrm>
            <a:off x="544875" y="1324625"/>
            <a:ext cx="5082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χ</a:t>
            </a:r>
            <a:r>
              <a:rPr baseline="30000" lang="en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topo - dimensionless distance of closest approach between extrapolated kaon trajectory and primary vertex </a:t>
            </a:r>
            <a:endParaRPr sz="1600"/>
          </a:p>
        </p:txBody>
      </p:sp>
      <p:sp>
        <p:nvSpPr>
          <p:cNvPr id="172" name="Google Shape;172;p22"/>
          <p:cNvSpPr txBox="1"/>
          <p:nvPr/>
        </p:nvSpPr>
        <p:spPr>
          <a:xfrm>
            <a:off x="544875" y="6198175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PL" sz="1600">
                <a:solidFill>
                  <a:schemeClr val="dk1"/>
                </a:solidFill>
              </a:rPr>
              <a:t>(y log scale)</a:t>
            </a:r>
            <a:endParaRPr sz="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38200" y="365125"/>
            <a:ext cx="10960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>
                <a:solidFill>
                  <a:schemeClr val="dk1"/>
                </a:solidFill>
              </a:rPr>
              <a:t>Histograms before data cleaning - pseudorapidity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75" y="1964050"/>
            <a:ext cx="5017351" cy="35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4272" l="3852" r="5502" t="7090"/>
          <a:stretch/>
        </p:blipFill>
        <p:spPr>
          <a:xfrm>
            <a:off x="6215050" y="2237800"/>
            <a:ext cx="4548201" cy="29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6530500" y="5373275"/>
            <a:ext cx="37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PL"/>
              <a:t>η</a:t>
            </a:r>
            <a:r>
              <a:rPr lang="en-PL"/>
              <a:t> </a:t>
            </a:r>
            <a:r>
              <a:rPr lang="en-PL"/>
              <a:t>=-ln(tan(θ)/(2)) cannot be smaller than 0 !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927500" y="5477975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PL" sz="1600">
                <a:solidFill>
                  <a:schemeClr val="dk1"/>
                </a:solidFill>
              </a:rPr>
              <a:t>(y log scale)</a:t>
            </a:r>
            <a:endParaRPr sz="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>
                <a:solidFill>
                  <a:schemeClr val="dk1"/>
                </a:solidFill>
              </a:rPr>
              <a:t>Histograms before data cleaning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75" y="1964050"/>
            <a:ext cx="5017351" cy="3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1343350" y="5401175"/>
            <a:ext cx="40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distance cannot be smaller than 0, nor bigger than 20m!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275" y="2078500"/>
            <a:ext cx="4690350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6644000" y="5544300"/>
            <a:ext cx="40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L/ΔL</a:t>
            </a:r>
            <a:r>
              <a:rPr lang="en-PL"/>
              <a:t> cannot be then smaller than 0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644000" y="1462900"/>
            <a:ext cx="41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L/ΔL - distance between primary and secondary vertex divided over its 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>
                <a:solidFill>
                  <a:schemeClr val="dk1"/>
                </a:solidFill>
              </a:rPr>
              <a:t>Histograms before data cleaning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75" y="1964050"/>
            <a:ext cx="5017351" cy="3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1343350" y="5401175"/>
            <a:ext cx="40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The fixed target geometry of the detector requires that </a:t>
            </a:r>
            <a:r>
              <a:rPr i="1" lang="en-PL"/>
              <a:t>p</a:t>
            </a:r>
            <a:r>
              <a:rPr baseline="-25000" lang="en-PL"/>
              <a:t>z</a:t>
            </a:r>
            <a:r>
              <a:rPr lang="en-PL"/>
              <a:t> &gt; 0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275" y="2078500"/>
            <a:ext cx="4690350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6644000" y="5544300"/>
            <a:ext cx="40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|</a:t>
            </a:r>
            <a:r>
              <a:rPr i="1" lang="en-PL"/>
              <a:t>y</a:t>
            </a:r>
            <a:r>
              <a:rPr lang="en-PL"/>
              <a:t>| cannot be bigger than 50cm, due to the dimensions of the detector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38203" y="2198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PL"/>
              <a:t>Data cleaning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38200" y="1315950"/>
            <a:ext cx="111150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Selection criteria are described in this document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on overleaf</a:t>
            </a:r>
            <a:r>
              <a:rPr lang="en-PL"/>
              <a:t> and in PDF version on </a:t>
            </a:r>
            <a:r>
              <a:rPr lang="en-PL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838200" y="5851200"/>
            <a:ext cx="107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PL" sz="2800">
                <a:solidFill>
                  <a:schemeClr val="dk1"/>
                </a:solidFill>
              </a:rPr>
              <a:t>All the histograms available in PDF format </a:t>
            </a:r>
            <a:r>
              <a:rPr lang="en-PL" sz="2800" u="sng">
                <a:solidFill>
                  <a:schemeClr val="hlink"/>
                </a:solidFill>
                <a:hlinkClick r:id="rId5"/>
              </a:rPr>
              <a:t>here</a:t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913750" y="23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{3B40FCEA-D760-492A-A057-6EAAB562D99A}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14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PL"/>
                      </a:br>
                      <a:r>
                        <a:rPr lang="en-PL"/>
                        <a:t>0.279 GeV/c</a:t>
                      </a:r>
                      <a:r>
                        <a:rPr baseline="30000" lang="en-PL"/>
                        <a:t>2</a:t>
                      </a:r>
                      <a:r>
                        <a:rPr lang="en-PL"/>
                        <a:t> &lt; </a:t>
                      </a:r>
                      <a:r>
                        <a:rPr i="1" lang="en-PL"/>
                        <a:t>mass</a:t>
                      </a:r>
                      <a:r>
                        <a:rPr lang="en-PL"/>
                        <a:t> </a:t>
                      </a:r>
                      <a:br>
                        <a:rPr lang="en-PL"/>
                      </a:br>
                      <a:r>
                        <a:rPr lang="en-PL"/>
                        <a:t>&lt; 1.5 GeV/c</a:t>
                      </a:r>
                      <a:r>
                        <a:rPr baseline="30000" lang="en-PL"/>
                        <a:t>2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 cm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DCA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</a:t>
                      </a: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&lt; 100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 cm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80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cm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|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|, |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| &lt; 50 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|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z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|&lt; 80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l/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∆l 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&lt;5000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i="1" lang="en-PL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z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&gt; 0 GeV/c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i="1" lang="en-PL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z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20 GeV/c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i="1" lang="en-PL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3 GeV/c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PL"/>
                      </a:br>
                      <a:r>
                        <a:rPr lang="en-PL"/>
                        <a:t>1.5 &lt; </a:t>
                      </a:r>
                      <a:r>
                        <a:rPr i="1" lang="en-PL"/>
                        <a:t>η </a:t>
                      </a:r>
                      <a:r>
                        <a:rPr lang="en-PL"/>
                        <a:t>&lt; 3.82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χ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geo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χ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topo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100000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χ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geo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i="1"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χ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-PL">
                          <a:solidFill>
                            <a:schemeClr val="dk1"/>
                          </a:solidFill>
                        </a:rPr>
                        <a:t>first&amp;second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3·10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7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0.279 GeV/c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&lt; </a:t>
                      </a:r>
                      <a:r>
                        <a:rPr i="1" lang="en-PL">
                          <a:solidFill>
                            <a:schemeClr val="dk1"/>
                          </a:solidFill>
                        </a:rPr>
                        <a:t>mass</a:t>
                      </a:r>
                      <a:r>
                        <a:rPr lang="en-PL">
                          <a:solidFill>
                            <a:schemeClr val="dk1"/>
                          </a:solidFill>
                        </a:rPr>
                        <a:t> </a:t>
                      </a:r>
                      <a:br>
                        <a:rPr lang="en-PL">
                          <a:solidFill>
                            <a:schemeClr val="dk1"/>
                          </a:solidFill>
                        </a:rPr>
                      </a:br>
                      <a:r>
                        <a:rPr lang="en-PL">
                          <a:solidFill>
                            <a:schemeClr val="dk1"/>
                          </a:solidFill>
                        </a:rPr>
                        <a:t>&lt; 1.5 GeV/c</a:t>
                      </a:r>
                      <a:r>
                        <a:rPr baseline="30000" lang="en-PL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38200" y="365125"/>
            <a:ext cx="1084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>
                <a:solidFill>
                  <a:schemeClr val="dk1"/>
                </a:solidFill>
              </a:rPr>
              <a:t>Histograms after data cleaning (examples)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25" y="1672925"/>
            <a:ext cx="5496350" cy="38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1154900" y="5607850"/>
            <a:ext cx="59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800"/>
              <a:t>With the eta cut, we loose about 5.66% of data for signal, and 6.75% of data for background</a:t>
            </a:r>
            <a:endParaRPr sz="18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562" y="1460575"/>
            <a:ext cx="5624075" cy="39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7119950" y="5524500"/>
            <a:ext cx="415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800"/>
              <a:t>If we applied conditions 1 &lt; </a:t>
            </a:r>
            <a:r>
              <a:rPr lang="en-PL" sz="1800">
                <a:solidFill>
                  <a:schemeClr val="dk1"/>
                </a:solidFill>
              </a:rPr>
              <a:t>η</a:t>
            </a:r>
            <a:r>
              <a:rPr lang="en-PL" sz="1800"/>
              <a:t> &lt;6.5, we loose about 0.06% of data for signal, and 0.08% of data for background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38200" y="365125"/>
            <a:ext cx="1084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>
                <a:solidFill>
                  <a:schemeClr val="dk1"/>
                </a:solidFill>
              </a:rPr>
              <a:t>Histograms after data cleaning (examples)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50" y="1994463"/>
            <a:ext cx="5017351" cy="35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7725" y="1690825"/>
            <a:ext cx="5834000" cy="40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747675" y="5774625"/>
            <a:ext cx="61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800"/>
              <a:t>With the l/dl cut, we loose about 2.45% of data for signal, and 45.78% of data for background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38200" y="365125"/>
            <a:ext cx="1084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>
                <a:solidFill>
                  <a:schemeClr val="dk1"/>
                </a:solidFill>
              </a:rPr>
              <a:t>Histograms after data cleaning (examples)</a:t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00" y="1981700"/>
            <a:ext cx="5017351" cy="35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2900" y="1387100"/>
            <a:ext cx="5834000" cy="40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852400" y="5511575"/>
            <a:ext cx="873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600"/>
              <a:t>Changes are visible even if we didn’t apply the cut on particular variable - </a:t>
            </a:r>
            <a:r>
              <a:rPr b="1" lang="en-PL" sz="1600"/>
              <a:t>correlations between the variables!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38197" y="838885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4</a:t>
            </a:r>
            <a:r>
              <a:rPr lang="en-PL"/>
              <a:t>. Selection of variables</a:t>
            </a:r>
            <a:endParaRPr/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3. Correlations between the variables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838200" y="1825625"/>
            <a:ext cx="105156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PL"/>
              <a:t>We begin with showing the </a:t>
            </a:r>
            <a:r>
              <a:rPr lang="en-PL"/>
              <a:t>correlations</a:t>
            </a:r>
            <a:r>
              <a:rPr lang="en-PL"/>
              <a:t> between all the variables</a:t>
            </a:r>
            <a:endParaRPr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PL"/>
              <a:t>That allows us to e.g., use only one variable, if we know that two of them are highly correlated</a:t>
            </a:r>
            <a:endParaRPr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PL"/>
              <a:t>Also, we’ll eliminate the variables which are correlated with mass</a:t>
            </a:r>
            <a:endParaRPr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PL"/>
              <a:t>Pearson correlation </a:t>
            </a:r>
            <a:r>
              <a:rPr lang="en-PL"/>
              <a:t>coefficient: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PL"/>
              <a:t>It only shows </a:t>
            </a:r>
            <a:r>
              <a:rPr lang="en-PL">
                <a:solidFill>
                  <a:schemeClr val="dk1"/>
                </a:solidFill>
              </a:rPr>
              <a:t>linear correlations between the variables</a:t>
            </a:r>
            <a:br>
              <a:rPr lang="en-P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PL">
                <a:solidFill>
                  <a:schemeClr val="dk1"/>
                </a:solidFill>
              </a:rPr>
              <a:t>All the correlations graphs are available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here</a:t>
            </a:r>
            <a:br>
              <a:rPr lang="en-P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descr="\rho = \frac{COV(X,Y)}{\sigma_X \times \sigma_Y}" id="262" name="Google Shape;262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900" y="3574975"/>
            <a:ext cx="2460076" cy="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38197" y="838885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PL"/>
              <a:t>Motivation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PL"/>
              <a:t>Correlation graph for background varia</a:t>
            </a:r>
            <a:r>
              <a:rPr lang="en-PL"/>
              <a:t>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PL"/>
              <a:t> </a:t>
            </a:r>
            <a:endParaRPr/>
          </a:p>
        </p:txBody>
      </p:sp>
      <p:pic>
        <p:nvPicPr>
          <p:cNvPr id="268" name="Google Shape;26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475" y="1026775"/>
            <a:ext cx="7658700" cy="57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642950" y="1026775"/>
            <a:ext cx="23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800"/>
              <a:t>(a</a:t>
            </a:r>
            <a:r>
              <a:rPr lang="en-PL" sz="1800"/>
              <a:t>fter data cleaning)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PL"/>
              <a:t>Correlation graph for signal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PL"/>
              <a:t> variables</a:t>
            </a:r>
            <a:endParaRPr/>
          </a:p>
        </p:txBody>
      </p:sp>
      <p:pic>
        <p:nvPicPr>
          <p:cNvPr id="276" name="Google Shape;276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00" y="1026775"/>
            <a:ext cx="7658700" cy="57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652200" y="1610425"/>
            <a:ext cx="23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800"/>
              <a:t>(after data cleaning)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4. Correlations between variables and mass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What’s more interesting for our analysis, are the correlations between the variables and the invariant mass</a:t>
            </a:r>
            <a:br>
              <a:rPr lang="en-PL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We create a graph of correlations of each variable with the invariant mass, along with its </a:t>
            </a:r>
            <a:r>
              <a:rPr lang="en-PL"/>
              <a:t>standard error of the</a:t>
            </a:r>
            <a:r>
              <a:rPr lang="en-PL"/>
              <a:t> mean (SEM)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PL" sz="2600"/>
              <a:t>where </a:t>
            </a:r>
            <a:r>
              <a:rPr i="1" lang="en-PL" sz="2600"/>
              <a:t>σ</a:t>
            </a:r>
            <a:r>
              <a:rPr lang="en-PL" sz="2600"/>
              <a:t> - standard deviation</a:t>
            </a:r>
            <a:endParaRPr sz="2600"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descr="SEM = \frac{\sigma}{\sqrt{n}}" id="287" name="Google Shape;287;p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438" y="3834325"/>
            <a:ext cx="3159124" cy="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>
                <a:solidFill>
                  <a:schemeClr val="dk1"/>
                </a:solidFill>
              </a:rPr>
              <a:t>Correlations between variables and mass</a:t>
            </a:r>
            <a:endParaRPr/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961" l="0" r="0" t="961"/>
          <a:stretch/>
        </p:blipFill>
        <p:spPr>
          <a:xfrm>
            <a:off x="995125" y="1504204"/>
            <a:ext cx="8721446" cy="436072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/>
        </p:nvSpPr>
        <p:spPr>
          <a:xfrm>
            <a:off x="552125" y="6063700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1500"/>
              <a:t>We should take a closer look at the correlations between the mass and: pseudorapidity, cosinecut, </a:t>
            </a:r>
            <a:r>
              <a:rPr i="1" lang="en-PL" sz="1500"/>
              <a:t>p</a:t>
            </a:r>
            <a:r>
              <a:rPr baseline="-25000" lang="en-PL" sz="1500"/>
              <a:t>T</a:t>
            </a:r>
            <a:r>
              <a:rPr i="1" lang="en-PL" sz="1500"/>
              <a:t>,</a:t>
            </a:r>
            <a:r>
              <a:rPr lang="en-PL" sz="1500"/>
              <a:t> </a:t>
            </a:r>
            <a:r>
              <a:rPr i="1" lang="en-PL" sz="1500"/>
              <a:t>p</a:t>
            </a:r>
            <a:r>
              <a:rPr baseline="-25000" lang="en-PL" sz="1500"/>
              <a:t>z</a:t>
            </a:r>
            <a:r>
              <a:rPr lang="en-PL" sz="1500"/>
              <a:t> and </a:t>
            </a:r>
            <a:r>
              <a:rPr i="1" lang="en-PL" sz="1500"/>
              <a:t>p</a:t>
            </a:r>
            <a:r>
              <a:rPr lang="en-PL" sz="1500"/>
              <a:t> for background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>
                <a:solidFill>
                  <a:schemeClr val="dk1"/>
                </a:solidFill>
              </a:rPr>
              <a:t>Correlations between variables and mass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We make a function that plot the bin centers of the mass on the x-axis, and the mean values of the bins of another variable on the y-axis (along with its SEM)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We also plot 2D histograms of correlation between the variable and invariant mass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Code available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>
                <a:solidFill>
                  <a:srgbClr val="FF0000"/>
                </a:solidFill>
              </a:rPr>
              <a:t>Red line</a:t>
            </a:r>
            <a:r>
              <a:rPr lang="en-PL"/>
              <a:t> shows the position of the mean invariant mass of a K-short particle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We don’t delete background values in the </a:t>
            </a:r>
            <a:r>
              <a:rPr lang="en-PL">
                <a:solidFill>
                  <a:schemeClr val="dk1"/>
                </a:solidFill>
              </a:rPr>
              <a:t>5σ</a:t>
            </a:r>
            <a:r>
              <a:rPr lang="en-PL"/>
              <a:t> signal region </a:t>
            </a:r>
            <a:endParaRPr/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 between </a:t>
            </a:r>
            <a:r>
              <a:rPr i="1" lang="en-PL"/>
              <a:t>η</a:t>
            </a:r>
            <a:r>
              <a:rPr lang="en-PL"/>
              <a:t> and mass</a:t>
            </a:r>
            <a:endParaRPr/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5" y="1526175"/>
            <a:ext cx="6553760" cy="4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825" y="2215275"/>
            <a:ext cx="5307725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484325" y="6344625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PL"/>
              <a:t>R</a:t>
            </a:r>
            <a:r>
              <a:rPr baseline="30000" lang="en-PL"/>
              <a:t>2</a:t>
            </a:r>
            <a:r>
              <a:rPr lang="en-PL"/>
              <a:t> = 0.9988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 between </a:t>
            </a:r>
            <a:r>
              <a:rPr i="1" lang="en-PL"/>
              <a:t>p</a:t>
            </a:r>
            <a:r>
              <a:rPr lang="en-PL"/>
              <a:t> and mass</a:t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75" y="1526175"/>
            <a:ext cx="6553760" cy="4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825" y="2215275"/>
            <a:ext cx="5307725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 txBox="1"/>
          <p:nvPr/>
        </p:nvSpPr>
        <p:spPr>
          <a:xfrm>
            <a:off x="484325" y="6344625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PL"/>
              <a:t>R</a:t>
            </a:r>
            <a:r>
              <a:rPr baseline="30000" lang="en-PL"/>
              <a:t>2</a:t>
            </a:r>
            <a:r>
              <a:rPr lang="en-PL"/>
              <a:t> = 0.9975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 between </a:t>
            </a:r>
            <a:r>
              <a:rPr i="1" lang="en-PL"/>
              <a:t>pz</a:t>
            </a:r>
            <a:r>
              <a:rPr lang="en-PL"/>
              <a:t> and mass</a:t>
            </a:r>
            <a:endParaRPr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75" y="1526175"/>
            <a:ext cx="6553760" cy="4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825" y="2215275"/>
            <a:ext cx="5307725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/>
        </p:nvSpPr>
        <p:spPr>
          <a:xfrm>
            <a:off x="484325" y="6344625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PL"/>
              <a:t>R</a:t>
            </a:r>
            <a:r>
              <a:rPr baseline="30000" lang="en-PL"/>
              <a:t>2</a:t>
            </a:r>
            <a:r>
              <a:rPr lang="en-PL"/>
              <a:t> = 0.9976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 between </a:t>
            </a:r>
            <a:r>
              <a:rPr i="1" lang="en-PL"/>
              <a:t>pT</a:t>
            </a:r>
            <a:r>
              <a:rPr lang="en-PL"/>
              <a:t> and mass</a:t>
            </a:r>
            <a:endParaRPr/>
          </a:p>
        </p:txBody>
      </p:sp>
      <p:sp>
        <p:nvSpPr>
          <p:cNvPr id="341" name="Google Shape;341;p40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342" name="Google Shape;3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75" y="1526175"/>
            <a:ext cx="6553760" cy="4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825" y="2215275"/>
            <a:ext cx="5307725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/>
        </p:nvSpPr>
        <p:spPr>
          <a:xfrm>
            <a:off x="484325" y="6344625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PL"/>
              <a:t>R</a:t>
            </a:r>
            <a:r>
              <a:rPr baseline="30000" lang="en-PL"/>
              <a:t>2</a:t>
            </a:r>
            <a:r>
              <a:rPr lang="en-PL"/>
              <a:t> = 0.989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886653" y="20047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 between cosine of angle between the pions momenta and mass </a:t>
            </a:r>
            <a:endParaRPr/>
          </a:p>
        </p:txBody>
      </p:sp>
      <p:sp>
        <p:nvSpPr>
          <p:cNvPr id="351" name="Google Shape;351;p41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75" y="1526175"/>
            <a:ext cx="6553760" cy="49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825" y="2215275"/>
            <a:ext cx="5307725" cy="3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/>
        </p:nvSpPr>
        <p:spPr>
          <a:xfrm>
            <a:off x="6170250" y="6231100"/>
            <a:ext cx="385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The same histogram for cosinesecond (both pions have the same mass)</a:t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886650" y="6338800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PL"/>
              <a:t>R</a:t>
            </a:r>
            <a:r>
              <a:rPr baseline="30000" lang="en-PL"/>
              <a:t>2</a:t>
            </a:r>
            <a:r>
              <a:rPr lang="en-PL"/>
              <a:t> = 0.9588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PL"/>
              <a:t>K-short (short lived Kaon) reconstruction 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38203" y="1690689"/>
            <a:ext cx="10515600" cy="503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-20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 </a:t>
            </a:r>
            <a:endParaRPr/>
          </a:p>
        </p:txBody>
      </p:sp>
      <p:pic>
        <p:nvPicPr>
          <p:cNvPr descr="Kaons and other strange mesons"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976" y="3621810"/>
            <a:ext cx="5194304" cy="2324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086676" y="5945913"/>
            <a:ext cx="528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PL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http://hyperphysics.phy-astr.gsu.edu/hbase/Particles/kaon.html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0603" y="635630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838200" y="365125"/>
            <a:ext cx="10833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 between variables - conclusion</a:t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Pseudorapidity, </a:t>
            </a:r>
            <a:r>
              <a:rPr i="1" lang="en-PL"/>
              <a:t>p</a:t>
            </a:r>
            <a:r>
              <a:rPr lang="en-PL"/>
              <a:t>, </a:t>
            </a:r>
            <a:r>
              <a:rPr i="1" lang="en-PL"/>
              <a:t>p</a:t>
            </a:r>
            <a:r>
              <a:rPr baseline="-25000" lang="en-PL"/>
              <a:t>z</a:t>
            </a:r>
            <a:r>
              <a:rPr lang="en-PL"/>
              <a:t> and </a:t>
            </a:r>
            <a:r>
              <a:rPr i="1" lang="en-PL"/>
              <a:t>p</a:t>
            </a:r>
            <a:r>
              <a:rPr baseline="-25000" lang="en-PL"/>
              <a:t>T</a:t>
            </a:r>
            <a:r>
              <a:rPr lang="en-PL"/>
              <a:t> are strongly correlated with the invariant mass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Therefore, they should be excluded from the training of the ML algorithm </a:t>
            </a:r>
            <a:endParaRPr/>
          </a:p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5. Work in progress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838200" y="1825625"/>
            <a:ext cx="10515600" cy="489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Training of the machine learning </a:t>
            </a:r>
            <a:r>
              <a:rPr lang="en-PL"/>
              <a:t>algorithm</a:t>
            </a:r>
            <a:r>
              <a:rPr lang="en-PL"/>
              <a:t> for the values selected manually two weeks ago: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PL"/>
              <a:t>L/ΔL - distance between primary and secondary vertex divided over its error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PL"/>
              <a:t>DCA - distance of closest approach between pion tracks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PL"/>
              <a:t>χ2 geo - dimensionless distance of closest approach between pion tracks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PL"/>
              <a:t>χ2 topo - dimensionless distance of closest approach between extrapolated kaon trajectory and primary vertex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PL"/>
              <a:t>χ2 prim - dimensionless distance between extrapolated secondary track and primary vertex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Presentation with the selected values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197" y="838885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2. Data preparation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Correlations notebook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PL"/>
              <a:t>Generated PlainTrees for:</a:t>
            </a:r>
            <a:br>
              <a:rPr lang="en-PL"/>
            </a:b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PL"/>
              <a:t>5k/20k </a:t>
            </a:r>
            <a:r>
              <a:rPr lang="en-PL">
                <a:solidFill>
                  <a:schemeClr val="dk1"/>
                </a:solidFill>
              </a:rPr>
              <a:t>events for background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PL">
                <a:solidFill>
                  <a:schemeClr val="dk1"/>
                </a:solidFill>
              </a:rPr>
              <a:t>20k/100k events for signal </a:t>
            </a:r>
            <a:br>
              <a:rPr lang="en-PL">
                <a:solidFill>
                  <a:schemeClr val="dk1"/>
                </a:solidFill>
              </a:rPr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Au-Au @12A GeV/c, DCMQGSM-SMM generator passed through CBM setup in </a:t>
            </a:r>
            <a:r>
              <a:rPr lang="en-PL"/>
              <a:t>G</a:t>
            </a:r>
            <a:r>
              <a:rPr lang="en-PL"/>
              <a:t>EANT</a:t>
            </a:r>
            <a:r>
              <a:rPr lang="en-PL"/>
              <a:t>4</a:t>
            </a:r>
            <a:r>
              <a:rPr lang="en-PL"/>
              <a:t>, without any cuts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PL"/>
              <a:t>My version of the correlations notebooks can be found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Code (changes from last week)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The PlainTrees are imported using function from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CBM_ML_Lambda_Library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The variables were implemented in almost every possible place (the notebook can be used with few changes for e.g., Ξ  particles)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Deleted </a:t>
            </a:r>
            <a:r>
              <a:rPr lang="en-PL"/>
              <a:t>unnecessary</a:t>
            </a:r>
            <a:r>
              <a:rPr lang="en-PL"/>
              <a:t> imports, added text blocks and comments to the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All graphs are stored as both pdf and png files in </a:t>
            </a:r>
            <a:r>
              <a:rPr lang="en-PL" u="sng">
                <a:solidFill>
                  <a:schemeClr val="hlink"/>
                </a:solidFill>
                <a:hlinkClick r:id="rId4"/>
              </a:rPr>
              <a:t>this folder</a:t>
            </a:r>
            <a:r>
              <a:rPr lang="en-PL"/>
              <a:t> 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197" y="838885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3</a:t>
            </a:r>
            <a:r>
              <a:rPr lang="en-PL"/>
              <a:t>. Data cleaning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Data cleaning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PDF with all the histograms is a</a:t>
            </a:r>
            <a:r>
              <a:rPr lang="en-PL"/>
              <a:t>vailable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PL"/>
              <a:t>First, we apply mass cuts to select K-short signal and background candidates for experimental invariant mass value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650" y="3233300"/>
            <a:ext cx="5854198" cy="33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38203" y="365129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>
                <a:solidFill>
                  <a:schemeClr val="dk1"/>
                </a:solidFill>
              </a:rPr>
              <a:t>Data cleaning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38203" y="182562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PL">
                <a:solidFill>
                  <a:schemeClr val="dk1"/>
                </a:solidFill>
              </a:rPr>
              <a:t>As the Machine Learning </a:t>
            </a:r>
            <a:r>
              <a:rPr lang="en-PL">
                <a:solidFill>
                  <a:schemeClr val="dk1"/>
                </a:solidFill>
              </a:rPr>
              <a:t>algorithms</a:t>
            </a:r>
            <a:r>
              <a:rPr lang="en-PL">
                <a:solidFill>
                  <a:schemeClr val="dk1"/>
                </a:solidFill>
              </a:rPr>
              <a:t> can’t differentiate between the values that have physical sense, and those that don’t, we have to apply some selection criteria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PL">
                <a:solidFill>
                  <a:schemeClr val="dk1"/>
                </a:solidFill>
              </a:rPr>
              <a:t>Code available </a:t>
            </a:r>
            <a:r>
              <a:rPr lang="en-PL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PL"/>
              <a:t>Let’s see some examples of incorrect data (that wouldn’t be noticed by ML)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3" y="635635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