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0" r:id="rId5"/>
    <p:sldId id="262" r:id="rId6"/>
    <p:sldId id="279" r:id="rId7"/>
    <p:sldId id="277" r:id="rId8"/>
    <p:sldId id="261" r:id="rId9"/>
    <p:sldId id="263" r:id="rId10"/>
    <p:sldId id="264" r:id="rId11"/>
    <p:sldId id="265" r:id="rId12"/>
    <p:sldId id="259" r:id="rId13"/>
    <p:sldId id="266" r:id="rId14"/>
    <p:sldId id="278" r:id="rId15"/>
    <p:sldId id="271" r:id="rId16"/>
    <p:sldId id="274" r:id="rId17"/>
    <p:sldId id="275" r:id="rId18"/>
    <p:sldId id="268" r:id="rId19"/>
    <p:sldId id="276" r:id="rId20"/>
    <p:sldId id="272" r:id="rId21"/>
    <p:sldId id="273"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8387E-4A4D-45E4-AE25-09D99C79BC0D}" type="datetimeFigureOut">
              <a:rPr lang="en-US" smtClean="0"/>
              <a:t>5/10/2017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4FFE1-99B9-4043-9037-664384F2C1A8}" type="slidenum">
              <a:rPr lang="en-US" smtClean="0"/>
              <a:t>‹#›</a:t>
            </a:fld>
            <a:endParaRPr lang="en-US"/>
          </a:p>
        </p:txBody>
      </p:sp>
    </p:spTree>
    <p:extLst>
      <p:ext uri="{BB962C8B-B14F-4D97-AF65-F5344CB8AC3E}">
        <p14:creationId xmlns:p14="http://schemas.microsoft.com/office/powerpoint/2010/main" val="426008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44FFE1-99B9-4043-9037-664384F2C1A8}" type="slidenum">
              <a:rPr lang="en-US" smtClean="0"/>
              <a:t>13</a:t>
            </a:fld>
            <a:endParaRPr lang="en-US"/>
          </a:p>
        </p:txBody>
      </p:sp>
    </p:spTree>
    <p:extLst>
      <p:ext uri="{BB962C8B-B14F-4D97-AF65-F5344CB8AC3E}">
        <p14:creationId xmlns:p14="http://schemas.microsoft.com/office/powerpoint/2010/main" val="2998042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165388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29114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7689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3423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9540458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20482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icrosoft.com/en-us/cloud-platform/cortana-intelligence-sui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it.ly/2j1eD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pi.wunderground.com/api/forecast10day/q/WA/SEA.json"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hyperlink" Target="http://bit.ly/2jjzBf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CIS Workshop Scenario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4386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Machine Learning Studio</a:t>
            </a:r>
          </a:p>
        </p:txBody>
      </p:sp>
      <p:pic>
        <p:nvPicPr>
          <p:cNvPr id="7" name="Content Placeholder 6"/>
          <p:cNvPicPr>
            <a:picLocks noGrp="1" noChangeAspect="1"/>
          </p:cNvPicPr>
          <p:nvPr>
            <p:ph idx="1"/>
          </p:nvPr>
        </p:nvPicPr>
        <p:blipFill>
          <a:blip r:embed="rId2"/>
          <a:stretch>
            <a:fillRect/>
          </a:stretch>
        </p:blipFill>
        <p:spPr>
          <a:xfrm>
            <a:off x="1348025" y="783774"/>
            <a:ext cx="9495950" cy="5626552"/>
          </a:xfrm>
          <a:prstGeom prst="rect">
            <a:avLst/>
          </a:prstGeom>
        </p:spPr>
      </p:pic>
    </p:spTree>
    <p:extLst>
      <p:ext uri="{BB962C8B-B14F-4D97-AF65-F5344CB8AC3E}">
        <p14:creationId xmlns:p14="http://schemas.microsoft.com/office/powerpoint/2010/main" val="205327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pic>
        <p:nvPicPr>
          <p:cNvPr id="5" name="Content Placeholder 4"/>
          <p:cNvPicPr>
            <a:picLocks noGrp="1" noChangeAspect="1"/>
          </p:cNvPicPr>
          <p:nvPr>
            <p:ph idx="1"/>
          </p:nvPr>
        </p:nvPicPr>
        <p:blipFill>
          <a:blip r:embed="rId2"/>
          <a:stretch>
            <a:fillRect/>
          </a:stretch>
        </p:blipFill>
        <p:spPr>
          <a:xfrm>
            <a:off x="1416569" y="783774"/>
            <a:ext cx="9358862" cy="5626552"/>
          </a:xfrm>
          <a:prstGeom prst="rect">
            <a:avLst/>
          </a:prstGeom>
        </p:spPr>
      </p:pic>
    </p:spTree>
    <p:extLst>
      <p:ext uri="{BB962C8B-B14F-4D97-AF65-F5344CB8AC3E}">
        <p14:creationId xmlns:p14="http://schemas.microsoft.com/office/powerpoint/2010/main" val="206573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Building a Machine Learning Model</a:t>
            </a:r>
          </a:p>
        </p:txBody>
      </p:sp>
      <p:sp>
        <p:nvSpPr>
          <p:cNvPr id="3" name="Content Placeholder 2"/>
          <p:cNvSpPr>
            <a:spLocks noGrp="1"/>
          </p:cNvSpPr>
          <p:nvPr>
            <p:ph idx="1"/>
          </p:nvPr>
        </p:nvSpPr>
        <p:spPr/>
        <p:txBody>
          <a:bodyPr/>
          <a:lstStyle/>
          <a:p>
            <a:r>
              <a:rPr lang="en-US" dirty="0"/>
              <a:t>A flight is counted as on time if it operated less than 15 minutes later the scheduled time shown in the carriers' Computerized Reservations Systems (CRS). </a:t>
            </a:r>
            <a:br>
              <a:rPr lang="en-US" dirty="0"/>
            </a:br>
            <a:r>
              <a:rPr lang="en-US" dirty="0"/>
              <a:t>Arrival performance is based on arrival at the gate. </a:t>
            </a:r>
            <a:br>
              <a:rPr lang="en-US" dirty="0"/>
            </a:br>
            <a:r>
              <a:rPr lang="en-US" dirty="0"/>
              <a:t>Departure performance is based on departure from the gate. </a:t>
            </a:r>
            <a:br>
              <a:rPr lang="en-US" dirty="0"/>
            </a:br>
            <a:r>
              <a:rPr lang="en-US" i="1" dirty="0"/>
              <a:t>Source: Bureau of Transportation Statistics.</a:t>
            </a:r>
          </a:p>
          <a:p>
            <a:r>
              <a:rPr lang="en-US" dirty="0"/>
              <a:t>Before start implementing this experiment </a:t>
            </a:r>
          </a:p>
          <a:p>
            <a:pPr lvl="1"/>
            <a:r>
              <a:rPr lang="en-US" sz="1600" dirty="0"/>
              <a:t>Departure or Arrival Date is in HHMM format. </a:t>
            </a:r>
            <a:br>
              <a:rPr lang="en-US" sz="1600" dirty="0"/>
            </a:br>
            <a:r>
              <a:rPr lang="en-US" sz="1600" dirty="0"/>
              <a:t>So to round any the closest hour, we will divide it by 100 and then round the result (using floor() math operation) to get the integer number of a given number. </a:t>
            </a:r>
            <a:br>
              <a:rPr lang="en-US" sz="1600" dirty="0"/>
            </a:br>
            <a:r>
              <a:rPr lang="en-US" sz="1600" dirty="0"/>
              <a:t>For example: 1135. We will apply divide op.: (1135/100) = 11.35, then round op. using Floor(11.35) = 11.</a:t>
            </a:r>
          </a:p>
          <a:p>
            <a:pPr lvl="1"/>
            <a:r>
              <a:rPr lang="en-US" sz="1600" b="1" u="sng" dirty="0">
                <a:highlight>
                  <a:srgbClr val="FFFF00"/>
                </a:highlight>
              </a:rPr>
              <a:t>Categorical Variables</a:t>
            </a:r>
            <a:r>
              <a:rPr lang="en-US" sz="1600" dirty="0"/>
              <a:t> are those that represent a fixed number of possible values, rather than a continuous number. </a:t>
            </a:r>
            <a:br>
              <a:rPr lang="en-US" sz="1600" dirty="0"/>
            </a:br>
            <a:r>
              <a:rPr lang="en-US" sz="1600" dirty="0"/>
              <a:t>In this experiment, the columns Carrier, </a:t>
            </a:r>
            <a:r>
              <a:rPr lang="en-US" sz="1600" dirty="0" err="1"/>
              <a:t>OriginAirportID</a:t>
            </a:r>
            <a:r>
              <a:rPr lang="en-US" sz="1600" dirty="0"/>
              <a:t>, and </a:t>
            </a:r>
            <a:r>
              <a:rPr lang="en-US" sz="1600" dirty="0" err="1"/>
              <a:t>DestAirportID</a:t>
            </a:r>
            <a:r>
              <a:rPr lang="en-US" sz="1600" dirty="0"/>
              <a:t> represent categorical attributes.</a:t>
            </a:r>
          </a:p>
          <a:p>
            <a:pPr lvl="1"/>
            <a:r>
              <a:rPr lang="en-US" sz="1600" dirty="0"/>
              <a:t>Binning or grouping data (some time called quantization) is an important tool in preparing numeric data for machine learning. </a:t>
            </a:r>
            <a:br>
              <a:rPr lang="en-US" sz="1600" dirty="0"/>
            </a:br>
            <a:r>
              <a:rPr lang="en-US" sz="1600" dirty="0"/>
              <a:t>In this experiment, we are using group data into bins using Quantiles binning mode. </a:t>
            </a:r>
            <a:br>
              <a:rPr lang="en-US" sz="1600" dirty="0"/>
            </a:br>
            <a:r>
              <a:rPr lang="en-US" sz="1600" dirty="0"/>
              <a:t>Quantiles is also known as equal Hight binning. </a:t>
            </a:r>
            <a:br>
              <a:rPr lang="en-US" sz="1600" dirty="0"/>
            </a:br>
            <a:r>
              <a:rPr lang="en-US" sz="1600" dirty="0"/>
              <a:t>This applies to all numeric values in selected flight delays dataset.</a:t>
            </a:r>
          </a:p>
          <a:p>
            <a:pPr lvl="1"/>
            <a:r>
              <a:rPr lang="en-US" sz="1600" dirty="0"/>
              <a:t>In this experiment, we used sweep parameters (Tune Model Hyperparameter): Performs a parameter sweep on a model to determine the optimum parameter settings.</a:t>
            </a:r>
          </a:p>
          <a:p>
            <a:pPr lvl="1"/>
            <a:r>
              <a:rPr lang="en-US" sz="1600" dirty="0"/>
              <a:t>In this experiment, we used AUC as a metric for measuring performance for classification.</a:t>
            </a:r>
          </a:p>
        </p:txBody>
      </p:sp>
      <p:sp>
        <p:nvSpPr>
          <p:cNvPr id="4" name="Text Placeholder 3"/>
          <p:cNvSpPr>
            <a:spLocks noGrp="1"/>
          </p:cNvSpPr>
          <p:nvPr>
            <p:ph type="body" sz="quarter" idx="10"/>
          </p:nvPr>
        </p:nvSpPr>
        <p:spPr/>
        <p:txBody>
          <a:bodyPr/>
          <a:lstStyle/>
          <a:p>
            <a:r>
              <a:rPr lang="en-US" altLang="en-US" dirty="0"/>
              <a:t>Understanding Flight Delays Data Set</a:t>
            </a:r>
          </a:p>
        </p:txBody>
      </p:sp>
    </p:spTree>
    <p:extLst>
      <p:ext uri="{BB962C8B-B14F-4D97-AF65-F5344CB8AC3E}">
        <p14:creationId xmlns:p14="http://schemas.microsoft.com/office/powerpoint/2010/main" val="76717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pt-BR" sz="2400" dirty="0"/>
              <a:t>Ex 2: Setup Azure Data Factory</a:t>
            </a:r>
            <a:endParaRPr lang="en-US" sz="2400" dirty="0"/>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725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 2: Setup Azure Data Factory</a:t>
            </a:r>
            <a:endParaRPr lang="en-US" dirty="0"/>
          </a:p>
        </p:txBody>
      </p:sp>
      <p:sp>
        <p:nvSpPr>
          <p:cNvPr id="3" name="Content Placeholder 2"/>
          <p:cNvSpPr>
            <a:spLocks noGrp="1"/>
          </p:cNvSpPr>
          <p:nvPr>
            <p:ph idx="1"/>
          </p:nvPr>
        </p:nvSpPr>
        <p:spPr/>
        <p:txBody>
          <a:bodyPr/>
          <a:lstStyle/>
          <a:p>
            <a:endParaRPr lang="en-US" sz="1600" dirty="0"/>
          </a:p>
        </p:txBody>
      </p:sp>
      <p:sp>
        <p:nvSpPr>
          <p:cNvPr id="4" name="Text Placeholder 3"/>
          <p:cNvSpPr>
            <a:spLocks noGrp="1"/>
          </p:cNvSpPr>
          <p:nvPr>
            <p:ph type="body" sz="quarter" idx="10"/>
          </p:nvPr>
        </p:nvSpPr>
        <p:spPr/>
        <p:txBody>
          <a:bodyPr/>
          <a:lstStyle/>
          <a:p>
            <a:r>
              <a:rPr lang="en-US" altLang="en-US" dirty="0"/>
              <a:t>Upload data in side of your organization to Azure for analysis</a:t>
            </a:r>
          </a:p>
        </p:txBody>
      </p:sp>
    </p:spTree>
    <p:extLst>
      <p:ext uri="{BB962C8B-B14F-4D97-AF65-F5344CB8AC3E}">
        <p14:creationId xmlns:p14="http://schemas.microsoft.com/office/powerpoint/2010/main" val="42635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1" y="2328063"/>
            <a:ext cx="10515600" cy="1615672"/>
          </a:xfrm>
        </p:spPr>
        <p:txBody>
          <a:bodyPr>
            <a:normAutofit/>
          </a:bodyPr>
          <a:lstStyle/>
          <a:p>
            <a:r>
              <a:rPr lang="pt-BR" sz="2400" dirty="0"/>
              <a:t>Ex 3: Develop Data Factory Pipeline for Data Movement</a:t>
            </a:r>
            <a:endParaRPr lang="en-US" sz="2400"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09195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1" y="2328063"/>
            <a:ext cx="10515600" cy="1615672"/>
          </a:xfrm>
        </p:spPr>
        <p:txBody>
          <a:bodyPr>
            <a:normAutofit/>
          </a:bodyPr>
          <a:lstStyle/>
          <a:p>
            <a:r>
              <a:rPr lang="pt-BR" sz="2400" dirty="0"/>
              <a:t>Ex </a:t>
            </a:r>
            <a:r>
              <a:rPr lang="en-US" sz="2400" dirty="0"/>
              <a:t>4: Operationalize ML Scoring with Azure ML and Data Factory</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926650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1" y="2328063"/>
            <a:ext cx="10515600" cy="1615672"/>
          </a:xfrm>
        </p:spPr>
        <p:txBody>
          <a:bodyPr>
            <a:normAutofit/>
          </a:bodyPr>
          <a:lstStyle/>
          <a:p>
            <a:r>
              <a:rPr lang="pt-BR" sz="3200" dirty="0"/>
              <a:t>Ex </a:t>
            </a:r>
            <a:r>
              <a:rPr lang="en-US" sz="3200" dirty="0"/>
              <a:t>5: Summarize Data Using HDInsight Spark</a:t>
            </a:r>
          </a:p>
        </p:txBody>
      </p:sp>
      <p:sp>
        <p:nvSpPr>
          <p:cNvPr id="6" name="Text Placeholder 5"/>
          <p:cNvSpPr>
            <a:spLocks noGrp="1"/>
          </p:cNvSpPr>
          <p:nvPr>
            <p:ph type="body" idx="1"/>
          </p:nvPr>
        </p:nvSpPr>
        <p:spPr/>
        <p:txBody>
          <a:bodyPr/>
          <a:lstStyle/>
          <a:p>
            <a:r>
              <a:rPr lang="en-US" dirty="0"/>
              <a:t>What you will see next.</a:t>
            </a:r>
          </a:p>
        </p:txBody>
      </p:sp>
    </p:spTree>
    <p:extLst>
      <p:ext uri="{BB962C8B-B14F-4D97-AF65-F5344CB8AC3E}">
        <p14:creationId xmlns:p14="http://schemas.microsoft.com/office/powerpoint/2010/main" val="973658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HDInsight</a:t>
            </a:r>
          </a:p>
        </p:txBody>
      </p:sp>
      <p:sp>
        <p:nvSpPr>
          <p:cNvPr id="3" name="Content Placeholder 2"/>
          <p:cNvSpPr>
            <a:spLocks noGrp="1"/>
          </p:cNvSpPr>
          <p:nvPr>
            <p:ph idx="1"/>
          </p:nvPr>
        </p:nvSpPr>
        <p:spPr/>
        <p:txBody>
          <a:bodyPr/>
          <a:lstStyle/>
          <a:p>
            <a:r>
              <a:rPr lang="en-US" dirty="0"/>
              <a:t>Provision Hadoop cluster on Azure Portal</a:t>
            </a:r>
          </a:p>
        </p:txBody>
      </p:sp>
      <p:sp>
        <p:nvSpPr>
          <p:cNvPr id="4" name="Text Placeholder 3"/>
          <p:cNvSpPr>
            <a:spLocks noGrp="1"/>
          </p:cNvSpPr>
          <p:nvPr>
            <p:ph type="body" sz="quarter" idx="10"/>
          </p:nvPr>
        </p:nvSpPr>
        <p:spPr/>
        <p:txBody>
          <a:bodyPr/>
          <a:lstStyle/>
          <a:p>
            <a:r>
              <a:rPr lang="en-US" dirty="0"/>
              <a:t>Microsoft Azure offers managed Hadoop cluster</a:t>
            </a:r>
          </a:p>
        </p:txBody>
      </p:sp>
    </p:spTree>
    <p:extLst>
      <p:ext uri="{BB962C8B-B14F-4D97-AF65-F5344CB8AC3E}">
        <p14:creationId xmlns:p14="http://schemas.microsoft.com/office/powerpoint/2010/main" val="367528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 </a:t>
            </a:r>
            <a:r>
              <a:rPr lang="en-US" dirty="0"/>
              <a:t>5: Summarize Data Using HDInsight Spark</a:t>
            </a:r>
          </a:p>
        </p:txBody>
      </p:sp>
      <p:sp>
        <p:nvSpPr>
          <p:cNvPr id="3" name="Content Placeholder 2"/>
          <p:cNvSpPr>
            <a:spLocks noGrp="1"/>
          </p:cNvSpPr>
          <p:nvPr>
            <p:ph idx="1"/>
          </p:nvPr>
        </p:nvSpPr>
        <p:spPr>
          <a:xfrm>
            <a:off x="312420" y="1212981"/>
            <a:ext cx="11567160" cy="5197150"/>
          </a:xfrm>
        </p:spPr>
        <p:txBody>
          <a:bodyPr/>
          <a:lstStyle/>
          <a:p>
            <a:endParaRPr lang="en-US"/>
          </a:p>
        </p:txBody>
      </p:sp>
      <p:sp>
        <p:nvSpPr>
          <p:cNvPr id="4" name="Text Placeholder 3"/>
          <p:cNvSpPr>
            <a:spLocks noGrp="1"/>
          </p:cNvSpPr>
          <p:nvPr>
            <p:ph type="body" sz="quarter" idx="10"/>
          </p:nvPr>
        </p:nvSpPr>
        <p:spPr/>
        <p:txBody>
          <a:bodyPr/>
          <a:lstStyle/>
          <a:p>
            <a:r>
              <a:rPr lang="en-US" dirty="0"/>
              <a:t>ID and Password</a:t>
            </a:r>
          </a:p>
        </p:txBody>
      </p:sp>
      <p:sp>
        <p:nvSpPr>
          <p:cNvPr id="5" name="Rectangle 4"/>
          <p:cNvSpPr/>
          <p:nvPr/>
        </p:nvSpPr>
        <p:spPr>
          <a:xfrm>
            <a:off x="3048000" y="3272947"/>
            <a:ext cx="6096000" cy="1077218"/>
          </a:xfrm>
          <a:prstGeom prst="rect">
            <a:avLst/>
          </a:prstGeom>
        </p:spPr>
        <p:txBody>
          <a:bodyPr>
            <a:spAutoFit/>
          </a:bodyPr>
          <a:lstStyle/>
          <a:p>
            <a:pPr lvl="1"/>
            <a:r>
              <a:rPr lang="en-US" sz="3200" dirty="0"/>
              <a:t>User name: </a:t>
            </a:r>
            <a:r>
              <a:rPr lang="en-US" sz="3200" b="1" dirty="0" err="1"/>
              <a:t>cortana</a:t>
            </a:r>
            <a:endParaRPr lang="en-US" sz="3200" dirty="0"/>
          </a:p>
          <a:p>
            <a:pPr lvl="1"/>
            <a:r>
              <a:rPr lang="en-US" sz="3200" dirty="0"/>
              <a:t>Password: </a:t>
            </a:r>
            <a:r>
              <a:rPr lang="en-US" sz="3200" b="1" dirty="0"/>
              <a:t>Password.1!!</a:t>
            </a:r>
            <a:endParaRPr lang="en-US" sz="3200" dirty="0"/>
          </a:p>
        </p:txBody>
      </p:sp>
    </p:spTree>
    <p:extLst>
      <p:ext uri="{BB962C8B-B14F-4D97-AF65-F5344CB8AC3E}">
        <p14:creationId xmlns:p14="http://schemas.microsoft.com/office/powerpoint/2010/main" val="77154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Scenario Overview</a:t>
            </a:r>
          </a:p>
        </p:txBody>
      </p:sp>
      <p:sp>
        <p:nvSpPr>
          <p:cNvPr id="3" name="Content Placeholder 2"/>
          <p:cNvSpPr>
            <a:spLocks noGrp="1"/>
          </p:cNvSpPr>
          <p:nvPr>
            <p:ph idx="1"/>
          </p:nvPr>
        </p:nvSpPr>
        <p:spPr/>
        <p:txBody>
          <a:bodyPr/>
          <a:lstStyle/>
          <a:p>
            <a:pPr marL="0" indent="0">
              <a:buNone/>
            </a:pPr>
            <a:r>
              <a:rPr lang="en-US" dirty="0" err="1"/>
              <a:t>AdventureWorks</a:t>
            </a:r>
            <a:r>
              <a:rPr lang="en-US" dirty="0"/>
              <a:t> Travel provides </a:t>
            </a:r>
            <a:r>
              <a:rPr lang="en-US" b="1" u="sng" dirty="0">
                <a:highlight>
                  <a:srgbClr val="FFFF00"/>
                </a:highlight>
              </a:rPr>
              <a:t>concierge services</a:t>
            </a:r>
            <a:r>
              <a:rPr lang="en-US" b="1" u="sng" dirty="0"/>
              <a:t> for business travelers</a:t>
            </a:r>
            <a:r>
              <a:rPr lang="en-US" dirty="0"/>
              <a:t>. </a:t>
            </a:r>
          </a:p>
          <a:p>
            <a:pPr marL="0" indent="0">
              <a:buNone/>
            </a:pPr>
            <a:endParaRPr lang="en-US" dirty="0"/>
          </a:p>
          <a:p>
            <a:pPr marL="0" indent="0">
              <a:buNone/>
            </a:pPr>
            <a:r>
              <a:rPr lang="en-US" dirty="0"/>
              <a:t>In an increasingly crowded market, they are always looking for ways to differentiate themselves and provide added value to their corporate customers.</a:t>
            </a:r>
          </a:p>
          <a:p>
            <a:pPr marL="0" indent="0">
              <a:buNone/>
            </a:pPr>
            <a:endParaRPr lang="en-US" dirty="0"/>
          </a:p>
          <a:p>
            <a:pPr marL="0" indent="0">
              <a:buNone/>
            </a:pPr>
            <a:r>
              <a:rPr lang="en-US" dirty="0"/>
              <a:t>They are looking to pilot a web-app that their internal customer service agents can use to provide additional information useful to the traveler during the flight booking process. </a:t>
            </a:r>
          </a:p>
          <a:p>
            <a:pPr marL="0" indent="0">
              <a:buNone/>
            </a:pPr>
            <a:endParaRPr lang="en-US" dirty="0"/>
          </a:p>
          <a:p>
            <a:pPr marL="0" indent="0">
              <a:buNone/>
            </a:pPr>
            <a:r>
              <a:rPr lang="en-US" dirty="0"/>
              <a:t>They want to enable their agents to enter in the flight information and </a:t>
            </a:r>
            <a:r>
              <a:rPr lang="en-US" b="1" u="sng" dirty="0">
                <a:highlight>
                  <a:srgbClr val="FFFF00"/>
                </a:highlight>
              </a:rPr>
              <a:t>produce a prediction as to if the departing flight will encounter a 15 minute or longer delay, </a:t>
            </a:r>
            <a:r>
              <a:rPr lang="en-US" dirty="0"/>
              <a:t>taking into account the weather forecasted for the departure hour.</a:t>
            </a:r>
          </a:p>
          <a:p>
            <a:pPr marL="0" indent="0">
              <a:buNone/>
            </a:pPr>
            <a:endParaRPr lang="en-US" dirty="0"/>
          </a:p>
          <a:p>
            <a:pPr marL="0" indent="0">
              <a:buNone/>
            </a:pPr>
            <a:r>
              <a:rPr lang="en-US" dirty="0"/>
              <a:t>In this workshop, attendees will build an </a:t>
            </a:r>
            <a:r>
              <a:rPr lang="en-US" b="1" u="sng" dirty="0"/>
              <a:t>end-to-end solution to predict flight delays taking into account the weather forecast.</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5155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pt-BR" sz="3300" dirty="0"/>
              <a:t>Ex </a:t>
            </a:r>
            <a:r>
              <a:rPr lang="en-US" sz="3300" dirty="0"/>
              <a:t>6: Visualizing in Power BI Desktop</a:t>
            </a:r>
          </a:p>
        </p:txBody>
      </p:sp>
      <p:sp>
        <p:nvSpPr>
          <p:cNvPr id="6" name="Text Placeholder 5"/>
          <p:cNvSpPr>
            <a:spLocks noGrp="1"/>
          </p:cNvSpPr>
          <p:nvPr>
            <p:ph type="body" idx="1"/>
          </p:nvPr>
        </p:nvSpPr>
        <p:spPr/>
        <p:txBody>
          <a:bodyPr/>
          <a:lstStyle/>
          <a:p>
            <a:r>
              <a:rPr lang="en-US" dirty="0"/>
              <a:t>What you will see next.</a:t>
            </a:r>
          </a:p>
        </p:txBody>
      </p:sp>
    </p:spTree>
    <p:extLst>
      <p:ext uri="{BB962C8B-B14F-4D97-AF65-F5344CB8AC3E}">
        <p14:creationId xmlns:p14="http://schemas.microsoft.com/office/powerpoint/2010/main" val="1430607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pt-BR" sz="3300" dirty="0"/>
              <a:t>Ex </a:t>
            </a:r>
            <a:r>
              <a:rPr lang="de-DE" sz="3300" dirty="0"/>
              <a:t>7: Deploy Intelligent Web App</a:t>
            </a:r>
            <a:endParaRPr lang="en-US" sz="3300" dirty="0"/>
          </a:p>
        </p:txBody>
      </p:sp>
      <p:sp>
        <p:nvSpPr>
          <p:cNvPr id="6" name="Text Placeholder 5"/>
          <p:cNvSpPr>
            <a:spLocks noGrp="1"/>
          </p:cNvSpPr>
          <p:nvPr>
            <p:ph type="body" idx="1"/>
          </p:nvPr>
        </p:nvSpPr>
        <p:spPr/>
        <p:txBody>
          <a:bodyPr/>
          <a:lstStyle/>
          <a:p>
            <a:r>
              <a:rPr lang="en-US" dirty="0"/>
              <a:t>What you will see next.</a:t>
            </a:r>
          </a:p>
        </p:txBody>
      </p:sp>
    </p:spTree>
    <p:extLst>
      <p:ext uri="{BB962C8B-B14F-4D97-AF65-F5344CB8AC3E}">
        <p14:creationId xmlns:p14="http://schemas.microsoft.com/office/powerpoint/2010/main" val="68302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Architecture</a:t>
            </a:r>
          </a:p>
        </p:txBody>
      </p:sp>
      <p:sp>
        <p:nvSpPr>
          <p:cNvPr id="3" name="Content Placeholder 2"/>
          <p:cNvSpPr>
            <a:spLocks noGrp="1"/>
          </p:cNvSpPr>
          <p:nvPr>
            <p:ph idx="1"/>
          </p:nvPr>
        </p:nvSpPr>
        <p:spPr/>
        <p:txBody>
          <a:bodyPr/>
          <a:lstStyle/>
          <a:p>
            <a:r>
              <a:rPr lang="en-US" dirty="0"/>
              <a:t>The workshop uses several, but not nearly all, of the components that are part of </a:t>
            </a:r>
            <a:r>
              <a:rPr lang="en-US" dirty="0">
                <a:hlinkClick r:id="rId2"/>
              </a:rPr>
              <a:t>Cortana Intelligence Suite</a:t>
            </a:r>
            <a:r>
              <a:rPr lang="en-US" dirty="0"/>
              <a:t>. The goal is to show an end-to-end solution and not necessarily try to work in every component possible. The workshop architecture is below and includes:</a:t>
            </a:r>
          </a:p>
          <a:p>
            <a:pPr lvl="1"/>
            <a:r>
              <a:rPr lang="en-US" dirty="0"/>
              <a:t>Azure ML</a:t>
            </a:r>
          </a:p>
          <a:p>
            <a:pPr lvl="1"/>
            <a:r>
              <a:rPr lang="en-US" dirty="0"/>
              <a:t>Azure Data Factory</a:t>
            </a:r>
          </a:p>
          <a:p>
            <a:pPr lvl="1"/>
            <a:r>
              <a:rPr lang="en-US" dirty="0"/>
              <a:t>Azure Storage</a:t>
            </a:r>
          </a:p>
          <a:p>
            <a:pPr lvl="1"/>
            <a:r>
              <a:rPr lang="en-US" dirty="0"/>
              <a:t>HDInsight Spark</a:t>
            </a:r>
          </a:p>
          <a:p>
            <a:pPr lvl="1"/>
            <a:r>
              <a:rPr lang="en-US" dirty="0"/>
              <a:t>Power BI</a:t>
            </a:r>
          </a:p>
          <a:p>
            <a:pPr lvl="1"/>
            <a:r>
              <a:rPr lang="en-US" dirty="0"/>
              <a:t>Azure App Service</a:t>
            </a:r>
          </a:p>
          <a:p>
            <a:pPr lvl="1"/>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309" y="3150425"/>
            <a:ext cx="9081377" cy="3259706"/>
          </a:xfrm>
          <a:prstGeom prst="rect">
            <a:avLst/>
          </a:prstGeom>
        </p:spPr>
      </p:pic>
    </p:spTree>
    <p:extLst>
      <p:ext uri="{BB962C8B-B14F-4D97-AF65-F5344CB8AC3E}">
        <p14:creationId xmlns:p14="http://schemas.microsoft.com/office/powerpoint/2010/main" val="379930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start workshop</a:t>
            </a:r>
          </a:p>
        </p:txBody>
      </p:sp>
      <p:sp>
        <p:nvSpPr>
          <p:cNvPr id="4" name="Text Placeholder 3"/>
          <p:cNvSpPr>
            <a:spLocks noGrp="1"/>
          </p:cNvSpPr>
          <p:nvPr>
            <p:ph type="body" sz="quarter" idx="10"/>
          </p:nvPr>
        </p:nvSpPr>
        <p:spPr/>
        <p:txBody>
          <a:bodyPr/>
          <a:lstStyle/>
          <a:p>
            <a:r>
              <a:rPr lang="en-US" dirty="0"/>
              <a:t>Deploy Workshop Environment to Azure</a:t>
            </a:r>
            <a:endParaRPr lang="en-US" dirty="0"/>
          </a:p>
        </p:txBody>
      </p:sp>
      <p:sp>
        <p:nvSpPr>
          <p:cNvPr id="5" name="Content Placeholder 4"/>
          <p:cNvSpPr>
            <a:spLocks noGrp="1"/>
          </p:cNvSpPr>
          <p:nvPr>
            <p:ph idx="1"/>
          </p:nvPr>
        </p:nvSpPr>
        <p:spPr/>
        <p:txBody>
          <a:bodyPr/>
          <a:lstStyle/>
          <a:p>
            <a:r>
              <a:rPr lang="en-US" dirty="0"/>
              <a:t>Visit following link and deploy test/dev environment</a:t>
            </a:r>
          </a:p>
          <a:p>
            <a:endParaRPr lang="en-US" dirty="0"/>
          </a:p>
          <a:p>
            <a:endParaRPr lang="en-US" dirty="0"/>
          </a:p>
          <a:p>
            <a:endParaRPr lang="en-US" dirty="0"/>
          </a:p>
          <a:p>
            <a:endParaRPr lang="en-US" dirty="0"/>
          </a:p>
          <a:p>
            <a:endParaRPr lang="en-US" dirty="0"/>
          </a:p>
          <a:p>
            <a:endParaRPr lang="en-US" dirty="0"/>
          </a:p>
          <a:p>
            <a:pPr lvl="1"/>
            <a:r>
              <a:rPr lang="en-US" dirty="0"/>
              <a:t>It might take 15 minutes BUT you can connect to Virtual Machine during the resource group provision status.</a:t>
            </a:r>
          </a:p>
          <a:p>
            <a:pPr lvl="2"/>
            <a:r>
              <a:rPr lang="en-US" dirty="0"/>
              <a:t>Further lab will be </a:t>
            </a:r>
          </a:p>
          <a:p>
            <a:pPr lvl="1"/>
            <a:r>
              <a:rPr lang="en-US" dirty="0"/>
              <a:t>Find a virtual machine and connect to it using following credential</a:t>
            </a:r>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7" name="Content Placeholder 2"/>
          <p:cNvSpPr txBox="1">
            <a:spLocks/>
          </p:cNvSpPr>
          <p:nvPr/>
        </p:nvSpPr>
        <p:spPr>
          <a:xfrm>
            <a:off x="312420" y="1511559"/>
            <a:ext cx="11567160" cy="1315615"/>
          </a:xfrm>
          <a:prstGeom prst="rect">
            <a:avLst/>
          </a:prstGeom>
        </p:spPr>
        <p:txBody>
          <a:bodyPr vert="horz" lIns="91440" tIns="45720" rIns="91440" bIns="45720" rtlCol="0" anchor="ctr">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sz="11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sz="105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Segoe UI" panose="020B0502040204020203" pitchFamily="34" charset="0"/>
              <a:buNone/>
            </a:pPr>
            <a:r>
              <a:rPr lang="en-US" sz="5000" u="sng">
                <a:hlinkClick r:id="rId2"/>
              </a:rPr>
              <a:t>http://bit.ly/2j1eDSV</a:t>
            </a:r>
            <a:r>
              <a:rPr lang="en-US" sz="5000"/>
              <a:t> </a:t>
            </a:r>
            <a:endParaRPr lang="en-US" sz="5000" dirty="0"/>
          </a:p>
        </p:txBody>
      </p:sp>
      <p:graphicFrame>
        <p:nvGraphicFramePr>
          <p:cNvPr id="10" name="Table 9"/>
          <p:cNvGraphicFramePr>
            <a:graphicFrameLocks noGrp="1"/>
          </p:cNvGraphicFramePr>
          <p:nvPr>
            <p:extLst>
              <p:ext uri="{D42A27DB-BD31-4B8C-83A1-F6EECF244321}">
                <p14:modId xmlns:p14="http://schemas.microsoft.com/office/powerpoint/2010/main" val="1194015582"/>
              </p:ext>
            </p:extLst>
          </p:nvPr>
        </p:nvGraphicFramePr>
        <p:xfrm>
          <a:off x="1316444" y="4788988"/>
          <a:ext cx="9559112" cy="741680"/>
        </p:xfrm>
        <a:graphic>
          <a:graphicData uri="http://schemas.openxmlformats.org/drawingml/2006/table">
            <a:tbl>
              <a:tblPr firstRow="1" bandRow="1">
                <a:tableStyleId>{5940675A-B579-460E-94D1-54222C63F5DA}</a:tableStyleId>
              </a:tblPr>
              <a:tblGrid>
                <a:gridCol w="4779556">
                  <a:extLst>
                    <a:ext uri="{9D8B030D-6E8A-4147-A177-3AD203B41FA5}">
                      <a16:colId xmlns:a16="http://schemas.microsoft.com/office/drawing/2014/main" val="1721638047"/>
                    </a:ext>
                  </a:extLst>
                </a:gridCol>
                <a:gridCol w="4779556">
                  <a:extLst>
                    <a:ext uri="{9D8B030D-6E8A-4147-A177-3AD203B41FA5}">
                      <a16:colId xmlns:a16="http://schemas.microsoft.com/office/drawing/2014/main" val="2696725859"/>
                    </a:ext>
                  </a:extLst>
                </a:gridCol>
              </a:tblGrid>
              <a:tr h="370840">
                <a:tc>
                  <a:txBody>
                    <a:bodyPr/>
                    <a:lstStyle/>
                    <a:p>
                      <a:pPr algn="ctr"/>
                      <a:r>
                        <a:rPr lang="en-US" dirty="0"/>
                        <a:t>ID</a:t>
                      </a:r>
                    </a:p>
                  </a:txBody>
                  <a:tcPr/>
                </a:tc>
                <a:tc>
                  <a:txBody>
                    <a:bodyPr/>
                    <a:lstStyle/>
                    <a:p>
                      <a:pPr algn="ctr"/>
                      <a:r>
                        <a:rPr lang="en-US" dirty="0"/>
                        <a:t>Password</a:t>
                      </a:r>
                    </a:p>
                  </a:txBody>
                  <a:tcPr/>
                </a:tc>
                <a:extLst>
                  <a:ext uri="{0D108BD9-81ED-4DB2-BD59-A6C34878D82A}">
                    <a16:rowId xmlns:a16="http://schemas.microsoft.com/office/drawing/2014/main" val="1822891682"/>
                  </a:ext>
                </a:extLst>
              </a:tr>
              <a:tr h="370840">
                <a:tc>
                  <a:txBody>
                    <a:bodyPr/>
                    <a:lstStyle/>
                    <a:p>
                      <a:r>
                        <a:rPr lang="en-US" dirty="0" err="1"/>
                        <a:t>cortana</a:t>
                      </a:r>
                      <a:endParaRPr lang="en-US" dirty="0"/>
                    </a:p>
                  </a:txBody>
                  <a:tcPr/>
                </a:tc>
                <a:tc>
                  <a:txBody>
                    <a:bodyPr/>
                    <a:lstStyle/>
                    <a:p>
                      <a:r>
                        <a:rPr lang="en-US" dirty="0"/>
                        <a:t>Password.1!!</a:t>
                      </a:r>
                      <a:endParaRPr lang="en-US" dirty="0"/>
                    </a:p>
                  </a:txBody>
                  <a:tcPr/>
                </a:tc>
                <a:extLst>
                  <a:ext uri="{0D108BD9-81ED-4DB2-BD59-A6C34878D82A}">
                    <a16:rowId xmlns:a16="http://schemas.microsoft.com/office/drawing/2014/main" val="936352335"/>
                  </a:ext>
                </a:extLst>
              </a:tr>
            </a:tbl>
          </a:graphicData>
        </a:graphic>
      </p:graphicFrame>
      <p:grpSp>
        <p:nvGrpSpPr>
          <p:cNvPr id="12" name="Group 11"/>
          <p:cNvGrpSpPr/>
          <p:nvPr/>
        </p:nvGrpSpPr>
        <p:grpSpPr>
          <a:xfrm>
            <a:off x="1316444" y="4066355"/>
            <a:ext cx="9559112" cy="610077"/>
            <a:chOff x="312738" y="3525179"/>
            <a:chExt cx="11566525" cy="610077"/>
          </a:xfrm>
        </p:grpSpPr>
        <p:pic>
          <p:nvPicPr>
            <p:cNvPr id="8" name="Content Placeholder 5"/>
            <p:cNvPicPr>
              <a:picLocks noChangeAspect="1"/>
            </p:cNvPicPr>
            <p:nvPr/>
          </p:nvPicPr>
          <p:blipFill rotWithShape="1">
            <a:blip r:embed="rId3"/>
            <a:srcRect b="85332"/>
            <a:stretch/>
          </p:blipFill>
          <p:spPr>
            <a:xfrm>
              <a:off x="312738" y="3525179"/>
              <a:ext cx="11566525" cy="610077"/>
            </a:xfrm>
            <a:prstGeom prst="rect">
              <a:avLst/>
            </a:prstGeom>
          </p:spPr>
        </p:pic>
        <p:sp>
          <p:nvSpPr>
            <p:cNvPr id="11" name="Rectangle 10"/>
            <p:cNvSpPr/>
            <p:nvPr/>
          </p:nvSpPr>
          <p:spPr>
            <a:xfrm>
              <a:off x="844550" y="3689350"/>
              <a:ext cx="806450" cy="352256"/>
            </a:xfrm>
            <a:prstGeom prst="rect">
              <a:avLst/>
            </a:prstGeom>
            <a:solidFill>
              <a:srgbClr val="252525"/>
            </a:solidFill>
            <a:ln>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450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start workshop</a:t>
            </a:r>
          </a:p>
        </p:txBody>
      </p:sp>
      <p:sp>
        <p:nvSpPr>
          <p:cNvPr id="4" name="Text Placeholder 3"/>
          <p:cNvSpPr>
            <a:spLocks noGrp="1"/>
          </p:cNvSpPr>
          <p:nvPr>
            <p:ph type="body" sz="quarter" idx="10"/>
          </p:nvPr>
        </p:nvSpPr>
        <p:spPr/>
        <p:txBody>
          <a:bodyPr/>
          <a:lstStyle/>
          <a:p>
            <a:r>
              <a:rPr lang="en-US" dirty="0"/>
              <a:t>What is happening?</a:t>
            </a:r>
          </a:p>
        </p:txBody>
      </p:sp>
      <p:pic>
        <p:nvPicPr>
          <p:cNvPr id="6" name="Content Placeholder 5"/>
          <p:cNvPicPr>
            <a:picLocks noGrp="1" noChangeAspect="1"/>
          </p:cNvPicPr>
          <p:nvPr>
            <p:ph idx="1"/>
          </p:nvPr>
        </p:nvPicPr>
        <p:blipFill>
          <a:blip r:embed="rId2"/>
          <a:stretch>
            <a:fillRect/>
          </a:stretch>
        </p:blipFill>
        <p:spPr>
          <a:xfrm>
            <a:off x="312738" y="1731907"/>
            <a:ext cx="11566525" cy="4159361"/>
          </a:xfrm>
          <a:prstGeom prst="rect">
            <a:avLst/>
          </a:prstGeom>
        </p:spPr>
      </p:pic>
    </p:spTree>
    <p:extLst>
      <p:ext uri="{BB962C8B-B14F-4D97-AF65-F5344CB8AC3E}">
        <p14:creationId xmlns:p14="http://schemas.microsoft.com/office/powerpoint/2010/main" val="134799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start workshop</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lstStyle/>
          <a:p>
            <a:r>
              <a:rPr lang="en-US" dirty="0"/>
              <a:t>Make sure you are working in the VM you created</a:t>
            </a:r>
          </a:p>
        </p:txBody>
      </p:sp>
    </p:spTree>
    <p:extLst>
      <p:ext uri="{BB962C8B-B14F-4D97-AF65-F5344CB8AC3E}">
        <p14:creationId xmlns:p14="http://schemas.microsoft.com/office/powerpoint/2010/main" val="46455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Acquire Weather Underground API Key</a:t>
            </a:r>
          </a:p>
        </p:txBody>
      </p:sp>
      <p:pic>
        <p:nvPicPr>
          <p:cNvPr id="5" name="Content Placeholder 4"/>
          <p:cNvPicPr>
            <a:picLocks noGrp="1" noChangeAspect="1"/>
          </p:cNvPicPr>
          <p:nvPr>
            <p:ph idx="1"/>
          </p:nvPr>
        </p:nvPicPr>
        <p:blipFill>
          <a:blip r:embed="rId2"/>
          <a:stretch>
            <a:fillRect/>
          </a:stretch>
        </p:blipFill>
        <p:spPr>
          <a:xfrm>
            <a:off x="467077" y="1449099"/>
            <a:ext cx="3093218" cy="4724977"/>
          </a:xfrm>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quarter" idx="10"/>
          </p:nvPr>
        </p:nvSpPr>
        <p:spPr/>
        <p:txBody>
          <a:bodyPr/>
          <a:lstStyle/>
          <a:p>
            <a:r>
              <a:rPr lang="en-US" dirty="0">
                <a:hlinkClick r:id="rId3"/>
              </a:rPr>
              <a:t>http://api.wunderground.com/api/3a7a579f41f30b09 /forecast10day/q/WA/</a:t>
            </a:r>
            <a:r>
              <a:rPr lang="en-US" dirty="0" err="1">
                <a:hlinkClick r:id="rId3"/>
              </a:rPr>
              <a:t>SEA.json</a:t>
            </a:r>
            <a:endParaRPr lang="en-US" dirty="0"/>
          </a:p>
        </p:txBody>
      </p:sp>
      <p:pic>
        <p:nvPicPr>
          <p:cNvPr id="6" name="Picture 5"/>
          <p:cNvPicPr>
            <a:picLocks noChangeAspect="1"/>
          </p:cNvPicPr>
          <p:nvPr/>
        </p:nvPicPr>
        <p:blipFill>
          <a:blip r:embed="rId4"/>
          <a:stretch>
            <a:fillRect/>
          </a:stretch>
        </p:blipFill>
        <p:spPr>
          <a:xfrm>
            <a:off x="4475776" y="1513923"/>
            <a:ext cx="6615603" cy="46632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494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Manuals</a:t>
            </a:r>
          </a:p>
        </p:txBody>
      </p:sp>
      <p:sp>
        <p:nvSpPr>
          <p:cNvPr id="3" name="Content Placeholder 2"/>
          <p:cNvSpPr>
            <a:spLocks noGrp="1"/>
          </p:cNvSpPr>
          <p:nvPr>
            <p:ph idx="1"/>
          </p:nvPr>
        </p:nvSpPr>
        <p:spPr/>
        <p:txBody>
          <a:bodyPr anchor="ctr">
            <a:normAutofit/>
          </a:bodyPr>
          <a:lstStyle/>
          <a:p>
            <a:pPr marL="0" indent="0" algn="ctr">
              <a:buNone/>
            </a:pPr>
            <a:r>
              <a:rPr lang="en-US" sz="5400" u="sng" dirty="0">
                <a:solidFill>
                  <a:srgbClr val="0563C1"/>
                </a:solidFill>
                <a:latin typeface="Calibri" panose="020F0502020204030204" pitchFamily="34" charset="0"/>
                <a:ea typeface="Malgun Gothic" panose="020B0503020000020004" pitchFamily="34" charset="-127"/>
                <a:cs typeface="Times New Roman" panose="02020603050405020304" pitchFamily="18" charset="0"/>
                <a:hlinkClick r:id="rId2"/>
              </a:rPr>
              <a:t>http://bit.ly/2jjzBfl</a:t>
            </a:r>
            <a:r>
              <a:rPr lang="en-US" sz="5000" dirty="0"/>
              <a:t> </a:t>
            </a:r>
          </a:p>
        </p:txBody>
      </p:sp>
      <p:sp>
        <p:nvSpPr>
          <p:cNvPr id="4" name="Text Placeholder 3"/>
          <p:cNvSpPr>
            <a:spLocks noGrp="1"/>
          </p:cNvSpPr>
          <p:nvPr>
            <p:ph type="body" sz="quarter" idx="10"/>
          </p:nvPr>
        </p:nvSpPr>
        <p:spPr>
          <a:xfrm>
            <a:off x="312420" y="783773"/>
            <a:ext cx="11567160" cy="429208"/>
          </a:xfrm>
        </p:spPr>
        <p:txBody>
          <a:bodyPr/>
          <a:lstStyle/>
          <a:p>
            <a:r>
              <a:rPr lang="en-US" dirty="0"/>
              <a:t>Make your workshop easy</a:t>
            </a:r>
          </a:p>
        </p:txBody>
      </p:sp>
      <p:sp>
        <p:nvSpPr>
          <p:cNvPr id="5" name="Rectangle 4"/>
          <p:cNvSpPr/>
          <p:nvPr/>
        </p:nvSpPr>
        <p:spPr>
          <a:xfrm>
            <a:off x="3048000" y="4735853"/>
            <a:ext cx="6096000" cy="1077218"/>
          </a:xfrm>
          <a:prstGeom prst="rect">
            <a:avLst/>
          </a:prstGeom>
        </p:spPr>
        <p:txBody>
          <a:bodyPr>
            <a:spAutoFit/>
          </a:bodyPr>
          <a:lstStyle/>
          <a:p>
            <a:pPr lvl="1"/>
            <a:r>
              <a:rPr lang="en-US" sz="3200" dirty="0"/>
              <a:t>User name: </a:t>
            </a:r>
            <a:r>
              <a:rPr lang="en-US" sz="3200" b="1" dirty="0" err="1"/>
              <a:t>cortana</a:t>
            </a:r>
            <a:endParaRPr lang="en-US" sz="3200" dirty="0"/>
          </a:p>
          <a:p>
            <a:pPr lvl="1"/>
            <a:r>
              <a:rPr lang="en-US" sz="3200" dirty="0"/>
              <a:t>Password: </a:t>
            </a:r>
            <a:r>
              <a:rPr lang="en-US" sz="3200" b="1" dirty="0"/>
              <a:t>Password.1!!</a:t>
            </a:r>
            <a:endParaRPr lang="en-US" sz="3200" dirty="0"/>
          </a:p>
        </p:txBody>
      </p:sp>
    </p:spTree>
    <p:extLst>
      <p:ext uri="{BB962C8B-B14F-4D97-AF65-F5344CB8AC3E}">
        <p14:creationId xmlns:p14="http://schemas.microsoft.com/office/powerpoint/2010/main" val="93775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300" dirty="0"/>
              <a:t>Ex 1: Building a Machine Learning Model</a:t>
            </a:r>
          </a:p>
        </p:txBody>
      </p:sp>
      <p:sp>
        <p:nvSpPr>
          <p:cNvPr id="6" name="Text Placeholder 5"/>
          <p:cNvSpPr>
            <a:spLocks noGrp="1"/>
          </p:cNvSpPr>
          <p:nvPr>
            <p:ph type="body" idx="1"/>
          </p:nvPr>
        </p:nvSpPr>
        <p:spPr/>
        <p:txBody>
          <a:bodyPr/>
          <a:lstStyle/>
          <a:p>
            <a:r>
              <a:rPr lang="en-US" dirty="0"/>
              <a:t>What you will see next.</a:t>
            </a:r>
          </a:p>
        </p:txBody>
      </p:sp>
    </p:spTree>
    <p:extLst>
      <p:ext uri="{BB962C8B-B14F-4D97-AF65-F5344CB8AC3E}">
        <p14:creationId xmlns:p14="http://schemas.microsoft.com/office/powerpoint/2010/main" val="2733844255"/>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1015</TotalTime>
  <Words>519</Words>
  <Application>Microsoft Office PowerPoint</Application>
  <PresentationFormat>Widescreen</PresentationFormat>
  <Paragraphs>83</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맑은 고딕</vt:lpstr>
      <vt:lpstr>맑은 고딕</vt:lpstr>
      <vt:lpstr>Arial</vt:lpstr>
      <vt:lpstr>Calibri</vt:lpstr>
      <vt:lpstr>Segoe UI</vt:lpstr>
      <vt:lpstr>Times New Roman</vt:lpstr>
      <vt:lpstr>Wingdings</vt:lpstr>
      <vt:lpstr>기본1</vt:lpstr>
      <vt:lpstr>CIS Workshop Scenario</vt:lpstr>
      <vt:lpstr>Workshop Scenario Overview</vt:lpstr>
      <vt:lpstr>Workshop Architecture</vt:lpstr>
      <vt:lpstr>Before you start workshop</vt:lpstr>
      <vt:lpstr>Before you start workshop</vt:lpstr>
      <vt:lpstr>Before you start workshop</vt:lpstr>
      <vt:lpstr>Acquire Weather Underground API Key</vt:lpstr>
      <vt:lpstr>Workshop Manuals</vt:lpstr>
      <vt:lpstr>Ex 1: Building a Machine Learning Model</vt:lpstr>
      <vt:lpstr>Azure Machine Learning Studio</vt:lpstr>
      <vt:lpstr>Azure Machine Learning Studio</vt:lpstr>
      <vt:lpstr>Exercise 1: Building a Machine Learning Model</vt:lpstr>
      <vt:lpstr>Ex 2: Setup Azure Data Factory</vt:lpstr>
      <vt:lpstr>Ex 2: Setup Azure Data Factory</vt:lpstr>
      <vt:lpstr>Ex 3: Develop Data Factory Pipeline for Data Movement</vt:lpstr>
      <vt:lpstr>Ex 4: Operationalize ML Scoring with Azure ML and Data Factory</vt:lpstr>
      <vt:lpstr>Ex 5: Summarize Data Using HDInsight Spark</vt:lpstr>
      <vt:lpstr>HDInsight</vt:lpstr>
      <vt:lpstr>Ex 5: Summarize Data Using HDInsight Spark</vt:lpstr>
      <vt:lpstr>Ex 6: Visualizing in Power BI Desktop</vt:lpstr>
      <vt:lpstr>Ex 7: Deploy Intelligent Web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Workshop Scenario</dc:title>
  <dc:creator>Hyun Suk Shin (SEATTLE MTC)</dc:creator>
  <cp:lastModifiedBy>Hyun Suk Shin (SEATTLE MTC)</cp:lastModifiedBy>
  <cp:revision>51</cp:revision>
  <dcterms:created xsi:type="dcterms:W3CDTF">2017-03-26T20:14:42Z</dcterms:created>
  <dcterms:modified xsi:type="dcterms:W3CDTF">2017-05-10T22:34:27Z</dcterms:modified>
</cp:coreProperties>
</file>