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0" r:id="rId5"/>
    <p:sldId id="262" r:id="rId6"/>
    <p:sldId id="279" r:id="rId7"/>
    <p:sldId id="261" r:id="rId8"/>
    <p:sldId id="263" r:id="rId9"/>
    <p:sldId id="264" r:id="rId10"/>
    <p:sldId id="265" r:id="rId11"/>
    <p:sldId id="259" r:id="rId12"/>
    <p:sldId id="266" r:id="rId13"/>
    <p:sldId id="278" r:id="rId14"/>
    <p:sldId id="284" r:id="rId15"/>
    <p:sldId id="271" r:id="rId16"/>
    <p:sldId id="281" r:id="rId17"/>
    <p:sldId id="274" r:id="rId18"/>
    <p:sldId id="283" r:id="rId19"/>
    <p:sldId id="275" r:id="rId20"/>
    <p:sldId id="276" r:id="rId21"/>
    <p:sldId id="272" r:id="rId22"/>
    <p:sldId id="285" r:id="rId23"/>
    <p:sldId id="277" r:id="rId24"/>
    <p:sldId id="273" r:id="rId25"/>
    <p:sldId id="28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8387E-4A4D-45E4-AE25-09D99C79BC0D}" type="datetimeFigureOut">
              <a:rPr lang="en-US" smtClean="0"/>
              <a:t>5/17/2017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4FFE1-99B9-4043-9037-664384F2C1A8}" type="slidenum">
              <a:rPr lang="en-US" smtClean="0"/>
              <a:t>‹#›</a:t>
            </a:fld>
            <a:endParaRPr lang="en-US"/>
          </a:p>
        </p:txBody>
      </p:sp>
    </p:spTree>
    <p:extLst>
      <p:ext uri="{BB962C8B-B14F-4D97-AF65-F5344CB8AC3E}">
        <p14:creationId xmlns:p14="http://schemas.microsoft.com/office/powerpoint/2010/main" val="426008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44FFE1-99B9-4043-9037-664384F2C1A8}" type="slidenum">
              <a:rPr lang="en-US" smtClean="0"/>
              <a:t>12</a:t>
            </a:fld>
            <a:endParaRPr lang="en-US"/>
          </a:p>
        </p:txBody>
      </p:sp>
    </p:spTree>
    <p:extLst>
      <p:ext uri="{BB962C8B-B14F-4D97-AF65-F5344CB8AC3E}">
        <p14:creationId xmlns:p14="http://schemas.microsoft.com/office/powerpoint/2010/main" val="2998042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165388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29114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7689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3423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9540458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20482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api.wunderground.com/api/forecast10day/q/WA/SEA.json"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icrosoft.com/en-us/cloud-platform/cortana-intelligence-sui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it.ly/2qtrDHx"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CIS Workshop Scenario</a:t>
            </a:r>
          </a:p>
        </p:txBody>
      </p:sp>
      <p:sp>
        <p:nvSpPr>
          <p:cNvPr id="3" name="Subtitle 2"/>
          <p:cNvSpPr>
            <a:spLocks noGrp="1"/>
          </p:cNvSpPr>
          <p:nvPr>
            <p:ph type="subTitle" idx="1"/>
          </p:nvPr>
        </p:nvSpPr>
        <p:spPr/>
        <p:txBody>
          <a:bodyPr/>
          <a:lstStyle/>
          <a:p>
            <a:r>
              <a:rPr lang="en-US" dirty="0"/>
              <a:t>Hyun</a:t>
            </a:r>
          </a:p>
        </p:txBody>
      </p:sp>
    </p:spTree>
    <p:extLst>
      <p:ext uri="{BB962C8B-B14F-4D97-AF65-F5344CB8AC3E}">
        <p14:creationId xmlns:p14="http://schemas.microsoft.com/office/powerpoint/2010/main" val="104386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pic>
        <p:nvPicPr>
          <p:cNvPr id="5" name="Content Placeholder 4"/>
          <p:cNvPicPr>
            <a:picLocks noGrp="1" noChangeAspect="1"/>
          </p:cNvPicPr>
          <p:nvPr>
            <p:ph idx="1"/>
          </p:nvPr>
        </p:nvPicPr>
        <p:blipFill>
          <a:blip r:embed="rId2"/>
          <a:stretch>
            <a:fillRect/>
          </a:stretch>
        </p:blipFill>
        <p:spPr>
          <a:xfrm>
            <a:off x="1416569" y="783774"/>
            <a:ext cx="9358862" cy="5626552"/>
          </a:xfrm>
          <a:prstGeom prst="rect">
            <a:avLst/>
          </a:prstGeom>
        </p:spPr>
      </p:pic>
    </p:spTree>
    <p:extLst>
      <p:ext uri="{BB962C8B-B14F-4D97-AF65-F5344CB8AC3E}">
        <p14:creationId xmlns:p14="http://schemas.microsoft.com/office/powerpoint/2010/main" val="206573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Building a Machine Learning Model</a:t>
            </a:r>
          </a:p>
        </p:txBody>
      </p:sp>
      <p:sp>
        <p:nvSpPr>
          <p:cNvPr id="3" name="Content Placeholder 2"/>
          <p:cNvSpPr>
            <a:spLocks noGrp="1"/>
          </p:cNvSpPr>
          <p:nvPr>
            <p:ph idx="1"/>
          </p:nvPr>
        </p:nvSpPr>
        <p:spPr/>
        <p:txBody>
          <a:bodyPr>
            <a:normAutofit/>
          </a:bodyPr>
          <a:lstStyle/>
          <a:p>
            <a:pPr>
              <a:lnSpc>
                <a:spcPct val="100000"/>
              </a:lnSpc>
            </a:pPr>
            <a:r>
              <a:rPr lang="en-US" sz="1600" dirty="0"/>
              <a:t>A flight is counted as </a:t>
            </a:r>
            <a:r>
              <a:rPr lang="en-US" sz="1600" b="1" dirty="0">
                <a:highlight>
                  <a:srgbClr val="FFFF00"/>
                </a:highlight>
              </a:rPr>
              <a:t>on time if it operated less than 15 minutes later the scheduled time </a:t>
            </a:r>
            <a:r>
              <a:rPr lang="en-US" sz="1600" dirty="0"/>
              <a:t>shown in the carriers' Computerized Reservations Systems (CRS). </a:t>
            </a:r>
            <a:br>
              <a:rPr lang="en-US" sz="1600" dirty="0"/>
            </a:br>
            <a:r>
              <a:rPr lang="en-US" sz="1600" i="1" dirty="0"/>
              <a:t>Source: Bureau of Transportation Statistics.</a:t>
            </a:r>
          </a:p>
          <a:p>
            <a:pPr>
              <a:lnSpc>
                <a:spcPct val="100000"/>
              </a:lnSpc>
            </a:pPr>
            <a:r>
              <a:rPr lang="en-US" sz="1600" dirty="0"/>
              <a:t>Before start implementing this experiment </a:t>
            </a:r>
          </a:p>
          <a:p>
            <a:pPr lvl="1"/>
            <a:r>
              <a:rPr lang="en-US" sz="1600" dirty="0"/>
              <a:t>Departure or Arrival Date is in HHMM format. </a:t>
            </a:r>
            <a:br>
              <a:rPr lang="en-US" sz="1600" dirty="0"/>
            </a:br>
            <a:r>
              <a:rPr lang="en-US" sz="1600" dirty="0"/>
              <a:t>So to round any the closest hour, we will divide it by 100 and then round the result (using floor() math operation) to get the integer number of a given number. </a:t>
            </a:r>
            <a:br>
              <a:rPr lang="en-US" sz="1600" dirty="0"/>
            </a:br>
            <a:r>
              <a:rPr lang="en-US" sz="1600" i="1" dirty="0"/>
              <a:t>For example: 1135. We will apply divide op.: (1135/100) = 11.35, then round op. using Floor(11.35) = 11.</a:t>
            </a:r>
          </a:p>
          <a:p>
            <a:pPr lvl="1"/>
            <a:r>
              <a:rPr lang="en-US" sz="1600" b="1" u="sng" dirty="0">
                <a:highlight>
                  <a:srgbClr val="FFFF00"/>
                </a:highlight>
              </a:rPr>
              <a:t>Categorical Variables</a:t>
            </a:r>
            <a:r>
              <a:rPr lang="en-US" sz="1600" dirty="0"/>
              <a:t> are those that represent a fixed number of possible values, rather than a continuous number. </a:t>
            </a:r>
            <a:br>
              <a:rPr lang="en-US" sz="1600" dirty="0"/>
            </a:br>
            <a:r>
              <a:rPr lang="en-US" sz="1600" dirty="0"/>
              <a:t>In this experiment, the columns Carrier, </a:t>
            </a:r>
            <a:r>
              <a:rPr lang="en-US" sz="1600" dirty="0" err="1"/>
              <a:t>OriginAirportID</a:t>
            </a:r>
            <a:r>
              <a:rPr lang="en-US" sz="1600" dirty="0"/>
              <a:t>, and </a:t>
            </a:r>
            <a:r>
              <a:rPr lang="en-US" sz="1600" dirty="0" err="1"/>
              <a:t>DestAirportID</a:t>
            </a:r>
            <a:r>
              <a:rPr lang="en-US" sz="1600" dirty="0"/>
              <a:t> represent categorical attributes.</a:t>
            </a:r>
          </a:p>
          <a:p>
            <a:pPr lvl="1"/>
            <a:r>
              <a:rPr lang="en-US" sz="1600" dirty="0"/>
              <a:t>Binning or grouping data (some time called quantization) is an important tool in preparing numeric data for machine learning. </a:t>
            </a:r>
            <a:br>
              <a:rPr lang="en-US" sz="1600" dirty="0"/>
            </a:br>
            <a:r>
              <a:rPr lang="en-US" sz="1600" dirty="0"/>
              <a:t>In this experiment, we are using group data into bins using Quantiles binning mode. </a:t>
            </a:r>
            <a:br>
              <a:rPr lang="en-US" sz="1600" dirty="0"/>
            </a:br>
            <a:r>
              <a:rPr lang="en-US" sz="1600" dirty="0"/>
              <a:t>Quantiles is also known as equal Hight binning. </a:t>
            </a:r>
            <a:br>
              <a:rPr lang="en-US" sz="1600" dirty="0"/>
            </a:br>
            <a:r>
              <a:rPr lang="en-US" sz="1600" dirty="0"/>
              <a:t>This applies to all numeric values in selected flight delays dataset.</a:t>
            </a:r>
          </a:p>
          <a:p>
            <a:pPr lvl="1"/>
            <a:r>
              <a:rPr lang="en-US" sz="1600" dirty="0"/>
              <a:t>In this experiment, we used sweep parameters (Tune Model Hyperparameter): Performs a parameter sweep on a model to determine the optimum parameter settings.</a:t>
            </a:r>
          </a:p>
        </p:txBody>
      </p:sp>
      <p:sp>
        <p:nvSpPr>
          <p:cNvPr id="4" name="Text Placeholder 3"/>
          <p:cNvSpPr>
            <a:spLocks noGrp="1"/>
          </p:cNvSpPr>
          <p:nvPr>
            <p:ph type="body" sz="quarter" idx="10"/>
          </p:nvPr>
        </p:nvSpPr>
        <p:spPr/>
        <p:txBody>
          <a:bodyPr/>
          <a:lstStyle/>
          <a:p>
            <a:r>
              <a:rPr lang="en-US" altLang="en-US" dirty="0"/>
              <a:t>Understanding Flight Delays Data Set</a:t>
            </a:r>
          </a:p>
        </p:txBody>
      </p:sp>
    </p:spTree>
    <p:extLst>
      <p:ext uri="{BB962C8B-B14F-4D97-AF65-F5344CB8AC3E}">
        <p14:creationId xmlns:p14="http://schemas.microsoft.com/office/powerpoint/2010/main" val="76717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pt-BR" sz="2400" dirty="0"/>
              <a:t>Ex 2: Setup Azure Data Factory</a:t>
            </a:r>
            <a:endParaRPr lang="en-US" sz="2400" dirty="0"/>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725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Azure Data Factory</a:t>
            </a:r>
            <a:endParaRPr lang="en-US" dirty="0"/>
          </a:p>
        </p:txBody>
      </p:sp>
      <p:sp>
        <p:nvSpPr>
          <p:cNvPr id="4" name="Text Placeholder 3"/>
          <p:cNvSpPr>
            <a:spLocks noGrp="1"/>
          </p:cNvSpPr>
          <p:nvPr>
            <p:ph type="body" sz="quarter" idx="10"/>
          </p:nvPr>
        </p:nvSpPr>
        <p:spPr/>
        <p:txBody>
          <a:bodyPr/>
          <a:lstStyle/>
          <a:p>
            <a:r>
              <a:rPr lang="en-US" altLang="en-US" dirty="0"/>
              <a:t>Automates the movement and transformation of data</a:t>
            </a:r>
            <a:endParaRPr lang="en-US" alt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44" y="3386768"/>
            <a:ext cx="10711113" cy="2510418"/>
          </a:xfrm>
          <a:prstGeom prst="rect">
            <a:avLst/>
          </a:prstGeom>
        </p:spPr>
      </p:pic>
      <p:grpSp>
        <p:nvGrpSpPr>
          <p:cNvPr id="19" name="Group 18"/>
          <p:cNvGrpSpPr/>
          <p:nvPr/>
        </p:nvGrpSpPr>
        <p:grpSpPr>
          <a:xfrm>
            <a:off x="470829" y="1261753"/>
            <a:ext cx="11250342" cy="1301895"/>
            <a:chOff x="2228463" y="5624040"/>
            <a:chExt cx="10227584" cy="978132"/>
          </a:xfrm>
        </p:grpSpPr>
        <p:sp>
          <p:nvSpPr>
            <p:cNvPr id="20" name="TextBox 19"/>
            <p:cNvSpPr txBox="1"/>
            <p:nvPr/>
          </p:nvSpPr>
          <p:spPr>
            <a:xfrm>
              <a:off x="2228463" y="5624040"/>
              <a:ext cx="5081994" cy="978132"/>
            </a:xfrm>
            <a:prstGeom prst="rect">
              <a:avLst/>
            </a:prstGeom>
            <a:noFill/>
          </p:spPr>
          <p:txBody>
            <a:bodyPr wrap="square" lIns="182880" tIns="146304" rIns="182880" bIns="146304" rtlCol="0">
              <a:spAutoFit/>
            </a:bodyPr>
            <a:lstStyle/>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Create, schedule, orchestrate, and manage data pipelines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Visualize data lineage</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Connect to on-premises and cloud data sources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Monitor data pipeline health</a:t>
              </a:r>
            </a:p>
          </p:txBody>
        </p:sp>
        <p:sp>
          <p:nvSpPr>
            <p:cNvPr id="21" name="TextBox 20"/>
            <p:cNvSpPr txBox="1"/>
            <p:nvPr/>
          </p:nvSpPr>
          <p:spPr>
            <a:xfrm>
              <a:off x="7408213" y="5630762"/>
              <a:ext cx="5047834" cy="774643"/>
            </a:xfrm>
            <a:prstGeom prst="rect">
              <a:avLst/>
            </a:prstGeom>
            <a:noFill/>
          </p:spPr>
          <p:txBody>
            <a:bodyPr wrap="square" lIns="182880" tIns="146304" rIns="182880" bIns="146304" rtlCol="0">
              <a:spAutoFit/>
            </a:bodyPr>
            <a:lstStyle/>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Automate cloud resource management</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Move relational data for Hadoop processing</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Transform with Hive, Pig, or custom code</a:t>
              </a:r>
            </a:p>
          </p:txBody>
        </p:sp>
      </p:grpSp>
    </p:spTree>
    <p:extLst>
      <p:ext uri="{BB962C8B-B14F-4D97-AF65-F5344CB8AC3E}">
        <p14:creationId xmlns:p14="http://schemas.microsoft.com/office/powerpoint/2010/main" val="426359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Azure Data Factory</a:t>
            </a:r>
            <a:endParaRPr lang="en-US" dirty="0"/>
          </a:p>
        </p:txBody>
      </p:sp>
      <p:sp>
        <p:nvSpPr>
          <p:cNvPr id="4" name="Text Placeholder 3"/>
          <p:cNvSpPr>
            <a:spLocks noGrp="1"/>
          </p:cNvSpPr>
          <p:nvPr>
            <p:ph type="body" sz="quarter" idx="10"/>
          </p:nvPr>
        </p:nvSpPr>
        <p:spPr/>
        <p:txBody>
          <a:bodyPr/>
          <a:lstStyle/>
          <a:p>
            <a:r>
              <a:rPr lang="en-US" altLang="en-US" dirty="0"/>
              <a:t>Automates the movement and transformation of data</a:t>
            </a:r>
            <a:endParaRPr lang="en-US" altLang="en-US" dirty="0"/>
          </a:p>
        </p:txBody>
      </p:sp>
      <p:grpSp>
        <p:nvGrpSpPr>
          <p:cNvPr id="19" name="Group 18"/>
          <p:cNvGrpSpPr/>
          <p:nvPr/>
        </p:nvGrpSpPr>
        <p:grpSpPr>
          <a:xfrm>
            <a:off x="470829" y="1261753"/>
            <a:ext cx="11250342" cy="1301895"/>
            <a:chOff x="2228463" y="5624040"/>
            <a:chExt cx="10227584" cy="978132"/>
          </a:xfrm>
        </p:grpSpPr>
        <p:sp>
          <p:nvSpPr>
            <p:cNvPr id="20" name="TextBox 19"/>
            <p:cNvSpPr txBox="1"/>
            <p:nvPr/>
          </p:nvSpPr>
          <p:spPr>
            <a:xfrm>
              <a:off x="2228463" y="5624040"/>
              <a:ext cx="5081994" cy="978132"/>
            </a:xfrm>
            <a:prstGeom prst="rect">
              <a:avLst/>
            </a:prstGeom>
            <a:noFill/>
          </p:spPr>
          <p:txBody>
            <a:bodyPr wrap="square" lIns="182880" tIns="146304" rIns="182880" bIns="146304" rtlCol="0">
              <a:spAutoFit/>
            </a:bodyPr>
            <a:lstStyle/>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Create, schedule, orchestrate, and manage data pipelines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Visualize data lineage</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Connect to on-premises and cloud data sources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Monitor data pipeline health</a:t>
              </a:r>
            </a:p>
          </p:txBody>
        </p:sp>
        <p:sp>
          <p:nvSpPr>
            <p:cNvPr id="21" name="TextBox 20"/>
            <p:cNvSpPr txBox="1"/>
            <p:nvPr/>
          </p:nvSpPr>
          <p:spPr>
            <a:xfrm>
              <a:off x="7408213" y="5630762"/>
              <a:ext cx="5047834" cy="774643"/>
            </a:xfrm>
            <a:prstGeom prst="rect">
              <a:avLst/>
            </a:prstGeom>
            <a:noFill/>
          </p:spPr>
          <p:txBody>
            <a:bodyPr wrap="square" lIns="182880" tIns="146304" rIns="182880" bIns="146304" rtlCol="0">
              <a:spAutoFit/>
            </a:bodyPr>
            <a:lstStyle/>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Automate cloud resource management</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Move relational data for Hadoop processing</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400" b="0" i="0" u="none" strike="noStrike" kern="0" cap="none" spc="0" normalizeH="0" baseline="0" noProof="0" dirty="0">
                  <a:ln>
                    <a:noFill/>
                  </a:ln>
                  <a:effectLst/>
                  <a:uLnTx/>
                  <a:uFillTx/>
                </a:rPr>
                <a:t>Transform with Hive, Pig, or custom code</a:t>
              </a:r>
            </a:p>
          </p:txBody>
        </p:sp>
      </p:gr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97" y="3329691"/>
            <a:ext cx="10909206" cy="1368888"/>
          </a:xfrm>
          <a:prstGeom prst="rect">
            <a:avLst/>
          </a:prstGeom>
        </p:spPr>
      </p:pic>
    </p:spTree>
    <p:extLst>
      <p:ext uri="{BB962C8B-B14F-4D97-AF65-F5344CB8AC3E}">
        <p14:creationId xmlns:p14="http://schemas.microsoft.com/office/powerpoint/2010/main" val="2847038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1" y="2328063"/>
            <a:ext cx="10515600" cy="1615672"/>
          </a:xfrm>
        </p:spPr>
        <p:txBody>
          <a:bodyPr>
            <a:normAutofit/>
          </a:bodyPr>
          <a:lstStyle/>
          <a:p>
            <a:r>
              <a:rPr lang="pt-BR" sz="2400" dirty="0"/>
              <a:t>Ex 3: Develop Data Factory Pipeline for Data Movement</a:t>
            </a:r>
            <a:endParaRPr lang="en-US" sz="2400"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09195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Move Data</a:t>
            </a:r>
          </a:p>
        </p:txBody>
      </p:sp>
      <p:sp>
        <p:nvSpPr>
          <p:cNvPr id="6" name="Text Placeholder 5"/>
          <p:cNvSpPr>
            <a:spLocks noGrp="1"/>
          </p:cNvSpPr>
          <p:nvPr>
            <p:ph type="body" sz="quarter" idx="10"/>
          </p:nvPr>
        </p:nvSpPr>
        <p:spPr/>
        <p:txBody>
          <a:bodyPr/>
          <a:lstStyle/>
          <a:p>
            <a:r>
              <a:rPr lang="en-US" dirty="0"/>
              <a:t>Copy on-premises data to cloud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359" y="1631626"/>
            <a:ext cx="780290" cy="780290"/>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437" y="2634479"/>
            <a:ext cx="780290" cy="780290"/>
          </a:xfrm>
          <a:prstGeom prst="rect">
            <a:avLst/>
          </a:prstGeom>
        </p:spPr>
      </p:pic>
      <p:pic>
        <p:nvPicPr>
          <p:cNvPr id="20" name="Content Placeholder 1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71775" y="3796910"/>
            <a:ext cx="6648450" cy="2638425"/>
          </a:xfrm>
          <a:prstGeom prst="rect">
            <a:avLst/>
          </a:prstGeom>
          <a:ln>
            <a:noFill/>
          </a:ln>
          <a:effectLst>
            <a:outerShdw blurRad="292100" dist="139700" dir="2700000" algn="tl" rotWithShape="0">
              <a:srgbClr val="333333">
                <a:alpha val="65000"/>
              </a:srgbClr>
            </a:outerShdw>
          </a:effectLst>
        </p:spPr>
      </p:pic>
      <p:sp>
        <p:nvSpPr>
          <p:cNvPr id="21" name="Cylinder 20"/>
          <p:cNvSpPr/>
          <p:nvPr/>
        </p:nvSpPr>
        <p:spPr>
          <a:xfrm rot="5400000">
            <a:off x="5576914" y="1541485"/>
            <a:ext cx="853298" cy="29662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Pipeline</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8924" y="2634479"/>
            <a:ext cx="780290" cy="780290"/>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4254" y="2634479"/>
            <a:ext cx="780290" cy="780290"/>
          </a:xfrm>
          <a:prstGeom prst="rect">
            <a:avLst/>
          </a:prstGeom>
        </p:spPr>
      </p:pic>
      <p:cxnSp>
        <p:nvCxnSpPr>
          <p:cNvPr id="26" name="Straight Arrow Connector 25"/>
          <p:cNvCxnSpPr>
            <a:stCxn id="11" idx="3"/>
            <a:endCxn id="24" idx="1"/>
          </p:cNvCxnSpPr>
          <p:nvPr/>
        </p:nvCxnSpPr>
        <p:spPr>
          <a:xfrm>
            <a:off x="1608727" y="3024624"/>
            <a:ext cx="66552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4" idx="3"/>
          </p:cNvCxnSpPr>
          <p:nvPr/>
        </p:nvCxnSpPr>
        <p:spPr>
          <a:xfrm>
            <a:off x="3054544" y="3024624"/>
            <a:ext cx="141782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9988" y="2634479"/>
            <a:ext cx="780290" cy="780290"/>
          </a:xfrm>
          <a:prstGeom prst="rect">
            <a:avLst/>
          </a:prstGeom>
        </p:spPr>
      </p:pic>
      <p:sp>
        <p:nvSpPr>
          <p:cNvPr id="35" name="TextBox 34"/>
          <p:cNvSpPr txBox="1"/>
          <p:nvPr/>
        </p:nvSpPr>
        <p:spPr>
          <a:xfrm>
            <a:off x="2075681" y="1994421"/>
            <a:ext cx="748923" cy="507831"/>
          </a:xfrm>
          <a:prstGeom prst="rect">
            <a:avLst/>
          </a:prstGeom>
          <a:noFill/>
        </p:spPr>
        <p:txBody>
          <a:bodyPr wrap="none" rtlCol="0">
            <a:spAutoFit/>
          </a:bodyPr>
          <a:lstStyle/>
          <a:p>
            <a:pPr algn="ctr"/>
            <a:r>
              <a:rPr lang="en-US" sz="900" dirty="0"/>
              <a:t>Data</a:t>
            </a:r>
          </a:p>
          <a:p>
            <a:pPr algn="ctr"/>
            <a:r>
              <a:rPr lang="en-US" sz="900" dirty="0"/>
              <a:t>Movement</a:t>
            </a:r>
          </a:p>
          <a:p>
            <a:pPr algn="ctr"/>
            <a:r>
              <a:rPr lang="en-US" sz="900" dirty="0"/>
              <a:t>Gateway</a:t>
            </a:r>
          </a:p>
        </p:txBody>
      </p:sp>
      <p:sp>
        <p:nvSpPr>
          <p:cNvPr id="36" name="TextBox 35"/>
          <p:cNvSpPr txBox="1"/>
          <p:nvPr/>
        </p:nvSpPr>
        <p:spPr>
          <a:xfrm>
            <a:off x="3475557" y="2132920"/>
            <a:ext cx="575800" cy="230832"/>
          </a:xfrm>
          <a:prstGeom prst="rect">
            <a:avLst/>
          </a:prstGeom>
          <a:noFill/>
        </p:spPr>
        <p:txBody>
          <a:bodyPr wrap="none" rtlCol="0">
            <a:spAutoFit/>
          </a:bodyPr>
          <a:lstStyle/>
          <a:p>
            <a:pPr algn="ctr"/>
            <a:r>
              <a:rPr lang="en-US" sz="900" dirty="0"/>
              <a:t>Firewall</a:t>
            </a:r>
          </a:p>
        </p:txBody>
      </p:sp>
      <p:sp>
        <p:nvSpPr>
          <p:cNvPr id="37" name="TextBox 36"/>
          <p:cNvSpPr txBox="1"/>
          <p:nvPr/>
        </p:nvSpPr>
        <p:spPr>
          <a:xfrm>
            <a:off x="1012436" y="2132920"/>
            <a:ext cx="412292" cy="230832"/>
          </a:xfrm>
          <a:prstGeom prst="rect">
            <a:avLst/>
          </a:prstGeom>
          <a:noFill/>
        </p:spPr>
        <p:txBody>
          <a:bodyPr wrap="none" rtlCol="0">
            <a:spAutoFit/>
          </a:bodyPr>
          <a:lstStyle/>
          <a:p>
            <a:pPr algn="ctr"/>
            <a:r>
              <a:rPr lang="en-US" sz="900" dirty="0"/>
              <a:t>Files</a:t>
            </a:r>
          </a:p>
        </p:txBody>
      </p:sp>
      <p:sp>
        <p:nvSpPr>
          <p:cNvPr id="38" name="TextBox 37"/>
          <p:cNvSpPr txBox="1"/>
          <p:nvPr/>
        </p:nvSpPr>
        <p:spPr>
          <a:xfrm>
            <a:off x="8233984" y="2132920"/>
            <a:ext cx="412292" cy="230832"/>
          </a:xfrm>
          <a:prstGeom prst="rect">
            <a:avLst/>
          </a:prstGeom>
          <a:noFill/>
        </p:spPr>
        <p:txBody>
          <a:bodyPr wrap="none" rtlCol="0">
            <a:spAutoFit/>
          </a:bodyPr>
          <a:lstStyle/>
          <a:p>
            <a:pPr algn="ctr"/>
            <a:r>
              <a:rPr lang="en-US" sz="900" dirty="0"/>
              <a:t>Files</a:t>
            </a:r>
          </a:p>
        </p:txBody>
      </p:sp>
      <p:sp>
        <p:nvSpPr>
          <p:cNvPr id="39" name="TextBox 38"/>
          <p:cNvSpPr txBox="1"/>
          <p:nvPr/>
        </p:nvSpPr>
        <p:spPr>
          <a:xfrm>
            <a:off x="5544755" y="1348932"/>
            <a:ext cx="843501" cy="230832"/>
          </a:xfrm>
          <a:prstGeom prst="rect">
            <a:avLst/>
          </a:prstGeom>
          <a:noFill/>
        </p:spPr>
        <p:txBody>
          <a:bodyPr wrap="none" rtlCol="0">
            <a:spAutoFit/>
          </a:bodyPr>
          <a:lstStyle/>
          <a:p>
            <a:pPr algn="ctr"/>
            <a:r>
              <a:rPr lang="en-US" sz="900" dirty="0"/>
              <a:t>Data Factory</a:t>
            </a:r>
          </a:p>
        </p:txBody>
      </p:sp>
      <p:cxnSp>
        <p:nvCxnSpPr>
          <p:cNvPr id="40" name="Straight Arrow Connector 39"/>
          <p:cNvCxnSpPr/>
          <p:nvPr/>
        </p:nvCxnSpPr>
        <p:spPr>
          <a:xfrm>
            <a:off x="7393397" y="3024624"/>
            <a:ext cx="66552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132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1" y="2328063"/>
            <a:ext cx="10515600" cy="1615672"/>
          </a:xfrm>
        </p:spPr>
        <p:txBody>
          <a:bodyPr>
            <a:normAutofit/>
          </a:bodyPr>
          <a:lstStyle/>
          <a:p>
            <a:r>
              <a:rPr lang="pt-BR" sz="2400" dirty="0"/>
              <a:t>Ex </a:t>
            </a:r>
            <a:r>
              <a:rPr lang="en-US" sz="2400" dirty="0"/>
              <a:t>4: Operationalize ML Scoring with Azure ML and Data Factory</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92665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Transform Data</a:t>
            </a:r>
          </a:p>
        </p:txBody>
      </p:sp>
      <p:pic>
        <p:nvPicPr>
          <p:cNvPr id="13" name="Content Placeholder 12"/>
          <p:cNvPicPr>
            <a:picLocks noGrp="1" noChangeAspect="1"/>
          </p:cNvPicPr>
          <p:nvPr>
            <p:ph idx="1"/>
          </p:nvPr>
        </p:nvPicPr>
        <p:blipFill rotWithShape="1">
          <a:blip r:embed="rId2">
            <a:extLst>
              <a:ext uri="{28A0092B-C50C-407E-A947-70E740481C1C}">
                <a14:useLocalDpi xmlns:a14="http://schemas.microsoft.com/office/drawing/2010/main" val="0"/>
              </a:ext>
            </a:extLst>
          </a:blip>
          <a:srcRect l="26269" t="12016" b="38257"/>
          <a:stretch/>
        </p:blipFill>
        <p:spPr>
          <a:xfrm>
            <a:off x="2609583" y="3796910"/>
            <a:ext cx="6972834" cy="2843039"/>
          </a:xfrm>
          <a:prstGeom prst="rect">
            <a:avLst/>
          </a:prstGeom>
          <a:ln>
            <a:noFill/>
          </a:ln>
          <a:effectLst>
            <a:outerShdw blurRad="292100" dist="139700" dir="2700000" algn="tl" rotWithShape="0">
              <a:srgbClr val="333333">
                <a:alpha val="65000"/>
              </a:srgbClr>
            </a:outerShdw>
          </a:effectLst>
        </p:spPr>
      </p:pic>
      <p:sp>
        <p:nvSpPr>
          <p:cNvPr id="6" name="Text Placeholder 5"/>
          <p:cNvSpPr>
            <a:spLocks noGrp="1"/>
          </p:cNvSpPr>
          <p:nvPr>
            <p:ph type="body" sz="quarter" idx="10"/>
          </p:nvPr>
        </p:nvSpPr>
        <p:spPr/>
        <p:txBody>
          <a:bodyPr/>
          <a:lstStyle/>
          <a:p>
            <a:r>
              <a:rPr lang="en-US" dirty="0"/>
              <a:t>Scoring data using Azure Machine Learning</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359" y="1631626"/>
            <a:ext cx="780290" cy="780290"/>
          </a:xfrm>
          <a:prstGeom prst="rect">
            <a:avLst/>
          </a:prstGeom>
          <a:ln>
            <a:noFill/>
          </a:ln>
          <a:effectLst>
            <a:outerShdw blurRad="292100" dist="139700" dir="2700000" algn="tl" rotWithShape="0">
              <a:srgbClr val="333333">
                <a:alpha val="65000"/>
              </a:srgbClr>
            </a:outerShdw>
          </a:effectLst>
        </p:spPr>
      </p:pic>
      <p:sp>
        <p:nvSpPr>
          <p:cNvPr id="16" name="Cylinder 15"/>
          <p:cNvSpPr/>
          <p:nvPr/>
        </p:nvSpPr>
        <p:spPr>
          <a:xfrm rot="5400000">
            <a:off x="5576914" y="1541485"/>
            <a:ext cx="853298" cy="29662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Pipeline</a:t>
            </a:r>
          </a:p>
        </p:txBody>
      </p:sp>
      <p:sp>
        <p:nvSpPr>
          <p:cNvPr id="23" name="TextBox 22"/>
          <p:cNvSpPr txBox="1"/>
          <p:nvPr/>
        </p:nvSpPr>
        <p:spPr>
          <a:xfrm>
            <a:off x="3557311" y="2132920"/>
            <a:ext cx="412292" cy="230832"/>
          </a:xfrm>
          <a:prstGeom prst="rect">
            <a:avLst/>
          </a:prstGeom>
          <a:noFill/>
        </p:spPr>
        <p:txBody>
          <a:bodyPr wrap="none" rtlCol="0">
            <a:spAutoFit/>
          </a:bodyPr>
          <a:lstStyle/>
          <a:p>
            <a:pPr algn="ctr"/>
            <a:r>
              <a:rPr lang="en-US" sz="900" dirty="0"/>
              <a:t>Files</a:t>
            </a:r>
          </a:p>
        </p:txBody>
      </p:sp>
      <p:sp>
        <p:nvSpPr>
          <p:cNvPr id="26" name="TextBox 25"/>
          <p:cNvSpPr txBox="1"/>
          <p:nvPr/>
        </p:nvSpPr>
        <p:spPr>
          <a:xfrm>
            <a:off x="5544755" y="1348932"/>
            <a:ext cx="843501" cy="230832"/>
          </a:xfrm>
          <a:prstGeom prst="rect">
            <a:avLst/>
          </a:prstGeom>
          <a:noFill/>
        </p:spPr>
        <p:txBody>
          <a:bodyPr wrap="none" rtlCol="0">
            <a:spAutoFit/>
          </a:bodyPr>
          <a:lstStyle/>
          <a:p>
            <a:pPr algn="ctr"/>
            <a:r>
              <a:rPr lang="en-US" sz="900" dirty="0"/>
              <a:t>Data Factory</a:t>
            </a: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9988" y="2634479"/>
            <a:ext cx="780290" cy="780290"/>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845" y="4939140"/>
            <a:ext cx="780290" cy="780290"/>
          </a:xfrm>
          <a:prstGeom prst="rect">
            <a:avLst/>
          </a:prstGeom>
        </p:spPr>
      </p:pic>
      <p:cxnSp>
        <p:nvCxnSpPr>
          <p:cNvPr id="30" name="Connector: Elbow 29"/>
          <p:cNvCxnSpPr>
            <a:stCxn id="28" idx="0"/>
            <a:endCxn id="27" idx="1"/>
          </p:cNvCxnSpPr>
          <p:nvPr/>
        </p:nvCxnSpPr>
        <p:spPr>
          <a:xfrm rot="5400000" flipH="1" flipV="1">
            <a:off x="1297231" y="2886383"/>
            <a:ext cx="1914516" cy="2190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4529" y="4364397"/>
            <a:ext cx="748923" cy="507831"/>
          </a:xfrm>
          <a:prstGeom prst="rect">
            <a:avLst/>
          </a:prstGeom>
          <a:noFill/>
        </p:spPr>
        <p:txBody>
          <a:bodyPr wrap="none" rtlCol="0">
            <a:spAutoFit/>
          </a:bodyPr>
          <a:lstStyle/>
          <a:p>
            <a:pPr algn="ctr"/>
            <a:r>
              <a:rPr lang="en-US" sz="900" dirty="0"/>
              <a:t>Data</a:t>
            </a:r>
          </a:p>
          <a:p>
            <a:pPr algn="ctr"/>
            <a:r>
              <a:rPr lang="en-US" sz="900" dirty="0"/>
              <a:t>Movement</a:t>
            </a:r>
          </a:p>
          <a:p>
            <a:pPr algn="ctr"/>
            <a:r>
              <a:rPr lang="en-US" sz="900" dirty="0"/>
              <a:t>Gateway</a:t>
            </a: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8924" y="2634479"/>
            <a:ext cx="780290" cy="780290"/>
          </a:xfrm>
          <a:prstGeom prst="rect">
            <a:avLst/>
          </a:prstGeom>
        </p:spPr>
      </p:pic>
      <p:sp>
        <p:nvSpPr>
          <p:cNvPr id="33" name="TextBox 32"/>
          <p:cNvSpPr txBox="1"/>
          <p:nvPr/>
        </p:nvSpPr>
        <p:spPr>
          <a:xfrm>
            <a:off x="8233984" y="2132920"/>
            <a:ext cx="412292" cy="230832"/>
          </a:xfrm>
          <a:prstGeom prst="rect">
            <a:avLst/>
          </a:prstGeom>
          <a:noFill/>
        </p:spPr>
        <p:txBody>
          <a:bodyPr wrap="none" rtlCol="0">
            <a:spAutoFit/>
          </a:bodyPr>
          <a:lstStyle/>
          <a:p>
            <a:pPr algn="ctr"/>
            <a:r>
              <a:rPr lang="en-US" sz="900" dirty="0"/>
              <a:t>Files</a:t>
            </a:r>
          </a:p>
        </p:txBody>
      </p:sp>
      <p:cxnSp>
        <p:nvCxnSpPr>
          <p:cNvPr id="34" name="Straight Arrow Connector 33"/>
          <p:cNvCxnSpPr/>
          <p:nvPr/>
        </p:nvCxnSpPr>
        <p:spPr>
          <a:xfrm>
            <a:off x="7393397" y="3024624"/>
            <a:ext cx="66552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3"/>
            <a:endCxn id="16" idx="3"/>
          </p:cNvCxnSpPr>
          <p:nvPr/>
        </p:nvCxnSpPr>
        <p:spPr>
          <a:xfrm>
            <a:off x="4130278" y="3024624"/>
            <a:ext cx="39014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7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1" y="2328063"/>
            <a:ext cx="10515600" cy="1615672"/>
          </a:xfrm>
        </p:spPr>
        <p:txBody>
          <a:bodyPr>
            <a:normAutofit/>
          </a:bodyPr>
          <a:lstStyle/>
          <a:p>
            <a:r>
              <a:rPr lang="pt-BR" sz="3200" dirty="0"/>
              <a:t>Ex </a:t>
            </a:r>
            <a:r>
              <a:rPr lang="en-US" sz="3200" dirty="0"/>
              <a:t>5: Summarize Data Using HDInsight Spark</a:t>
            </a:r>
          </a:p>
        </p:txBody>
      </p:sp>
      <p:sp>
        <p:nvSpPr>
          <p:cNvPr id="6" name="Text Placeholder 5"/>
          <p:cNvSpPr>
            <a:spLocks noGrp="1"/>
          </p:cNvSpPr>
          <p:nvPr>
            <p:ph type="body" idx="1"/>
          </p:nvPr>
        </p:nvSpPr>
        <p:spPr/>
        <p:txBody>
          <a:bodyPr/>
          <a:lstStyle/>
          <a:p>
            <a:r>
              <a:rPr lang="en-US" dirty="0"/>
              <a:t>What you will see next.</a:t>
            </a:r>
          </a:p>
        </p:txBody>
      </p:sp>
    </p:spTree>
    <p:extLst>
      <p:ext uri="{BB962C8B-B14F-4D97-AF65-F5344CB8AC3E}">
        <p14:creationId xmlns:p14="http://schemas.microsoft.com/office/powerpoint/2010/main" val="97365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Scenario Overview</a:t>
            </a:r>
          </a:p>
        </p:txBody>
      </p:sp>
      <p:sp>
        <p:nvSpPr>
          <p:cNvPr id="3" name="Content Placeholder 2"/>
          <p:cNvSpPr>
            <a:spLocks noGrp="1"/>
          </p:cNvSpPr>
          <p:nvPr>
            <p:ph idx="1"/>
          </p:nvPr>
        </p:nvSpPr>
        <p:spPr/>
        <p:txBody>
          <a:bodyPr/>
          <a:lstStyle/>
          <a:p>
            <a:pPr marL="0" indent="0">
              <a:buNone/>
            </a:pPr>
            <a:r>
              <a:rPr lang="en-US" dirty="0" err="1"/>
              <a:t>AdventureWorks</a:t>
            </a:r>
            <a:r>
              <a:rPr lang="en-US" dirty="0"/>
              <a:t> Travel provides </a:t>
            </a:r>
            <a:r>
              <a:rPr lang="en-US" b="1" u="sng" dirty="0">
                <a:highlight>
                  <a:srgbClr val="FFFF00"/>
                </a:highlight>
              </a:rPr>
              <a:t>concierge services</a:t>
            </a:r>
            <a:r>
              <a:rPr lang="en-US" b="1" u="sng" dirty="0"/>
              <a:t> for business travelers</a:t>
            </a:r>
            <a:r>
              <a:rPr lang="en-US" dirty="0"/>
              <a:t>. </a:t>
            </a:r>
          </a:p>
          <a:p>
            <a:pPr marL="0" indent="0">
              <a:buNone/>
            </a:pPr>
            <a:endParaRPr lang="en-US" dirty="0"/>
          </a:p>
          <a:p>
            <a:pPr marL="0" indent="0">
              <a:buNone/>
            </a:pPr>
            <a:r>
              <a:rPr lang="en-US" dirty="0"/>
              <a:t>In an increasingly crowded market, they are always looking for ways to differentiate themselves and provide added value to their corporate customers.</a:t>
            </a:r>
          </a:p>
          <a:p>
            <a:pPr marL="0" indent="0">
              <a:buNone/>
            </a:pPr>
            <a:endParaRPr lang="en-US" dirty="0"/>
          </a:p>
          <a:p>
            <a:pPr marL="0" indent="0">
              <a:buNone/>
            </a:pPr>
            <a:r>
              <a:rPr lang="en-US" dirty="0"/>
              <a:t>They are looking to pilot a web-app that their internal customer service agents can use to provide additional information useful to the traveler during the flight booking process. </a:t>
            </a:r>
          </a:p>
          <a:p>
            <a:pPr marL="0" indent="0">
              <a:buNone/>
            </a:pPr>
            <a:endParaRPr lang="en-US" dirty="0"/>
          </a:p>
          <a:p>
            <a:pPr marL="0" indent="0">
              <a:buNone/>
            </a:pPr>
            <a:r>
              <a:rPr lang="en-US" dirty="0"/>
              <a:t>They want to enable their agents to enter in the flight information and </a:t>
            </a:r>
            <a:r>
              <a:rPr lang="en-US" b="1" u="sng" dirty="0">
                <a:highlight>
                  <a:srgbClr val="FFFF00"/>
                </a:highlight>
              </a:rPr>
              <a:t>produce a prediction as to if the departing flight will encounter a 15 minute or longer delay, </a:t>
            </a:r>
            <a:r>
              <a:rPr lang="en-US" dirty="0"/>
              <a:t>taking into account the weather forecasted for the departure hour.</a:t>
            </a:r>
          </a:p>
          <a:p>
            <a:pPr marL="0" indent="0">
              <a:buNone/>
            </a:pPr>
            <a:endParaRPr lang="en-US" dirty="0"/>
          </a:p>
          <a:p>
            <a:pPr marL="0" indent="0">
              <a:buNone/>
            </a:pPr>
            <a:r>
              <a:rPr lang="en-US" dirty="0"/>
              <a:t>In this workshop, attendees will build an </a:t>
            </a:r>
            <a:r>
              <a:rPr lang="en-US" b="1" u="sng" dirty="0"/>
              <a:t>end-to-end solution to predict flight delays taking into account the weather forecast.</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5155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 </a:t>
            </a:r>
            <a:r>
              <a:rPr lang="en-US" dirty="0"/>
              <a:t>5: Summarize Data Using HDInsight Spark</a:t>
            </a:r>
          </a:p>
        </p:txBody>
      </p:sp>
      <p:sp>
        <p:nvSpPr>
          <p:cNvPr id="5" name="Rectangle 4"/>
          <p:cNvSpPr/>
          <p:nvPr/>
        </p:nvSpPr>
        <p:spPr>
          <a:xfrm>
            <a:off x="3048000" y="3272947"/>
            <a:ext cx="6096000" cy="1077218"/>
          </a:xfrm>
          <a:prstGeom prst="rect">
            <a:avLst/>
          </a:prstGeom>
        </p:spPr>
        <p:txBody>
          <a:bodyPr>
            <a:spAutoFit/>
          </a:bodyPr>
          <a:lstStyle/>
          <a:p>
            <a:pPr lvl="1"/>
            <a:r>
              <a:rPr lang="en-US" sz="3200" dirty="0"/>
              <a:t>User name: </a:t>
            </a:r>
            <a:r>
              <a:rPr lang="en-US" sz="3200" b="1" dirty="0" err="1"/>
              <a:t>cortana</a:t>
            </a:r>
            <a:endParaRPr lang="en-US" sz="3200" dirty="0"/>
          </a:p>
          <a:p>
            <a:pPr lvl="1"/>
            <a:r>
              <a:rPr lang="en-US" sz="3200" dirty="0"/>
              <a:t>Password: </a:t>
            </a:r>
            <a:r>
              <a:rPr lang="en-US" sz="3200" b="1" dirty="0"/>
              <a:t>Password.1!!</a:t>
            </a:r>
            <a:endParaRPr lang="en-US" sz="3200" dirty="0"/>
          </a:p>
        </p:txBody>
      </p:sp>
    </p:spTree>
    <p:extLst>
      <p:ext uri="{BB962C8B-B14F-4D97-AF65-F5344CB8AC3E}">
        <p14:creationId xmlns:p14="http://schemas.microsoft.com/office/powerpoint/2010/main" val="77154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pt-BR" sz="3300" dirty="0"/>
              <a:t>Ex </a:t>
            </a:r>
            <a:r>
              <a:rPr lang="en-US" sz="3300" dirty="0"/>
              <a:t>6: Visualizing in Power BI Desktop</a:t>
            </a:r>
          </a:p>
        </p:txBody>
      </p:sp>
      <p:sp>
        <p:nvSpPr>
          <p:cNvPr id="6" name="Text Placeholder 5"/>
          <p:cNvSpPr>
            <a:spLocks noGrp="1"/>
          </p:cNvSpPr>
          <p:nvPr>
            <p:ph type="body" idx="1"/>
          </p:nvPr>
        </p:nvSpPr>
        <p:spPr/>
        <p:txBody>
          <a:bodyPr/>
          <a:lstStyle/>
          <a:p>
            <a:r>
              <a:rPr lang="en-US" dirty="0"/>
              <a:t>What you will see next.</a:t>
            </a:r>
          </a:p>
        </p:txBody>
      </p:sp>
    </p:spTree>
    <p:extLst>
      <p:ext uri="{BB962C8B-B14F-4D97-AF65-F5344CB8AC3E}">
        <p14:creationId xmlns:p14="http://schemas.microsoft.com/office/powerpoint/2010/main" val="1430607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a:t>7.1 Acquire Weather Underground API Key</a:t>
            </a:r>
            <a:endParaRPr lang="en-US" sz="3300" dirty="0"/>
          </a:p>
        </p:txBody>
      </p:sp>
      <p:sp>
        <p:nvSpPr>
          <p:cNvPr id="6" name="Text Placeholder 5"/>
          <p:cNvSpPr>
            <a:spLocks noGrp="1"/>
          </p:cNvSpPr>
          <p:nvPr>
            <p:ph type="body" idx="1"/>
          </p:nvPr>
        </p:nvSpPr>
        <p:spPr/>
        <p:txBody>
          <a:bodyPr/>
          <a:lstStyle/>
          <a:p>
            <a:r>
              <a:rPr lang="en-US" dirty="0"/>
              <a:t>What you will see next.</a:t>
            </a:r>
          </a:p>
        </p:txBody>
      </p:sp>
    </p:spTree>
    <p:extLst>
      <p:ext uri="{BB962C8B-B14F-4D97-AF65-F5344CB8AC3E}">
        <p14:creationId xmlns:p14="http://schemas.microsoft.com/office/powerpoint/2010/main" val="319485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Acquire Weather Underground API Key</a:t>
            </a:r>
          </a:p>
        </p:txBody>
      </p:sp>
      <p:pic>
        <p:nvPicPr>
          <p:cNvPr id="5" name="Content Placeholder 4"/>
          <p:cNvPicPr>
            <a:picLocks noGrp="1" noChangeAspect="1"/>
          </p:cNvPicPr>
          <p:nvPr>
            <p:ph idx="1"/>
          </p:nvPr>
        </p:nvPicPr>
        <p:blipFill>
          <a:blip r:embed="rId2"/>
          <a:stretch>
            <a:fillRect/>
          </a:stretch>
        </p:blipFill>
        <p:spPr>
          <a:xfrm>
            <a:off x="467077" y="1449099"/>
            <a:ext cx="3093218" cy="4724977"/>
          </a:xfrm>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sz="quarter" idx="10"/>
          </p:nvPr>
        </p:nvSpPr>
        <p:spPr/>
        <p:txBody>
          <a:bodyPr/>
          <a:lstStyle/>
          <a:p>
            <a:r>
              <a:rPr lang="en-US" dirty="0">
                <a:hlinkClick r:id="rId3"/>
              </a:rPr>
              <a:t>http://api.wunderground.com/api/3a7a579f41f30b09 /forecast10day/q/WA/</a:t>
            </a:r>
            <a:r>
              <a:rPr lang="en-US" dirty="0" err="1">
                <a:hlinkClick r:id="rId3"/>
              </a:rPr>
              <a:t>SEA.json</a:t>
            </a:r>
            <a:endParaRPr lang="en-US" dirty="0"/>
          </a:p>
        </p:txBody>
      </p:sp>
      <p:grpSp>
        <p:nvGrpSpPr>
          <p:cNvPr id="9" name="Group 8"/>
          <p:cNvGrpSpPr/>
          <p:nvPr/>
        </p:nvGrpSpPr>
        <p:grpSpPr>
          <a:xfrm>
            <a:off x="4475776" y="1513923"/>
            <a:ext cx="6615603" cy="4663240"/>
            <a:chOff x="4475776" y="1513923"/>
            <a:chExt cx="6615603" cy="4663240"/>
          </a:xfrm>
        </p:grpSpPr>
        <p:pic>
          <p:nvPicPr>
            <p:cNvPr id="6" name="Picture 5"/>
            <p:cNvPicPr>
              <a:picLocks noChangeAspect="1"/>
            </p:cNvPicPr>
            <p:nvPr/>
          </p:nvPicPr>
          <p:blipFill>
            <a:blip r:embed="rId4"/>
            <a:stretch>
              <a:fillRect/>
            </a:stretch>
          </p:blipFill>
          <p:spPr>
            <a:xfrm>
              <a:off x="4475776" y="1513923"/>
              <a:ext cx="6615603" cy="466324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236369" y="3570510"/>
              <a:ext cx="690562" cy="1265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14938" y="4000210"/>
              <a:ext cx="1002506" cy="1220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95294" y="2375694"/>
              <a:ext cx="1205706" cy="1103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4947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pt-BR" sz="3300" dirty="0"/>
              <a:t>Ex </a:t>
            </a:r>
            <a:r>
              <a:rPr lang="de-DE" sz="3300" dirty="0"/>
              <a:t>7.2: Deploy Intelligent Web App</a:t>
            </a:r>
            <a:endParaRPr lang="en-US" sz="3300" dirty="0"/>
          </a:p>
        </p:txBody>
      </p:sp>
      <p:sp>
        <p:nvSpPr>
          <p:cNvPr id="6" name="Text Placeholder 5"/>
          <p:cNvSpPr>
            <a:spLocks noGrp="1"/>
          </p:cNvSpPr>
          <p:nvPr>
            <p:ph type="body" idx="1"/>
          </p:nvPr>
        </p:nvSpPr>
        <p:spPr/>
        <p:txBody>
          <a:bodyPr/>
          <a:lstStyle/>
          <a:p>
            <a:r>
              <a:rPr lang="en-US" dirty="0"/>
              <a:t>What you will see next.</a:t>
            </a:r>
          </a:p>
        </p:txBody>
      </p:sp>
    </p:spTree>
    <p:extLst>
      <p:ext uri="{BB962C8B-B14F-4D97-AF65-F5344CB8AC3E}">
        <p14:creationId xmlns:p14="http://schemas.microsoft.com/office/powerpoint/2010/main" val="683028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1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Architecture</a:t>
            </a:r>
          </a:p>
        </p:txBody>
      </p:sp>
      <p:sp>
        <p:nvSpPr>
          <p:cNvPr id="3" name="Content Placeholder 2"/>
          <p:cNvSpPr>
            <a:spLocks noGrp="1"/>
          </p:cNvSpPr>
          <p:nvPr>
            <p:ph idx="1"/>
          </p:nvPr>
        </p:nvSpPr>
        <p:spPr/>
        <p:txBody>
          <a:bodyPr>
            <a:normAutofit/>
          </a:bodyPr>
          <a:lstStyle/>
          <a:p>
            <a:r>
              <a:rPr lang="en-US" sz="1600" dirty="0"/>
              <a:t>The goal is to show an end-to-end solution and not necessarily try to work in every component possible. The workshop architecture is below and includes:</a:t>
            </a:r>
          </a:p>
          <a:p>
            <a:pPr lvl="1"/>
            <a:endParaRPr lang="en-US" sz="1400" dirty="0"/>
          </a:p>
        </p:txBody>
      </p:sp>
      <p:sp>
        <p:nvSpPr>
          <p:cNvPr id="4" name="Text Placeholder 3"/>
          <p:cNvSpPr>
            <a:spLocks noGrp="1"/>
          </p:cNvSpPr>
          <p:nvPr>
            <p:ph type="body" sz="quarter" idx="10"/>
          </p:nvPr>
        </p:nvSpPr>
        <p:spPr/>
        <p:txBody>
          <a:bodyPr/>
          <a:lstStyle/>
          <a:p>
            <a:r>
              <a:rPr lang="en-US" dirty="0">
                <a:hlinkClick r:id="rId2"/>
              </a:rPr>
              <a:t>Cortana Intelligence Suite</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1375"/>
          <a:stretch/>
        </p:blipFill>
        <p:spPr>
          <a:xfrm>
            <a:off x="1226767" y="2808156"/>
            <a:ext cx="9738466" cy="3944245"/>
          </a:xfrm>
          <a:prstGeom prst="rect">
            <a:avLst/>
          </a:prstGeom>
        </p:spPr>
      </p:pic>
      <p:sp>
        <p:nvSpPr>
          <p:cNvPr id="5" name="Rectangle 4"/>
          <p:cNvSpPr/>
          <p:nvPr/>
        </p:nvSpPr>
        <p:spPr>
          <a:xfrm>
            <a:off x="5783578" y="1731778"/>
            <a:ext cx="6096000" cy="861774"/>
          </a:xfrm>
          <a:prstGeom prst="rect">
            <a:avLst/>
          </a:prstGeom>
        </p:spPr>
        <p:txBody>
          <a:bodyPr>
            <a:spAutoFit/>
          </a:bodyPr>
          <a:lstStyle/>
          <a:p>
            <a:pPr marL="742950" lvl="1" indent="-285750">
              <a:buFont typeface="Arial" panose="020B0604020202020204" pitchFamily="34" charset="0"/>
              <a:buChar char="•"/>
            </a:pPr>
            <a:r>
              <a:rPr lang="en-US" sz="1600" dirty="0"/>
              <a:t>HDInsight Spark</a:t>
            </a:r>
          </a:p>
          <a:p>
            <a:pPr marL="742950" lvl="1" indent="-285750">
              <a:buFont typeface="Arial" panose="020B0604020202020204" pitchFamily="34" charset="0"/>
              <a:buChar char="•"/>
            </a:pPr>
            <a:r>
              <a:rPr lang="en-US" sz="1600" dirty="0"/>
              <a:t>Power BI</a:t>
            </a:r>
          </a:p>
          <a:p>
            <a:pPr marL="742950" lvl="1" indent="-285750">
              <a:buFont typeface="Arial" panose="020B0604020202020204" pitchFamily="34" charset="0"/>
              <a:buChar char="•"/>
            </a:pPr>
            <a:r>
              <a:rPr lang="en-US" sz="1600" dirty="0"/>
              <a:t>Azure App Service</a:t>
            </a:r>
          </a:p>
        </p:txBody>
      </p:sp>
      <p:sp>
        <p:nvSpPr>
          <p:cNvPr id="7" name="Rectangle 6"/>
          <p:cNvSpPr/>
          <p:nvPr/>
        </p:nvSpPr>
        <p:spPr>
          <a:xfrm>
            <a:off x="312418" y="1731778"/>
            <a:ext cx="6096000" cy="861774"/>
          </a:xfrm>
          <a:prstGeom prst="rect">
            <a:avLst/>
          </a:prstGeom>
        </p:spPr>
        <p:txBody>
          <a:bodyPr>
            <a:spAutoFit/>
          </a:bodyPr>
          <a:lstStyle/>
          <a:p>
            <a:pPr marL="742950" lvl="1" indent="-285750">
              <a:buFont typeface="Arial" panose="020B0604020202020204" pitchFamily="34" charset="0"/>
              <a:buChar char="•"/>
            </a:pPr>
            <a:r>
              <a:rPr lang="en-US" sz="1600" dirty="0"/>
              <a:t>Azure ML</a:t>
            </a:r>
          </a:p>
          <a:p>
            <a:pPr marL="742950" lvl="1" indent="-285750">
              <a:buFont typeface="Arial" panose="020B0604020202020204" pitchFamily="34" charset="0"/>
              <a:buChar char="•"/>
            </a:pPr>
            <a:r>
              <a:rPr lang="en-US" sz="1600" dirty="0"/>
              <a:t>Azure Data Factory</a:t>
            </a:r>
          </a:p>
          <a:p>
            <a:pPr marL="742950" lvl="1" indent="-285750">
              <a:buFont typeface="Arial" panose="020B0604020202020204" pitchFamily="34" charset="0"/>
              <a:buChar char="•"/>
            </a:pPr>
            <a:r>
              <a:rPr lang="en-US" sz="1600" dirty="0"/>
              <a:t>Azure Storage</a:t>
            </a:r>
          </a:p>
        </p:txBody>
      </p:sp>
    </p:spTree>
    <p:extLst>
      <p:ext uri="{BB962C8B-B14F-4D97-AF65-F5344CB8AC3E}">
        <p14:creationId xmlns:p14="http://schemas.microsoft.com/office/powerpoint/2010/main" val="379930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start the workshop</a:t>
            </a:r>
          </a:p>
        </p:txBody>
      </p:sp>
      <p:sp>
        <p:nvSpPr>
          <p:cNvPr id="4" name="Text Placeholder 3"/>
          <p:cNvSpPr>
            <a:spLocks noGrp="1"/>
          </p:cNvSpPr>
          <p:nvPr>
            <p:ph type="body" sz="quarter" idx="10"/>
          </p:nvPr>
        </p:nvSpPr>
        <p:spPr/>
        <p:txBody>
          <a:bodyPr/>
          <a:lstStyle/>
          <a:p>
            <a:r>
              <a:rPr lang="en-US" dirty="0"/>
              <a:t>Deploy Workshop Environment to Azure</a:t>
            </a:r>
          </a:p>
        </p:txBody>
      </p:sp>
      <p:sp>
        <p:nvSpPr>
          <p:cNvPr id="5" name="Content Placeholder 4"/>
          <p:cNvSpPr>
            <a:spLocks noGrp="1"/>
          </p:cNvSpPr>
          <p:nvPr>
            <p:ph idx="1"/>
          </p:nvPr>
        </p:nvSpPr>
        <p:spPr/>
        <p:txBody>
          <a:bodyPr/>
          <a:lstStyle/>
          <a:p>
            <a:r>
              <a:rPr lang="en-US" dirty="0"/>
              <a:t>Visit following link and deploy test/dev environment</a:t>
            </a:r>
          </a:p>
          <a:p>
            <a:pPr lvl="1"/>
            <a:r>
              <a:rPr lang="en-US" dirty="0"/>
              <a:t>Documents and slides are available at </a:t>
            </a:r>
            <a:r>
              <a:rPr lang="en-US" dirty="0" err="1"/>
              <a:t>github</a:t>
            </a:r>
            <a:endParaRPr lang="en-US" dirty="0"/>
          </a:p>
          <a:p>
            <a:endParaRPr lang="en-US" dirty="0"/>
          </a:p>
          <a:p>
            <a:endParaRPr lang="en-US" dirty="0"/>
          </a:p>
          <a:p>
            <a:endParaRPr lang="en-US" dirty="0"/>
          </a:p>
          <a:p>
            <a:endParaRPr lang="en-US" dirty="0"/>
          </a:p>
          <a:p>
            <a:endParaRPr lang="en-US" dirty="0"/>
          </a:p>
          <a:p>
            <a:pPr lvl="1"/>
            <a:r>
              <a:rPr lang="en-US" dirty="0"/>
              <a:t>Provisioning takes 15 minutes BUT you can connect to Virtual Machine during the resource group creating status.</a:t>
            </a:r>
          </a:p>
          <a:p>
            <a:pPr lvl="1"/>
            <a:r>
              <a:rPr lang="en-US" dirty="0"/>
              <a:t>Find a </a:t>
            </a:r>
            <a:r>
              <a:rPr lang="en-US"/>
              <a:t>virtual machine </a:t>
            </a:r>
            <a:r>
              <a:rPr lang="en-US" dirty="0"/>
              <a:t>and connect to it using following credential</a:t>
            </a:r>
          </a:p>
          <a:p>
            <a:pPr lvl="1"/>
            <a:endParaRPr lang="en-US" dirty="0"/>
          </a:p>
          <a:p>
            <a:pPr lvl="1"/>
            <a:endParaRPr lang="en-US" dirty="0"/>
          </a:p>
          <a:p>
            <a:pPr lvl="1"/>
            <a:endParaRPr lang="en-US" dirty="0"/>
          </a:p>
          <a:p>
            <a:pPr lvl="1"/>
            <a:endParaRPr lang="en-US" dirty="0"/>
          </a:p>
          <a:p>
            <a:pPr lvl="1"/>
            <a:endParaRPr lang="en-US" dirty="0"/>
          </a:p>
          <a:p>
            <a:endParaRPr lang="en-US" dirty="0"/>
          </a:p>
        </p:txBody>
      </p:sp>
      <p:sp>
        <p:nvSpPr>
          <p:cNvPr id="7" name="Content Placeholder 2"/>
          <p:cNvSpPr txBox="1">
            <a:spLocks/>
          </p:cNvSpPr>
          <p:nvPr/>
        </p:nvSpPr>
        <p:spPr>
          <a:xfrm>
            <a:off x="312420" y="1511559"/>
            <a:ext cx="11567160" cy="1315615"/>
          </a:xfrm>
          <a:prstGeom prst="rect">
            <a:avLst/>
          </a:prstGeom>
        </p:spPr>
        <p:txBody>
          <a:bodyPr vert="horz" lIns="91440" tIns="45720" rIns="91440" bIns="45720" rtlCol="0" anchor="ctr">
            <a:normAutofit/>
          </a:bodyPr>
          <a:lst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452438" indent="-269875"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720725" indent="-268288" algn="l" defTabSz="914400" rtl="0" eaLnBrk="1" latinLnBrk="1" hangingPunct="1">
              <a:lnSpc>
                <a:spcPct val="100000"/>
              </a:lnSpc>
              <a:spcBef>
                <a:spcPct val="30000"/>
              </a:spcBef>
              <a:buFont typeface="Arial" panose="020B0604020202020204" pitchFamily="34" charset="0"/>
              <a:buChar char="•"/>
              <a:defRPr sz="1100" kern="1200">
                <a:solidFill>
                  <a:schemeClr val="tx1"/>
                </a:solidFill>
                <a:latin typeface="+mn-lt"/>
                <a:ea typeface="+mn-ea"/>
                <a:cs typeface="+mn-cs"/>
              </a:defRPr>
            </a:lvl3pPr>
            <a:lvl4pPr marL="989013" indent="-268288" algn="l" defTabSz="914400" rtl="0" eaLnBrk="1" latinLnBrk="1" hangingPunct="1">
              <a:lnSpc>
                <a:spcPct val="100000"/>
              </a:lnSpc>
              <a:spcBef>
                <a:spcPct val="30000"/>
              </a:spcBef>
              <a:buFont typeface="Wingdings" panose="05000000000000000000" pitchFamily="2" charset="2"/>
              <a:buChar char="ü"/>
              <a:defRPr sz="1050" kern="1200">
                <a:solidFill>
                  <a:schemeClr val="tx1"/>
                </a:solidFill>
                <a:latin typeface="+mn-lt"/>
                <a:ea typeface="+mn-ea"/>
                <a:cs typeface="+mn-cs"/>
              </a:defRPr>
            </a:lvl4pPr>
            <a:lvl5pPr marL="1063625" indent="-171450" algn="l" defTabSz="914400" rtl="0" eaLnBrk="1" latinLnBrk="1" hangingPunct="1">
              <a:lnSpc>
                <a:spcPct val="100000"/>
              </a:lnSpc>
              <a:spcBef>
                <a:spcPct val="30000"/>
              </a:spcBef>
              <a:buFont typeface="Wingdings" panose="05000000000000000000" pitchFamily="2" charset="2"/>
              <a:buChar char="Ø"/>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000" u="sng" dirty="0"/>
              <a:t>http://bit.ly/2pAsC4n</a:t>
            </a:r>
          </a:p>
        </p:txBody>
      </p:sp>
      <p:graphicFrame>
        <p:nvGraphicFramePr>
          <p:cNvPr id="10" name="Table 9"/>
          <p:cNvGraphicFramePr>
            <a:graphicFrameLocks noGrp="1"/>
          </p:cNvGraphicFramePr>
          <p:nvPr>
            <p:extLst>
              <p:ext uri="{D42A27DB-BD31-4B8C-83A1-F6EECF244321}">
                <p14:modId xmlns:p14="http://schemas.microsoft.com/office/powerpoint/2010/main" val="1194015582"/>
              </p:ext>
            </p:extLst>
          </p:nvPr>
        </p:nvGraphicFramePr>
        <p:xfrm>
          <a:off x="1316444" y="4788988"/>
          <a:ext cx="9559112" cy="741680"/>
        </p:xfrm>
        <a:graphic>
          <a:graphicData uri="http://schemas.openxmlformats.org/drawingml/2006/table">
            <a:tbl>
              <a:tblPr firstRow="1" bandRow="1">
                <a:tableStyleId>{5940675A-B579-460E-94D1-54222C63F5DA}</a:tableStyleId>
              </a:tblPr>
              <a:tblGrid>
                <a:gridCol w="4779556">
                  <a:extLst>
                    <a:ext uri="{9D8B030D-6E8A-4147-A177-3AD203B41FA5}">
                      <a16:colId xmlns:a16="http://schemas.microsoft.com/office/drawing/2014/main" val="1721638047"/>
                    </a:ext>
                  </a:extLst>
                </a:gridCol>
                <a:gridCol w="4779556">
                  <a:extLst>
                    <a:ext uri="{9D8B030D-6E8A-4147-A177-3AD203B41FA5}">
                      <a16:colId xmlns:a16="http://schemas.microsoft.com/office/drawing/2014/main" val="2696725859"/>
                    </a:ext>
                  </a:extLst>
                </a:gridCol>
              </a:tblGrid>
              <a:tr h="370840">
                <a:tc>
                  <a:txBody>
                    <a:bodyPr/>
                    <a:lstStyle/>
                    <a:p>
                      <a:pPr algn="ctr"/>
                      <a:r>
                        <a:rPr lang="en-US" dirty="0"/>
                        <a:t>ID</a:t>
                      </a:r>
                    </a:p>
                  </a:txBody>
                  <a:tcPr/>
                </a:tc>
                <a:tc>
                  <a:txBody>
                    <a:bodyPr/>
                    <a:lstStyle/>
                    <a:p>
                      <a:pPr algn="ctr"/>
                      <a:r>
                        <a:rPr lang="en-US" dirty="0"/>
                        <a:t>Password</a:t>
                      </a:r>
                    </a:p>
                  </a:txBody>
                  <a:tcPr/>
                </a:tc>
                <a:extLst>
                  <a:ext uri="{0D108BD9-81ED-4DB2-BD59-A6C34878D82A}">
                    <a16:rowId xmlns:a16="http://schemas.microsoft.com/office/drawing/2014/main" val="1822891682"/>
                  </a:ext>
                </a:extLst>
              </a:tr>
              <a:tr h="370840">
                <a:tc>
                  <a:txBody>
                    <a:bodyPr/>
                    <a:lstStyle/>
                    <a:p>
                      <a:r>
                        <a:rPr lang="en-US" dirty="0" err="1"/>
                        <a:t>cortana</a:t>
                      </a:r>
                      <a:endParaRPr lang="en-US" dirty="0"/>
                    </a:p>
                  </a:txBody>
                  <a:tcPr/>
                </a:tc>
                <a:tc>
                  <a:txBody>
                    <a:bodyPr/>
                    <a:lstStyle/>
                    <a:p>
                      <a:r>
                        <a:rPr lang="en-US" dirty="0"/>
                        <a:t>Password.1!!</a:t>
                      </a:r>
                    </a:p>
                  </a:txBody>
                  <a:tcPr/>
                </a:tc>
                <a:extLst>
                  <a:ext uri="{0D108BD9-81ED-4DB2-BD59-A6C34878D82A}">
                    <a16:rowId xmlns:a16="http://schemas.microsoft.com/office/drawing/2014/main" val="936352335"/>
                  </a:ext>
                </a:extLst>
              </a:tr>
            </a:tbl>
          </a:graphicData>
        </a:graphic>
      </p:graphicFrame>
      <p:grpSp>
        <p:nvGrpSpPr>
          <p:cNvPr id="12" name="Group 11"/>
          <p:cNvGrpSpPr/>
          <p:nvPr/>
        </p:nvGrpSpPr>
        <p:grpSpPr>
          <a:xfrm>
            <a:off x="1316444" y="4066355"/>
            <a:ext cx="9559112" cy="610077"/>
            <a:chOff x="312738" y="3525179"/>
            <a:chExt cx="11566525" cy="610077"/>
          </a:xfrm>
        </p:grpSpPr>
        <p:pic>
          <p:nvPicPr>
            <p:cNvPr id="8" name="Content Placeholder 5"/>
            <p:cNvPicPr>
              <a:picLocks noChangeAspect="1"/>
            </p:cNvPicPr>
            <p:nvPr/>
          </p:nvPicPr>
          <p:blipFill rotWithShape="1">
            <a:blip r:embed="rId2"/>
            <a:srcRect b="85332"/>
            <a:stretch/>
          </p:blipFill>
          <p:spPr>
            <a:xfrm>
              <a:off x="312738" y="3525179"/>
              <a:ext cx="11566525" cy="610077"/>
            </a:xfrm>
            <a:prstGeom prst="rect">
              <a:avLst/>
            </a:prstGeom>
          </p:spPr>
        </p:pic>
        <p:sp>
          <p:nvSpPr>
            <p:cNvPr id="11" name="Rectangle 10"/>
            <p:cNvSpPr/>
            <p:nvPr/>
          </p:nvSpPr>
          <p:spPr>
            <a:xfrm>
              <a:off x="844550" y="3689350"/>
              <a:ext cx="806450" cy="352256"/>
            </a:xfrm>
            <a:prstGeom prst="rect">
              <a:avLst/>
            </a:prstGeom>
            <a:solidFill>
              <a:srgbClr val="252525"/>
            </a:solidFill>
            <a:ln>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450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start the workshop</a:t>
            </a:r>
          </a:p>
        </p:txBody>
      </p:sp>
      <p:sp>
        <p:nvSpPr>
          <p:cNvPr id="4" name="Text Placeholder 3"/>
          <p:cNvSpPr>
            <a:spLocks noGrp="1"/>
          </p:cNvSpPr>
          <p:nvPr>
            <p:ph type="body" sz="quarter" idx="10"/>
          </p:nvPr>
        </p:nvSpPr>
        <p:spPr/>
        <p:txBody>
          <a:bodyPr/>
          <a:lstStyle/>
          <a:p>
            <a:r>
              <a:rPr lang="en-US" dirty="0"/>
              <a:t>What is happening?</a:t>
            </a:r>
          </a:p>
        </p:txBody>
      </p:sp>
      <p:pic>
        <p:nvPicPr>
          <p:cNvPr id="6" name="Content Placeholder 5"/>
          <p:cNvPicPr>
            <a:picLocks noGrp="1" noChangeAspect="1"/>
          </p:cNvPicPr>
          <p:nvPr>
            <p:ph idx="1"/>
          </p:nvPr>
        </p:nvPicPr>
        <p:blipFill>
          <a:blip r:embed="rId2"/>
          <a:stretch>
            <a:fillRect/>
          </a:stretch>
        </p:blipFill>
        <p:spPr>
          <a:xfrm>
            <a:off x="312738" y="1731907"/>
            <a:ext cx="11566525" cy="4159361"/>
          </a:xfrm>
          <a:prstGeom prst="rect">
            <a:avLst/>
          </a:prstGeom>
        </p:spPr>
      </p:pic>
    </p:spTree>
    <p:extLst>
      <p:ext uri="{BB962C8B-B14F-4D97-AF65-F5344CB8AC3E}">
        <p14:creationId xmlns:p14="http://schemas.microsoft.com/office/powerpoint/2010/main" val="134799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start the workshop</a:t>
            </a:r>
            <a:endParaRPr lang="en-US" dirty="0"/>
          </a:p>
        </p:txBody>
      </p:sp>
      <p:pic>
        <p:nvPicPr>
          <p:cNvPr id="5" name="Content Placeholder 4"/>
          <p:cNvPicPr>
            <a:picLocks noGrp="1" noChangeAspect="1"/>
          </p:cNvPicPr>
          <p:nvPr>
            <p:ph idx="1"/>
          </p:nvPr>
        </p:nvPicPr>
        <p:blipFill>
          <a:blip r:embed="rId2"/>
          <a:stretch>
            <a:fillRect/>
          </a:stretch>
        </p:blipFill>
        <p:spPr>
          <a:xfrm>
            <a:off x="2653680" y="1668574"/>
            <a:ext cx="6884640" cy="4286027"/>
          </a:xfrm>
          <a:prstGeom prst="rect">
            <a:avLst/>
          </a:prstGeom>
        </p:spPr>
      </p:pic>
      <p:sp>
        <p:nvSpPr>
          <p:cNvPr id="4" name="Text Placeholder 3"/>
          <p:cNvSpPr>
            <a:spLocks noGrp="1"/>
          </p:cNvSpPr>
          <p:nvPr>
            <p:ph type="body" sz="quarter" idx="10"/>
          </p:nvPr>
        </p:nvSpPr>
        <p:spPr/>
        <p:txBody>
          <a:bodyPr/>
          <a:lstStyle/>
          <a:p>
            <a:r>
              <a:rPr lang="en-US" dirty="0"/>
              <a:t>Make sure you are working in the VM you created</a:t>
            </a:r>
          </a:p>
        </p:txBody>
      </p:sp>
    </p:spTree>
    <p:extLst>
      <p:ext uri="{BB962C8B-B14F-4D97-AF65-F5344CB8AC3E}">
        <p14:creationId xmlns:p14="http://schemas.microsoft.com/office/powerpoint/2010/main" val="46455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duotone>
              <a:schemeClr val="bg2">
                <a:shade val="45000"/>
                <a:satMod val="135000"/>
              </a:schemeClr>
              <a:prstClr val="white"/>
            </a:duotone>
          </a:blip>
          <a:srcRect b="2684"/>
          <a:stretch/>
        </p:blipFill>
        <p:spPr>
          <a:xfrm>
            <a:off x="1295400" y="1212981"/>
            <a:ext cx="9601200" cy="5645019"/>
          </a:xfrm>
          <a:prstGeom prst="rect">
            <a:avLst/>
          </a:prstGeom>
        </p:spPr>
      </p:pic>
      <p:sp>
        <p:nvSpPr>
          <p:cNvPr id="2" name="Title 1"/>
          <p:cNvSpPr>
            <a:spLocks noGrp="1"/>
          </p:cNvSpPr>
          <p:nvPr>
            <p:ph type="title"/>
          </p:nvPr>
        </p:nvSpPr>
        <p:spPr/>
        <p:txBody>
          <a:bodyPr/>
          <a:lstStyle/>
          <a:p>
            <a:r>
              <a:rPr lang="en-US" dirty="0"/>
              <a:t>Download </a:t>
            </a:r>
            <a:r>
              <a:rPr lang="en-US" dirty="0"/>
              <a:t>Workshop Manual</a:t>
            </a:r>
          </a:p>
        </p:txBody>
      </p:sp>
      <p:sp>
        <p:nvSpPr>
          <p:cNvPr id="3" name="Content Placeholder 2"/>
          <p:cNvSpPr>
            <a:spLocks noGrp="1"/>
          </p:cNvSpPr>
          <p:nvPr>
            <p:ph idx="1"/>
          </p:nvPr>
        </p:nvSpPr>
        <p:spPr/>
        <p:txBody>
          <a:bodyPr anchor="ctr">
            <a:normAutofit/>
          </a:bodyPr>
          <a:lstStyle/>
          <a:p>
            <a:pPr marL="0" indent="0" algn="ctr">
              <a:buNone/>
            </a:pPr>
            <a:r>
              <a:rPr lang="en-US" sz="5400" u="sng" dirty="0">
                <a:hlinkClick r:id="rId3"/>
              </a:rPr>
              <a:t>http://bit.ly/2qtrDHx</a:t>
            </a:r>
            <a:r>
              <a:rPr lang="en-US" sz="5400" u="sng" dirty="0"/>
              <a:t> </a:t>
            </a:r>
            <a:endParaRPr lang="en-US" sz="5400" dirty="0"/>
          </a:p>
        </p:txBody>
      </p:sp>
      <p:sp>
        <p:nvSpPr>
          <p:cNvPr id="4" name="Text Placeholder 3"/>
          <p:cNvSpPr>
            <a:spLocks noGrp="1"/>
          </p:cNvSpPr>
          <p:nvPr>
            <p:ph type="body" sz="quarter" idx="10"/>
          </p:nvPr>
        </p:nvSpPr>
        <p:spPr>
          <a:xfrm>
            <a:off x="312420" y="783773"/>
            <a:ext cx="11567160" cy="429208"/>
          </a:xfrm>
        </p:spPr>
        <p:txBody>
          <a:bodyPr/>
          <a:lstStyle/>
          <a:p>
            <a:r>
              <a:rPr lang="en-US" dirty="0"/>
              <a:t>Make your workshop easy</a:t>
            </a:r>
          </a:p>
        </p:txBody>
      </p:sp>
      <p:sp>
        <p:nvSpPr>
          <p:cNvPr id="5" name="Rectangle 4"/>
          <p:cNvSpPr/>
          <p:nvPr/>
        </p:nvSpPr>
        <p:spPr>
          <a:xfrm>
            <a:off x="3048000" y="4735853"/>
            <a:ext cx="6096000" cy="1077218"/>
          </a:xfrm>
          <a:prstGeom prst="rect">
            <a:avLst/>
          </a:prstGeom>
        </p:spPr>
        <p:txBody>
          <a:bodyPr>
            <a:spAutoFit/>
          </a:bodyPr>
          <a:lstStyle/>
          <a:p>
            <a:pPr lvl="1"/>
            <a:r>
              <a:rPr lang="en-US" sz="3200" dirty="0"/>
              <a:t>User name: </a:t>
            </a:r>
            <a:r>
              <a:rPr lang="en-US" sz="3200" b="1" dirty="0" err="1"/>
              <a:t>cortana</a:t>
            </a:r>
            <a:endParaRPr lang="en-US" sz="3200" dirty="0"/>
          </a:p>
          <a:p>
            <a:pPr lvl="1"/>
            <a:r>
              <a:rPr lang="en-US" sz="3200" dirty="0"/>
              <a:t>Password: </a:t>
            </a:r>
            <a:r>
              <a:rPr lang="en-US" sz="3200" b="1" dirty="0"/>
              <a:t>Password.1!!</a:t>
            </a:r>
            <a:endParaRPr lang="en-US" sz="3200" dirty="0"/>
          </a:p>
        </p:txBody>
      </p:sp>
    </p:spTree>
    <p:extLst>
      <p:ext uri="{BB962C8B-B14F-4D97-AF65-F5344CB8AC3E}">
        <p14:creationId xmlns:p14="http://schemas.microsoft.com/office/powerpoint/2010/main" val="93775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300" dirty="0"/>
              <a:t>Ex 1: Building a Machine Learning Model</a:t>
            </a:r>
          </a:p>
        </p:txBody>
      </p:sp>
      <p:sp>
        <p:nvSpPr>
          <p:cNvPr id="6" name="Text Placeholder 5"/>
          <p:cNvSpPr>
            <a:spLocks noGrp="1"/>
          </p:cNvSpPr>
          <p:nvPr>
            <p:ph type="body" idx="1"/>
          </p:nvPr>
        </p:nvSpPr>
        <p:spPr/>
        <p:txBody>
          <a:bodyPr/>
          <a:lstStyle/>
          <a:p>
            <a:r>
              <a:rPr lang="en-US" dirty="0"/>
              <a:t>What you will see next.</a:t>
            </a:r>
          </a:p>
        </p:txBody>
      </p:sp>
    </p:spTree>
    <p:extLst>
      <p:ext uri="{BB962C8B-B14F-4D97-AF65-F5344CB8AC3E}">
        <p14:creationId xmlns:p14="http://schemas.microsoft.com/office/powerpoint/2010/main" val="273384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Machine Learning Studio</a:t>
            </a:r>
          </a:p>
        </p:txBody>
      </p:sp>
      <p:pic>
        <p:nvPicPr>
          <p:cNvPr id="7" name="Content Placeholder 6"/>
          <p:cNvPicPr>
            <a:picLocks noGrp="1" noChangeAspect="1"/>
          </p:cNvPicPr>
          <p:nvPr>
            <p:ph idx="1"/>
          </p:nvPr>
        </p:nvPicPr>
        <p:blipFill>
          <a:blip r:embed="rId2"/>
          <a:stretch>
            <a:fillRect/>
          </a:stretch>
        </p:blipFill>
        <p:spPr>
          <a:xfrm>
            <a:off x="1348025" y="783774"/>
            <a:ext cx="9495950" cy="5626552"/>
          </a:xfrm>
          <a:prstGeom prst="rect">
            <a:avLst/>
          </a:prstGeom>
        </p:spPr>
      </p:pic>
    </p:spTree>
    <p:extLst>
      <p:ext uri="{BB962C8B-B14F-4D97-AF65-F5344CB8AC3E}">
        <p14:creationId xmlns:p14="http://schemas.microsoft.com/office/powerpoint/2010/main" val="2053271720"/>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1391</TotalTime>
  <Words>625</Words>
  <Application>Microsoft Office PowerPoint</Application>
  <PresentationFormat>Widescreen</PresentationFormat>
  <Paragraphs>116</Paragraphs>
  <Slides>25</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맑은 고딕</vt:lpstr>
      <vt:lpstr>Arial</vt:lpstr>
      <vt:lpstr>Calibri</vt:lpstr>
      <vt:lpstr>Segoe UI</vt:lpstr>
      <vt:lpstr>Wingdings</vt:lpstr>
      <vt:lpstr>기본1</vt:lpstr>
      <vt:lpstr>CIS Workshop Scenario</vt:lpstr>
      <vt:lpstr>Workshop Scenario Overview</vt:lpstr>
      <vt:lpstr>Workshop Architecture</vt:lpstr>
      <vt:lpstr>Before you start the workshop</vt:lpstr>
      <vt:lpstr>Before you start the workshop</vt:lpstr>
      <vt:lpstr>Before you start the workshop</vt:lpstr>
      <vt:lpstr>Download Workshop Manual</vt:lpstr>
      <vt:lpstr>Ex 1: Building a Machine Learning Model</vt:lpstr>
      <vt:lpstr>Azure Machine Learning Studio</vt:lpstr>
      <vt:lpstr>Azure Machine Learning Studio</vt:lpstr>
      <vt:lpstr>Exercise 1: Building a Machine Learning Model</vt:lpstr>
      <vt:lpstr>Ex 2: Setup Azure Data Factory</vt:lpstr>
      <vt:lpstr>Azure Data Factory</vt:lpstr>
      <vt:lpstr>Azure Data Factory</vt:lpstr>
      <vt:lpstr>Ex 3: Develop Data Factory Pipeline for Data Movement</vt:lpstr>
      <vt:lpstr>Move Data</vt:lpstr>
      <vt:lpstr>Ex 4: Operationalize ML Scoring with Azure ML and Data Factory</vt:lpstr>
      <vt:lpstr>Transform Data</vt:lpstr>
      <vt:lpstr>Ex 5: Summarize Data Using HDInsight Spark</vt:lpstr>
      <vt:lpstr>Ex 5: Summarize Data Using HDInsight Spark</vt:lpstr>
      <vt:lpstr>Ex 6: Visualizing in Power BI Desktop</vt:lpstr>
      <vt:lpstr>7.1 Acquire Weather Underground API Key</vt:lpstr>
      <vt:lpstr>7.1 Acquire Weather Underground API Key</vt:lpstr>
      <vt:lpstr>Ex 7.2: Deploy Intelligent Web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Workshop Scenario</dc:title>
  <dc:creator>Hyun Suk Shin (SEATTLE MTC)</dc:creator>
  <cp:lastModifiedBy>Hyun Suk Shin (SEATTLE MTC)</cp:lastModifiedBy>
  <cp:revision>95</cp:revision>
  <dcterms:created xsi:type="dcterms:W3CDTF">2017-03-26T20:14:42Z</dcterms:created>
  <dcterms:modified xsi:type="dcterms:W3CDTF">2017-05-17T22:47:02Z</dcterms:modified>
</cp:coreProperties>
</file>