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80" r:id="rId4"/>
    <p:sldId id="282" r:id="rId5"/>
    <p:sldId id="283" r:id="rId6"/>
    <p:sldId id="289" r:id="rId7"/>
    <p:sldId id="285" r:id="rId8"/>
    <p:sldId id="286" r:id="rId9"/>
    <p:sldId id="288" r:id="rId10"/>
    <p:sldId id="290" r:id="rId11"/>
    <p:sldId id="293" r:id="rId12"/>
    <p:sldId id="294" r:id="rId13"/>
    <p:sldId id="295" r:id="rId14"/>
    <p:sldId id="296" r:id="rId15"/>
    <p:sldId id="297" r:id="rId16"/>
    <p:sldId id="298" r:id="rId17"/>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4" autoAdjust="0"/>
    <p:restoredTop sz="94660"/>
  </p:normalViewPr>
  <p:slideViewPr>
    <p:cSldViewPr snapToGrid="0">
      <p:cViewPr varScale="1">
        <p:scale>
          <a:sx n="77" d="100"/>
          <a:sy n="77"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DF08E-7B5B-4762-4AA2-55DA6A03BE7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id="{9E132DC3-14D5-5EB7-6759-4CA18968E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id="{D12116B1-78F0-45A9-1719-B2AD3A400D6F}"/>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8A07F373-8C70-579B-8AFC-5A92B7D55BDA}"/>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D6503B1A-6CCA-D0C4-32B4-D5E1230E223F}"/>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69494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C3E62-2F15-769E-4C48-018E6E48D9BD}"/>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BCBEAC0A-831F-AB78-8984-67199D1976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D8DD9DCB-7EE5-68B0-5F85-00E84B14130A}"/>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B00A74A8-FCEF-3ECF-9138-A670BA34ADE3}"/>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F0BAF2FB-C957-D2D3-C7DC-3A6747656F8A}"/>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187984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3F0C5BF-46DE-0B39-A2D2-22BCD02BBC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2F5EC74A-7C8B-4A0A-204E-4BD333A7537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5A83FEF0-454C-9009-0232-50FEC588CB5B}"/>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A321C3B3-26EE-4317-4C1E-3E75FAD01F4F}"/>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5E6C793B-ED4A-5137-E6D2-B1D37D54F370}"/>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50060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A0434-F715-CC28-DE2A-3EFEFAF30560}"/>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30794D61-7C4F-5119-1B57-CB1DE73CFDC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6C5F59AA-EDF7-119F-CB4C-99B70F3DD61B}"/>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954E2E57-A558-0DE2-6AA0-171DE38C3798}"/>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0870798D-96B9-08A7-C849-F84ABA444029}"/>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23159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50D84-AB16-7A9D-2FBB-C50C4F197A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EFAD08CA-FED9-4C74-B556-78003FCB0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D4A0456-2D13-63FB-DC89-748C4E62281F}"/>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56D78715-C9B4-871C-9A5B-BE7E2155A684}"/>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D66657AA-7371-AEB7-3ED8-8B352668AAD9}"/>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76454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8A297-AE37-5CBE-6C1F-2FDDAAA7B944}"/>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15F39CD8-C375-E270-5C68-0D6CAA03B8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id="{5C437136-66B7-543B-4EE6-BFEAA875E2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id="{01C2DA8C-5F0E-CC52-518D-ED30E1403BA1}"/>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6" name="Marcador de pie de página 5">
            <a:extLst>
              <a:ext uri="{FF2B5EF4-FFF2-40B4-BE49-F238E27FC236}">
                <a16:creationId xmlns:a16="http://schemas.microsoft.com/office/drawing/2014/main" id="{C92C09E2-AE32-611D-2883-D587692F9488}"/>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B2DBCD32-6703-E0EF-0B9E-1B04F264525F}"/>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119678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EEAC6-D5DC-E47C-EEC0-D1A0534636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A238AA97-FBD6-AAB9-0363-9C5D166E2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2481463-A45A-7D9A-4AEB-20A37B6EC4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id="{8E097893-8320-0EA6-A179-48A72F0D4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8AA7CB8-B736-E90A-6506-2822F905CB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id="{F411F586-9F56-5375-9CD6-E1E725585CB9}"/>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8" name="Marcador de pie de página 7">
            <a:extLst>
              <a:ext uri="{FF2B5EF4-FFF2-40B4-BE49-F238E27FC236}">
                <a16:creationId xmlns:a16="http://schemas.microsoft.com/office/drawing/2014/main" id="{F411B286-BD4A-13BA-BDC0-4B49B75B0114}"/>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id="{DF8F670D-A47C-C77C-8E64-888F53685812}"/>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410608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E6422-E03F-3DC8-C8DA-CF2826301DE9}"/>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id="{E72D683D-5666-8E1F-D9EE-AE9E443CB1FA}"/>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4" name="Marcador de pie de página 3">
            <a:extLst>
              <a:ext uri="{FF2B5EF4-FFF2-40B4-BE49-F238E27FC236}">
                <a16:creationId xmlns:a16="http://schemas.microsoft.com/office/drawing/2014/main" id="{5954E47C-187F-F498-6670-CCA4DDDF8B99}"/>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id="{E526D94F-02B9-CAA1-86A9-FD94D8A977AA}"/>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269655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6BB7D1-6D5D-D40D-1356-B73471211D49}"/>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3" name="Marcador de pie de página 2">
            <a:extLst>
              <a:ext uri="{FF2B5EF4-FFF2-40B4-BE49-F238E27FC236}">
                <a16:creationId xmlns:a16="http://schemas.microsoft.com/office/drawing/2014/main" id="{807B8709-5AD0-A40F-CEA0-AED37B513C89}"/>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id="{4D6AB2BC-F831-78E1-1148-1BF93EE12DB3}"/>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228557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6F8F8-0715-CC0A-5672-ED3F40E77B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488E9A03-960A-C68B-5A6C-79C5A30BB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id="{02EEE1AE-413E-3028-BEC4-3B6870D13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D6A79A-952F-D9C2-03B1-5080E13A1AA5}"/>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6" name="Marcador de pie de página 5">
            <a:extLst>
              <a:ext uri="{FF2B5EF4-FFF2-40B4-BE49-F238E27FC236}">
                <a16:creationId xmlns:a16="http://schemas.microsoft.com/office/drawing/2014/main" id="{42107953-6E66-44A1-A06A-1EE0274534D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B26BA00F-6466-999B-2D88-B85393318246}"/>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8211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A8943-5221-7202-DB15-BC68BECCA7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id="{BE224F96-B9A4-90FE-9AA3-63BB2B7B9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a:extLst>
              <a:ext uri="{FF2B5EF4-FFF2-40B4-BE49-F238E27FC236}">
                <a16:creationId xmlns:a16="http://schemas.microsoft.com/office/drawing/2014/main" id="{5D7C818D-A270-5420-38F3-03D040B94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3D0533-1850-1ADC-324C-E482DEBF8AA5}"/>
              </a:ext>
            </a:extLst>
          </p:cNvPr>
          <p:cNvSpPr>
            <a:spLocks noGrp="1"/>
          </p:cNvSpPr>
          <p:nvPr>
            <p:ph type="dt" sz="half" idx="10"/>
          </p:nvPr>
        </p:nvSpPr>
        <p:spPr/>
        <p:txBody>
          <a:bodyPr/>
          <a:lstStyle/>
          <a:p>
            <a:fld id="{3B9FCCD2-ECA7-4EF1-BE3D-FBA391A662F8}" type="datetimeFigureOut">
              <a:rPr lang="es-HN" smtClean="0"/>
              <a:t>1/1/2024</a:t>
            </a:fld>
            <a:endParaRPr lang="es-HN"/>
          </a:p>
        </p:txBody>
      </p:sp>
      <p:sp>
        <p:nvSpPr>
          <p:cNvPr id="6" name="Marcador de pie de página 5">
            <a:extLst>
              <a:ext uri="{FF2B5EF4-FFF2-40B4-BE49-F238E27FC236}">
                <a16:creationId xmlns:a16="http://schemas.microsoft.com/office/drawing/2014/main" id="{D48CB082-1DDA-4D3D-1A3E-3A3E99FF4C86}"/>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54D3FCE8-6C3A-8A7D-2383-17E1A92C8898}"/>
              </a:ext>
            </a:extLst>
          </p:cNvPr>
          <p:cNvSpPr>
            <a:spLocks noGrp="1"/>
          </p:cNvSpPr>
          <p:nvPr>
            <p:ph type="sldNum" sz="quarter" idx="12"/>
          </p:nvPr>
        </p:nvSpPr>
        <p:spPr/>
        <p:txBody>
          <a:bodyPr/>
          <a:lstStyle/>
          <a:p>
            <a:fld id="{D0E3BA6E-EC55-4D4C-B4A1-914D7024707F}" type="slidenum">
              <a:rPr lang="es-HN" smtClean="0"/>
              <a:t>‹Nº›</a:t>
            </a:fld>
            <a:endParaRPr lang="es-HN"/>
          </a:p>
        </p:txBody>
      </p:sp>
    </p:spTree>
    <p:extLst>
      <p:ext uri="{BB962C8B-B14F-4D97-AF65-F5344CB8AC3E}">
        <p14:creationId xmlns:p14="http://schemas.microsoft.com/office/powerpoint/2010/main" val="308663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E032C5-7E88-8D84-1976-E098998A6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C91F0C58-F9DF-0F0B-6246-671216E9E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57881426-610D-0DDA-6C1E-DF061A74A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CCD2-ECA7-4EF1-BE3D-FBA391A662F8}" type="datetimeFigureOut">
              <a:rPr lang="es-HN" smtClean="0"/>
              <a:t>1/1/2024</a:t>
            </a:fld>
            <a:endParaRPr lang="es-HN"/>
          </a:p>
        </p:txBody>
      </p:sp>
      <p:sp>
        <p:nvSpPr>
          <p:cNvPr id="5" name="Marcador de pie de página 4">
            <a:extLst>
              <a:ext uri="{FF2B5EF4-FFF2-40B4-BE49-F238E27FC236}">
                <a16:creationId xmlns:a16="http://schemas.microsoft.com/office/drawing/2014/main" id="{87E7AF13-960E-54B5-5866-9591853CB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id="{D5B8FD23-753A-9102-0C84-3CA0CE6DB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BA6E-EC55-4D4C-B4A1-914D7024707F}" type="slidenum">
              <a:rPr lang="es-HN" smtClean="0"/>
              <a:t>‹Nº›</a:t>
            </a:fld>
            <a:endParaRPr lang="es-HN"/>
          </a:p>
        </p:txBody>
      </p:sp>
    </p:spTree>
    <p:extLst>
      <p:ext uri="{BB962C8B-B14F-4D97-AF65-F5344CB8AC3E}">
        <p14:creationId xmlns:p14="http://schemas.microsoft.com/office/powerpoint/2010/main" val="1726368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número de diapositiva">
            <a:extLst>
              <a:ext uri="{FF2B5EF4-FFF2-40B4-BE49-F238E27FC236}">
                <a16:creationId xmlns:a16="http://schemas.microsoft.com/office/drawing/2014/main" id="{5F70E505-13B0-421D-AFD4-61E04057185B}"/>
              </a:ext>
            </a:extLst>
          </p:cNvPr>
          <p:cNvSpPr>
            <a:spLocks noGrp="1"/>
          </p:cNvSpPr>
          <p:nvPr>
            <p:ph type="sldNum" sz="quarter" idx="12"/>
          </p:nvPr>
        </p:nvSpPr>
        <p:spPr>
          <a:xfrm>
            <a:off x="10319659" y="6483183"/>
            <a:ext cx="1872341" cy="365125"/>
          </a:xfrm>
        </p:spPr>
        <p:txBody>
          <a:bodyPr/>
          <a:lstStyle/>
          <a:p>
            <a:fld id="{E248D9C3-2F25-4E1A-9ED7-0816CBD5CFD2}" type="slidenum">
              <a:rPr lang="es-ES" sz="1800" b="1">
                <a:solidFill>
                  <a:schemeClr val="tx1"/>
                </a:solidFill>
              </a:rPr>
              <a:t>1</a:t>
            </a:fld>
            <a:endParaRPr lang="es-ES" sz="1800" b="1" dirty="0">
              <a:solidFill>
                <a:schemeClr val="tx1"/>
              </a:solidFill>
            </a:endParaRPr>
          </a:p>
        </p:txBody>
      </p:sp>
      <p:sp>
        <p:nvSpPr>
          <p:cNvPr id="3" name="Marcador de contenido 2">
            <a:extLst>
              <a:ext uri="{FF2B5EF4-FFF2-40B4-BE49-F238E27FC236}">
                <a16:creationId xmlns:a16="http://schemas.microsoft.com/office/drawing/2014/main" id="{2E144695-4999-4463-ACBF-223ED23458A9}"/>
              </a:ext>
            </a:extLst>
          </p:cNvPr>
          <p:cNvSpPr>
            <a:spLocks noGrp="1"/>
          </p:cNvSpPr>
          <p:nvPr>
            <p:ph idx="1"/>
          </p:nvPr>
        </p:nvSpPr>
        <p:spPr/>
        <p:txBody>
          <a:bodyPr>
            <a:normAutofit/>
          </a:bodyPr>
          <a:lstStyle/>
          <a:p>
            <a:pPr marL="0" indent="0">
              <a:buNone/>
            </a:pPr>
            <a:r>
              <a:rPr lang="es-ES" sz="2400" dirty="0"/>
              <a:t>El estudio se enfocó en el impacto del aprovisionamiento en la eficiencia de la gestión de almacenes, específicamente en el contexto del almacén de la Policía Nacional y la Dirección de Protección de Servicios Especiales en el año 2022. En ese sentido, la investigación buscó identificar y analizar las dimensiones clave del aprovisionamiento y la gestión de almacenes para mejorar la calidad, eficiencia y satisfacción en el contexto policial, a través de una investigación cuantitativa no experimental utilizando como herramienta de investigación el cuestionario.</a:t>
            </a:r>
          </a:p>
        </p:txBody>
      </p:sp>
      <p:sp>
        <p:nvSpPr>
          <p:cNvPr id="7" name="Título 6">
            <a:extLst>
              <a:ext uri="{FF2B5EF4-FFF2-40B4-BE49-F238E27FC236}">
                <a16:creationId xmlns:a16="http://schemas.microsoft.com/office/drawing/2014/main" id="{38282F1C-398E-4AFC-9F16-B691FFC94223}"/>
              </a:ext>
            </a:extLst>
          </p:cNvPr>
          <p:cNvSpPr>
            <a:spLocks noGrp="1"/>
          </p:cNvSpPr>
          <p:nvPr>
            <p:ph type="title"/>
          </p:nvPr>
        </p:nvSpPr>
        <p:spPr/>
        <p:txBody>
          <a:bodyPr/>
          <a:lstStyle/>
          <a:p>
            <a:r>
              <a:rPr lang="es-HN" b="1" dirty="0"/>
              <a:t>Introducción</a:t>
            </a:r>
          </a:p>
        </p:txBody>
      </p:sp>
    </p:spTree>
    <p:extLst>
      <p:ext uri="{BB962C8B-B14F-4D97-AF65-F5344CB8AC3E}">
        <p14:creationId xmlns:p14="http://schemas.microsoft.com/office/powerpoint/2010/main" val="8128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Recomendaciones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10</a:t>
            </a:fld>
            <a:endParaRPr lang="es-ES" sz="1800" b="1" dirty="0">
              <a:solidFill>
                <a:schemeClr val="tx1"/>
              </a:solidFill>
            </a:endParaRPr>
          </a:p>
        </p:txBody>
      </p:sp>
      <p:sp>
        <p:nvSpPr>
          <p:cNvPr id="2" name="CuadroTexto 1">
            <a:extLst>
              <a:ext uri="{FF2B5EF4-FFF2-40B4-BE49-F238E27FC236}">
                <a16:creationId xmlns:a16="http://schemas.microsoft.com/office/drawing/2014/main" id="{02BFD8E3-80EC-BB65-ACE4-5649BAAF3946}"/>
              </a:ext>
            </a:extLst>
          </p:cNvPr>
          <p:cNvSpPr txBox="1"/>
          <p:nvPr/>
        </p:nvSpPr>
        <p:spPr>
          <a:xfrm>
            <a:off x="549891" y="1433216"/>
            <a:ext cx="11092217" cy="1569660"/>
          </a:xfrm>
          <a:prstGeom prst="rect">
            <a:avLst/>
          </a:prstGeom>
          <a:noFill/>
        </p:spPr>
        <p:txBody>
          <a:bodyPr wrap="square">
            <a:spAutoFit/>
          </a:bodyPr>
          <a:lstStyle/>
          <a:p>
            <a:r>
              <a:rPr lang="es-ES" sz="2400" dirty="0"/>
              <a:t>1. Establecer un sistema de seguimiento y control más riguroso para el aprovisionamiento de indumentaria policial. Dado que, en la pregunta 4 el 78.38% de los encuestados, respondieron en el extremo negativo sobre que la cantidad de productos adquiridos no es suficiente para cubrir las necesidades de la institución.</a:t>
            </a:r>
          </a:p>
        </p:txBody>
      </p:sp>
    </p:spTree>
    <p:extLst>
      <p:ext uri="{BB962C8B-B14F-4D97-AF65-F5344CB8AC3E}">
        <p14:creationId xmlns:p14="http://schemas.microsoft.com/office/powerpoint/2010/main" val="153911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2906973" cy="4351338"/>
          </a:xfrm>
        </p:spPr>
        <p:txBody>
          <a:bodyPr>
            <a:noAutofit/>
          </a:bodyPr>
          <a:lstStyle/>
          <a:p>
            <a:r>
              <a:rPr lang="es-HN" sz="2400" dirty="0"/>
              <a:t>Objetivo General:</a:t>
            </a:r>
          </a:p>
          <a:p>
            <a:pPr marL="0" indent="0">
              <a:buNone/>
            </a:pPr>
            <a:r>
              <a:rPr lang="es-ES" sz="2400" dirty="0"/>
              <a:t>Mejorar la gestión de almacenes de la Policía Nacional y la Dirección de Protección y Servicios Especiales de Tegucigalpa, con un enfoque específico en el seguimiento y control del aprovisionamiento de indumentaria policial.</a:t>
            </a:r>
          </a:p>
        </p:txBody>
      </p:sp>
      <p:sp>
        <p:nvSpPr>
          <p:cNvPr id="6" name="Marcador de contenido 5">
            <a:extLst>
              <a:ext uri="{FF2B5EF4-FFF2-40B4-BE49-F238E27FC236}">
                <a16:creationId xmlns:a16="http://schemas.microsoft.com/office/drawing/2014/main" id="{71DE5196-140F-3190-CEF8-9AF98124C112}"/>
              </a:ext>
            </a:extLst>
          </p:cNvPr>
          <p:cNvSpPr>
            <a:spLocks noGrp="1"/>
          </p:cNvSpPr>
          <p:nvPr>
            <p:ph sz="half" idx="2"/>
          </p:nvPr>
        </p:nvSpPr>
        <p:spPr>
          <a:xfrm>
            <a:off x="3657600" y="1252420"/>
            <a:ext cx="7696199" cy="4351338"/>
          </a:xfrm>
        </p:spPr>
        <p:txBody>
          <a:bodyPr>
            <a:noAutofit/>
          </a:bodyPr>
          <a:lstStyle/>
          <a:p>
            <a:r>
              <a:rPr lang="es-HN" sz="2400" dirty="0"/>
              <a:t>Objetivos Específicos:</a:t>
            </a:r>
          </a:p>
          <a:p>
            <a:r>
              <a:rPr lang="es-ES" sz="2000" dirty="0"/>
              <a:t>Implementar un sistema de seguimiento y registro detallados que permitan una evaluación continua de cómo el aprovisionamiento impacta en los procesos de almacenamiento.</a:t>
            </a:r>
          </a:p>
          <a:p>
            <a:r>
              <a:rPr lang="es-ES" sz="2000" dirty="0"/>
              <a:t>Definir un mecanismo  que permita determinar las necesidades financieras y de recursos para garantizar que las necesidades de la Policía Nacional y la Dirección de Protección y Servicios Especiales de Tegucigalpa se cumplan de manera eficiente.</a:t>
            </a:r>
          </a:p>
          <a:p>
            <a:r>
              <a:rPr lang="es-ES" sz="2000" dirty="0"/>
              <a:t>Implementar un sistema de seguimiento y control de inventarios más avanzado y automatizado.</a:t>
            </a:r>
          </a:p>
          <a:p>
            <a:r>
              <a:rPr lang="es-ES" sz="2000" dirty="0"/>
              <a:t>Establecer una metodología de seguimiento  y reporte que permita evaluar de manera regular y sistemática cómo las mejoras en el aprovisionamiento influyen en el control interno de la gestión de almacenes.</a:t>
            </a:r>
          </a:p>
          <a:p>
            <a:pPr lvl="1"/>
            <a:endParaRPr lang="es-ES" dirty="0"/>
          </a:p>
          <a:p>
            <a:endParaRPr lang="es-ES" sz="2400" dirty="0"/>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11</a:t>
            </a:fld>
            <a:endParaRPr lang="es-ES" sz="1800" b="1" dirty="0">
              <a:solidFill>
                <a:schemeClr val="tx1"/>
              </a:solidFill>
            </a:endParaRPr>
          </a:p>
        </p:txBody>
      </p:sp>
    </p:spTree>
    <p:extLst>
      <p:ext uri="{BB962C8B-B14F-4D97-AF65-F5344CB8AC3E}">
        <p14:creationId xmlns:p14="http://schemas.microsoft.com/office/powerpoint/2010/main" val="141799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2906973" cy="4351338"/>
          </a:xfrm>
        </p:spPr>
        <p:txBody>
          <a:bodyPr>
            <a:noAutofit/>
          </a:bodyPr>
          <a:lstStyle/>
          <a:p>
            <a:r>
              <a:rPr lang="es-HN" sz="2400" dirty="0"/>
              <a:t>Cronograma</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12</a:t>
            </a:fld>
            <a:endParaRPr lang="es-ES" sz="1800" b="1" dirty="0">
              <a:solidFill>
                <a:schemeClr val="tx1"/>
              </a:solidFill>
            </a:endParaRPr>
          </a:p>
        </p:txBody>
      </p:sp>
      <p:graphicFrame>
        <p:nvGraphicFramePr>
          <p:cNvPr id="7" name="Tabla 6">
            <a:extLst>
              <a:ext uri="{FF2B5EF4-FFF2-40B4-BE49-F238E27FC236}">
                <a16:creationId xmlns:a16="http://schemas.microsoft.com/office/drawing/2014/main" id="{9AD3F75B-A2B4-33E7-9460-E9389BB50B06}"/>
              </a:ext>
            </a:extLst>
          </p:cNvPr>
          <p:cNvGraphicFramePr>
            <a:graphicFrameLocks noGrp="1"/>
          </p:cNvGraphicFramePr>
          <p:nvPr>
            <p:extLst>
              <p:ext uri="{D42A27DB-BD31-4B8C-83A1-F6EECF244321}">
                <p14:modId xmlns:p14="http://schemas.microsoft.com/office/powerpoint/2010/main" val="2531369950"/>
              </p:ext>
            </p:extLst>
          </p:nvPr>
        </p:nvGraphicFramePr>
        <p:xfrm>
          <a:off x="341193" y="1690688"/>
          <a:ext cx="11509613" cy="3904916"/>
        </p:xfrm>
        <a:graphic>
          <a:graphicData uri="http://schemas.openxmlformats.org/drawingml/2006/table">
            <a:tbl>
              <a:tblPr firstRow="1" firstCol="1" bandRow="1">
                <a:tableStyleId>{F2DE63D5-997A-4646-A377-4702673A728D}</a:tableStyleId>
              </a:tblPr>
              <a:tblGrid>
                <a:gridCol w="585477">
                  <a:extLst>
                    <a:ext uri="{9D8B030D-6E8A-4147-A177-3AD203B41FA5}">
                      <a16:colId xmlns:a16="http://schemas.microsoft.com/office/drawing/2014/main" val="1059180064"/>
                    </a:ext>
                  </a:extLst>
                </a:gridCol>
                <a:gridCol w="1486852">
                  <a:extLst>
                    <a:ext uri="{9D8B030D-6E8A-4147-A177-3AD203B41FA5}">
                      <a16:colId xmlns:a16="http://schemas.microsoft.com/office/drawing/2014/main" val="1270972179"/>
                    </a:ext>
                  </a:extLst>
                </a:gridCol>
                <a:gridCol w="1399606">
                  <a:extLst>
                    <a:ext uri="{9D8B030D-6E8A-4147-A177-3AD203B41FA5}">
                      <a16:colId xmlns:a16="http://schemas.microsoft.com/office/drawing/2014/main" val="2095632232"/>
                    </a:ext>
                  </a:extLst>
                </a:gridCol>
                <a:gridCol w="1554247">
                  <a:extLst>
                    <a:ext uri="{9D8B030D-6E8A-4147-A177-3AD203B41FA5}">
                      <a16:colId xmlns:a16="http://schemas.microsoft.com/office/drawing/2014/main" val="1563433242"/>
                    </a:ext>
                  </a:extLst>
                </a:gridCol>
                <a:gridCol w="3858511">
                  <a:extLst>
                    <a:ext uri="{9D8B030D-6E8A-4147-A177-3AD203B41FA5}">
                      <a16:colId xmlns:a16="http://schemas.microsoft.com/office/drawing/2014/main" val="1941322377"/>
                    </a:ext>
                  </a:extLst>
                </a:gridCol>
                <a:gridCol w="2624920">
                  <a:extLst>
                    <a:ext uri="{9D8B030D-6E8A-4147-A177-3AD203B41FA5}">
                      <a16:colId xmlns:a16="http://schemas.microsoft.com/office/drawing/2014/main" val="455505861"/>
                    </a:ext>
                  </a:extLst>
                </a:gridCol>
              </a:tblGrid>
              <a:tr h="189677">
                <a:tc>
                  <a:txBody>
                    <a:bodyPr/>
                    <a:lstStyle/>
                    <a:p>
                      <a:pPr indent="0" algn="ctr">
                        <a:lnSpc>
                          <a:spcPct val="100000"/>
                        </a:lnSpc>
                      </a:pPr>
                      <a:r>
                        <a:rPr lang="es-ES" sz="1400" spc="0" dirty="0">
                          <a:effectLst/>
                        </a:rPr>
                        <a:t>Fase</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Actividad</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dirty="0">
                          <a:effectLst/>
                        </a:rPr>
                        <a:t>Inicio y Finalización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dirty="0">
                          <a:effectLst/>
                        </a:rPr>
                        <a:t>Encargado</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Roles y Responsabilidades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Posibles Riesgos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3779294691"/>
                  </a:ext>
                </a:extLst>
              </a:tr>
              <a:tr h="298064">
                <a:tc rowSpan="3">
                  <a:txBody>
                    <a:bodyPr/>
                    <a:lstStyle/>
                    <a:p>
                      <a:pPr indent="0" algn="ctr">
                        <a:lnSpc>
                          <a:spcPct val="100000"/>
                        </a:lnSpc>
                      </a:pPr>
                      <a:r>
                        <a:rPr lang="es-ES" sz="1400" spc="0" dirty="0">
                          <a:effectLst/>
                        </a:rPr>
                        <a:t>Fase 1</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dirty="0">
                          <a:effectLst/>
                        </a:rPr>
                        <a:t>Preparación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a:effectLst/>
                        </a:rPr>
                        <a:t>Febrero 2024 - marzo 2024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a:effectLst/>
                        </a:rPr>
                        <a:t>Departamento de logística </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Formación del Comité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Falta de compromiso de los miembros del comité.</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308123972"/>
                  </a:ext>
                </a:extLst>
              </a:tr>
              <a:tr h="29806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dirty="0">
                          <a:effectLst/>
                        </a:rPr>
                        <a:t>Identificación de los miembros y roles.</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Dificultades en la definición de responsabilidades.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655907580"/>
                  </a:ext>
                </a:extLst>
              </a:tr>
              <a:tr h="2709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dirty="0">
                          <a:effectLst/>
                        </a:rPr>
                        <a:t>Definición de responsabilidades del Comité.</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4012256875"/>
                  </a:ext>
                </a:extLst>
              </a:tr>
              <a:tr h="352258">
                <a:tc rowSpan="4">
                  <a:txBody>
                    <a:bodyPr/>
                    <a:lstStyle/>
                    <a:p>
                      <a:pPr indent="0" algn="ctr">
                        <a:lnSpc>
                          <a:spcPct val="100000"/>
                        </a:lnSpc>
                      </a:pPr>
                      <a:r>
                        <a:rPr lang="es-ES" sz="1400" spc="0">
                          <a:effectLst/>
                        </a:rPr>
                        <a:t>Fase 2</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Mejora del Seguimiento de Aprovisionamiento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Abril 2024 - agosto 2024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Comité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Definición de Indicadores Clave de Desempeño (KPIs).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Retrasos en la adquisición de herramientas.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3064328141"/>
                  </a:ext>
                </a:extLst>
              </a:tr>
              <a:tr h="325161">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Selección y adquisición de herramientas tecnológicas.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Dificultades en la capacitación del personal.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682102317"/>
                  </a:ext>
                </a:extLst>
              </a:tr>
              <a:tr h="189677">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Adaptación del software existente.</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953192204"/>
                  </a:ext>
                </a:extLst>
              </a:tr>
              <a:tr h="162581">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Capacitación del personal.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032886396"/>
                  </a:ext>
                </a:extLst>
              </a:tr>
              <a:tr h="162581">
                <a:tc rowSpan="4">
                  <a:txBody>
                    <a:bodyPr/>
                    <a:lstStyle/>
                    <a:p>
                      <a:pPr indent="0" algn="ctr">
                        <a:lnSpc>
                          <a:spcPct val="100000"/>
                        </a:lnSpc>
                      </a:pPr>
                      <a:r>
                        <a:rPr lang="es-ES" sz="1400" spc="0">
                          <a:effectLst/>
                        </a:rPr>
                        <a:t>Fase 3</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Asignación de Presupuesto y Recursos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Septiembre 2024 - noviembre 2024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Comité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Análisis de Demanda Histórica.</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Presupuesto insuficiente.</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459866410"/>
                  </a:ext>
                </a:extLst>
              </a:tr>
              <a:tr h="2709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Establecimiento de Metas de Aprovisionamiento.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Cambios imprevistos en la demanda.</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3610843025"/>
                  </a:ext>
                </a:extLst>
              </a:tr>
              <a:tr h="21677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Elaboración del presupuesto anual.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612178331"/>
                  </a:ext>
                </a:extLst>
              </a:tr>
              <a:tr h="21677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Revisión periódica del presupuesto.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dirty="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2729538807"/>
                  </a:ext>
                </a:extLst>
              </a:tr>
            </a:tbl>
          </a:graphicData>
        </a:graphic>
      </p:graphicFrame>
    </p:spTree>
    <p:extLst>
      <p:ext uri="{BB962C8B-B14F-4D97-AF65-F5344CB8AC3E}">
        <p14:creationId xmlns:p14="http://schemas.microsoft.com/office/powerpoint/2010/main" val="381655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2906973" cy="4351338"/>
          </a:xfrm>
        </p:spPr>
        <p:txBody>
          <a:bodyPr>
            <a:noAutofit/>
          </a:bodyPr>
          <a:lstStyle/>
          <a:p>
            <a:r>
              <a:rPr lang="es-HN" sz="2400" dirty="0"/>
              <a:t>Cronograma</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13</a:t>
            </a:fld>
            <a:endParaRPr lang="es-ES" sz="1800" b="1" dirty="0">
              <a:solidFill>
                <a:schemeClr val="tx1"/>
              </a:solidFill>
            </a:endParaRPr>
          </a:p>
        </p:txBody>
      </p:sp>
      <p:graphicFrame>
        <p:nvGraphicFramePr>
          <p:cNvPr id="7" name="Tabla 6">
            <a:extLst>
              <a:ext uri="{FF2B5EF4-FFF2-40B4-BE49-F238E27FC236}">
                <a16:creationId xmlns:a16="http://schemas.microsoft.com/office/drawing/2014/main" id="{9AD3F75B-A2B4-33E7-9460-E9389BB50B06}"/>
              </a:ext>
            </a:extLst>
          </p:cNvPr>
          <p:cNvGraphicFramePr>
            <a:graphicFrameLocks noGrp="1"/>
          </p:cNvGraphicFramePr>
          <p:nvPr>
            <p:extLst>
              <p:ext uri="{D42A27DB-BD31-4B8C-83A1-F6EECF244321}">
                <p14:modId xmlns:p14="http://schemas.microsoft.com/office/powerpoint/2010/main" val="2614196970"/>
              </p:ext>
            </p:extLst>
          </p:nvPr>
        </p:nvGraphicFramePr>
        <p:xfrm>
          <a:off x="341193" y="1690688"/>
          <a:ext cx="11509613" cy="3102256"/>
        </p:xfrm>
        <a:graphic>
          <a:graphicData uri="http://schemas.openxmlformats.org/drawingml/2006/table">
            <a:tbl>
              <a:tblPr firstRow="1" firstCol="1" bandRow="1">
                <a:tableStyleId>{F2DE63D5-997A-4646-A377-4702673A728D}</a:tableStyleId>
              </a:tblPr>
              <a:tblGrid>
                <a:gridCol w="585477">
                  <a:extLst>
                    <a:ext uri="{9D8B030D-6E8A-4147-A177-3AD203B41FA5}">
                      <a16:colId xmlns:a16="http://schemas.microsoft.com/office/drawing/2014/main" val="1059180064"/>
                    </a:ext>
                  </a:extLst>
                </a:gridCol>
                <a:gridCol w="1486852">
                  <a:extLst>
                    <a:ext uri="{9D8B030D-6E8A-4147-A177-3AD203B41FA5}">
                      <a16:colId xmlns:a16="http://schemas.microsoft.com/office/drawing/2014/main" val="1270972179"/>
                    </a:ext>
                  </a:extLst>
                </a:gridCol>
                <a:gridCol w="1399606">
                  <a:extLst>
                    <a:ext uri="{9D8B030D-6E8A-4147-A177-3AD203B41FA5}">
                      <a16:colId xmlns:a16="http://schemas.microsoft.com/office/drawing/2014/main" val="2095632232"/>
                    </a:ext>
                  </a:extLst>
                </a:gridCol>
                <a:gridCol w="1554247">
                  <a:extLst>
                    <a:ext uri="{9D8B030D-6E8A-4147-A177-3AD203B41FA5}">
                      <a16:colId xmlns:a16="http://schemas.microsoft.com/office/drawing/2014/main" val="1563433242"/>
                    </a:ext>
                  </a:extLst>
                </a:gridCol>
                <a:gridCol w="3858511">
                  <a:extLst>
                    <a:ext uri="{9D8B030D-6E8A-4147-A177-3AD203B41FA5}">
                      <a16:colId xmlns:a16="http://schemas.microsoft.com/office/drawing/2014/main" val="1941322377"/>
                    </a:ext>
                  </a:extLst>
                </a:gridCol>
                <a:gridCol w="2624920">
                  <a:extLst>
                    <a:ext uri="{9D8B030D-6E8A-4147-A177-3AD203B41FA5}">
                      <a16:colId xmlns:a16="http://schemas.microsoft.com/office/drawing/2014/main" val="455505861"/>
                    </a:ext>
                  </a:extLst>
                </a:gridCol>
              </a:tblGrid>
              <a:tr h="189677">
                <a:tc>
                  <a:txBody>
                    <a:bodyPr/>
                    <a:lstStyle/>
                    <a:p>
                      <a:pPr indent="0" algn="ctr">
                        <a:lnSpc>
                          <a:spcPct val="100000"/>
                        </a:lnSpc>
                      </a:pPr>
                      <a:r>
                        <a:rPr lang="es-ES" sz="1400" spc="0" dirty="0">
                          <a:effectLst/>
                        </a:rPr>
                        <a:t>Fase</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Actividad</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dirty="0">
                          <a:effectLst/>
                        </a:rPr>
                        <a:t>Inicio y Finalización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dirty="0">
                          <a:effectLst/>
                        </a:rPr>
                        <a:t>Encargado</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Roles y Responsabilidades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gn="ctr">
                        <a:lnSpc>
                          <a:spcPct val="100000"/>
                        </a:lnSpc>
                      </a:pPr>
                      <a:r>
                        <a:rPr lang="es-ES" sz="1400" spc="0">
                          <a:effectLst/>
                        </a:rPr>
                        <a:t>Posibles Riesgos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3779294691"/>
                  </a:ext>
                </a:extLst>
              </a:tr>
              <a:tr h="406452">
                <a:tc rowSpan="3">
                  <a:txBody>
                    <a:bodyPr/>
                    <a:lstStyle/>
                    <a:p>
                      <a:pPr indent="0" algn="ctr">
                        <a:lnSpc>
                          <a:spcPct val="100000"/>
                        </a:lnSpc>
                      </a:pPr>
                      <a:r>
                        <a:rPr lang="es-ES" sz="1400" spc="0">
                          <a:effectLst/>
                        </a:rPr>
                        <a:t>Fase 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a:effectLst/>
                        </a:rPr>
                        <a:t>Automatización del Control de Inventarios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a:effectLst/>
                        </a:rPr>
                        <a:t>Diciembre 2024 - enero 2025</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3">
                  <a:txBody>
                    <a:bodyPr/>
                    <a:lstStyle/>
                    <a:p>
                      <a:pPr indent="0" algn="ctr">
                        <a:lnSpc>
                          <a:spcPct val="100000"/>
                        </a:lnSpc>
                      </a:pPr>
                      <a:r>
                        <a:rPr lang="es-ES" sz="1400" spc="0">
                          <a:effectLst/>
                        </a:rPr>
                        <a:t>Gerente de TI y Comité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Selección y personalización del software de gestión de inventarios.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dirty="0">
                          <a:effectLst/>
                        </a:rPr>
                        <a:t>Problemas técnicos en la implementación.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189000697"/>
                  </a:ext>
                </a:extLst>
              </a:tr>
              <a:tr h="29806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Capacitación del personal en el nuevo software.</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dirty="0">
                          <a:effectLst/>
                        </a:rPr>
                        <a:t>Resistencia al cambio en el personal.</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2265264204"/>
                  </a:ext>
                </a:extLst>
              </a:tr>
              <a:tr h="2709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Inicio de la operación del sistema automatizado.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dirty="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23147288"/>
                  </a:ext>
                </a:extLst>
              </a:tr>
              <a:tr h="270968">
                <a:tc rowSpan="4">
                  <a:txBody>
                    <a:bodyPr/>
                    <a:lstStyle/>
                    <a:p>
                      <a:pPr indent="0" algn="ctr">
                        <a:lnSpc>
                          <a:spcPct val="100000"/>
                        </a:lnSpc>
                      </a:pPr>
                      <a:r>
                        <a:rPr lang="es-ES" sz="1400" spc="0">
                          <a:effectLst/>
                        </a:rPr>
                        <a:t>Fase 5</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Evaluación y Mejora Continua</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dirty="0">
                          <a:effectLst/>
                        </a:rPr>
                        <a:t>Febrero 2025 - mayo 2025</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rowSpan="4">
                  <a:txBody>
                    <a:bodyPr/>
                    <a:lstStyle/>
                    <a:p>
                      <a:pPr indent="0" algn="ctr">
                        <a:lnSpc>
                          <a:spcPct val="100000"/>
                        </a:lnSpc>
                      </a:pPr>
                      <a:r>
                        <a:rPr lang="es-ES" sz="1400" spc="0">
                          <a:effectLst/>
                        </a:rPr>
                        <a:t>Comité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Identificación de métricas de seguimiento.</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dirty="0">
                          <a:effectLst/>
                        </a:rPr>
                        <a:t>Falta de datos confiables para la evaluación.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689749074"/>
                  </a:ext>
                </a:extLst>
              </a:tr>
              <a:tr h="29806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Diseño de informes y paneles de control.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dirty="0">
                          <a:effectLst/>
                        </a:rPr>
                        <a:t>Dificultades en la interpretación de los datos.</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910348320"/>
                  </a:ext>
                </a:extLst>
              </a:tr>
              <a:tr h="2709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Establecimiento de la frecuencia de reporte.</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r>
                        <a:rPr lang="es-ES" sz="1400" spc="0">
                          <a:effectLst/>
                        </a:rPr>
                        <a:t>Resistencia al cambio en la implementación.</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2472378665"/>
                  </a:ext>
                </a:extLst>
              </a:tr>
              <a:tr h="2709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indent="0">
                        <a:lnSpc>
                          <a:spcPct val="100000"/>
                        </a:lnSpc>
                      </a:pPr>
                      <a:r>
                        <a:rPr lang="es-ES" sz="1400" spc="0">
                          <a:effectLst/>
                        </a:rPr>
                        <a:t>Evaluación de resultados y toma de decisiones.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14381" marR="14381" marT="0" marB="0" anchor="ctr"/>
                </a:tc>
                <a:tc>
                  <a:txBody>
                    <a:bodyPr/>
                    <a:lstStyle/>
                    <a:p>
                      <a:pPr indent="0">
                        <a:lnSpc>
                          <a:spcPct val="100000"/>
                        </a:lnSpc>
                      </a:pPr>
                      <a:endParaRPr lang="es-ES" sz="1400" dirty="0">
                        <a:effectLst/>
                        <a:latin typeface="Calibri" panose="020F0502020204030204" pitchFamily="34" charset="0"/>
                        <a:cs typeface="Times New Roman" panose="02020603050405020304" pitchFamily="18" charset="0"/>
                      </a:endParaRPr>
                    </a:p>
                  </a:txBody>
                  <a:tcPr marL="14381" marR="14381" marT="0" marB="0" anchor="ctr"/>
                </a:tc>
                <a:extLst>
                  <a:ext uri="{0D108BD9-81ED-4DB2-BD59-A6C34878D82A}">
                    <a16:rowId xmlns:a16="http://schemas.microsoft.com/office/drawing/2014/main" val="1254812471"/>
                  </a:ext>
                </a:extLst>
              </a:tr>
            </a:tbl>
          </a:graphicData>
        </a:graphic>
      </p:graphicFrame>
    </p:spTree>
    <p:extLst>
      <p:ext uri="{BB962C8B-B14F-4D97-AF65-F5344CB8AC3E}">
        <p14:creationId xmlns:p14="http://schemas.microsoft.com/office/powerpoint/2010/main" val="402276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2906973" cy="4351338"/>
          </a:xfrm>
        </p:spPr>
        <p:txBody>
          <a:bodyPr>
            <a:noAutofit/>
          </a:bodyPr>
          <a:lstStyle/>
          <a:p>
            <a:r>
              <a:rPr lang="es-HN" sz="2400" dirty="0"/>
              <a:t>Presupuesto</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14</a:t>
            </a:fld>
            <a:endParaRPr lang="es-ES" sz="1800" b="1" dirty="0">
              <a:solidFill>
                <a:schemeClr val="tx1"/>
              </a:solidFill>
            </a:endParaRPr>
          </a:p>
        </p:txBody>
      </p:sp>
      <p:graphicFrame>
        <p:nvGraphicFramePr>
          <p:cNvPr id="3" name="Tabla 2">
            <a:extLst>
              <a:ext uri="{FF2B5EF4-FFF2-40B4-BE49-F238E27FC236}">
                <a16:creationId xmlns:a16="http://schemas.microsoft.com/office/drawing/2014/main" id="{E48A513D-042C-BCFD-98C5-D8EDDB475751}"/>
              </a:ext>
            </a:extLst>
          </p:cNvPr>
          <p:cNvGraphicFramePr>
            <a:graphicFrameLocks noGrp="1"/>
          </p:cNvGraphicFramePr>
          <p:nvPr>
            <p:extLst>
              <p:ext uri="{D42A27DB-BD31-4B8C-83A1-F6EECF244321}">
                <p14:modId xmlns:p14="http://schemas.microsoft.com/office/powerpoint/2010/main" val="791071140"/>
              </p:ext>
            </p:extLst>
          </p:nvPr>
        </p:nvGraphicFramePr>
        <p:xfrm>
          <a:off x="573207" y="2397801"/>
          <a:ext cx="3875963" cy="2060575"/>
        </p:xfrm>
        <a:graphic>
          <a:graphicData uri="http://schemas.openxmlformats.org/drawingml/2006/table">
            <a:tbl>
              <a:tblPr firstRow="1" firstCol="1" bandRow="1">
                <a:tableStyleId>{F2DE63D5-997A-4646-A377-4702673A728D}</a:tableStyleId>
              </a:tblPr>
              <a:tblGrid>
                <a:gridCol w="2573556">
                  <a:extLst>
                    <a:ext uri="{9D8B030D-6E8A-4147-A177-3AD203B41FA5}">
                      <a16:colId xmlns:a16="http://schemas.microsoft.com/office/drawing/2014/main" val="1382520092"/>
                    </a:ext>
                  </a:extLst>
                </a:gridCol>
                <a:gridCol w="1302407">
                  <a:extLst>
                    <a:ext uri="{9D8B030D-6E8A-4147-A177-3AD203B41FA5}">
                      <a16:colId xmlns:a16="http://schemas.microsoft.com/office/drawing/2014/main" val="2898691465"/>
                    </a:ext>
                  </a:extLst>
                </a:gridCol>
              </a:tblGrid>
              <a:tr h="241427">
                <a:tc>
                  <a:txBody>
                    <a:bodyPr/>
                    <a:lstStyle/>
                    <a:p>
                      <a:pPr indent="0" algn="ctr">
                        <a:lnSpc>
                          <a:spcPct val="100000"/>
                        </a:lnSpc>
                      </a:pPr>
                      <a:r>
                        <a:rPr lang="es-ES" sz="1400" spc="0" dirty="0">
                          <a:effectLst/>
                        </a:rPr>
                        <a:t>Fase</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ctr">
                        <a:lnSpc>
                          <a:spcPct val="100000"/>
                        </a:lnSpc>
                      </a:pPr>
                      <a:r>
                        <a:rPr lang="es-ES" sz="1400" spc="0" dirty="0">
                          <a:effectLst/>
                        </a:rPr>
                        <a:t>Presupuesto (Lps)</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707332331"/>
                  </a:ext>
                </a:extLst>
              </a:tr>
              <a:tr h="241427">
                <a:tc>
                  <a:txBody>
                    <a:bodyPr/>
                    <a:lstStyle/>
                    <a:p>
                      <a:pPr indent="0">
                        <a:lnSpc>
                          <a:spcPct val="100000"/>
                        </a:lnSpc>
                      </a:pPr>
                      <a:r>
                        <a:rPr lang="es-ES" sz="1400" spc="0" dirty="0">
                          <a:effectLst/>
                        </a:rPr>
                        <a:t>Fase 1</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spc="0">
                          <a:effectLst/>
                        </a:rPr>
                        <a:t>30,000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95401367"/>
                  </a:ext>
                </a:extLst>
              </a:tr>
              <a:tr h="241427">
                <a:tc>
                  <a:txBody>
                    <a:bodyPr/>
                    <a:lstStyle/>
                    <a:p>
                      <a:pPr indent="0">
                        <a:lnSpc>
                          <a:spcPct val="100000"/>
                        </a:lnSpc>
                      </a:pPr>
                      <a:r>
                        <a:rPr lang="es-ES" sz="1400" spc="0" dirty="0">
                          <a:effectLst/>
                        </a:rPr>
                        <a:t>Fase 2</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spc="0">
                          <a:effectLst/>
                        </a:rPr>
                        <a:t>180,000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802707863"/>
                  </a:ext>
                </a:extLst>
              </a:tr>
              <a:tr h="241427">
                <a:tc>
                  <a:txBody>
                    <a:bodyPr/>
                    <a:lstStyle/>
                    <a:p>
                      <a:pPr indent="0">
                        <a:lnSpc>
                          <a:spcPct val="100000"/>
                        </a:lnSpc>
                      </a:pPr>
                      <a:r>
                        <a:rPr lang="es-ES" sz="1400" spc="0" dirty="0">
                          <a:effectLst/>
                        </a:rPr>
                        <a:t>Fase 3</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spc="0">
                          <a:effectLst/>
                        </a:rPr>
                        <a:t>24,000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367702485"/>
                  </a:ext>
                </a:extLst>
              </a:tr>
              <a:tr h="241427">
                <a:tc>
                  <a:txBody>
                    <a:bodyPr/>
                    <a:lstStyle/>
                    <a:p>
                      <a:pPr indent="0">
                        <a:lnSpc>
                          <a:spcPct val="100000"/>
                        </a:lnSpc>
                      </a:pPr>
                      <a:r>
                        <a:rPr lang="es-ES" sz="1400" spc="0" dirty="0">
                          <a:effectLst/>
                        </a:rPr>
                        <a:t>Fase 4</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spc="0">
                          <a:effectLst/>
                        </a:rPr>
                        <a:t>124,000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50029791"/>
                  </a:ext>
                </a:extLst>
              </a:tr>
              <a:tr h="241427">
                <a:tc>
                  <a:txBody>
                    <a:bodyPr/>
                    <a:lstStyle/>
                    <a:p>
                      <a:pPr indent="0">
                        <a:lnSpc>
                          <a:spcPct val="100000"/>
                        </a:lnSpc>
                      </a:pPr>
                      <a:r>
                        <a:rPr lang="es-ES" sz="1400" spc="0" dirty="0">
                          <a:effectLst/>
                        </a:rPr>
                        <a:t>Fase 5</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spc="0">
                          <a:effectLst/>
                        </a:rPr>
                        <a:t>20,000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20156458"/>
                  </a:ext>
                </a:extLst>
              </a:tr>
              <a:tr h="381000">
                <a:tc>
                  <a:txBody>
                    <a:bodyPr/>
                    <a:lstStyle/>
                    <a:p>
                      <a:pPr indent="0">
                        <a:lnSpc>
                          <a:spcPct val="100000"/>
                        </a:lnSpc>
                      </a:pPr>
                      <a:r>
                        <a:rPr lang="es-ES" sz="1400" b="1" spc="0" dirty="0">
                          <a:effectLst/>
                        </a:rPr>
                        <a:t>Presupuesto Total del Programa de Implementación</a:t>
                      </a:r>
                      <a:endParaRPr lang="es-ES" sz="1400" b="1"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r">
                        <a:lnSpc>
                          <a:spcPct val="100000"/>
                        </a:lnSpc>
                      </a:pPr>
                      <a:r>
                        <a:rPr lang="es-ES" sz="1400" b="1" spc="0" dirty="0">
                          <a:effectLst/>
                        </a:rPr>
                        <a:t>366,000</a:t>
                      </a:r>
                      <a:endParaRPr lang="es-ES" sz="1400" b="1"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098493878"/>
                  </a:ext>
                </a:extLst>
              </a:tr>
            </a:tbl>
          </a:graphicData>
        </a:graphic>
      </p:graphicFrame>
      <p:sp>
        <p:nvSpPr>
          <p:cNvPr id="6" name="Marcador de contenido 3">
            <a:extLst>
              <a:ext uri="{FF2B5EF4-FFF2-40B4-BE49-F238E27FC236}">
                <a16:creationId xmlns:a16="http://schemas.microsoft.com/office/drawing/2014/main" id="{BD7A5F4C-88A4-5855-DC6D-1DA380CD86A9}"/>
              </a:ext>
            </a:extLst>
          </p:cNvPr>
          <p:cNvSpPr txBox="1">
            <a:spLocks/>
          </p:cNvSpPr>
          <p:nvPr/>
        </p:nvSpPr>
        <p:spPr>
          <a:xfrm>
            <a:off x="5065594" y="1252420"/>
            <a:ext cx="29069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HN" sz="2400" dirty="0"/>
              <a:t>Beneficios </a:t>
            </a:r>
          </a:p>
        </p:txBody>
      </p:sp>
      <p:graphicFrame>
        <p:nvGraphicFramePr>
          <p:cNvPr id="9" name="Tabla 8">
            <a:extLst>
              <a:ext uri="{FF2B5EF4-FFF2-40B4-BE49-F238E27FC236}">
                <a16:creationId xmlns:a16="http://schemas.microsoft.com/office/drawing/2014/main" id="{FBF848F5-639F-D3E1-3A66-C2A232046411}"/>
              </a:ext>
            </a:extLst>
          </p:cNvPr>
          <p:cNvGraphicFramePr>
            <a:graphicFrameLocks noGrp="1"/>
          </p:cNvGraphicFramePr>
          <p:nvPr>
            <p:extLst>
              <p:ext uri="{D42A27DB-BD31-4B8C-83A1-F6EECF244321}">
                <p14:modId xmlns:p14="http://schemas.microsoft.com/office/powerpoint/2010/main" val="2390766870"/>
              </p:ext>
            </p:extLst>
          </p:nvPr>
        </p:nvGraphicFramePr>
        <p:xfrm>
          <a:off x="5243646" y="1690688"/>
          <a:ext cx="5771742" cy="3600000"/>
        </p:xfrm>
        <a:graphic>
          <a:graphicData uri="http://schemas.openxmlformats.org/drawingml/2006/table">
            <a:tbl>
              <a:tblPr firstRow="1" firstCol="1" bandRow="1">
                <a:tableStyleId>{F2DE63D5-997A-4646-A377-4702673A728D}</a:tableStyleId>
              </a:tblPr>
              <a:tblGrid>
                <a:gridCol w="2885871">
                  <a:extLst>
                    <a:ext uri="{9D8B030D-6E8A-4147-A177-3AD203B41FA5}">
                      <a16:colId xmlns:a16="http://schemas.microsoft.com/office/drawing/2014/main" val="3399032163"/>
                    </a:ext>
                  </a:extLst>
                </a:gridCol>
                <a:gridCol w="2885871">
                  <a:extLst>
                    <a:ext uri="{9D8B030D-6E8A-4147-A177-3AD203B41FA5}">
                      <a16:colId xmlns:a16="http://schemas.microsoft.com/office/drawing/2014/main" val="1324108958"/>
                    </a:ext>
                  </a:extLst>
                </a:gridCol>
              </a:tblGrid>
              <a:tr h="332322">
                <a:tc>
                  <a:txBody>
                    <a:bodyPr/>
                    <a:lstStyle/>
                    <a:p>
                      <a:pPr indent="0" algn="ctr">
                        <a:lnSpc>
                          <a:spcPct val="100000"/>
                        </a:lnSpc>
                      </a:pPr>
                      <a:r>
                        <a:rPr lang="es-ES" sz="1400" spc="100" dirty="0">
                          <a:effectLst/>
                        </a:rPr>
                        <a:t>Beneficios cuantitativos</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tc>
                  <a:txBody>
                    <a:bodyPr/>
                    <a:lstStyle/>
                    <a:p>
                      <a:pPr indent="0" algn="ctr">
                        <a:lnSpc>
                          <a:spcPct val="100000"/>
                        </a:lnSpc>
                      </a:pPr>
                      <a:r>
                        <a:rPr lang="es-ES" sz="1400" spc="100" dirty="0">
                          <a:effectLst/>
                        </a:rPr>
                        <a:t>Beneficios cualitativos</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extLst>
                  <a:ext uri="{0D108BD9-81ED-4DB2-BD59-A6C34878D82A}">
                    <a16:rowId xmlns:a16="http://schemas.microsoft.com/office/drawing/2014/main" val="1011662717"/>
                  </a:ext>
                </a:extLst>
              </a:tr>
              <a:tr h="738009">
                <a:tc>
                  <a:txBody>
                    <a:bodyPr/>
                    <a:lstStyle/>
                    <a:p>
                      <a:pPr indent="0">
                        <a:lnSpc>
                          <a:spcPct val="100000"/>
                        </a:lnSpc>
                      </a:pPr>
                      <a:r>
                        <a:rPr lang="es-ES" sz="1400" b="0" spc="100" dirty="0">
                          <a:effectLst/>
                        </a:rPr>
                        <a:t>Ahorro del 10% de los costos de gestión de almacenes.</a:t>
                      </a:r>
                    </a:p>
                    <a:p>
                      <a:pPr indent="0">
                        <a:lnSpc>
                          <a:spcPct val="100000"/>
                        </a:lnSpc>
                      </a:pPr>
                      <a:r>
                        <a:rPr lang="es-ES" sz="1400" b="0" spc="100" dirty="0">
                          <a:effectLst/>
                        </a:rPr>
                        <a:t> </a:t>
                      </a:r>
                      <a:endParaRPr lang="es-ES" sz="1400" b="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tc>
                  <a:txBody>
                    <a:bodyPr/>
                    <a:lstStyle/>
                    <a:p>
                      <a:pPr indent="0">
                        <a:lnSpc>
                          <a:spcPct val="100000"/>
                        </a:lnSpc>
                      </a:pPr>
                      <a:r>
                        <a:rPr lang="es-ES" sz="1400" spc="100" dirty="0">
                          <a:effectLst/>
                        </a:rPr>
                        <a:t>Contar con un mecanismo de evaluación continua del aprovisionamiento.</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extLst>
                  <a:ext uri="{0D108BD9-81ED-4DB2-BD59-A6C34878D82A}">
                    <a16:rowId xmlns:a16="http://schemas.microsoft.com/office/drawing/2014/main" val="3687591887"/>
                  </a:ext>
                </a:extLst>
              </a:tr>
              <a:tr h="707337">
                <a:tc>
                  <a:txBody>
                    <a:bodyPr/>
                    <a:lstStyle/>
                    <a:p>
                      <a:pPr indent="0">
                        <a:lnSpc>
                          <a:spcPct val="100000"/>
                        </a:lnSpc>
                      </a:pPr>
                      <a:r>
                        <a:rPr lang="es-ES" sz="1400" b="0" spc="100" dirty="0">
                          <a:effectLst/>
                        </a:rPr>
                        <a:t>Ahorro del 50% de tiempo requerido para la planificación de compras de la institución</a:t>
                      </a:r>
                      <a:endParaRPr lang="es-ES" sz="1400" b="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tc>
                  <a:txBody>
                    <a:bodyPr/>
                    <a:lstStyle/>
                    <a:p>
                      <a:pPr indent="0">
                        <a:lnSpc>
                          <a:spcPct val="100000"/>
                        </a:lnSpc>
                      </a:pPr>
                      <a:r>
                        <a:rPr lang="es-ES" sz="1400" spc="100">
                          <a:effectLst/>
                        </a:rPr>
                        <a:t>Mejora en la planificación de recursos financieros de la institución</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extLst>
                  <a:ext uri="{0D108BD9-81ED-4DB2-BD59-A6C34878D82A}">
                    <a16:rowId xmlns:a16="http://schemas.microsoft.com/office/drawing/2014/main" val="3964903770"/>
                  </a:ext>
                </a:extLst>
              </a:tr>
              <a:tr h="705832">
                <a:tc>
                  <a:txBody>
                    <a:bodyPr/>
                    <a:lstStyle/>
                    <a:p>
                      <a:pPr indent="0">
                        <a:lnSpc>
                          <a:spcPct val="100000"/>
                        </a:lnSpc>
                      </a:pPr>
                      <a:r>
                        <a:rPr lang="es-ES" sz="1400" b="0" spc="100" dirty="0">
                          <a:effectLst/>
                        </a:rPr>
                        <a:t>Reducción a 15 días máximo para tiempo de espera de indumentaria policial </a:t>
                      </a:r>
                      <a:endParaRPr lang="es-ES" sz="1400" b="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tc>
                  <a:txBody>
                    <a:bodyPr/>
                    <a:lstStyle/>
                    <a:p>
                      <a:pPr indent="0">
                        <a:lnSpc>
                          <a:spcPct val="100000"/>
                        </a:lnSpc>
                      </a:pPr>
                      <a:r>
                        <a:rPr lang="es-ES" sz="1400" spc="100" dirty="0">
                          <a:effectLst/>
                        </a:rPr>
                        <a:t>Mejora en la imagen institucional ante el cliente interno</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extLst>
                  <a:ext uri="{0D108BD9-81ED-4DB2-BD59-A6C34878D82A}">
                    <a16:rowId xmlns:a16="http://schemas.microsoft.com/office/drawing/2014/main" val="1671100821"/>
                  </a:ext>
                </a:extLst>
              </a:tr>
              <a:tr h="1116500">
                <a:tc>
                  <a:txBody>
                    <a:bodyPr/>
                    <a:lstStyle/>
                    <a:p>
                      <a:pPr indent="0">
                        <a:lnSpc>
                          <a:spcPct val="100000"/>
                        </a:lnSpc>
                      </a:pPr>
                      <a:r>
                        <a:rPr lang="es-HN" sz="1400" b="0" spc="100" dirty="0">
                          <a:effectLst/>
                        </a:rPr>
                        <a:t>Acceso a la información en tiempo real sobre los reportes de aprovisionamiento</a:t>
                      </a:r>
                      <a:endParaRPr lang="es-ES" sz="1400" b="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tc>
                  <a:txBody>
                    <a:bodyPr/>
                    <a:lstStyle/>
                    <a:p>
                      <a:pPr indent="0">
                        <a:lnSpc>
                          <a:spcPct val="100000"/>
                        </a:lnSpc>
                      </a:pPr>
                      <a:r>
                        <a:rPr lang="es-ES" sz="1400" spc="100" dirty="0">
                          <a:effectLst/>
                        </a:rPr>
                        <a:t>Mejora en el control interno de la institución</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68" marR="66668" marT="0" marB="0"/>
                </a:tc>
                <a:extLst>
                  <a:ext uri="{0D108BD9-81ED-4DB2-BD59-A6C34878D82A}">
                    <a16:rowId xmlns:a16="http://schemas.microsoft.com/office/drawing/2014/main" val="3361431504"/>
                  </a:ext>
                </a:extLst>
              </a:tr>
            </a:tbl>
          </a:graphicData>
        </a:graphic>
      </p:graphicFrame>
    </p:spTree>
    <p:extLst>
      <p:ext uri="{BB962C8B-B14F-4D97-AF65-F5344CB8AC3E}">
        <p14:creationId xmlns:p14="http://schemas.microsoft.com/office/powerpoint/2010/main" val="257302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11191164" cy="4351338"/>
          </a:xfrm>
        </p:spPr>
        <p:txBody>
          <a:bodyPr>
            <a:noAutofit/>
          </a:bodyPr>
          <a:lstStyle/>
          <a:p>
            <a:r>
              <a:rPr lang="es-HN" sz="2400" dirty="0"/>
              <a:t>Conclusiones</a:t>
            </a:r>
          </a:p>
          <a:p>
            <a:r>
              <a:rPr lang="es-ES" sz="2000" dirty="0"/>
              <a:t>La implementación de las estrategias propuestas se prevé que tenga un impacto significativo en la mejora de la gestión de almacenes en estas instituciones. Específicamente, al enfocarse en el aprovisionamiento de indumentaria policial, se espera optimizar la disponibilidad y eficiencia de los recursos, fortaleciendo así la capacidad de respuesta y operación en beneficio de la seguridad pública.</a:t>
            </a:r>
          </a:p>
          <a:p>
            <a:r>
              <a:rPr lang="es-ES" sz="2000" dirty="0"/>
              <a:t>La propuesta establece un plan claro para la implementación de un sistema detallado de seguimiento y registro. Este sistema proporcionará datos valiosos para evaluar la eficacia del aprovisionamiento en los procesos de almacenamiento. La estrategia aborda la necesidad de mejorar la visibilidad y el control de los recursos en almacén, lo que resultará en una gestión más eficiente y la capacidad de realizar ajustes proactivos.</a:t>
            </a:r>
          </a:p>
          <a:p>
            <a:r>
              <a:rPr lang="es-ES" sz="2000" dirty="0"/>
              <a:t>La estrategia para determinar las necesidades financieras y de recursos se basa en un análisis de la demanda histórica y el establecimiento de metas de aprovisionamiento, lo que proporciona una base sólida para la asignación de recursos. La revisión periódica del presupuesto garantiza la flexibilidad necesaria para adaptarse a cambios en la demanda, lo que contribuirá a una gestión más eficiente.</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15</a:t>
            </a:fld>
            <a:endParaRPr lang="es-ES" sz="1800" b="1" dirty="0">
              <a:solidFill>
                <a:schemeClr val="tx1"/>
              </a:solidFill>
            </a:endParaRPr>
          </a:p>
        </p:txBody>
      </p:sp>
    </p:spTree>
    <p:extLst>
      <p:ext uri="{BB962C8B-B14F-4D97-AF65-F5344CB8AC3E}">
        <p14:creationId xmlns:p14="http://schemas.microsoft.com/office/powerpoint/2010/main" val="128788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Propuesta</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341194" y="1252420"/>
            <a:ext cx="11191164" cy="4351338"/>
          </a:xfrm>
        </p:spPr>
        <p:txBody>
          <a:bodyPr>
            <a:noAutofit/>
          </a:bodyPr>
          <a:lstStyle/>
          <a:p>
            <a:r>
              <a:rPr lang="es-HN" sz="2400" dirty="0"/>
              <a:t>Conclusiones</a:t>
            </a:r>
          </a:p>
          <a:p>
            <a:r>
              <a:rPr lang="es-ES" sz="2000" dirty="0"/>
              <a:t>La propuesta para implementar un sistema de seguimiento y control de inventarios más avanzado y automatizado demuestra un compromiso con la eficiencia operativa. La selección de software, su personalización y la capacitación del personal son pasos clave para lograr esta automatización, lo que garantiza una gestión de inventario más precisa y menos propensa a errores.</a:t>
            </a:r>
          </a:p>
          <a:p>
            <a:r>
              <a:rPr lang="es-ES" sz="2000" dirty="0"/>
              <a:t>La estrategia para establecer un sistema de seguimiento y reporte es fundamental para evaluar el impacto de las mejoras en el aprovisionamiento en la gestión de almacenes. La definición de métricas específicas y el diseño de informes proporcionarán una visión clara de los resultados y permitirán la toma de decisiones informadas de manera oportuna. Esta estrategia respalda el fortalecimiento del control interno y la toma de decisiones basada en datos en las instituciones mencionadas.</a:t>
            </a:r>
            <a:endParaRPr lang="es-HN" sz="2000" dirty="0"/>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16</a:t>
            </a:fld>
            <a:endParaRPr lang="es-ES" sz="1800" b="1" dirty="0">
              <a:solidFill>
                <a:schemeClr val="tx1"/>
              </a:solidFill>
            </a:endParaRPr>
          </a:p>
        </p:txBody>
      </p:sp>
    </p:spTree>
    <p:extLst>
      <p:ext uri="{BB962C8B-B14F-4D97-AF65-F5344CB8AC3E}">
        <p14:creationId xmlns:p14="http://schemas.microsoft.com/office/powerpoint/2010/main" val="250210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Objetivos</a:t>
            </a:r>
          </a:p>
        </p:txBody>
      </p:sp>
      <p:sp>
        <p:nvSpPr>
          <p:cNvPr id="4" name="Marcador de contenido 3">
            <a:extLst>
              <a:ext uri="{FF2B5EF4-FFF2-40B4-BE49-F238E27FC236}">
                <a16:creationId xmlns:a16="http://schemas.microsoft.com/office/drawing/2014/main" id="{484A672F-5F1A-101E-47BB-F5DBC1D84039}"/>
              </a:ext>
            </a:extLst>
          </p:cNvPr>
          <p:cNvSpPr>
            <a:spLocks noGrp="1"/>
          </p:cNvSpPr>
          <p:nvPr>
            <p:ph sz="half" idx="1"/>
          </p:nvPr>
        </p:nvSpPr>
        <p:spPr>
          <a:xfrm>
            <a:off x="838200" y="2354892"/>
            <a:ext cx="10886162" cy="3361599"/>
          </a:xfrm>
        </p:spPr>
        <p:txBody>
          <a:bodyPr>
            <a:noAutofit/>
          </a:bodyPr>
          <a:lstStyle/>
          <a:p>
            <a:pPr marL="0" indent="0" algn="ctr">
              <a:buNone/>
            </a:pPr>
            <a:r>
              <a:rPr lang="es-HN" sz="2400" dirty="0"/>
              <a:t>General:</a:t>
            </a:r>
          </a:p>
          <a:p>
            <a:pPr marL="0" indent="0">
              <a:buNone/>
            </a:pPr>
            <a:r>
              <a:rPr lang="es-ES" sz="2400" dirty="0"/>
              <a:t>Identificar el efecto del aprovisionamiento de indumentaria policial en la gestión de almacenes de la Policía Nacional y la Dirección de Protección y Servicios Especiales de Tegucigalpa durante el periodo 2022.</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2</a:t>
            </a:fld>
            <a:endParaRPr lang="es-ES" sz="1800" b="1" dirty="0">
              <a:solidFill>
                <a:schemeClr val="tx1"/>
              </a:solidFill>
            </a:endParaRPr>
          </a:p>
        </p:txBody>
      </p:sp>
    </p:spTree>
    <p:extLst>
      <p:ext uri="{BB962C8B-B14F-4D97-AF65-F5344CB8AC3E}">
        <p14:creationId xmlns:p14="http://schemas.microsoft.com/office/powerpoint/2010/main" val="399894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Variables e hipótesis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3</a:t>
            </a:fld>
            <a:endParaRPr lang="es-ES" sz="1800" b="1" dirty="0">
              <a:solidFill>
                <a:schemeClr val="tx1"/>
              </a:solidFill>
            </a:endParaRPr>
          </a:p>
        </p:txBody>
      </p:sp>
      <p:sp>
        <p:nvSpPr>
          <p:cNvPr id="7" name="Marcador de contenido 5">
            <a:extLst>
              <a:ext uri="{FF2B5EF4-FFF2-40B4-BE49-F238E27FC236}">
                <a16:creationId xmlns:a16="http://schemas.microsoft.com/office/drawing/2014/main" id="{9A61CB91-A04B-3AF8-2CFA-D51FB8D57FB8}"/>
              </a:ext>
            </a:extLst>
          </p:cNvPr>
          <p:cNvSpPr txBox="1">
            <a:spLocks/>
          </p:cNvSpPr>
          <p:nvPr/>
        </p:nvSpPr>
        <p:spPr>
          <a:xfrm>
            <a:off x="4217158" y="1581542"/>
            <a:ext cx="764160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HN" sz="2400" dirty="0"/>
              <a:t>Hipótesis:</a:t>
            </a:r>
          </a:p>
          <a:p>
            <a:pPr lvl="1"/>
            <a:r>
              <a:rPr lang="es-ES" dirty="0"/>
              <a:t>Hg: El aprovisionamiento de indumentaria policial causa un efecto positivo en la gestión de almacenes de la Policía Nacional y la Dirección de Protección y Servicios Especiales de Tegucigalpa durante el periodo 2022.</a:t>
            </a:r>
          </a:p>
          <a:p>
            <a:pPr lvl="1"/>
            <a:r>
              <a:rPr lang="es-ES" dirty="0"/>
              <a:t>Ho: El aprovisionamiento de indumentaria policial no causa un efecto positivo en la gestión de almacenes de la Policía Nacional y la Dirección de Protección y Servicios Especiales de Tegucigalpa durante el periodo 2022.</a:t>
            </a:r>
          </a:p>
          <a:p>
            <a:endParaRPr lang="es-ES" sz="2400" dirty="0"/>
          </a:p>
        </p:txBody>
      </p:sp>
      <p:sp>
        <p:nvSpPr>
          <p:cNvPr id="17" name="Rectángulo 16">
            <a:extLst>
              <a:ext uri="{FF2B5EF4-FFF2-40B4-BE49-F238E27FC236}">
                <a16:creationId xmlns:a16="http://schemas.microsoft.com/office/drawing/2014/main" id="{A2BC9A0A-1703-8A5E-164C-9AF368CE2299}"/>
              </a:ext>
            </a:extLst>
          </p:cNvPr>
          <p:cNvSpPr/>
          <p:nvPr/>
        </p:nvSpPr>
        <p:spPr>
          <a:xfrm>
            <a:off x="838200" y="2379945"/>
            <a:ext cx="3069921" cy="273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CuadroTexto 15">
            <a:extLst>
              <a:ext uri="{FF2B5EF4-FFF2-40B4-BE49-F238E27FC236}">
                <a16:creationId xmlns:a16="http://schemas.microsoft.com/office/drawing/2014/main" id="{EFFCC85C-FA60-8A76-0AF7-CFBA6A2E3B22}"/>
              </a:ext>
            </a:extLst>
          </p:cNvPr>
          <p:cNvSpPr txBox="1"/>
          <p:nvPr/>
        </p:nvSpPr>
        <p:spPr>
          <a:xfrm>
            <a:off x="838200" y="2404997"/>
            <a:ext cx="3057395" cy="2677656"/>
          </a:xfrm>
          <a:prstGeom prst="rect">
            <a:avLst/>
          </a:prstGeom>
          <a:noFill/>
        </p:spPr>
        <p:txBody>
          <a:bodyPr wrap="square" rtlCol="0">
            <a:spAutoFit/>
          </a:bodyPr>
          <a:lstStyle/>
          <a:p>
            <a:pPr lvl="0" algn="ctr"/>
            <a:r>
              <a:rPr lang="es-HN" sz="2500" b="1" dirty="0"/>
              <a:t>VI</a:t>
            </a:r>
          </a:p>
          <a:p>
            <a:pPr lvl="0" algn="ctr"/>
            <a:r>
              <a:rPr lang="es-HN" sz="2500" b="1" dirty="0"/>
              <a:t>Aprovisionamiento</a:t>
            </a:r>
            <a:endParaRPr lang="es-ES" sz="2500" b="1" dirty="0"/>
          </a:p>
          <a:p>
            <a:pPr lvl="0" algn="ctr"/>
            <a:endParaRPr lang="es-HN" sz="2500" b="1" dirty="0"/>
          </a:p>
          <a:p>
            <a:pPr lvl="0" algn="ctr"/>
            <a:r>
              <a:rPr lang="es-HN" sz="2500" b="1" dirty="0"/>
              <a:t>VD</a:t>
            </a:r>
          </a:p>
          <a:p>
            <a:pPr lvl="0" algn="ctr"/>
            <a:r>
              <a:rPr lang="es-HN" sz="2500" b="1" dirty="0"/>
              <a:t>Gestión de almacenes</a:t>
            </a:r>
            <a:endParaRPr lang="es-ES" sz="2500" b="1" dirty="0"/>
          </a:p>
          <a:p>
            <a:endParaRPr lang="es-HN" b="1" dirty="0"/>
          </a:p>
        </p:txBody>
      </p:sp>
    </p:spTree>
    <p:extLst>
      <p:ext uri="{BB962C8B-B14F-4D97-AF65-F5344CB8AC3E}">
        <p14:creationId xmlns:p14="http://schemas.microsoft.com/office/powerpoint/2010/main" val="414821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Diseño de la investigación</a:t>
            </a:r>
          </a:p>
        </p:txBody>
      </p:sp>
      <p:sp>
        <p:nvSpPr>
          <p:cNvPr id="6" name="Marcador de contenido 5">
            <a:extLst>
              <a:ext uri="{FF2B5EF4-FFF2-40B4-BE49-F238E27FC236}">
                <a16:creationId xmlns:a16="http://schemas.microsoft.com/office/drawing/2014/main" id="{71DE5196-140F-3190-CEF8-9AF98124C112}"/>
              </a:ext>
            </a:extLst>
          </p:cNvPr>
          <p:cNvSpPr>
            <a:spLocks noGrp="1"/>
          </p:cNvSpPr>
          <p:nvPr>
            <p:ph sz="half" idx="2"/>
          </p:nvPr>
        </p:nvSpPr>
        <p:spPr>
          <a:xfrm>
            <a:off x="4650192" y="1404820"/>
            <a:ext cx="4962098" cy="4351338"/>
          </a:xfrm>
        </p:spPr>
        <p:txBody>
          <a:bodyPr>
            <a:noAutofit/>
          </a:bodyPr>
          <a:lstStyle/>
          <a:p>
            <a:r>
              <a:rPr lang="es-HN" sz="2400" dirty="0"/>
              <a:t>Unidad de análisis</a:t>
            </a:r>
          </a:p>
          <a:p>
            <a:pPr marL="0" indent="0">
              <a:buNone/>
            </a:pPr>
            <a:endParaRPr lang="es-HN" sz="2400" dirty="0"/>
          </a:p>
          <a:p>
            <a:pPr marL="0" indent="0">
              <a:buNone/>
            </a:pPr>
            <a:endParaRPr lang="es-HN" sz="2400" dirty="0"/>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4</a:t>
            </a:fld>
            <a:endParaRPr lang="es-ES" sz="1800" b="1" dirty="0">
              <a:solidFill>
                <a:schemeClr val="tx1"/>
              </a:solidFill>
            </a:endParaRPr>
          </a:p>
        </p:txBody>
      </p:sp>
      <p:sp>
        <p:nvSpPr>
          <p:cNvPr id="3" name="Marcador de contenido 5">
            <a:extLst>
              <a:ext uri="{FF2B5EF4-FFF2-40B4-BE49-F238E27FC236}">
                <a16:creationId xmlns:a16="http://schemas.microsoft.com/office/drawing/2014/main" id="{1D6C0DD3-921E-E004-8866-F31C9C3DCD51}"/>
              </a:ext>
            </a:extLst>
          </p:cNvPr>
          <p:cNvSpPr txBox="1">
            <a:spLocks/>
          </p:cNvSpPr>
          <p:nvPr/>
        </p:nvSpPr>
        <p:spPr>
          <a:xfrm>
            <a:off x="990601" y="1404820"/>
            <a:ext cx="334938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HN" sz="2400" dirty="0"/>
              <a:t>Universo, población y muestra</a:t>
            </a:r>
          </a:p>
          <a:p>
            <a:pPr marL="0" indent="0">
              <a:buFont typeface="Arial" panose="020B0604020202020204" pitchFamily="34" charset="0"/>
              <a:buNone/>
            </a:pPr>
            <a:r>
              <a:rPr lang="es-HN" sz="2400" dirty="0"/>
              <a:t>Se realizó un censo poblacional a las 37 personas que tienen actividades relacionadas de manera directa con los procesos de aprovisionamiento y gestión de almacenes de la DPSE.</a:t>
            </a:r>
          </a:p>
          <a:p>
            <a:endParaRPr lang="es-HN" sz="2400" dirty="0"/>
          </a:p>
        </p:txBody>
      </p:sp>
      <p:graphicFrame>
        <p:nvGraphicFramePr>
          <p:cNvPr id="7" name="Tabla 6">
            <a:extLst>
              <a:ext uri="{FF2B5EF4-FFF2-40B4-BE49-F238E27FC236}">
                <a16:creationId xmlns:a16="http://schemas.microsoft.com/office/drawing/2014/main" id="{A86D260D-93F4-A020-2B32-0E0B4549B3BB}"/>
              </a:ext>
            </a:extLst>
          </p:cNvPr>
          <p:cNvGraphicFramePr>
            <a:graphicFrameLocks noGrp="1"/>
          </p:cNvGraphicFramePr>
          <p:nvPr>
            <p:extLst>
              <p:ext uri="{D42A27DB-BD31-4B8C-83A1-F6EECF244321}">
                <p14:modId xmlns:p14="http://schemas.microsoft.com/office/powerpoint/2010/main" val="4134821280"/>
              </p:ext>
            </p:extLst>
          </p:nvPr>
        </p:nvGraphicFramePr>
        <p:xfrm>
          <a:off x="4719002" y="1774367"/>
          <a:ext cx="6963482" cy="3657600"/>
        </p:xfrm>
        <a:graphic>
          <a:graphicData uri="http://schemas.openxmlformats.org/drawingml/2006/table">
            <a:tbl>
              <a:tblPr firstRow="1" firstCol="1" bandRow="1">
                <a:tableStyleId>{69012ECD-51FC-41F1-AA8D-1B2483CD663E}</a:tableStyleId>
              </a:tblPr>
              <a:tblGrid>
                <a:gridCol w="2697538">
                  <a:extLst>
                    <a:ext uri="{9D8B030D-6E8A-4147-A177-3AD203B41FA5}">
                      <a16:colId xmlns:a16="http://schemas.microsoft.com/office/drawing/2014/main" val="1647730615"/>
                    </a:ext>
                  </a:extLst>
                </a:gridCol>
                <a:gridCol w="4265944">
                  <a:extLst>
                    <a:ext uri="{9D8B030D-6E8A-4147-A177-3AD203B41FA5}">
                      <a16:colId xmlns:a16="http://schemas.microsoft.com/office/drawing/2014/main" val="4058857811"/>
                    </a:ext>
                  </a:extLst>
                </a:gridCol>
              </a:tblGrid>
              <a:tr h="190500">
                <a:tc>
                  <a:txBody>
                    <a:bodyPr/>
                    <a:lstStyle/>
                    <a:p>
                      <a:pPr indent="0" algn="ctr">
                        <a:lnSpc>
                          <a:spcPct val="100000"/>
                        </a:lnSpc>
                      </a:pPr>
                      <a:r>
                        <a:rPr lang="es-ES" sz="2000" spc="0">
                          <a:effectLst/>
                        </a:rPr>
                        <a:t>Perfil:</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ctr">
                        <a:lnSpc>
                          <a:spcPct val="100000"/>
                        </a:lnSpc>
                      </a:pPr>
                      <a:r>
                        <a:rPr lang="es-ES" sz="2000" spc="0">
                          <a:effectLst/>
                        </a:rPr>
                        <a:t>Detalle:</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383287250"/>
                  </a:ext>
                </a:extLst>
              </a:tr>
              <a:tr h="361950">
                <a:tc>
                  <a:txBody>
                    <a:bodyPr/>
                    <a:lstStyle/>
                    <a:p>
                      <a:pPr indent="0" algn="just">
                        <a:lnSpc>
                          <a:spcPct val="100000"/>
                        </a:lnSpc>
                      </a:pPr>
                      <a:r>
                        <a:rPr lang="es-ES" sz="2000" spc="0">
                          <a:effectLst/>
                        </a:rPr>
                        <a:t>Unidad de Muestreo </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Policía nacional y dirección de protección y servicios especiales </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345525163"/>
                  </a:ext>
                </a:extLst>
              </a:tr>
              <a:tr h="361950">
                <a:tc>
                  <a:txBody>
                    <a:bodyPr/>
                    <a:lstStyle/>
                    <a:p>
                      <a:pPr indent="0" algn="just">
                        <a:lnSpc>
                          <a:spcPct val="100000"/>
                        </a:lnSpc>
                      </a:pPr>
                      <a:r>
                        <a:rPr lang="es-ES" sz="2000" spc="0">
                          <a:effectLst/>
                        </a:rPr>
                        <a:t>Unidad de Análisis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Empleados de los departamentos de Compras, almacén y logística.</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97235377"/>
                  </a:ext>
                </a:extLst>
              </a:tr>
              <a:tr h="180975">
                <a:tc>
                  <a:txBody>
                    <a:bodyPr/>
                    <a:lstStyle/>
                    <a:p>
                      <a:pPr indent="0" algn="just">
                        <a:lnSpc>
                          <a:spcPct val="100000"/>
                        </a:lnSpc>
                      </a:pPr>
                      <a:r>
                        <a:rPr lang="es-ES" sz="2000" spc="0">
                          <a:effectLst/>
                        </a:rPr>
                        <a:t>Delimitación:</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Ciudad de Tegucigalpa</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29285797"/>
                  </a:ext>
                </a:extLst>
              </a:tr>
              <a:tr h="180975">
                <a:tc>
                  <a:txBody>
                    <a:bodyPr/>
                    <a:lstStyle/>
                    <a:p>
                      <a:pPr indent="0" algn="just">
                        <a:lnSpc>
                          <a:spcPct val="100000"/>
                        </a:lnSpc>
                      </a:pPr>
                      <a:r>
                        <a:rPr lang="es-ES" sz="2000" spc="0">
                          <a:effectLst/>
                        </a:rPr>
                        <a:t>Universo</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37 empleados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47193962"/>
                  </a:ext>
                </a:extLst>
              </a:tr>
              <a:tr h="180975">
                <a:tc>
                  <a:txBody>
                    <a:bodyPr/>
                    <a:lstStyle/>
                    <a:p>
                      <a:pPr indent="0" algn="just">
                        <a:lnSpc>
                          <a:spcPct val="100000"/>
                        </a:lnSpc>
                      </a:pPr>
                      <a:r>
                        <a:rPr lang="es-ES" sz="2000" spc="0">
                          <a:effectLst/>
                        </a:rPr>
                        <a:t>Población y Muestra</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37 empleados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584910898"/>
                  </a:ext>
                </a:extLst>
              </a:tr>
              <a:tr h="180975">
                <a:tc>
                  <a:txBody>
                    <a:bodyPr/>
                    <a:lstStyle/>
                    <a:p>
                      <a:pPr indent="0" algn="just">
                        <a:lnSpc>
                          <a:spcPct val="100000"/>
                        </a:lnSpc>
                      </a:pPr>
                      <a:r>
                        <a:rPr lang="es-ES" sz="2000" spc="0">
                          <a:effectLst/>
                        </a:rPr>
                        <a:t>Género:</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Masculino y Femenino</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897993284"/>
                  </a:ext>
                </a:extLst>
              </a:tr>
              <a:tr h="180975">
                <a:tc>
                  <a:txBody>
                    <a:bodyPr/>
                    <a:lstStyle/>
                    <a:p>
                      <a:pPr indent="0" algn="just">
                        <a:lnSpc>
                          <a:spcPct val="100000"/>
                        </a:lnSpc>
                      </a:pPr>
                      <a:r>
                        <a:rPr lang="es-ES" sz="2000" spc="0">
                          <a:effectLst/>
                        </a:rPr>
                        <a:t>Edades: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Rango de 21 a 48 años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351158774"/>
                  </a:ext>
                </a:extLst>
              </a:tr>
              <a:tr h="180975">
                <a:tc>
                  <a:txBody>
                    <a:bodyPr/>
                    <a:lstStyle/>
                    <a:p>
                      <a:pPr indent="0" algn="just">
                        <a:lnSpc>
                          <a:spcPct val="100000"/>
                        </a:lnSpc>
                      </a:pPr>
                      <a:r>
                        <a:rPr lang="es-ES" sz="2000" spc="0">
                          <a:effectLst/>
                        </a:rPr>
                        <a:t>Cargos a evaluar:</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a:effectLst/>
                        </a:rPr>
                        <a:t>Gerencias, Jefaturas y Operativos.</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174648992"/>
                  </a:ext>
                </a:extLst>
              </a:tr>
              <a:tr h="180975">
                <a:tc>
                  <a:txBody>
                    <a:bodyPr/>
                    <a:lstStyle/>
                    <a:p>
                      <a:pPr indent="0" algn="just">
                        <a:lnSpc>
                          <a:spcPct val="100000"/>
                        </a:lnSpc>
                      </a:pPr>
                      <a:r>
                        <a:rPr lang="es-ES" sz="2000" spc="0">
                          <a:effectLst/>
                        </a:rPr>
                        <a:t>Perfil Académico:</a:t>
                      </a:r>
                      <a:endParaRPr lang="es-ES" sz="20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tc>
                  <a:txBody>
                    <a:bodyPr/>
                    <a:lstStyle/>
                    <a:p>
                      <a:pPr indent="0" algn="just">
                        <a:lnSpc>
                          <a:spcPct val="100000"/>
                        </a:lnSpc>
                      </a:pPr>
                      <a:r>
                        <a:rPr lang="es-ES" sz="2000" spc="0" dirty="0">
                          <a:effectLst/>
                        </a:rPr>
                        <a:t>Secundaria, Pregrado, Postgrado</a:t>
                      </a:r>
                      <a:endParaRPr lang="es-ES" sz="20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230998660"/>
                  </a:ext>
                </a:extLst>
              </a:tr>
            </a:tbl>
          </a:graphicData>
        </a:graphic>
      </p:graphicFrame>
    </p:spTree>
    <p:extLst>
      <p:ext uri="{BB962C8B-B14F-4D97-AF65-F5344CB8AC3E}">
        <p14:creationId xmlns:p14="http://schemas.microsoft.com/office/powerpoint/2010/main" val="4305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Análisis de los resultados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5</a:t>
            </a:fld>
            <a:endParaRPr lang="es-ES" sz="1800" b="1" dirty="0">
              <a:solidFill>
                <a:schemeClr val="tx1"/>
              </a:solidFill>
            </a:endParaRPr>
          </a:p>
        </p:txBody>
      </p:sp>
      <p:sp>
        <p:nvSpPr>
          <p:cNvPr id="11" name="CuadroTexto 10">
            <a:extLst>
              <a:ext uri="{FF2B5EF4-FFF2-40B4-BE49-F238E27FC236}">
                <a16:creationId xmlns:a16="http://schemas.microsoft.com/office/drawing/2014/main" id="{ABF5C881-2F14-BF4B-858A-F74AF070838A}"/>
              </a:ext>
            </a:extLst>
          </p:cNvPr>
          <p:cNvSpPr txBox="1"/>
          <p:nvPr/>
        </p:nvSpPr>
        <p:spPr>
          <a:xfrm>
            <a:off x="235424" y="4583154"/>
            <a:ext cx="5633113" cy="1200329"/>
          </a:xfrm>
          <a:prstGeom prst="rect">
            <a:avLst/>
          </a:prstGeom>
          <a:noFill/>
        </p:spPr>
        <p:txBody>
          <a:bodyPr wrap="square">
            <a:spAutoFit/>
          </a:bodyPr>
          <a:lstStyle/>
          <a:p>
            <a:r>
              <a:rPr lang="es-ES" dirty="0"/>
              <a:t>Según la agrupación de las preguntas 1 a 15 del instrumento de medición que se hizo mediante el sistema SPSS V. 27, sumado los valores alto y bastante alto el resultado es de 91.89% mientras el 8.11% en intermedio</a:t>
            </a:r>
          </a:p>
        </p:txBody>
      </p:sp>
      <p:sp>
        <p:nvSpPr>
          <p:cNvPr id="14" name="CuadroTexto 13">
            <a:extLst>
              <a:ext uri="{FF2B5EF4-FFF2-40B4-BE49-F238E27FC236}">
                <a16:creationId xmlns:a16="http://schemas.microsoft.com/office/drawing/2014/main" id="{F20166E9-88CE-5BEA-BDDC-1C05CD04CB48}"/>
              </a:ext>
            </a:extLst>
          </p:cNvPr>
          <p:cNvSpPr txBox="1"/>
          <p:nvPr/>
        </p:nvSpPr>
        <p:spPr>
          <a:xfrm>
            <a:off x="5868538" y="4583154"/>
            <a:ext cx="6046544" cy="1200329"/>
          </a:xfrm>
          <a:prstGeom prst="rect">
            <a:avLst/>
          </a:prstGeom>
          <a:noFill/>
        </p:spPr>
        <p:txBody>
          <a:bodyPr wrap="square">
            <a:spAutoFit/>
          </a:bodyPr>
          <a:lstStyle/>
          <a:p>
            <a:r>
              <a:rPr lang="es-ES" dirty="0"/>
              <a:t>Según la agrupación de las preguntas 16 a 30 del instrumento de medición que se hizo mediante el sistema SPSS V. 27, sumado los valores alto y bastante alto el resultado es de 70.27%, mientras el 29.73% en intermedio. </a:t>
            </a:r>
          </a:p>
        </p:txBody>
      </p:sp>
      <p:pic>
        <p:nvPicPr>
          <p:cNvPr id="16" name="Imagen 15">
            <a:extLst>
              <a:ext uri="{FF2B5EF4-FFF2-40B4-BE49-F238E27FC236}">
                <a16:creationId xmlns:a16="http://schemas.microsoft.com/office/drawing/2014/main" id="{579C2D6F-8E22-E150-7805-ED416E8089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392" y="1435975"/>
            <a:ext cx="5261176" cy="3096000"/>
          </a:xfrm>
          <a:prstGeom prst="rect">
            <a:avLst/>
          </a:prstGeom>
          <a:noFill/>
          <a:ln>
            <a:noFill/>
          </a:ln>
        </p:spPr>
      </p:pic>
      <p:pic>
        <p:nvPicPr>
          <p:cNvPr id="17" name="Imagen 16">
            <a:extLst>
              <a:ext uri="{FF2B5EF4-FFF2-40B4-BE49-F238E27FC236}">
                <a16:creationId xmlns:a16="http://schemas.microsoft.com/office/drawing/2014/main" id="{657BF831-DBA2-1DD1-705D-C8B456F771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35975"/>
            <a:ext cx="5261176" cy="3096000"/>
          </a:xfrm>
          <a:prstGeom prst="rect">
            <a:avLst/>
          </a:prstGeom>
          <a:noFill/>
          <a:ln>
            <a:noFill/>
          </a:ln>
        </p:spPr>
      </p:pic>
    </p:spTree>
    <p:extLst>
      <p:ext uri="{BB962C8B-B14F-4D97-AF65-F5344CB8AC3E}">
        <p14:creationId xmlns:p14="http://schemas.microsoft.com/office/powerpoint/2010/main" val="70937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Análisis de los resultados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6</a:t>
            </a:fld>
            <a:endParaRPr lang="es-ES" sz="1800" b="1" dirty="0">
              <a:solidFill>
                <a:schemeClr val="tx1"/>
              </a:solidFill>
            </a:endParaRPr>
          </a:p>
        </p:txBody>
      </p:sp>
      <p:pic>
        <p:nvPicPr>
          <p:cNvPr id="12" name="Imagen 11">
            <a:extLst>
              <a:ext uri="{FF2B5EF4-FFF2-40B4-BE49-F238E27FC236}">
                <a16:creationId xmlns:a16="http://schemas.microsoft.com/office/drawing/2014/main" id="{54F114E5-835A-25C2-79CC-1781B1270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7715" y="1420902"/>
            <a:ext cx="5276533" cy="3096000"/>
          </a:xfrm>
          <a:prstGeom prst="rect">
            <a:avLst/>
          </a:prstGeom>
          <a:noFill/>
          <a:ln>
            <a:noFill/>
          </a:ln>
        </p:spPr>
      </p:pic>
      <p:sp>
        <p:nvSpPr>
          <p:cNvPr id="14" name="CuadroTexto 13">
            <a:extLst>
              <a:ext uri="{FF2B5EF4-FFF2-40B4-BE49-F238E27FC236}">
                <a16:creationId xmlns:a16="http://schemas.microsoft.com/office/drawing/2014/main" id="{F20166E9-88CE-5BEA-BDDC-1C05CD04CB48}"/>
              </a:ext>
            </a:extLst>
          </p:cNvPr>
          <p:cNvSpPr txBox="1"/>
          <p:nvPr/>
        </p:nvSpPr>
        <p:spPr>
          <a:xfrm>
            <a:off x="3169425" y="4700457"/>
            <a:ext cx="5633113" cy="1200329"/>
          </a:xfrm>
          <a:prstGeom prst="rect">
            <a:avLst/>
          </a:prstGeom>
          <a:noFill/>
        </p:spPr>
        <p:txBody>
          <a:bodyPr wrap="square">
            <a:spAutoFit/>
          </a:bodyPr>
          <a:lstStyle/>
          <a:p>
            <a:r>
              <a:rPr lang="es-ES" dirty="0"/>
              <a:t>El 27.03% de los encuestados está totalmente de acuerdo y un 21.62% está de acuerdo. Un 35.14% muestra desacuerdo, un 2.70% está muy en desacuerdo y un 13.51% se mantiene neutral en esta evaluación. </a:t>
            </a:r>
          </a:p>
        </p:txBody>
      </p:sp>
    </p:spTree>
    <p:extLst>
      <p:ext uri="{BB962C8B-B14F-4D97-AF65-F5344CB8AC3E}">
        <p14:creationId xmlns:p14="http://schemas.microsoft.com/office/powerpoint/2010/main" val="168530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Análisis de las hipótesis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7</a:t>
            </a:fld>
            <a:endParaRPr lang="es-ES" sz="1800" b="1" dirty="0">
              <a:solidFill>
                <a:schemeClr val="tx1"/>
              </a:solidFill>
            </a:endParaRPr>
          </a:p>
        </p:txBody>
      </p:sp>
      <p:graphicFrame>
        <p:nvGraphicFramePr>
          <p:cNvPr id="4" name="Tabla 3">
            <a:extLst>
              <a:ext uri="{FF2B5EF4-FFF2-40B4-BE49-F238E27FC236}">
                <a16:creationId xmlns:a16="http://schemas.microsoft.com/office/drawing/2014/main" id="{60AA7239-E7C8-DA77-84A0-C384A84F09B0}"/>
              </a:ext>
            </a:extLst>
          </p:cNvPr>
          <p:cNvGraphicFramePr>
            <a:graphicFrameLocks noGrp="1"/>
          </p:cNvGraphicFramePr>
          <p:nvPr>
            <p:extLst>
              <p:ext uri="{D42A27DB-BD31-4B8C-83A1-F6EECF244321}">
                <p14:modId xmlns:p14="http://schemas.microsoft.com/office/powerpoint/2010/main" val="3381607896"/>
              </p:ext>
            </p:extLst>
          </p:nvPr>
        </p:nvGraphicFramePr>
        <p:xfrm>
          <a:off x="713096" y="1463199"/>
          <a:ext cx="11092217" cy="2743200"/>
        </p:xfrm>
        <a:graphic>
          <a:graphicData uri="http://schemas.openxmlformats.org/drawingml/2006/table">
            <a:tbl>
              <a:tblPr>
                <a:tableStyleId>{C083E6E3-FA7D-4D7B-A595-EF9225AFEA82}</a:tableStyleId>
              </a:tblPr>
              <a:tblGrid>
                <a:gridCol w="2641209">
                  <a:extLst>
                    <a:ext uri="{9D8B030D-6E8A-4147-A177-3AD203B41FA5}">
                      <a16:colId xmlns:a16="http://schemas.microsoft.com/office/drawing/2014/main" val="2850486796"/>
                    </a:ext>
                  </a:extLst>
                </a:gridCol>
                <a:gridCol w="2641209">
                  <a:extLst>
                    <a:ext uri="{9D8B030D-6E8A-4147-A177-3AD203B41FA5}">
                      <a16:colId xmlns:a16="http://schemas.microsoft.com/office/drawing/2014/main" val="4243518011"/>
                    </a:ext>
                  </a:extLst>
                </a:gridCol>
                <a:gridCol w="2641209">
                  <a:extLst>
                    <a:ext uri="{9D8B030D-6E8A-4147-A177-3AD203B41FA5}">
                      <a16:colId xmlns:a16="http://schemas.microsoft.com/office/drawing/2014/main" val="86337585"/>
                    </a:ext>
                  </a:extLst>
                </a:gridCol>
                <a:gridCol w="1584295">
                  <a:extLst>
                    <a:ext uri="{9D8B030D-6E8A-4147-A177-3AD203B41FA5}">
                      <a16:colId xmlns:a16="http://schemas.microsoft.com/office/drawing/2014/main" val="2976538444"/>
                    </a:ext>
                  </a:extLst>
                </a:gridCol>
                <a:gridCol w="1584295">
                  <a:extLst>
                    <a:ext uri="{9D8B030D-6E8A-4147-A177-3AD203B41FA5}">
                      <a16:colId xmlns:a16="http://schemas.microsoft.com/office/drawing/2014/main" val="2909496578"/>
                    </a:ext>
                  </a:extLst>
                </a:gridCol>
              </a:tblGrid>
              <a:tr h="0">
                <a:tc gridSpan="5">
                  <a:txBody>
                    <a:bodyPr/>
                    <a:lstStyle/>
                    <a:p>
                      <a:pPr marL="38100" marR="38100" indent="0" algn="ctr">
                        <a:lnSpc>
                          <a:spcPct val="100000"/>
                        </a:lnSpc>
                        <a:spcAft>
                          <a:spcPts val="0"/>
                        </a:spcAft>
                      </a:pPr>
                      <a:r>
                        <a:rPr lang="es-ES" sz="1800" spc="0" dirty="0">
                          <a:effectLst/>
                        </a:rPr>
                        <a:t>Correlaciones</a:t>
                      </a:r>
                      <a:endParaRPr lang="es-ES" sz="18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375111048"/>
                  </a:ext>
                </a:extLst>
              </a:tr>
              <a:tr h="0">
                <a:tc gridSpan="3">
                  <a:txBody>
                    <a:bodyPr/>
                    <a:lstStyle/>
                    <a:p>
                      <a:pPr indent="0">
                        <a:lnSpc>
                          <a:spcPct val="100000"/>
                        </a:lnSpc>
                      </a:pPr>
                      <a:r>
                        <a:rPr lang="es-ES" sz="1800" spc="0">
                          <a:effectLst/>
                        </a:rPr>
                        <a:t> </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s-ES"/>
                    </a:p>
                  </a:txBody>
                  <a:tcPr/>
                </a:tc>
                <a:tc hMerge="1">
                  <a:txBody>
                    <a:bodyPr/>
                    <a:lstStyle/>
                    <a:p>
                      <a:endParaRPr lang="es-ES"/>
                    </a:p>
                  </a:txBody>
                  <a:tcPr/>
                </a:tc>
                <a:tc>
                  <a:txBody>
                    <a:bodyPr/>
                    <a:lstStyle/>
                    <a:p>
                      <a:pPr marL="38100" marR="38100" indent="0" algn="ctr">
                        <a:lnSpc>
                          <a:spcPct val="100000"/>
                        </a:lnSpc>
                        <a:spcAft>
                          <a:spcPts val="0"/>
                        </a:spcAft>
                      </a:pPr>
                      <a:r>
                        <a:rPr lang="es-ES" sz="1800" spc="0" dirty="0">
                          <a:effectLst/>
                        </a:rPr>
                        <a:t>Aprovisionamiento</a:t>
                      </a:r>
                      <a:endParaRPr lang="es-ES" sz="18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indent="0" algn="ctr">
                        <a:lnSpc>
                          <a:spcPct val="100000"/>
                        </a:lnSpc>
                        <a:spcAft>
                          <a:spcPts val="0"/>
                        </a:spcAft>
                      </a:pPr>
                      <a:r>
                        <a:rPr lang="es-ES" sz="1800" spc="0">
                          <a:effectLst/>
                        </a:rPr>
                        <a:t>Gestión de almacenes</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558070830"/>
                  </a:ext>
                </a:extLst>
              </a:tr>
              <a:tr h="0">
                <a:tc rowSpan="6">
                  <a:txBody>
                    <a:bodyPr/>
                    <a:lstStyle/>
                    <a:p>
                      <a:pPr marL="38100" marR="38100" indent="0">
                        <a:lnSpc>
                          <a:spcPct val="100000"/>
                        </a:lnSpc>
                        <a:spcAft>
                          <a:spcPts val="0"/>
                        </a:spcAft>
                      </a:pPr>
                      <a:r>
                        <a:rPr lang="es-ES" sz="1800" spc="0">
                          <a:effectLst/>
                        </a:rPr>
                        <a:t>Rho de Spearman</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rowSpan="3">
                  <a:txBody>
                    <a:bodyPr/>
                    <a:lstStyle/>
                    <a:p>
                      <a:pPr marL="38100" marR="38100" indent="0">
                        <a:lnSpc>
                          <a:spcPct val="100000"/>
                        </a:lnSpc>
                        <a:spcAft>
                          <a:spcPts val="0"/>
                        </a:spcAft>
                      </a:pPr>
                      <a:r>
                        <a:rPr lang="es-ES" sz="1800" spc="0" dirty="0">
                          <a:effectLst/>
                        </a:rPr>
                        <a:t>Aprovisionamiento</a:t>
                      </a:r>
                      <a:endParaRPr lang="es-ES" sz="18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nSpc>
                          <a:spcPct val="100000"/>
                        </a:lnSpc>
                        <a:spcAft>
                          <a:spcPts val="0"/>
                        </a:spcAft>
                      </a:pPr>
                      <a:r>
                        <a:rPr lang="es-ES" sz="1800" spc="0">
                          <a:effectLst/>
                        </a:rPr>
                        <a:t>Coeficiente de correlación</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1,000</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,605</a:t>
                      </a:r>
                      <a:r>
                        <a:rPr lang="es-ES" sz="1800" spc="0" baseline="30000">
                          <a:effectLst/>
                        </a:rPr>
                        <a:t>**</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51829573"/>
                  </a:ext>
                </a:extLst>
              </a:tr>
              <a:tr h="0">
                <a:tc vMerge="1">
                  <a:txBody>
                    <a:bodyPr/>
                    <a:lstStyle/>
                    <a:p>
                      <a:endParaRPr lang="es-ES"/>
                    </a:p>
                  </a:txBody>
                  <a:tcPr/>
                </a:tc>
                <a:tc vMerge="1">
                  <a:txBody>
                    <a:bodyPr/>
                    <a:lstStyle/>
                    <a:p>
                      <a:endParaRPr lang="es-ES"/>
                    </a:p>
                  </a:txBody>
                  <a:tcPr/>
                </a:tc>
                <a:tc>
                  <a:txBody>
                    <a:bodyPr/>
                    <a:lstStyle/>
                    <a:p>
                      <a:pPr marL="38100" marR="38100" indent="0">
                        <a:lnSpc>
                          <a:spcPct val="100000"/>
                        </a:lnSpc>
                        <a:spcAft>
                          <a:spcPts val="0"/>
                        </a:spcAft>
                      </a:pPr>
                      <a:r>
                        <a:rPr lang="es-ES" sz="1800" spc="0">
                          <a:effectLst/>
                        </a:rPr>
                        <a:t>Sig. (bilateral)</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,000</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44478514"/>
                  </a:ext>
                </a:extLst>
              </a:tr>
              <a:tr h="0">
                <a:tc vMerge="1">
                  <a:txBody>
                    <a:bodyPr/>
                    <a:lstStyle/>
                    <a:p>
                      <a:endParaRPr lang="es-ES"/>
                    </a:p>
                  </a:txBody>
                  <a:tcPr/>
                </a:tc>
                <a:tc vMerge="1">
                  <a:txBody>
                    <a:bodyPr/>
                    <a:lstStyle/>
                    <a:p>
                      <a:endParaRPr lang="es-ES"/>
                    </a:p>
                  </a:txBody>
                  <a:tcPr/>
                </a:tc>
                <a:tc>
                  <a:txBody>
                    <a:bodyPr/>
                    <a:lstStyle/>
                    <a:p>
                      <a:pPr marL="38100" marR="38100" indent="0">
                        <a:lnSpc>
                          <a:spcPct val="100000"/>
                        </a:lnSpc>
                        <a:spcAft>
                          <a:spcPts val="0"/>
                        </a:spcAft>
                      </a:pPr>
                      <a:r>
                        <a:rPr lang="es-ES" sz="1800" spc="0">
                          <a:effectLst/>
                        </a:rPr>
                        <a:t>N</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37</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37</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83854492"/>
                  </a:ext>
                </a:extLst>
              </a:tr>
              <a:tr h="0">
                <a:tc vMerge="1">
                  <a:txBody>
                    <a:bodyPr/>
                    <a:lstStyle/>
                    <a:p>
                      <a:endParaRPr lang="es-ES"/>
                    </a:p>
                  </a:txBody>
                  <a:tcPr/>
                </a:tc>
                <a:tc rowSpan="3">
                  <a:txBody>
                    <a:bodyPr/>
                    <a:lstStyle/>
                    <a:p>
                      <a:pPr marL="38100" marR="38100" indent="0">
                        <a:lnSpc>
                          <a:spcPct val="100000"/>
                        </a:lnSpc>
                        <a:spcAft>
                          <a:spcPts val="0"/>
                        </a:spcAft>
                      </a:pPr>
                      <a:r>
                        <a:rPr lang="es-ES" sz="1800" spc="0">
                          <a:effectLst/>
                        </a:rPr>
                        <a:t>Gestión de almacenes</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nSpc>
                          <a:spcPct val="100000"/>
                        </a:lnSpc>
                        <a:spcAft>
                          <a:spcPts val="0"/>
                        </a:spcAft>
                      </a:pPr>
                      <a:r>
                        <a:rPr lang="es-ES" sz="1800" spc="0" dirty="0">
                          <a:effectLst/>
                        </a:rPr>
                        <a:t>Coeficiente de correlación</a:t>
                      </a:r>
                      <a:endParaRPr lang="es-ES" sz="18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,605</a:t>
                      </a:r>
                      <a:r>
                        <a:rPr lang="es-ES" sz="1800" spc="0" baseline="30000">
                          <a:effectLst/>
                        </a:rPr>
                        <a:t>**</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1,000</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13009466"/>
                  </a:ext>
                </a:extLst>
              </a:tr>
              <a:tr h="0">
                <a:tc vMerge="1">
                  <a:txBody>
                    <a:bodyPr/>
                    <a:lstStyle/>
                    <a:p>
                      <a:endParaRPr lang="es-ES"/>
                    </a:p>
                  </a:txBody>
                  <a:tcPr/>
                </a:tc>
                <a:tc vMerge="1">
                  <a:txBody>
                    <a:bodyPr/>
                    <a:lstStyle/>
                    <a:p>
                      <a:endParaRPr lang="es-ES"/>
                    </a:p>
                  </a:txBody>
                  <a:tcPr/>
                </a:tc>
                <a:tc>
                  <a:txBody>
                    <a:bodyPr/>
                    <a:lstStyle/>
                    <a:p>
                      <a:pPr marL="38100" marR="38100" indent="0">
                        <a:lnSpc>
                          <a:spcPct val="100000"/>
                        </a:lnSpc>
                        <a:spcAft>
                          <a:spcPts val="0"/>
                        </a:spcAft>
                      </a:pPr>
                      <a:r>
                        <a:rPr lang="es-ES" sz="1800" spc="0">
                          <a:effectLst/>
                        </a:rPr>
                        <a:t>Sig. (bilateral)</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,000</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96420520"/>
                  </a:ext>
                </a:extLst>
              </a:tr>
              <a:tr h="0">
                <a:tc vMerge="1">
                  <a:txBody>
                    <a:bodyPr/>
                    <a:lstStyle/>
                    <a:p>
                      <a:endParaRPr lang="es-ES"/>
                    </a:p>
                  </a:txBody>
                  <a:tcPr/>
                </a:tc>
                <a:tc vMerge="1">
                  <a:txBody>
                    <a:bodyPr/>
                    <a:lstStyle/>
                    <a:p>
                      <a:endParaRPr lang="es-ES"/>
                    </a:p>
                  </a:txBody>
                  <a:tcPr/>
                </a:tc>
                <a:tc>
                  <a:txBody>
                    <a:bodyPr/>
                    <a:lstStyle/>
                    <a:p>
                      <a:pPr marL="38100" marR="38100" indent="0">
                        <a:lnSpc>
                          <a:spcPct val="100000"/>
                        </a:lnSpc>
                        <a:spcAft>
                          <a:spcPts val="0"/>
                        </a:spcAft>
                      </a:pPr>
                      <a:r>
                        <a:rPr lang="es-ES" sz="1800" spc="0">
                          <a:effectLst/>
                        </a:rPr>
                        <a:t>N</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37</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800" spc="0">
                          <a:effectLst/>
                        </a:rPr>
                        <a:t>37</a:t>
                      </a:r>
                      <a:endParaRPr lang="es-ES" sz="18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189391"/>
                  </a:ext>
                </a:extLst>
              </a:tr>
              <a:tr h="0">
                <a:tc gridSpan="5">
                  <a:txBody>
                    <a:bodyPr/>
                    <a:lstStyle/>
                    <a:p>
                      <a:pPr marL="38100" marR="38100" indent="0">
                        <a:lnSpc>
                          <a:spcPct val="100000"/>
                        </a:lnSpc>
                        <a:spcAft>
                          <a:spcPts val="0"/>
                        </a:spcAft>
                      </a:pPr>
                      <a:r>
                        <a:rPr lang="es-ES" sz="1800" spc="0" dirty="0">
                          <a:effectLst/>
                        </a:rPr>
                        <a:t>**. La correlación es significativa en el nivel 0,01 (bilateral).</a:t>
                      </a:r>
                      <a:endParaRPr lang="es-ES" sz="18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67365124"/>
                  </a:ext>
                </a:extLst>
              </a:tr>
            </a:tbl>
          </a:graphicData>
        </a:graphic>
      </p:graphicFrame>
      <p:sp>
        <p:nvSpPr>
          <p:cNvPr id="7" name="CuadroTexto 6">
            <a:extLst>
              <a:ext uri="{FF2B5EF4-FFF2-40B4-BE49-F238E27FC236}">
                <a16:creationId xmlns:a16="http://schemas.microsoft.com/office/drawing/2014/main" id="{C0880EF7-2EDB-C14C-1510-1BB7625679A7}"/>
              </a:ext>
            </a:extLst>
          </p:cNvPr>
          <p:cNvSpPr txBox="1"/>
          <p:nvPr/>
        </p:nvSpPr>
        <p:spPr>
          <a:xfrm>
            <a:off x="713096" y="4583154"/>
            <a:ext cx="11092217" cy="1477328"/>
          </a:xfrm>
          <a:prstGeom prst="rect">
            <a:avLst/>
          </a:prstGeom>
          <a:noFill/>
        </p:spPr>
        <p:txBody>
          <a:bodyPr wrap="square">
            <a:spAutoFit/>
          </a:bodyPr>
          <a:lstStyle/>
          <a:p>
            <a:r>
              <a:rPr lang="es-ES" dirty="0"/>
              <a:t>La variable independiente aprovisionamiento y la variable gestión de almacenes tienen una correlación positiva media con valor de significancia bilateral de r=,605** y un 99% que la correlación sea verdadera y 1% de margen de error de s=,000. Por lo tanto, se acepta la hipótesis HG: el aprovisionamiento de indumentaria policial causa un efecto positivo en la gestión de almacenes de la Policía Nacional y la Dirección de Protección y Servicios Especiales de Tegucigalpa durante el periodo 2022.</a:t>
            </a:r>
          </a:p>
        </p:txBody>
      </p:sp>
    </p:spTree>
    <p:extLst>
      <p:ext uri="{BB962C8B-B14F-4D97-AF65-F5344CB8AC3E}">
        <p14:creationId xmlns:p14="http://schemas.microsoft.com/office/powerpoint/2010/main" val="199827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Análisis de las hipótesis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8</a:t>
            </a:fld>
            <a:endParaRPr lang="es-ES" sz="1800" b="1" dirty="0">
              <a:solidFill>
                <a:schemeClr val="tx1"/>
              </a:solidFill>
            </a:endParaRPr>
          </a:p>
        </p:txBody>
      </p:sp>
      <p:graphicFrame>
        <p:nvGraphicFramePr>
          <p:cNvPr id="6" name="Tabla 5">
            <a:extLst>
              <a:ext uri="{FF2B5EF4-FFF2-40B4-BE49-F238E27FC236}">
                <a16:creationId xmlns:a16="http://schemas.microsoft.com/office/drawing/2014/main" id="{472FD084-F53C-F00E-4007-B210D99A8CD8}"/>
              </a:ext>
            </a:extLst>
          </p:cNvPr>
          <p:cNvGraphicFramePr>
            <a:graphicFrameLocks noGrp="1"/>
          </p:cNvGraphicFramePr>
          <p:nvPr>
            <p:extLst>
              <p:ext uri="{D42A27DB-BD31-4B8C-83A1-F6EECF244321}">
                <p14:modId xmlns:p14="http://schemas.microsoft.com/office/powerpoint/2010/main" val="1093964"/>
              </p:ext>
            </p:extLst>
          </p:nvPr>
        </p:nvGraphicFramePr>
        <p:xfrm>
          <a:off x="838200" y="1408180"/>
          <a:ext cx="10515600" cy="1493520"/>
        </p:xfrm>
        <a:graphic>
          <a:graphicData uri="http://schemas.openxmlformats.org/drawingml/2006/table">
            <a:tbl>
              <a:tblPr>
                <a:tableStyleId>{F2DE63D5-997A-4646-A377-4702673A728D}</a:tableStyleId>
              </a:tblPr>
              <a:tblGrid>
                <a:gridCol w="2628900">
                  <a:extLst>
                    <a:ext uri="{9D8B030D-6E8A-4147-A177-3AD203B41FA5}">
                      <a16:colId xmlns:a16="http://schemas.microsoft.com/office/drawing/2014/main" val="1768380505"/>
                    </a:ext>
                  </a:extLst>
                </a:gridCol>
                <a:gridCol w="2628900">
                  <a:extLst>
                    <a:ext uri="{9D8B030D-6E8A-4147-A177-3AD203B41FA5}">
                      <a16:colId xmlns:a16="http://schemas.microsoft.com/office/drawing/2014/main" val="1229727624"/>
                    </a:ext>
                  </a:extLst>
                </a:gridCol>
                <a:gridCol w="2628900">
                  <a:extLst>
                    <a:ext uri="{9D8B030D-6E8A-4147-A177-3AD203B41FA5}">
                      <a16:colId xmlns:a16="http://schemas.microsoft.com/office/drawing/2014/main" val="67796348"/>
                    </a:ext>
                  </a:extLst>
                </a:gridCol>
                <a:gridCol w="2628900">
                  <a:extLst>
                    <a:ext uri="{9D8B030D-6E8A-4147-A177-3AD203B41FA5}">
                      <a16:colId xmlns:a16="http://schemas.microsoft.com/office/drawing/2014/main" val="1776417761"/>
                    </a:ext>
                  </a:extLst>
                </a:gridCol>
              </a:tblGrid>
              <a:tr h="0">
                <a:tc gridSpan="4">
                  <a:txBody>
                    <a:bodyPr/>
                    <a:lstStyle/>
                    <a:p>
                      <a:pPr marL="38100" marR="38100" indent="0" algn="ctr">
                        <a:lnSpc>
                          <a:spcPct val="100000"/>
                        </a:lnSpc>
                        <a:spcAft>
                          <a:spcPts val="0"/>
                        </a:spcAft>
                      </a:pPr>
                      <a:r>
                        <a:rPr lang="es-ES" sz="1400" spc="0" dirty="0">
                          <a:effectLst/>
                        </a:rPr>
                        <a:t>Pruebas de chi-cuadrado</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329022970"/>
                  </a:ext>
                </a:extLst>
              </a:tr>
              <a:tr h="0">
                <a:tc>
                  <a:txBody>
                    <a:bodyPr/>
                    <a:lstStyle/>
                    <a:p>
                      <a:pPr indent="0">
                        <a:lnSpc>
                          <a:spcPct val="100000"/>
                        </a:lnSpc>
                      </a:pPr>
                      <a:r>
                        <a:rPr lang="es-ES" sz="1400" spc="0">
                          <a:effectLst/>
                        </a:rPr>
                        <a:t> </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indent="0" algn="ctr">
                        <a:lnSpc>
                          <a:spcPct val="100000"/>
                        </a:lnSpc>
                        <a:spcAft>
                          <a:spcPts val="0"/>
                        </a:spcAft>
                      </a:pPr>
                      <a:r>
                        <a:rPr lang="es-ES" sz="1400" spc="0">
                          <a:effectLst/>
                        </a:rPr>
                        <a:t>Valor</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indent="0" algn="ctr">
                        <a:lnSpc>
                          <a:spcPct val="100000"/>
                        </a:lnSpc>
                        <a:spcAft>
                          <a:spcPts val="0"/>
                        </a:spcAft>
                      </a:pPr>
                      <a:r>
                        <a:rPr lang="es-ES" sz="1400" spc="0">
                          <a:effectLst/>
                        </a:rPr>
                        <a:t>gl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indent="0" algn="ctr">
                        <a:lnSpc>
                          <a:spcPct val="100000"/>
                        </a:lnSpc>
                        <a:spcAft>
                          <a:spcPts val="0"/>
                        </a:spcAft>
                      </a:pPr>
                      <a:r>
                        <a:rPr lang="es-ES" sz="1400" spc="0">
                          <a:effectLst/>
                        </a:rPr>
                        <a:t>Significación asintótica (bilateral)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819786781"/>
                  </a:ext>
                </a:extLst>
              </a:tr>
              <a:tr h="0">
                <a:tc>
                  <a:txBody>
                    <a:bodyPr/>
                    <a:lstStyle/>
                    <a:p>
                      <a:pPr marL="38100" marR="38100" indent="0">
                        <a:lnSpc>
                          <a:spcPct val="100000"/>
                        </a:lnSpc>
                        <a:spcAft>
                          <a:spcPts val="0"/>
                        </a:spcAft>
                      </a:pPr>
                      <a:r>
                        <a:rPr lang="es-ES" sz="1400" spc="0">
                          <a:effectLst/>
                        </a:rPr>
                        <a:t>Chi-cuadrado de Pearson</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440,917</a:t>
                      </a:r>
                      <a:r>
                        <a:rPr lang="es-ES" sz="1400" spc="0" baseline="30000">
                          <a:effectLst/>
                        </a:rPr>
                        <a:t>a</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304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74538974"/>
                  </a:ext>
                </a:extLst>
              </a:tr>
              <a:tr h="0">
                <a:tc>
                  <a:txBody>
                    <a:bodyPr/>
                    <a:lstStyle/>
                    <a:p>
                      <a:pPr marL="38100" marR="38100" indent="0">
                        <a:lnSpc>
                          <a:spcPct val="100000"/>
                        </a:lnSpc>
                        <a:spcAft>
                          <a:spcPts val="0"/>
                        </a:spcAft>
                      </a:pPr>
                      <a:r>
                        <a:rPr lang="es-ES" sz="1400" spc="0">
                          <a:effectLst/>
                        </a:rPr>
                        <a:t>Razón de verosimilitud</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167,707</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304</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1,000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49427571"/>
                  </a:ext>
                </a:extLst>
              </a:tr>
              <a:tr h="0">
                <a:tc>
                  <a:txBody>
                    <a:bodyPr/>
                    <a:lstStyle/>
                    <a:p>
                      <a:pPr marL="38100" marR="38100" indent="0">
                        <a:lnSpc>
                          <a:spcPct val="100000"/>
                        </a:lnSpc>
                        <a:spcAft>
                          <a:spcPts val="0"/>
                        </a:spcAft>
                      </a:pPr>
                      <a:r>
                        <a:rPr lang="es-ES" sz="1400" spc="0">
                          <a:effectLst/>
                        </a:rPr>
                        <a:t>Asociación lineal por lineal</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17,325</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1</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,000</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08586702"/>
                  </a:ext>
                </a:extLst>
              </a:tr>
              <a:tr h="0">
                <a:tc>
                  <a:txBody>
                    <a:bodyPr/>
                    <a:lstStyle/>
                    <a:p>
                      <a:pPr marL="38100" marR="38100" indent="0">
                        <a:lnSpc>
                          <a:spcPct val="100000"/>
                        </a:lnSpc>
                        <a:spcAft>
                          <a:spcPts val="0"/>
                        </a:spcAft>
                      </a:pPr>
                      <a:r>
                        <a:rPr lang="es-ES" sz="1400" spc="0">
                          <a:effectLst/>
                        </a:rPr>
                        <a:t>N de casos válidos</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indent="0" algn="r">
                        <a:lnSpc>
                          <a:spcPct val="100000"/>
                        </a:lnSpc>
                        <a:spcAft>
                          <a:spcPts val="0"/>
                        </a:spcAft>
                      </a:pPr>
                      <a:r>
                        <a:rPr lang="es-ES" sz="1400" spc="0">
                          <a:effectLst/>
                        </a:rPr>
                        <a:t>37</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indent="0">
                        <a:lnSpc>
                          <a:spcPct val="100000"/>
                        </a:lnSpc>
                      </a:pPr>
                      <a:r>
                        <a:rPr lang="es-ES" sz="1400" spc="0">
                          <a:effectLst/>
                        </a:rPr>
                        <a:t> </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indent="0">
                        <a:lnSpc>
                          <a:spcPct val="100000"/>
                        </a:lnSpc>
                      </a:pPr>
                      <a:r>
                        <a:rPr lang="es-ES" sz="1400" spc="0">
                          <a:effectLst/>
                        </a:rPr>
                        <a:t> </a:t>
                      </a:r>
                      <a:endParaRPr lang="es-ES" sz="1400" spc="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81857567"/>
                  </a:ext>
                </a:extLst>
              </a:tr>
              <a:tr h="0">
                <a:tc gridSpan="4">
                  <a:txBody>
                    <a:bodyPr/>
                    <a:lstStyle/>
                    <a:p>
                      <a:pPr marL="38100" marR="38100" indent="0">
                        <a:lnSpc>
                          <a:spcPct val="100000"/>
                        </a:lnSpc>
                        <a:spcAft>
                          <a:spcPts val="0"/>
                        </a:spcAft>
                      </a:pPr>
                      <a:r>
                        <a:rPr lang="es-ES" sz="1400" spc="0" dirty="0">
                          <a:effectLst/>
                        </a:rPr>
                        <a:t>a. 340 casillas (100,0%) han esperado un recuento menor que 5. El recuento mínimo esperado es ,03.</a:t>
                      </a:r>
                      <a:endParaRPr lang="es-ES" sz="1400" spc="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559008205"/>
                  </a:ext>
                </a:extLst>
              </a:tr>
            </a:tbl>
          </a:graphicData>
        </a:graphic>
      </p:graphicFrame>
      <p:sp>
        <p:nvSpPr>
          <p:cNvPr id="2" name="CuadroTexto 1">
            <a:extLst>
              <a:ext uri="{FF2B5EF4-FFF2-40B4-BE49-F238E27FC236}">
                <a16:creationId xmlns:a16="http://schemas.microsoft.com/office/drawing/2014/main" id="{02BFD8E3-80EC-BB65-ACE4-5649BAAF3946}"/>
              </a:ext>
            </a:extLst>
          </p:cNvPr>
          <p:cNvSpPr txBox="1"/>
          <p:nvPr/>
        </p:nvSpPr>
        <p:spPr>
          <a:xfrm>
            <a:off x="549891" y="3494028"/>
            <a:ext cx="11092217" cy="2862322"/>
          </a:xfrm>
          <a:prstGeom prst="rect">
            <a:avLst/>
          </a:prstGeom>
          <a:noFill/>
        </p:spPr>
        <p:txBody>
          <a:bodyPr wrap="square">
            <a:spAutoFit/>
          </a:bodyPr>
          <a:lstStyle/>
          <a:p>
            <a:r>
              <a:rPr lang="es-ES" dirty="0"/>
              <a:t>La prueba de chi cuadrada al tener frecuencias efectivas mayores al 20%, es débil para el análisis. Se concluye que los datos no siguen una distribución normal y al rechazar la hipótesis nula de la prueba, con el valor de significancia bilateral P-valor de 0.000 menor a 0.05, concluyendo en: las variables categóricas aprovisionamiento (X) | gestión de almacenes (Y) son dependientes. </a:t>
            </a:r>
          </a:p>
          <a:p>
            <a:r>
              <a:rPr lang="es-ES" dirty="0"/>
              <a:t>Por lo tanto, se puede comprender que, el aprovisionamiento de indumentaria policial causa un efecto positivo en la gestión de almacenes de la Policía Nacional y la Dirección de Protección y Servicios Especiales de Tegucigalpa durante el periodo 2022, ya que las variables mantienen una relación positiva considerable según lo establecido en la prueba de Rho y el efecto que la variable independiente cause en la variable dependiente parte del nivel de asociación entre las mismas.</a:t>
            </a:r>
          </a:p>
          <a:p>
            <a:endParaRPr lang="es-ES" dirty="0"/>
          </a:p>
        </p:txBody>
      </p:sp>
    </p:spTree>
    <p:extLst>
      <p:ext uri="{BB962C8B-B14F-4D97-AF65-F5344CB8AC3E}">
        <p14:creationId xmlns:p14="http://schemas.microsoft.com/office/powerpoint/2010/main" val="86283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8FDB608-CA36-4057-91F3-E85B2A5D17F2}"/>
              </a:ext>
            </a:extLst>
          </p:cNvPr>
          <p:cNvSpPr>
            <a:spLocks noGrp="1"/>
          </p:cNvSpPr>
          <p:nvPr>
            <p:ph type="title"/>
          </p:nvPr>
        </p:nvSpPr>
        <p:spPr/>
        <p:txBody>
          <a:bodyPr/>
          <a:lstStyle/>
          <a:p>
            <a:r>
              <a:rPr lang="es-HN" b="1" dirty="0"/>
              <a:t>Conclusiones</a:t>
            </a:r>
          </a:p>
        </p:txBody>
      </p:sp>
      <p:sp>
        <p:nvSpPr>
          <p:cNvPr id="5" name="2 Marcador de número de diapositiva">
            <a:extLst>
              <a:ext uri="{FF2B5EF4-FFF2-40B4-BE49-F238E27FC236}">
                <a16:creationId xmlns:a16="http://schemas.microsoft.com/office/drawing/2014/main" id="{475FF8F9-0D30-46BD-86D2-A3DE131D9492}"/>
              </a:ext>
            </a:extLst>
          </p:cNvPr>
          <p:cNvSpPr>
            <a:spLocks noGrp="1"/>
          </p:cNvSpPr>
          <p:nvPr>
            <p:ph type="sldNum" sz="quarter" idx="12"/>
          </p:nvPr>
        </p:nvSpPr>
        <p:spPr/>
        <p:txBody>
          <a:bodyPr/>
          <a:lstStyle/>
          <a:p>
            <a:fld id="{E248D9C3-2F25-4E1A-9ED7-0816CBD5CFD2}" type="slidenum">
              <a:rPr lang="es-ES" sz="1800" b="1">
                <a:solidFill>
                  <a:schemeClr val="tx1"/>
                </a:solidFill>
              </a:rPr>
              <a:t>9</a:t>
            </a:fld>
            <a:endParaRPr lang="es-ES" sz="1800" b="1" dirty="0">
              <a:solidFill>
                <a:schemeClr val="tx1"/>
              </a:solidFill>
            </a:endParaRPr>
          </a:p>
        </p:txBody>
      </p:sp>
      <p:sp>
        <p:nvSpPr>
          <p:cNvPr id="2" name="CuadroTexto 1">
            <a:extLst>
              <a:ext uri="{FF2B5EF4-FFF2-40B4-BE49-F238E27FC236}">
                <a16:creationId xmlns:a16="http://schemas.microsoft.com/office/drawing/2014/main" id="{02BFD8E3-80EC-BB65-ACE4-5649BAAF3946}"/>
              </a:ext>
            </a:extLst>
          </p:cNvPr>
          <p:cNvSpPr txBox="1"/>
          <p:nvPr/>
        </p:nvSpPr>
        <p:spPr>
          <a:xfrm>
            <a:off x="549891" y="1433216"/>
            <a:ext cx="11092217" cy="2308324"/>
          </a:xfrm>
          <a:prstGeom prst="rect">
            <a:avLst/>
          </a:prstGeom>
          <a:noFill/>
        </p:spPr>
        <p:txBody>
          <a:bodyPr wrap="square">
            <a:spAutoFit/>
          </a:bodyPr>
          <a:lstStyle/>
          <a:p>
            <a:r>
              <a:rPr lang="es-ES" sz="2400" dirty="0"/>
              <a:t>1. Con base en los resultados de esta investigación, se ha identificado de manera concluyente que el aprovisionamiento de indumentaria policial tiene un impacto significativo en la gestión de almacenes de la Policía Nacional y la Dirección de Protección y Servicios Especiales de Tegucigalpa durante el periodo 2022. Esta conclusión se basa en el análisis de la correlación de Spearman, que brindó un coeficiente r=.605**, con un margen de error del 1%. </a:t>
            </a:r>
          </a:p>
        </p:txBody>
      </p:sp>
    </p:spTree>
    <p:extLst>
      <p:ext uri="{BB962C8B-B14F-4D97-AF65-F5344CB8AC3E}">
        <p14:creationId xmlns:p14="http://schemas.microsoft.com/office/powerpoint/2010/main" val="29344711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1888</Words>
  <Application>Microsoft Office PowerPoint</Application>
  <PresentationFormat>Panorámica</PresentationFormat>
  <Paragraphs>226</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Times New Roman</vt:lpstr>
      <vt:lpstr>Tema de Office</vt:lpstr>
      <vt:lpstr>Introducción</vt:lpstr>
      <vt:lpstr>Objetivos</vt:lpstr>
      <vt:lpstr>Variables e hipótesis</vt:lpstr>
      <vt:lpstr>Diseño de la investigación</vt:lpstr>
      <vt:lpstr>Análisis de los resultados</vt:lpstr>
      <vt:lpstr>Análisis de los resultados</vt:lpstr>
      <vt:lpstr>Análisis de las hipótesis</vt:lpstr>
      <vt:lpstr>Análisis de las hipótesis</vt:lpstr>
      <vt:lpstr>Conclusiones</vt:lpstr>
      <vt:lpstr>Recomendaciones</vt:lpstr>
      <vt:lpstr>Propuesta</vt:lpstr>
      <vt:lpstr>Propuesta</vt:lpstr>
      <vt:lpstr>Propuesta</vt:lpstr>
      <vt:lpstr>Propuesta</vt:lpstr>
      <vt:lpstr>Propuesta</vt:lpstr>
      <vt:lpstr>Propuesta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de postgrado</dc:title>
  <dc:creator>Mario Daniel Chavarria Alfaro</dc:creator>
  <cp:lastModifiedBy>Julio Ronal Chinchilla Chacón</cp:lastModifiedBy>
  <cp:revision>7</cp:revision>
  <dcterms:created xsi:type="dcterms:W3CDTF">2023-05-16T21:20:37Z</dcterms:created>
  <dcterms:modified xsi:type="dcterms:W3CDTF">2024-01-01T16:19:22Z</dcterms:modified>
</cp:coreProperties>
</file>