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94638"/>
  </p:normalViewPr>
  <p:slideViewPr>
    <p:cSldViewPr snapToGrid="0" snapToObjects="1">
      <p:cViewPr varScale="1">
        <p:scale>
          <a:sx n="138" d="100"/>
          <a:sy n="138" d="100"/>
        </p:scale>
        <p:origin x="21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95A4-A7C6-6545-BEF4-23A298096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9621F-37EC-3C48-A5C6-03CE24CFA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32C3-BCF9-774F-BA8B-5CF472F1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0A29-0210-FB40-A912-18D4A470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9A7E-DCF1-B045-AF1E-FB496C6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F293-2232-9B42-92FB-E3DA3754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9E870-1EBF-0544-8353-CFFBA604F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D792-3425-0645-BCF8-EF705E99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D9CF-E663-7D41-87E8-CFF20B9A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FEC5-4498-E048-986C-0B681100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3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0EA57-0D87-E34A-9F5C-422B19951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2349F-209E-984A-974E-B1942266D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1108-10B4-9544-8AB7-8983D244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E5AD-1C8F-9642-A4F9-F6474A9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3511-18BB-364F-8B82-8BD6F72B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5BB2-6EC2-5F49-A247-B716D884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9A8F-8A86-2A4A-93E9-F41A7435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9332-569A-5540-91D9-03275D98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E3B7-B1FC-0445-9053-9BB9223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9523-97F4-964D-9417-75727D7D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380F-34DB-6F40-9C8B-5E9923F1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0ABF2-EC31-4A43-829E-74387231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ACD7-3434-B446-9A04-F9E7B985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EAFD-A0B8-0E41-B860-349D47F5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36BC-8F37-6346-9225-6402B11A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D01E-956C-9045-B071-1758A595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700B-58F1-9F4B-B2E7-DFE145D1F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7AE12-FA54-804C-AC85-7A75E987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A6EF4-EB4B-F043-913E-82347841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4E947-2017-9642-A362-57D52F64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33280-A096-A644-BB61-EED31837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6AED-7913-8D4C-9671-1601EDE4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F1FE-D8F7-8E4D-94C8-D7548FB9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9EF50-EB76-4641-B0E6-4868B661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F98D2-3875-914D-AFB4-AC91D6895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BE442-9ACA-EC4E-81F7-B9AC6FC55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7E4CE-76B8-AC48-9966-02EF75C6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18CE9-B92B-C447-8B76-C2CC62F6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FE10D-C02A-BF4B-9A59-C2055AA2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1E58-1377-0748-8363-CE73C7D2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3A9C3-77EC-AD4D-9EB7-D1953EA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E7105-829E-1E45-AF2C-3462B6FE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8C007-6ABD-1046-BD17-4161BD4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8F3C-D06E-7F4D-9DED-FE10373C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43ED-484B-984C-843A-93AD4ABE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FA484-7FEC-AD4D-8FBA-338AB55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B01-0AB3-C249-BE4D-C811A3F8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8541-67BE-6549-9D04-091F242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8D3BC-211C-3043-A1EE-9361D0D3F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FD9D-AE41-9943-B7D0-51BD256F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54822-65D6-E543-A35A-8BC139D3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2BCD-49EE-BB4F-94D7-5EE97ADE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F398-5FD0-2147-A190-C8195D79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5AD80-C8AB-2042-85AB-85987C28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3740A-1AE4-F146-AA59-6071B3B9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BA8A-1DB7-C447-A21E-DA98118C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91542-0DA3-DA4A-B451-A9FB09E2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5535B-56C7-A94F-A251-DC0FFEC2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42502-8DC4-6C47-82B1-1CCF9A0F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69715-76D3-E74D-BB6A-69AEC7D7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F554-5CA5-0F47-B65E-06F54CC4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CC92-8643-714F-8EFB-0A2FA55E4B1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2B73E-68B9-D04D-A5F2-3E5F9C51C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3EB6-82E7-1F4B-9FE2-6611AA7C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DDB62-A2E3-D146-925B-644672FD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B8AB-48E0-744D-A2B3-284943EA2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06BCC-1453-CA41-A79E-1E0B7C989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Absence of Evidence vs Evidence of Absence</a:t>
            </a:r>
          </a:p>
        </p:txBody>
      </p:sp>
    </p:spTree>
    <p:extLst>
      <p:ext uri="{BB962C8B-B14F-4D97-AF65-F5344CB8AC3E}">
        <p14:creationId xmlns:p14="http://schemas.microsoft.com/office/powerpoint/2010/main" val="320945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F8F7-509B-1D4D-B599-B5133ECC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</a:t>
            </a:r>
            <a:r>
              <a:rPr lang="en-US" dirty="0" err="1"/>
              <a:t>Julen</a:t>
            </a:r>
            <a:r>
              <a:rPr lang="en-US" dirty="0"/>
              <a:t>, do males and </a:t>
            </a:r>
            <a:r>
              <a:rPr lang="en-US" dirty="0" err="1"/>
              <a:t>femals</a:t>
            </a:r>
            <a:r>
              <a:rPr lang="en-US" dirty="0"/>
              <a:t> switch similarly?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1648-64AA-C440-A0E7-FC7C2E56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2" y="2577224"/>
            <a:ext cx="5567238" cy="3461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B82F8-B560-D94E-826D-6D9CEB4F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0" y="2401014"/>
            <a:ext cx="3302000" cy="355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F25D8-0F3F-1040-BFCA-B87D28BBAED9}"/>
              </a:ext>
            </a:extLst>
          </p:cNvPr>
          <p:cNvSpPr txBox="1"/>
          <p:nvPr/>
        </p:nvSpPr>
        <p:spPr>
          <a:xfrm>
            <a:off x="7823202" y="5577185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-&gt; the effect of Gender on the change in </a:t>
            </a:r>
            <a:r>
              <a:rPr lang="en-US" sz="1200" dirty="0" err="1"/>
              <a:t>pref</a:t>
            </a:r>
            <a:r>
              <a:rPr lang="en-US" sz="1200" dirty="0"/>
              <a:t> is independent of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C8980-9C11-9E45-A9E2-B2015DDF4CD8}"/>
              </a:ext>
            </a:extLst>
          </p:cNvPr>
          <p:cNvSpPr txBox="1"/>
          <p:nvPr/>
        </p:nvSpPr>
        <p:spPr>
          <a:xfrm>
            <a:off x="7866786" y="5313947"/>
            <a:ext cx="4186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-&gt;overall preference appears to be gender independent, but this remains </a:t>
            </a:r>
            <a:r>
              <a:rPr lang="en-US" sz="800" dirty="0" err="1"/>
              <a:t>annecdotal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024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B95A-D96C-6243-9EAE-F715C8FC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Bayesian Stats?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BCCA-0910-F649-8877-19C0B998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 statistics are good at quantifying that there is an effect, but poor at quantifying evidence for the absence of an effect.</a:t>
            </a:r>
          </a:p>
          <a:p>
            <a:r>
              <a:rPr lang="en-US" dirty="0"/>
              <a:t>If I generate random numbers with m=0.5, and </a:t>
            </a:r>
            <a:r>
              <a:rPr lang="en-US" dirty="0" err="1"/>
              <a:t>sd</a:t>
            </a:r>
            <a:r>
              <a:rPr lang="en-US" dirty="0"/>
              <a:t>=1, and do a t-test against zero. Is H0:m=0 or H1:m≠0 true?</a:t>
            </a:r>
          </a:p>
          <a:p>
            <a:r>
              <a:rPr lang="en-US" dirty="0"/>
              <a:t>So as n increases, how should p behave?</a:t>
            </a:r>
          </a:p>
          <a:p>
            <a:r>
              <a:rPr lang="en-US" dirty="0"/>
              <a:t>If I generate random numbers with m=0, and </a:t>
            </a:r>
            <a:r>
              <a:rPr lang="en-US" dirty="0" err="1"/>
              <a:t>sd</a:t>
            </a:r>
            <a:r>
              <a:rPr lang="en-US" dirty="0"/>
              <a:t>=1, and do a t-test against zero. Is H0:m=0 or H1:m≠0 true?</a:t>
            </a:r>
          </a:p>
          <a:p>
            <a:r>
              <a:rPr lang="en-US" dirty="0"/>
              <a:t>So as n increases, how should p behave?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DB2BA6-5804-944D-BC6E-0E8C81A4EC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1" y="478790"/>
            <a:ext cx="5474652" cy="56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BAC-109B-BD4D-8808-073DA245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of Absence vs Absence of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D168-55B4-4C4D-B879-5955A65F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Frequentist stats cannot easy tell you whether p&gt;0.05 is absence of evidence or evidence of absence. </a:t>
            </a:r>
          </a:p>
          <a:p>
            <a:r>
              <a:rPr lang="en-US" dirty="0"/>
              <a:t>Often, however, we are interested in knowing the difference. Hypothetical scenario:</a:t>
            </a:r>
          </a:p>
          <a:p>
            <a:pPr marL="0" indent="0">
              <a:buNone/>
            </a:pPr>
            <a:r>
              <a:rPr lang="en-US" dirty="0"/>
              <a:t>I want to know if region X is involved in a function. I interfere with X, and measure a behavior (performance or freezing). There should be three outcomes: (a) behavior is impaired, (b) behavior is not impaired, (c) sample size too small, I can’t tell yet… (a)=Evidence for H1, (b)=Evidence for H0 (evidence of absence), (c) no evidence (absence of evidence). Frequentist can provide (a), but not differentiate between (b) and (c)</a:t>
            </a:r>
          </a:p>
        </p:txBody>
      </p:sp>
    </p:spTree>
    <p:extLst>
      <p:ext uri="{BB962C8B-B14F-4D97-AF65-F5344CB8AC3E}">
        <p14:creationId xmlns:p14="http://schemas.microsoft.com/office/powerpoint/2010/main" val="31901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7BAC-109B-BD4D-8808-073DA245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D168-55B4-4C4D-B879-5955A65F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BF</a:t>
            </a:r>
            <a:r>
              <a:rPr lang="en-US" baseline="-25000" dirty="0"/>
              <a:t>10</a:t>
            </a:r>
            <a:r>
              <a:rPr lang="en-US" dirty="0"/>
              <a:t>=p(data|H1)/p(data|H0). BF</a:t>
            </a:r>
            <a:r>
              <a:rPr lang="en-US" baseline="-25000" dirty="0"/>
              <a:t>01</a:t>
            </a:r>
            <a:r>
              <a:rPr lang="en-US" dirty="0"/>
              <a:t>=p(data|H0)/p(data|H1)</a:t>
            </a:r>
          </a:p>
          <a:p>
            <a:r>
              <a:rPr lang="en-US" dirty="0"/>
              <a:t>BF relative plausibility</a:t>
            </a:r>
          </a:p>
          <a:p>
            <a:r>
              <a:rPr lang="en-US" dirty="0"/>
              <a:t>BF can go three ways: much higher than 1 -&gt; Evidence for H1, much lower than 1-&gt; Evidence for H0 (evidence of absence), around 1-&gt;Absence of Evidence.</a:t>
            </a:r>
          </a:p>
          <a:p>
            <a:r>
              <a:rPr lang="en-US" dirty="0" err="1"/>
              <a:t>Bounderies</a:t>
            </a:r>
            <a:r>
              <a:rPr lang="en-US" dirty="0"/>
              <a:t>: 3, 1/3: moderate evidence; 10, 1/10: strong evidence. Otherwise no to </a:t>
            </a:r>
            <a:r>
              <a:rPr lang="en-US" dirty="0" err="1"/>
              <a:t>anectotal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1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A40E2-E072-1443-B39D-E5D04FB0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82445"/>
              </p:ext>
            </p:extLst>
          </p:nvPr>
        </p:nvGraphicFramePr>
        <p:xfrm>
          <a:off x="499836" y="571499"/>
          <a:ext cx="4456116" cy="39144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588">
                  <a:extLst>
                    <a:ext uri="{9D8B030D-6E8A-4147-A177-3AD203B41FA5}">
                      <a16:colId xmlns:a16="http://schemas.microsoft.com/office/drawing/2014/main" val="3063386986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3083623404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975163065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833979178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3685150792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4019894853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3103778682"/>
                    </a:ext>
                  </a:extLst>
                </a:gridCol>
              </a:tblGrid>
              <a:tr h="208189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m=0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076054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strong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moderate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anecdotal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moderate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strong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very strong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418616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0-1/10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1/10-1/3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1/3-3/1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"3-10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"10-100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100+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568823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502458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9668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512379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9759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51776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9733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076455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4624668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470921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9948402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0058732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33027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270899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348597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6238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933840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779080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140974"/>
                  </a:ext>
                </a:extLst>
              </a:tr>
              <a:tr h="20818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8505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358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C2AC38-00E4-9C46-84E8-9351940B5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42286"/>
              </p:ext>
            </p:extLst>
          </p:nvPr>
        </p:nvGraphicFramePr>
        <p:xfrm>
          <a:off x="5698672" y="595991"/>
          <a:ext cx="4828590" cy="388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765">
                  <a:extLst>
                    <a:ext uri="{9D8B030D-6E8A-4147-A177-3AD203B41FA5}">
                      <a16:colId xmlns:a16="http://schemas.microsoft.com/office/drawing/2014/main" val="62492005"/>
                    </a:ext>
                  </a:extLst>
                </a:gridCol>
                <a:gridCol w="804765">
                  <a:extLst>
                    <a:ext uri="{9D8B030D-6E8A-4147-A177-3AD203B41FA5}">
                      <a16:colId xmlns:a16="http://schemas.microsoft.com/office/drawing/2014/main" val="3152905723"/>
                    </a:ext>
                  </a:extLst>
                </a:gridCol>
                <a:gridCol w="804765">
                  <a:extLst>
                    <a:ext uri="{9D8B030D-6E8A-4147-A177-3AD203B41FA5}">
                      <a16:colId xmlns:a16="http://schemas.microsoft.com/office/drawing/2014/main" val="2859592398"/>
                    </a:ext>
                  </a:extLst>
                </a:gridCol>
                <a:gridCol w="804765">
                  <a:extLst>
                    <a:ext uri="{9D8B030D-6E8A-4147-A177-3AD203B41FA5}">
                      <a16:colId xmlns:a16="http://schemas.microsoft.com/office/drawing/2014/main" val="2411750536"/>
                    </a:ext>
                  </a:extLst>
                </a:gridCol>
                <a:gridCol w="804765">
                  <a:extLst>
                    <a:ext uri="{9D8B030D-6E8A-4147-A177-3AD203B41FA5}">
                      <a16:colId xmlns:a16="http://schemas.microsoft.com/office/drawing/2014/main" val="3563265304"/>
                    </a:ext>
                  </a:extLst>
                </a:gridCol>
                <a:gridCol w="804765">
                  <a:extLst>
                    <a:ext uri="{9D8B030D-6E8A-4147-A177-3AD203B41FA5}">
                      <a16:colId xmlns:a16="http://schemas.microsoft.com/office/drawing/2014/main" val="1407098721"/>
                    </a:ext>
                  </a:extLst>
                </a:gridCol>
              </a:tblGrid>
              <a:tr h="21611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m=1.2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68304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strong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moderate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anecdotal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moderate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strong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very strong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881210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0-1/10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1/10-1/3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1/3-3/1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"3-10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"10-100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100+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604744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016543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5591656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979568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3125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648966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197708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5352711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256886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83474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679412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0795420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8541968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9030729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1487247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648821"/>
                  </a:ext>
                </a:extLst>
              </a:tr>
              <a:tr h="216111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948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43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2B75-803C-9947-8930-74E144F8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698-D3D3-3A42-8442-DD6580AC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BayesFactor</a:t>
            </a:r>
            <a:r>
              <a:rPr lang="en-US" dirty="0"/>
              <a:t> package in R</a:t>
            </a:r>
          </a:p>
          <a:p>
            <a:r>
              <a:rPr lang="en-US" dirty="0"/>
              <a:t>JASP</a:t>
            </a:r>
          </a:p>
          <a:p>
            <a:r>
              <a:rPr lang="en-US" dirty="0"/>
              <a:t>Remember: normally distributed residuals still apply</a:t>
            </a:r>
          </a:p>
          <a:p>
            <a:r>
              <a:rPr lang="en-US" dirty="0"/>
              <a:t>Multiple comparison can still be a problem (beyond today)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2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BEFD8A-4382-E14A-930C-3E0B0D3F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9" y="3585459"/>
            <a:ext cx="5864679" cy="2287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72B75-803C-9947-8930-74E144F8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698-D3D3-3A42-8442-DD6580AC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8488" cy="1246348"/>
          </a:xfrm>
        </p:spPr>
        <p:txBody>
          <a:bodyPr>
            <a:normAutofit/>
          </a:bodyPr>
          <a:lstStyle/>
          <a:p>
            <a:r>
              <a:rPr lang="en-US" sz="1200" dirty="0"/>
              <a:t>We inject </a:t>
            </a:r>
            <a:r>
              <a:rPr lang="en-US" sz="1200" dirty="0" err="1"/>
              <a:t>muscimol</a:t>
            </a:r>
            <a:r>
              <a:rPr lang="en-US" sz="1200" dirty="0"/>
              <a:t> in ACC vs. Saline</a:t>
            </a:r>
          </a:p>
          <a:p>
            <a:r>
              <a:rPr lang="en-US" sz="1200" dirty="0"/>
              <a:t>We measure freezing before (BL) and during shocks (Shocks)</a:t>
            </a:r>
          </a:p>
          <a:p>
            <a:r>
              <a:rPr lang="en-US" sz="1200" dirty="0"/>
              <a:t>We measure freezing before (BL) and during CS</a:t>
            </a:r>
          </a:p>
          <a:p>
            <a:r>
              <a:rPr lang="en-US" sz="1200" dirty="0"/>
              <a:t>Do we have an effect of </a:t>
            </a:r>
            <a:r>
              <a:rPr lang="en-US" sz="1200" dirty="0" err="1"/>
              <a:t>Muscimol</a:t>
            </a:r>
            <a:r>
              <a:rPr lang="en-US" sz="1200" dirty="0"/>
              <a:t> on Shock and/or CS triggered freezing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637D15-28CF-3540-A09E-9B26EFDB1A20}"/>
              </a:ext>
            </a:extLst>
          </p:cNvPr>
          <p:cNvSpPr/>
          <p:nvPr/>
        </p:nvSpPr>
        <p:spPr>
          <a:xfrm>
            <a:off x="2809844" y="4710902"/>
            <a:ext cx="195943" cy="236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4168B-797B-3147-815C-A3A4FB003BAA}"/>
              </a:ext>
            </a:extLst>
          </p:cNvPr>
          <p:cNvSpPr/>
          <p:nvPr/>
        </p:nvSpPr>
        <p:spPr>
          <a:xfrm>
            <a:off x="2809844" y="4252511"/>
            <a:ext cx="195943" cy="2367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B59FE-A401-554F-B6DE-0638F617CDD2}"/>
              </a:ext>
            </a:extLst>
          </p:cNvPr>
          <p:cNvSpPr txBox="1"/>
          <p:nvPr/>
        </p:nvSpPr>
        <p:spPr>
          <a:xfrm>
            <a:off x="3117088" y="422465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08158-CB8D-244B-8303-86816B99C8B1}"/>
              </a:ext>
            </a:extLst>
          </p:cNvPr>
          <p:cNvSpPr txBox="1"/>
          <p:nvPr/>
        </p:nvSpPr>
        <p:spPr>
          <a:xfrm>
            <a:off x="3117088" y="461773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musci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46E21F-0036-DD46-9C08-A928B8426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31" y="771422"/>
            <a:ext cx="8426731" cy="463470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0BF154E-E710-CA44-AE9F-A8CED13E4604}"/>
              </a:ext>
            </a:extLst>
          </p:cNvPr>
          <p:cNvGrpSpPr/>
          <p:nvPr/>
        </p:nvGrpSpPr>
        <p:grpSpPr>
          <a:xfrm>
            <a:off x="6435644" y="-8970"/>
            <a:ext cx="5664021" cy="3369531"/>
            <a:chOff x="6435644" y="-8970"/>
            <a:chExt cx="5664021" cy="33695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2C94F4-12DD-0A46-BED9-316C22ECF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5644" y="-8970"/>
              <a:ext cx="5664021" cy="33695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C4D3B3-8C27-C24A-9391-E34550E3BB53}"/>
                </a:ext>
              </a:extLst>
            </p:cNvPr>
            <p:cNvSpPr txBox="1"/>
            <p:nvPr/>
          </p:nvSpPr>
          <p:spPr>
            <a:xfrm>
              <a:off x="9486877" y="27995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Shock only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94BD2D-DAF4-E346-903C-386E963D0315}"/>
              </a:ext>
            </a:extLst>
          </p:cNvPr>
          <p:cNvGrpSpPr/>
          <p:nvPr/>
        </p:nvGrpSpPr>
        <p:grpSpPr>
          <a:xfrm>
            <a:off x="6248103" y="3376901"/>
            <a:ext cx="5851562" cy="3481099"/>
            <a:chOff x="6248103" y="3376901"/>
            <a:chExt cx="5851562" cy="3481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7E7F9B-5EF2-2140-8D92-EA47EBA3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8103" y="3376901"/>
              <a:ext cx="5851562" cy="348109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8A6DA-4C88-794B-9E71-6F4597EDCDCD}"/>
                </a:ext>
              </a:extLst>
            </p:cNvPr>
            <p:cNvSpPr txBox="1"/>
            <p:nvPr/>
          </p:nvSpPr>
          <p:spPr>
            <a:xfrm>
              <a:off x="9407123" y="3435765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CS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84E2-C592-C04F-B245-C15851D0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F515-E951-3347-B30B-38F498E4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Difference between difference in significance vs. significant interaction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96906-4C61-8D46-A3A8-92E6E76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2559957"/>
            <a:ext cx="2959100" cy="3517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898268-0F46-8A43-B2D5-9B1AE78A90D0}"/>
              </a:ext>
            </a:extLst>
          </p:cNvPr>
          <p:cNvSpPr/>
          <p:nvPr/>
        </p:nvSpPr>
        <p:spPr>
          <a:xfrm>
            <a:off x="3698421" y="3184071"/>
            <a:ext cx="195943" cy="236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E6508-DEF0-8144-AB9B-1C2BEE66FDFE}"/>
              </a:ext>
            </a:extLst>
          </p:cNvPr>
          <p:cNvSpPr/>
          <p:nvPr/>
        </p:nvSpPr>
        <p:spPr>
          <a:xfrm>
            <a:off x="3698421" y="3547609"/>
            <a:ext cx="195943" cy="2367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B005D-B352-2946-B12C-962C0DBBFB4F}"/>
              </a:ext>
            </a:extLst>
          </p:cNvPr>
          <p:cNvSpPr txBox="1"/>
          <p:nvPr/>
        </p:nvSpPr>
        <p:spPr>
          <a:xfrm>
            <a:off x="4005665" y="30882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83166-3C7E-0F42-B395-8DFCA8DD8C27}"/>
              </a:ext>
            </a:extLst>
          </p:cNvPr>
          <p:cNvSpPr txBox="1"/>
          <p:nvPr/>
        </p:nvSpPr>
        <p:spPr>
          <a:xfrm>
            <a:off x="4005665" y="348132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musci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AE4F9F-8EB3-5C4D-8063-945E600B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2572224"/>
            <a:ext cx="4291693" cy="3604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B7CFC-B8E0-8F46-B4C0-77DB068D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085" y="2572224"/>
            <a:ext cx="6023055" cy="37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733</Words>
  <Application>Microsoft Macintosh PowerPoint</Application>
  <PresentationFormat>Widescreen</PresentationFormat>
  <Paragraphs>260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Office Theme</vt:lpstr>
      <vt:lpstr>JASP</vt:lpstr>
      <vt:lpstr>Why Bother with Bayesian Stats?</vt:lpstr>
      <vt:lpstr>PowerPoint Presentation</vt:lpstr>
      <vt:lpstr>Evidence of Absence vs Absence of Evidence</vt:lpstr>
      <vt:lpstr>Bayesian Approach</vt:lpstr>
      <vt:lpstr>PowerPoint Presentation</vt:lpstr>
      <vt:lpstr>Implementation</vt:lpstr>
      <vt:lpstr>Example 1</vt:lpstr>
      <vt:lpstr>Example 2 – synthetic data</vt:lpstr>
      <vt:lpstr>Example 3 – Julen, do males and femals switch similarly?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JASP</dc:title>
  <dc:creator>Christian Keysers</dc:creator>
  <cp:lastModifiedBy>Christian</cp:lastModifiedBy>
  <cp:revision>14</cp:revision>
  <dcterms:created xsi:type="dcterms:W3CDTF">2019-03-21T08:05:02Z</dcterms:created>
  <dcterms:modified xsi:type="dcterms:W3CDTF">2019-03-22T10:58:50Z</dcterms:modified>
</cp:coreProperties>
</file>