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76" r:id="rId3"/>
    <p:sldId id="277" r:id="rId4"/>
    <p:sldId id="278" r:id="rId5"/>
    <p:sldId id="273" r:id="rId6"/>
    <p:sldId id="257" r:id="rId7"/>
    <p:sldId id="266" r:id="rId8"/>
    <p:sldId id="267" r:id="rId9"/>
    <p:sldId id="269" r:id="rId10"/>
    <p:sldId id="271" r:id="rId11"/>
    <p:sldId id="270" r:id="rId12"/>
    <p:sldId id="258" r:id="rId13"/>
    <p:sldId id="268" r:id="rId14"/>
    <p:sldId id="259" r:id="rId15"/>
    <p:sldId id="260" r:id="rId16"/>
    <p:sldId id="261" r:id="rId17"/>
    <p:sldId id="279" r:id="rId18"/>
    <p:sldId id="263" r:id="rId19"/>
    <p:sldId id="264" r:id="rId20"/>
    <p:sldId id="265" r:id="rId21"/>
    <p:sldId id="274" r:id="rId22"/>
    <p:sldId id="280" r:id="rId23"/>
    <p:sldId id="282" r:id="rId24"/>
    <p:sldId id="297" r:id="rId25"/>
    <p:sldId id="283" r:id="rId26"/>
    <p:sldId id="284" r:id="rId27"/>
    <p:sldId id="285" r:id="rId28"/>
    <p:sldId id="286" r:id="rId29"/>
    <p:sldId id="295" r:id="rId30"/>
    <p:sldId id="296" r:id="rId31"/>
    <p:sldId id="288" r:id="rId32"/>
    <p:sldId id="289" r:id="rId33"/>
    <p:sldId id="290" r:id="rId34"/>
    <p:sldId id="291" r:id="rId35"/>
    <p:sldId id="292" r:id="rId36"/>
    <p:sldId id="293" r:id="rId37"/>
    <p:sldId id="281" r:id="rId38"/>
    <p:sldId id="301" r:id="rId39"/>
    <p:sldId id="298" r:id="rId40"/>
    <p:sldId id="299" r:id="rId41"/>
    <p:sldId id="300" r:id="rId42"/>
    <p:sldId id="305" r:id="rId43"/>
    <p:sldId id="306" r:id="rId44"/>
    <p:sldId id="302" r:id="rId45"/>
    <p:sldId id="303" r:id="rId46"/>
    <p:sldId id="304" r:id="rId47"/>
    <p:sldId id="28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DDC"/>
    <a:srgbClr val="C4D6A0"/>
    <a:srgbClr val="332F30"/>
    <a:srgbClr val="CAD4D8"/>
    <a:srgbClr val="BFEAFF"/>
    <a:srgbClr val="3E3B3C"/>
    <a:srgbClr val="4A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F3C4B-8B9C-424B-B25C-E589C094E55E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669CCDC9-D13B-4CD2-82EB-9D0B3EFBEE58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R</a:t>
          </a:r>
          <a:r>
            <a:rPr lang="en-US" dirty="0"/>
            <a:t>oss Ihaka</a:t>
          </a:r>
        </a:p>
      </dgm:t>
    </dgm:pt>
    <dgm:pt modelId="{32E2278B-1CDA-4F2F-A48E-210D14A82FCF}" type="parTrans" cxnId="{D2F44D3C-80F1-447C-8C24-D03CB6F799F7}">
      <dgm:prSet/>
      <dgm:spPr/>
      <dgm:t>
        <a:bodyPr/>
        <a:lstStyle/>
        <a:p>
          <a:endParaRPr lang="en-US"/>
        </a:p>
      </dgm:t>
    </dgm:pt>
    <dgm:pt modelId="{5F3F8D6C-F300-4731-BE1D-242DE9A4105D}" type="sibTrans" cxnId="{D2F44D3C-80F1-447C-8C24-D03CB6F799F7}">
      <dgm:prSet/>
      <dgm:spPr/>
      <dgm:t>
        <a:bodyPr/>
        <a:lstStyle/>
        <a:p>
          <a:endParaRPr lang="en-US"/>
        </a:p>
      </dgm:t>
    </dgm:pt>
    <dgm:pt modelId="{2041FAE6-A31D-4A9D-8513-E2E4E95D9B16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R</a:t>
          </a:r>
          <a:r>
            <a:rPr lang="en-US" dirty="0"/>
            <a:t>obert Gentleman</a:t>
          </a:r>
        </a:p>
      </dgm:t>
    </dgm:pt>
    <dgm:pt modelId="{2570EADF-24D2-4758-A0D5-CFF1C91F4AF6}" type="parTrans" cxnId="{B810D3FA-E9FC-4C20-B0CB-AC3488846036}">
      <dgm:prSet/>
      <dgm:spPr/>
      <dgm:t>
        <a:bodyPr/>
        <a:lstStyle/>
        <a:p>
          <a:endParaRPr lang="en-US"/>
        </a:p>
      </dgm:t>
    </dgm:pt>
    <dgm:pt modelId="{9760F850-9C56-4150-B9A2-9548A8CEC01F}" type="sibTrans" cxnId="{B810D3FA-E9FC-4C20-B0CB-AC3488846036}">
      <dgm:prSet/>
      <dgm:spPr/>
      <dgm:t>
        <a:bodyPr/>
        <a:lstStyle/>
        <a:p>
          <a:endParaRPr lang="en-US"/>
        </a:p>
      </dgm:t>
    </dgm:pt>
    <dgm:pt modelId="{C2887D3C-9172-47E8-8003-96DD4B68E6AC}" type="pres">
      <dgm:prSet presAssocID="{8C2F3C4B-8B9C-424B-B25C-E589C094E55E}" presName="Name0" presStyleCnt="0">
        <dgm:presLayoutVars>
          <dgm:chMax/>
          <dgm:chPref/>
          <dgm:dir/>
        </dgm:presLayoutVars>
      </dgm:prSet>
      <dgm:spPr/>
    </dgm:pt>
    <dgm:pt modelId="{A80732F8-028A-42E6-A3AA-E22437BEDEB4}" type="pres">
      <dgm:prSet presAssocID="{669CCDC9-D13B-4CD2-82EB-9D0B3EFBEE58}" presName="composite" presStyleCnt="0">
        <dgm:presLayoutVars>
          <dgm:chMax val="1"/>
          <dgm:chPref val="1"/>
        </dgm:presLayoutVars>
      </dgm:prSet>
      <dgm:spPr/>
    </dgm:pt>
    <dgm:pt modelId="{6811CC3B-ED3D-41C3-A857-C2E97D3273AD}" type="pres">
      <dgm:prSet presAssocID="{669CCDC9-D13B-4CD2-82EB-9D0B3EFBEE58}" presName="Accent" presStyleLbl="trAlignAcc1" presStyleIdx="0" presStyleCnt="2">
        <dgm:presLayoutVars>
          <dgm:chMax val="0"/>
          <dgm:chPref val="0"/>
        </dgm:presLayoutVars>
      </dgm:prSet>
      <dgm:spPr/>
    </dgm:pt>
    <dgm:pt modelId="{DCFA9B9F-5888-4356-88FF-AEC2E9267FAB}" type="pres">
      <dgm:prSet presAssocID="{669CCDC9-D13B-4CD2-82EB-9D0B3EFBEE58}" presName="Image" presStyleLbl="alignImgPlace1" presStyleIdx="0" presStyleCnt="2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52FD738A-DDCA-442E-A86D-E3F691FE5D31}" type="pres">
      <dgm:prSet presAssocID="{669CCDC9-D13B-4CD2-82EB-9D0B3EFBEE58}" presName="ChildComposite" presStyleCnt="0"/>
      <dgm:spPr/>
    </dgm:pt>
    <dgm:pt modelId="{3E09B8C0-9F87-4B3E-B320-C1D223B69CA1}" type="pres">
      <dgm:prSet presAssocID="{669CCDC9-D13B-4CD2-82EB-9D0B3EFBEE58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EA1CE85-9689-40D2-B9B7-EBF0CA8EADF6}" type="pres">
      <dgm:prSet presAssocID="{669CCDC9-D13B-4CD2-82EB-9D0B3EFBEE58}" presName="Parent" presStyleLbl="revTx" presStyleIdx="0" presStyleCnt="2">
        <dgm:presLayoutVars>
          <dgm:chMax val="1"/>
          <dgm:chPref val="0"/>
          <dgm:bulletEnabled val="1"/>
        </dgm:presLayoutVars>
      </dgm:prSet>
      <dgm:spPr/>
    </dgm:pt>
    <dgm:pt modelId="{AC9DABF2-6957-4180-9344-318253F5D063}" type="pres">
      <dgm:prSet presAssocID="{5F3F8D6C-F300-4731-BE1D-242DE9A4105D}" presName="sibTrans" presStyleCnt="0"/>
      <dgm:spPr/>
    </dgm:pt>
    <dgm:pt modelId="{CFF8FBEC-A03E-4FCD-915A-5272648086AC}" type="pres">
      <dgm:prSet presAssocID="{2041FAE6-A31D-4A9D-8513-E2E4E95D9B16}" presName="composite" presStyleCnt="0">
        <dgm:presLayoutVars>
          <dgm:chMax val="1"/>
          <dgm:chPref val="1"/>
        </dgm:presLayoutVars>
      </dgm:prSet>
      <dgm:spPr/>
    </dgm:pt>
    <dgm:pt modelId="{EA54A31C-28C9-4ED5-9748-9B7DB2121F72}" type="pres">
      <dgm:prSet presAssocID="{2041FAE6-A31D-4A9D-8513-E2E4E95D9B16}" presName="Accent" presStyleLbl="trAlignAcc1" presStyleIdx="1" presStyleCnt="2">
        <dgm:presLayoutVars>
          <dgm:chMax val="0"/>
          <dgm:chPref val="0"/>
        </dgm:presLayoutVars>
      </dgm:prSet>
      <dgm:spPr/>
    </dgm:pt>
    <dgm:pt modelId="{0F68D97D-BF68-4F8B-89B4-EB7891CB4AB6}" type="pres">
      <dgm:prSet presAssocID="{2041FAE6-A31D-4A9D-8513-E2E4E95D9B16}" presName="Image" presStyleLbl="alignImgPlace1" presStyleIdx="1" presStyleCnt="2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F48D022F-5737-4C41-BA97-CA057145A72D}" type="pres">
      <dgm:prSet presAssocID="{2041FAE6-A31D-4A9D-8513-E2E4E95D9B16}" presName="ChildComposite" presStyleCnt="0"/>
      <dgm:spPr/>
    </dgm:pt>
    <dgm:pt modelId="{B51127C1-FD98-4997-99E8-8C5C05F3E1E3}" type="pres">
      <dgm:prSet presAssocID="{2041FAE6-A31D-4A9D-8513-E2E4E95D9B1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6988CE-35B4-4E19-B535-7C4BE50A9D2B}" type="pres">
      <dgm:prSet presAssocID="{2041FAE6-A31D-4A9D-8513-E2E4E95D9B16}" presName="Parent" presStyleLbl="revTx" presStyleIdx="1" presStyleCnt="2">
        <dgm:presLayoutVars>
          <dgm:chMax val="1"/>
          <dgm:chPref val="0"/>
          <dgm:bulletEnabled val="1"/>
        </dgm:presLayoutVars>
      </dgm:prSet>
      <dgm:spPr/>
    </dgm:pt>
  </dgm:ptLst>
  <dgm:cxnLst>
    <dgm:cxn modelId="{D2F44D3C-80F1-447C-8C24-D03CB6F799F7}" srcId="{8C2F3C4B-8B9C-424B-B25C-E589C094E55E}" destId="{669CCDC9-D13B-4CD2-82EB-9D0B3EFBEE58}" srcOrd="0" destOrd="0" parTransId="{32E2278B-1CDA-4F2F-A48E-210D14A82FCF}" sibTransId="{5F3F8D6C-F300-4731-BE1D-242DE9A4105D}"/>
    <dgm:cxn modelId="{13805C7A-1523-4405-9E0D-368D31DFBEF5}" type="presOf" srcId="{8C2F3C4B-8B9C-424B-B25C-E589C094E55E}" destId="{C2887D3C-9172-47E8-8003-96DD4B68E6AC}" srcOrd="0" destOrd="0" presId="urn:microsoft.com/office/officeart/2008/layout/CaptionedPictures"/>
    <dgm:cxn modelId="{DCF0F5EA-3E24-4A95-8D8A-77AF556AAC42}" type="presOf" srcId="{2041FAE6-A31D-4A9D-8513-E2E4E95D9B16}" destId="{C26988CE-35B4-4E19-B535-7C4BE50A9D2B}" srcOrd="0" destOrd="0" presId="urn:microsoft.com/office/officeart/2008/layout/CaptionedPictures"/>
    <dgm:cxn modelId="{5971DEEE-F4BC-4E8D-A7A8-AD9C2E6EC767}" type="presOf" srcId="{669CCDC9-D13B-4CD2-82EB-9D0B3EFBEE58}" destId="{CEA1CE85-9689-40D2-B9B7-EBF0CA8EADF6}" srcOrd="0" destOrd="0" presId="urn:microsoft.com/office/officeart/2008/layout/CaptionedPictures"/>
    <dgm:cxn modelId="{B810D3FA-E9FC-4C20-B0CB-AC3488846036}" srcId="{8C2F3C4B-8B9C-424B-B25C-E589C094E55E}" destId="{2041FAE6-A31D-4A9D-8513-E2E4E95D9B16}" srcOrd="1" destOrd="0" parTransId="{2570EADF-24D2-4758-A0D5-CFF1C91F4AF6}" sibTransId="{9760F850-9C56-4150-B9A2-9548A8CEC01F}"/>
    <dgm:cxn modelId="{AA8965F5-0397-4490-9B5D-C21EDA59F4C7}" type="presParOf" srcId="{C2887D3C-9172-47E8-8003-96DD4B68E6AC}" destId="{A80732F8-028A-42E6-A3AA-E22437BEDEB4}" srcOrd="0" destOrd="0" presId="urn:microsoft.com/office/officeart/2008/layout/CaptionedPictures"/>
    <dgm:cxn modelId="{25C96BCE-4A08-465A-B84F-325973794CEC}" type="presParOf" srcId="{A80732F8-028A-42E6-A3AA-E22437BEDEB4}" destId="{6811CC3B-ED3D-41C3-A857-C2E97D3273AD}" srcOrd="0" destOrd="0" presId="urn:microsoft.com/office/officeart/2008/layout/CaptionedPictures"/>
    <dgm:cxn modelId="{30F4D5BC-6628-4673-8196-19E947059326}" type="presParOf" srcId="{A80732F8-028A-42E6-A3AA-E22437BEDEB4}" destId="{DCFA9B9F-5888-4356-88FF-AEC2E9267FAB}" srcOrd="1" destOrd="0" presId="urn:microsoft.com/office/officeart/2008/layout/CaptionedPictures"/>
    <dgm:cxn modelId="{FAEFFF6E-7FDD-482E-A29C-8F29CC9B951F}" type="presParOf" srcId="{A80732F8-028A-42E6-A3AA-E22437BEDEB4}" destId="{52FD738A-DDCA-442E-A86D-E3F691FE5D31}" srcOrd="2" destOrd="0" presId="urn:microsoft.com/office/officeart/2008/layout/CaptionedPictures"/>
    <dgm:cxn modelId="{F51AA77C-4697-4FF2-992F-45E629570664}" type="presParOf" srcId="{52FD738A-DDCA-442E-A86D-E3F691FE5D31}" destId="{3E09B8C0-9F87-4B3E-B320-C1D223B69CA1}" srcOrd="0" destOrd="0" presId="urn:microsoft.com/office/officeart/2008/layout/CaptionedPictures"/>
    <dgm:cxn modelId="{75F331BA-DE95-4E17-8C7D-8ED2BBEAAA59}" type="presParOf" srcId="{52FD738A-DDCA-442E-A86D-E3F691FE5D31}" destId="{CEA1CE85-9689-40D2-B9B7-EBF0CA8EADF6}" srcOrd="1" destOrd="0" presId="urn:microsoft.com/office/officeart/2008/layout/CaptionedPictures"/>
    <dgm:cxn modelId="{9B65D7A2-ACAB-4664-964F-E05D60F90D50}" type="presParOf" srcId="{C2887D3C-9172-47E8-8003-96DD4B68E6AC}" destId="{AC9DABF2-6957-4180-9344-318253F5D063}" srcOrd="1" destOrd="0" presId="urn:microsoft.com/office/officeart/2008/layout/CaptionedPictures"/>
    <dgm:cxn modelId="{3DE4FFDC-221A-407D-9C84-02B63345E217}" type="presParOf" srcId="{C2887D3C-9172-47E8-8003-96DD4B68E6AC}" destId="{CFF8FBEC-A03E-4FCD-915A-5272648086AC}" srcOrd="2" destOrd="0" presId="urn:microsoft.com/office/officeart/2008/layout/CaptionedPictures"/>
    <dgm:cxn modelId="{C93F5472-6723-408D-8767-EFA7C7FA3A09}" type="presParOf" srcId="{CFF8FBEC-A03E-4FCD-915A-5272648086AC}" destId="{EA54A31C-28C9-4ED5-9748-9B7DB2121F72}" srcOrd="0" destOrd="0" presId="urn:microsoft.com/office/officeart/2008/layout/CaptionedPictures"/>
    <dgm:cxn modelId="{89695A45-023F-47B9-9207-D779D70B5F38}" type="presParOf" srcId="{CFF8FBEC-A03E-4FCD-915A-5272648086AC}" destId="{0F68D97D-BF68-4F8B-89B4-EB7891CB4AB6}" srcOrd="1" destOrd="0" presId="urn:microsoft.com/office/officeart/2008/layout/CaptionedPictures"/>
    <dgm:cxn modelId="{3979A25C-5B8B-4962-8A21-4903AAC21F8E}" type="presParOf" srcId="{CFF8FBEC-A03E-4FCD-915A-5272648086AC}" destId="{F48D022F-5737-4C41-BA97-CA057145A72D}" srcOrd="2" destOrd="0" presId="urn:microsoft.com/office/officeart/2008/layout/CaptionedPictures"/>
    <dgm:cxn modelId="{3C3D29D7-B873-44B3-8EDB-C0F366D99EEC}" type="presParOf" srcId="{F48D022F-5737-4C41-BA97-CA057145A72D}" destId="{B51127C1-FD98-4997-99E8-8C5C05F3E1E3}" srcOrd="0" destOrd="0" presId="urn:microsoft.com/office/officeart/2008/layout/CaptionedPictures"/>
    <dgm:cxn modelId="{A3638CBD-1EBB-43B8-A244-356E076AFB55}" type="presParOf" srcId="{F48D022F-5737-4C41-BA97-CA057145A72D}" destId="{C26988CE-35B4-4E19-B535-7C4BE50A9D2B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1CC3B-ED3D-41C3-A857-C2E97D3273AD}">
      <dsp:nvSpPr>
        <dsp:cNvPr id="0" name=""/>
        <dsp:cNvSpPr/>
      </dsp:nvSpPr>
      <dsp:spPr>
        <a:xfrm>
          <a:off x="216991" y="0"/>
          <a:ext cx="3415776" cy="401856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A9B9F-5888-4356-88FF-AEC2E9267FAB}">
      <dsp:nvSpPr>
        <dsp:cNvPr id="0" name=""/>
        <dsp:cNvSpPr/>
      </dsp:nvSpPr>
      <dsp:spPr>
        <a:xfrm>
          <a:off x="387780" y="160742"/>
          <a:ext cx="3074199" cy="261206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1CE85-9689-40D2-B9B7-EBF0CA8EADF6}">
      <dsp:nvSpPr>
        <dsp:cNvPr id="0" name=""/>
        <dsp:cNvSpPr/>
      </dsp:nvSpPr>
      <dsp:spPr>
        <a:xfrm>
          <a:off x="387780" y="2772807"/>
          <a:ext cx="3074199" cy="108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FF0000"/>
              </a:solidFill>
            </a:rPr>
            <a:t>R</a:t>
          </a:r>
          <a:r>
            <a:rPr lang="en-US" sz="3000" kern="1200" dirty="0"/>
            <a:t>oss Ihaka</a:t>
          </a:r>
        </a:p>
      </dsp:txBody>
      <dsp:txXfrm>
        <a:off x="387780" y="2772807"/>
        <a:ext cx="3074199" cy="1085011"/>
      </dsp:txXfrm>
    </dsp:sp>
    <dsp:sp modelId="{EA54A31C-28C9-4ED5-9748-9B7DB2121F72}">
      <dsp:nvSpPr>
        <dsp:cNvPr id="0" name=""/>
        <dsp:cNvSpPr/>
      </dsp:nvSpPr>
      <dsp:spPr>
        <a:xfrm>
          <a:off x="4440050" y="0"/>
          <a:ext cx="3415776" cy="401856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8D97D-BF68-4F8B-89B4-EB7891CB4AB6}">
      <dsp:nvSpPr>
        <dsp:cNvPr id="0" name=""/>
        <dsp:cNvSpPr/>
      </dsp:nvSpPr>
      <dsp:spPr>
        <a:xfrm>
          <a:off x="4610839" y="160742"/>
          <a:ext cx="3074199" cy="261206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988CE-35B4-4E19-B535-7C4BE50A9D2B}">
      <dsp:nvSpPr>
        <dsp:cNvPr id="0" name=""/>
        <dsp:cNvSpPr/>
      </dsp:nvSpPr>
      <dsp:spPr>
        <a:xfrm>
          <a:off x="4610839" y="2772807"/>
          <a:ext cx="3074199" cy="108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FF0000"/>
              </a:solidFill>
            </a:rPr>
            <a:t>R</a:t>
          </a:r>
          <a:r>
            <a:rPr lang="en-US" sz="3000" kern="1200" dirty="0"/>
            <a:t>obert Gentleman</a:t>
          </a:r>
        </a:p>
      </dsp:txBody>
      <dsp:txXfrm>
        <a:off x="4610839" y="2772807"/>
        <a:ext cx="3074199" cy="1085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2F9A3-0399-4807-B583-53822F3D144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C14A3-0E55-4A8F-BF84-20071645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3174-815F-4E55-A2A2-787C04E5DE9B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DCF8-572B-46DD-BAD2-ED09A0016DF4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27818" y="6356351"/>
            <a:ext cx="687532" cy="365125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53133-940F-4697-8876-4A9F6C28FBA7}"/>
              </a:ext>
            </a:extLst>
          </p:cNvPr>
          <p:cNvGrpSpPr/>
          <p:nvPr userDrawn="1"/>
        </p:nvGrpSpPr>
        <p:grpSpPr>
          <a:xfrm>
            <a:off x="8898340" y="0"/>
            <a:ext cx="245660" cy="6858000"/>
            <a:chOff x="8898340" y="599752"/>
            <a:chExt cx="245660" cy="52740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4B30EB-1C28-415F-8605-94C25B4043A5}"/>
                </a:ext>
              </a:extLst>
            </p:cNvPr>
            <p:cNvSpPr/>
            <p:nvPr/>
          </p:nvSpPr>
          <p:spPr>
            <a:xfrm>
              <a:off x="8898340" y="599752"/>
              <a:ext cx="245660" cy="13185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u="sng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31CDC2-DF71-421F-914C-90033ECF7E53}"/>
                </a:ext>
              </a:extLst>
            </p:cNvPr>
            <p:cNvSpPr/>
            <p:nvPr/>
          </p:nvSpPr>
          <p:spPr>
            <a:xfrm>
              <a:off x="8898340" y="1918261"/>
              <a:ext cx="245660" cy="13185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u="sn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7B02C-7280-4835-8A82-0B2AB02EFF4D}"/>
                </a:ext>
              </a:extLst>
            </p:cNvPr>
            <p:cNvSpPr/>
            <p:nvPr/>
          </p:nvSpPr>
          <p:spPr>
            <a:xfrm>
              <a:off x="8898340" y="3236772"/>
              <a:ext cx="245660" cy="13185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u="sng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A04AF9-BBEF-4076-95B8-5CD5F78FDA3B}"/>
                </a:ext>
              </a:extLst>
            </p:cNvPr>
            <p:cNvSpPr/>
            <p:nvPr/>
          </p:nvSpPr>
          <p:spPr>
            <a:xfrm>
              <a:off x="8898340" y="4555280"/>
              <a:ext cx="245660" cy="1318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30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DCF8-572B-46DD-BAD2-ED09A0016DF4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27818" y="6356351"/>
            <a:ext cx="687532" cy="365125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AAA96D-41B4-413A-9CFA-918441DA9B8D}"/>
              </a:ext>
            </a:extLst>
          </p:cNvPr>
          <p:cNvGrpSpPr/>
          <p:nvPr userDrawn="1"/>
        </p:nvGrpSpPr>
        <p:grpSpPr>
          <a:xfrm>
            <a:off x="8898340" y="0"/>
            <a:ext cx="245660" cy="6858000"/>
            <a:chOff x="8898340" y="0"/>
            <a:chExt cx="24566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2D3711-29A8-45F1-9DE5-A37F314114FD}"/>
                </a:ext>
              </a:extLst>
            </p:cNvPr>
            <p:cNvSpPr/>
            <p:nvPr/>
          </p:nvSpPr>
          <p:spPr>
            <a:xfrm>
              <a:off x="8898340" y="0"/>
              <a:ext cx="245660" cy="171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u="sng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D74991-1BBC-4FAA-B2BB-E33BBF89941E}"/>
                </a:ext>
              </a:extLst>
            </p:cNvPr>
            <p:cNvSpPr/>
            <p:nvPr/>
          </p:nvSpPr>
          <p:spPr>
            <a:xfrm>
              <a:off x="8898340" y="1714500"/>
              <a:ext cx="245660" cy="1714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u="sng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A33265-6F7C-4E97-9CCC-074A017E5574}"/>
                </a:ext>
              </a:extLst>
            </p:cNvPr>
            <p:cNvSpPr/>
            <p:nvPr/>
          </p:nvSpPr>
          <p:spPr>
            <a:xfrm>
              <a:off x="8898340" y="3429003"/>
              <a:ext cx="245660" cy="17144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u="sng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CC8DCB-EC4E-4FA1-96D0-9C6701B2E67D}"/>
                </a:ext>
              </a:extLst>
            </p:cNvPr>
            <p:cNvSpPr/>
            <p:nvPr/>
          </p:nvSpPr>
          <p:spPr>
            <a:xfrm>
              <a:off x="8898340" y="5143502"/>
              <a:ext cx="245660" cy="17144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72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FC0-5CEB-42EB-A3D4-D8D57D5648CE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58992"/>
            <a:ext cx="2057400" cy="365125"/>
          </a:xfrm>
        </p:spPr>
        <p:txBody>
          <a:bodyPr/>
          <a:lstStyle>
            <a:lvl1pPr>
              <a:defRPr sz="1800" b="1"/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FC0-5CEB-42EB-A3D4-D8D57D5648CE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86985"/>
            <a:ext cx="2057400" cy="365125"/>
          </a:xfrm>
        </p:spPr>
        <p:txBody>
          <a:bodyPr/>
          <a:lstStyle>
            <a:lvl1pPr>
              <a:defRPr sz="1800" b="1"/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65C872-615B-429D-BA48-3D1FD2E4CED7}"/>
              </a:ext>
            </a:extLst>
          </p:cNvPr>
          <p:cNvGrpSpPr/>
          <p:nvPr userDrawn="1"/>
        </p:nvGrpSpPr>
        <p:grpSpPr>
          <a:xfrm>
            <a:off x="93310" y="27993"/>
            <a:ext cx="8346662" cy="6405474"/>
            <a:chOff x="93310" y="27993"/>
            <a:chExt cx="8346662" cy="64054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636EF1-56C1-4130-9C8D-287E336F15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7572" y="550506"/>
              <a:ext cx="7772400" cy="0"/>
            </a:xfrm>
            <a:prstGeom prst="line">
              <a:avLst/>
            </a:prstGeom>
            <a:ln w="57150">
              <a:gradFill flip="none" rotWithShape="1">
                <a:gsLst>
                  <a:gs pos="100000">
                    <a:srgbClr val="3E3B3C"/>
                  </a:gs>
                  <a:gs pos="51500">
                    <a:srgbClr val="BFEAFF"/>
                  </a:gs>
                  <a:gs pos="3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6C21A-AD19-474D-897B-CDBC93E86E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10" y="27993"/>
              <a:ext cx="653576" cy="71845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C1B665-2247-4EC1-9106-EEAC79D029C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67572" y="6433467"/>
              <a:ext cx="7772400" cy="0"/>
            </a:xfrm>
            <a:prstGeom prst="line">
              <a:avLst/>
            </a:prstGeom>
            <a:ln w="57150">
              <a:gradFill flip="none" rotWithShape="1">
                <a:gsLst>
                  <a:gs pos="100000">
                    <a:srgbClr val="3E3B3C"/>
                  </a:gs>
                  <a:gs pos="51500">
                    <a:srgbClr val="BFEAFF"/>
                  </a:gs>
                  <a:gs pos="3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48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FC0-5CEB-42EB-A3D4-D8D57D5648CE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86985"/>
            <a:ext cx="2057400" cy="365125"/>
          </a:xfrm>
        </p:spPr>
        <p:txBody>
          <a:bodyPr/>
          <a:lstStyle>
            <a:lvl1pPr>
              <a:defRPr sz="1800" b="1"/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65C872-615B-429D-BA48-3D1FD2E4CED7}"/>
              </a:ext>
            </a:extLst>
          </p:cNvPr>
          <p:cNvGrpSpPr/>
          <p:nvPr userDrawn="1"/>
        </p:nvGrpSpPr>
        <p:grpSpPr>
          <a:xfrm flipH="1">
            <a:off x="671814" y="27993"/>
            <a:ext cx="8346662" cy="6405474"/>
            <a:chOff x="93310" y="27993"/>
            <a:chExt cx="8346662" cy="64054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636EF1-56C1-4130-9C8D-287E336F15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7572" y="550506"/>
              <a:ext cx="7772400" cy="0"/>
            </a:xfrm>
            <a:prstGeom prst="line">
              <a:avLst/>
            </a:prstGeom>
            <a:ln w="57150">
              <a:gradFill flip="none" rotWithShape="1">
                <a:gsLst>
                  <a:gs pos="100000">
                    <a:srgbClr val="3E3B3C"/>
                  </a:gs>
                  <a:gs pos="51500">
                    <a:srgbClr val="BFEAFF"/>
                  </a:gs>
                  <a:gs pos="3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6C21A-AD19-474D-897B-CDBC93E86E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3310" y="27993"/>
              <a:ext cx="653576" cy="71845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C1B665-2247-4EC1-9106-EEAC79D029C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67572" y="6433467"/>
              <a:ext cx="7772400" cy="0"/>
            </a:xfrm>
            <a:prstGeom prst="line">
              <a:avLst/>
            </a:prstGeom>
            <a:ln w="57150">
              <a:gradFill flip="none" rotWithShape="1">
                <a:gsLst>
                  <a:gs pos="100000">
                    <a:srgbClr val="3E3B3C"/>
                  </a:gs>
                  <a:gs pos="51500">
                    <a:srgbClr val="BFEAFF"/>
                  </a:gs>
                  <a:gs pos="3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45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FC0-5CEB-42EB-A3D4-D8D57D5648CE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96316"/>
            <a:ext cx="2057400" cy="365125"/>
          </a:xfrm>
        </p:spPr>
        <p:txBody>
          <a:bodyPr/>
          <a:lstStyle>
            <a:lvl1pPr>
              <a:defRPr sz="1800" b="1"/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43B1A8-6FAA-4523-B028-0A85FCC1EC85}"/>
              </a:ext>
            </a:extLst>
          </p:cNvPr>
          <p:cNvGrpSpPr/>
          <p:nvPr userDrawn="1"/>
        </p:nvGrpSpPr>
        <p:grpSpPr>
          <a:xfrm>
            <a:off x="765124" y="429212"/>
            <a:ext cx="8346662" cy="6405474"/>
            <a:chOff x="671814" y="429212"/>
            <a:chExt cx="8346662" cy="64054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636EF1-56C1-4130-9C8D-287E336F153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71814" y="6312173"/>
              <a:ext cx="7772400" cy="0"/>
            </a:xfrm>
            <a:prstGeom prst="line">
              <a:avLst/>
            </a:prstGeom>
            <a:ln w="57150">
              <a:gradFill flip="none" rotWithShape="1">
                <a:gsLst>
                  <a:gs pos="100000">
                    <a:srgbClr val="3E3B3C"/>
                  </a:gs>
                  <a:gs pos="51500">
                    <a:srgbClr val="BFEAFF"/>
                  </a:gs>
                  <a:gs pos="3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6C21A-AD19-474D-897B-CDBC93E86E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4900" y="6116229"/>
              <a:ext cx="653576" cy="71845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C1B665-2247-4EC1-9106-EEAC79D029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1814" y="429212"/>
              <a:ext cx="7772400" cy="0"/>
            </a:xfrm>
            <a:prstGeom prst="line">
              <a:avLst/>
            </a:prstGeom>
            <a:ln w="57150">
              <a:gradFill flip="none" rotWithShape="1">
                <a:gsLst>
                  <a:gs pos="100000">
                    <a:srgbClr val="3E3B3C"/>
                  </a:gs>
                  <a:gs pos="51500">
                    <a:srgbClr val="BFEAFF"/>
                  </a:gs>
                  <a:gs pos="3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783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FC0-5CEB-42EB-A3D4-D8D57D5648CE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96316"/>
            <a:ext cx="2057400" cy="365125"/>
          </a:xfrm>
        </p:spPr>
        <p:txBody>
          <a:bodyPr/>
          <a:lstStyle>
            <a:lvl1pPr>
              <a:defRPr sz="1800" b="1"/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43B1A8-6FAA-4523-B028-0A85FCC1EC85}"/>
              </a:ext>
            </a:extLst>
          </p:cNvPr>
          <p:cNvGrpSpPr/>
          <p:nvPr userDrawn="1"/>
        </p:nvGrpSpPr>
        <p:grpSpPr>
          <a:xfrm flipH="1">
            <a:off x="102644" y="429212"/>
            <a:ext cx="8346662" cy="6405474"/>
            <a:chOff x="671814" y="429212"/>
            <a:chExt cx="8346662" cy="64054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636EF1-56C1-4130-9C8D-287E336F153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71814" y="6312173"/>
              <a:ext cx="7772400" cy="0"/>
            </a:xfrm>
            <a:prstGeom prst="line">
              <a:avLst/>
            </a:prstGeom>
            <a:ln w="57150">
              <a:gradFill flip="none" rotWithShape="1">
                <a:gsLst>
                  <a:gs pos="100000">
                    <a:srgbClr val="3E3B3C"/>
                  </a:gs>
                  <a:gs pos="51500">
                    <a:srgbClr val="BFEAFF"/>
                  </a:gs>
                  <a:gs pos="3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6C21A-AD19-474D-897B-CDBC93E86E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64900" y="6116229"/>
              <a:ext cx="653576" cy="71845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C1B665-2247-4EC1-9106-EEAC79D029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1814" y="429212"/>
              <a:ext cx="7772400" cy="0"/>
            </a:xfrm>
            <a:prstGeom prst="line">
              <a:avLst/>
            </a:prstGeom>
            <a:ln w="57150">
              <a:gradFill flip="none" rotWithShape="1">
                <a:gsLst>
                  <a:gs pos="100000">
                    <a:srgbClr val="3E3B3C"/>
                  </a:gs>
                  <a:gs pos="51500">
                    <a:srgbClr val="BFEAFF"/>
                  </a:gs>
                  <a:gs pos="3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58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32BB-BB7C-4264-8C7C-E7E3075E45AB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0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BC3A-9207-4D86-8B3E-F860D518DB0F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09AD-E2E2-4A9D-B7B0-73460C4945B5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A71-5537-4FCC-82AD-88C9E1FCC7F7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5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08B8-A76B-4F28-ADD0-89743EC0B993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AE0E-11E0-4793-97E6-4F0E45F24776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850-AE74-4FE1-9540-CA6327BAB8F5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45AB-5C47-4AA1-8A23-58DF49931BED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BA8C-1854-4B8E-943E-D0CCD5D28A21}" type="datetime1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DCF8-572B-46DD-BAD2-ED09A0016DF4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27818" y="6356351"/>
            <a:ext cx="687532" cy="365125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3477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DCF8-572B-46DD-BAD2-ED09A0016DF4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27818" y="6356351"/>
            <a:ext cx="687532" cy="365125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5B7E2B-6B63-4104-A3A0-A26B3C0246E7}"/>
              </a:ext>
            </a:extLst>
          </p:cNvPr>
          <p:cNvGrpSpPr/>
          <p:nvPr userDrawn="1"/>
        </p:nvGrpSpPr>
        <p:grpSpPr>
          <a:xfrm>
            <a:off x="8898340" y="0"/>
            <a:ext cx="245660" cy="6858000"/>
            <a:chOff x="8898340" y="599752"/>
            <a:chExt cx="245660" cy="52740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7696B-737F-49FA-96E0-F9F7C9181426}"/>
                </a:ext>
              </a:extLst>
            </p:cNvPr>
            <p:cNvSpPr/>
            <p:nvPr/>
          </p:nvSpPr>
          <p:spPr>
            <a:xfrm>
              <a:off x="8898340" y="599752"/>
              <a:ext cx="245660" cy="13185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908760-58F2-48AC-8611-B11CFFF598F8}"/>
                </a:ext>
              </a:extLst>
            </p:cNvPr>
            <p:cNvSpPr/>
            <p:nvPr/>
          </p:nvSpPr>
          <p:spPr>
            <a:xfrm>
              <a:off x="8898340" y="1918261"/>
              <a:ext cx="245660" cy="13185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7DFD82-30D0-4A5B-A6F3-01B495D95E22}"/>
                </a:ext>
              </a:extLst>
            </p:cNvPr>
            <p:cNvSpPr/>
            <p:nvPr/>
          </p:nvSpPr>
          <p:spPr>
            <a:xfrm>
              <a:off x="8898340" y="3236772"/>
              <a:ext cx="245660" cy="13185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08A85B-E5BE-4A8E-B9A6-938409F802BD}"/>
                </a:ext>
              </a:extLst>
            </p:cNvPr>
            <p:cNvSpPr/>
            <p:nvPr/>
          </p:nvSpPr>
          <p:spPr>
            <a:xfrm>
              <a:off x="8898340" y="4555280"/>
              <a:ext cx="245660" cy="1318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03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DCF8-572B-46DD-BAD2-ED09A0016DF4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27818" y="6356351"/>
            <a:ext cx="687532" cy="365125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BB4B4070-D8AF-4A99-8A40-9676B3F415D4}" type="slidenum">
              <a:rPr lang="en-US" smtClean="0"/>
              <a:pPr/>
              <a:t>‹#›</a:t>
            </a:fld>
            <a:endParaRPr lang="en-US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8447FE-F517-4D26-B72D-A32B514DB893}"/>
              </a:ext>
            </a:extLst>
          </p:cNvPr>
          <p:cNvGrpSpPr/>
          <p:nvPr userDrawn="1"/>
        </p:nvGrpSpPr>
        <p:grpSpPr>
          <a:xfrm>
            <a:off x="8898340" y="0"/>
            <a:ext cx="245660" cy="6858000"/>
            <a:chOff x="8898340" y="599752"/>
            <a:chExt cx="245660" cy="52740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45CD02-6B0D-4000-8F6F-6973EFA2C314}"/>
                </a:ext>
              </a:extLst>
            </p:cNvPr>
            <p:cNvSpPr/>
            <p:nvPr/>
          </p:nvSpPr>
          <p:spPr>
            <a:xfrm>
              <a:off x="8898340" y="599752"/>
              <a:ext cx="245660" cy="13185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76F4F8-61D1-4A34-A977-08C62E26722B}"/>
                </a:ext>
              </a:extLst>
            </p:cNvPr>
            <p:cNvSpPr/>
            <p:nvPr/>
          </p:nvSpPr>
          <p:spPr>
            <a:xfrm>
              <a:off x="8898340" y="1918261"/>
              <a:ext cx="245660" cy="13185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57BC38-EAF9-4F2F-A82E-241599BF4A08}"/>
                </a:ext>
              </a:extLst>
            </p:cNvPr>
            <p:cNvSpPr/>
            <p:nvPr/>
          </p:nvSpPr>
          <p:spPr>
            <a:xfrm>
              <a:off x="8898340" y="3236772"/>
              <a:ext cx="245660" cy="13185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0713B7-E2C0-490D-A32E-D9204D4177CB}"/>
                </a:ext>
              </a:extLst>
            </p:cNvPr>
            <p:cNvSpPr/>
            <p:nvPr/>
          </p:nvSpPr>
          <p:spPr>
            <a:xfrm>
              <a:off x="8898340" y="4555280"/>
              <a:ext cx="245660" cy="1318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75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1BD-736E-4856-BC78-EF2AFD5947FD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B4070-D8AF-4A99-8A40-9676B3F4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74" r:id="rId9"/>
    <p:sldLayoutId id="2147483675" r:id="rId10"/>
    <p:sldLayoutId id="2147483676" r:id="rId11"/>
    <p:sldLayoutId id="2147483672" r:id="rId12"/>
    <p:sldLayoutId id="2147483677" r:id="rId13"/>
    <p:sldLayoutId id="2147483678" r:id="rId14"/>
    <p:sldLayoutId id="2147483679" r:id="rId15"/>
    <p:sldLayoutId id="2147483680" r:id="rId16"/>
    <p:sldLayoutId id="2147483668" r:id="rId17"/>
    <p:sldLayoutId id="2147483669" r:id="rId18"/>
    <p:sldLayoutId id="2147483670" r:id="rId19"/>
    <p:sldLayoutId id="214748367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4">
            <a:extLst>
              <a:ext uri="{FF2B5EF4-FFF2-40B4-BE49-F238E27FC236}">
                <a16:creationId xmlns:a16="http://schemas.microsoft.com/office/drawing/2014/main" id="{35F333AA-3F63-455B-ACB1-E28588CC7194}"/>
              </a:ext>
            </a:extLst>
          </p:cNvPr>
          <p:cNvSpPr txBox="1"/>
          <p:nvPr/>
        </p:nvSpPr>
        <p:spPr>
          <a:xfrm>
            <a:off x="409910" y="2992962"/>
            <a:ext cx="8131377" cy="206210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430338" indent="-1430338"/>
            <a:r>
              <a:rPr lang="en-CA" sz="3200" b="1" u="sng" dirty="0">
                <a:latin typeface="Franklin Gothic Book" panose="020B0503020102020204" pitchFamily="34" charset="0"/>
              </a:rPr>
              <a:t>Course</a:t>
            </a:r>
            <a:r>
              <a:rPr lang="en-CA" sz="3200" b="1" dirty="0">
                <a:latin typeface="Franklin Gothic Book" panose="020B0503020102020204" pitchFamily="34" charset="0"/>
              </a:rPr>
              <a:t>: </a:t>
            </a:r>
            <a:r>
              <a:rPr lang="en-GB" sz="3200" b="1" dirty="0">
                <a:latin typeface="Franklin Gothic Book" panose="020B0503020102020204" pitchFamily="34" charset="0"/>
              </a:rPr>
              <a:t>R language for Statistical Computing</a:t>
            </a:r>
          </a:p>
          <a:p>
            <a:pPr marL="1430338" indent="-1430338"/>
            <a:endParaRPr lang="en-GB" sz="3200" b="1" dirty="0">
              <a:latin typeface="Franklin Gothic Book" panose="020B0503020102020204" pitchFamily="34" charset="0"/>
            </a:endParaRPr>
          </a:p>
          <a:p>
            <a:pPr marL="3375025" indent="-3375025"/>
            <a:r>
              <a:rPr lang="en-GB" sz="3200" b="1" u="sng" dirty="0">
                <a:latin typeface="Franklin Gothic Book" panose="020B0503020102020204" pitchFamily="34" charset="0"/>
              </a:rPr>
              <a:t>Intended Audience</a:t>
            </a:r>
            <a:r>
              <a:rPr lang="en-GB" sz="3200" b="1" dirty="0">
                <a:latin typeface="Franklin Gothic Book" panose="020B0503020102020204" pitchFamily="34" charset="0"/>
              </a:rPr>
              <a:t>: Absolute Beginners and Intermediate R Users</a:t>
            </a:r>
            <a:endParaRPr lang="en-US" sz="3200" b="1" dirty="0">
              <a:latin typeface="Franklin Gothic Book" panose="020B0503020102020204" pitchFamily="34" charset="0"/>
            </a:endParaRP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0BC3E18A-9B93-4772-9CE2-AC38CF8A0D90}"/>
              </a:ext>
            </a:extLst>
          </p:cNvPr>
          <p:cNvSpPr txBox="1"/>
          <p:nvPr/>
        </p:nvSpPr>
        <p:spPr>
          <a:xfrm>
            <a:off x="1896034" y="5704304"/>
            <a:ext cx="53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Franklin Gothic Book" panose="020B0503020102020204" pitchFamily="34" charset="0"/>
              </a:rPr>
              <a:t>Prepared</a:t>
            </a:r>
            <a:r>
              <a:rPr lang="fr-FR" i="1" dirty="0">
                <a:latin typeface="Franklin Gothic Book" panose="020B0503020102020204" pitchFamily="34" charset="0"/>
              </a:rPr>
              <a:t> and </a:t>
            </a:r>
            <a:r>
              <a:rPr lang="fr-FR" i="1" dirty="0" err="1">
                <a:latin typeface="Franklin Gothic Book" panose="020B0503020102020204" pitchFamily="34" charset="0"/>
              </a:rPr>
              <a:t>presented</a:t>
            </a:r>
            <a:r>
              <a:rPr lang="fr-FR" i="1" dirty="0">
                <a:latin typeface="Franklin Gothic Book" panose="020B0503020102020204" pitchFamily="34" charset="0"/>
              </a:rPr>
              <a:t> by: </a:t>
            </a:r>
            <a:r>
              <a:rPr lang="fr-FR" sz="3200" b="1" dirty="0">
                <a:latin typeface="Franklin Gothic Book" panose="020B0503020102020204" pitchFamily="34" charset="0"/>
              </a:rPr>
              <a:t>Juluis Foyet</a:t>
            </a:r>
            <a:endParaRPr lang="en-GB" sz="3200" b="1" dirty="0">
              <a:latin typeface="Franklin Gothic Book" panose="020B05030201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E0EA9-B238-4757-AD11-BBE1049AC3D7}"/>
              </a:ext>
            </a:extLst>
          </p:cNvPr>
          <p:cNvGrpSpPr/>
          <p:nvPr/>
        </p:nvGrpSpPr>
        <p:grpSpPr>
          <a:xfrm>
            <a:off x="409910" y="653184"/>
            <a:ext cx="8324178" cy="1244338"/>
            <a:chOff x="472210" y="521209"/>
            <a:chExt cx="8324178" cy="12443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8A02A9-0993-47A9-A96E-95D045BAA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10" y="521209"/>
              <a:ext cx="1131968" cy="12443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7F3CC17-82BF-4B63-AF7C-7F204633B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511" y="567452"/>
              <a:ext cx="3102247" cy="1151853"/>
            </a:xfrm>
            <a:prstGeom prst="rect">
              <a:avLst/>
            </a:prstGeom>
          </p:spPr>
        </p:pic>
        <p:pic>
          <p:nvPicPr>
            <p:cNvPr id="16" name="Image 3">
              <a:extLst>
                <a:ext uri="{FF2B5EF4-FFF2-40B4-BE49-F238E27FC236}">
                  <a16:creationId xmlns:a16="http://schemas.microsoft.com/office/drawing/2014/main" id="{32F6FDD9-BAF7-4AE7-B7FF-47EE85036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" t="33519" r="5843" b="35741"/>
            <a:stretch/>
          </p:blipFill>
          <p:spPr>
            <a:xfrm>
              <a:off x="7011091" y="523380"/>
              <a:ext cx="1785297" cy="1239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095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D3A73-D2B4-4076-818D-572B3EB7C99D}"/>
              </a:ext>
            </a:extLst>
          </p:cNvPr>
          <p:cNvGrpSpPr/>
          <p:nvPr/>
        </p:nvGrpSpPr>
        <p:grpSpPr>
          <a:xfrm>
            <a:off x="139652" y="839122"/>
            <a:ext cx="7715507" cy="3948100"/>
            <a:chOff x="153720" y="699869"/>
            <a:chExt cx="7715507" cy="3948100"/>
          </a:xfrm>
        </p:grpSpPr>
        <p:pic>
          <p:nvPicPr>
            <p:cNvPr id="3078" name="Picture 6" descr="GitHub - krassowski/complex-upset: A library for creating complex UpSet  plots with ggplot2 geoms">
              <a:extLst>
                <a:ext uri="{FF2B5EF4-FFF2-40B4-BE49-F238E27FC236}">
                  <a16:creationId xmlns:a16="http://schemas.microsoft.com/office/drawing/2014/main" id="{4B4D230E-B310-44C2-AF51-695C04766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20" y="699869"/>
              <a:ext cx="4859200" cy="394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7E83D2-1EAD-4512-9AD1-F9CA6D356962}"/>
                </a:ext>
              </a:extLst>
            </p:cNvPr>
            <p:cNvGrpSpPr/>
            <p:nvPr/>
          </p:nvGrpSpPr>
          <p:grpSpPr>
            <a:xfrm>
              <a:off x="4689363" y="1384789"/>
              <a:ext cx="3179864" cy="453331"/>
              <a:chOff x="5012920" y="1425461"/>
              <a:chExt cx="3179864" cy="45333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F5AB3E9D-BF23-49C3-A8BF-CD4916E92D6D}"/>
                  </a:ext>
                </a:extLst>
              </p:cNvPr>
              <p:cNvSpPr/>
              <p:nvPr/>
            </p:nvSpPr>
            <p:spPr>
              <a:xfrm rot="16200000">
                <a:off x="4971466" y="1466915"/>
                <a:ext cx="453331" cy="370423"/>
              </a:xfrm>
              <a:prstGeom prst="triangle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65FCA93-127F-4F78-84B5-9AFE9D4AE6D6}"/>
                  </a:ext>
                </a:extLst>
              </p:cNvPr>
              <p:cNvSpPr/>
              <p:nvPr/>
            </p:nvSpPr>
            <p:spPr>
              <a:xfrm>
                <a:off x="5323161" y="1425462"/>
                <a:ext cx="2869623" cy="453330"/>
              </a:xfrm>
              <a:prstGeom prst="roundRect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</a:rPr>
                  <a:t>Data visualization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76D617-09B4-4A9E-A45C-A69834437BFC}"/>
              </a:ext>
            </a:extLst>
          </p:cNvPr>
          <p:cNvGrpSpPr/>
          <p:nvPr/>
        </p:nvGrpSpPr>
        <p:grpSpPr>
          <a:xfrm>
            <a:off x="796518" y="2244047"/>
            <a:ext cx="8008483" cy="3948100"/>
            <a:chOff x="494542" y="2523040"/>
            <a:chExt cx="8008483" cy="3948100"/>
          </a:xfrm>
        </p:grpSpPr>
        <p:pic>
          <p:nvPicPr>
            <p:cNvPr id="3076" name="Picture 4" descr="Create and integrate maps in your R workflow with the cartography package |  R Géomatique">
              <a:extLst>
                <a:ext uri="{FF2B5EF4-FFF2-40B4-BE49-F238E27FC236}">
                  <a16:creationId xmlns:a16="http://schemas.microsoft.com/office/drawing/2014/main" id="{A3836574-4897-4030-8916-1605FF196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7" y="2523040"/>
              <a:ext cx="4798038" cy="394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27430E-FFD2-40A2-98A5-32EC032DA536}"/>
                </a:ext>
              </a:extLst>
            </p:cNvPr>
            <p:cNvGrpSpPr/>
            <p:nvPr/>
          </p:nvGrpSpPr>
          <p:grpSpPr>
            <a:xfrm>
              <a:off x="494542" y="5500999"/>
              <a:ext cx="3210445" cy="453330"/>
              <a:chOff x="494542" y="5500999"/>
              <a:chExt cx="3210445" cy="453330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E42EF51-BDA5-4E09-A7D0-ECC4FDF8B877}"/>
                  </a:ext>
                </a:extLst>
              </p:cNvPr>
              <p:cNvSpPr/>
              <p:nvPr/>
            </p:nvSpPr>
            <p:spPr>
              <a:xfrm rot="5400000">
                <a:off x="3293111" y="5542453"/>
                <a:ext cx="453330" cy="370422"/>
              </a:xfrm>
              <a:prstGeom prst="triangle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2829ACD-0770-40D0-92D8-2A8723AA03E9}"/>
                  </a:ext>
                </a:extLst>
              </p:cNvPr>
              <p:cNvSpPr/>
              <p:nvPr/>
            </p:nvSpPr>
            <p:spPr>
              <a:xfrm>
                <a:off x="494542" y="5500999"/>
                <a:ext cx="2869623" cy="453330"/>
              </a:xfrm>
              <a:prstGeom prst="roundRect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</a:rPr>
                  <a:t>Geospatial analyses</a:t>
                </a: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74EB-0520-4A27-A3F6-1E6E494D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10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BFB206-50AC-4BFD-8A50-B53D4FC6D3BA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Applications of R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A6508B-B8A7-43F1-8172-800E2B46DC9F}"/>
              </a:ext>
            </a:extLst>
          </p:cNvPr>
          <p:cNvGrpSpPr/>
          <p:nvPr/>
        </p:nvGrpSpPr>
        <p:grpSpPr>
          <a:xfrm>
            <a:off x="182880" y="1074679"/>
            <a:ext cx="8500507" cy="2839584"/>
            <a:chOff x="182880" y="778493"/>
            <a:chExt cx="8500507" cy="2839584"/>
          </a:xfrm>
        </p:grpSpPr>
        <p:pic>
          <p:nvPicPr>
            <p:cNvPr id="3080" name="Picture 8" descr="Handling biological sequences in R with the bioseq package - Keck - 2020 -  Methods in Ecology and Evolution - Wiley Online Library">
              <a:extLst>
                <a:ext uri="{FF2B5EF4-FFF2-40B4-BE49-F238E27FC236}">
                  <a16:creationId xmlns:a16="http://schemas.microsoft.com/office/drawing/2014/main" id="{F94F4639-A91B-4DF6-B382-6599C7689D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" y="778494"/>
              <a:ext cx="6394057" cy="2839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B76FD0-7BAC-457B-BAA9-F16717B52471}"/>
                </a:ext>
              </a:extLst>
            </p:cNvPr>
            <p:cNvGrpSpPr/>
            <p:nvPr/>
          </p:nvGrpSpPr>
          <p:grpSpPr>
            <a:xfrm>
              <a:off x="6288550" y="778493"/>
              <a:ext cx="2394837" cy="453332"/>
              <a:chOff x="5012920" y="1425460"/>
              <a:chExt cx="3194074" cy="453332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1A4BC601-6EAA-4DF5-949C-07FC092F4328}"/>
                  </a:ext>
                </a:extLst>
              </p:cNvPr>
              <p:cNvSpPr/>
              <p:nvPr/>
            </p:nvSpPr>
            <p:spPr>
              <a:xfrm rot="16200000">
                <a:off x="4971466" y="1466915"/>
                <a:ext cx="453331" cy="370423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088C251-165F-416C-9716-6F594D9CE3E6}"/>
                  </a:ext>
                </a:extLst>
              </p:cNvPr>
              <p:cNvSpPr/>
              <p:nvPr/>
            </p:nvSpPr>
            <p:spPr>
              <a:xfrm>
                <a:off x="5323161" y="1425462"/>
                <a:ext cx="2869623" cy="4533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</a:rPr>
                  <a:t>Bioinformatics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88EA19FE-400A-446F-96AE-25B327CA43E4}"/>
                  </a:ext>
                </a:extLst>
              </p:cNvPr>
              <p:cNvSpPr/>
              <p:nvPr/>
            </p:nvSpPr>
            <p:spPr>
              <a:xfrm rot="16200000">
                <a:off x="4985675" y="1466914"/>
                <a:ext cx="453331" cy="370423"/>
              </a:xfrm>
              <a:prstGeom prst="triangle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7FB4D81-A7A0-49AA-846E-FD571C5D9C49}"/>
                  </a:ext>
                </a:extLst>
              </p:cNvPr>
              <p:cNvSpPr/>
              <p:nvPr/>
            </p:nvSpPr>
            <p:spPr>
              <a:xfrm>
                <a:off x="5337371" y="1425461"/>
                <a:ext cx="2869623" cy="453330"/>
              </a:xfrm>
              <a:prstGeom prst="roundRect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</a:rPr>
                  <a:t>Bioinformatics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77E616-1280-42C6-B57D-B164288B4A79}"/>
              </a:ext>
            </a:extLst>
          </p:cNvPr>
          <p:cNvGrpSpPr/>
          <p:nvPr/>
        </p:nvGrpSpPr>
        <p:grpSpPr>
          <a:xfrm>
            <a:off x="182880" y="1561073"/>
            <a:ext cx="8084485" cy="5035045"/>
            <a:chOff x="299860" y="1329397"/>
            <a:chExt cx="8084485" cy="5035045"/>
          </a:xfrm>
        </p:grpSpPr>
        <p:pic>
          <p:nvPicPr>
            <p:cNvPr id="3084" name="Picture 12" descr="An Introduction to R Shiny · Teach Data Science">
              <a:extLst>
                <a:ext uri="{FF2B5EF4-FFF2-40B4-BE49-F238E27FC236}">
                  <a16:creationId xmlns:a16="http://schemas.microsoft.com/office/drawing/2014/main" id="{97B0E0B0-997D-416A-A1AC-E6E8B6C89F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2" r="23490" b="271"/>
            <a:stretch/>
          </p:blipFill>
          <p:spPr bwMode="auto">
            <a:xfrm>
              <a:off x="2654349" y="1329397"/>
              <a:ext cx="5729996" cy="503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0457C2C-9B3F-4781-AAE4-C4B188A0B03D}"/>
                </a:ext>
              </a:extLst>
            </p:cNvPr>
            <p:cNvGrpSpPr/>
            <p:nvPr/>
          </p:nvGrpSpPr>
          <p:grpSpPr>
            <a:xfrm>
              <a:off x="299860" y="5075273"/>
              <a:ext cx="2354489" cy="453330"/>
              <a:chOff x="494542" y="5500999"/>
              <a:chExt cx="3210445" cy="453330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EC6A85A-8125-438B-BBB8-2B5251E79DEA}"/>
                  </a:ext>
                </a:extLst>
              </p:cNvPr>
              <p:cNvSpPr/>
              <p:nvPr/>
            </p:nvSpPr>
            <p:spPr>
              <a:xfrm rot="5400000">
                <a:off x="3293111" y="5542453"/>
                <a:ext cx="453330" cy="370422"/>
              </a:xfrm>
              <a:prstGeom prst="triangle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FF45050-677C-49E6-B4BC-1471B525D8A4}"/>
                  </a:ext>
                </a:extLst>
              </p:cNvPr>
              <p:cNvSpPr/>
              <p:nvPr/>
            </p:nvSpPr>
            <p:spPr>
              <a:xfrm>
                <a:off x="494542" y="5500999"/>
                <a:ext cx="2869623" cy="453330"/>
              </a:xfrm>
              <a:prstGeom prst="roundRect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</a:rPr>
                  <a:t>Online apps</a:t>
                </a: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0DBD3-B265-412F-81AA-FAAA195B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11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E7C41B4-6F1F-4E7C-8406-D7D81D53C934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Applications of R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>
            <a:extLst>
              <a:ext uri="{FF2B5EF4-FFF2-40B4-BE49-F238E27FC236}">
                <a16:creationId xmlns:a16="http://schemas.microsoft.com/office/drawing/2014/main" id="{42030040-FA68-45B7-B952-1D286C755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" y="1347371"/>
            <a:ext cx="8808803" cy="4938640"/>
          </a:xfrm>
          <a:prstGeom prst="rect">
            <a:avLst/>
          </a:prstGeom>
        </p:spPr>
      </p:pic>
      <p:sp>
        <p:nvSpPr>
          <p:cNvPr id="5" name="Ellipse 19">
            <a:extLst>
              <a:ext uri="{FF2B5EF4-FFF2-40B4-BE49-F238E27FC236}">
                <a16:creationId xmlns:a16="http://schemas.microsoft.com/office/drawing/2014/main" id="{65A5B3AF-C340-4D7E-9EC0-FC79EFD7C856}"/>
              </a:ext>
            </a:extLst>
          </p:cNvPr>
          <p:cNvSpPr/>
          <p:nvPr/>
        </p:nvSpPr>
        <p:spPr>
          <a:xfrm>
            <a:off x="5333092" y="2254604"/>
            <a:ext cx="1679153" cy="7430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Menu bar</a:t>
            </a:r>
          </a:p>
        </p:txBody>
      </p:sp>
      <p:cxnSp>
        <p:nvCxnSpPr>
          <p:cNvPr id="6" name="Connecteur droit avec flèche 23">
            <a:extLst>
              <a:ext uri="{FF2B5EF4-FFF2-40B4-BE49-F238E27FC236}">
                <a16:creationId xmlns:a16="http://schemas.microsoft.com/office/drawing/2014/main" id="{A2402DC4-F240-407A-BE98-77E7223B8112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flipH="1" flipV="1">
            <a:off x="2241244" y="1594310"/>
            <a:ext cx="3091848" cy="103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26">
            <a:extLst>
              <a:ext uri="{FF2B5EF4-FFF2-40B4-BE49-F238E27FC236}">
                <a16:creationId xmlns:a16="http://schemas.microsoft.com/office/drawing/2014/main" id="{D1C0D75C-4A0F-4527-9281-754C79CCDB30}"/>
              </a:ext>
            </a:extLst>
          </p:cNvPr>
          <p:cNvSpPr/>
          <p:nvPr/>
        </p:nvSpPr>
        <p:spPr>
          <a:xfrm>
            <a:off x="5333092" y="4190610"/>
            <a:ext cx="1679153" cy="7430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Console</a:t>
            </a:r>
          </a:p>
        </p:txBody>
      </p:sp>
      <p:cxnSp>
        <p:nvCxnSpPr>
          <p:cNvPr id="8" name="Connecteur droit avec flèche 27">
            <a:extLst>
              <a:ext uri="{FF2B5EF4-FFF2-40B4-BE49-F238E27FC236}">
                <a16:creationId xmlns:a16="http://schemas.microsoft.com/office/drawing/2014/main" id="{20C6E624-E147-4068-A81F-E5E6D5A84ACD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3497786" y="3966533"/>
            <a:ext cx="1835306" cy="5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8EF5F4-CB04-40CE-B268-39467D642082}"/>
              </a:ext>
            </a:extLst>
          </p:cNvPr>
          <p:cNvSpPr/>
          <p:nvPr/>
        </p:nvSpPr>
        <p:spPr>
          <a:xfrm>
            <a:off x="111873" y="1489099"/>
            <a:ext cx="2129371" cy="21042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E11E54-0608-4C08-B5D2-136D3D0F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0DC3A-0C7C-483B-A9DB-B685F8CE30C6}"/>
              </a:ext>
            </a:extLst>
          </p:cNvPr>
          <p:cNvSpPr txBox="1"/>
          <p:nvPr/>
        </p:nvSpPr>
        <p:spPr>
          <a:xfrm>
            <a:off x="758704" y="952279"/>
            <a:ext cx="25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 GUI</a:t>
            </a:r>
            <a:endParaRPr lang="en-US" sz="2400" b="1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19FB093-A212-4014-9A44-93872D623245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User interfaces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BE0D4-BD76-4AF0-9C15-3AA9D681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" y="1360934"/>
            <a:ext cx="4740812" cy="3099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F8D78-D6EA-4C94-A0E0-29897DAE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75" y="2593177"/>
            <a:ext cx="5276068" cy="37350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E99D434-BBCB-42EA-AE47-736C6F97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52" y="319712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 (programming language) - Wikipedia">
            <a:extLst>
              <a:ext uri="{FF2B5EF4-FFF2-40B4-BE49-F238E27FC236}">
                <a16:creationId xmlns:a16="http://schemas.microsoft.com/office/drawing/2014/main" id="{B49458DC-833C-4A01-AD07-3D56FB05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18" y="1651070"/>
            <a:ext cx="933524" cy="72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4135B9-4995-4418-8778-B5D5B1B8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9A5F9-1BA5-427F-85A1-9EB3A42CF9A5}"/>
              </a:ext>
            </a:extLst>
          </p:cNvPr>
          <p:cNvSpPr txBox="1"/>
          <p:nvPr/>
        </p:nvSpPr>
        <p:spPr>
          <a:xfrm>
            <a:off x="758704" y="971133"/>
            <a:ext cx="775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RStudio, </a:t>
            </a:r>
            <a:r>
              <a:rPr lang="en-CA" sz="2400" dirty="0"/>
              <a:t>an IDE (Integrated Development Environment)</a:t>
            </a:r>
            <a:endParaRPr lang="en-US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315956F-4A64-41EC-A39A-894678F0CBB2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User interfaces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1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9B7DEF8-2A55-4F81-8F47-8DD6372D6175}"/>
              </a:ext>
            </a:extLst>
          </p:cNvPr>
          <p:cNvGrpSpPr/>
          <p:nvPr/>
        </p:nvGrpSpPr>
        <p:grpSpPr>
          <a:xfrm>
            <a:off x="42204" y="1312045"/>
            <a:ext cx="8904849" cy="5065845"/>
            <a:chOff x="0" y="1109872"/>
            <a:chExt cx="9032942" cy="4988839"/>
          </a:xfrm>
        </p:grpSpPr>
        <p:pic>
          <p:nvPicPr>
            <p:cNvPr id="4" name="Image 2">
              <a:extLst>
                <a:ext uri="{FF2B5EF4-FFF2-40B4-BE49-F238E27FC236}">
                  <a16:creationId xmlns:a16="http://schemas.microsoft.com/office/drawing/2014/main" id="{B6043B1E-BC56-4340-B696-2D462C5CB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9872"/>
              <a:ext cx="8952930" cy="4988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3311F4-D676-44B3-BACB-F9A55AFBF249}"/>
                </a:ext>
              </a:extLst>
            </p:cNvPr>
            <p:cNvSpPr/>
            <p:nvPr/>
          </p:nvSpPr>
          <p:spPr>
            <a:xfrm>
              <a:off x="84221" y="1648326"/>
              <a:ext cx="4596063" cy="435543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A60327-C2CE-4AAC-AC8C-0F02F384121B}"/>
                </a:ext>
              </a:extLst>
            </p:cNvPr>
            <p:cNvSpPr/>
            <p:nvPr/>
          </p:nvSpPr>
          <p:spPr>
            <a:xfrm>
              <a:off x="4764505" y="1648326"/>
              <a:ext cx="4090737" cy="20603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A1E815-21C8-473E-9760-917B4B19E9F6}"/>
                </a:ext>
              </a:extLst>
            </p:cNvPr>
            <p:cNvSpPr/>
            <p:nvPr/>
          </p:nvSpPr>
          <p:spPr>
            <a:xfrm>
              <a:off x="4764504" y="3908026"/>
              <a:ext cx="4090737" cy="20603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3">
              <a:extLst>
                <a:ext uri="{FF2B5EF4-FFF2-40B4-BE49-F238E27FC236}">
                  <a16:creationId xmlns:a16="http://schemas.microsoft.com/office/drawing/2014/main" id="{7AB34E22-2E83-4C9B-9FA0-E88DF53E8B93}"/>
                </a:ext>
              </a:extLst>
            </p:cNvPr>
            <p:cNvSpPr txBox="1"/>
            <p:nvPr/>
          </p:nvSpPr>
          <p:spPr>
            <a:xfrm>
              <a:off x="4557197" y="2501113"/>
              <a:ext cx="4475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>
                  <a:solidFill>
                    <a:srgbClr val="00B050"/>
                  </a:solidFill>
                </a:rPr>
                <a:t>Environment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ZoneTexte 19">
              <a:extLst>
                <a:ext uri="{FF2B5EF4-FFF2-40B4-BE49-F238E27FC236}">
                  <a16:creationId xmlns:a16="http://schemas.microsoft.com/office/drawing/2014/main" id="{5F3B8E40-4914-44F2-ADFE-9D49E6036F53}"/>
                </a:ext>
              </a:extLst>
            </p:cNvPr>
            <p:cNvSpPr txBox="1"/>
            <p:nvPr/>
          </p:nvSpPr>
          <p:spPr>
            <a:xfrm>
              <a:off x="4662955" y="4815005"/>
              <a:ext cx="4307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FF0000"/>
                  </a:solidFill>
                </a:rPr>
                <a:t>Files, plots,…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ZoneTexte 20">
              <a:extLst>
                <a:ext uri="{FF2B5EF4-FFF2-40B4-BE49-F238E27FC236}">
                  <a16:creationId xmlns:a16="http://schemas.microsoft.com/office/drawing/2014/main" id="{7413B43D-564B-4FC5-890E-931330F37282}"/>
                </a:ext>
              </a:extLst>
            </p:cNvPr>
            <p:cNvSpPr txBox="1"/>
            <p:nvPr/>
          </p:nvSpPr>
          <p:spPr>
            <a:xfrm>
              <a:off x="1663363" y="3742315"/>
              <a:ext cx="1418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FFC000"/>
                  </a:solidFill>
                </a:rPr>
                <a:t>Console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CEAD05-2819-4E11-88E7-523064A1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2EC1A6-986F-4977-B8BB-31342D6D2578}"/>
              </a:ext>
            </a:extLst>
          </p:cNvPr>
          <p:cNvSpPr txBox="1"/>
          <p:nvPr/>
        </p:nvSpPr>
        <p:spPr>
          <a:xfrm>
            <a:off x="730568" y="948218"/>
            <a:ext cx="775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RStudio, </a:t>
            </a:r>
            <a:r>
              <a:rPr lang="en-CA" sz="2400" dirty="0"/>
              <a:t>an IDE (Integrated Development Environment)</a:t>
            </a:r>
            <a:endParaRPr lang="en-US" sz="2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0DC3B5-D5BF-4FEC-9619-8FEE6324681E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User interfaces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E1107D1-0A05-41CE-AE48-721DA8C90FD2}"/>
              </a:ext>
            </a:extLst>
          </p:cNvPr>
          <p:cNvGrpSpPr/>
          <p:nvPr/>
        </p:nvGrpSpPr>
        <p:grpSpPr>
          <a:xfrm>
            <a:off x="70340" y="1352558"/>
            <a:ext cx="8806375" cy="5049211"/>
            <a:chOff x="0" y="934580"/>
            <a:chExt cx="9032942" cy="5069178"/>
          </a:xfrm>
        </p:grpSpPr>
        <p:pic>
          <p:nvPicPr>
            <p:cNvPr id="4" name="Image 2">
              <a:extLst>
                <a:ext uri="{FF2B5EF4-FFF2-40B4-BE49-F238E27FC236}">
                  <a16:creationId xmlns:a16="http://schemas.microsoft.com/office/drawing/2014/main" id="{5F29E3FC-7EBF-4C36-B8BE-7A6C140BD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4580"/>
              <a:ext cx="8952929" cy="4988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6538FC-1087-424D-B24B-8FFDF6942B0D}"/>
                </a:ext>
              </a:extLst>
            </p:cNvPr>
            <p:cNvSpPr/>
            <p:nvPr/>
          </p:nvSpPr>
          <p:spPr>
            <a:xfrm>
              <a:off x="84221" y="3708704"/>
              <a:ext cx="4596063" cy="229505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06BB71-7406-455B-8B6B-65D07FAEB8F9}"/>
                </a:ext>
              </a:extLst>
            </p:cNvPr>
            <p:cNvSpPr/>
            <p:nvPr/>
          </p:nvSpPr>
          <p:spPr>
            <a:xfrm>
              <a:off x="4764505" y="1464059"/>
              <a:ext cx="4090737" cy="216229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EF3964-DFC8-4929-8D87-0829A2E71B31}"/>
                </a:ext>
              </a:extLst>
            </p:cNvPr>
            <p:cNvSpPr/>
            <p:nvPr/>
          </p:nvSpPr>
          <p:spPr>
            <a:xfrm>
              <a:off x="4764504" y="3708704"/>
              <a:ext cx="4090737" cy="22950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16">
              <a:extLst>
                <a:ext uri="{FF2B5EF4-FFF2-40B4-BE49-F238E27FC236}">
                  <a16:creationId xmlns:a16="http://schemas.microsoft.com/office/drawing/2014/main" id="{8EEAA4B5-352B-4E3B-B3FE-2B4BC6BFE803}"/>
                </a:ext>
              </a:extLst>
            </p:cNvPr>
            <p:cNvSpPr txBox="1"/>
            <p:nvPr/>
          </p:nvSpPr>
          <p:spPr>
            <a:xfrm>
              <a:off x="4557197" y="2501113"/>
              <a:ext cx="4475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>
                  <a:solidFill>
                    <a:srgbClr val="00B050"/>
                  </a:solidFill>
                </a:rPr>
                <a:t>Environment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ZoneTexte 17">
              <a:extLst>
                <a:ext uri="{FF2B5EF4-FFF2-40B4-BE49-F238E27FC236}">
                  <a16:creationId xmlns:a16="http://schemas.microsoft.com/office/drawing/2014/main" id="{46917857-4888-4EFE-9C29-883C61D4E965}"/>
                </a:ext>
              </a:extLst>
            </p:cNvPr>
            <p:cNvSpPr txBox="1"/>
            <p:nvPr/>
          </p:nvSpPr>
          <p:spPr>
            <a:xfrm>
              <a:off x="4800474" y="4801460"/>
              <a:ext cx="3989190" cy="4602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FF0000"/>
                  </a:solidFill>
                </a:rPr>
                <a:t>Files, plots,…</a:t>
              </a:r>
            </a:p>
          </p:txBody>
        </p:sp>
        <p:sp>
          <p:nvSpPr>
            <p:cNvPr id="10" name="ZoneTexte 19">
              <a:extLst>
                <a:ext uri="{FF2B5EF4-FFF2-40B4-BE49-F238E27FC236}">
                  <a16:creationId xmlns:a16="http://schemas.microsoft.com/office/drawing/2014/main" id="{987CBEB7-792D-4142-BCDC-243702C56CA1}"/>
                </a:ext>
              </a:extLst>
            </p:cNvPr>
            <p:cNvSpPr txBox="1"/>
            <p:nvPr/>
          </p:nvSpPr>
          <p:spPr>
            <a:xfrm>
              <a:off x="1567111" y="4685226"/>
              <a:ext cx="16434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FFC000"/>
                  </a:solidFill>
                </a:rPr>
                <a:t>Console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C3C9CF-B808-425D-B940-46D0C7342C16}"/>
                </a:ext>
              </a:extLst>
            </p:cNvPr>
            <p:cNvSpPr/>
            <p:nvPr/>
          </p:nvSpPr>
          <p:spPr>
            <a:xfrm>
              <a:off x="84222" y="1464059"/>
              <a:ext cx="4571098" cy="2162297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21">
              <a:extLst>
                <a:ext uri="{FF2B5EF4-FFF2-40B4-BE49-F238E27FC236}">
                  <a16:creationId xmlns:a16="http://schemas.microsoft.com/office/drawing/2014/main" id="{D5BA90E2-F595-48E0-B5C7-EC6B8A5886EE}"/>
                </a:ext>
              </a:extLst>
            </p:cNvPr>
            <p:cNvSpPr txBox="1"/>
            <p:nvPr/>
          </p:nvSpPr>
          <p:spPr>
            <a:xfrm>
              <a:off x="1567111" y="2440581"/>
              <a:ext cx="11911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7030A0"/>
                  </a:solidFill>
                </a:rPr>
                <a:t>Source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744536-EB1C-4C67-AB53-25B4EF99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C055A-26A7-4671-A9FE-1655DCA1A832}"/>
              </a:ext>
            </a:extLst>
          </p:cNvPr>
          <p:cNvSpPr txBox="1"/>
          <p:nvPr/>
        </p:nvSpPr>
        <p:spPr>
          <a:xfrm>
            <a:off x="758704" y="967068"/>
            <a:ext cx="775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RStudio, </a:t>
            </a:r>
            <a:r>
              <a:rPr lang="en-CA" sz="2400" dirty="0"/>
              <a:t>an IDE (Integrated Development Environment)</a:t>
            </a:r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88D0C1-C0DF-4E1C-9AB3-F06C701B4720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User interfaces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6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18138F2-ADD9-45B4-92CC-7C1DD93CBC97}"/>
              </a:ext>
            </a:extLst>
          </p:cNvPr>
          <p:cNvGrpSpPr/>
          <p:nvPr/>
        </p:nvGrpSpPr>
        <p:grpSpPr>
          <a:xfrm>
            <a:off x="42205" y="1403605"/>
            <a:ext cx="8799800" cy="4903512"/>
            <a:chOff x="0" y="934580"/>
            <a:chExt cx="8952927" cy="4988839"/>
          </a:xfrm>
        </p:grpSpPr>
        <p:pic>
          <p:nvPicPr>
            <p:cNvPr id="4" name="Image 7">
              <a:extLst>
                <a:ext uri="{FF2B5EF4-FFF2-40B4-BE49-F238E27FC236}">
                  <a16:creationId xmlns:a16="http://schemas.microsoft.com/office/drawing/2014/main" id="{47141E56-99F9-4CEB-8303-7D799B892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4580"/>
              <a:ext cx="8952927" cy="4988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Image 2">
              <a:extLst>
                <a:ext uri="{FF2B5EF4-FFF2-40B4-BE49-F238E27FC236}">
                  <a16:creationId xmlns:a16="http://schemas.microsoft.com/office/drawing/2014/main" id="{0C2B39E5-D324-4582-80CB-57E185E3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31" y="1782047"/>
              <a:ext cx="7450934" cy="2898237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CD40-01D1-4538-85B2-3B1CC93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FC289-63C0-4F10-B464-0845A4062523}"/>
              </a:ext>
            </a:extLst>
          </p:cNvPr>
          <p:cNvSpPr txBox="1"/>
          <p:nvPr/>
        </p:nvSpPr>
        <p:spPr>
          <a:xfrm>
            <a:off x="758704" y="957355"/>
            <a:ext cx="775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RStudio, </a:t>
            </a:r>
            <a:r>
              <a:rPr lang="en-CA" sz="2400" dirty="0"/>
              <a:t>an IDE (Integrated Development Environment)</a:t>
            </a:r>
            <a:endParaRPr lang="en-US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EE2FD6-394E-4BA5-8FDA-878C276345CB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User interfaces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1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CD40-01D1-4538-85B2-3B1CC93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FC289-63C0-4F10-B464-0845A4062523}"/>
              </a:ext>
            </a:extLst>
          </p:cNvPr>
          <p:cNvSpPr txBox="1"/>
          <p:nvPr/>
        </p:nvSpPr>
        <p:spPr>
          <a:xfrm>
            <a:off x="758704" y="976209"/>
            <a:ext cx="775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Positron, </a:t>
            </a:r>
            <a:r>
              <a:rPr lang="en-CA" sz="2400" dirty="0"/>
              <a:t>a </a:t>
            </a:r>
            <a:r>
              <a:rPr lang="en-CA" sz="2400" dirty="0" err="1"/>
              <a:t>Posit’s</a:t>
            </a:r>
            <a:r>
              <a:rPr lang="en-CA" sz="2400" dirty="0"/>
              <a:t> recent IDE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33A9E-9A42-4982-81F2-E3433D0E6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323"/>
            <a:ext cx="9144000" cy="49149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FE867D-5B25-47D8-9448-6DCDA12A08CD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User interfaces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5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FC57-CA91-4868-9ABE-C3694CD15A15}"/>
              </a:ext>
            </a:extLst>
          </p:cNvPr>
          <p:cNvSpPr txBox="1"/>
          <p:nvPr/>
        </p:nvSpPr>
        <p:spPr>
          <a:xfrm>
            <a:off x="398259" y="1538854"/>
            <a:ext cx="8315864" cy="383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/>
              <a:t>Some advantages of R language (Matloff, 2011): 1/3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CA" sz="2400" dirty="0"/>
              <a:t>It is comparable, and often superior, in power to commercial products in most of the significant senses—variety of operations available, programmability, graphics, and so on.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CA" sz="2400" dirty="0"/>
              <a:t>It is available for the Windows, Mac, and Linux operating systems.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8B89-7C0E-4D33-96EE-0C1AC49A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18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BDDC70-80A1-45C1-A791-BBC14AF1D462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Advantages and limitations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3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FC57-CA91-4868-9ABE-C3694CD15A15}"/>
              </a:ext>
            </a:extLst>
          </p:cNvPr>
          <p:cNvSpPr txBox="1"/>
          <p:nvPr/>
        </p:nvSpPr>
        <p:spPr>
          <a:xfrm>
            <a:off x="199486" y="1510718"/>
            <a:ext cx="8315864" cy="383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/>
              <a:t>Some advantages of R language (Matloff, 2011): 2/3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CA" sz="2400" dirty="0"/>
              <a:t>In addition to providing statistical operations, R is a general-purpose programming language, so you can use it to automate analyses and create new functions that extend the existing language features.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CA" sz="2400" dirty="0"/>
              <a:t>It incorporates features found in object-oriented and functional programming languages.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DBB99-2121-4849-9F67-37FB9701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19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85FFAF-BA75-4FB9-B5F6-F76957B3CA46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Advantages and limitations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6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CA7811-305B-45AF-A6C9-903785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A person in a blue shirt&#10;&#10;Description automatically generated">
            <a:extLst>
              <a:ext uri="{FF2B5EF4-FFF2-40B4-BE49-F238E27FC236}">
                <a16:creationId xmlns:a16="http://schemas.microsoft.com/office/drawing/2014/main" id="{241FE273-F589-4EF5-AC26-CD45291E89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4" y="748560"/>
            <a:ext cx="3325091" cy="4987636"/>
          </a:xfrm>
          <a:prstGeom prst="rect">
            <a:avLst/>
          </a:prstGeom>
        </p:spPr>
      </p:pic>
      <p:pic>
        <p:nvPicPr>
          <p:cNvPr id="1026" name="Picture 2" descr="Juluis Foyet">
            <a:extLst>
              <a:ext uri="{FF2B5EF4-FFF2-40B4-BE49-F238E27FC236}">
                <a16:creationId xmlns:a16="http://schemas.microsoft.com/office/drawing/2014/main" id="{D4A16D75-F3D5-46D6-ACD4-92EAFF1E0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3" y="4358057"/>
            <a:ext cx="8931096" cy="222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4">
            <a:extLst>
              <a:ext uri="{FF2B5EF4-FFF2-40B4-BE49-F238E27FC236}">
                <a16:creationId xmlns:a16="http://schemas.microsoft.com/office/drawing/2014/main" id="{A675DEB2-7E89-4873-AD68-FA5ABFA6F19F}"/>
              </a:ext>
            </a:extLst>
          </p:cNvPr>
          <p:cNvSpPr txBox="1"/>
          <p:nvPr/>
        </p:nvSpPr>
        <p:spPr>
          <a:xfrm>
            <a:off x="3091132" y="757850"/>
            <a:ext cx="5977453" cy="3612416"/>
          </a:xfrm>
          <a:prstGeom prst="roundRect">
            <a:avLst>
              <a:gd name="adj" fmla="val 6733"/>
            </a:avLst>
          </a:prstGeom>
          <a:solidFill>
            <a:schemeClr val="accent5">
              <a:lumMod val="75000"/>
              <a:alpha val="34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57200" indent="-230188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Juluis Foyet;</a:t>
            </a:r>
          </a:p>
          <a:p>
            <a:pPr marL="457200" indent="-230188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Data Analytics Professional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230188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DSWB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Trainee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230188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Parasitology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230188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R Club of Univ. Dschang;</a:t>
            </a:r>
          </a:p>
          <a:p>
            <a:pPr marL="457200" indent="-230188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Co-founder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RsDataA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0188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Malaria;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NTDs, Parasitology, Molecular Biology, Statistical and Geo-Spatial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Analysis, Mathematical Modeling, and Bioinformatics;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0188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599FF-F32F-4965-8729-B91B86E5E303}"/>
              </a:ext>
            </a:extLst>
          </p:cNvPr>
          <p:cNvSpPr txBox="1"/>
          <p:nvPr/>
        </p:nvSpPr>
        <p:spPr>
          <a:xfrm>
            <a:off x="37707" y="273371"/>
            <a:ext cx="256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The Trainer</a:t>
            </a:r>
          </a:p>
        </p:txBody>
      </p:sp>
    </p:spTree>
    <p:extLst>
      <p:ext uri="{BB962C8B-B14F-4D97-AF65-F5344CB8AC3E}">
        <p14:creationId xmlns:p14="http://schemas.microsoft.com/office/powerpoint/2010/main" val="292453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FC57-CA91-4868-9ABE-C3694CD15A15}"/>
              </a:ext>
            </a:extLst>
          </p:cNvPr>
          <p:cNvSpPr txBox="1"/>
          <p:nvPr/>
        </p:nvSpPr>
        <p:spPr>
          <a:xfrm>
            <a:off x="199486" y="1632991"/>
            <a:ext cx="8315864" cy="42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/>
              <a:t>Some advantages of R language (Matloff, 2011): 3/3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b="1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CA" sz="2400" dirty="0"/>
              <a:t>The system can save data sets between sessions, so you don’t need to reload them each time. It saves your command history too.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Because R is open-source software, it’s easy to get help from the user community. Also, a lot of new functions are contributed by users, many of whom are prominent statisticians.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D4101-332B-437C-A611-59BE288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20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569864-1A10-45CF-8FC3-CD5AD018BEF0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Advantages and limitations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8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FC57-CA91-4868-9ABE-C3694CD15A15}"/>
              </a:ext>
            </a:extLst>
          </p:cNvPr>
          <p:cNvSpPr txBox="1"/>
          <p:nvPr/>
        </p:nvSpPr>
        <p:spPr>
          <a:xfrm>
            <a:off x="398259" y="2103476"/>
            <a:ext cx="8315864" cy="2651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/>
              <a:t>Some limitations of R language: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b="1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CA" sz="2400" dirty="0"/>
              <a:t>R is not very powerful with huge size data.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R does not deal well with too much data at once, or during the same session.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D4101-332B-437C-A611-59BE288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21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52D70F-7B9C-404B-925B-DBFBBE96C744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Advantages and limitations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71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FC57-CA91-4868-9ABE-C3694CD15A15}"/>
              </a:ext>
            </a:extLst>
          </p:cNvPr>
          <p:cNvSpPr txBox="1"/>
          <p:nvPr/>
        </p:nvSpPr>
        <p:spPr>
          <a:xfrm>
            <a:off x="414068" y="1046708"/>
            <a:ext cx="8315864" cy="215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/>
              <a:t>Directory?</a:t>
            </a:r>
            <a:endParaRPr lang="en-US" sz="2400" b="1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 simple terms, a </a:t>
            </a:r>
            <a:r>
              <a:rPr lang="en-US" sz="2400" b="1" dirty="0"/>
              <a:t>directory</a:t>
            </a:r>
            <a:r>
              <a:rPr lang="en-US" sz="2400" dirty="0"/>
              <a:t> is simply a folder that can be made up of other files and folders.</a:t>
            </a:r>
          </a:p>
          <a:p>
            <a:pPr lvl="0" algn="just">
              <a:lnSpc>
                <a:spcPct val="107000"/>
              </a:lnSpc>
            </a:pPr>
            <a:endParaRPr lang="en-US" sz="2400" dirty="0"/>
          </a:p>
          <a:p>
            <a:pPr lvl="0" algn="just">
              <a:lnSpc>
                <a:spcPct val="107000"/>
              </a:lnSpc>
            </a:pPr>
            <a:r>
              <a:rPr lang="en-US" sz="2400" dirty="0"/>
              <a:t>e.g. </a:t>
            </a:r>
            <a:r>
              <a:rPr lang="en-US" sz="2400" b="1" dirty="0">
                <a:solidFill>
                  <a:srgbClr val="92CDDC"/>
                </a:solidFill>
              </a:rPr>
              <a:t>Directories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4D6A0"/>
                </a:solidFill>
              </a:rPr>
              <a:t>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D4101-332B-437C-A611-59BE288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22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52D70F-7B9C-404B-925B-DBFBBE96C744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The working directory?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A5898-EC88-4202-B7A5-81698C91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3" y="3141018"/>
            <a:ext cx="8898854" cy="31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24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FC57-CA91-4868-9ABE-C3694CD15A15}"/>
              </a:ext>
            </a:extLst>
          </p:cNvPr>
          <p:cNvSpPr txBox="1"/>
          <p:nvPr/>
        </p:nvSpPr>
        <p:spPr>
          <a:xfrm>
            <a:off x="414068" y="1819707"/>
            <a:ext cx="8315864" cy="373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/>
              <a:t>Directory?</a:t>
            </a:r>
            <a:endParaRPr lang="en-US" sz="2400" b="1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Programs in a computer often have </a:t>
            </a:r>
            <a:r>
              <a:rPr lang="en-US" sz="2400" b="1" dirty="0"/>
              <a:t>default folders/directories </a:t>
            </a:r>
            <a:r>
              <a:rPr lang="en-US" sz="2400" dirty="0"/>
              <a:t>where they often store the files or folders that they generate while carrying out processes or operations within the program,  or prompt the user to select a location for them to store generated files and folders.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 R and many other software, the </a:t>
            </a:r>
            <a:r>
              <a:rPr lang="en-US" sz="2400" b="1" dirty="0"/>
              <a:t>default folder/directory</a:t>
            </a:r>
            <a:r>
              <a:rPr lang="en-US" sz="2400" dirty="0"/>
              <a:t> is referred to </a:t>
            </a:r>
            <a:r>
              <a:rPr lang="en-US" sz="2400" b="1" dirty="0"/>
              <a:t>Working Directory.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D4101-332B-437C-A611-59BE288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23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52D70F-7B9C-404B-925B-DBFBBE96C744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The working directory?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0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6E402-C8FF-F885-934D-3DED273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8078697-18A7-43A8-B229-C4AEC9C2ABB9}" type="slidenum">
              <a:rPr lang="en-GB" sz="1800" b="1" smtClean="0"/>
              <a:pPr/>
              <a:t>24</a:t>
            </a:fld>
            <a:endParaRPr lang="en-GB" sz="1800" b="1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EEC502E-2948-FFE6-73C7-65E0E654C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16" b="44393"/>
          <a:stretch/>
        </p:blipFill>
        <p:spPr>
          <a:xfrm>
            <a:off x="329941" y="2009241"/>
            <a:ext cx="5329416" cy="3011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E4594DB-7218-519C-D077-DB037E82A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43" y="2486448"/>
            <a:ext cx="4453987" cy="35687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508CFDE1-BF51-1E7A-09CC-45B84951F100}"/>
              </a:ext>
            </a:extLst>
          </p:cNvPr>
          <p:cNvGrpSpPr/>
          <p:nvPr/>
        </p:nvGrpSpPr>
        <p:grpSpPr>
          <a:xfrm>
            <a:off x="7729366" y="2587544"/>
            <a:ext cx="1212310" cy="480684"/>
            <a:chOff x="7399424" y="1249680"/>
            <a:chExt cx="1212310" cy="480684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D1FE166-BF00-A468-3C49-385FC61EA079}"/>
                </a:ext>
              </a:extLst>
            </p:cNvPr>
            <p:cNvSpPr txBox="1"/>
            <p:nvPr/>
          </p:nvSpPr>
          <p:spPr>
            <a:xfrm>
              <a:off x="7507705" y="1361032"/>
              <a:ext cx="1104029" cy="3693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Session</a:t>
              </a:r>
              <a:endParaRPr lang="fr-FR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4084CAD-AE0C-091A-BFDD-F3A4FB73109A}"/>
                </a:ext>
              </a:extLst>
            </p:cNvPr>
            <p:cNvSpPr txBox="1"/>
            <p:nvPr/>
          </p:nvSpPr>
          <p:spPr>
            <a:xfrm>
              <a:off x="7399424" y="1249680"/>
              <a:ext cx="2406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  <a:endParaRPr lang="fr-FR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3C02161A-D6D0-FFC7-862B-B25E65545448}"/>
              </a:ext>
            </a:extLst>
          </p:cNvPr>
          <p:cNvGrpSpPr/>
          <p:nvPr/>
        </p:nvGrpSpPr>
        <p:grpSpPr>
          <a:xfrm>
            <a:off x="7338340" y="4235724"/>
            <a:ext cx="1603336" cy="735893"/>
            <a:chOff x="7008399" y="2870432"/>
            <a:chExt cx="1603336" cy="735893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6CEAD05-6EBD-2D4A-17D8-89FE75806910}"/>
                </a:ext>
              </a:extLst>
            </p:cNvPr>
            <p:cNvSpPr txBox="1"/>
            <p:nvPr/>
          </p:nvSpPr>
          <p:spPr>
            <a:xfrm>
              <a:off x="7146763" y="3021550"/>
              <a:ext cx="1464972" cy="58477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Choose Directory</a:t>
              </a:r>
              <a:endParaRPr lang="fr-FR" sz="1600" b="1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4BE7724-EA61-2DD3-D2AD-518AFF84A0B5}"/>
                </a:ext>
              </a:extLst>
            </p:cNvPr>
            <p:cNvSpPr txBox="1"/>
            <p:nvPr/>
          </p:nvSpPr>
          <p:spPr>
            <a:xfrm>
              <a:off x="7008399" y="2870432"/>
              <a:ext cx="2406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3CEDD18-FDB8-E1BF-31D7-D669A7B0840F}"/>
              </a:ext>
            </a:extLst>
          </p:cNvPr>
          <p:cNvGrpSpPr/>
          <p:nvPr/>
        </p:nvGrpSpPr>
        <p:grpSpPr>
          <a:xfrm>
            <a:off x="7388086" y="3272079"/>
            <a:ext cx="1553590" cy="722729"/>
            <a:chOff x="7058145" y="2186723"/>
            <a:chExt cx="1553590" cy="722729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8A5AFCE-CBE0-8984-10FA-E3A51C24BDA5}"/>
                </a:ext>
              </a:extLst>
            </p:cNvPr>
            <p:cNvSpPr txBox="1"/>
            <p:nvPr/>
          </p:nvSpPr>
          <p:spPr>
            <a:xfrm>
              <a:off x="7146763" y="2324677"/>
              <a:ext cx="1464972" cy="58477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Set Working Directory</a:t>
              </a:r>
              <a:endParaRPr lang="fr-FR" sz="1600" b="1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2EAF7C2-DB7F-8465-5B56-8D48A671A329}"/>
                </a:ext>
              </a:extLst>
            </p:cNvPr>
            <p:cNvSpPr txBox="1"/>
            <p:nvPr/>
          </p:nvSpPr>
          <p:spPr>
            <a:xfrm>
              <a:off x="7058145" y="2186723"/>
              <a:ext cx="2406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sp>
        <p:nvSpPr>
          <p:cNvPr id="31" name="Ellipse 30">
            <a:extLst>
              <a:ext uri="{FF2B5EF4-FFF2-40B4-BE49-F238E27FC236}">
                <a16:creationId xmlns:a16="http://schemas.microsoft.com/office/drawing/2014/main" id="{2C617375-B4A1-6353-AE1F-29575BAC2D5F}"/>
              </a:ext>
            </a:extLst>
          </p:cNvPr>
          <p:cNvSpPr/>
          <p:nvPr/>
        </p:nvSpPr>
        <p:spPr>
          <a:xfrm>
            <a:off x="1821857" y="2170623"/>
            <a:ext cx="385010" cy="2401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5190750-4C6B-3851-2B02-D315D9CA6A6A}"/>
              </a:ext>
            </a:extLst>
          </p:cNvPr>
          <p:cNvCxnSpPr>
            <a:stCxn id="31" idx="6"/>
            <a:endCxn id="21" idx="1"/>
          </p:cNvCxnSpPr>
          <p:nvPr/>
        </p:nvCxnSpPr>
        <p:spPr>
          <a:xfrm>
            <a:off x="2206867" y="2290694"/>
            <a:ext cx="5522499" cy="48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1347AA64-FB94-D45A-5E68-F3C1159516D7}"/>
              </a:ext>
            </a:extLst>
          </p:cNvPr>
          <p:cNvSpPr/>
          <p:nvPr/>
        </p:nvSpPr>
        <p:spPr>
          <a:xfrm>
            <a:off x="1497579" y="2619692"/>
            <a:ext cx="1919267" cy="36818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49A2E27-9F52-6B02-0403-167219DAB7C7}"/>
              </a:ext>
            </a:extLst>
          </p:cNvPr>
          <p:cNvCxnSpPr>
            <a:cxnSpLocks/>
            <a:stCxn id="34" idx="6"/>
            <a:endCxn id="20" idx="1"/>
          </p:cNvCxnSpPr>
          <p:nvPr/>
        </p:nvCxnSpPr>
        <p:spPr>
          <a:xfrm>
            <a:off x="3416846" y="2803786"/>
            <a:ext cx="4059858" cy="187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C49620-8B7D-4FF3-BCD7-73B3AF6A1E6B}"/>
              </a:ext>
            </a:extLst>
          </p:cNvPr>
          <p:cNvSpPr txBox="1"/>
          <p:nvPr/>
        </p:nvSpPr>
        <p:spPr>
          <a:xfrm>
            <a:off x="414068" y="1131434"/>
            <a:ext cx="8315864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/>
              <a:t>How it works in R</a:t>
            </a:r>
            <a:endParaRPr lang="en-US" sz="2400" b="1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8347FD1-5F55-492A-BD2A-41109FA1D81B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The working directory?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08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FC57-CA91-4868-9ABE-C3694CD15A15}"/>
              </a:ext>
            </a:extLst>
          </p:cNvPr>
          <p:cNvSpPr txBox="1"/>
          <p:nvPr/>
        </p:nvSpPr>
        <p:spPr>
          <a:xfrm>
            <a:off x="414068" y="1131434"/>
            <a:ext cx="8315864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/>
              <a:t>How it works in R</a:t>
            </a:r>
            <a:endParaRPr 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D4101-332B-437C-A611-59BE288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25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52D70F-7B9C-404B-925B-DBFBBE96C744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The working directory?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4713F-B08D-468D-A4E2-926BC92C7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0" y="1630725"/>
            <a:ext cx="6194916" cy="3726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A511E-0114-41B8-A712-D6CF933B8989}"/>
              </a:ext>
            </a:extLst>
          </p:cNvPr>
          <p:cNvSpPr txBox="1"/>
          <p:nvPr/>
        </p:nvSpPr>
        <p:spPr>
          <a:xfrm>
            <a:off x="352151" y="5582457"/>
            <a:ext cx="8315864" cy="481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/>
              <a:t>See also</a:t>
            </a:r>
            <a:r>
              <a:rPr lang="en-CA" sz="2400" dirty="0"/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and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list.dirs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2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FC57-CA91-4868-9ABE-C3694CD15A15}"/>
              </a:ext>
            </a:extLst>
          </p:cNvPr>
          <p:cNvSpPr txBox="1"/>
          <p:nvPr/>
        </p:nvSpPr>
        <p:spPr>
          <a:xfrm>
            <a:off x="414068" y="1772574"/>
            <a:ext cx="8315864" cy="402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 the jargon of R, a script is a file with extension </a:t>
            </a:r>
            <a:r>
              <a:rPr lang="en-US" sz="2400" b="1" dirty="0"/>
              <a:t>.r</a:t>
            </a:r>
            <a:r>
              <a:rPr lang="en-US" sz="2400" dirty="0"/>
              <a:t> or </a:t>
            </a:r>
            <a:r>
              <a:rPr lang="en-US" sz="2400" b="1" dirty="0"/>
              <a:t>.R</a:t>
            </a:r>
            <a:r>
              <a:rPr lang="en-US" sz="2400" dirty="0"/>
              <a:t> aimed to store command/codes.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Working in a script (instead of working directly in the console) presents the following advantages:</a:t>
            </a: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user can save and access useful commands written for a particular analysis.</a:t>
            </a: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Enables collaboration, as scripts can be commented and shared for many reasons.</a:t>
            </a: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Make easy to implement modifications in analyses.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D4101-332B-437C-A611-59BE288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26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52D70F-7B9C-404B-925B-DBFBBE96C744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The Script?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3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FC57-CA91-4868-9ABE-C3694CD15A15}"/>
              </a:ext>
            </a:extLst>
          </p:cNvPr>
          <p:cNvSpPr txBox="1"/>
          <p:nvPr/>
        </p:nvSpPr>
        <p:spPr>
          <a:xfrm>
            <a:off x="4430595" y="1039805"/>
            <a:ext cx="4594300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Right under the menu bar, click on the on the icon at the extreme left. It will display types of file the can create.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Then click on the first option which is R Script.</a:t>
            </a:r>
          </a:p>
          <a:p>
            <a:pPr lvl="0" algn="just">
              <a:lnSpc>
                <a:spcPct val="107000"/>
              </a:lnSpc>
            </a:pPr>
            <a:endParaRPr lang="en-US" sz="2400" dirty="0"/>
          </a:p>
          <a:p>
            <a:pPr lvl="0" algn="just">
              <a:lnSpc>
                <a:spcPct val="107000"/>
              </a:lnSpc>
            </a:pPr>
            <a:r>
              <a:rPr lang="en-US" sz="2400" dirty="0"/>
              <a:t>All this could also be done simply through the shortcut </a:t>
            </a:r>
            <a:r>
              <a:rPr lang="en-US" sz="2400" dirty="0" err="1"/>
              <a:t>Ctrl+Shift+N</a:t>
            </a:r>
            <a:endParaRPr lang="en-US" sz="2400" dirty="0"/>
          </a:p>
          <a:p>
            <a:pPr lvl="0" algn="just">
              <a:lnSpc>
                <a:spcPct val="107000"/>
              </a:lnSpc>
            </a:pPr>
            <a:endParaRPr lang="en-US" sz="2400" dirty="0"/>
          </a:p>
          <a:p>
            <a:pPr lvl="0" algn="just"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</a:rPr>
              <a:t>At the end, don’t forget to save the script in the appropriate directory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D4101-332B-437C-A611-59BE288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27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52D70F-7B9C-404B-925B-DBFBBE96C744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The Script?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20693-F30C-4C58-BD1A-3F9699A3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5" y="1772574"/>
            <a:ext cx="4353270" cy="3823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E6915-537F-4C63-92A2-8D3464E4AA9F}"/>
              </a:ext>
            </a:extLst>
          </p:cNvPr>
          <p:cNvSpPr txBox="1"/>
          <p:nvPr/>
        </p:nvSpPr>
        <p:spPr>
          <a:xfrm>
            <a:off x="109675" y="1174641"/>
            <a:ext cx="3774168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dirty="0"/>
              <a:t>How to create a 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830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A59B9-F08A-4309-9205-610ACE94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28</a:t>
            </a:fld>
            <a:endParaRPr lang="en-US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4BF00077-52EA-4517-9F3C-3552161B68BB}"/>
              </a:ext>
            </a:extLst>
          </p:cNvPr>
          <p:cNvSpPr txBox="1"/>
          <p:nvPr/>
        </p:nvSpPr>
        <p:spPr>
          <a:xfrm>
            <a:off x="506312" y="2644170"/>
            <a:ext cx="8131377" cy="15696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430338" indent="-1430338" algn="ctr"/>
            <a:r>
              <a:rPr lang="en-US" sz="3200" b="1" dirty="0">
                <a:latin typeface="Franklin Gothic Book" panose="020B0503020102020204" pitchFamily="34" charset="0"/>
              </a:rPr>
              <a:t>Quick comment on functions (and arguments), commenting, prompt, index, and help…</a:t>
            </a:r>
          </a:p>
        </p:txBody>
      </p:sp>
    </p:spTree>
    <p:extLst>
      <p:ext uri="{BB962C8B-B14F-4D97-AF65-F5344CB8AC3E}">
        <p14:creationId xmlns:p14="http://schemas.microsoft.com/office/powerpoint/2010/main" val="312434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A59B9-F08A-4309-9205-610ACE94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29</a:t>
            </a:fld>
            <a:endParaRPr lang="en-US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4BF00077-52EA-4517-9F3C-3552161B68BB}"/>
              </a:ext>
            </a:extLst>
          </p:cNvPr>
          <p:cNvSpPr txBox="1"/>
          <p:nvPr/>
        </p:nvSpPr>
        <p:spPr>
          <a:xfrm>
            <a:off x="506312" y="2151728"/>
            <a:ext cx="8131377" cy="25545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430338" indent="-1430338" algn="ctr"/>
            <a:r>
              <a:rPr lang="en-US" sz="3200" b="1" u="sng" dirty="0">
                <a:latin typeface="Franklin Gothic Book" panose="020B0503020102020204" pitchFamily="34" charset="0"/>
              </a:rPr>
              <a:t>Module I</a:t>
            </a:r>
          </a:p>
          <a:p>
            <a:pPr marL="1430338" indent="-1430338" algn="ctr"/>
            <a:r>
              <a:rPr lang="en-US" sz="3200" b="1" dirty="0">
                <a:latin typeface="Franklin Gothic Book" panose="020B0503020102020204" pitchFamily="34" charset="0"/>
              </a:rPr>
              <a:t>Overview</a:t>
            </a:r>
          </a:p>
          <a:p>
            <a:pPr marL="1430338" indent="-1430338" algn="ctr"/>
            <a:endParaRPr lang="en-US" sz="3200" b="1" dirty="0">
              <a:latin typeface="Franklin Gothic Book" panose="020B0503020102020204" pitchFamily="34" charset="0"/>
            </a:endParaRPr>
          </a:p>
          <a:p>
            <a:pPr marL="1430338" indent="-1430338" algn="ctr"/>
            <a:r>
              <a:rPr lang="en-US" sz="3200" b="1" u="sng" dirty="0">
                <a:latin typeface="Franklin Gothic Book" panose="020B0503020102020204" pitchFamily="34" charset="0"/>
              </a:rPr>
              <a:t>Lesson M1L02</a:t>
            </a:r>
          </a:p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Operators and Basic Operations in R language</a:t>
            </a:r>
          </a:p>
        </p:txBody>
      </p:sp>
    </p:spTree>
    <p:extLst>
      <p:ext uri="{BB962C8B-B14F-4D97-AF65-F5344CB8AC3E}">
        <p14:creationId xmlns:p14="http://schemas.microsoft.com/office/powerpoint/2010/main" val="28131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A59B9-F08A-4309-9205-610ACE94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</a:t>
            </a:fld>
            <a:endParaRPr lang="en-US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4BF00077-52EA-4517-9F3C-3552161B68BB}"/>
              </a:ext>
            </a:extLst>
          </p:cNvPr>
          <p:cNvSpPr txBox="1"/>
          <p:nvPr/>
        </p:nvSpPr>
        <p:spPr>
          <a:xfrm>
            <a:off x="506312" y="3136613"/>
            <a:ext cx="8131377" cy="58477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430338" indent="-1430338" algn="ctr"/>
            <a:r>
              <a:rPr lang="en-US" sz="3200" b="1" dirty="0">
                <a:latin typeface="Franklin Gothic Book" panose="020B0503020102020204" pitchFamily="34" charset="0"/>
              </a:rPr>
              <a:t>Quick Tour of the Syllabus…</a:t>
            </a:r>
          </a:p>
        </p:txBody>
      </p:sp>
    </p:spTree>
    <p:extLst>
      <p:ext uri="{BB962C8B-B14F-4D97-AF65-F5344CB8AC3E}">
        <p14:creationId xmlns:p14="http://schemas.microsoft.com/office/powerpoint/2010/main" val="3137866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F9ADF-E81B-42C8-A682-D30412AA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BF4AFF-50D8-441C-8AD1-6ACF3E8F1F3F}"/>
              </a:ext>
            </a:extLst>
          </p:cNvPr>
          <p:cNvGrpSpPr/>
          <p:nvPr/>
        </p:nvGrpSpPr>
        <p:grpSpPr>
          <a:xfrm>
            <a:off x="1091814" y="2042741"/>
            <a:ext cx="2772519" cy="2772519"/>
            <a:chOff x="667606" y="2107280"/>
            <a:chExt cx="2772519" cy="277251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51061D-7286-443A-8CC7-A390D5E64B2E}"/>
                </a:ext>
              </a:extLst>
            </p:cNvPr>
            <p:cNvSpPr/>
            <p:nvPr/>
          </p:nvSpPr>
          <p:spPr>
            <a:xfrm>
              <a:off x="667606" y="2107280"/>
              <a:ext cx="2772519" cy="2772519"/>
            </a:xfrm>
            <a:prstGeom prst="ellipse">
              <a:avLst/>
            </a:prstGeom>
            <a:solidFill>
              <a:srgbClr val="BFEAFF"/>
            </a:solidFill>
            <a:ln>
              <a:noFill/>
            </a:ln>
            <a:effectLst>
              <a:glow rad="101600">
                <a:srgbClr val="FFC000">
                  <a:alpha val="26000"/>
                </a:srgb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559404-D65A-46B6-B388-8F4AA2DDF565}"/>
                </a:ext>
              </a:extLst>
            </p:cNvPr>
            <p:cNvSpPr/>
            <p:nvPr/>
          </p:nvSpPr>
          <p:spPr>
            <a:xfrm>
              <a:off x="1045971" y="2485645"/>
              <a:ext cx="2015789" cy="2015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rgbClr val="FFC000">
                  <a:alpha val="26000"/>
                </a:srgb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i="0" dirty="0">
                  <a:solidFill>
                    <a:srgbClr val="332F30"/>
                  </a:solidFill>
                  <a:effectLst/>
                  <a:latin typeface="Franklin Gothic Book" panose="020B0503020102020204" pitchFamily="34" charset="0"/>
                </a:rPr>
                <a:t>Outline</a:t>
              </a:r>
            </a:p>
            <a:p>
              <a:pPr algn="ctr"/>
              <a:r>
                <a:rPr lang="en-GB" sz="2400" b="1" dirty="0">
                  <a:solidFill>
                    <a:srgbClr val="332F30"/>
                  </a:solidFill>
                  <a:latin typeface="Franklin Gothic Book" panose="020B0503020102020204" pitchFamily="34" charset="0"/>
                </a:rPr>
                <a:t>M1L02</a:t>
              </a:r>
              <a:endParaRPr lang="en-GB" sz="2000" b="1" dirty="0">
                <a:solidFill>
                  <a:srgbClr val="332F3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7354E9-9393-4D7E-B1C1-CEDCFE079593}"/>
              </a:ext>
            </a:extLst>
          </p:cNvPr>
          <p:cNvGrpSpPr/>
          <p:nvPr/>
        </p:nvGrpSpPr>
        <p:grpSpPr>
          <a:xfrm>
            <a:off x="4097403" y="1778476"/>
            <a:ext cx="3954783" cy="3301049"/>
            <a:chOff x="4700721" y="2460248"/>
            <a:chExt cx="2488433" cy="2306834"/>
          </a:xfrm>
          <a:solidFill>
            <a:srgbClr val="BFEAFF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BEAD45-A99D-4958-AC37-3B283B384E08}"/>
                </a:ext>
              </a:extLst>
            </p:cNvPr>
            <p:cNvSpPr/>
            <p:nvPr/>
          </p:nvSpPr>
          <p:spPr>
            <a:xfrm>
              <a:off x="4700721" y="2460248"/>
              <a:ext cx="2488433" cy="307886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Introduction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7F4EA85-7FF6-4146-BA8B-1B16EAE9E9CB}"/>
                </a:ext>
              </a:extLst>
            </p:cNvPr>
            <p:cNvSpPr/>
            <p:nvPr/>
          </p:nvSpPr>
          <p:spPr>
            <a:xfrm>
              <a:off x="4700721" y="2860038"/>
              <a:ext cx="2488433" cy="307886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Arithmetic operators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7887982-6441-4EF2-BF94-5D94BD2EA6A2}"/>
                </a:ext>
              </a:extLst>
            </p:cNvPr>
            <p:cNvSpPr/>
            <p:nvPr/>
          </p:nvSpPr>
          <p:spPr>
            <a:xfrm>
              <a:off x="4700721" y="3259828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Assignment operators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F0FE84-29E3-4B33-9F5E-2F7DB13B5683}"/>
                </a:ext>
              </a:extLst>
            </p:cNvPr>
            <p:cNvSpPr/>
            <p:nvPr/>
          </p:nvSpPr>
          <p:spPr>
            <a:xfrm>
              <a:off x="4700721" y="3659617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Comparison operators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9A318F2-E56B-4013-9008-0C014E005A71}"/>
                </a:ext>
              </a:extLst>
            </p:cNvPr>
            <p:cNvSpPr/>
            <p:nvPr/>
          </p:nvSpPr>
          <p:spPr>
            <a:xfrm>
              <a:off x="4700721" y="4059407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Logical operators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4F499E-86ED-49D3-AD61-571F4048A9C9}"/>
                </a:ext>
              </a:extLst>
            </p:cNvPr>
            <p:cNvSpPr/>
            <p:nvPr/>
          </p:nvSpPr>
          <p:spPr>
            <a:xfrm>
              <a:off x="4700721" y="4459197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Miscellaneous operators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492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1446-7928-4696-97E3-F11694E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A5A92-39A2-4B66-ACD7-A4A3A4BCC87E}"/>
              </a:ext>
            </a:extLst>
          </p:cNvPr>
          <p:cNvSpPr txBox="1"/>
          <p:nvPr/>
        </p:nvSpPr>
        <p:spPr>
          <a:xfrm>
            <a:off x="796518" y="2090172"/>
            <a:ext cx="7529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Operators</a:t>
            </a:r>
            <a:r>
              <a:rPr lang="en-US" sz="2400" dirty="0"/>
              <a:t> are symbols used to carry out various </a:t>
            </a:r>
            <a:r>
              <a:rPr lang="en-US" sz="2400" b="1" dirty="0"/>
              <a:t>operations</a:t>
            </a:r>
            <a:r>
              <a:rPr lang="en-US" sz="2400" dirty="0"/>
              <a:t> on elements (</a:t>
            </a:r>
            <a:r>
              <a:rPr lang="en-US" sz="2400" b="1" dirty="0"/>
              <a:t>operands</a:t>
            </a:r>
            <a:r>
              <a:rPr lang="en-US" sz="2400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 has more than two dozen operators, organized into five major groups: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D6F987-AD84-4EB0-90B9-5BADB9DA30E3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Introduction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76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1446-7928-4696-97E3-F11694E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E53287-7E4B-446D-9BD6-64A14172A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77841"/>
              </p:ext>
            </p:extLst>
          </p:nvPr>
        </p:nvGraphicFramePr>
        <p:xfrm>
          <a:off x="1010290" y="1789894"/>
          <a:ext cx="7123419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3575">
                  <a:extLst>
                    <a:ext uri="{9D8B030D-6E8A-4147-A177-3AD203B41FA5}">
                      <a16:colId xmlns:a16="http://schemas.microsoft.com/office/drawing/2014/main" val="1897911807"/>
                    </a:ext>
                  </a:extLst>
                </a:gridCol>
                <a:gridCol w="4040724">
                  <a:extLst>
                    <a:ext uri="{9D8B030D-6E8A-4147-A177-3AD203B41FA5}">
                      <a16:colId xmlns:a16="http://schemas.microsoft.com/office/drawing/2014/main" val="4188392454"/>
                    </a:ext>
                  </a:extLst>
                </a:gridCol>
                <a:gridCol w="1429120">
                  <a:extLst>
                    <a:ext uri="{9D8B030D-6E8A-4147-A177-3AD203B41FA5}">
                      <a16:colId xmlns:a16="http://schemas.microsoft.com/office/drawing/2014/main" val="197560947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Operators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456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Addition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472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Subtraction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- 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0730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Multiplication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383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Division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/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345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Exponent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^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92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%%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Modulus (Remainder from a division)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%%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4490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%/%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Integer Division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x%/%y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40981"/>
                  </a:ext>
                </a:extLst>
              </a:tr>
            </a:tbl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796EF7-E9E5-4076-A4E6-54F69609B46D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Arithmetic operators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1446-7928-4696-97E3-F11694E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6E148A-1538-45F6-9EA2-DD4D6AF31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19382"/>
              </p:ext>
            </p:extLst>
          </p:nvPr>
        </p:nvGraphicFramePr>
        <p:xfrm>
          <a:off x="398259" y="2057400"/>
          <a:ext cx="8303342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302">
                  <a:extLst>
                    <a:ext uri="{9D8B030D-6E8A-4147-A177-3AD203B41FA5}">
                      <a16:colId xmlns:a16="http://schemas.microsoft.com/office/drawing/2014/main" val="127059274"/>
                    </a:ext>
                  </a:extLst>
                </a:gridCol>
                <a:gridCol w="4852220">
                  <a:extLst>
                    <a:ext uri="{9D8B030D-6E8A-4147-A177-3AD203B41FA5}">
                      <a16:colId xmlns:a16="http://schemas.microsoft.com/office/drawing/2014/main" val="1143364980"/>
                    </a:ext>
                  </a:extLst>
                </a:gridCol>
                <a:gridCol w="2123820">
                  <a:extLst>
                    <a:ext uri="{9D8B030D-6E8A-4147-A177-3AD203B41FA5}">
                      <a16:colId xmlns:a16="http://schemas.microsoft.com/office/drawing/2014/main" val="3662747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73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a value/content to an object/ a variable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my_var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&lt;- 3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5624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&lt;&lt;-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my_var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&lt;&lt;- 3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697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3 -&gt;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my_var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D3D3D3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7924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-&gt;&gt;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3 -&gt;&gt; 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my_var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D3D3D3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813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My_var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29874"/>
                  </a:ext>
                </a:extLst>
              </a:tr>
            </a:tbl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45B9B3-17F7-43E0-86B6-D0EEED6E387B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Assignment operators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61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1446-7928-4696-97E3-F11694E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23470C-F4B8-48DE-A8E7-B7579ACF4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85212"/>
              </p:ext>
            </p:extLst>
          </p:nvPr>
        </p:nvGraphicFramePr>
        <p:xfrm>
          <a:off x="1047136" y="1951724"/>
          <a:ext cx="7049728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857">
                  <a:extLst>
                    <a:ext uri="{9D8B030D-6E8A-4147-A177-3AD203B41FA5}">
                      <a16:colId xmlns:a16="http://schemas.microsoft.com/office/drawing/2014/main" val="2314951539"/>
                    </a:ext>
                  </a:extLst>
                </a:gridCol>
                <a:gridCol w="3418389">
                  <a:extLst>
                    <a:ext uri="{9D8B030D-6E8A-4147-A177-3AD203B41FA5}">
                      <a16:colId xmlns:a16="http://schemas.microsoft.com/office/drawing/2014/main" val="2442525839"/>
                    </a:ext>
                  </a:extLst>
                </a:gridCol>
                <a:gridCol w="2333482">
                  <a:extLst>
                    <a:ext uri="{9D8B030D-6E8A-4147-A177-3AD203B41FA5}">
                      <a16:colId xmlns:a16="http://schemas.microsoft.com/office/drawing/2014/main" val="228853794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338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== y</a:t>
                      </a:r>
                    </a:p>
                  </a:txBody>
                  <a:tcPr marL="60289" marR="602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609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!= y</a:t>
                      </a:r>
                    </a:p>
                  </a:txBody>
                  <a:tcPr marL="60289" marR="602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48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&gt; y</a:t>
                      </a:r>
                    </a:p>
                  </a:txBody>
                  <a:tcPr marL="60289" marR="602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468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&lt; y</a:t>
                      </a:r>
                    </a:p>
                  </a:txBody>
                  <a:tcPr marL="60289" marR="602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143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&gt;= y</a:t>
                      </a:r>
                    </a:p>
                  </a:txBody>
                  <a:tcPr marL="60289" marR="602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09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&lt;= y</a:t>
                      </a:r>
                    </a:p>
                  </a:txBody>
                  <a:tcPr marL="60289" marR="602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85698"/>
                  </a:ext>
                </a:extLst>
              </a:tr>
            </a:tbl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3C261D0-4180-4FCE-9530-C21D374A1ECC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Comparison operators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1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1446-7928-4696-97E3-F11694E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ED922D-65DF-4CD6-A4A8-3C82BB3E0A8A}"/>
              </a:ext>
            </a:extLst>
          </p:cNvPr>
          <p:cNvGraphicFramePr>
            <a:graphicFrameLocks noGrp="1"/>
          </p:cNvGraphicFramePr>
          <p:nvPr/>
        </p:nvGraphicFramePr>
        <p:xfrm>
          <a:off x="232610" y="1985008"/>
          <a:ext cx="8678779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5242">
                  <a:extLst>
                    <a:ext uri="{9D8B030D-6E8A-4147-A177-3AD203B41FA5}">
                      <a16:colId xmlns:a16="http://schemas.microsoft.com/office/drawing/2014/main" val="2143860495"/>
                    </a:ext>
                  </a:extLst>
                </a:gridCol>
                <a:gridCol w="4570835">
                  <a:extLst>
                    <a:ext uri="{9D8B030D-6E8A-4147-A177-3AD203B41FA5}">
                      <a16:colId xmlns:a16="http://schemas.microsoft.com/office/drawing/2014/main" val="1378355147"/>
                    </a:ext>
                  </a:extLst>
                </a:gridCol>
                <a:gridCol w="2872702">
                  <a:extLst>
                    <a:ext uri="{9D8B030D-6E8A-4147-A177-3AD203B41FA5}">
                      <a16:colId xmlns:a16="http://schemas.microsoft.com/office/drawing/2014/main" val="17933773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9609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 operator. It returns TRUE if both elements are TRUE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x==y &amp; a&gt;b</a:t>
                      </a: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17297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 operator. It returns TRUE if one of the statements is TRUE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x&gt;=y | a==b</a:t>
                      </a: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0244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 - returns FALSE if statement is TRUE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!x==y</a:t>
                      </a:r>
                    </a:p>
                  </a:txBody>
                  <a:tcPr marL="47518" marR="47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933383"/>
                  </a:ext>
                </a:extLst>
              </a:tr>
            </a:tbl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2B588-9EB7-4D58-A821-FB5FCD20004A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Logical operators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1446-7928-4696-97E3-F11694E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CD4317-33FE-437A-8B2E-505509FF14C0}"/>
              </a:ext>
            </a:extLst>
          </p:cNvPr>
          <p:cNvGraphicFramePr>
            <a:graphicFrameLocks noGrp="1"/>
          </p:cNvGraphicFramePr>
          <p:nvPr/>
        </p:nvGraphicFramePr>
        <p:xfrm>
          <a:off x="537410" y="2606040"/>
          <a:ext cx="8069179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3790">
                  <a:extLst>
                    <a:ext uri="{9D8B030D-6E8A-4147-A177-3AD203B41FA5}">
                      <a16:colId xmlns:a16="http://schemas.microsoft.com/office/drawing/2014/main" val="3468192245"/>
                    </a:ext>
                  </a:extLst>
                </a:gridCol>
                <a:gridCol w="4620126">
                  <a:extLst>
                    <a:ext uri="{9D8B030D-6E8A-4147-A177-3AD203B41FA5}">
                      <a16:colId xmlns:a16="http://schemas.microsoft.com/office/drawing/2014/main" val="375392627"/>
                    </a:ext>
                  </a:extLst>
                </a:gridCol>
                <a:gridCol w="2005263">
                  <a:extLst>
                    <a:ext uri="{9D8B030D-6E8A-4147-A177-3AD203B41FA5}">
                      <a16:colId xmlns:a16="http://schemas.microsoft.com/office/drawing/2014/main" val="190963992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62" marR="412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62" marR="412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62" marR="412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0982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62" marR="412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series of numbers in a sequence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62" marR="412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&lt;- 1:10</a:t>
                      </a:r>
                    </a:p>
                  </a:txBody>
                  <a:tcPr marL="41262" marR="412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567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%in%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62" marR="412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out if an element belongs to a vector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62" marR="412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%in% y</a:t>
                      </a:r>
                    </a:p>
                  </a:txBody>
                  <a:tcPr marL="41262" marR="412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56211"/>
                  </a:ext>
                </a:extLst>
              </a:tr>
            </a:tbl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65FF6B-F5D4-4CBF-91A8-9AD489AC618F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Miscellaneous operators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61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1446-7928-4696-97E3-F11694E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BC00727-60D0-47A2-B717-3A0121404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6779" y="933291"/>
              <a:ext cx="8550442" cy="49789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0442">
                      <a:extLst>
                        <a:ext uri="{9D8B030D-6E8A-4147-A177-3AD203B41FA5}">
                          <a16:colId xmlns:a16="http://schemas.microsoft.com/office/drawing/2014/main" val="3697301658"/>
                        </a:ext>
                      </a:extLst>
                    </a:gridCol>
                  </a:tblGrid>
                  <a:tr h="75590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Practical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6837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CA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Calculate N.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b="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fr-FR" sz="2400" b="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lang="fr-FR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(1 − </m:t>
                                  </m:r>
                                  <m:r>
                                    <a:rPr lang="fr-FR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lang="fr-FR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b="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fr-FR" sz="2400" b="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GB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Where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:</a:t>
                          </a:r>
                          <a:endParaRPr lang="en-GB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lvl="0" indent="-285750" algn="just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  <a:buFont typeface="Wingdings" panose="05000000000000000000" pitchFamily="2" charset="2"/>
                            <a:buChar char="q"/>
                          </a:pP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N=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Sample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size ;</a:t>
                          </a:r>
                          <a:endParaRPr lang="en-GB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lvl="0" indent="-285750" algn="just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  <a:buFont typeface="Wingdings" panose="05000000000000000000" pitchFamily="2" charset="2"/>
                            <a:buChar char="q"/>
                          </a:pP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 =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Margin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coefficient,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equals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1.96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when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the confidence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level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95%;</a:t>
                          </a:r>
                          <a:endParaRPr lang="en-GB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lvl="0" indent="-285750" algn="just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  <a:buFont typeface="Wingdings" panose="05000000000000000000" pitchFamily="2" charset="2"/>
                            <a:buChar char="q"/>
                          </a:pP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p=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Prevalence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from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previous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similar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study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40.4%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from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Amambo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et al.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(2023);</a:t>
                          </a:r>
                          <a:endParaRPr lang="en-GB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lvl="0" indent="-285750" algn="just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  <a:buFont typeface="Wingdings" panose="05000000000000000000" pitchFamily="2" charset="2"/>
                            <a:buChar char="q"/>
                          </a:pP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e=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Error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2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margin</a:t>
                          </a:r>
                          <a:r>
                            <a:rPr lang="fr-F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5 %.</a:t>
                          </a:r>
                          <a:endParaRPr lang="en-GB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974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BC00727-60D0-47A2-B717-3A0121404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766692"/>
                  </p:ext>
                </p:extLst>
              </p:nvPr>
            </p:nvGraphicFramePr>
            <p:xfrm>
              <a:off x="296779" y="933291"/>
              <a:ext cx="8550442" cy="49789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0442">
                      <a:extLst>
                        <a:ext uri="{9D8B030D-6E8A-4147-A177-3AD203B41FA5}">
                          <a16:colId xmlns:a16="http://schemas.microsoft.com/office/drawing/2014/main" val="3697301658"/>
                        </a:ext>
                      </a:extLst>
                    </a:gridCol>
                  </a:tblGrid>
                  <a:tr h="75590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Practical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683718"/>
                      </a:ext>
                    </a:extLst>
                  </a:tr>
                  <a:tr h="42230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" t="-18038" r="-142" b="-3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974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417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A59B9-F08A-4309-9205-610ACE94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38</a:t>
            </a:fld>
            <a:endParaRPr lang="en-US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4BF00077-52EA-4517-9F3C-3552161B68BB}"/>
              </a:ext>
            </a:extLst>
          </p:cNvPr>
          <p:cNvSpPr txBox="1"/>
          <p:nvPr/>
        </p:nvSpPr>
        <p:spPr>
          <a:xfrm>
            <a:off x="506312" y="2151728"/>
            <a:ext cx="8131377" cy="25545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430338" indent="-1430338" algn="ctr"/>
            <a:r>
              <a:rPr lang="en-US" sz="3200" b="1" u="sng" dirty="0">
                <a:latin typeface="Franklin Gothic Book" panose="020B0503020102020204" pitchFamily="34" charset="0"/>
              </a:rPr>
              <a:t>Module I</a:t>
            </a:r>
          </a:p>
          <a:p>
            <a:pPr marL="1430338" indent="-1430338" algn="ctr"/>
            <a:r>
              <a:rPr lang="en-US" sz="3200" b="1" dirty="0">
                <a:latin typeface="Franklin Gothic Book" panose="020B0503020102020204" pitchFamily="34" charset="0"/>
              </a:rPr>
              <a:t>Overview</a:t>
            </a:r>
          </a:p>
          <a:p>
            <a:pPr marL="1430338" indent="-1430338" algn="ctr"/>
            <a:endParaRPr lang="en-US" sz="3200" b="1" dirty="0">
              <a:latin typeface="Franklin Gothic Book" panose="020B0503020102020204" pitchFamily="34" charset="0"/>
            </a:endParaRPr>
          </a:p>
          <a:p>
            <a:pPr marL="1430338" indent="-1430338" algn="ctr"/>
            <a:r>
              <a:rPr lang="en-US" sz="3200" b="1" u="sng" dirty="0">
                <a:latin typeface="Franklin Gothic Book" panose="020B0503020102020204" pitchFamily="34" charset="0"/>
              </a:rPr>
              <a:t>Lesson M1L03</a:t>
            </a:r>
          </a:p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Project management in RStudio</a:t>
            </a:r>
          </a:p>
        </p:txBody>
      </p:sp>
    </p:spTree>
    <p:extLst>
      <p:ext uri="{BB962C8B-B14F-4D97-AF65-F5344CB8AC3E}">
        <p14:creationId xmlns:p14="http://schemas.microsoft.com/office/powerpoint/2010/main" val="2211782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6E402-C8FF-F885-934D-3DED273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8078697-18A7-43A8-B229-C4AEC9C2ABB9}" type="slidenum">
              <a:rPr lang="en-GB" sz="1800" b="1" smtClean="0"/>
              <a:pPr/>
              <a:t>39</a:t>
            </a:fld>
            <a:endParaRPr lang="en-GB" sz="1800" b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24474D-46CB-47CB-B3BA-518FD4449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588"/>
            <a:ext cx="9144000" cy="47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A59B9-F08A-4309-9205-610ACE94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4</a:t>
            </a:fld>
            <a:endParaRPr lang="en-US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4BF00077-52EA-4517-9F3C-3552161B68BB}"/>
              </a:ext>
            </a:extLst>
          </p:cNvPr>
          <p:cNvSpPr txBox="1"/>
          <p:nvPr/>
        </p:nvSpPr>
        <p:spPr>
          <a:xfrm>
            <a:off x="506312" y="1905506"/>
            <a:ext cx="8131377" cy="30469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430338" indent="-1430338" algn="ctr"/>
            <a:r>
              <a:rPr lang="en-US" sz="3200" b="1" u="sng" dirty="0">
                <a:latin typeface="Franklin Gothic Book" panose="020B0503020102020204" pitchFamily="34" charset="0"/>
              </a:rPr>
              <a:t>Module I</a:t>
            </a:r>
          </a:p>
          <a:p>
            <a:pPr marL="1430338" indent="-1430338" algn="ctr"/>
            <a:r>
              <a:rPr lang="en-US" sz="3200" b="1" dirty="0">
                <a:latin typeface="Franklin Gothic Book" panose="020B0503020102020204" pitchFamily="34" charset="0"/>
              </a:rPr>
              <a:t>Overview</a:t>
            </a:r>
          </a:p>
          <a:p>
            <a:pPr marL="1430338" indent="-1430338" algn="ctr"/>
            <a:endParaRPr lang="en-US" sz="3200" b="1" dirty="0">
              <a:latin typeface="Franklin Gothic Book" panose="020B0503020102020204" pitchFamily="34" charset="0"/>
            </a:endParaRPr>
          </a:p>
          <a:p>
            <a:pPr marL="1430338" indent="-1430338" algn="ctr"/>
            <a:r>
              <a:rPr lang="en-US" sz="3200" b="1" u="sng" dirty="0">
                <a:latin typeface="Franklin Gothic Book" panose="020B0503020102020204" pitchFamily="34" charset="0"/>
              </a:rPr>
              <a:t>Lesson M1L01</a:t>
            </a:r>
          </a:p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Presentation of R, The working directory, and the script</a:t>
            </a:r>
          </a:p>
        </p:txBody>
      </p:sp>
    </p:spTree>
    <p:extLst>
      <p:ext uri="{BB962C8B-B14F-4D97-AF65-F5344CB8AC3E}">
        <p14:creationId xmlns:p14="http://schemas.microsoft.com/office/powerpoint/2010/main" val="1547373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B40E446-9182-49A5-820D-7D00CFBF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81" y="991071"/>
            <a:ext cx="2781688" cy="3334215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E0A69343-BDE1-8EAA-77B7-F7DD7A74D381}"/>
              </a:ext>
            </a:extLst>
          </p:cNvPr>
          <p:cNvSpPr/>
          <p:nvPr/>
        </p:nvSpPr>
        <p:spPr>
          <a:xfrm>
            <a:off x="502657" y="335673"/>
            <a:ext cx="8109079" cy="523223"/>
          </a:xfrm>
          <a:custGeom>
            <a:avLst/>
            <a:gdLst>
              <a:gd name="connsiteX0" fmla="*/ 0 w 8109079"/>
              <a:gd name="connsiteY0" fmla="*/ 111611 h 669655"/>
              <a:gd name="connsiteX1" fmla="*/ 111611 w 8109079"/>
              <a:gd name="connsiteY1" fmla="*/ 0 h 669655"/>
              <a:gd name="connsiteX2" fmla="*/ 7997468 w 8109079"/>
              <a:gd name="connsiteY2" fmla="*/ 0 h 669655"/>
              <a:gd name="connsiteX3" fmla="*/ 8109079 w 8109079"/>
              <a:gd name="connsiteY3" fmla="*/ 111611 h 669655"/>
              <a:gd name="connsiteX4" fmla="*/ 8109079 w 8109079"/>
              <a:gd name="connsiteY4" fmla="*/ 558044 h 669655"/>
              <a:gd name="connsiteX5" fmla="*/ 7997468 w 8109079"/>
              <a:gd name="connsiteY5" fmla="*/ 669655 h 669655"/>
              <a:gd name="connsiteX6" fmla="*/ 111611 w 8109079"/>
              <a:gd name="connsiteY6" fmla="*/ 669655 h 669655"/>
              <a:gd name="connsiteX7" fmla="*/ 0 w 8109079"/>
              <a:gd name="connsiteY7" fmla="*/ 558044 h 669655"/>
              <a:gd name="connsiteX8" fmla="*/ 0 w 8109079"/>
              <a:gd name="connsiteY8" fmla="*/ 111611 h 66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9079" h="669655">
                <a:moveTo>
                  <a:pt x="0" y="111611"/>
                </a:moveTo>
                <a:cubicBezTo>
                  <a:pt x="0" y="49970"/>
                  <a:pt x="49970" y="0"/>
                  <a:pt x="111611" y="0"/>
                </a:cubicBezTo>
                <a:lnTo>
                  <a:pt x="7997468" y="0"/>
                </a:lnTo>
                <a:cubicBezTo>
                  <a:pt x="8059109" y="0"/>
                  <a:pt x="8109079" y="49970"/>
                  <a:pt x="8109079" y="111611"/>
                </a:cubicBezTo>
                <a:lnTo>
                  <a:pt x="8109079" y="558044"/>
                </a:lnTo>
                <a:cubicBezTo>
                  <a:pt x="8109079" y="619685"/>
                  <a:pt x="8059109" y="669655"/>
                  <a:pt x="7997468" y="669655"/>
                </a:cubicBezTo>
                <a:lnTo>
                  <a:pt x="111611" y="669655"/>
                </a:lnTo>
                <a:cubicBezTo>
                  <a:pt x="49970" y="669655"/>
                  <a:pt x="0" y="619685"/>
                  <a:pt x="0" y="558044"/>
                </a:cubicBezTo>
                <a:lnTo>
                  <a:pt x="0" y="1116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60" tIns="97460" rIns="97460" bIns="97460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tx1"/>
                </a:solidFill>
              </a:rPr>
              <a:t>	 Data analyses’ </a:t>
            </a:r>
            <a:r>
              <a:rPr lang="fr-FR" sz="2000" b="1" dirty="0" err="1">
                <a:solidFill>
                  <a:schemeClr val="tx1"/>
                </a:solidFill>
              </a:rPr>
              <a:t>projects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managment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into</a:t>
            </a:r>
            <a:r>
              <a:rPr lang="fr-FR" sz="2000" b="1" dirty="0">
                <a:solidFill>
                  <a:schemeClr val="tx1"/>
                </a:solidFill>
              </a:rPr>
              <a:t> RStudio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6E402-C8FF-F885-934D-3DED273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8078697-18A7-43A8-B229-C4AEC9C2ABB9}" type="slidenum">
              <a:rPr lang="en-GB" sz="1800" b="1" smtClean="0"/>
              <a:pPr/>
              <a:t>40</a:t>
            </a:fld>
            <a:endParaRPr lang="en-GB" sz="1800" b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239E0A0-4D91-3D23-009F-11AF1EEEA02B}"/>
              </a:ext>
            </a:extLst>
          </p:cNvPr>
          <p:cNvSpPr/>
          <p:nvPr/>
        </p:nvSpPr>
        <p:spPr>
          <a:xfrm>
            <a:off x="2576433" y="1394386"/>
            <a:ext cx="1619004" cy="4835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5D9115A-E54A-B384-9092-1AF9BFAD6D8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195437" y="1636179"/>
            <a:ext cx="763782" cy="2188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D711F95-AAFE-44F1-AEC0-DF3B0CA89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19" y="1790676"/>
            <a:ext cx="334374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6E402-C8FF-F885-934D-3DED273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8078697-18A7-43A8-B229-C4AEC9C2ABB9}" type="slidenum">
              <a:rPr lang="en-GB" sz="1800" b="1" smtClean="0"/>
              <a:pPr/>
              <a:t>41</a:t>
            </a:fld>
            <a:endParaRPr lang="en-GB" sz="1800" b="1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BC456C-FFCC-CB05-4204-9396E766C322}"/>
              </a:ext>
            </a:extLst>
          </p:cNvPr>
          <p:cNvGrpSpPr/>
          <p:nvPr/>
        </p:nvGrpSpPr>
        <p:grpSpPr>
          <a:xfrm>
            <a:off x="410180" y="1010417"/>
            <a:ext cx="2775211" cy="4650647"/>
            <a:chOff x="5198748" y="1103676"/>
            <a:chExt cx="2775211" cy="4650647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E7A83F2-66F4-30A2-CA40-6FB5B6BD5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48" y="1103676"/>
              <a:ext cx="2775211" cy="46506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51E4D78-3E8A-1960-3B89-8A36961A2089}"/>
                </a:ext>
              </a:extLst>
            </p:cNvPr>
            <p:cNvSpPr/>
            <p:nvPr/>
          </p:nvSpPr>
          <p:spPr>
            <a:xfrm>
              <a:off x="5568287" y="3093948"/>
              <a:ext cx="2246801" cy="2643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BFE45FCB-DD01-74A5-C7FF-7888E02A7BFE}"/>
                </a:ext>
              </a:extLst>
            </p:cNvPr>
            <p:cNvSpPr/>
            <p:nvPr/>
          </p:nvSpPr>
          <p:spPr>
            <a:xfrm>
              <a:off x="5568286" y="3720559"/>
              <a:ext cx="2246801" cy="2643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68D633BD-9EC4-36F2-CC45-159899CFD1F9}"/>
                </a:ext>
              </a:extLst>
            </p:cNvPr>
            <p:cNvSpPr/>
            <p:nvPr/>
          </p:nvSpPr>
          <p:spPr>
            <a:xfrm>
              <a:off x="5568287" y="3394962"/>
              <a:ext cx="2246801" cy="2643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D17033F4-97B0-1E09-F3F7-F14656752CE5}"/>
                </a:ext>
              </a:extLst>
            </p:cNvPr>
            <p:cNvSpPr/>
            <p:nvPr/>
          </p:nvSpPr>
          <p:spPr>
            <a:xfrm>
              <a:off x="5568285" y="4673855"/>
              <a:ext cx="2246801" cy="2643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4F468A0-589F-B027-FDB7-26FBEA7605E2}"/>
              </a:ext>
            </a:extLst>
          </p:cNvPr>
          <p:cNvSpPr/>
          <p:nvPr/>
        </p:nvSpPr>
        <p:spPr>
          <a:xfrm>
            <a:off x="1903117" y="1007887"/>
            <a:ext cx="1282274" cy="264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1B5C47F-5B5B-E040-1993-3FC9407EF627}"/>
              </a:ext>
            </a:extLst>
          </p:cNvPr>
          <p:cNvSpPr/>
          <p:nvPr/>
        </p:nvSpPr>
        <p:spPr>
          <a:xfrm>
            <a:off x="1623721" y="874442"/>
            <a:ext cx="348128" cy="264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1D04A95-6116-9BE5-8EA6-0F9A555E2A82}"/>
              </a:ext>
            </a:extLst>
          </p:cNvPr>
          <p:cNvGrpSpPr/>
          <p:nvPr/>
        </p:nvGrpSpPr>
        <p:grpSpPr>
          <a:xfrm>
            <a:off x="2164363" y="1541643"/>
            <a:ext cx="3849917" cy="2650647"/>
            <a:chOff x="2164363" y="1541643"/>
            <a:chExt cx="3849917" cy="2650647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AE63876-A10E-E4E2-8E07-7CE33575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316" y="1541643"/>
              <a:ext cx="3701293" cy="2650647"/>
            </a:xfrm>
            <a:prstGeom prst="rect">
              <a:avLst/>
            </a:prstGeom>
          </p:spPr>
        </p:pic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EB11458C-C081-612F-1CA4-3AD2F86BC02A}"/>
                </a:ext>
              </a:extLst>
            </p:cNvPr>
            <p:cNvSpPr/>
            <p:nvPr/>
          </p:nvSpPr>
          <p:spPr>
            <a:xfrm>
              <a:off x="2312987" y="2688805"/>
              <a:ext cx="3701293" cy="57624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36300CC2-40E9-3089-5B96-0888606B3E61}"/>
                </a:ext>
              </a:extLst>
            </p:cNvPr>
            <p:cNvSpPr/>
            <p:nvPr/>
          </p:nvSpPr>
          <p:spPr>
            <a:xfrm>
              <a:off x="2164363" y="2485595"/>
              <a:ext cx="348128" cy="2643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C44133A-4AC9-6880-9066-525BDA6D635F}"/>
              </a:ext>
            </a:extLst>
          </p:cNvPr>
          <p:cNvGrpSpPr/>
          <p:nvPr/>
        </p:nvGrpSpPr>
        <p:grpSpPr>
          <a:xfrm>
            <a:off x="3554928" y="2496160"/>
            <a:ext cx="3513912" cy="2526639"/>
            <a:chOff x="3554928" y="2496160"/>
            <a:chExt cx="3513912" cy="2526639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2D0C96AD-AD32-4FE9-C3AD-1364D54B1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928" y="2496160"/>
              <a:ext cx="3513912" cy="2526639"/>
            </a:xfrm>
            <a:prstGeom prst="rect">
              <a:avLst/>
            </a:prstGeom>
          </p:spPr>
        </p:pic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27F04807-AFC3-8F28-0EEC-A2FDE47B8AD3}"/>
                </a:ext>
              </a:extLst>
            </p:cNvPr>
            <p:cNvSpPr/>
            <p:nvPr/>
          </p:nvSpPr>
          <p:spPr>
            <a:xfrm>
              <a:off x="6307579" y="3189586"/>
              <a:ext cx="703337" cy="2242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32C3159F-2722-4E23-DEA6-C842DECA4C06}"/>
                </a:ext>
              </a:extLst>
            </p:cNvPr>
            <p:cNvSpPr/>
            <p:nvPr/>
          </p:nvSpPr>
          <p:spPr>
            <a:xfrm>
              <a:off x="6069951" y="2993381"/>
              <a:ext cx="348128" cy="2643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DA0650E-96A5-F1A7-F125-58AC5EBB41B4}"/>
              </a:ext>
            </a:extLst>
          </p:cNvPr>
          <p:cNvGrpSpPr/>
          <p:nvPr/>
        </p:nvGrpSpPr>
        <p:grpSpPr>
          <a:xfrm>
            <a:off x="342359" y="1138802"/>
            <a:ext cx="1545420" cy="427756"/>
            <a:chOff x="342359" y="1138802"/>
            <a:chExt cx="1545420" cy="427756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6ED520BB-B7A7-ADE5-DDAA-53D6E7201691}"/>
                </a:ext>
              </a:extLst>
            </p:cNvPr>
            <p:cNvSpPr/>
            <p:nvPr/>
          </p:nvSpPr>
          <p:spPr>
            <a:xfrm>
              <a:off x="605505" y="1302198"/>
              <a:ext cx="1282274" cy="2643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96E55813-EAE8-FB23-1BFB-F2EE2D178BC0}"/>
                </a:ext>
              </a:extLst>
            </p:cNvPr>
            <p:cNvSpPr/>
            <p:nvPr/>
          </p:nvSpPr>
          <p:spPr>
            <a:xfrm>
              <a:off x="342359" y="1138802"/>
              <a:ext cx="348128" cy="2643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893DE4-9189-40E9-B269-1B8D27334D50}"/>
              </a:ext>
            </a:extLst>
          </p:cNvPr>
          <p:cNvGrpSpPr/>
          <p:nvPr/>
        </p:nvGrpSpPr>
        <p:grpSpPr>
          <a:xfrm>
            <a:off x="4239678" y="3820434"/>
            <a:ext cx="4548094" cy="2562510"/>
            <a:chOff x="1046431" y="4188731"/>
            <a:chExt cx="4548094" cy="25625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1DC55FF-E54E-46C9-AF17-0684A5D7F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431" y="4188731"/>
              <a:ext cx="4548094" cy="2562510"/>
            </a:xfrm>
            <a:prstGeom prst="rect">
              <a:avLst/>
            </a:prstGeom>
          </p:spPr>
        </p:pic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7045993-5B96-A999-8917-579C424B276B}"/>
                </a:ext>
              </a:extLst>
            </p:cNvPr>
            <p:cNvSpPr/>
            <p:nvPr/>
          </p:nvSpPr>
          <p:spPr>
            <a:xfrm>
              <a:off x="2678390" y="6429746"/>
              <a:ext cx="348128" cy="2643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E8DDC569-82B4-2447-11BB-C0F7105D355E}"/>
                </a:ext>
              </a:extLst>
            </p:cNvPr>
            <p:cNvSpPr/>
            <p:nvPr/>
          </p:nvSpPr>
          <p:spPr>
            <a:xfrm>
              <a:off x="4447838" y="6511553"/>
              <a:ext cx="678811" cy="2216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125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A59B9-F08A-4309-9205-610ACE94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42</a:t>
            </a:fld>
            <a:endParaRPr lang="en-US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4BF00077-52EA-4517-9F3C-3552161B68BB}"/>
              </a:ext>
            </a:extLst>
          </p:cNvPr>
          <p:cNvSpPr txBox="1"/>
          <p:nvPr/>
        </p:nvSpPr>
        <p:spPr>
          <a:xfrm>
            <a:off x="506312" y="2151728"/>
            <a:ext cx="8131377" cy="25545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430338" indent="-1430338" algn="ctr"/>
            <a:r>
              <a:rPr lang="en-US" sz="3200" b="1" u="sng" dirty="0">
                <a:latin typeface="Franklin Gothic Book" panose="020B0503020102020204" pitchFamily="34" charset="0"/>
              </a:rPr>
              <a:t>Module I</a:t>
            </a:r>
          </a:p>
          <a:p>
            <a:pPr marL="1430338" indent="-1430338" algn="ctr"/>
            <a:r>
              <a:rPr lang="en-US" sz="3200" b="1" dirty="0">
                <a:latin typeface="Franklin Gothic Book" panose="020B0503020102020204" pitchFamily="34" charset="0"/>
              </a:rPr>
              <a:t>Overview</a:t>
            </a:r>
          </a:p>
          <a:p>
            <a:pPr marL="1430338" indent="-1430338" algn="ctr"/>
            <a:endParaRPr lang="en-US" sz="3200" b="1" dirty="0">
              <a:latin typeface="Franklin Gothic Book" panose="020B0503020102020204" pitchFamily="34" charset="0"/>
            </a:endParaRPr>
          </a:p>
          <a:p>
            <a:pPr marL="1430338" indent="-1430338" algn="ctr"/>
            <a:r>
              <a:rPr lang="en-US" sz="3200" b="1" u="sng" dirty="0">
                <a:latin typeface="Franklin Gothic Book" panose="020B0503020102020204" pitchFamily="34" charset="0"/>
              </a:rPr>
              <a:t>Lesson M1L04</a:t>
            </a:r>
          </a:p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Data types and structure</a:t>
            </a:r>
          </a:p>
        </p:txBody>
      </p:sp>
    </p:spTree>
    <p:extLst>
      <p:ext uri="{BB962C8B-B14F-4D97-AF65-F5344CB8AC3E}">
        <p14:creationId xmlns:p14="http://schemas.microsoft.com/office/powerpoint/2010/main" val="540347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F9ADF-E81B-42C8-A682-D30412AA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43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BF4AFF-50D8-441C-8AD1-6ACF3E8F1F3F}"/>
              </a:ext>
            </a:extLst>
          </p:cNvPr>
          <p:cNvGrpSpPr/>
          <p:nvPr/>
        </p:nvGrpSpPr>
        <p:grpSpPr>
          <a:xfrm>
            <a:off x="1091814" y="2042741"/>
            <a:ext cx="2772519" cy="2772519"/>
            <a:chOff x="667606" y="2107280"/>
            <a:chExt cx="2772519" cy="277251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51061D-7286-443A-8CC7-A390D5E64B2E}"/>
                </a:ext>
              </a:extLst>
            </p:cNvPr>
            <p:cNvSpPr/>
            <p:nvPr/>
          </p:nvSpPr>
          <p:spPr>
            <a:xfrm>
              <a:off x="667606" y="2107280"/>
              <a:ext cx="2772519" cy="2772519"/>
            </a:xfrm>
            <a:prstGeom prst="ellipse">
              <a:avLst/>
            </a:prstGeom>
            <a:solidFill>
              <a:srgbClr val="BFEAFF"/>
            </a:solidFill>
            <a:ln>
              <a:noFill/>
            </a:ln>
            <a:effectLst>
              <a:glow rad="101600">
                <a:srgbClr val="FFC000">
                  <a:alpha val="26000"/>
                </a:srgb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559404-D65A-46B6-B388-8F4AA2DDF565}"/>
                </a:ext>
              </a:extLst>
            </p:cNvPr>
            <p:cNvSpPr/>
            <p:nvPr/>
          </p:nvSpPr>
          <p:spPr>
            <a:xfrm>
              <a:off x="1045971" y="2485645"/>
              <a:ext cx="2015789" cy="2015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rgbClr val="FFC000">
                  <a:alpha val="26000"/>
                </a:srgb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i="0" dirty="0">
                  <a:solidFill>
                    <a:srgbClr val="332F30"/>
                  </a:solidFill>
                  <a:effectLst/>
                  <a:latin typeface="Franklin Gothic Book" panose="020B0503020102020204" pitchFamily="34" charset="0"/>
                </a:rPr>
                <a:t>Outline</a:t>
              </a:r>
            </a:p>
            <a:p>
              <a:pPr algn="ctr"/>
              <a:r>
                <a:rPr lang="en-GB" sz="2400" b="1" dirty="0">
                  <a:solidFill>
                    <a:srgbClr val="332F30"/>
                  </a:solidFill>
                  <a:latin typeface="Franklin Gothic Book" panose="020B0503020102020204" pitchFamily="34" charset="0"/>
                </a:rPr>
                <a:t>M1L04</a:t>
              </a:r>
              <a:endParaRPr lang="en-GB" sz="2000" b="1" dirty="0">
                <a:solidFill>
                  <a:srgbClr val="332F3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7354E9-9393-4D7E-B1C1-CEDCFE079593}"/>
              </a:ext>
            </a:extLst>
          </p:cNvPr>
          <p:cNvGrpSpPr/>
          <p:nvPr/>
        </p:nvGrpSpPr>
        <p:grpSpPr>
          <a:xfrm>
            <a:off x="4097403" y="2064523"/>
            <a:ext cx="3954783" cy="2728955"/>
            <a:chOff x="4700721" y="2460248"/>
            <a:chExt cx="2488433" cy="1907044"/>
          </a:xfrm>
          <a:solidFill>
            <a:srgbClr val="BFEAFF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BEAD45-A99D-4958-AC37-3B283B384E08}"/>
                </a:ext>
              </a:extLst>
            </p:cNvPr>
            <p:cNvSpPr/>
            <p:nvPr/>
          </p:nvSpPr>
          <p:spPr>
            <a:xfrm>
              <a:off x="4700721" y="2460248"/>
              <a:ext cx="2488433" cy="307886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Vectors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7F4EA85-7FF6-4146-BA8B-1B16EAE9E9CB}"/>
                </a:ext>
              </a:extLst>
            </p:cNvPr>
            <p:cNvSpPr/>
            <p:nvPr/>
          </p:nvSpPr>
          <p:spPr>
            <a:xfrm>
              <a:off x="4700721" y="2860038"/>
              <a:ext cx="2488433" cy="307886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Matrices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7887982-6441-4EF2-BF94-5D94BD2EA6A2}"/>
                </a:ext>
              </a:extLst>
            </p:cNvPr>
            <p:cNvSpPr/>
            <p:nvPr/>
          </p:nvSpPr>
          <p:spPr>
            <a:xfrm>
              <a:off x="4700721" y="3259828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Arrays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F0FE84-29E3-4B33-9F5E-2F7DB13B5683}"/>
                </a:ext>
              </a:extLst>
            </p:cNvPr>
            <p:cNvSpPr/>
            <p:nvPr/>
          </p:nvSpPr>
          <p:spPr>
            <a:xfrm>
              <a:off x="4700721" y="3659617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Data frames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9A318F2-E56B-4013-9008-0C014E005A71}"/>
                </a:ext>
              </a:extLst>
            </p:cNvPr>
            <p:cNvSpPr/>
            <p:nvPr/>
          </p:nvSpPr>
          <p:spPr>
            <a:xfrm>
              <a:off x="4700721" y="4059407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Lists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67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0BD3B49-6E0B-E51D-B109-B49A01D10A16}"/>
              </a:ext>
            </a:extLst>
          </p:cNvPr>
          <p:cNvSpPr/>
          <p:nvPr/>
        </p:nvSpPr>
        <p:spPr>
          <a:xfrm>
            <a:off x="502658" y="335676"/>
            <a:ext cx="8109079" cy="523223"/>
          </a:xfrm>
          <a:custGeom>
            <a:avLst/>
            <a:gdLst>
              <a:gd name="connsiteX0" fmla="*/ 0 w 8109079"/>
              <a:gd name="connsiteY0" fmla="*/ 111611 h 669655"/>
              <a:gd name="connsiteX1" fmla="*/ 111611 w 8109079"/>
              <a:gd name="connsiteY1" fmla="*/ 0 h 669655"/>
              <a:gd name="connsiteX2" fmla="*/ 7997468 w 8109079"/>
              <a:gd name="connsiteY2" fmla="*/ 0 h 669655"/>
              <a:gd name="connsiteX3" fmla="*/ 8109079 w 8109079"/>
              <a:gd name="connsiteY3" fmla="*/ 111611 h 669655"/>
              <a:gd name="connsiteX4" fmla="*/ 8109079 w 8109079"/>
              <a:gd name="connsiteY4" fmla="*/ 558044 h 669655"/>
              <a:gd name="connsiteX5" fmla="*/ 7997468 w 8109079"/>
              <a:gd name="connsiteY5" fmla="*/ 669655 h 669655"/>
              <a:gd name="connsiteX6" fmla="*/ 111611 w 8109079"/>
              <a:gd name="connsiteY6" fmla="*/ 669655 h 669655"/>
              <a:gd name="connsiteX7" fmla="*/ 0 w 8109079"/>
              <a:gd name="connsiteY7" fmla="*/ 558044 h 669655"/>
              <a:gd name="connsiteX8" fmla="*/ 0 w 8109079"/>
              <a:gd name="connsiteY8" fmla="*/ 111611 h 66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9079" h="669655">
                <a:moveTo>
                  <a:pt x="0" y="111611"/>
                </a:moveTo>
                <a:cubicBezTo>
                  <a:pt x="0" y="49970"/>
                  <a:pt x="49970" y="0"/>
                  <a:pt x="111611" y="0"/>
                </a:cubicBezTo>
                <a:lnTo>
                  <a:pt x="7997468" y="0"/>
                </a:lnTo>
                <a:cubicBezTo>
                  <a:pt x="8059109" y="0"/>
                  <a:pt x="8109079" y="49970"/>
                  <a:pt x="8109079" y="111611"/>
                </a:cubicBezTo>
                <a:lnTo>
                  <a:pt x="8109079" y="558044"/>
                </a:lnTo>
                <a:cubicBezTo>
                  <a:pt x="8109079" y="619685"/>
                  <a:pt x="8059109" y="669655"/>
                  <a:pt x="7997468" y="669655"/>
                </a:cubicBezTo>
                <a:lnTo>
                  <a:pt x="111611" y="669655"/>
                </a:lnTo>
                <a:cubicBezTo>
                  <a:pt x="49970" y="669655"/>
                  <a:pt x="0" y="619685"/>
                  <a:pt x="0" y="558044"/>
                </a:cubicBezTo>
                <a:lnTo>
                  <a:pt x="0" y="1116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60" tIns="97460" rIns="97460" bIns="97460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tx1"/>
                </a:solidFill>
              </a:rPr>
              <a:t>	 Data types and structure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6E402-C8FF-F885-934D-3DED273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8078697-18A7-43A8-B229-C4AEC9C2ABB9}" type="slidenum">
              <a:rPr lang="en-GB" sz="1800" b="1" smtClean="0"/>
              <a:pPr/>
              <a:t>44</a:t>
            </a:fld>
            <a:endParaRPr lang="en-GB" sz="1800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1A92D0-B346-D810-71E0-BB9E5643FCC6}"/>
              </a:ext>
            </a:extLst>
          </p:cNvPr>
          <p:cNvSpPr txBox="1"/>
          <p:nvPr/>
        </p:nvSpPr>
        <p:spPr>
          <a:xfrm>
            <a:off x="1029040" y="2163357"/>
            <a:ext cx="748631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Abond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 65  64  61  10  43 100  51  51  42  14 100  34  33  21  21  41  86  15  83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[20]  59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290C31-22C8-C08E-2499-B9C73736B59B}"/>
              </a:ext>
            </a:extLst>
          </p:cNvPr>
          <p:cNvSpPr txBox="1"/>
          <p:nvPr/>
        </p:nvSpPr>
        <p:spPr>
          <a:xfrm>
            <a:off x="1029043" y="1491473"/>
            <a:ext cx="748630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[1] 1.01 0.83 1.05 1.15 0.99 1.02 1.07 1.00 1.19 0.96 1.05 1.12 0.94 0.96 0.81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[16] 0.81 0.83 1.18 1.20 1.15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124BD75-7074-82A1-46E9-E4199814299C}"/>
              </a:ext>
            </a:extLst>
          </p:cNvPr>
          <p:cNvSpPr txBox="1"/>
          <p:nvPr/>
        </p:nvSpPr>
        <p:spPr>
          <a:xfrm>
            <a:off x="1029040" y="3322300"/>
            <a:ext cx="748631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[1]  TRUE  TRUE FALSE FALSE FALSE  TRUE FALSE FALSE  TRUE FALSE FALSE  TRUE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[13] FALSE FALSE  TRUE  TRUE  TRUE  TRUE FALSE FALSE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257A089-E879-1558-678A-15A3FDD1CEC3}"/>
              </a:ext>
            </a:extLst>
          </p:cNvPr>
          <p:cNvSpPr txBox="1"/>
          <p:nvPr/>
        </p:nvSpPr>
        <p:spPr>
          <a:xfrm>
            <a:off x="1029043" y="3994509"/>
            <a:ext cx="748631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&gt;ATB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[1] "Sensible"     "Intermediare" "Sensible"     "Sensible"     "Intermediare"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[6] "Sensible"     "Resistant"    "Intermediare" "Resistant"    "Resistant"   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[11] "Intermediare" "Sensible"     "Sensible"     "Intermediare" "Intermediare"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[16] "Intermediare" "Sensible"     "Intermediare" "Sensible"     "Intermediare"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CA0A0D5-609F-2856-3709-326801961C11}"/>
              </a:ext>
            </a:extLst>
          </p:cNvPr>
          <p:cNvSpPr txBox="1"/>
          <p:nvPr/>
        </p:nvSpPr>
        <p:spPr>
          <a:xfrm>
            <a:off x="1029043" y="5017761"/>
            <a:ext cx="748631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&gt;Mention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[1] "Bien"     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AssezBien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 "Bien"      "Passable"  "Passable"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[7] "Passable"  "Passable"  "Bien"     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AssezBien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"Bien"     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AssezBien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[13]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AssezBien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"Passable" 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AssezBien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"Passable" 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AssezBien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[19]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 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TresBien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21329F3-1A49-FB8D-2C83-4FC863402914}"/>
              </a:ext>
            </a:extLst>
          </p:cNvPr>
          <p:cNvSpPr txBox="1"/>
          <p:nvPr/>
        </p:nvSpPr>
        <p:spPr>
          <a:xfrm>
            <a:off x="1029040" y="2831635"/>
            <a:ext cx="748631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1 0 1 1 1 1 1 1 1 0 1 1 0 1 0 0 1 0 0 0</a:t>
            </a:r>
          </a:p>
        </p:txBody>
      </p:sp>
      <p:sp>
        <p:nvSpPr>
          <p:cNvPr id="22" name="Légende : flèche vers la droite 21">
            <a:extLst>
              <a:ext uri="{FF2B5EF4-FFF2-40B4-BE49-F238E27FC236}">
                <a16:creationId xmlns:a16="http://schemas.microsoft.com/office/drawing/2014/main" id="{D210F02A-668B-48DB-40FE-AC823E73309E}"/>
              </a:ext>
            </a:extLst>
          </p:cNvPr>
          <p:cNvSpPr/>
          <p:nvPr/>
        </p:nvSpPr>
        <p:spPr>
          <a:xfrm>
            <a:off x="502658" y="1648326"/>
            <a:ext cx="526382" cy="395394"/>
          </a:xfrm>
          <a:prstGeom prst="right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Légende : flèche vers la droite 22">
            <a:extLst>
              <a:ext uri="{FF2B5EF4-FFF2-40B4-BE49-F238E27FC236}">
                <a16:creationId xmlns:a16="http://schemas.microsoft.com/office/drawing/2014/main" id="{5A475752-21E0-A5A0-47A5-3BA56DA5A212}"/>
              </a:ext>
            </a:extLst>
          </p:cNvPr>
          <p:cNvSpPr/>
          <p:nvPr/>
        </p:nvSpPr>
        <p:spPr>
          <a:xfrm>
            <a:off x="502658" y="2311011"/>
            <a:ext cx="526382" cy="395394"/>
          </a:xfrm>
          <a:prstGeom prst="rightArrowCallou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Légende : flèche vers la droite 23">
            <a:extLst>
              <a:ext uri="{FF2B5EF4-FFF2-40B4-BE49-F238E27FC236}">
                <a16:creationId xmlns:a16="http://schemas.microsoft.com/office/drawing/2014/main" id="{85B29D66-CB92-D1D9-E565-3BC465B9BAA9}"/>
              </a:ext>
            </a:extLst>
          </p:cNvPr>
          <p:cNvSpPr/>
          <p:nvPr/>
        </p:nvSpPr>
        <p:spPr>
          <a:xfrm>
            <a:off x="502658" y="2836952"/>
            <a:ext cx="526382" cy="395394"/>
          </a:xfrm>
          <a:prstGeom prst="rightArrowCallo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Légende : flèche vers la droite 24">
            <a:extLst>
              <a:ext uri="{FF2B5EF4-FFF2-40B4-BE49-F238E27FC236}">
                <a16:creationId xmlns:a16="http://schemas.microsoft.com/office/drawing/2014/main" id="{4555EE3A-C12B-4B3F-1EBE-402424FC7464}"/>
              </a:ext>
            </a:extLst>
          </p:cNvPr>
          <p:cNvSpPr/>
          <p:nvPr/>
        </p:nvSpPr>
        <p:spPr>
          <a:xfrm>
            <a:off x="508573" y="3446293"/>
            <a:ext cx="526382" cy="395394"/>
          </a:xfrm>
          <a:prstGeom prst="rightArrowCallou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Légende : flèche vers la droite 25">
            <a:extLst>
              <a:ext uri="{FF2B5EF4-FFF2-40B4-BE49-F238E27FC236}">
                <a16:creationId xmlns:a16="http://schemas.microsoft.com/office/drawing/2014/main" id="{92A51974-7BC7-E867-D78C-B1DC97D795E9}"/>
              </a:ext>
            </a:extLst>
          </p:cNvPr>
          <p:cNvSpPr/>
          <p:nvPr/>
        </p:nvSpPr>
        <p:spPr>
          <a:xfrm>
            <a:off x="502658" y="4274446"/>
            <a:ext cx="526382" cy="395394"/>
          </a:xfrm>
          <a:prstGeom prst="rightArrowCallou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Légende : flèche vers la droite 26">
            <a:extLst>
              <a:ext uri="{FF2B5EF4-FFF2-40B4-BE49-F238E27FC236}">
                <a16:creationId xmlns:a16="http://schemas.microsoft.com/office/drawing/2014/main" id="{2B710982-D169-0FE5-CAB0-BE639D9986E6}"/>
              </a:ext>
            </a:extLst>
          </p:cNvPr>
          <p:cNvSpPr/>
          <p:nvPr/>
        </p:nvSpPr>
        <p:spPr>
          <a:xfrm>
            <a:off x="502658" y="5327895"/>
            <a:ext cx="526382" cy="395394"/>
          </a:xfrm>
          <a:prstGeom prst="rightArrowCallou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12852-7837-4688-8310-E4C3514B3743}"/>
              </a:ext>
            </a:extLst>
          </p:cNvPr>
          <p:cNvSpPr txBox="1"/>
          <p:nvPr/>
        </p:nvSpPr>
        <p:spPr>
          <a:xfrm>
            <a:off x="1029040" y="900639"/>
            <a:ext cx="27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1. </a:t>
            </a:r>
            <a:r>
              <a:rPr lang="fr-FR" sz="2400" b="1" dirty="0" err="1"/>
              <a:t>Vectors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87292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0BD3B49-6E0B-E51D-B109-B49A01D10A16}"/>
              </a:ext>
            </a:extLst>
          </p:cNvPr>
          <p:cNvSpPr/>
          <p:nvPr/>
        </p:nvSpPr>
        <p:spPr>
          <a:xfrm>
            <a:off x="502658" y="335676"/>
            <a:ext cx="8109079" cy="523223"/>
          </a:xfrm>
          <a:custGeom>
            <a:avLst/>
            <a:gdLst>
              <a:gd name="connsiteX0" fmla="*/ 0 w 8109079"/>
              <a:gd name="connsiteY0" fmla="*/ 111611 h 669655"/>
              <a:gd name="connsiteX1" fmla="*/ 111611 w 8109079"/>
              <a:gd name="connsiteY1" fmla="*/ 0 h 669655"/>
              <a:gd name="connsiteX2" fmla="*/ 7997468 w 8109079"/>
              <a:gd name="connsiteY2" fmla="*/ 0 h 669655"/>
              <a:gd name="connsiteX3" fmla="*/ 8109079 w 8109079"/>
              <a:gd name="connsiteY3" fmla="*/ 111611 h 669655"/>
              <a:gd name="connsiteX4" fmla="*/ 8109079 w 8109079"/>
              <a:gd name="connsiteY4" fmla="*/ 558044 h 669655"/>
              <a:gd name="connsiteX5" fmla="*/ 7997468 w 8109079"/>
              <a:gd name="connsiteY5" fmla="*/ 669655 h 669655"/>
              <a:gd name="connsiteX6" fmla="*/ 111611 w 8109079"/>
              <a:gd name="connsiteY6" fmla="*/ 669655 h 669655"/>
              <a:gd name="connsiteX7" fmla="*/ 0 w 8109079"/>
              <a:gd name="connsiteY7" fmla="*/ 558044 h 669655"/>
              <a:gd name="connsiteX8" fmla="*/ 0 w 8109079"/>
              <a:gd name="connsiteY8" fmla="*/ 111611 h 66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9079" h="669655">
                <a:moveTo>
                  <a:pt x="0" y="111611"/>
                </a:moveTo>
                <a:cubicBezTo>
                  <a:pt x="0" y="49970"/>
                  <a:pt x="49970" y="0"/>
                  <a:pt x="111611" y="0"/>
                </a:cubicBezTo>
                <a:lnTo>
                  <a:pt x="7997468" y="0"/>
                </a:lnTo>
                <a:cubicBezTo>
                  <a:pt x="8059109" y="0"/>
                  <a:pt x="8109079" y="49970"/>
                  <a:pt x="8109079" y="111611"/>
                </a:cubicBezTo>
                <a:lnTo>
                  <a:pt x="8109079" y="558044"/>
                </a:lnTo>
                <a:cubicBezTo>
                  <a:pt x="8109079" y="619685"/>
                  <a:pt x="8059109" y="669655"/>
                  <a:pt x="7997468" y="669655"/>
                </a:cubicBezTo>
                <a:lnTo>
                  <a:pt x="111611" y="669655"/>
                </a:lnTo>
                <a:cubicBezTo>
                  <a:pt x="49970" y="669655"/>
                  <a:pt x="0" y="619685"/>
                  <a:pt x="0" y="558044"/>
                </a:cubicBezTo>
                <a:lnTo>
                  <a:pt x="0" y="1116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60" tIns="97460" rIns="97460" bIns="97460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tx1"/>
                </a:solidFill>
              </a:rPr>
              <a:t>	 Data types and structure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6E402-C8FF-F885-934D-3DED273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8078697-18A7-43A8-B229-C4AEC9C2ABB9}" type="slidenum">
              <a:rPr lang="en-GB" sz="1800" b="1" smtClean="0"/>
              <a:pPr/>
              <a:t>45</a:t>
            </a:fld>
            <a:endParaRPr lang="en-GB" sz="1800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1A92D0-B346-D810-71E0-BB9E5643FCC6}"/>
              </a:ext>
            </a:extLst>
          </p:cNvPr>
          <p:cNvSpPr txBox="1"/>
          <p:nvPr/>
        </p:nvSpPr>
        <p:spPr>
          <a:xfrm>
            <a:off x="953841" y="4145326"/>
            <a:ext cx="327525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&gt;mat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Statut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Sexe Infecte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NonInfecte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 34         29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 76         87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290C31-22C8-C08E-2499-B9C73736B59B}"/>
              </a:ext>
            </a:extLst>
          </p:cNvPr>
          <p:cNvSpPr txBox="1"/>
          <p:nvPr/>
        </p:nvSpPr>
        <p:spPr>
          <a:xfrm>
            <a:off x="953841" y="2174065"/>
            <a:ext cx="2372889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&gt;mat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[,2]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34   29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76   87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B2953C-E8CF-C123-6356-3A503A344195}"/>
              </a:ext>
            </a:extLst>
          </p:cNvPr>
          <p:cNvSpPr txBox="1"/>
          <p:nvPr/>
        </p:nvSpPr>
        <p:spPr>
          <a:xfrm>
            <a:off x="953841" y="1249680"/>
            <a:ext cx="27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2. Matrices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14225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0BD3B49-6E0B-E51D-B109-B49A01D10A16}"/>
              </a:ext>
            </a:extLst>
          </p:cNvPr>
          <p:cNvSpPr/>
          <p:nvPr/>
        </p:nvSpPr>
        <p:spPr>
          <a:xfrm>
            <a:off x="502658" y="335676"/>
            <a:ext cx="8109079" cy="523223"/>
          </a:xfrm>
          <a:custGeom>
            <a:avLst/>
            <a:gdLst>
              <a:gd name="connsiteX0" fmla="*/ 0 w 8109079"/>
              <a:gd name="connsiteY0" fmla="*/ 111611 h 669655"/>
              <a:gd name="connsiteX1" fmla="*/ 111611 w 8109079"/>
              <a:gd name="connsiteY1" fmla="*/ 0 h 669655"/>
              <a:gd name="connsiteX2" fmla="*/ 7997468 w 8109079"/>
              <a:gd name="connsiteY2" fmla="*/ 0 h 669655"/>
              <a:gd name="connsiteX3" fmla="*/ 8109079 w 8109079"/>
              <a:gd name="connsiteY3" fmla="*/ 111611 h 669655"/>
              <a:gd name="connsiteX4" fmla="*/ 8109079 w 8109079"/>
              <a:gd name="connsiteY4" fmla="*/ 558044 h 669655"/>
              <a:gd name="connsiteX5" fmla="*/ 7997468 w 8109079"/>
              <a:gd name="connsiteY5" fmla="*/ 669655 h 669655"/>
              <a:gd name="connsiteX6" fmla="*/ 111611 w 8109079"/>
              <a:gd name="connsiteY6" fmla="*/ 669655 h 669655"/>
              <a:gd name="connsiteX7" fmla="*/ 0 w 8109079"/>
              <a:gd name="connsiteY7" fmla="*/ 558044 h 669655"/>
              <a:gd name="connsiteX8" fmla="*/ 0 w 8109079"/>
              <a:gd name="connsiteY8" fmla="*/ 111611 h 66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9079" h="669655">
                <a:moveTo>
                  <a:pt x="0" y="111611"/>
                </a:moveTo>
                <a:cubicBezTo>
                  <a:pt x="0" y="49970"/>
                  <a:pt x="49970" y="0"/>
                  <a:pt x="111611" y="0"/>
                </a:cubicBezTo>
                <a:lnTo>
                  <a:pt x="7997468" y="0"/>
                </a:lnTo>
                <a:cubicBezTo>
                  <a:pt x="8059109" y="0"/>
                  <a:pt x="8109079" y="49970"/>
                  <a:pt x="8109079" y="111611"/>
                </a:cubicBezTo>
                <a:lnTo>
                  <a:pt x="8109079" y="558044"/>
                </a:lnTo>
                <a:cubicBezTo>
                  <a:pt x="8109079" y="619685"/>
                  <a:pt x="8059109" y="669655"/>
                  <a:pt x="7997468" y="669655"/>
                </a:cubicBezTo>
                <a:lnTo>
                  <a:pt x="111611" y="669655"/>
                </a:lnTo>
                <a:cubicBezTo>
                  <a:pt x="49970" y="669655"/>
                  <a:pt x="0" y="619685"/>
                  <a:pt x="0" y="558044"/>
                </a:cubicBezTo>
                <a:lnTo>
                  <a:pt x="0" y="1116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60" tIns="97460" rIns="97460" bIns="97460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tx1"/>
                </a:solidFill>
              </a:rPr>
              <a:t>	 Data types and structure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6E402-C8FF-F885-934D-3DED273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8078697-18A7-43A8-B229-C4AEC9C2ABB9}" type="slidenum">
              <a:rPr lang="en-GB" sz="1800" b="1" smtClean="0"/>
              <a:pPr/>
              <a:t>46</a:t>
            </a:fld>
            <a:endParaRPr lang="en-GB" sz="1800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1A92D0-B346-D810-71E0-BB9E5643FCC6}"/>
              </a:ext>
            </a:extLst>
          </p:cNvPr>
          <p:cNvSpPr txBox="1"/>
          <p:nvPr/>
        </p:nvSpPr>
        <p:spPr>
          <a:xfrm>
            <a:off x="502658" y="4665719"/>
            <a:ext cx="8313481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	10 obs. of  3 variables: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 Date  : Date, format: "2022-09-21" "2022-09-11"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: num  0.86 1.08 1.03 0.82 1.19 0.81 0.93 0.89 1.05 0.91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 Status: int  1 1 0 0 0 1 0 0 1 0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290C31-22C8-C08E-2499-B9C73736B59B}"/>
              </a:ext>
            </a:extLst>
          </p:cNvPr>
          <p:cNvSpPr txBox="1"/>
          <p:nvPr/>
        </p:nvSpPr>
        <p:spPr>
          <a:xfrm>
            <a:off x="502658" y="1530561"/>
            <a:ext cx="5753764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Date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2022-09-21 0.86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2022-09-11 1.08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2022-09-12 1.03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2022-09-13 0.82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2022-09-14 1.19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2022-09-15 0.81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2022-09-16 0.93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 2022-09-17 0.89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2022-09-18 1.05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2022-09-19 0.91      0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15A6FB-A332-E098-C46F-50F76074671D}"/>
              </a:ext>
            </a:extLst>
          </p:cNvPr>
          <p:cNvSpPr txBox="1"/>
          <p:nvPr/>
        </p:nvSpPr>
        <p:spPr>
          <a:xfrm>
            <a:off x="665085" y="963897"/>
            <a:ext cx="542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3. Data frame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35703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0BD3B49-6E0B-E51D-B109-B49A01D10A16}"/>
              </a:ext>
            </a:extLst>
          </p:cNvPr>
          <p:cNvSpPr/>
          <p:nvPr/>
        </p:nvSpPr>
        <p:spPr>
          <a:xfrm>
            <a:off x="502658" y="335676"/>
            <a:ext cx="8109079" cy="523223"/>
          </a:xfrm>
          <a:custGeom>
            <a:avLst/>
            <a:gdLst>
              <a:gd name="connsiteX0" fmla="*/ 0 w 8109079"/>
              <a:gd name="connsiteY0" fmla="*/ 111611 h 669655"/>
              <a:gd name="connsiteX1" fmla="*/ 111611 w 8109079"/>
              <a:gd name="connsiteY1" fmla="*/ 0 h 669655"/>
              <a:gd name="connsiteX2" fmla="*/ 7997468 w 8109079"/>
              <a:gd name="connsiteY2" fmla="*/ 0 h 669655"/>
              <a:gd name="connsiteX3" fmla="*/ 8109079 w 8109079"/>
              <a:gd name="connsiteY3" fmla="*/ 111611 h 669655"/>
              <a:gd name="connsiteX4" fmla="*/ 8109079 w 8109079"/>
              <a:gd name="connsiteY4" fmla="*/ 558044 h 669655"/>
              <a:gd name="connsiteX5" fmla="*/ 7997468 w 8109079"/>
              <a:gd name="connsiteY5" fmla="*/ 669655 h 669655"/>
              <a:gd name="connsiteX6" fmla="*/ 111611 w 8109079"/>
              <a:gd name="connsiteY6" fmla="*/ 669655 h 669655"/>
              <a:gd name="connsiteX7" fmla="*/ 0 w 8109079"/>
              <a:gd name="connsiteY7" fmla="*/ 558044 h 669655"/>
              <a:gd name="connsiteX8" fmla="*/ 0 w 8109079"/>
              <a:gd name="connsiteY8" fmla="*/ 111611 h 66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9079" h="669655">
                <a:moveTo>
                  <a:pt x="0" y="111611"/>
                </a:moveTo>
                <a:cubicBezTo>
                  <a:pt x="0" y="49970"/>
                  <a:pt x="49970" y="0"/>
                  <a:pt x="111611" y="0"/>
                </a:cubicBezTo>
                <a:lnTo>
                  <a:pt x="7997468" y="0"/>
                </a:lnTo>
                <a:cubicBezTo>
                  <a:pt x="8059109" y="0"/>
                  <a:pt x="8109079" y="49970"/>
                  <a:pt x="8109079" y="111611"/>
                </a:cubicBezTo>
                <a:lnTo>
                  <a:pt x="8109079" y="558044"/>
                </a:lnTo>
                <a:cubicBezTo>
                  <a:pt x="8109079" y="619685"/>
                  <a:pt x="8059109" y="669655"/>
                  <a:pt x="7997468" y="669655"/>
                </a:cubicBezTo>
                <a:lnTo>
                  <a:pt x="111611" y="669655"/>
                </a:lnTo>
                <a:cubicBezTo>
                  <a:pt x="49970" y="669655"/>
                  <a:pt x="0" y="619685"/>
                  <a:pt x="0" y="558044"/>
                </a:cubicBezTo>
                <a:lnTo>
                  <a:pt x="0" y="1116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60" tIns="97460" rIns="97460" bIns="97460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tx1"/>
                </a:solidFill>
              </a:rPr>
              <a:t>	Types et structure des données et types de variables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6E402-C8FF-F885-934D-3DED273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8078697-18A7-43A8-B229-C4AEC9C2ABB9}" type="slidenum">
              <a:rPr lang="en-GB" sz="1800" b="1" smtClean="0"/>
              <a:pPr/>
              <a:t>47</a:t>
            </a:fld>
            <a:endParaRPr lang="en-GB" sz="1800" b="1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15A6FB-A332-E098-C46F-50F76074671D}"/>
              </a:ext>
            </a:extLst>
          </p:cNvPr>
          <p:cNvSpPr txBox="1"/>
          <p:nvPr/>
        </p:nvSpPr>
        <p:spPr>
          <a:xfrm>
            <a:off x="815210" y="2324579"/>
            <a:ext cx="542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4. Lists</a:t>
            </a:r>
            <a:endParaRPr lang="en-CA" b="1" i="1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CBF196-6F38-11A3-00C0-C1549E7849FC}"/>
              </a:ext>
            </a:extLst>
          </p:cNvPr>
          <p:cNvSpPr txBox="1"/>
          <p:nvPr/>
        </p:nvSpPr>
        <p:spPr>
          <a:xfrm>
            <a:off x="941696" y="3354761"/>
            <a:ext cx="7260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 list is an object/a data that can contain any other type of data, including other lists.</a:t>
            </a:r>
          </a:p>
        </p:txBody>
      </p:sp>
    </p:spTree>
    <p:extLst>
      <p:ext uri="{BB962C8B-B14F-4D97-AF65-F5344CB8AC3E}">
        <p14:creationId xmlns:p14="http://schemas.microsoft.com/office/powerpoint/2010/main" val="126950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F9ADF-E81B-42C8-A682-D30412AA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BF4AFF-50D8-441C-8AD1-6ACF3E8F1F3F}"/>
              </a:ext>
            </a:extLst>
          </p:cNvPr>
          <p:cNvGrpSpPr/>
          <p:nvPr/>
        </p:nvGrpSpPr>
        <p:grpSpPr>
          <a:xfrm>
            <a:off x="1091814" y="2042741"/>
            <a:ext cx="2772519" cy="2772519"/>
            <a:chOff x="667606" y="2107280"/>
            <a:chExt cx="2772519" cy="277251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51061D-7286-443A-8CC7-A390D5E64B2E}"/>
                </a:ext>
              </a:extLst>
            </p:cNvPr>
            <p:cNvSpPr/>
            <p:nvPr/>
          </p:nvSpPr>
          <p:spPr>
            <a:xfrm>
              <a:off x="667606" y="2107280"/>
              <a:ext cx="2772519" cy="2772519"/>
            </a:xfrm>
            <a:prstGeom prst="ellipse">
              <a:avLst/>
            </a:prstGeom>
            <a:solidFill>
              <a:srgbClr val="BFEAFF"/>
            </a:solidFill>
            <a:ln>
              <a:noFill/>
            </a:ln>
            <a:effectLst>
              <a:glow rad="101600">
                <a:srgbClr val="FFC000">
                  <a:alpha val="26000"/>
                </a:srgb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559404-D65A-46B6-B388-8F4AA2DDF565}"/>
                </a:ext>
              </a:extLst>
            </p:cNvPr>
            <p:cNvSpPr/>
            <p:nvPr/>
          </p:nvSpPr>
          <p:spPr>
            <a:xfrm>
              <a:off x="1045971" y="2485645"/>
              <a:ext cx="2015789" cy="2015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rgbClr val="FFC000">
                  <a:alpha val="26000"/>
                </a:srgb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i="0" dirty="0">
                  <a:solidFill>
                    <a:srgbClr val="332F30"/>
                  </a:solidFill>
                  <a:effectLst/>
                  <a:latin typeface="Franklin Gothic Book" panose="020B0503020102020204" pitchFamily="34" charset="0"/>
                </a:rPr>
                <a:t>Outline</a:t>
              </a:r>
            </a:p>
            <a:p>
              <a:pPr algn="ctr"/>
              <a:r>
                <a:rPr lang="en-GB" sz="2400" b="1" dirty="0">
                  <a:solidFill>
                    <a:srgbClr val="332F30"/>
                  </a:solidFill>
                  <a:latin typeface="Franklin Gothic Book" panose="020B0503020102020204" pitchFamily="34" charset="0"/>
                </a:rPr>
                <a:t>M1L01</a:t>
              </a:r>
              <a:endParaRPr lang="en-GB" sz="2000" b="1" dirty="0">
                <a:solidFill>
                  <a:srgbClr val="332F3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7354E9-9393-4D7E-B1C1-CEDCFE079593}"/>
              </a:ext>
            </a:extLst>
          </p:cNvPr>
          <p:cNvGrpSpPr/>
          <p:nvPr/>
        </p:nvGrpSpPr>
        <p:grpSpPr>
          <a:xfrm>
            <a:off x="4097403" y="1778476"/>
            <a:ext cx="3954783" cy="3301049"/>
            <a:chOff x="4700721" y="2460248"/>
            <a:chExt cx="2488433" cy="2306834"/>
          </a:xfrm>
          <a:solidFill>
            <a:srgbClr val="BFEAFF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BEAD45-A99D-4958-AC37-3B283B384E08}"/>
                </a:ext>
              </a:extLst>
            </p:cNvPr>
            <p:cNvSpPr/>
            <p:nvPr/>
          </p:nvSpPr>
          <p:spPr>
            <a:xfrm>
              <a:off x="4700721" y="2460248"/>
              <a:ext cx="2488433" cy="307886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History of R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7F4EA85-7FF6-4146-BA8B-1B16EAE9E9CB}"/>
                </a:ext>
              </a:extLst>
            </p:cNvPr>
            <p:cNvSpPr/>
            <p:nvPr/>
          </p:nvSpPr>
          <p:spPr>
            <a:xfrm>
              <a:off x="4700721" y="2860038"/>
              <a:ext cx="2488433" cy="307886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Applications of R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7887982-6441-4EF2-BF94-5D94BD2EA6A2}"/>
                </a:ext>
              </a:extLst>
            </p:cNvPr>
            <p:cNvSpPr/>
            <p:nvPr/>
          </p:nvSpPr>
          <p:spPr>
            <a:xfrm>
              <a:off x="4700721" y="3259828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User interfaces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F0FE84-29E3-4B33-9F5E-2F7DB13B5683}"/>
                </a:ext>
              </a:extLst>
            </p:cNvPr>
            <p:cNvSpPr/>
            <p:nvPr/>
          </p:nvSpPr>
          <p:spPr>
            <a:xfrm>
              <a:off x="4700721" y="3659617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Advantages and limitations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9A318F2-E56B-4013-9008-0C014E005A71}"/>
                </a:ext>
              </a:extLst>
            </p:cNvPr>
            <p:cNvSpPr/>
            <p:nvPr/>
          </p:nvSpPr>
          <p:spPr>
            <a:xfrm>
              <a:off x="4700721" y="4059407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332F30"/>
                  </a:solidFill>
                </a:rPr>
                <a:t>The working directory?</a:t>
              </a:r>
              <a:endParaRPr lang="en-US" sz="2400" kern="1200" dirty="0">
                <a:solidFill>
                  <a:srgbClr val="332F3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4F499E-86ED-49D3-AD61-571F4048A9C9}"/>
                </a:ext>
              </a:extLst>
            </p:cNvPr>
            <p:cNvSpPr/>
            <p:nvPr/>
          </p:nvSpPr>
          <p:spPr>
            <a:xfrm>
              <a:off x="4700721" y="4459197"/>
              <a:ext cx="2488433" cy="307885"/>
            </a:xfrm>
            <a:custGeom>
              <a:avLst/>
              <a:gdLst>
                <a:gd name="connsiteX0" fmla="*/ 0 w 2488433"/>
                <a:gd name="connsiteY0" fmla="*/ 0 h 307884"/>
                <a:gd name="connsiteX1" fmla="*/ 2334491 w 2488433"/>
                <a:gd name="connsiteY1" fmla="*/ 0 h 307884"/>
                <a:gd name="connsiteX2" fmla="*/ 2488433 w 2488433"/>
                <a:gd name="connsiteY2" fmla="*/ 153942 h 307884"/>
                <a:gd name="connsiteX3" fmla="*/ 2334491 w 2488433"/>
                <a:gd name="connsiteY3" fmla="*/ 307884 h 307884"/>
                <a:gd name="connsiteX4" fmla="*/ 0 w 2488433"/>
                <a:gd name="connsiteY4" fmla="*/ 307884 h 307884"/>
                <a:gd name="connsiteX5" fmla="*/ 0 w 2488433"/>
                <a:gd name="connsiteY5" fmla="*/ 0 h 30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433" h="307884">
                  <a:moveTo>
                    <a:pt x="2488433" y="307883"/>
                  </a:moveTo>
                  <a:lnTo>
                    <a:pt x="153942" y="307883"/>
                  </a:lnTo>
                  <a:lnTo>
                    <a:pt x="0" y="153942"/>
                  </a:lnTo>
                  <a:lnTo>
                    <a:pt x="153942" y="1"/>
                  </a:lnTo>
                  <a:lnTo>
                    <a:pt x="2488433" y="1"/>
                  </a:lnTo>
                  <a:lnTo>
                    <a:pt x="2488433" y="307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73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>
                  <a:solidFill>
                    <a:srgbClr val="332F30"/>
                  </a:solidFill>
                </a:rPr>
                <a:t>The script?</a:t>
              </a:r>
              <a:endParaRPr lang="en-US" sz="2400" kern="1200">
                <a:solidFill>
                  <a:srgbClr val="332F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27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A1EB20-1C49-4E8A-8392-4C7467F69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592756"/>
              </p:ext>
            </p:extLst>
          </p:nvPr>
        </p:nvGraphicFramePr>
        <p:xfrm>
          <a:off x="398259" y="1946141"/>
          <a:ext cx="8072819" cy="401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R (programming language) - Wikipedia">
            <a:extLst>
              <a:ext uri="{FF2B5EF4-FFF2-40B4-BE49-F238E27FC236}">
                <a16:creationId xmlns:a16="http://schemas.microsoft.com/office/drawing/2014/main" id="{DD10179F-8372-4156-A7E9-DB3EFED6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16" y="4833459"/>
            <a:ext cx="1456903" cy="113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F70E-AC1E-4804-8C40-D6C1675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6AF84-74B4-4EDB-9385-A8F2C3B4B2CA}"/>
              </a:ext>
            </a:extLst>
          </p:cNvPr>
          <p:cNvSpPr txBox="1"/>
          <p:nvPr/>
        </p:nvSpPr>
        <p:spPr>
          <a:xfrm>
            <a:off x="595118" y="1128410"/>
            <a:ext cx="237744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Creators of R: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6FD7DF-A725-49CD-92BC-2AFB80E4E4BF}"/>
              </a:ext>
            </a:extLst>
          </p:cNvPr>
          <p:cNvSpPr/>
          <p:nvPr/>
        </p:nvSpPr>
        <p:spPr>
          <a:xfrm>
            <a:off x="479884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History of R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200EF-ED5F-4A7D-8136-814B3E50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1" y="1309084"/>
            <a:ext cx="4486275" cy="5181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2D47-1563-4D95-8D06-A7D2DFC8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5CBCF-B047-4744-90E0-B52EFECB86AE}"/>
              </a:ext>
            </a:extLst>
          </p:cNvPr>
          <p:cNvSpPr txBox="1"/>
          <p:nvPr/>
        </p:nvSpPr>
        <p:spPr>
          <a:xfrm>
            <a:off x="830985" y="824089"/>
            <a:ext cx="489128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Important dates in the history of R: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70B081-7737-4B5C-9F97-81AFA11E32AC}"/>
              </a:ext>
            </a:extLst>
          </p:cNvPr>
          <p:cNvSpPr/>
          <p:nvPr/>
        </p:nvSpPr>
        <p:spPr>
          <a:xfrm>
            <a:off x="479884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History of R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214AA-02E7-42BA-9CFA-74BDC5E1C3DE}"/>
              </a:ext>
            </a:extLst>
          </p:cNvPr>
          <p:cNvSpPr txBox="1"/>
          <p:nvPr/>
        </p:nvSpPr>
        <p:spPr>
          <a:xfrm>
            <a:off x="4434667" y="2330224"/>
            <a:ext cx="4209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November 2022</a:t>
            </a:r>
          </a:p>
          <a:p>
            <a:r>
              <a:rPr lang="en-US" dirty="0"/>
              <a:t>RStudio (the company) is renamed as Posit</a:t>
            </a:r>
          </a:p>
          <a:p>
            <a:endParaRPr lang="en-US" dirty="0"/>
          </a:p>
          <a:p>
            <a:r>
              <a:rPr lang="en-US" b="1" dirty="0"/>
              <a:t>Around June 2024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release of Positron</a:t>
            </a:r>
          </a:p>
          <a:p>
            <a:endParaRPr lang="en-US" dirty="0"/>
          </a:p>
          <a:p>
            <a:r>
              <a:rPr lang="en-US" b="1" dirty="0"/>
              <a:t>Nov 4</a:t>
            </a:r>
            <a:r>
              <a:rPr lang="en-US" b="1" baseline="30000" dirty="0"/>
              <a:t>th</a:t>
            </a:r>
            <a:r>
              <a:rPr lang="en-US" b="1" dirty="0"/>
              <a:t>, 2024</a:t>
            </a:r>
          </a:p>
          <a:p>
            <a:r>
              <a:rPr lang="en-US" dirty="0"/>
              <a:t>RStudio 2024.09.1+394.pro7</a:t>
            </a:r>
          </a:p>
          <a:p>
            <a:endParaRPr lang="en-US" dirty="0"/>
          </a:p>
          <a:p>
            <a:r>
              <a:rPr lang="en-US" b="1" dirty="0"/>
              <a:t>Oct 31</a:t>
            </a:r>
            <a:r>
              <a:rPr lang="en-US" b="1" baseline="30000" dirty="0"/>
              <a:t>st</a:t>
            </a:r>
            <a:r>
              <a:rPr lang="en-US" b="1" dirty="0"/>
              <a:t>, 2024</a:t>
            </a:r>
          </a:p>
          <a:p>
            <a:r>
              <a:rPr lang="en-US" dirty="0"/>
              <a:t>R 4.4.2 released</a:t>
            </a:r>
          </a:p>
        </p:txBody>
      </p:sp>
    </p:spTree>
    <p:extLst>
      <p:ext uri="{BB962C8B-B14F-4D97-AF65-F5344CB8AC3E}">
        <p14:creationId xmlns:p14="http://schemas.microsoft.com/office/powerpoint/2010/main" val="264081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C4A23-5B4C-4228-8FDA-7A8F5A6F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26" y="1601148"/>
            <a:ext cx="6679221" cy="3877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29954-FE3D-46A1-866D-B5CD36E7D546}"/>
              </a:ext>
            </a:extLst>
          </p:cNvPr>
          <p:cNvSpPr txBox="1"/>
          <p:nvPr/>
        </p:nvSpPr>
        <p:spPr>
          <a:xfrm>
            <a:off x="832926" y="1139483"/>
            <a:ext cx="25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 is a language!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26EC4-DFB1-4996-A6A6-1C5112C9B8D9}"/>
              </a:ext>
            </a:extLst>
          </p:cNvPr>
          <p:cNvSpPr txBox="1"/>
          <p:nvPr/>
        </p:nvSpPr>
        <p:spPr>
          <a:xfrm>
            <a:off x="832925" y="5596597"/>
            <a:ext cx="278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But a very easy one!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F310-A09C-4583-95C1-8DC899B7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8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C1FD3D-AEAD-410D-910A-4CE37E9C9761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Applications of R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1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A1B078-DCCF-45E3-BD51-19FEA981DB84}"/>
              </a:ext>
            </a:extLst>
          </p:cNvPr>
          <p:cNvGrpSpPr/>
          <p:nvPr/>
        </p:nvGrpSpPr>
        <p:grpSpPr>
          <a:xfrm>
            <a:off x="0" y="1431387"/>
            <a:ext cx="3698060" cy="4730262"/>
            <a:chOff x="0" y="1431387"/>
            <a:chExt cx="3698060" cy="4730262"/>
          </a:xfrm>
        </p:grpSpPr>
        <p:pic>
          <p:nvPicPr>
            <p:cNvPr id="3086" name="Picture 14" descr="Data Cleaning in R (Tutorial &amp; 9 Examples) | Preparation Techniques">
              <a:extLst>
                <a:ext uri="{FF2B5EF4-FFF2-40B4-BE49-F238E27FC236}">
                  <a16:creationId xmlns:a16="http://schemas.microsoft.com/office/drawing/2014/main" id="{36E1B1AC-7E6E-43D8-9EBF-2CEA108F36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15" r="13229" b="8923"/>
            <a:stretch/>
          </p:blipFill>
          <p:spPr bwMode="auto">
            <a:xfrm>
              <a:off x="0" y="1431387"/>
              <a:ext cx="3698060" cy="399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380E14-8CCA-4373-881D-B3B3F9B6860F}"/>
                </a:ext>
              </a:extLst>
            </p:cNvPr>
            <p:cNvGrpSpPr/>
            <p:nvPr/>
          </p:nvGrpSpPr>
          <p:grpSpPr>
            <a:xfrm>
              <a:off x="323557" y="5426612"/>
              <a:ext cx="2532185" cy="735037"/>
              <a:chOff x="323557" y="5426612"/>
              <a:chExt cx="2532185" cy="735037"/>
            </a:xfrm>
          </p:grpSpPr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EBC46B05-3366-4436-A668-ECBAA8400B2A}"/>
                  </a:ext>
                </a:extLst>
              </p:cNvPr>
              <p:cNvSpPr/>
              <p:nvPr/>
            </p:nvSpPr>
            <p:spPr>
              <a:xfrm>
                <a:off x="1353030" y="5426612"/>
                <a:ext cx="473238" cy="407964"/>
              </a:xfrm>
              <a:prstGeom prst="triangle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12FD07-7A7F-4252-9A94-8C153EC3275D}"/>
                  </a:ext>
                </a:extLst>
              </p:cNvPr>
              <p:cNvSpPr/>
              <p:nvPr/>
            </p:nvSpPr>
            <p:spPr>
              <a:xfrm>
                <a:off x="323557" y="5739618"/>
                <a:ext cx="2532185" cy="422031"/>
              </a:xfrm>
              <a:prstGeom prst="roundRect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</a:rPr>
                  <a:t>Data cleaning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1AC1BE-B9C5-4A08-BCBC-20F3031F6497}"/>
              </a:ext>
            </a:extLst>
          </p:cNvPr>
          <p:cNvGrpSpPr/>
          <p:nvPr/>
        </p:nvGrpSpPr>
        <p:grpSpPr>
          <a:xfrm>
            <a:off x="3860803" y="1872152"/>
            <a:ext cx="5025178" cy="4142542"/>
            <a:chOff x="3860803" y="1872152"/>
            <a:chExt cx="5025178" cy="4142542"/>
          </a:xfrm>
        </p:grpSpPr>
        <p:pic>
          <p:nvPicPr>
            <p:cNvPr id="3074" name="Picture 2" descr="7 steps to run a linear regression analysis using R | by Tomomi A Emori |  Towards Data Science">
              <a:extLst>
                <a:ext uri="{FF2B5EF4-FFF2-40B4-BE49-F238E27FC236}">
                  <a16:creationId xmlns:a16="http://schemas.microsoft.com/office/drawing/2014/main" id="{FE6AFBD0-37CB-4B89-92E4-86E8DFBBD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803" y="1872152"/>
              <a:ext cx="5025178" cy="3352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22F4040-D78A-464C-99E2-55754BCB503E}"/>
                </a:ext>
              </a:extLst>
            </p:cNvPr>
            <p:cNvGrpSpPr/>
            <p:nvPr/>
          </p:nvGrpSpPr>
          <p:grpSpPr>
            <a:xfrm>
              <a:off x="4572000" y="5225144"/>
              <a:ext cx="2869623" cy="789550"/>
              <a:chOff x="323557" y="5426612"/>
              <a:chExt cx="2532185" cy="735037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AC9B6C28-0A98-4859-A1B4-9542B1433DE9}"/>
                  </a:ext>
                </a:extLst>
              </p:cNvPr>
              <p:cNvSpPr/>
              <p:nvPr/>
            </p:nvSpPr>
            <p:spPr>
              <a:xfrm>
                <a:off x="1353030" y="5426612"/>
                <a:ext cx="473238" cy="407964"/>
              </a:xfrm>
              <a:prstGeom prst="triangle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EB56432-D4AF-43C4-8553-ED0A74D8A822}"/>
                  </a:ext>
                </a:extLst>
              </p:cNvPr>
              <p:cNvSpPr/>
              <p:nvPr/>
            </p:nvSpPr>
            <p:spPr>
              <a:xfrm>
                <a:off x="323557" y="5739618"/>
                <a:ext cx="2532185" cy="422031"/>
              </a:xfrm>
              <a:prstGeom prst="roundRect">
                <a:avLst/>
              </a:prstGeom>
              <a:solidFill>
                <a:srgbClr val="CA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</a:rPr>
                  <a:t>Statistical analyses</a:t>
                </a:r>
              </a:p>
            </p:txBody>
          </p:sp>
        </p:grp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7C1876-29AC-449D-8456-FA8BA82C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4070-D8AF-4A99-8A40-9676B3F415D4}" type="slidenum">
              <a:rPr lang="en-US" smtClean="0"/>
              <a:t>9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FCC3EE-740D-479C-A552-FFEBA5B0BADF}"/>
              </a:ext>
            </a:extLst>
          </p:cNvPr>
          <p:cNvSpPr/>
          <p:nvPr/>
        </p:nvSpPr>
        <p:spPr>
          <a:xfrm>
            <a:off x="555300" y="606127"/>
            <a:ext cx="3954783" cy="440581"/>
          </a:xfrm>
          <a:custGeom>
            <a:avLst/>
            <a:gdLst>
              <a:gd name="connsiteX0" fmla="*/ 0 w 2488433"/>
              <a:gd name="connsiteY0" fmla="*/ 0 h 307884"/>
              <a:gd name="connsiteX1" fmla="*/ 2334491 w 2488433"/>
              <a:gd name="connsiteY1" fmla="*/ 0 h 307884"/>
              <a:gd name="connsiteX2" fmla="*/ 2488433 w 2488433"/>
              <a:gd name="connsiteY2" fmla="*/ 153942 h 307884"/>
              <a:gd name="connsiteX3" fmla="*/ 2334491 w 2488433"/>
              <a:gd name="connsiteY3" fmla="*/ 307884 h 307884"/>
              <a:gd name="connsiteX4" fmla="*/ 0 w 2488433"/>
              <a:gd name="connsiteY4" fmla="*/ 307884 h 307884"/>
              <a:gd name="connsiteX5" fmla="*/ 0 w 2488433"/>
              <a:gd name="connsiteY5" fmla="*/ 0 h 30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433" h="307884">
                <a:moveTo>
                  <a:pt x="2488433" y="307883"/>
                </a:moveTo>
                <a:lnTo>
                  <a:pt x="153942" y="307883"/>
                </a:lnTo>
                <a:lnTo>
                  <a:pt x="0" y="153942"/>
                </a:lnTo>
                <a:lnTo>
                  <a:pt x="153942" y="1"/>
                </a:lnTo>
                <a:lnTo>
                  <a:pt x="2488433" y="1"/>
                </a:lnTo>
                <a:lnTo>
                  <a:pt x="2488433" y="307883"/>
                </a:lnTo>
                <a:close/>
              </a:path>
            </a:pathLst>
          </a:custGeom>
          <a:solidFill>
            <a:srgbClr val="BFEA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39" tIns="53341" rIns="99568" bIns="53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rgbClr val="332F30"/>
                </a:solidFill>
              </a:rPr>
              <a:t>Applications of R</a:t>
            </a:r>
            <a:endParaRPr lang="en-US" sz="2400" kern="1200" dirty="0">
              <a:solidFill>
                <a:srgbClr val="332F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</TotalTime>
  <Words>1739</Words>
  <Application>Microsoft Office PowerPoint</Application>
  <PresentationFormat>On-screen Show (4:3)</PresentationFormat>
  <Paragraphs>384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Courier New</vt:lpstr>
      <vt:lpstr>Franklin Gothic Book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Juluis Foyet</dc:creator>
  <cp:lastModifiedBy>Juluis Foyet</cp:lastModifiedBy>
  <cp:revision>31</cp:revision>
  <dcterms:created xsi:type="dcterms:W3CDTF">2023-02-15T09:03:00Z</dcterms:created>
  <dcterms:modified xsi:type="dcterms:W3CDTF">2024-11-25T10:14:10Z</dcterms:modified>
</cp:coreProperties>
</file>