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Oswald"/>
      <p:regular r:id="rId22"/>
      <p:bold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Oswald-regular.fntdata"/><Relationship Id="rId21" Type="http://schemas.openxmlformats.org/officeDocument/2006/relationships/slide" Target="slides/slide17.xml"/><Relationship Id="rId24" Type="http://schemas.openxmlformats.org/officeDocument/2006/relationships/font" Target="fonts/SourceSansPro-regular.fntdata"/><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italic.fntdata"/><Relationship Id="rId25" Type="http://schemas.openxmlformats.org/officeDocument/2006/relationships/font" Target="fonts/SourceSansPro-bold.fntdata"/><Relationship Id="rId27"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AKA, trump is awful and negative a lot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Obama’s tweets are neutral with slightly hopeful where as trump’s are negative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2" name="Shape 32"/>
        <p:cNvGrpSpPr/>
        <p:nvPr/>
      </p:nvGrpSpPr>
      <p:grpSpPr>
        <a:xfrm>
          <a:off x="0" y="0"/>
          <a:ext cx="0" cy="0"/>
          <a:chOff x="0" y="0"/>
          <a:chExt cx="0" cy="0"/>
        </a:xfrm>
      </p:grpSpPr>
      <p:sp>
        <p:nvSpPr>
          <p:cNvPr id="33" name="Shape 33"/>
          <p:cNvSpPr/>
          <p:nvPr/>
        </p:nvSpPr>
        <p:spPr>
          <a:xfrm>
            <a:off x="-26775" y="2008375"/>
            <a:ext cx="9210650" cy="3172625"/>
          </a:xfrm>
          <a:custGeom>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40" name="Shape 40"/>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41" name="Shape 41"/>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42" name="Shape 42"/>
          <p:cNvGrpSpPr/>
          <p:nvPr/>
        </p:nvGrpSpPr>
        <p:grpSpPr>
          <a:xfrm>
            <a:off x="-42837" y="2005088"/>
            <a:ext cx="9229575" cy="642787"/>
            <a:chOff x="-42837" y="4443488"/>
            <a:chExt cx="9229575" cy="642787"/>
          </a:xfrm>
        </p:grpSpPr>
        <p:sp>
          <p:nvSpPr>
            <p:cNvPr id="43" name="Shape 4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8" name="Shape 68"/>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txBox="1"/>
          <p:nvPr>
            <p:ph type="ctrTitle"/>
          </p:nvPr>
        </p:nvSpPr>
        <p:spPr>
          <a:xfrm>
            <a:off x="2847975" y="3363425"/>
            <a:ext cx="5610300" cy="1159800"/>
          </a:xfrm>
          <a:prstGeom prst="rect">
            <a:avLst/>
          </a:prstGeom>
        </p:spPr>
        <p:txBody>
          <a:bodyPr anchorCtr="0" anchor="ctr" bIns="91425" lIns="91425" spcFirstLastPara="1" rIns="91425" wrap="square" tIns="91425"/>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 graph">
  <p:cSld name="BLANK_2">
    <p:spTree>
      <p:nvGrpSpPr>
        <p:cNvPr id="408" name="Shape 408"/>
        <p:cNvGrpSpPr/>
        <p:nvPr/>
      </p:nvGrpSpPr>
      <p:grpSpPr>
        <a:xfrm>
          <a:off x="0" y="0"/>
          <a:ext cx="0" cy="0"/>
          <a:chOff x="0" y="0"/>
          <a:chExt cx="0" cy="0"/>
        </a:xfrm>
      </p:grpSpPr>
      <p:sp>
        <p:nvSpPr>
          <p:cNvPr id="409" name="Shape 409"/>
          <p:cNvSpPr/>
          <p:nvPr/>
        </p:nvSpPr>
        <p:spPr>
          <a:xfrm>
            <a:off x="-20075" y="636775"/>
            <a:ext cx="9203950" cy="4550900"/>
          </a:xfrm>
          <a:custGeom>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1" y="44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rot="8100000">
            <a:off x="6038981" y="72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rot="8100000">
            <a:off x="7181981" y="76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416" name="Shape 416"/>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417" name="Shape 417"/>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418" name="Shape 418"/>
          <p:cNvGrpSpPr/>
          <p:nvPr/>
        </p:nvGrpSpPr>
        <p:grpSpPr>
          <a:xfrm>
            <a:off x="-42837" y="633488"/>
            <a:ext cx="9229575" cy="642787"/>
            <a:chOff x="-42837" y="4443488"/>
            <a:chExt cx="9229575" cy="642787"/>
          </a:xfrm>
        </p:grpSpPr>
        <p:sp>
          <p:nvSpPr>
            <p:cNvPr id="419" name="Shape 419"/>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Shape 44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Shape 44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Shape 44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4" name="Shape 444"/>
          <p:cNvSpPr/>
          <p:nvPr/>
        </p:nvSpPr>
        <p:spPr>
          <a:xfrm>
            <a:off x="2990700" y="77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nvSpPr>
        <p:spPr>
          <a:xfrm>
            <a:off x="1085700" y="106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Shape 446"/>
          <p:cNvSpPr/>
          <p:nvPr/>
        </p:nvSpPr>
        <p:spPr>
          <a:xfrm>
            <a:off x="4895700" y="70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rot="8100000">
            <a:off x="8699949" y="51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448" name="Shape 4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73" name="Shape 73"/>
        <p:cNvGrpSpPr/>
        <p:nvPr/>
      </p:nvGrpSpPr>
      <p:grpSpPr>
        <a:xfrm>
          <a:off x="0" y="0"/>
          <a:ext cx="0" cy="0"/>
          <a:chOff x="0" y="0"/>
          <a:chExt cx="0" cy="0"/>
        </a:xfrm>
      </p:grpSpPr>
      <p:sp>
        <p:nvSpPr>
          <p:cNvPr id="74" name="Shape 74"/>
          <p:cNvSpPr/>
          <p:nvPr/>
        </p:nvSpPr>
        <p:spPr>
          <a:xfrm>
            <a:off x="-26775" y="2008375"/>
            <a:ext cx="9210650" cy="3172625"/>
          </a:xfrm>
          <a:custGeom>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1" name="Shape 81"/>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2" name="Shape 82"/>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3" name="Shape 83"/>
          <p:cNvGrpSpPr/>
          <p:nvPr/>
        </p:nvGrpSpPr>
        <p:grpSpPr>
          <a:xfrm>
            <a:off x="-42837" y="2005088"/>
            <a:ext cx="9229575" cy="642787"/>
            <a:chOff x="-42837" y="4443488"/>
            <a:chExt cx="9229575" cy="642787"/>
          </a:xfrm>
        </p:grpSpPr>
        <p:sp>
          <p:nvSpPr>
            <p:cNvPr id="84" name="Shape 84"/>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ph type="ctrTitle"/>
          </p:nvPr>
        </p:nvSpPr>
        <p:spPr>
          <a:xfrm>
            <a:off x="2309350" y="3031150"/>
            <a:ext cx="5214600" cy="11598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4" name="Shape 114"/>
          <p:cNvSpPr txBox="1"/>
          <p:nvPr>
            <p:ph idx="1" type="subTitle"/>
          </p:nvPr>
        </p:nvSpPr>
        <p:spPr>
          <a:xfrm>
            <a:off x="2309441" y="4059250"/>
            <a:ext cx="5214600" cy="784800"/>
          </a:xfrm>
          <a:prstGeom prst="rect">
            <a:avLst/>
          </a:prstGeom>
        </p:spPr>
        <p:txBody>
          <a:bodyPr anchorCtr="0" anchor="t" bIns="91425" lIns="91425" spcFirstLastPara="1" rIns="91425" wrap="square" tIns="91425"/>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15" name="Shape 115"/>
        <p:cNvGrpSpPr/>
        <p:nvPr/>
      </p:nvGrpSpPr>
      <p:grpSpPr>
        <a:xfrm>
          <a:off x="0" y="0"/>
          <a:ext cx="0" cy="0"/>
          <a:chOff x="0" y="0"/>
          <a:chExt cx="0" cy="0"/>
        </a:xfrm>
      </p:grpSpPr>
      <p:sp>
        <p:nvSpPr>
          <p:cNvPr id="116" name="Shape 116"/>
          <p:cNvSpPr txBox="1"/>
          <p:nvPr>
            <p:ph idx="1" type="body"/>
          </p:nvPr>
        </p:nvSpPr>
        <p:spPr>
          <a:xfrm>
            <a:off x="1519975" y="2161800"/>
            <a:ext cx="61041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7" name="Shape 117"/>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9600">
                <a:solidFill>
                  <a:srgbClr val="00CEF6"/>
                </a:solidFill>
              </a:rPr>
              <a:t>“</a:t>
            </a:r>
            <a:endParaRPr sz="9600">
              <a:solidFill>
                <a:srgbClr val="00CEF6"/>
              </a:solidFill>
            </a:endParaRPr>
          </a:p>
        </p:txBody>
      </p:sp>
      <p:sp>
        <p:nvSpPr>
          <p:cNvPr id="118" name="Shape 118"/>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9" name="Shape 119"/>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0" name="Shape 120"/>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3" name="Shape 123"/>
          <p:cNvGrpSpPr/>
          <p:nvPr/>
        </p:nvGrpSpPr>
        <p:grpSpPr>
          <a:xfrm>
            <a:off x="-9525" y="4462475"/>
            <a:ext cx="9167825" cy="595300"/>
            <a:chOff x="-9525" y="4462475"/>
            <a:chExt cx="9167825" cy="595300"/>
          </a:xfrm>
        </p:grpSpPr>
        <p:sp>
          <p:nvSpPr>
            <p:cNvPr id="124" name="Shape 124"/>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25" name="Shape 125"/>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26" name="Shape 126"/>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27" name="Shape 127"/>
          <p:cNvGrpSpPr/>
          <p:nvPr/>
        </p:nvGrpSpPr>
        <p:grpSpPr>
          <a:xfrm>
            <a:off x="-42837" y="4443488"/>
            <a:ext cx="9229575" cy="642787"/>
            <a:chOff x="-42837" y="4443488"/>
            <a:chExt cx="9229575" cy="642787"/>
          </a:xfrm>
        </p:grpSpPr>
        <p:sp>
          <p:nvSpPr>
            <p:cNvPr id="128" name="Shape 128"/>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3" name="Shape 153"/>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7" name="Shape 157"/>
        <p:cNvGrpSpPr/>
        <p:nvPr/>
      </p:nvGrpSpPr>
      <p:grpSpPr>
        <a:xfrm>
          <a:off x="0" y="0"/>
          <a:ext cx="0" cy="0"/>
          <a:chOff x="0" y="0"/>
          <a:chExt cx="0" cy="0"/>
        </a:xfrm>
      </p:grpSpPr>
      <p:sp>
        <p:nvSpPr>
          <p:cNvPr id="158" name="Shape 158"/>
          <p:cNvSpPr txBox="1"/>
          <p:nvPr>
            <p:ph type="title"/>
          </p:nvPr>
        </p:nvSpPr>
        <p:spPr>
          <a:xfrm>
            <a:off x="1047750" y="634125"/>
            <a:ext cx="6996600" cy="7158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9" name="Shape 159"/>
          <p:cNvSpPr txBox="1"/>
          <p:nvPr>
            <p:ph idx="1" type="body"/>
          </p:nvPr>
        </p:nvSpPr>
        <p:spPr>
          <a:xfrm>
            <a:off x="1075850" y="1540175"/>
            <a:ext cx="6996600" cy="19221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0" name="Shape 160"/>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67" name="Shape 167"/>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68" name="Shape 168"/>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69" name="Shape 169"/>
          <p:cNvGrpSpPr/>
          <p:nvPr/>
        </p:nvGrpSpPr>
        <p:grpSpPr>
          <a:xfrm>
            <a:off x="-42837" y="4443488"/>
            <a:ext cx="9229575" cy="642787"/>
            <a:chOff x="-42837" y="4443488"/>
            <a:chExt cx="9229575" cy="642787"/>
          </a:xfrm>
        </p:grpSpPr>
        <p:sp>
          <p:nvSpPr>
            <p:cNvPr id="170" name="Shape 170"/>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5" name="Shape 195"/>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99" name="Shape 199"/>
        <p:cNvGrpSpPr/>
        <p:nvPr/>
      </p:nvGrpSpPr>
      <p:grpSpPr>
        <a:xfrm>
          <a:off x="0" y="0"/>
          <a:ext cx="0" cy="0"/>
          <a:chOff x="0" y="0"/>
          <a:chExt cx="0" cy="0"/>
        </a:xfrm>
      </p:grpSpPr>
      <p:sp>
        <p:nvSpPr>
          <p:cNvPr id="200" name="Shape 200"/>
          <p:cNvSpPr txBox="1"/>
          <p:nvPr>
            <p:ph type="title"/>
          </p:nvPr>
        </p:nvSpPr>
        <p:spPr>
          <a:xfrm>
            <a:off x="1047750" y="634125"/>
            <a:ext cx="6996600" cy="7158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Shape 201"/>
          <p:cNvSpPr txBox="1"/>
          <p:nvPr>
            <p:ph idx="1" type="body"/>
          </p:nvPr>
        </p:nvSpPr>
        <p:spPr>
          <a:xfrm>
            <a:off x="1131500" y="1552950"/>
            <a:ext cx="3339900" cy="2665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Shape 202"/>
          <p:cNvSpPr txBox="1"/>
          <p:nvPr>
            <p:ph idx="2" type="body"/>
          </p:nvPr>
        </p:nvSpPr>
        <p:spPr>
          <a:xfrm>
            <a:off x="4672563" y="1552950"/>
            <a:ext cx="3339900" cy="2665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3" name="Shape 203"/>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4" name="Shape 204"/>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5" name="Shape 205"/>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08" name="Shape 208"/>
          <p:cNvGrpSpPr/>
          <p:nvPr/>
        </p:nvGrpSpPr>
        <p:grpSpPr>
          <a:xfrm>
            <a:off x="-9525" y="4462475"/>
            <a:ext cx="9167825" cy="595300"/>
            <a:chOff x="-9525" y="4462475"/>
            <a:chExt cx="9167825" cy="595300"/>
          </a:xfrm>
        </p:grpSpPr>
        <p:sp>
          <p:nvSpPr>
            <p:cNvPr id="209" name="Shape 209"/>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210" name="Shape 210"/>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211" name="Shape 211"/>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212" name="Shape 212"/>
          <p:cNvGrpSpPr/>
          <p:nvPr/>
        </p:nvGrpSpPr>
        <p:grpSpPr>
          <a:xfrm>
            <a:off x="-42837" y="4443488"/>
            <a:ext cx="9229575" cy="642787"/>
            <a:chOff x="-42837" y="4443488"/>
            <a:chExt cx="9229575" cy="642787"/>
          </a:xfrm>
        </p:grpSpPr>
        <p:sp>
          <p:nvSpPr>
            <p:cNvPr id="213" name="Shape 21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8" name="Shape 238"/>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42" name="Shape 242"/>
        <p:cNvGrpSpPr/>
        <p:nvPr/>
      </p:nvGrpSpPr>
      <p:grpSpPr>
        <a:xfrm>
          <a:off x="0" y="0"/>
          <a:ext cx="0" cy="0"/>
          <a:chOff x="0" y="0"/>
          <a:chExt cx="0" cy="0"/>
        </a:xfrm>
      </p:grpSpPr>
      <p:sp>
        <p:nvSpPr>
          <p:cNvPr id="243" name="Shape 243"/>
          <p:cNvSpPr txBox="1"/>
          <p:nvPr>
            <p:ph type="title"/>
          </p:nvPr>
        </p:nvSpPr>
        <p:spPr>
          <a:xfrm>
            <a:off x="1047750" y="634125"/>
            <a:ext cx="6996600" cy="715800"/>
          </a:xfrm>
          <a:prstGeom prst="rect">
            <a:avLst/>
          </a:prstGeom>
        </p:spPr>
        <p:txBody>
          <a:bodyPr anchorCtr="0" anchor="b"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4" name="Shape 244"/>
          <p:cNvSpPr txBox="1"/>
          <p:nvPr>
            <p:ph idx="1" type="body"/>
          </p:nvPr>
        </p:nvSpPr>
        <p:spPr>
          <a:xfrm>
            <a:off x="705900" y="1626600"/>
            <a:ext cx="2471700" cy="3299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45" name="Shape 245"/>
          <p:cNvSpPr txBox="1"/>
          <p:nvPr>
            <p:ph idx="2" type="body"/>
          </p:nvPr>
        </p:nvSpPr>
        <p:spPr>
          <a:xfrm>
            <a:off x="3304125" y="1626600"/>
            <a:ext cx="2471700" cy="3299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46" name="Shape 246"/>
          <p:cNvSpPr txBox="1"/>
          <p:nvPr>
            <p:ph idx="3" type="body"/>
          </p:nvPr>
        </p:nvSpPr>
        <p:spPr>
          <a:xfrm>
            <a:off x="5902350" y="1626600"/>
            <a:ext cx="2471700" cy="3299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47" name="Shape 247"/>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8" name="Shape 248"/>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9" name="Shape 249"/>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2" name="Shape 252"/>
          <p:cNvGrpSpPr/>
          <p:nvPr/>
        </p:nvGrpSpPr>
        <p:grpSpPr>
          <a:xfrm>
            <a:off x="-9525" y="4462475"/>
            <a:ext cx="9167825" cy="595300"/>
            <a:chOff x="-9525" y="4462475"/>
            <a:chExt cx="9167825" cy="595300"/>
          </a:xfrm>
        </p:grpSpPr>
        <p:sp>
          <p:nvSpPr>
            <p:cNvPr id="253" name="Shape 253"/>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254" name="Shape 254"/>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255" name="Shape 255"/>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256" name="Shape 256"/>
          <p:cNvGrpSpPr/>
          <p:nvPr/>
        </p:nvGrpSpPr>
        <p:grpSpPr>
          <a:xfrm>
            <a:off x="-42837" y="4443488"/>
            <a:ext cx="9229575" cy="642787"/>
            <a:chOff x="-42837" y="4443488"/>
            <a:chExt cx="9229575" cy="642787"/>
          </a:xfrm>
        </p:grpSpPr>
        <p:sp>
          <p:nvSpPr>
            <p:cNvPr id="257" name="Shape 257"/>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2" name="Shape 282"/>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6" name="Shape 286"/>
        <p:cNvGrpSpPr/>
        <p:nvPr/>
      </p:nvGrpSpPr>
      <p:grpSpPr>
        <a:xfrm>
          <a:off x="0" y="0"/>
          <a:ext cx="0" cy="0"/>
          <a:chOff x="0" y="0"/>
          <a:chExt cx="0" cy="0"/>
        </a:xfrm>
      </p:grpSpPr>
      <p:sp>
        <p:nvSpPr>
          <p:cNvPr id="287" name="Shape 287"/>
          <p:cNvSpPr txBox="1"/>
          <p:nvPr>
            <p:ph type="title"/>
          </p:nvPr>
        </p:nvSpPr>
        <p:spPr>
          <a:xfrm>
            <a:off x="1047750" y="634125"/>
            <a:ext cx="6996600" cy="715800"/>
          </a:xfrm>
          <a:prstGeom prst="rect">
            <a:avLst/>
          </a:prstGeom>
        </p:spPr>
        <p:txBody>
          <a:bodyPr anchorCtr="0" anchor="b"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88" name="Shape 288"/>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295" name="Shape 295"/>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296" name="Shape 296"/>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297" name="Shape 297"/>
          <p:cNvGrpSpPr/>
          <p:nvPr/>
        </p:nvGrpSpPr>
        <p:grpSpPr>
          <a:xfrm>
            <a:off x="-42837" y="4443488"/>
            <a:ext cx="9229575" cy="642787"/>
            <a:chOff x="-42837" y="4443488"/>
            <a:chExt cx="9229575" cy="642787"/>
          </a:xfrm>
        </p:grpSpPr>
        <p:sp>
          <p:nvSpPr>
            <p:cNvPr id="298" name="Shape 298"/>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3" name="Shape 323"/>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27" name="Shape 327"/>
        <p:cNvGrpSpPr/>
        <p:nvPr/>
      </p:nvGrpSpPr>
      <p:grpSpPr>
        <a:xfrm>
          <a:off x="0" y="0"/>
          <a:ext cx="0" cy="0"/>
          <a:chOff x="0" y="0"/>
          <a:chExt cx="0" cy="0"/>
        </a:xfrm>
      </p:grpSpPr>
      <p:sp>
        <p:nvSpPr>
          <p:cNvPr id="328" name="Shape 328"/>
          <p:cNvSpPr txBox="1"/>
          <p:nvPr>
            <p:ph idx="1" type="body"/>
          </p:nvPr>
        </p:nvSpPr>
        <p:spPr>
          <a:xfrm>
            <a:off x="457200" y="3852828"/>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Clr>
                <a:srgbClr val="00CEF6"/>
              </a:buClr>
              <a:buSzPts val="1400"/>
              <a:buNone/>
              <a:defRPr sz="1400">
                <a:solidFill>
                  <a:srgbClr val="00CEF6"/>
                </a:solidFill>
              </a:defRPr>
            </a:lvl1pPr>
          </a:lstStyle>
          <a:p/>
        </p:txBody>
      </p:sp>
      <p:sp>
        <p:nvSpPr>
          <p:cNvPr id="329" name="Shape 329"/>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30" name="Shape 330"/>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1" name="Shape 331"/>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Shape 333"/>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4" name="Shape 334"/>
          <p:cNvGrpSpPr/>
          <p:nvPr/>
        </p:nvGrpSpPr>
        <p:grpSpPr>
          <a:xfrm>
            <a:off x="-9525" y="4462475"/>
            <a:ext cx="9167825" cy="595300"/>
            <a:chOff x="-9525" y="4462475"/>
            <a:chExt cx="9167825" cy="595300"/>
          </a:xfrm>
        </p:grpSpPr>
        <p:sp>
          <p:nvSpPr>
            <p:cNvPr id="335" name="Shape 335"/>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336" name="Shape 336"/>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337" name="Shape 337"/>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338" name="Shape 338"/>
          <p:cNvGrpSpPr/>
          <p:nvPr/>
        </p:nvGrpSpPr>
        <p:grpSpPr>
          <a:xfrm>
            <a:off x="-42837" y="4443488"/>
            <a:ext cx="9229575" cy="642787"/>
            <a:chOff x="-42837" y="4443488"/>
            <a:chExt cx="9229575" cy="642787"/>
          </a:xfrm>
        </p:grpSpPr>
        <p:sp>
          <p:nvSpPr>
            <p:cNvPr id="339" name="Shape 339"/>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4" name="Shape 364"/>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8" name="Shape 368"/>
        <p:cNvGrpSpPr/>
        <p:nvPr/>
      </p:nvGrpSpPr>
      <p:grpSpPr>
        <a:xfrm>
          <a:off x="0" y="0"/>
          <a:ext cx="0" cy="0"/>
          <a:chOff x="0" y="0"/>
          <a:chExt cx="0" cy="0"/>
        </a:xfrm>
      </p:grpSpPr>
      <p:sp>
        <p:nvSpPr>
          <p:cNvPr id="369" name="Shape 369"/>
          <p:cNvSpPr/>
          <p:nvPr/>
        </p:nvSpPr>
        <p:spPr>
          <a:xfrm>
            <a:off x="-28575" y="4446775"/>
            <a:ext cx="9191625" cy="712478"/>
          </a:xfrm>
          <a:custGeom>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9"/>
          </a:xfrm>
          <a:custGeom>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376" name="Shape 376"/>
            <p:cNvSpPr/>
            <p:nvPr/>
          </p:nvSpPr>
          <p:spPr>
            <a:xfrm>
              <a:off x="4195775" y="4462475"/>
              <a:ext cx="3424225" cy="590550"/>
            </a:xfrm>
            <a:custGeom>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377" name="Shape 377"/>
            <p:cNvSpPr/>
            <p:nvPr/>
          </p:nvSpPr>
          <p:spPr>
            <a:xfrm>
              <a:off x="7624775" y="4472000"/>
              <a:ext cx="1533525" cy="414325"/>
            </a:xfrm>
            <a:custGeom>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378" name="Shape 378"/>
          <p:cNvGrpSpPr/>
          <p:nvPr/>
        </p:nvGrpSpPr>
        <p:grpSpPr>
          <a:xfrm>
            <a:off x="-42837" y="4443488"/>
            <a:ext cx="9229575" cy="642787"/>
            <a:chOff x="-42837" y="4443488"/>
            <a:chExt cx="9229575" cy="642787"/>
          </a:xfrm>
        </p:grpSpPr>
        <p:sp>
          <p:nvSpPr>
            <p:cNvPr id="379" name="Shape 379"/>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4" name="Shape 404"/>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1000"/>
          </a:xfrm>
        </p:grpSpPr>
        <p:cxnSp>
          <p:nvCxnSpPr>
            <p:cNvPr id="7" name="Shape 7"/>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Shape 8"/>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Shape 9"/>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Shape 10"/>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Shape 1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Shape 12"/>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Shape 13"/>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Shape 14"/>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Shape 15"/>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Shape 16"/>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Shape 17"/>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Shape 18"/>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Shape 19"/>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Shape 20"/>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Shape 2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Shape 22"/>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Shape 23"/>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Shape 24"/>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Shape 25"/>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Shape 26"/>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Shape 27"/>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Shape 28"/>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Shape 29"/>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Shape 3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b="1" sz="2000">
                <a:solidFill>
                  <a:srgbClr val="00CEF6"/>
                </a:solidFill>
                <a:latin typeface="Oswald"/>
                <a:ea typeface="Oswald"/>
                <a:cs typeface="Oswald"/>
                <a:sym typeface="Oswald"/>
              </a:defRPr>
            </a:lvl9pPr>
          </a:lstStyle>
          <a:p/>
        </p:txBody>
      </p:sp>
      <p:sp>
        <p:nvSpPr>
          <p:cNvPr id="31" name="Shape 3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indent="-342900" lvl="1" marL="9144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indent="-342900" lvl="2" marL="13716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indent="-342900" lvl="3" marL="18288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indent="-342900" lvl="4" marL="22860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indent="-342900" lvl="5" marL="27432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indent="-342900" lvl="6" marL="32004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indent="-342900" lvl="7" marL="36576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indent="-342900" lvl="8" marL="41148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sites.google.com/view/TrumpTweets" TargetMode="External"/><Relationship Id="rId4" Type="http://schemas.openxmlformats.org/officeDocument/2006/relationships/hyperlink" Target="https://sites.google.com/view/TrumpTwee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trumptwitterarchive.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TRUMP TWEETS</a:t>
            </a:r>
            <a:endParaRPr/>
          </a:p>
        </p:txBody>
      </p:sp>
      <p:sp>
        <p:nvSpPr>
          <p:cNvPr id="454" name="Shape 454"/>
          <p:cNvSpPr txBox="1"/>
          <p:nvPr>
            <p:ph idx="4294967295" type="subTitle"/>
          </p:nvPr>
        </p:nvSpPr>
        <p:spPr>
          <a:xfrm>
            <a:off x="3243666" y="4148700"/>
            <a:ext cx="52146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solidFill>
                  <a:srgbClr val="FFFFFF"/>
                </a:solidFill>
              </a:rPr>
              <a:t>EECE 5642 - VISUALIZATION DEMO PROJECT</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Tweet </a:t>
            </a:r>
            <a:r>
              <a:rPr lang="en" sz="3600">
                <a:solidFill>
                  <a:srgbClr val="3468BC"/>
                </a:solidFill>
              </a:rPr>
              <a:t>Analysis</a:t>
            </a:r>
            <a:endParaRPr sz="3600">
              <a:solidFill>
                <a:srgbClr val="3468BC"/>
              </a:solidFill>
            </a:endParaRPr>
          </a:p>
        </p:txBody>
      </p:sp>
      <p:sp>
        <p:nvSpPr>
          <p:cNvPr id="522" name="Shape 522"/>
          <p:cNvSpPr txBox="1"/>
          <p:nvPr>
            <p:ph idx="1" type="body"/>
          </p:nvPr>
        </p:nvSpPr>
        <p:spPr>
          <a:xfrm>
            <a:off x="4825750" y="1349925"/>
            <a:ext cx="4508400" cy="2665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800"/>
              <a:t>Indico API:</a:t>
            </a:r>
            <a:endParaRPr b="1" sz="1800"/>
          </a:p>
          <a:p>
            <a:pPr indent="-342900" lvl="0" marL="457200" rtl="0">
              <a:spcBef>
                <a:spcPts val="600"/>
              </a:spcBef>
              <a:spcAft>
                <a:spcPts val="0"/>
              </a:spcAft>
              <a:buSzPts val="1800"/>
              <a:buChar char="◉"/>
            </a:pPr>
            <a:r>
              <a:rPr lang="en" sz="1800"/>
              <a:t>Sentiment</a:t>
            </a:r>
            <a:endParaRPr sz="1800"/>
          </a:p>
          <a:p>
            <a:pPr indent="-342900" lvl="0" marL="457200" rtl="0">
              <a:spcBef>
                <a:spcPts val="0"/>
              </a:spcBef>
              <a:spcAft>
                <a:spcPts val="0"/>
              </a:spcAft>
              <a:buSzPts val="1800"/>
              <a:buChar char="◉"/>
            </a:pPr>
            <a:r>
              <a:rPr lang="en" sz="1800"/>
              <a:t>Places</a:t>
            </a:r>
            <a:endParaRPr sz="1800"/>
          </a:p>
          <a:p>
            <a:pPr indent="-342900" lvl="0" marL="457200" rtl="0">
              <a:spcBef>
                <a:spcPts val="0"/>
              </a:spcBef>
              <a:spcAft>
                <a:spcPts val="0"/>
              </a:spcAft>
              <a:buSzPts val="1800"/>
              <a:buChar char="◉"/>
            </a:pPr>
            <a:r>
              <a:rPr lang="en" sz="1800"/>
              <a:t>Organizations</a:t>
            </a:r>
            <a:endParaRPr sz="1800"/>
          </a:p>
          <a:p>
            <a:pPr indent="-342900" lvl="0" marL="457200" rtl="0">
              <a:spcBef>
                <a:spcPts val="0"/>
              </a:spcBef>
              <a:spcAft>
                <a:spcPts val="0"/>
              </a:spcAft>
              <a:buSzPts val="1800"/>
              <a:buChar char="◉"/>
            </a:pPr>
            <a:r>
              <a:rPr lang="en" sz="1800"/>
              <a:t>Twitter Engagement Score</a:t>
            </a:r>
            <a:endParaRPr sz="1800"/>
          </a:p>
          <a:p>
            <a:pPr indent="-342900" lvl="0" marL="457200" rtl="0">
              <a:spcBef>
                <a:spcPts val="0"/>
              </a:spcBef>
              <a:spcAft>
                <a:spcPts val="0"/>
              </a:spcAft>
              <a:buSzPts val="1800"/>
              <a:buChar char="◉"/>
            </a:pPr>
            <a:r>
              <a:rPr lang="en" sz="1800"/>
              <a:t>Political Leaning</a:t>
            </a:r>
            <a:endParaRPr sz="1800"/>
          </a:p>
        </p:txBody>
      </p:sp>
      <p:sp>
        <p:nvSpPr>
          <p:cNvPr id="523" name="Shape 523"/>
          <p:cNvSpPr txBox="1"/>
          <p:nvPr>
            <p:ph idx="1" type="body"/>
          </p:nvPr>
        </p:nvSpPr>
        <p:spPr>
          <a:xfrm>
            <a:off x="417650" y="1349925"/>
            <a:ext cx="4508400" cy="2665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800"/>
              <a:t>Analysis in Python:</a:t>
            </a:r>
            <a:endParaRPr b="1" sz="1800"/>
          </a:p>
          <a:p>
            <a:pPr indent="-342900" lvl="0" marL="457200" rtl="0">
              <a:spcBef>
                <a:spcPts val="600"/>
              </a:spcBef>
              <a:spcAft>
                <a:spcPts val="0"/>
              </a:spcAft>
              <a:buSzPts val="1800"/>
              <a:buChar char="◉"/>
            </a:pPr>
            <a:r>
              <a:rPr lang="en" sz="1800"/>
              <a:t>Map tweet data into objects</a:t>
            </a:r>
            <a:endParaRPr sz="1800"/>
          </a:p>
          <a:p>
            <a:pPr indent="-342900" lvl="0" marL="457200" rtl="0">
              <a:spcBef>
                <a:spcPts val="0"/>
              </a:spcBef>
              <a:spcAft>
                <a:spcPts val="0"/>
              </a:spcAft>
              <a:buSzPts val="1800"/>
              <a:buChar char="◉"/>
            </a:pPr>
            <a:r>
              <a:rPr lang="en" sz="1800"/>
              <a:t>Analyze tweet text with Indico</a:t>
            </a:r>
            <a:endParaRPr sz="1800"/>
          </a:p>
          <a:p>
            <a:pPr indent="-342900" lvl="0" marL="457200" rtl="0">
              <a:spcBef>
                <a:spcPts val="0"/>
              </a:spcBef>
              <a:spcAft>
                <a:spcPts val="0"/>
              </a:spcAft>
              <a:buSzPts val="1800"/>
              <a:buChar char="◉"/>
            </a:pPr>
            <a:r>
              <a:rPr lang="en" sz="1800"/>
              <a:t>Compile and format results for visualizations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ctrTitle"/>
          </p:nvPr>
        </p:nvSpPr>
        <p:spPr>
          <a:xfrm>
            <a:off x="1207600" y="3031150"/>
            <a:ext cx="631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VISUALIZATION TOOLS</a:t>
            </a:r>
            <a:endParaRPr/>
          </a:p>
        </p:txBody>
      </p:sp>
      <p:sp>
        <p:nvSpPr>
          <p:cNvPr id="529" name="Shape 529"/>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we did the visualizations.</a:t>
            </a:r>
            <a:endParaRPr/>
          </a:p>
        </p:txBody>
      </p:sp>
      <p:sp>
        <p:nvSpPr>
          <p:cNvPr id="530" name="Shape 530"/>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4</a:t>
            </a:r>
            <a:endParaRPr sz="12000">
              <a:solidFill>
                <a:srgbClr val="3C78D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p:nvPr/>
        </p:nvSpPr>
        <p:spPr>
          <a:xfrm>
            <a:off x="559006" y="660049"/>
            <a:ext cx="8026003" cy="3823411"/>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FE2F3">
              <a:alpha val="1731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txBox="1"/>
          <p:nvPr>
            <p:ph type="title"/>
          </p:nvPr>
        </p:nvSpPr>
        <p:spPr>
          <a:xfrm>
            <a:off x="1073700" y="261400"/>
            <a:ext cx="6996600" cy="715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TWEETS MENTIONING LOCATIONS</a:t>
            </a:r>
            <a:endParaRPr/>
          </a:p>
        </p:txBody>
      </p:sp>
      <p:sp>
        <p:nvSpPr>
          <p:cNvPr id="537" name="Shape 537"/>
          <p:cNvSpPr txBox="1"/>
          <p:nvPr>
            <p:ph idx="4294967295" type="body"/>
          </p:nvPr>
        </p:nvSpPr>
        <p:spPr>
          <a:xfrm>
            <a:off x="917200" y="1238850"/>
            <a:ext cx="3339900" cy="26658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a:t>Python Libraries</a:t>
            </a:r>
            <a:endParaRPr b="1"/>
          </a:p>
          <a:p>
            <a:pPr indent="-355600" lvl="0" marL="457200" rtl="0">
              <a:spcBef>
                <a:spcPts val="600"/>
              </a:spcBef>
              <a:spcAft>
                <a:spcPts val="0"/>
              </a:spcAft>
              <a:buSzPts val="2000"/>
              <a:buChar char="●"/>
            </a:pPr>
            <a:r>
              <a:rPr lang="en"/>
              <a:t>GeoPy</a:t>
            </a:r>
            <a:endParaRPr/>
          </a:p>
          <a:p>
            <a:pPr indent="-342900" lvl="1" marL="914400" rtl="0">
              <a:spcBef>
                <a:spcPts val="0"/>
              </a:spcBef>
              <a:spcAft>
                <a:spcPts val="0"/>
              </a:spcAft>
              <a:buSzPts val="1800"/>
              <a:buChar char="○"/>
            </a:pPr>
            <a:r>
              <a:rPr lang="en"/>
              <a:t>Location data, coordinates, country codes, etc</a:t>
            </a:r>
            <a:endParaRPr/>
          </a:p>
          <a:p>
            <a:pPr indent="-355600" lvl="0" marL="457200" rtl="0">
              <a:spcBef>
                <a:spcPts val="0"/>
              </a:spcBef>
              <a:spcAft>
                <a:spcPts val="0"/>
              </a:spcAft>
              <a:buSzPts val="2000"/>
              <a:buChar char="●"/>
            </a:pPr>
            <a:r>
              <a:rPr lang="en"/>
              <a:t>MatPlotLib/Basemap</a:t>
            </a:r>
            <a:endParaRPr/>
          </a:p>
          <a:p>
            <a:pPr indent="-342900" lvl="1" marL="914400" rtl="0">
              <a:spcBef>
                <a:spcPts val="0"/>
              </a:spcBef>
              <a:spcAft>
                <a:spcPts val="0"/>
              </a:spcAft>
              <a:buSzPts val="1800"/>
              <a:buChar char="○"/>
            </a:pPr>
            <a:r>
              <a:rPr lang="en"/>
              <a:t>World map</a:t>
            </a:r>
            <a:endParaRPr/>
          </a:p>
          <a:p>
            <a:pPr indent="-355600" lvl="0" marL="457200" rtl="0">
              <a:spcBef>
                <a:spcPts val="0"/>
              </a:spcBef>
              <a:spcAft>
                <a:spcPts val="0"/>
              </a:spcAft>
              <a:buSzPts val="2000"/>
              <a:buChar char="●"/>
            </a:pPr>
            <a:r>
              <a:rPr lang="en"/>
              <a:t>Folium choropleth</a:t>
            </a:r>
            <a:endParaRPr/>
          </a:p>
        </p:txBody>
      </p:sp>
      <p:sp>
        <p:nvSpPr>
          <p:cNvPr id="538" name="Shape 538"/>
          <p:cNvSpPr txBox="1"/>
          <p:nvPr>
            <p:ph idx="4294967295" type="body"/>
          </p:nvPr>
        </p:nvSpPr>
        <p:spPr>
          <a:xfrm>
            <a:off x="4819188" y="1238850"/>
            <a:ext cx="3339900" cy="2665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Interactive Tools</a:t>
            </a:r>
            <a:endParaRPr b="1"/>
          </a:p>
          <a:p>
            <a:pPr indent="-355600" lvl="0" marL="457200" rtl="0">
              <a:spcBef>
                <a:spcPts val="600"/>
              </a:spcBef>
              <a:spcAft>
                <a:spcPts val="0"/>
              </a:spcAft>
              <a:buSzPts val="2000"/>
              <a:buChar char="●"/>
            </a:pPr>
            <a:r>
              <a:rPr lang="en"/>
              <a:t>SimpleMaps</a:t>
            </a:r>
            <a:endParaRPr/>
          </a:p>
          <a:p>
            <a:pPr indent="-342900" lvl="1" marL="914400" rtl="0">
              <a:spcBef>
                <a:spcPts val="0"/>
              </a:spcBef>
              <a:spcAft>
                <a:spcPts val="0"/>
              </a:spcAft>
              <a:buSzPts val="1800"/>
              <a:buChar char="○"/>
            </a:pPr>
            <a:r>
              <a:rPr lang="en"/>
              <a:t>JavaScript USMap library</a:t>
            </a:r>
            <a:endParaRPr/>
          </a:p>
          <a:p>
            <a:pPr indent="-355600" lvl="0" marL="457200" rtl="0">
              <a:spcBef>
                <a:spcPts val="0"/>
              </a:spcBef>
              <a:spcAft>
                <a:spcPts val="0"/>
              </a:spcAft>
              <a:buSzPts val="2000"/>
              <a:buChar char="●"/>
            </a:pPr>
            <a:r>
              <a:rPr lang="en"/>
              <a:t>AMCharts World map</a:t>
            </a:r>
            <a:endParaRPr/>
          </a:p>
          <a:p>
            <a:pPr indent="-342900" lvl="1" marL="914400" rtl="0">
              <a:spcBef>
                <a:spcPts val="0"/>
              </a:spcBef>
              <a:spcAft>
                <a:spcPts val="0"/>
              </a:spcAft>
              <a:buSzPts val="1800"/>
              <a:buChar char="○"/>
            </a:pPr>
            <a:r>
              <a:rPr lang="en"/>
              <a:t>Uses “images” for places circles at mentioned locations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TWEETS ANALYZED BY DATE AND TIME</a:t>
            </a:r>
            <a:endParaRPr/>
          </a:p>
        </p:txBody>
      </p:sp>
      <p:sp>
        <p:nvSpPr>
          <p:cNvPr id="544" name="Shape 544"/>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Tableau Public</a:t>
            </a:r>
            <a:endParaRPr/>
          </a:p>
          <a:p>
            <a:pPr indent="-342900" lvl="1" marL="914400" rtl="0">
              <a:spcBef>
                <a:spcPts val="0"/>
              </a:spcBef>
              <a:spcAft>
                <a:spcPts val="0"/>
              </a:spcAft>
              <a:buSzPts val="1800"/>
              <a:buChar char="◉"/>
            </a:pPr>
            <a:r>
              <a:rPr lang="en"/>
              <a:t>Robust regex parsing of timestamps into DateTime objects</a:t>
            </a:r>
            <a:endParaRPr/>
          </a:p>
          <a:p>
            <a:pPr indent="-342900" lvl="1" marL="914400" rtl="0">
              <a:spcBef>
                <a:spcPts val="0"/>
              </a:spcBef>
              <a:spcAft>
                <a:spcPts val="0"/>
              </a:spcAft>
              <a:buSzPts val="1800"/>
              <a:buChar char="◉"/>
            </a:pPr>
            <a:r>
              <a:rPr lang="en"/>
              <a:t>Allows for many correlation options from the DateTime object</a:t>
            </a:r>
            <a:endParaRPr/>
          </a:p>
          <a:p>
            <a:pPr indent="-342900" lvl="2" marL="1371600" rtl="0">
              <a:spcBef>
                <a:spcPts val="0"/>
              </a:spcBef>
              <a:spcAft>
                <a:spcPts val="0"/>
              </a:spcAft>
              <a:buSzPts val="1800"/>
              <a:buChar char="■"/>
            </a:pPr>
            <a:r>
              <a:rPr lang="en"/>
              <a:t>Break out by exact date or compounded date info</a:t>
            </a:r>
            <a:endParaRPr/>
          </a:p>
          <a:p>
            <a:pPr indent="-342900" lvl="1" marL="914400" rtl="0">
              <a:spcBef>
                <a:spcPts val="0"/>
              </a:spcBef>
              <a:spcAft>
                <a:spcPts val="0"/>
              </a:spcAft>
              <a:buSzPts val="1800"/>
              <a:buChar char="◉"/>
            </a:pPr>
            <a:r>
              <a:rPr lang="en"/>
              <a:t>Batch data processing of measures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Tweets by Words</a:t>
            </a:r>
            <a:endParaRPr/>
          </a:p>
        </p:txBody>
      </p:sp>
      <p:sp>
        <p:nvSpPr>
          <p:cNvPr id="550" name="Shape 550"/>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rgbClr val="28324A"/>
              </a:buClr>
              <a:buSzPts val="2000"/>
              <a:buFont typeface="Source Sans Pro"/>
              <a:buChar char="◉"/>
            </a:pPr>
            <a:r>
              <a:rPr lang="en"/>
              <a:t>Word Clouds created with WordArt.com</a:t>
            </a:r>
            <a:endParaRPr/>
          </a:p>
          <a:p>
            <a:pPr indent="-342900" lvl="1" marL="914400" marR="0" rtl="0" algn="l">
              <a:lnSpc>
                <a:spcPct val="100000"/>
              </a:lnSpc>
              <a:spcBef>
                <a:spcPts val="0"/>
              </a:spcBef>
              <a:spcAft>
                <a:spcPts val="0"/>
              </a:spcAft>
              <a:buSzPts val="1800"/>
              <a:buChar char="◉"/>
            </a:pPr>
            <a:r>
              <a:rPr lang="en"/>
              <a:t>Tweets preprocessed</a:t>
            </a:r>
            <a:endParaRPr/>
          </a:p>
          <a:p>
            <a:pPr indent="-342900" lvl="1" marL="914400" marR="0" rtl="0" algn="l">
              <a:lnSpc>
                <a:spcPct val="100000"/>
              </a:lnSpc>
              <a:spcBef>
                <a:spcPts val="0"/>
              </a:spcBef>
              <a:spcAft>
                <a:spcPts val="0"/>
              </a:spcAft>
              <a:buSzPts val="1800"/>
              <a:buChar char="◉"/>
            </a:pPr>
            <a:r>
              <a:rPr lang="en"/>
              <a:t>Mentions, links, and replies removed</a:t>
            </a:r>
            <a:endParaRPr/>
          </a:p>
          <a:p>
            <a:pPr indent="-355600" lvl="0" marL="457200" marR="0" rtl="0" algn="l">
              <a:lnSpc>
                <a:spcPct val="100000"/>
              </a:lnSpc>
              <a:spcBef>
                <a:spcPts val="0"/>
              </a:spcBef>
              <a:spcAft>
                <a:spcPts val="0"/>
              </a:spcAft>
              <a:buSzPts val="2000"/>
              <a:buChar char="◉"/>
            </a:pPr>
            <a:r>
              <a:rPr lang="en"/>
              <a:t>Words sized according to number of </a:t>
            </a:r>
            <a:r>
              <a:rPr lang="en"/>
              <a:t>occurrences</a:t>
            </a:r>
            <a:endParaRPr/>
          </a:p>
          <a:p>
            <a:pPr indent="0" lvl="0" marL="0">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ctrTitle"/>
          </p:nvPr>
        </p:nvSpPr>
        <p:spPr>
          <a:xfrm>
            <a:off x="1094125" y="3031150"/>
            <a:ext cx="6429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DEMO/ VISUALIZATION RESULTS</a:t>
            </a:r>
            <a:endParaRPr/>
          </a:p>
        </p:txBody>
      </p:sp>
      <p:sp>
        <p:nvSpPr>
          <p:cNvPr id="556" name="Shape 55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5</a:t>
            </a:r>
            <a:endParaRPr sz="12000">
              <a:solidFill>
                <a:srgbClr val="3C78D8"/>
              </a:solidFill>
            </a:endParaRPr>
          </a:p>
        </p:txBody>
      </p:sp>
      <p:sp>
        <p:nvSpPr>
          <p:cNvPr id="557" name="Shape 557"/>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Trump’s Tweets Over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nvSpPr>
        <p:spPr>
          <a:xfrm>
            <a:off x="394800" y="2420475"/>
            <a:ext cx="8256600" cy="115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u="sng">
                <a:solidFill>
                  <a:schemeClr val="lt1"/>
                </a:solidFill>
                <a:latin typeface="Oswald"/>
                <a:ea typeface="Oswald"/>
                <a:cs typeface="Oswald"/>
                <a:sym typeface="Oswald"/>
                <a:hlinkClick r:id="rId3"/>
              </a:rPr>
              <a:t>https://sites.google.com/view/</a:t>
            </a:r>
            <a:r>
              <a:rPr b="1" lang="en" sz="3000" u="sng">
                <a:solidFill>
                  <a:schemeClr val="lt1"/>
                </a:solidFill>
                <a:latin typeface="Oswald"/>
                <a:ea typeface="Oswald"/>
                <a:cs typeface="Oswald"/>
                <a:sym typeface="Oswald"/>
                <a:hlinkClick r:id="rId4"/>
              </a:rPr>
              <a:t>TrumpTweets</a:t>
            </a:r>
            <a:endParaRPr b="1" sz="3000">
              <a:solidFill>
                <a:schemeClr val="lt1"/>
              </a:solidFill>
              <a:latin typeface="Oswald"/>
              <a:ea typeface="Oswald"/>
              <a:cs typeface="Oswald"/>
              <a:sym typeface="Oswald"/>
            </a:endParaRPr>
          </a:p>
          <a:p>
            <a:pPr indent="0" lvl="0" marL="0" rtl="0" algn="ctr">
              <a:spcBef>
                <a:spcPts val="0"/>
              </a:spcBef>
              <a:spcAft>
                <a:spcPts val="0"/>
              </a:spcAft>
              <a:buNone/>
            </a:pPr>
            <a:r>
              <a:t/>
            </a:r>
            <a:endParaRPr b="1" sz="3000">
              <a:solidFill>
                <a:schemeClr val="lt1"/>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idx="4294967295" type="ctrTitle"/>
          </p:nvPr>
        </p:nvSpPr>
        <p:spPr>
          <a:xfrm>
            <a:off x="1275150" y="1535725"/>
            <a:ext cx="65937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10000"/>
              <a:t>THANKS!</a:t>
            </a:r>
            <a:endParaRPr sz="10000"/>
          </a:p>
        </p:txBody>
      </p:sp>
      <p:sp>
        <p:nvSpPr>
          <p:cNvPr id="568" name="Shape 568"/>
          <p:cNvSpPr txBox="1"/>
          <p:nvPr>
            <p:ph idx="4294967295" type="subTitle"/>
          </p:nvPr>
        </p:nvSpPr>
        <p:spPr>
          <a:xfrm>
            <a:off x="1275150" y="2582924"/>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Any questions?</a:t>
            </a:r>
            <a:endParaRPr b="1" sz="3600"/>
          </a:p>
          <a:p>
            <a:pPr indent="0" lvl="0" marL="0" rtl="0" algn="ctr">
              <a:spcBef>
                <a:spcPts val="600"/>
              </a:spcBef>
              <a:spcAft>
                <a:spcPts val="0"/>
              </a:spcAft>
              <a:buNone/>
            </a:pPr>
            <a:r>
              <a:t/>
            </a:r>
            <a:endParaRPr/>
          </a:p>
          <a:p>
            <a:pPr indent="0" lvl="0" marL="0" rtl="0" algn="ctr">
              <a:spcBef>
                <a:spcPts val="600"/>
              </a:spcBef>
              <a:spcAft>
                <a:spcPts val="0"/>
              </a:spcAft>
              <a:buNone/>
            </a:pPr>
            <a:r>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idx="1" type="body"/>
          </p:nvPr>
        </p:nvSpPr>
        <p:spPr>
          <a:xfrm>
            <a:off x="1115575" y="1349925"/>
            <a:ext cx="3339900" cy="1287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DYLAN PINCUS</a:t>
            </a:r>
            <a:endParaRPr b="1"/>
          </a:p>
          <a:p>
            <a:pPr indent="0" lvl="0" marL="0">
              <a:spcBef>
                <a:spcPts val="600"/>
              </a:spcBef>
              <a:spcAft>
                <a:spcPts val="0"/>
              </a:spcAft>
              <a:buNone/>
            </a:pPr>
            <a:r>
              <a:rPr lang="en"/>
              <a:t>COLLEGE OF ENGINEERING</a:t>
            </a:r>
            <a:endParaRPr/>
          </a:p>
          <a:p>
            <a:pPr indent="0" lvl="0" marL="0" rtl="0">
              <a:spcBef>
                <a:spcPts val="600"/>
              </a:spcBef>
              <a:spcAft>
                <a:spcPts val="0"/>
              </a:spcAft>
              <a:buNone/>
            </a:pPr>
            <a:r>
              <a:rPr lang="en"/>
              <a:t>pincus.d@husky.neu.edu</a:t>
            </a:r>
            <a:endParaRPr/>
          </a:p>
        </p:txBody>
      </p:sp>
      <p:sp>
        <p:nvSpPr>
          <p:cNvPr id="460" name="Shape 46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TEAM</a:t>
            </a:r>
            <a:endParaRPr/>
          </a:p>
        </p:txBody>
      </p:sp>
      <p:sp>
        <p:nvSpPr>
          <p:cNvPr id="461" name="Shape 461"/>
          <p:cNvSpPr txBox="1"/>
          <p:nvPr>
            <p:ph idx="2" type="body"/>
          </p:nvPr>
        </p:nvSpPr>
        <p:spPr>
          <a:xfrm>
            <a:off x="4656650" y="1349925"/>
            <a:ext cx="3339900" cy="1287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OLIVER FISHSTEIN</a:t>
            </a:r>
            <a:endParaRPr b="1"/>
          </a:p>
          <a:p>
            <a:pPr indent="0" lvl="0" marL="0">
              <a:spcBef>
                <a:spcPts val="600"/>
              </a:spcBef>
              <a:spcAft>
                <a:spcPts val="0"/>
              </a:spcAft>
              <a:buNone/>
            </a:pPr>
            <a:r>
              <a:rPr lang="en"/>
              <a:t>COLLEGE OF ENGINEERING</a:t>
            </a:r>
            <a:endParaRPr/>
          </a:p>
          <a:p>
            <a:pPr indent="0" lvl="0" marL="0" rtl="0">
              <a:spcBef>
                <a:spcPts val="600"/>
              </a:spcBef>
              <a:spcAft>
                <a:spcPts val="0"/>
              </a:spcAft>
              <a:buNone/>
            </a:pPr>
            <a:r>
              <a:rPr lang="en"/>
              <a:t>fishstein.o@husky.neu.edu</a:t>
            </a:r>
            <a:endParaRPr/>
          </a:p>
        </p:txBody>
      </p:sp>
      <p:sp>
        <p:nvSpPr>
          <p:cNvPr id="462" name="Shape 462"/>
          <p:cNvSpPr txBox="1"/>
          <p:nvPr>
            <p:ph idx="1" type="body"/>
          </p:nvPr>
        </p:nvSpPr>
        <p:spPr>
          <a:xfrm>
            <a:off x="1147450" y="2694875"/>
            <a:ext cx="3339900" cy="1287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KIMBERLY WHITNEY</a:t>
            </a:r>
            <a:endParaRPr b="1"/>
          </a:p>
          <a:p>
            <a:pPr indent="0" lvl="0" marL="0" rtl="0">
              <a:spcBef>
                <a:spcPts val="600"/>
              </a:spcBef>
              <a:spcAft>
                <a:spcPts val="0"/>
              </a:spcAft>
              <a:buNone/>
            </a:pPr>
            <a:r>
              <a:rPr lang="en"/>
              <a:t>COLLEGE OF ENGINEERING</a:t>
            </a:r>
            <a:endParaRPr/>
          </a:p>
          <a:p>
            <a:pPr indent="0" lvl="0" marL="0" rtl="0">
              <a:spcBef>
                <a:spcPts val="600"/>
              </a:spcBef>
              <a:spcAft>
                <a:spcPts val="0"/>
              </a:spcAft>
              <a:buNone/>
            </a:pPr>
            <a:r>
              <a:rPr lang="en"/>
              <a:t>whitney.k@husky.neu.edu</a:t>
            </a:r>
            <a:endParaRPr/>
          </a:p>
        </p:txBody>
      </p:sp>
      <p:sp>
        <p:nvSpPr>
          <p:cNvPr id="463" name="Shape 463"/>
          <p:cNvSpPr txBox="1"/>
          <p:nvPr>
            <p:ph idx="2" type="body"/>
          </p:nvPr>
        </p:nvSpPr>
        <p:spPr>
          <a:xfrm>
            <a:off x="4688525" y="2694875"/>
            <a:ext cx="3339900" cy="1287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CAMPBELL ALDEN</a:t>
            </a:r>
            <a:endParaRPr b="1"/>
          </a:p>
          <a:p>
            <a:pPr indent="0" lvl="0" marL="0" rtl="0">
              <a:spcBef>
                <a:spcPts val="600"/>
              </a:spcBef>
              <a:spcAft>
                <a:spcPts val="0"/>
              </a:spcAft>
              <a:buNone/>
            </a:pPr>
            <a:r>
              <a:rPr lang="en"/>
              <a:t>COLLEGE OF ENGINEERING</a:t>
            </a:r>
            <a:endParaRPr/>
          </a:p>
          <a:p>
            <a:pPr indent="0" lvl="0" marL="0" rtl="0">
              <a:spcBef>
                <a:spcPts val="600"/>
              </a:spcBef>
              <a:spcAft>
                <a:spcPts val="0"/>
              </a:spcAft>
              <a:buNone/>
            </a:pPr>
            <a:r>
              <a:rPr lang="en"/>
              <a:t>alden.ca@husky.neu.edu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MOTIVATION</a:t>
            </a:r>
            <a:endParaRPr/>
          </a:p>
        </p:txBody>
      </p:sp>
      <p:sp>
        <p:nvSpPr>
          <p:cNvPr id="469" name="Shape 469"/>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Donald Trump’s Tweets?</a:t>
            </a:r>
            <a:endParaRPr/>
          </a:p>
        </p:txBody>
      </p:sp>
      <p:sp>
        <p:nvSpPr>
          <p:cNvPr id="470" name="Shape 470"/>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1</a:t>
            </a:r>
            <a:endParaRPr sz="12000">
              <a:solidFill>
                <a:srgbClr val="3C78D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a:t>Why would Kim Jong-un insult me by calling me "old," when I would NEVER call him "short and fat?" Oh well, I try so hard to be his friend - and maybe someday that will happen!</a:t>
            </a:r>
            <a:endParaRPr/>
          </a:p>
        </p:txBody>
      </p:sp>
      <p:sp>
        <p:nvSpPr>
          <p:cNvPr id="476" name="Shape 476"/>
          <p:cNvSpPr txBox="1"/>
          <p:nvPr/>
        </p:nvSpPr>
        <p:spPr>
          <a:xfrm>
            <a:off x="3209100" y="4058900"/>
            <a:ext cx="3097200" cy="32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Source Sans Pro"/>
                <a:ea typeface="Source Sans Pro"/>
                <a:cs typeface="Source Sans Pro"/>
                <a:sym typeface="Source Sans Pro"/>
              </a:rPr>
              <a:t>@realDonaldTrump, 11/11/2017</a:t>
            </a:r>
            <a:endParaRPr>
              <a:latin typeface="Source Sans Pro"/>
              <a:ea typeface="Source Sans Pro"/>
              <a:cs typeface="Source Sans Pro"/>
              <a:sym typeface="Source Sans Pro"/>
            </a:endParaRPr>
          </a:p>
        </p:txBody>
      </p:sp>
      <p:sp>
        <p:nvSpPr>
          <p:cNvPr id="477" name="Shape 477"/>
          <p:cNvSpPr txBox="1"/>
          <p:nvPr/>
        </p:nvSpPr>
        <p:spPr>
          <a:xfrm>
            <a:off x="67100" y="4875200"/>
            <a:ext cx="6686400" cy="21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666666"/>
                </a:solidFill>
                <a:latin typeface="Source Sans Pro"/>
                <a:ea typeface="Source Sans Pro"/>
                <a:cs typeface="Source Sans Pro"/>
                <a:sym typeface="Source Sans Pro"/>
              </a:rPr>
              <a:t>https://twitter.com/realdonaldtrump/status/929511061954297857</a:t>
            </a:r>
            <a:endParaRPr sz="1200">
              <a:solidFill>
                <a:srgbClr val="666666"/>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COMPARISONS TO PREVIOUS PRESIDENTS</a:t>
            </a:r>
            <a:endParaRPr/>
          </a:p>
        </p:txBody>
      </p:sp>
      <p:sp>
        <p:nvSpPr>
          <p:cNvPr id="483" name="Shape 483"/>
          <p:cNvSpPr txBox="1"/>
          <p:nvPr/>
        </p:nvSpPr>
        <p:spPr>
          <a:xfrm>
            <a:off x="1047750" y="968550"/>
            <a:ext cx="3234600" cy="22071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1200">
                <a:solidFill>
                  <a:srgbClr val="00CEF6"/>
                </a:solidFill>
                <a:latin typeface="Source Sans Pro"/>
                <a:ea typeface="Source Sans Pro"/>
                <a:cs typeface="Source Sans Pro"/>
                <a:sym typeface="Source Sans Pro"/>
              </a:rPr>
              <a:t>PARKLAND - BARACK OBAMA</a:t>
            </a:r>
            <a:endParaRPr sz="1200">
              <a:solidFill>
                <a:srgbClr val="00CEF6"/>
              </a:solidFill>
              <a:latin typeface="Source Sans Pro"/>
              <a:ea typeface="Source Sans Pro"/>
              <a:cs typeface="Source Sans Pro"/>
              <a:sym typeface="Source Sans Pro"/>
            </a:endParaRPr>
          </a:p>
          <a:p>
            <a:pPr indent="0" lvl="0" marL="0" rtl="0">
              <a:spcBef>
                <a:spcPts val="600"/>
              </a:spcBef>
              <a:spcAft>
                <a:spcPts val="0"/>
              </a:spcAft>
              <a:buClr>
                <a:schemeClr val="dk1"/>
              </a:buClr>
              <a:buSzPts val="1100"/>
              <a:buFont typeface="Arial"/>
              <a:buNone/>
            </a:pPr>
            <a:r>
              <a:rPr i="1" lang="en">
                <a:solidFill>
                  <a:srgbClr val="28324A"/>
                </a:solidFill>
                <a:latin typeface="Source Sans Pro"/>
                <a:ea typeface="Source Sans Pro"/>
                <a:cs typeface="Source Sans Pro"/>
                <a:sym typeface="Source Sans Pro"/>
              </a:rPr>
              <a:t>“We are grieving with Parkland. But we are not powerless. Caring for our kids is our first job. And until we can honestly say that we're doing enough to keep them safe from harm, including long overdue, common-sense gun safety laws that most Americans want, then we have to change.”</a:t>
            </a:r>
            <a:endParaRPr i="1">
              <a:solidFill>
                <a:srgbClr val="28324A"/>
              </a:solidFill>
              <a:latin typeface="Source Sans Pro"/>
              <a:ea typeface="Source Sans Pro"/>
              <a:cs typeface="Source Sans Pro"/>
              <a:sym typeface="Source Sans Pro"/>
            </a:endParaRPr>
          </a:p>
          <a:p>
            <a:pPr indent="0" lvl="0" marL="0" rtl="0">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484" name="Shape 484"/>
          <p:cNvSpPr txBox="1"/>
          <p:nvPr/>
        </p:nvSpPr>
        <p:spPr>
          <a:xfrm>
            <a:off x="4720152" y="968550"/>
            <a:ext cx="3376200" cy="22071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1200">
                <a:solidFill>
                  <a:srgbClr val="00CEF6"/>
                </a:solidFill>
                <a:latin typeface="Source Sans Pro"/>
                <a:ea typeface="Source Sans Pro"/>
                <a:cs typeface="Source Sans Pro"/>
                <a:sym typeface="Source Sans Pro"/>
              </a:rPr>
              <a:t>PARKLAND - DONALD TRUMP</a:t>
            </a:r>
            <a:endParaRPr b="1" sz="1200">
              <a:solidFill>
                <a:srgbClr val="00CEF6"/>
              </a:solidFill>
              <a:latin typeface="Source Sans Pro"/>
              <a:ea typeface="Source Sans Pro"/>
              <a:cs typeface="Source Sans Pro"/>
              <a:sym typeface="Source Sans Pro"/>
            </a:endParaRPr>
          </a:p>
          <a:p>
            <a:pPr indent="0" lvl="0" marL="0" rtl="0">
              <a:spcBef>
                <a:spcPts val="600"/>
              </a:spcBef>
              <a:spcAft>
                <a:spcPts val="0"/>
              </a:spcAft>
              <a:buNone/>
            </a:pPr>
            <a:r>
              <a:t/>
            </a:r>
            <a:endParaRPr b="1" sz="1200">
              <a:solidFill>
                <a:srgbClr val="00CEF6"/>
              </a:solidFill>
              <a:latin typeface="Source Sans Pro"/>
              <a:ea typeface="Source Sans Pro"/>
              <a:cs typeface="Source Sans Pro"/>
              <a:sym typeface="Source Sans Pro"/>
            </a:endParaRPr>
          </a:p>
          <a:p>
            <a:pPr indent="0" lvl="0" marL="0" rtl="0">
              <a:spcBef>
                <a:spcPts val="600"/>
              </a:spcBef>
              <a:spcAft>
                <a:spcPts val="0"/>
              </a:spcAft>
              <a:buClr>
                <a:schemeClr val="dk1"/>
              </a:buClr>
              <a:buSzPts val="1100"/>
              <a:buFont typeface="Arial"/>
              <a:buNone/>
            </a:pPr>
            <a:r>
              <a:rPr i="1" lang="en">
                <a:solidFill>
                  <a:srgbClr val="28324A"/>
                </a:solidFill>
                <a:latin typeface="Source Sans Pro"/>
                <a:ea typeface="Source Sans Pro"/>
                <a:cs typeface="Source Sans Pro"/>
                <a:sym typeface="Source Sans Pro"/>
              </a:rPr>
              <a:t>“My prayers and condolences to the families of the victims of the terrible Florida shooting. No child, teacher or anyone else should ever feel unsafe in an American school.”</a:t>
            </a:r>
            <a:endParaRPr i="1">
              <a:solidFill>
                <a:srgbClr val="28324A"/>
              </a:solidFill>
              <a:latin typeface="Source Sans Pro"/>
              <a:ea typeface="Source Sans Pro"/>
              <a:cs typeface="Source Sans Pro"/>
              <a:sym typeface="Source Sans Pro"/>
            </a:endParaRPr>
          </a:p>
          <a:p>
            <a:pPr indent="0" lvl="0" marL="0" rtl="0">
              <a:spcBef>
                <a:spcPts val="600"/>
              </a:spcBef>
              <a:spcAft>
                <a:spcPts val="0"/>
              </a:spcAft>
              <a:buNone/>
            </a:pPr>
            <a:r>
              <a:t/>
            </a:r>
            <a:endParaRPr b="1" sz="1200">
              <a:solidFill>
                <a:srgbClr val="00CEF6"/>
              </a:solidFill>
              <a:latin typeface="Source Sans Pro"/>
              <a:ea typeface="Source Sans Pro"/>
              <a:cs typeface="Source Sans Pro"/>
              <a:sym typeface="Source Sans Pro"/>
            </a:endParaRPr>
          </a:p>
          <a:p>
            <a:pPr indent="0" lvl="0" marL="0" rtl="0">
              <a:spcBef>
                <a:spcPts val="600"/>
              </a:spcBef>
              <a:spcAft>
                <a:spcPts val="0"/>
              </a:spcAft>
              <a:buNone/>
            </a:pPr>
            <a:r>
              <a:t/>
            </a:r>
            <a:endParaRPr b="1" sz="1200">
              <a:solidFill>
                <a:srgbClr val="00CEF6"/>
              </a:solidFill>
              <a:latin typeface="Source Sans Pro"/>
              <a:ea typeface="Source Sans Pro"/>
              <a:cs typeface="Source Sans Pro"/>
              <a:sym typeface="Source Sans Pro"/>
            </a:endParaRPr>
          </a:p>
          <a:p>
            <a:pPr indent="0" lvl="0" marL="0" rtl="0">
              <a:spcBef>
                <a:spcPts val="600"/>
              </a:spcBef>
              <a:spcAft>
                <a:spcPts val="0"/>
              </a:spcAft>
              <a:buNone/>
            </a:pPr>
            <a:r>
              <a:t/>
            </a:r>
            <a:endParaRPr b="1" sz="1200">
              <a:solidFill>
                <a:srgbClr val="00CEF6"/>
              </a:solidFill>
              <a:latin typeface="Source Sans Pro"/>
              <a:ea typeface="Source Sans Pro"/>
              <a:cs typeface="Source Sans Pro"/>
              <a:sym typeface="Source Sans Pro"/>
            </a:endParaRPr>
          </a:p>
        </p:txBody>
      </p:sp>
      <p:sp>
        <p:nvSpPr>
          <p:cNvPr id="485" name="Shape 485"/>
          <p:cNvSpPr txBox="1"/>
          <p:nvPr/>
        </p:nvSpPr>
        <p:spPr>
          <a:xfrm>
            <a:off x="1137200" y="3090913"/>
            <a:ext cx="1812300" cy="101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Compound:</a:t>
            </a:r>
            <a:r>
              <a:rPr b="1" lang="en">
                <a:latin typeface="Source Sans Pro"/>
                <a:ea typeface="Source Sans Pro"/>
                <a:cs typeface="Source Sans Pro"/>
                <a:sym typeface="Source Sans Pro"/>
              </a:rPr>
              <a:t> 0.0202</a:t>
            </a:r>
            <a:endParaRPr b="1">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Negative: </a:t>
            </a:r>
            <a:r>
              <a:rPr b="1" lang="en">
                <a:latin typeface="Source Sans Pro"/>
                <a:ea typeface="Source Sans Pro"/>
                <a:cs typeface="Source Sans Pro"/>
                <a:sym typeface="Source Sans Pro"/>
              </a:rPr>
              <a:t>18%</a:t>
            </a:r>
            <a:endParaRPr b="1">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Neutral: </a:t>
            </a:r>
            <a:r>
              <a:rPr b="1" lang="en">
                <a:latin typeface="Source Sans Pro"/>
                <a:ea typeface="Source Sans Pro"/>
                <a:cs typeface="Source Sans Pro"/>
                <a:sym typeface="Source Sans Pro"/>
              </a:rPr>
              <a:t>62.4%</a:t>
            </a:r>
            <a:endParaRPr b="1">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Positive: </a:t>
            </a:r>
            <a:r>
              <a:rPr b="1" lang="en">
                <a:latin typeface="Source Sans Pro"/>
                <a:ea typeface="Source Sans Pro"/>
                <a:cs typeface="Source Sans Pro"/>
                <a:sym typeface="Source Sans Pro"/>
              </a:rPr>
              <a:t>29.6%</a:t>
            </a:r>
            <a:endParaRPr b="1">
              <a:latin typeface="Source Sans Pro"/>
              <a:ea typeface="Source Sans Pro"/>
              <a:cs typeface="Source Sans Pro"/>
              <a:sym typeface="Source Sans Pro"/>
            </a:endParaRPr>
          </a:p>
        </p:txBody>
      </p:sp>
      <p:sp>
        <p:nvSpPr>
          <p:cNvPr id="486" name="Shape 486"/>
          <p:cNvSpPr/>
          <p:nvPr/>
        </p:nvSpPr>
        <p:spPr>
          <a:xfrm>
            <a:off x="3058545" y="3288881"/>
            <a:ext cx="620162" cy="620162"/>
          </a:xfrm>
          <a:custGeom>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txBox="1"/>
          <p:nvPr/>
        </p:nvSpPr>
        <p:spPr>
          <a:xfrm>
            <a:off x="4820800" y="3090913"/>
            <a:ext cx="1812300" cy="101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Sans Pro"/>
                <a:ea typeface="Source Sans Pro"/>
                <a:cs typeface="Source Sans Pro"/>
                <a:sym typeface="Source Sans Pro"/>
              </a:rPr>
              <a:t>Compound:</a:t>
            </a:r>
            <a:r>
              <a:rPr b="1" lang="en">
                <a:latin typeface="Source Sans Pro"/>
                <a:ea typeface="Source Sans Pro"/>
                <a:cs typeface="Source Sans Pro"/>
                <a:sym typeface="Source Sans Pro"/>
              </a:rPr>
              <a:t> -0.765</a:t>
            </a:r>
            <a:endParaRPr b="1">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Negative: </a:t>
            </a:r>
            <a:r>
              <a:rPr b="1" lang="en">
                <a:latin typeface="Source Sans Pro"/>
                <a:ea typeface="Source Sans Pro"/>
                <a:cs typeface="Source Sans Pro"/>
                <a:sym typeface="Source Sans Pro"/>
              </a:rPr>
              <a:t>22.6%</a:t>
            </a:r>
            <a:endParaRPr b="1">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Neutral: </a:t>
            </a:r>
            <a:r>
              <a:rPr b="1" lang="en">
                <a:latin typeface="Source Sans Pro"/>
                <a:ea typeface="Source Sans Pro"/>
                <a:cs typeface="Source Sans Pro"/>
                <a:sym typeface="Source Sans Pro"/>
              </a:rPr>
              <a:t>77.4%</a:t>
            </a:r>
            <a:endParaRPr b="1">
              <a:latin typeface="Source Sans Pro"/>
              <a:ea typeface="Source Sans Pro"/>
              <a:cs typeface="Source Sans Pro"/>
              <a:sym typeface="Source Sans Pro"/>
            </a:endParaRPr>
          </a:p>
          <a:p>
            <a:pPr indent="0" lvl="0" marL="0" rtl="0" algn="ctr">
              <a:spcBef>
                <a:spcPts val="0"/>
              </a:spcBef>
              <a:spcAft>
                <a:spcPts val="0"/>
              </a:spcAft>
              <a:buNone/>
            </a:pPr>
            <a:r>
              <a:rPr lang="en">
                <a:latin typeface="Source Sans Pro"/>
                <a:ea typeface="Source Sans Pro"/>
                <a:cs typeface="Source Sans Pro"/>
                <a:sym typeface="Source Sans Pro"/>
              </a:rPr>
              <a:t>Positive: </a:t>
            </a:r>
            <a:r>
              <a:rPr b="1" lang="en">
                <a:latin typeface="Source Sans Pro"/>
                <a:ea typeface="Source Sans Pro"/>
                <a:cs typeface="Source Sans Pro"/>
                <a:sym typeface="Source Sans Pro"/>
              </a:rPr>
              <a:t>0.0%</a:t>
            </a:r>
            <a:endParaRPr b="1">
              <a:latin typeface="Source Sans Pro"/>
              <a:ea typeface="Source Sans Pro"/>
              <a:cs typeface="Source Sans Pro"/>
              <a:sym typeface="Source Sans Pro"/>
            </a:endParaRPr>
          </a:p>
        </p:txBody>
      </p:sp>
      <p:sp>
        <p:nvSpPr>
          <p:cNvPr id="488" name="Shape 488"/>
          <p:cNvSpPr/>
          <p:nvPr/>
        </p:nvSpPr>
        <p:spPr>
          <a:xfrm>
            <a:off x="6777550" y="3288888"/>
            <a:ext cx="620162" cy="620162"/>
          </a:xfrm>
          <a:custGeom>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txBox="1"/>
          <p:nvPr/>
        </p:nvSpPr>
        <p:spPr>
          <a:xfrm>
            <a:off x="25425" y="4707475"/>
            <a:ext cx="6686400" cy="21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666666"/>
                </a:solidFill>
                <a:latin typeface="Source Sans Pro"/>
                <a:ea typeface="Source Sans Pro"/>
                <a:cs typeface="Source Sans Pro"/>
                <a:sym typeface="Source Sans Pro"/>
              </a:rPr>
              <a:t>https://twitter.com/realDonaldTrump/status/963878055969198080</a:t>
            </a:r>
            <a:endParaRPr sz="1200">
              <a:solidFill>
                <a:srgbClr val="666666"/>
              </a:solidFill>
              <a:latin typeface="Source Sans Pro"/>
              <a:ea typeface="Source Sans Pro"/>
              <a:cs typeface="Source Sans Pro"/>
              <a:sym typeface="Source Sans Pro"/>
            </a:endParaRPr>
          </a:p>
          <a:p>
            <a:pPr indent="0" lvl="0" marL="0" rtl="0">
              <a:spcBef>
                <a:spcPts val="0"/>
              </a:spcBef>
              <a:spcAft>
                <a:spcPts val="0"/>
              </a:spcAft>
              <a:buNone/>
            </a:pPr>
            <a:r>
              <a:rPr lang="en" sz="1200">
                <a:solidFill>
                  <a:srgbClr val="666666"/>
                </a:solidFill>
                <a:latin typeface="Source Sans Pro"/>
                <a:ea typeface="Source Sans Pro"/>
                <a:cs typeface="Source Sans Pro"/>
                <a:sym typeface="Source Sans Pro"/>
              </a:rPr>
              <a:t>https://twitter.com/BarackObama/status/964185606803853314</a:t>
            </a:r>
            <a:endParaRPr sz="1200">
              <a:solidFill>
                <a:srgbClr val="666666"/>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TRUMP TWEETS AFFECTING THE WORLD</a:t>
            </a:r>
            <a:endParaRPr>
              <a:solidFill>
                <a:srgbClr val="3C78D8"/>
              </a:solidFill>
            </a:endParaRPr>
          </a:p>
        </p:txBody>
      </p:sp>
      <p:sp>
        <p:nvSpPr>
          <p:cNvPr id="495" name="Shape 49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His tweets against… </a:t>
            </a:r>
            <a:endParaRPr/>
          </a:p>
          <a:p>
            <a:pPr indent="-342900" lvl="1" marL="914400" rtl="0">
              <a:spcBef>
                <a:spcPts val="0"/>
              </a:spcBef>
              <a:spcAft>
                <a:spcPts val="0"/>
              </a:spcAft>
              <a:buSzPts val="1800"/>
              <a:buChar char="◉"/>
            </a:pPr>
            <a:r>
              <a:rPr lang="en"/>
              <a:t>North Korea have ignited a response from Kim Jong Un</a:t>
            </a:r>
            <a:endParaRPr/>
          </a:p>
          <a:p>
            <a:pPr indent="-342900" lvl="1" marL="914400" rtl="0">
              <a:spcBef>
                <a:spcPts val="0"/>
              </a:spcBef>
              <a:spcAft>
                <a:spcPts val="0"/>
              </a:spcAft>
              <a:buSzPts val="1800"/>
              <a:buChar char="◉"/>
            </a:pPr>
            <a:r>
              <a:rPr lang="en"/>
              <a:t>Parkland survivors have helped them speak out</a:t>
            </a:r>
            <a:endParaRPr/>
          </a:p>
          <a:p>
            <a:pPr indent="-342900" lvl="1" marL="914400" rtl="0">
              <a:spcBef>
                <a:spcPts val="0"/>
              </a:spcBef>
              <a:spcAft>
                <a:spcPts val="0"/>
              </a:spcAft>
              <a:buSzPts val="1800"/>
              <a:buChar char="◉"/>
            </a:pPr>
            <a:r>
              <a:rPr lang="en"/>
              <a:t>Hillary possibly swayed the election</a:t>
            </a:r>
            <a:endParaRPr/>
          </a:p>
          <a:p>
            <a:pPr indent="-342900" lvl="1" marL="914400" rtl="0">
              <a:spcBef>
                <a:spcPts val="0"/>
              </a:spcBef>
              <a:spcAft>
                <a:spcPts val="0"/>
              </a:spcAft>
              <a:buSzPts val="1800"/>
              <a:buChar char="◉"/>
            </a:pPr>
            <a:r>
              <a:rPr lang="en"/>
              <a:t>..and many more</a:t>
            </a:r>
            <a:endParaRPr/>
          </a:p>
          <a:p>
            <a:pPr indent="-355600" lvl="0" marL="457200" rtl="0">
              <a:spcBef>
                <a:spcPts val="0"/>
              </a:spcBef>
              <a:spcAft>
                <a:spcPts val="0"/>
              </a:spcAft>
              <a:buSzPts val="2000"/>
              <a:buChar char="◉"/>
            </a:pPr>
            <a:r>
              <a:rPr lang="en"/>
              <a:t>He contradicts himself (new tweets vs old)</a:t>
            </a:r>
            <a:endParaRPr/>
          </a:p>
          <a:p>
            <a:pPr indent="-355600" lvl="0" marL="457200" rtl="0">
              <a:spcBef>
                <a:spcPts val="0"/>
              </a:spcBef>
              <a:spcAft>
                <a:spcPts val="0"/>
              </a:spcAft>
              <a:buSzPts val="2000"/>
              <a:buChar char="◉"/>
            </a:pPr>
            <a:r>
              <a:rPr lang="en"/>
              <a:t>His sentiments sway how other world leaders view him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Shape 50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ACQUISITION</a:t>
            </a:r>
            <a:endParaRPr/>
          </a:p>
        </p:txBody>
      </p:sp>
      <p:sp>
        <p:nvSpPr>
          <p:cNvPr id="501" name="Shape 501"/>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Donald Trump’s Tweets?</a:t>
            </a:r>
            <a:endParaRPr/>
          </a:p>
        </p:txBody>
      </p:sp>
      <p:sp>
        <p:nvSpPr>
          <p:cNvPr id="502" name="Shape 502"/>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2</a:t>
            </a:r>
            <a:endParaRPr sz="12000">
              <a:solidFill>
                <a:srgbClr val="3C78D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Shape 50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SOURCE</a:t>
            </a:r>
            <a:endParaRPr/>
          </a:p>
        </p:txBody>
      </p:sp>
      <p:sp>
        <p:nvSpPr>
          <p:cNvPr id="508" name="Shape 508"/>
          <p:cNvSpPr txBox="1"/>
          <p:nvPr>
            <p:ph idx="1" type="body"/>
          </p:nvPr>
        </p:nvSpPr>
        <p:spPr>
          <a:xfrm>
            <a:off x="1075850" y="1349925"/>
            <a:ext cx="6996600" cy="19221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a:t>Dataset was provided by the </a:t>
            </a:r>
            <a:r>
              <a:rPr lang="en" u="sng">
                <a:solidFill>
                  <a:schemeClr val="hlink"/>
                </a:solidFill>
                <a:hlinkClick r:id="rId3"/>
              </a:rPr>
              <a:t>Trump Twitter Archive</a:t>
            </a:r>
            <a:r>
              <a:rPr lang="en"/>
              <a:t>.</a:t>
            </a:r>
            <a:endParaRPr/>
          </a:p>
          <a:p>
            <a:pPr indent="-355600" lvl="0" marL="457200" rtl="0">
              <a:spcBef>
                <a:spcPts val="0"/>
              </a:spcBef>
              <a:spcAft>
                <a:spcPts val="0"/>
              </a:spcAft>
              <a:buSzPts val="2000"/>
              <a:buChar char="◉"/>
            </a:pPr>
            <a:r>
              <a:rPr lang="en"/>
              <a:t>Selected Trump’s tweets since 2014 in order to analyze his twitter activity as he came into the presidency and beyond.</a:t>
            </a:r>
            <a:endParaRPr/>
          </a:p>
          <a:p>
            <a:pPr indent="-355600" lvl="0" marL="457200">
              <a:spcBef>
                <a:spcPts val="0"/>
              </a:spcBef>
              <a:spcAft>
                <a:spcPts val="0"/>
              </a:spcAft>
              <a:buSzPts val="2000"/>
              <a:buChar char="◉"/>
            </a:pPr>
            <a:r>
              <a:rPr lang="en"/>
              <a:t>See if we can notice any trends regarding things he mentions, when he tweets, how he says things, etc.</a:t>
            </a:r>
            <a:endParaRPr/>
          </a:p>
        </p:txBody>
      </p:sp>
      <p:pic>
        <p:nvPicPr>
          <p:cNvPr id="509" name="Shape 509"/>
          <p:cNvPicPr preferRelativeResize="0"/>
          <p:nvPr/>
        </p:nvPicPr>
        <p:blipFill>
          <a:blip r:embed="rId4">
            <a:alphaModFix/>
          </a:blip>
          <a:stretch>
            <a:fillRect/>
          </a:stretch>
        </p:blipFill>
        <p:spPr>
          <a:xfrm>
            <a:off x="433550" y="3195801"/>
            <a:ext cx="8281200" cy="17707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ctrTitle"/>
          </p:nvPr>
        </p:nvSpPr>
        <p:spPr>
          <a:xfrm>
            <a:off x="1207600" y="3031150"/>
            <a:ext cx="6316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TWEET ANALYSIS</a:t>
            </a:r>
            <a:endParaRPr/>
          </a:p>
        </p:txBody>
      </p:sp>
      <p:sp>
        <p:nvSpPr>
          <p:cNvPr id="515" name="Shape 515"/>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Processing.</a:t>
            </a:r>
            <a:endParaRPr/>
          </a:p>
        </p:txBody>
      </p:sp>
      <p:sp>
        <p:nvSpPr>
          <p:cNvPr id="516" name="Shape 5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rgbClr val="3C78D8"/>
                </a:solidFill>
                <a:latin typeface="Oswald"/>
                <a:ea typeface="Oswald"/>
                <a:cs typeface="Oswald"/>
                <a:sym typeface="Oswald"/>
              </a:rPr>
              <a:t>3</a:t>
            </a:r>
            <a:endParaRPr sz="12000">
              <a:solidFill>
                <a:srgbClr val="3C78D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