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2"/>
  </p:notesMasterIdLst>
  <p:sldIdLst>
    <p:sldId id="256" r:id="rId2"/>
    <p:sldId id="259" r:id="rId3"/>
    <p:sldId id="260" r:id="rId4"/>
    <p:sldId id="258" r:id="rId5"/>
    <p:sldId id="261" r:id="rId6"/>
    <p:sldId id="262" r:id="rId7"/>
    <p:sldId id="263" r:id="rId8"/>
    <p:sldId id="264" r:id="rId9"/>
    <p:sldId id="319" r:id="rId10"/>
    <p:sldId id="271" r:id="rId11"/>
    <p:sldId id="265" r:id="rId12"/>
    <p:sldId id="266" r:id="rId13"/>
    <p:sldId id="267" r:id="rId14"/>
    <p:sldId id="268" r:id="rId15"/>
    <p:sldId id="320" r:id="rId16"/>
    <p:sldId id="269" r:id="rId17"/>
    <p:sldId id="270" r:id="rId18"/>
    <p:sldId id="321" r:id="rId19"/>
    <p:sldId id="272" r:id="rId20"/>
    <p:sldId id="322" r:id="rId21"/>
    <p:sldId id="273" r:id="rId22"/>
    <p:sldId id="323" r:id="rId23"/>
    <p:sldId id="274" r:id="rId24"/>
    <p:sldId id="324" r:id="rId25"/>
    <p:sldId id="275" r:id="rId26"/>
    <p:sldId id="325" r:id="rId27"/>
    <p:sldId id="276" r:id="rId28"/>
    <p:sldId id="277" r:id="rId29"/>
    <p:sldId id="278" r:id="rId30"/>
    <p:sldId id="279" r:id="rId31"/>
    <p:sldId id="280" r:id="rId32"/>
    <p:sldId id="326" r:id="rId33"/>
    <p:sldId id="281" r:id="rId34"/>
    <p:sldId id="282" r:id="rId35"/>
    <p:sldId id="283" r:id="rId36"/>
    <p:sldId id="284" r:id="rId37"/>
    <p:sldId id="285" r:id="rId38"/>
    <p:sldId id="286" r:id="rId39"/>
    <p:sldId id="287" r:id="rId40"/>
    <p:sldId id="288" r:id="rId41"/>
    <p:sldId id="327" r:id="rId42"/>
    <p:sldId id="289" r:id="rId43"/>
    <p:sldId id="290" r:id="rId44"/>
    <p:sldId id="328" r:id="rId45"/>
    <p:sldId id="291" r:id="rId46"/>
    <p:sldId id="295" r:id="rId47"/>
    <p:sldId id="329" r:id="rId48"/>
    <p:sldId id="292" r:id="rId49"/>
    <p:sldId id="294" r:id="rId50"/>
    <p:sldId id="330" r:id="rId51"/>
    <p:sldId id="293" r:id="rId52"/>
    <p:sldId id="296" r:id="rId53"/>
    <p:sldId id="331" r:id="rId54"/>
    <p:sldId id="297" r:id="rId55"/>
    <p:sldId id="332" r:id="rId56"/>
    <p:sldId id="298" r:id="rId57"/>
    <p:sldId id="299" r:id="rId58"/>
    <p:sldId id="300" r:id="rId59"/>
    <p:sldId id="301" r:id="rId60"/>
    <p:sldId id="302" r:id="rId61"/>
    <p:sldId id="303" r:id="rId62"/>
    <p:sldId id="304" r:id="rId63"/>
    <p:sldId id="305" r:id="rId64"/>
    <p:sldId id="333" r:id="rId65"/>
    <p:sldId id="306" r:id="rId66"/>
    <p:sldId id="309" r:id="rId67"/>
    <p:sldId id="307" r:id="rId68"/>
    <p:sldId id="308" r:id="rId69"/>
    <p:sldId id="311" r:id="rId70"/>
    <p:sldId id="334" r:id="rId71"/>
    <p:sldId id="310" r:id="rId72"/>
    <p:sldId id="313" r:id="rId73"/>
    <p:sldId id="312" r:id="rId74"/>
    <p:sldId id="335" r:id="rId75"/>
    <p:sldId id="314" r:id="rId76"/>
    <p:sldId id="315" r:id="rId77"/>
    <p:sldId id="336" r:id="rId78"/>
    <p:sldId id="316" r:id="rId79"/>
    <p:sldId id="317" r:id="rId80"/>
    <p:sldId id="318" r:id="rId8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4" autoAdjust="0"/>
    <p:restoredTop sz="84983" autoAdjust="0"/>
  </p:normalViewPr>
  <p:slideViewPr>
    <p:cSldViewPr snapToGrid="0" snapToObjects="1">
      <p:cViewPr varScale="1">
        <p:scale>
          <a:sx n="119" d="100"/>
          <a:sy n="119" d="100"/>
        </p:scale>
        <p:origin x="-132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notesMaster" Target="notesMasters/notesMaster1.xml"/><Relationship Id="rId83" Type="http://schemas.openxmlformats.org/officeDocument/2006/relationships/printerSettings" Target="printerSettings/printerSettings1.bin"/><Relationship Id="rId84" Type="http://schemas.openxmlformats.org/officeDocument/2006/relationships/presProps" Target="presProps.xml"/><Relationship Id="rId85" Type="http://schemas.openxmlformats.org/officeDocument/2006/relationships/viewProps" Target="viewProps.xml"/><Relationship Id="rId86" Type="http://schemas.openxmlformats.org/officeDocument/2006/relationships/theme" Target="theme/theme1.xml"/><Relationship Id="rId8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332265-C1C2-0A4B-B06B-9D5CF42F6C63}" type="datetimeFigureOut">
              <a:rPr lang="en-US" smtClean="0"/>
              <a:t>4/13/16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8AB39-EA89-7049-A603-2424D6F45910}" type="slidenum">
              <a:rPr lang="en-US" smtClean="0"/>
              <a:t>‹#›</a:t>
            </a:fld>
            <a:endParaRPr lang="en-US"/>
          </a:p>
        </p:txBody>
      </p:sp>
    </p:spTree>
    <p:extLst>
      <p:ext uri="{BB962C8B-B14F-4D97-AF65-F5344CB8AC3E}">
        <p14:creationId xmlns:p14="http://schemas.microsoft.com/office/powerpoint/2010/main" val="17286010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www.nitrous.io/"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Nitrous.io</a:t>
            </a:r>
            <a:r>
              <a:rPr lang="en-US" sz="1200" kern="1200" dirty="0" smtClean="0">
                <a:solidFill>
                  <a:schemeClr val="tx1"/>
                </a:solidFill>
                <a:effectLst/>
                <a:latin typeface="+mn-lt"/>
                <a:ea typeface="+mn-ea"/>
                <a:cs typeface="+mn-cs"/>
              </a:rPr>
              <a:t> provides a hosted development environment. Basically, you get access to a remote computer from your web browser. The Nitrous computer runs Ubuntu Linux, which is a popular operating system for Rails development.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a:t>
            </a:fld>
            <a:endParaRPr lang="en-US"/>
          </a:p>
        </p:txBody>
      </p:sp>
    </p:spTree>
    <p:extLst>
      <p:ext uri="{BB962C8B-B14F-4D97-AF65-F5344CB8AC3E}">
        <p14:creationId xmlns:p14="http://schemas.microsoft.com/office/powerpoint/2010/main" val="3302327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On the menu bar on the left side of the screen, open app</a:t>
            </a:r>
            <a:r>
              <a:rPr lang="en-US" sz="1200" i="0" kern="1200" dirty="0" smtClean="0">
                <a:solidFill>
                  <a:schemeClr val="tx1"/>
                </a:solidFill>
                <a:effectLst/>
                <a:latin typeface="+mn-lt"/>
                <a:ea typeface="+mn-ea"/>
                <a:cs typeface="+mn-cs"/>
                <a:sym typeface="Wingdings"/>
              </a:rPr>
              <a:t></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views</a:t>
            </a:r>
            <a:r>
              <a:rPr lang="en-US" sz="1200" i="0" kern="1200" dirty="0" err="1" smtClean="0">
                <a:solidFill>
                  <a:schemeClr val="tx1"/>
                </a:solidFill>
                <a:effectLst/>
                <a:latin typeface="+mn-lt"/>
                <a:ea typeface="+mn-ea"/>
                <a:cs typeface="+mn-cs"/>
                <a:sym typeface="Wingdings"/>
              </a:rPr>
              <a:t></a:t>
            </a:r>
            <a:r>
              <a:rPr lang="en-US" sz="1200" i="0" kern="1200" dirty="0" err="1" smtClean="0">
                <a:solidFill>
                  <a:schemeClr val="tx1"/>
                </a:solidFill>
                <a:effectLst/>
                <a:latin typeface="+mn-lt"/>
                <a:ea typeface="+mn-ea"/>
                <a:cs typeface="+mn-cs"/>
              </a:rPr>
              <a:t>pages</a:t>
            </a:r>
            <a:r>
              <a:rPr lang="en-US" sz="1200" i="0" kern="1200" dirty="0" err="1" smtClean="0">
                <a:solidFill>
                  <a:schemeClr val="tx1"/>
                </a:solidFill>
                <a:effectLst/>
                <a:latin typeface="+mn-lt"/>
                <a:ea typeface="+mn-ea"/>
                <a:cs typeface="+mn-cs"/>
                <a:sym typeface="Wingdings"/>
              </a:rPr>
              <a:t></a:t>
            </a:r>
            <a:r>
              <a:rPr lang="en-US" sz="1200" i="0" kern="1200" dirty="0" err="1" smtClean="0">
                <a:solidFill>
                  <a:schemeClr val="tx1"/>
                </a:solidFill>
                <a:effectLst/>
                <a:latin typeface="+mn-lt"/>
                <a:ea typeface="+mn-ea"/>
                <a:cs typeface="+mn-cs"/>
              </a:rPr>
              <a:t>home.html.erb</a:t>
            </a:r>
            <a:r>
              <a:rPr lang="en-US" sz="1200" i="0" kern="1200" dirty="0" smtClean="0">
                <a:solidFill>
                  <a:schemeClr val="tx1"/>
                </a:solidFill>
                <a:effectLst/>
                <a:latin typeface="+mn-lt"/>
                <a:ea typeface="+mn-ea"/>
                <a:cs typeface="+mn-cs"/>
              </a:rPr>
              <a:t> and type this code in that file: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&lt;h1&gt;This is my app!&lt;/h1&gt; </a:t>
            </a:r>
          </a:p>
          <a:p>
            <a:r>
              <a:rPr lang="en-US" sz="1200" kern="1200" dirty="0" smtClean="0">
                <a:solidFill>
                  <a:schemeClr val="tx1"/>
                </a:solidFill>
                <a:effectLst/>
                <a:latin typeface="+mn-lt"/>
                <a:ea typeface="+mn-ea"/>
                <a:cs typeface="+mn-cs"/>
              </a:rPr>
              <a:t>&lt;p&gt;We’re learning to build with </a:t>
            </a:r>
            <a:r>
              <a:rPr lang="en-US" sz="1200" kern="1200" dirty="0" err="1" smtClean="0">
                <a:solidFill>
                  <a:schemeClr val="tx1"/>
                </a:solidFill>
                <a:effectLst/>
                <a:latin typeface="+mn-lt"/>
                <a:ea typeface="+mn-ea"/>
                <a:cs typeface="+mn-cs"/>
              </a:rPr>
              <a:t>SpeakCode</a:t>
            </a:r>
            <a:r>
              <a:rPr lang="en-US" sz="1200" kern="1200" dirty="0" smtClean="0">
                <a:solidFill>
                  <a:schemeClr val="tx1"/>
                </a:solidFill>
                <a:effectLst/>
                <a:latin typeface="+mn-lt"/>
                <a:ea typeface="+mn-ea"/>
                <a:cs typeface="+mn-cs"/>
              </a:rPr>
              <a:t>&lt;/p&gt;</a:t>
            </a:r>
            <a:r>
              <a:rPr lang="en-US" dirty="0" smtClean="0">
                <a:effectLst/>
              </a:rPr>
              <a:t> </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Save the file by typing: </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Mac: </a:t>
            </a:r>
            <a:r>
              <a:rPr lang="en-US" sz="1200" i="1" kern="1200" dirty="0" smtClean="0">
                <a:solidFill>
                  <a:schemeClr val="tx1"/>
                </a:solidFill>
                <a:effectLst/>
                <a:latin typeface="+mn-lt"/>
                <a:ea typeface="+mn-ea"/>
                <a:cs typeface="+mn-cs"/>
              </a:rPr>
              <a:t>Command + S </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or </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PC: </a:t>
            </a:r>
            <a:r>
              <a:rPr lang="en-US" sz="1200" i="1" kern="1200" dirty="0" smtClean="0">
                <a:solidFill>
                  <a:schemeClr val="tx1"/>
                </a:solidFill>
                <a:effectLst/>
                <a:latin typeface="+mn-lt"/>
                <a:ea typeface="+mn-ea"/>
                <a:cs typeface="+mn-cs"/>
              </a:rPr>
              <a:t>Ctrl + S</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Now we can refresh the browser preview tab and see our changes under pages/home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19</a:t>
            </a:fld>
            <a:endParaRPr lang="en-US"/>
          </a:p>
        </p:txBody>
      </p:sp>
    </p:spTree>
    <p:extLst>
      <p:ext uri="{BB962C8B-B14F-4D97-AF65-F5344CB8AC3E}">
        <p14:creationId xmlns:p14="http://schemas.microsoft.com/office/powerpoint/2010/main" val="3004610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direct people to a certain page by setting a route that points to that page.</a:t>
            </a:r>
          </a:p>
          <a:p>
            <a:r>
              <a:rPr lang="en-US" sz="1200" b="0" kern="1200" dirty="0" smtClean="0">
                <a:solidFill>
                  <a:schemeClr val="tx1"/>
                </a:solidFill>
                <a:effectLst/>
                <a:latin typeface="+mn-lt"/>
                <a:ea typeface="+mn-ea"/>
                <a:cs typeface="+mn-cs"/>
              </a:rPr>
              <a:t>1. Show the home page of your app</a:t>
            </a:r>
            <a:endParaRPr lang="en-US" sz="1200" b="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Open </a:t>
            </a:r>
            <a:r>
              <a:rPr lang="en-US" sz="1200" i="1" kern="1200" dirty="0" err="1" smtClean="0">
                <a:solidFill>
                  <a:schemeClr val="tx1"/>
                </a:solidFill>
                <a:effectLst/>
                <a:latin typeface="+mn-lt"/>
                <a:ea typeface="+mn-ea"/>
                <a:cs typeface="+mn-cs"/>
              </a:rPr>
              <a:t>config</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routes.rb</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Replace the line</a:t>
            </a:r>
          </a:p>
          <a:p>
            <a:r>
              <a:rPr lang="en-US" sz="1200" kern="1200" dirty="0" smtClean="0">
                <a:solidFill>
                  <a:schemeClr val="tx1"/>
                </a:solidFill>
                <a:effectLst/>
                <a:latin typeface="+mn-lt"/>
                <a:ea typeface="+mn-ea"/>
                <a:cs typeface="+mn-cs"/>
              </a:rPr>
              <a:t>get "pages/home"</a:t>
            </a:r>
            <a:r>
              <a:rPr lang="en-US" dirty="0" smtClean="0">
                <a:effectLst/>
              </a:rPr>
              <a:t> </a:t>
            </a:r>
            <a:r>
              <a:rPr lang="en-US" sz="1200" kern="1200" dirty="0" smtClean="0">
                <a:solidFill>
                  <a:schemeClr val="tx1"/>
                </a:solidFill>
                <a:effectLst/>
                <a:latin typeface="+mn-lt"/>
                <a:ea typeface="+mn-ea"/>
                <a:cs typeface="+mn-cs"/>
              </a:rPr>
              <a:t>with:</a:t>
            </a:r>
          </a:p>
          <a:p>
            <a:r>
              <a:rPr lang="en-US" sz="1200" kern="1200" dirty="0" smtClean="0">
                <a:solidFill>
                  <a:schemeClr val="tx1"/>
                </a:solidFill>
                <a:effectLst/>
                <a:latin typeface="+mn-lt"/>
                <a:ea typeface="+mn-ea"/>
                <a:cs typeface="+mn-cs"/>
              </a:rPr>
              <a:t>root "</a:t>
            </a:r>
            <a:r>
              <a:rPr lang="en-US" sz="1200" kern="1200" dirty="0" err="1" smtClean="0">
                <a:solidFill>
                  <a:schemeClr val="tx1"/>
                </a:solidFill>
                <a:effectLst/>
                <a:latin typeface="+mn-lt"/>
                <a:ea typeface="+mn-ea"/>
                <a:cs typeface="+mn-cs"/>
              </a:rPr>
              <a:t>pages#home</a:t>
            </a:r>
            <a:r>
              <a:rPr lang="en-US" sz="1200" kern="1200" dirty="0" smtClean="0">
                <a:solidFill>
                  <a:schemeClr val="tx1"/>
                </a:solidFill>
                <a:effectLst/>
                <a:latin typeface="+mn-lt"/>
                <a:ea typeface="+mn-ea"/>
                <a:cs typeface="+mn-cs"/>
              </a:rPr>
              <a:t>"</a:t>
            </a:r>
            <a:r>
              <a:rPr lang="en-US" dirty="0" smtClean="0">
                <a:effectLst/>
              </a:rPr>
              <a:t> </a:t>
            </a:r>
          </a:p>
          <a:p>
            <a:r>
              <a:rPr lang="en-US" sz="1200" kern="1200" dirty="0" smtClean="0">
                <a:solidFill>
                  <a:schemeClr val="tx1"/>
                </a:solidFill>
                <a:effectLst/>
                <a:latin typeface="+mn-lt"/>
                <a:ea typeface="+mn-ea"/>
                <a:cs typeface="+mn-cs"/>
              </a:rPr>
              <a:t>In the other browser tab, now if we delete the pages/home part of our URL we see that when we go to the home page, we’re getting redirected to pages and then </a:t>
            </a:r>
            <a:r>
              <a:rPr lang="en-US" sz="1200" kern="1200" dirty="0" err="1" smtClean="0">
                <a:solidFill>
                  <a:schemeClr val="tx1"/>
                </a:solidFill>
                <a:effectLst/>
                <a:latin typeface="+mn-lt"/>
                <a:ea typeface="+mn-ea"/>
                <a:cs typeface="+mn-cs"/>
              </a:rPr>
              <a:t>home.html.erb</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21</a:t>
            </a:fld>
            <a:endParaRPr lang="en-US"/>
          </a:p>
        </p:txBody>
      </p:sp>
    </p:spTree>
    <p:extLst>
      <p:ext uri="{BB962C8B-B14F-4D97-AF65-F5344CB8AC3E}">
        <p14:creationId xmlns:p14="http://schemas.microsoft.com/office/powerpoint/2010/main" val="2786491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You’ll probably need more than just a "Home” page on your app. To do that, we’ll add a new view and set a route for it. First we’ll </a:t>
            </a:r>
            <a:r>
              <a:rPr lang="en-US" sz="1200" b="0" kern="1200" dirty="0" smtClean="0">
                <a:solidFill>
                  <a:schemeClr val="tx1"/>
                </a:solidFill>
                <a:effectLst/>
                <a:latin typeface="+mn-lt"/>
                <a:ea typeface="+mn-ea"/>
                <a:cs typeface="+mn-cs"/>
              </a:rPr>
              <a:t>add a new action in the controller. To do this,  </a:t>
            </a:r>
            <a:r>
              <a:rPr lang="en-US" sz="1200" b="0" i="0" kern="1200" dirty="0" smtClean="0">
                <a:solidFill>
                  <a:schemeClr val="tx1"/>
                </a:solidFill>
                <a:effectLst/>
                <a:latin typeface="+mn-lt"/>
                <a:ea typeface="+mn-ea"/>
                <a:cs typeface="+mn-cs"/>
              </a:rPr>
              <a:t>open app/controllers/</a:t>
            </a:r>
            <a:r>
              <a:rPr lang="en-US" sz="1200" b="0" i="0" kern="1200" dirty="0" err="1" smtClean="0">
                <a:solidFill>
                  <a:schemeClr val="tx1"/>
                </a:solidFill>
                <a:effectLst/>
                <a:latin typeface="+mn-lt"/>
                <a:ea typeface="+mn-ea"/>
                <a:cs typeface="+mn-cs"/>
              </a:rPr>
              <a:t>pages_controller.rb</a:t>
            </a:r>
            <a:r>
              <a:rPr lang="en-US" sz="1200" b="0" i="0" kern="1200" dirty="0" smtClean="0">
                <a:solidFill>
                  <a:schemeClr val="tx1"/>
                </a:solidFill>
                <a:effectLst/>
                <a:latin typeface="+mn-lt"/>
                <a:ea typeface="+mn-ea"/>
                <a:cs typeface="+mn-cs"/>
              </a:rPr>
              <a:t> and type in this code:</a:t>
            </a:r>
          </a:p>
          <a:p>
            <a:r>
              <a:rPr lang="en-US" sz="1200" kern="1200" dirty="0" err="1" smtClean="0">
                <a:solidFill>
                  <a:schemeClr val="tx1"/>
                </a:solidFill>
                <a:effectLst/>
                <a:latin typeface="+mn-lt"/>
                <a:ea typeface="+mn-ea"/>
                <a:cs typeface="+mn-cs"/>
              </a:rPr>
              <a:t>def</a:t>
            </a:r>
            <a:r>
              <a:rPr lang="en-US" sz="1200" kern="1200" dirty="0" smtClean="0">
                <a:solidFill>
                  <a:schemeClr val="tx1"/>
                </a:solidFill>
                <a:effectLst/>
                <a:latin typeface="+mn-lt"/>
                <a:ea typeface="+mn-ea"/>
                <a:cs typeface="+mn-cs"/>
              </a:rPr>
              <a:t> about  </a:t>
            </a:r>
          </a:p>
          <a:p>
            <a:r>
              <a:rPr lang="en-US" sz="1200" kern="1200" dirty="0" smtClean="0">
                <a:solidFill>
                  <a:schemeClr val="tx1"/>
                </a:solidFill>
                <a:effectLst/>
                <a:latin typeface="+mn-lt"/>
                <a:ea typeface="+mn-ea"/>
                <a:cs typeface="+mn-cs"/>
              </a:rPr>
              <a:t>end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23</a:t>
            </a:fld>
            <a:endParaRPr lang="en-US"/>
          </a:p>
        </p:txBody>
      </p:sp>
    </p:spTree>
    <p:extLst>
      <p:ext uri="{BB962C8B-B14F-4D97-AF65-F5344CB8AC3E}">
        <p14:creationId xmlns:p14="http://schemas.microsoft.com/office/powerpoint/2010/main" val="957801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25</a:t>
            </a:fld>
            <a:endParaRPr lang="en-US"/>
          </a:p>
        </p:txBody>
      </p:sp>
    </p:spTree>
    <p:extLst>
      <p:ext uri="{BB962C8B-B14F-4D97-AF65-F5344CB8AC3E}">
        <p14:creationId xmlns:p14="http://schemas.microsoft.com/office/powerpoint/2010/main" val="1760804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Embedded Ruby (</a:t>
            </a:r>
            <a:r>
              <a:rPr lang="en-US" sz="1200" kern="1200" dirty="0" err="1" smtClean="0">
                <a:solidFill>
                  <a:schemeClr val="tx1"/>
                </a:solidFill>
                <a:effectLst/>
                <a:latin typeface="+mn-lt"/>
                <a:ea typeface="+mn-ea"/>
                <a:cs typeface="+mn-cs"/>
              </a:rPr>
              <a:t>erb</a:t>
            </a:r>
            <a:r>
              <a:rPr lang="en-US" sz="1200" kern="1200" dirty="0" smtClean="0">
                <a:solidFill>
                  <a:schemeClr val="tx1"/>
                </a:solidFill>
                <a:effectLst/>
                <a:latin typeface="+mn-lt"/>
                <a:ea typeface="+mn-ea"/>
                <a:cs typeface="+mn-cs"/>
              </a:rPr>
              <a:t>) lets you add dynamic content to static HTML pages.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28</a:t>
            </a:fld>
            <a:endParaRPr lang="en-US"/>
          </a:p>
        </p:txBody>
      </p:sp>
    </p:spTree>
    <p:extLst>
      <p:ext uri="{BB962C8B-B14F-4D97-AF65-F5344CB8AC3E}">
        <p14:creationId xmlns:p14="http://schemas.microsoft.com/office/powerpoint/2010/main" val="3417288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in HTML, a link looks like this: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Courier"/>
                <a:cs typeface="Courier"/>
              </a:rPr>
              <a:t>&lt;a </a:t>
            </a:r>
            <a:r>
              <a:rPr lang="en-US" sz="1200" dirty="0" err="1" smtClean="0">
                <a:latin typeface="Courier"/>
                <a:cs typeface="Courier"/>
              </a:rPr>
              <a:t>href</a:t>
            </a:r>
            <a:r>
              <a:rPr lang="en-US" sz="1200" dirty="0" smtClean="0">
                <a:latin typeface="Courier"/>
                <a:cs typeface="Courier"/>
              </a:rPr>
              <a:t>="#"&gt;here&lt;/a&gt;</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29</a:t>
            </a:fld>
            <a:endParaRPr lang="en-US"/>
          </a:p>
        </p:txBody>
      </p:sp>
    </p:spTree>
    <p:extLst>
      <p:ext uri="{BB962C8B-B14F-4D97-AF65-F5344CB8AC3E}">
        <p14:creationId xmlns:p14="http://schemas.microsoft.com/office/powerpoint/2010/main" val="1564153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 Rails app, we create links using embedded Ruby tags instead. Inside these tags we can write code in the Ruby language. The tags are like saying, heads up, we’re not going to be speaking HTML for a second—instead we’ll be speaking Ruby—so please listen for Ruby instead of HTML. This is what Ruby tags look like: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&lt;%=  %&gt;</a:t>
            </a:r>
          </a:p>
          <a:p>
            <a:endParaRPr lang="en-US" dirty="0" smtClean="0"/>
          </a:p>
        </p:txBody>
      </p:sp>
      <p:sp>
        <p:nvSpPr>
          <p:cNvPr id="4" name="Slide Number Placeholder 3"/>
          <p:cNvSpPr>
            <a:spLocks noGrp="1"/>
          </p:cNvSpPr>
          <p:nvPr>
            <p:ph type="sldNum" sz="quarter" idx="10"/>
          </p:nvPr>
        </p:nvSpPr>
        <p:spPr/>
        <p:txBody>
          <a:bodyPr/>
          <a:lstStyle/>
          <a:p>
            <a:fld id="{4538AB39-EA89-7049-A603-2424D6F45910}" type="slidenum">
              <a:rPr lang="en-US" smtClean="0"/>
              <a:t>30</a:t>
            </a:fld>
            <a:endParaRPr lang="en-US"/>
          </a:p>
        </p:txBody>
      </p:sp>
    </p:spTree>
    <p:extLst>
      <p:ext uri="{BB962C8B-B14F-4D97-AF65-F5344CB8AC3E}">
        <p14:creationId xmlns:p14="http://schemas.microsoft.com/office/powerpoint/2010/main" val="1198770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write a full Ruby link into the </a:t>
            </a:r>
            <a:r>
              <a:rPr lang="en-US" sz="1200" i="1" kern="1200" dirty="0" err="1" smtClean="0">
                <a:solidFill>
                  <a:schemeClr val="tx1"/>
                </a:solidFill>
                <a:effectLst/>
                <a:latin typeface="+mn-lt"/>
                <a:ea typeface="+mn-ea"/>
                <a:cs typeface="+mn-cs"/>
              </a:rPr>
              <a:t>home.html.erb</a:t>
            </a:r>
            <a:r>
              <a:rPr lang="en-US" sz="1200" kern="1200" dirty="0" smtClean="0">
                <a:solidFill>
                  <a:schemeClr val="tx1"/>
                </a:solidFill>
                <a:effectLst/>
                <a:latin typeface="+mn-lt"/>
                <a:ea typeface="+mn-ea"/>
                <a:cs typeface="+mn-cs"/>
              </a:rPr>
              <a:t> file.</a:t>
            </a:r>
            <a:r>
              <a:rPr lang="en-US" sz="1200" kern="1200" baseline="0" dirty="0" smtClean="0">
                <a:solidFill>
                  <a:schemeClr val="tx1"/>
                </a:solidFill>
                <a:effectLst/>
                <a:latin typeface="+mn-lt"/>
                <a:ea typeface="+mn-ea"/>
                <a:cs typeface="+mn-cs"/>
              </a:rPr>
              <a:t> Navigate into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app/views/pages/</a:t>
            </a:r>
            <a:r>
              <a:rPr lang="en-US" sz="1200" i="1" kern="1200" dirty="0" err="1" smtClean="0">
                <a:solidFill>
                  <a:schemeClr val="tx1"/>
                </a:solidFill>
                <a:effectLst/>
                <a:latin typeface="+mn-lt"/>
                <a:ea typeface="+mn-ea"/>
                <a:cs typeface="+mn-cs"/>
              </a:rPr>
              <a:t>home.html.erb</a:t>
            </a:r>
            <a:r>
              <a:rPr lang="en-US" sz="1200" i="1"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and type in this code:</a:t>
            </a:r>
          </a:p>
          <a:p>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link_to</a:t>
            </a:r>
            <a:r>
              <a:rPr lang="en-US" sz="1200" kern="1200" dirty="0" smtClean="0">
                <a:solidFill>
                  <a:schemeClr val="tx1"/>
                </a:solidFill>
                <a:effectLst/>
                <a:latin typeface="+mn-lt"/>
                <a:ea typeface="+mn-ea"/>
                <a:cs typeface="+mn-cs"/>
              </a:rPr>
              <a:t> "here", "#" %&gt;</a:t>
            </a:r>
          </a:p>
          <a:p>
            <a:r>
              <a:rPr lang="en-US" sz="1200" kern="1200" dirty="0" smtClean="0">
                <a:solidFill>
                  <a:schemeClr val="tx1"/>
                </a:solidFill>
                <a:effectLst/>
                <a:latin typeface="+mn-lt"/>
                <a:ea typeface="+mn-ea"/>
                <a:cs typeface="+mn-cs"/>
              </a:rPr>
              <a:t>In Ruby on Rails, a full link will look like that (that’s Ruby code inside the tags).</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31</a:t>
            </a:fld>
            <a:endParaRPr lang="en-US"/>
          </a:p>
        </p:txBody>
      </p:sp>
    </p:spTree>
    <p:extLst>
      <p:ext uri="{BB962C8B-B14F-4D97-AF65-F5344CB8AC3E}">
        <p14:creationId xmlns:p14="http://schemas.microsoft.com/office/powerpoint/2010/main" val="3167323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Rails, layouts let you create elements that show up on every page in your app--like a navigation bar that always appears that the top. So let’s add some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links. </a:t>
            </a:r>
            <a:r>
              <a:rPr lang="en-US" sz="1200" i="0" kern="1200" dirty="0" smtClean="0">
                <a:solidFill>
                  <a:schemeClr val="tx1"/>
                </a:solidFill>
                <a:effectLst/>
                <a:latin typeface="+mn-lt"/>
                <a:ea typeface="+mn-ea"/>
                <a:cs typeface="+mn-cs"/>
              </a:rPr>
              <a:t>Open</a:t>
            </a:r>
            <a:r>
              <a:rPr lang="en-US" sz="1200" i="1" kern="1200" dirty="0" smtClean="0">
                <a:solidFill>
                  <a:schemeClr val="tx1"/>
                </a:solidFill>
                <a:effectLst/>
                <a:latin typeface="+mn-lt"/>
                <a:ea typeface="+mn-ea"/>
                <a:cs typeface="+mn-cs"/>
              </a:rPr>
              <a:t> apps/views/layouts/</a:t>
            </a:r>
            <a:r>
              <a:rPr lang="en-US" sz="1200" i="1" kern="1200" dirty="0" err="1" smtClean="0">
                <a:solidFill>
                  <a:schemeClr val="tx1"/>
                </a:solidFill>
                <a:effectLst/>
                <a:latin typeface="+mn-lt"/>
                <a:ea typeface="+mn-ea"/>
                <a:cs typeface="+mn-cs"/>
              </a:rPr>
              <a:t>application.html.erb</a:t>
            </a:r>
            <a:r>
              <a:rPr lang="en-US" sz="1200" i="1"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and add this code above the line that says &lt;%= yield %&gt;:</a:t>
            </a:r>
          </a:p>
          <a:p>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link_to</a:t>
            </a:r>
            <a:r>
              <a:rPr lang="en-US" sz="1200" kern="1200" dirty="0" smtClean="0">
                <a:solidFill>
                  <a:schemeClr val="tx1"/>
                </a:solidFill>
                <a:effectLst/>
                <a:latin typeface="+mn-lt"/>
                <a:ea typeface="+mn-ea"/>
                <a:cs typeface="+mn-cs"/>
              </a:rPr>
              <a:t> "Home", </a:t>
            </a:r>
            <a:r>
              <a:rPr lang="en-US" sz="1200" kern="1200" dirty="0" err="1" smtClean="0">
                <a:solidFill>
                  <a:schemeClr val="tx1"/>
                </a:solidFill>
                <a:effectLst/>
                <a:latin typeface="+mn-lt"/>
                <a:ea typeface="+mn-ea"/>
                <a:cs typeface="+mn-cs"/>
              </a:rPr>
              <a:t>root_path</a:t>
            </a:r>
            <a:r>
              <a:rPr lang="en-US" sz="1200" kern="1200" dirty="0" smtClean="0">
                <a:solidFill>
                  <a:schemeClr val="tx1"/>
                </a:solidFill>
                <a:effectLst/>
                <a:latin typeface="+mn-lt"/>
                <a:ea typeface="+mn-ea"/>
                <a:cs typeface="+mn-cs"/>
              </a:rPr>
              <a:t> %&gt; &lt;%= </a:t>
            </a:r>
            <a:r>
              <a:rPr lang="en-US" sz="1200" kern="1200" dirty="0" err="1" smtClean="0">
                <a:solidFill>
                  <a:schemeClr val="tx1"/>
                </a:solidFill>
                <a:effectLst/>
                <a:latin typeface="+mn-lt"/>
                <a:ea typeface="+mn-ea"/>
                <a:cs typeface="+mn-cs"/>
              </a:rPr>
              <a:t>link_to</a:t>
            </a:r>
            <a:r>
              <a:rPr lang="en-US" sz="1200" kern="1200" dirty="0" smtClean="0">
                <a:solidFill>
                  <a:schemeClr val="tx1"/>
                </a:solidFill>
                <a:effectLst/>
                <a:latin typeface="+mn-lt"/>
                <a:ea typeface="+mn-ea"/>
                <a:cs typeface="+mn-cs"/>
              </a:rPr>
              <a:t> "About", </a:t>
            </a:r>
            <a:r>
              <a:rPr lang="en-US" sz="1200" kern="1200" dirty="0" err="1" smtClean="0">
                <a:solidFill>
                  <a:schemeClr val="tx1"/>
                </a:solidFill>
                <a:effectLst/>
                <a:latin typeface="+mn-lt"/>
                <a:ea typeface="+mn-ea"/>
                <a:cs typeface="+mn-cs"/>
              </a:rPr>
              <a:t>about_path</a:t>
            </a:r>
            <a:r>
              <a:rPr lang="en-US" sz="1200" kern="1200" dirty="0" smtClean="0">
                <a:solidFill>
                  <a:schemeClr val="tx1"/>
                </a:solidFill>
                <a:effectLst/>
                <a:latin typeface="+mn-lt"/>
                <a:ea typeface="+mn-ea"/>
                <a:cs typeface="+mn-cs"/>
              </a:rPr>
              <a:t> %&gt;</a:t>
            </a:r>
            <a:r>
              <a:rPr lang="en-US" dirty="0" smtClean="0">
                <a:effectLst/>
              </a:rPr>
              <a:t> </a:t>
            </a:r>
          </a:p>
          <a:p>
            <a:r>
              <a:rPr lang="en-US" sz="1200" kern="1200" dirty="0" smtClean="0">
                <a:solidFill>
                  <a:schemeClr val="tx1"/>
                </a:solidFill>
                <a:effectLst/>
                <a:latin typeface="+mn-lt"/>
                <a:ea typeface="+mn-ea"/>
                <a:cs typeface="+mn-cs"/>
              </a:rPr>
              <a:t>Now when we refresh our other browser tab… we see these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links.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33</a:t>
            </a:fld>
            <a:endParaRPr lang="en-US"/>
          </a:p>
        </p:txBody>
      </p:sp>
    </p:spTree>
    <p:extLst>
      <p:ext uri="{BB962C8B-B14F-4D97-AF65-F5344CB8AC3E}">
        <p14:creationId xmlns:p14="http://schemas.microsoft.com/office/powerpoint/2010/main" val="3696244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we can add the Bootstrap gem for some</a:t>
            </a:r>
            <a:r>
              <a:rPr lang="en-US" baseline="0" dirty="0" smtClean="0"/>
              <a:t> styling. But first– what is a Ruby gem?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Ruby gems are time-saving libraries of code that you can download and plug into your application.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save a list of our app’s Ruby gems in the </a:t>
            </a:r>
            <a:r>
              <a:rPr lang="en-US" baseline="0" dirty="0" err="1" smtClean="0"/>
              <a:t>Gemfile</a:t>
            </a:r>
            <a:r>
              <a:rPr lang="en-US" baseline="0" dirty="0" smtClean="0"/>
              <a:t>. </a:t>
            </a:r>
          </a:p>
          <a:p>
            <a:r>
              <a:rPr lang="en-US" baseline="0" dirty="0" smtClean="0"/>
              <a:t>That’s where we’ll start to install Bootstrap in our app.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34</a:t>
            </a:fld>
            <a:endParaRPr lang="en-US"/>
          </a:p>
        </p:txBody>
      </p:sp>
    </p:spTree>
    <p:extLst>
      <p:ext uri="{BB962C8B-B14F-4D97-AF65-F5344CB8AC3E}">
        <p14:creationId xmlns:p14="http://schemas.microsoft.com/office/powerpoint/2010/main" val="3907210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take a look at what this README file says. </a:t>
            </a:r>
          </a:p>
          <a:p>
            <a:r>
              <a:rPr lang="en-US" sz="1200" kern="1200" dirty="0" smtClean="0">
                <a:solidFill>
                  <a:schemeClr val="tx1"/>
                </a:solidFill>
                <a:effectLst/>
                <a:latin typeface="+mn-lt"/>
                <a:ea typeface="+mn-ea"/>
                <a:cs typeface="+mn-cs"/>
              </a:rPr>
              <a:t>First it says “To see which version of Rails is installed, run: rails –v” so let’s do that in the black box at the bottom, which is called a console. We’re running Rails 4.2.5.1 which is important to know because if you run into trouble later on and need to ask questions about how to fix a bug, in your question it’s always helpful to include the version number of the tools you’re using. </a:t>
            </a:r>
          </a:p>
          <a:p>
            <a:r>
              <a:rPr lang="en-US" sz="1200" kern="1200" dirty="0" smtClean="0">
                <a:solidFill>
                  <a:schemeClr val="tx1"/>
                </a:solidFill>
                <a:effectLst/>
                <a:latin typeface="+mn-lt"/>
                <a:ea typeface="+mn-ea"/>
                <a:cs typeface="+mn-cs"/>
              </a:rPr>
              <a:t>Scrolling down on the README we can also see that Nitrous included a sample app, which we can delete by right-clicking on it.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8</a:t>
            </a:fld>
            <a:endParaRPr lang="en-US"/>
          </a:p>
        </p:txBody>
      </p:sp>
    </p:spTree>
    <p:extLst>
      <p:ext uri="{BB962C8B-B14F-4D97-AF65-F5344CB8AC3E}">
        <p14:creationId xmlns:p14="http://schemas.microsoft.com/office/powerpoint/2010/main" val="2180007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the bootstrap gem, we’ll </a:t>
            </a:r>
            <a:r>
              <a:rPr lang="en-US" sz="1200" i="1" kern="1200" dirty="0" smtClean="0">
                <a:solidFill>
                  <a:schemeClr val="tx1"/>
                </a:solidFill>
                <a:effectLst/>
                <a:latin typeface="+mn-lt"/>
                <a:ea typeface="+mn-ea"/>
                <a:cs typeface="+mn-cs"/>
              </a:rPr>
              <a:t>open /</a:t>
            </a:r>
            <a:r>
              <a:rPr lang="en-US" sz="1200" i="1" kern="1200" dirty="0" err="1" smtClean="0">
                <a:solidFill>
                  <a:schemeClr val="tx1"/>
                </a:solidFill>
                <a:effectLst/>
                <a:latin typeface="+mn-lt"/>
                <a:ea typeface="+mn-ea"/>
                <a:cs typeface="+mn-cs"/>
              </a:rPr>
              <a:t>Gemfile</a:t>
            </a:r>
            <a:r>
              <a:rPr lang="en-US" sz="1200" i="1" kern="1200" dirty="0" smtClean="0">
                <a:solidFill>
                  <a:schemeClr val="tx1"/>
                </a:solidFill>
                <a:effectLst/>
                <a:latin typeface="+mn-lt"/>
                <a:ea typeface="+mn-ea"/>
                <a:cs typeface="+mn-cs"/>
              </a:rPr>
              <a:t> and add this code under the line that says</a:t>
            </a:r>
            <a:br>
              <a:rPr lang="en-US" sz="1200" i="1" kern="1200" dirty="0" smtClean="0">
                <a:solidFill>
                  <a:schemeClr val="tx1"/>
                </a:solidFill>
                <a:effectLst/>
                <a:latin typeface="+mn-lt"/>
                <a:ea typeface="+mn-ea"/>
                <a:cs typeface="+mn-cs"/>
              </a:rPr>
            </a:br>
            <a:r>
              <a:rPr lang="en-US" sz="1200" i="1" kern="1200" dirty="0" smtClean="0">
                <a:solidFill>
                  <a:schemeClr val="tx1"/>
                </a:solidFill>
                <a:effectLst/>
                <a:latin typeface="+mn-lt"/>
                <a:ea typeface="+mn-ea"/>
                <a:cs typeface="+mn-cs"/>
              </a:rPr>
              <a:t> “gem '</a:t>
            </a:r>
            <a:r>
              <a:rPr lang="en-US" sz="1200" i="1" kern="1200" dirty="0" err="1" smtClean="0">
                <a:solidFill>
                  <a:schemeClr val="tx1"/>
                </a:solidFill>
                <a:effectLst/>
                <a:latin typeface="+mn-lt"/>
                <a:ea typeface="+mn-ea"/>
                <a:cs typeface="+mn-cs"/>
              </a:rPr>
              <a:t>jbuilder</a:t>
            </a:r>
            <a:r>
              <a:rPr lang="en-US" sz="1200" i="1" kern="1200" dirty="0" smtClean="0">
                <a:solidFill>
                  <a:schemeClr val="tx1"/>
                </a:solidFill>
                <a:effectLst/>
                <a:latin typeface="+mn-lt"/>
                <a:ea typeface="+mn-ea"/>
                <a:cs typeface="+mn-cs"/>
              </a:rPr>
              <a:t>', '~&gt; 2.0'”:</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gem 'bootstrap-sass'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35</a:t>
            </a:fld>
            <a:endParaRPr lang="en-US"/>
          </a:p>
        </p:txBody>
      </p:sp>
    </p:spTree>
    <p:extLst>
      <p:ext uri="{BB962C8B-B14F-4D97-AF65-F5344CB8AC3E}">
        <p14:creationId xmlns:p14="http://schemas.microsoft.com/office/powerpoint/2010/main" val="3533948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Every time we add a Ruby gem to our list of gems in the </a:t>
            </a:r>
            <a:r>
              <a:rPr lang="en-US" dirty="0" err="1" smtClean="0"/>
              <a:t>Gemfile</a:t>
            </a:r>
            <a:r>
              <a:rPr lang="en-US" dirty="0" smtClean="0"/>
              <a:t>, we need to tell Rails to grab those files from the internet, drop them into our app, and install them with this command in the console: bundle</a:t>
            </a:r>
            <a:r>
              <a:rPr lang="en-US" baseline="0" dirty="0" smtClean="0"/>
              <a:t> install</a:t>
            </a:r>
            <a:endParaRPr lang="en-US" dirty="0" smtClean="0"/>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36</a:t>
            </a:fld>
            <a:endParaRPr lang="en-US"/>
          </a:p>
        </p:txBody>
      </p:sp>
    </p:spTree>
    <p:extLst>
      <p:ext uri="{BB962C8B-B14F-4D97-AF65-F5344CB8AC3E}">
        <p14:creationId xmlns:p14="http://schemas.microsoft.com/office/powerpoint/2010/main" val="2948272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take our next step with bootstrap, we need to understand a certain file: the </a:t>
            </a:r>
            <a:r>
              <a:rPr lang="en-US" dirty="0" err="1" smtClean="0"/>
              <a:t>application.css</a:t>
            </a:r>
            <a:r>
              <a:rPr lang="en-US" baseline="0" dirty="0" smtClean="0"/>
              <a:t> file </a:t>
            </a:r>
          </a:p>
          <a:p>
            <a:r>
              <a:rPr lang="en-US" sz="1200" i="1" kern="1200" dirty="0" smtClean="0">
                <a:solidFill>
                  <a:schemeClr val="tx1"/>
                </a:solidFill>
                <a:effectLst/>
                <a:latin typeface="+mn-lt"/>
                <a:ea typeface="+mn-ea"/>
                <a:cs typeface="+mn-cs"/>
              </a:rPr>
              <a:t>Let’s look at this file in app/assets/</a:t>
            </a:r>
            <a:r>
              <a:rPr lang="en-US" sz="1200" i="1" kern="1200" dirty="0" err="1" smtClean="0">
                <a:solidFill>
                  <a:schemeClr val="tx1"/>
                </a:solidFill>
                <a:effectLst/>
                <a:latin typeface="+mn-lt"/>
                <a:ea typeface="+mn-ea"/>
                <a:cs typeface="+mn-cs"/>
              </a:rPr>
              <a:t>stylesheets</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application.css</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Application.css</a:t>
            </a:r>
            <a:r>
              <a:rPr lang="en-US" sz="1200" kern="1200" dirty="0" smtClean="0">
                <a:solidFill>
                  <a:schemeClr val="tx1"/>
                </a:solidFill>
                <a:effectLst/>
                <a:latin typeface="+mn-lt"/>
                <a:ea typeface="+mn-ea"/>
                <a:cs typeface="+mn-cs"/>
              </a:rPr>
              <a:t> takes all the other files in your /</a:t>
            </a:r>
            <a:r>
              <a:rPr lang="en-US" sz="1200" kern="1200" dirty="0" err="1" smtClean="0">
                <a:solidFill>
                  <a:schemeClr val="tx1"/>
                </a:solidFill>
                <a:effectLst/>
                <a:latin typeface="+mn-lt"/>
                <a:ea typeface="+mn-ea"/>
                <a:cs typeface="+mn-cs"/>
              </a:rPr>
              <a:t>stylesheets</a:t>
            </a:r>
            <a:r>
              <a:rPr lang="en-US" sz="1200" kern="1200" dirty="0" smtClean="0">
                <a:solidFill>
                  <a:schemeClr val="tx1"/>
                </a:solidFill>
                <a:effectLst/>
                <a:latin typeface="+mn-lt"/>
                <a:ea typeface="+mn-ea"/>
                <a:cs typeface="+mn-cs"/>
              </a:rPr>
              <a:t> directory and combines them when you run your app.</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37</a:t>
            </a:fld>
            <a:endParaRPr lang="en-US"/>
          </a:p>
        </p:txBody>
      </p:sp>
    </p:spTree>
    <p:extLst>
      <p:ext uri="{BB962C8B-B14F-4D97-AF65-F5344CB8AC3E}">
        <p14:creationId xmlns:p14="http://schemas.microsoft.com/office/powerpoint/2010/main" val="3508044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One of the files that</a:t>
            </a:r>
            <a:r>
              <a:rPr lang="en-US" baseline="0" dirty="0" smtClean="0"/>
              <a:t> we will compile through that </a:t>
            </a:r>
            <a:r>
              <a:rPr lang="en-US" baseline="0" dirty="0" err="1" smtClean="0"/>
              <a:t>application.css</a:t>
            </a:r>
            <a:r>
              <a:rPr lang="en-US" baseline="0" dirty="0" smtClean="0"/>
              <a:t> file contains the customized bootstrap styling that we want to include in our app. To create this new file, </a:t>
            </a:r>
            <a:r>
              <a:rPr lang="en-US" sz="1200" i="1" kern="1200" dirty="0" smtClean="0">
                <a:solidFill>
                  <a:schemeClr val="tx1"/>
                </a:solidFill>
                <a:effectLst/>
                <a:latin typeface="+mn-lt"/>
                <a:ea typeface="+mn-ea"/>
                <a:cs typeface="+mn-cs"/>
              </a:rPr>
              <a:t>right click</a:t>
            </a:r>
            <a:r>
              <a:rPr lang="en-US" sz="1200" i="1" kern="1200" baseline="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on app/assets/</a:t>
            </a:r>
            <a:r>
              <a:rPr lang="en-US" sz="1200" i="1" kern="1200" dirty="0" err="1" smtClean="0">
                <a:solidFill>
                  <a:schemeClr val="tx1"/>
                </a:solidFill>
                <a:effectLst/>
                <a:latin typeface="+mn-lt"/>
                <a:ea typeface="+mn-ea"/>
                <a:cs typeface="+mn-cs"/>
              </a:rPr>
              <a:t>stylesheets</a:t>
            </a:r>
            <a:r>
              <a:rPr lang="en-US" sz="1200" i="1" kern="1200" dirty="0" smtClean="0">
                <a:solidFill>
                  <a:schemeClr val="tx1"/>
                </a:solidFill>
                <a:effectLst/>
                <a:latin typeface="+mn-lt"/>
                <a:ea typeface="+mn-ea"/>
                <a:cs typeface="+mn-cs"/>
              </a:rPr>
              <a:t> and scroll to “New File”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Inside that file, </a:t>
            </a:r>
            <a:r>
              <a:rPr lang="en-US" sz="1200" i="1" kern="1200" dirty="0" smtClean="0">
                <a:solidFill>
                  <a:schemeClr val="tx1"/>
                </a:solidFill>
                <a:effectLst/>
                <a:latin typeface="+mn-lt"/>
                <a:ea typeface="+mn-ea"/>
                <a:cs typeface="+mn-cs"/>
              </a:rPr>
              <a:t>write @import ‘bootstrap’;</a:t>
            </a:r>
            <a:endParaRPr lang="en-US" sz="1200" kern="1200" dirty="0" smtClean="0">
              <a:solidFill>
                <a:schemeClr val="tx1"/>
              </a:solidFill>
              <a:effectLst/>
              <a:latin typeface="+mn-lt"/>
              <a:ea typeface="+mn-ea"/>
              <a:cs typeface="+mn-cs"/>
            </a:endParaRP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38</a:t>
            </a:fld>
            <a:endParaRPr lang="en-US"/>
          </a:p>
        </p:txBody>
      </p:sp>
    </p:spTree>
    <p:extLst>
      <p:ext uri="{BB962C8B-B14F-4D97-AF65-F5344CB8AC3E}">
        <p14:creationId xmlns:p14="http://schemas.microsoft.com/office/powerpoint/2010/main" val="283510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Then,</a:t>
            </a:r>
            <a:r>
              <a:rPr lang="en-US" sz="1200" i="1" kern="1200" baseline="0" dirty="0" smtClean="0">
                <a:solidFill>
                  <a:schemeClr val="tx1"/>
                </a:solidFill>
                <a:effectLst/>
                <a:latin typeface="+mn-lt"/>
                <a:ea typeface="+mn-ea"/>
                <a:cs typeface="+mn-cs"/>
              </a:rPr>
              <a:t> u</a:t>
            </a:r>
            <a:r>
              <a:rPr lang="en-US" sz="1200" i="1" kern="1200" dirty="0" smtClean="0">
                <a:solidFill>
                  <a:schemeClr val="tx1"/>
                </a:solidFill>
                <a:effectLst/>
                <a:latin typeface="+mn-lt"/>
                <a:ea typeface="+mn-ea"/>
                <a:cs typeface="+mn-cs"/>
              </a:rPr>
              <a:t>se </a:t>
            </a:r>
            <a:r>
              <a:rPr lang="en-US" sz="1200" i="1" kern="1200" dirty="0" err="1" smtClean="0">
                <a:solidFill>
                  <a:schemeClr val="tx1"/>
                </a:solidFill>
                <a:effectLst/>
                <a:latin typeface="+mn-lt"/>
                <a:ea typeface="+mn-ea"/>
                <a:cs typeface="+mn-cs"/>
              </a:rPr>
              <a:t>command+S</a:t>
            </a:r>
            <a:r>
              <a:rPr lang="en-US" sz="1200" i="1" kern="1200" dirty="0" smtClean="0">
                <a:solidFill>
                  <a:schemeClr val="tx1"/>
                </a:solidFill>
                <a:effectLst/>
                <a:latin typeface="+mn-lt"/>
                <a:ea typeface="+mn-ea"/>
                <a:cs typeface="+mn-cs"/>
              </a:rPr>
              <a:t> or CTRL+S to save the file as: </a:t>
            </a:r>
            <a:r>
              <a:rPr lang="en-US" sz="1200" i="1" kern="1200" dirty="0" err="1" smtClean="0">
                <a:solidFill>
                  <a:schemeClr val="tx1"/>
                </a:solidFill>
                <a:effectLst/>
                <a:latin typeface="+mn-lt"/>
                <a:ea typeface="+mn-ea"/>
                <a:cs typeface="+mn-cs"/>
              </a:rPr>
              <a:t>bootstrap_custom.css.scss</a:t>
            </a:r>
            <a:endParaRPr lang="en-US" sz="1200" kern="1200" dirty="0" smtClean="0">
              <a:solidFill>
                <a:schemeClr val="tx1"/>
              </a:solidFill>
              <a:effectLst/>
              <a:latin typeface="+mn-lt"/>
              <a:ea typeface="+mn-ea"/>
              <a:cs typeface="+mn-cs"/>
            </a:endParaRPr>
          </a:p>
          <a:p>
            <a:endParaRPr lang="en-US" baseline="0" dirty="0" smtClean="0"/>
          </a:p>
          <a:p>
            <a:r>
              <a:rPr lang="en-US" sz="1200" kern="1200" dirty="0" smtClean="0">
                <a:solidFill>
                  <a:schemeClr val="tx1"/>
                </a:solidFill>
                <a:effectLst/>
                <a:latin typeface="+mn-lt"/>
                <a:ea typeface="+mn-ea"/>
                <a:cs typeface="+mn-cs"/>
              </a:rPr>
              <a:t>SCSS is a </a:t>
            </a:r>
            <a:r>
              <a:rPr lang="en-US" sz="1200" b="1" kern="1200" dirty="0" err="1" smtClean="0">
                <a:solidFill>
                  <a:schemeClr val="tx1"/>
                </a:solidFill>
                <a:effectLst/>
                <a:latin typeface="+mn-lt"/>
                <a:ea typeface="+mn-ea"/>
                <a:cs typeface="+mn-cs"/>
              </a:rPr>
              <a:t>precompiler</a:t>
            </a:r>
            <a:r>
              <a:rPr lang="en-US" sz="1200" kern="1200" dirty="0" smtClean="0">
                <a:solidFill>
                  <a:schemeClr val="tx1"/>
                </a:solidFill>
                <a:effectLst/>
                <a:latin typeface="+mn-lt"/>
                <a:ea typeface="+mn-ea"/>
                <a:cs typeface="+mn-cs"/>
              </a:rPr>
              <a:t> for CSS. It helps you write CSS quicker. (This will make more sense soon).</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39</a:t>
            </a:fld>
            <a:endParaRPr lang="en-US"/>
          </a:p>
        </p:txBody>
      </p:sp>
    </p:spTree>
    <p:extLst>
      <p:ext uri="{BB962C8B-B14F-4D97-AF65-F5344CB8AC3E}">
        <p14:creationId xmlns:p14="http://schemas.microsoft.com/office/powerpoint/2010/main" val="3605877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need to restart your server whenever you add a new gem.</a:t>
            </a:r>
          </a:p>
          <a:p>
            <a:r>
              <a:rPr lang="en-US" sz="1200" i="1" kern="1200" dirty="0" smtClean="0">
                <a:solidFill>
                  <a:schemeClr val="tx1"/>
                </a:solidFill>
                <a:effectLst/>
                <a:latin typeface="+mn-lt"/>
                <a:ea typeface="+mn-ea"/>
                <a:cs typeface="+mn-cs"/>
              </a:rPr>
              <a:t>In console, switch over to the first tab and shut off the Rails server: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CONTROL + C  </a:t>
            </a:r>
          </a:p>
          <a:p>
            <a:r>
              <a:rPr lang="en-US" sz="1200" i="1" kern="1200" dirty="0" smtClean="0">
                <a:solidFill>
                  <a:schemeClr val="tx1"/>
                </a:solidFill>
                <a:effectLst/>
                <a:latin typeface="+mn-lt"/>
                <a:ea typeface="+mn-ea"/>
                <a:cs typeface="+mn-cs"/>
              </a:rPr>
              <a:t>Then use the up-arrow key to display your previous command, and press enter: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rails s -b 0.0.0.0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…Now when we refresh our home page we can see that some pretty Bootstrap styling has been applied.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40</a:t>
            </a:fld>
            <a:endParaRPr lang="en-US"/>
          </a:p>
        </p:txBody>
      </p:sp>
    </p:spTree>
    <p:extLst>
      <p:ext uri="{BB962C8B-B14F-4D97-AF65-F5344CB8AC3E}">
        <p14:creationId xmlns:p14="http://schemas.microsoft.com/office/powerpoint/2010/main" val="1982097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write plain HTML within an</a:t>
            </a:r>
            <a:r>
              <a:rPr lang="en-US" baseline="0" dirty="0" smtClean="0"/>
              <a:t> </a:t>
            </a:r>
            <a:r>
              <a:rPr lang="en-US" baseline="0" dirty="0" err="1" smtClean="0"/>
              <a:t>html.erb</a:t>
            </a:r>
            <a:r>
              <a:rPr lang="en-US" baseline="0" dirty="0" smtClean="0"/>
              <a:t> file. Fill in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41</a:t>
            </a:fld>
            <a:endParaRPr lang="en-US"/>
          </a:p>
        </p:txBody>
      </p:sp>
    </p:spTree>
    <p:extLst>
      <p:ext uri="{BB962C8B-B14F-4D97-AF65-F5344CB8AC3E}">
        <p14:creationId xmlns:p14="http://schemas.microsoft.com/office/powerpoint/2010/main" val="1390916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a:t>
            </a:r>
            <a:r>
              <a:rPr lang="en-US" baseline="0" dirty="0" smtClean="0"/>
              <a:t> green text to the </a:t>
            </a:r>
            <a:r>
              <a:rPr lang="en-US" baseline="0" dirty="0" err="1" smtClean="0"/>
              <a:t>application.html.erb</a:t>
            </a:r>
            <a:r>
              <a:rPr lang="en-US" baseline="0" dirty="0" smtClean="0"/>
              <a:t> page so that we can then view the effects of that container in the browser</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42</a:t>
            </a:fld>
            <a:endParaRPr lang="en-US"/>
          </a:p>
        </p:txBody>
      </p:sp>
    </p:spTree>
    <p:extLst>
      <p:ext uri="{BB962C8B-B14F-4D97-AF65-F5344CB8AC3E}">
        <p14:creationId xmlns:p14="http://schemas.microsoft.com/office/powerpoint/2010/main" val="3096781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have a big chunk of code that you’re going to use over and over in an app—in different parts of your app—then a partial template is a good way to streamline. The partial template is where you store that big chunk of code so that you’re not copy and pasting the same lines over and over. </a:t>
            </a:r>
          </a:p>
          <a:p>
            <a:r>
              <a:rPr lang="en-US" sz="1200" kern="1200" dirty="0" smtClean="0">
                <a:solidFill>
                  <a:schemeClr val="tx1"/>
                </a:solidFill>
                <a:effectLst/>
                <a:latin typeface="+mn-lt"/>
                <a:ea typeface="+mn-ea"/>
                <a:cs typeface="+mn-cs"/>
              </a:rPr>
              <a:t>Let’s create a new file called “_</a:t>
            </a:r>
            <a:r>
              <a:rPr lang="en-US" sz="1200" kern="1200" dirty="0" err="1" smtClean="0">
                <a:solidFill>
                  <a:schemeClr val="tx1"/>
                </a:solidFill>
                <a:effectLst/>
                <a:latin typeface="+mn-lt"/>
                <a:ea typeface="+mn-ea"/>
                <a:cs typeface="+mn-cs"/>
              </a:rPr>
              <a:t>header.html.erb</a:t>
            </a:r>
            <a:r>
              <a:rPr lang="en-US" sz="1200" kern="1200" dirty="0" smtClean="0">
                <a:solidFill>
                  <a:schemeClr val="tx1"/>
                </a:solidFill>
                <a:effectLst/>
                <a:latin typeface="+mn-lt"/>
                <a:ea typeface="+mn-ea"/>
                <a:cs typeface="+mn-cs"/>
              </a:rPr>
              <a:t>” and save it in app/views/layouts.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43</a:t>
            </a:fld>
            <a:endParaRPr lang="en-US"/>
          </a:p>
        </p:txBody>
      </p:sp>
    </p:spTree>
    <p:extLst>
      <p:ext uri="{BB962C8B-B14F-4D97-AF65-F5344CB8AC3E}">
        <p14:creationId xmlns:p14="http://schemas.microsoft.com/office/powerpoint/2010/main" val="3174536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Instead of copying and pasting the same lines of code when you want all of those lines of code to be executed, you simply call the partial template using this line of code: In </a:t>
            </a:r>
            <a:r>
              <a:rPr lang="en-US" sz="1200" i="1" kern="1200" dirty="0" smtClean="0">
                <a:solidFill>
                  <a:schemeClr val="tx1"/>
                </a:solidFill>
                <a:effectLst/>
                <a:latin typeface="+mn-lt"/>
                <a:ea typeface="+mn-ea"/>
                <a:cs typeface="+mn-cs"/>
              </a:rPr>
              <a:t>app/views/layouts/</a:t>
            </a:r>
            <a:r>
              <a:rPr lang="en-US" sz="1200" i="1" kern="1200" dirty="0" err="1" smtClean="0">
                <a:solidFill>
                  <a:schemeClr val="tx1"/>
                </a:solidFill>
                <a:effectLst/>
                <a:latin typeface="+mn-lt"/>
                <a:ea typeface="+mn-ea"/>
                <a:cs typeface="+mn-cs"/>
              </a:rPr>
              <a:t>application.html.erb</a:t>
            </a:r>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replace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link_to</a:t>
            </a:r>
            <a:r>
              <a:rPr lang="en-US" sz="1200" kern="1200" dirty="0" smtClean="0">
                <a:solidFill>
                  <a:schemeClr val="tx1"/>
                </a:solidFill>
                <a:effectLst/>
                <a:latin typeface="+mn-lt"/>
                <a:ea typeface="+mn-ea"/>
                <a:cs typeface="+mn-cs"/>
              </a:rPr>
              <a:t> "Home", </a:t>
            </a:r>
            <a:r>
              <a:rPr lang="en-US" sz="1200" kern="1200" dirty="0" err="1" smtClean="0">
                <a:solidFill>
                  <a:schemeClr val="tx1"/>
                </a:solidFill>
                <a:effectLst/>
                <a:latin typeface="+mn-lt"/>
                <a:ea typeface="+mn-ea"/>
                <a:cs typeface="+mn-cs"/>
              </a:rPr>
              <a:t>root_path</a:t>
            </a:r>
            <a:r>
              <a:rPr lang="en-US" sz="1200" kern="1200" dirty="0" smtClean="0">
                <a:solidFill>
                  <a:schemeClr val="tx1"/>
                </a:solidFill>
                <a:effectLst/>
                <a:latin typeface="+mn-lt"/>
                <a:ea typeface="+mn-ea"/>
                <a:cs typeface="+mn-cs"/>
              </a:rPr>
              <a:t> %&gt; </a:t>
            </a:r>
          </a:p>
          <a:p>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link_to</a:t>
            </a:r>
            <a:r>
              <a:rPr lang="en-US" sz="1200" kern="1200" dirty="0" smtClean="0">
                <a:solidFill>
                  <a:schemeClr val="tx1"/>
                </a:solidFill>
                <a:effectLst/>
                <a:latin typeface="+mn-lt"/>
                <a:ea typeface="+mn-ea"/>
                <a:cs typeface="+mn-cs"/>
              </a:rPr>
              <a:t> "About", </a:t>
            </a:r>
            <a:r>
              <a:rPr lang="en-US" sz="1200" kern="1200" dirty="0" err="1" smtClean="0">
                <a:solidFill>
                  <a:schemeClr val="tx1"/>
                </a:solidFill>
                <a:effectLst/>
                <a:latin typeface="+mn-lt"/>
                <a:ea typeface="+mn-ea"/>
                <a:cs typeface="+mn-cs"/>
              </a:rPr>
              <a:t>about_path</a:t>
            </a:r>
            <a:r>
              <a:rPr lang="en-US" sz="1200" kern="1200" dirty="0" smtClean="0">
                <a:solidFill>
                  <a:schemeClr val="tx1"/>
                </a:solidFill>
                <a:effectLst/>
                <a:latin typeface="+mn-lt"/>
                <a:ea typeface="+mn-ea"/>
                <a:cs typeface="+mn-cs"/>
              </a:rPr>
              <a:t> %&gt;</a:t>
            </a:r>
            <a:r>
              <a:rPr lang="en-US" dirty="0" smtClean="0">
                <a:effectLst/>
              </a:rPr>
              <a:t> </a:t>
            </a:r>
          </a:p>
          <a:p>
            <a:r>
              <a:rPr lang="en-US" sz="1200" kern="1200" dirty="0" smtClean="0">
                <a:solidFill>
                  <a:schemeClr val="tx1"/>
                </a:solidFill>
                <a:effectLst/>
                <a:latin typeface="+mn-lt"/>
                <a:ea typeface="+mn-ea"/>
                <a:cs typeface="+mn-cs"/>
              </a:rPr>
              <a:t>with </a:t>
            </a:r>
          </a:p>
          <a:p>
            <a:r>
              <a:rPr lang="en-US" sz="1200" kern="1200" dirty="0" smtClean="0">
                <a:solidFill>
                  <a:schemeClr val="tx1"/>
                </a:solidFill>
                <a:effectLst/>
                <a:latin typeface="+mn-lt"/>
                <a:ea typeface="+mn-ea"/>
                <a:cs typeface="+mn-cs"/>
              </a:rPr>
              <a:t>&lt;%= render 'layouts/header' %&gt;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45</a:t>
            </a:fld>
            <a:endParaRPr lang="en-US"/>
          </a:p>
        </p:txBody>
      </p:sp>
    </p:spTree>
    <p:extLst>
      <p:ext uri="{BB962C8B-B14F-4D97-AF65-F5344CB8AC3E}">
        <p14:creationId xmlns:p14="http://schemas.microsoft.com/office/powerpoint/2010/main" val="2147707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now let’s build our </a:t>
            </a:r>
            <a:r>
              <a:rPr lang="en-US" sz="1200" kern="1200" dirty="0" err="1" smtClean="0">
                <a:solidFill>
                  <a:schemeClr val="tx1"/>
                </a:solidFill>
                <a:effectLst/>
                <a:latin typeface="+mn-lt"/>
                <a:ea typeface="+mn-ea"/>
                <a:cs typeface="+mn-cs"/>
              </a:rPr>
              <a:t>pinterest</a:t>
            </a:r>
            <a:r>
              <a:rPr lang="en-US" sz="1200" kern="1200" dirty="0" smtClean="0">
                <a:solidFill>
                  <a:schemeClr val="tx1"/>
                </a:solidFill>
                <a:effectLst/>
                <a:latin typeface="+mn-lt"/>
                <a:ea typeface="+mn-ea"/>
                <a:cs typeface="+mn-cs"/>
              </a:rPr>
              <a:t> app. To do that type these commands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the black box so that we can get situated inside the right folder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cd ~/code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then create our app</a:t>
            </a:r>
            <a:r>
              <a:rPr lang="en-US" sz="1200" kern="1200" baseline="0" dirty="0" smtClean="0">
                <a:solidFill>
                  <a:schemeClr val="tx1"/>
                </a:solidFill>
                <a:effectLst/>
                <a:latin typeface="+mn-lt"/>
                <a:ea typeface="+mn-ea"/>
                <a:cs typeface="+mn-cs"/>
              </a:rPr>
              <a:t> with the command, </a:t>
            </a:r>
            <a:endParaRPr lang="en-US" sz="1200" b="1"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rails new </a:t>
            </a:r>
            <a:r>
              <a:rPr lang="en-US" sz="1200" b="1" kern="1200" dirty="0" err="1" smtClean="0">
                <a:solidFill>
                  <a:schemeClr val="tx1"/>
                </a:solidFill>
                <a:effectLst/>
                <a:latin typeface="+mn-lt"/>
                <a:ea typeface="+mn-ea"/>
                <a:cs typeface="+mn-cs"/>
              </a:rPr>
              <a:t>pinterest_clone</a:t>
            </a:r>
            <a:r>
              <a:rPr lang="en-US" sz="1200" b="1" kern="1200" baseline="0" dirty="0" smtClean="0">
                <a:solidFill>
                  <a:schemeClr val="tx1"/>
                </a:solidFill>
                <a:effectLst/>
                <a:latin typeface="+mn-lt"/>
                <a:ea typeface="+mn-ea"/>
                <a:cs typeface="+mn-cs"/>
              </a:rPr>
              <a:t> –d </a:t>
            </a:r>
            <a:r>
              <a:rPr lang="en-US" sz="1200" b="1" kern="1200" baseline="0" dirty="0" err="1" smtClean="0">
                <a:solidFill>
                  <a:schemeClr val="tx1"/>
                </a:solidFill>
                <a:effectLst/>
                <a:latin typeface="+mn-lt"/>
                <a:ea typeface="+mn-ea"/>
                <a:cs typeface="+mn-cs"/>
              </a:rPr>
              <a:t>postgresql</a:t>
            </a:r>
            <a:endParaRPr lang="en-US" sz="1200" b="1"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see that a ton of files were just created and a lot of things were just installed. Let’s switch from the code folder into the directory we just created with the command:</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cd </a:t>
            </a:r>
            <a:r>
              <a:rPr lang="en-US" sz="1200" b="1" dirty="0" err="1" smtClean="0"/>
              <a:t>pinterest_clone</a:t>
            </a:r>
            <a:r>
              <a:rPr lang="en-US" sz="1200" b="1"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10</a:t>
            </a:fld>
            <a:endParaRPr lang="en-US"/>
          </a:p>
        </p:txBody>
      </p:sp>
    </p:spTree>
    <p:extLst>
      <p:ext uri="{BB962C8B-B14F-4D97-AF65-F5344CB8AC3E}">
        <p14:creationId xmlns:p14="http://schemas.microsoft.com/office/powerpoint/2010/main" val="1697105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t>
            </a:r>
            <a:r>
              <a:rPr lang="en-US" baseline="0" dirty="0" smtClean="0"/>
              <a:t>some time to fill out the </a:t>
            </a:r>
            <a:r>
              <a:rPr lang="en-US" baseline="0" dirty="0" err="1" smtClean="0"/>
              <a:t>nav</a:t>
            </a:r>
            <a:r>
              <a:rPr lang="en-US" baseline="0" dirty="0" smtClean="0"/>
              <a:t> bar partial with all of this code</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46</a:t>
            </a:fld>
            <a:endParaRPr lang="en-US"/>
          </a:p>
        </p:txBody>
      </p:sp>
    </p:spTree>
    <p:extLst>
      <p:ext uri="{BB962C8B-B14F-4D97-AF65-F5344CB8AC3E}">
        <p14:creationId xmlns:p14="http://schemas.microsoft.com/office/powerpoint/2010/main" val="3027386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we’re going to require Bootstrap’s </a:t>
            </a:r>
            <a:r>
              <a:rPr lang="en-US" dirty="0" err="1" smtClean="0"/>
              <a:t>builtin</a:t>
            </a:r>
            <a:r>
              <a:rPr lang="en-US" dirty="0" smtClean="0"/>
              <a:t> JavaScript</a:t>
            </a:r>
            <a:r>
              <a:rPr lang="en-US" baseline="0" dirty="0" smtClean="0"/>
              <a:t> by adding a reference to it in our app’s </a:t>
            </a:r>
            <a:r>
              <a:rPr lang="en-US" baseline="0" dirty="0" err="1" smtClean="0"/>
              <a:t>application.js</a:t>
            </a:r>
            <a:r>
              <a:rPr lang="en-US" baseline="0" dirty="0" smtClean="0"/>
              <a:t> file. </a:t>
            </a:r>
          </a:p>
          <a:p>
            <a:r>
              <a:rPr lang="en-US" baseline="0" dirty="0" smtClean="0"/>
              <a:t>Add the text in green to that file.</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48</a:t>
            </a:fld>
            <a:endParaRPr lang="en-US"/>
          </a:p>
        </p:txBody>
      </p:sp>
    </p:spTree>
    <p:extLst>
      <p:ext uri="{BB962C8B-B14F-4D97-AF65-F5344CB8AC3E}">
        <p14:creationId xmlns:p14="http://schemas.microsoft.com/office/powerpoint/2010/main" val="4048573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viewport meta tag sets the width and initial scale of the viewport. Below the line that says &lt;%= </a:t>
            </a:r>
            <a:r>
              <a:rPr lang="en-US" sz="1200" kern="1200" dirty="0" err="1" smtClean="0">
                <a:solidFill>
                  <a:schemeClr val="tx1"/>
                </a:solidFill>
                <a:effectLst/>
                <a:latin typeface="+mn-lt"/>
                <a:ea typeface="+mn-ea"/>
                <a:cs typeface="+mn-cs"/>
              </a:rPr>
              <a:t>csrf_meta_tags</a:t>
            </a:r>
            <a:r>
              <a:rPr lang="en-US" sz="1200" kern="1200" dirty="0" smtClean="0">
                <a:solidFill>
                  <a:schemeClr val="tx1"/>
                </a:solidFill>
                <a:effectLst/>
                <a:latin typeface="+mn-lt"/>
                <a:ea typeface="+mn-ea"/>
                <a:cs typeface="+mn-cs"/>
              </a:rPr>
              <a:t> %&gt;, write the below code</a:t>
            </a:r>
            <a:r>
              <a:rPr lang="en-US" sz="1200" kern="1200" baseline="0" dirty="0" smtClean="0">
                <a:solidFill>
                  <a:schemeClr val="tx1"/>
                </a:solidFill>
                <a:effectLst/>
                <a:latin typeface="+mn-lt"/>
                <a:ea typeface="+mn-ea"/>
                <a:cs typeface="+mn-cs"/>
              </a:rPr>
              <a:t> in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our </a:t>
            </a:r>
            <a:r>
              <a:rPr lang="en-US" sz="1200" i="1" kern="1200" dirty="0" err="1" smtClean="0">
                <a:solidFill>
                  <a:schemeClr val="tx1"/>
                </a:solidFill>
                <a:effectLst/>
                <a:latin typeface="+mn-lt"/>
                <a:ea typeface="+mn-ea"/>
                <a:cs typeface="+mn-cs"/>
              </a:rPr>
              <a:t>application.html.erb</a:t>
            </a:r>
            <a:r>
              <a:rPr lang="en-US" sz="1200" i="1" kern="1200" dirty="0" smtClean="0">
                <a:solidFill>
                  <a:schemeClr val="tx1"/>
                </a:solidFill>
                <a:effectLst/>
                <a:latin typeface="+mn-lt"/>
                <a:ea typeface="+mn-ea"/>
                <a:cs typeface="+mn-cs"/>
              </a:rPr>
              <a:t> file: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&lt;meta name="viewport" content="width=device-width, initial-scale=1.0"&gt;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49</a:t>
            </a:fld>
            <a:endParaRPr lang="en-US"/>
          </a:p>
        </p:txBody>
      </p:sp>
    </p:spTree>
    <p:extLst>
      <p:ext uri="{BB962C8B-B14F-4D97-AF65-F5344CB8AC3E}">
        <p14:creationId xmlns:p14="http://schemas.microsoft.com/office/powerpoint/2010/main" val="20542519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viewport meta tag sets the width and initial scale of the viewport. Below the line that says &lt;%= </a:t>
            </a:r>
            <a:r>
              <a:rPr lang="en-US" sz="1200" kern="1200" dirty="0" err="1" smtClean="0">
                <a:solidFill>
                  <a:schemeClr val="tx1"/>
                </a:solidFill>
                <a:effectLst/>
                <a:latin typeface="+mn-lt"/>
                <a:ea typeface="+mn-ea"/>
                <a:cs typeface="+mn-cs"/>
              </a:rPr>
              <a:t>csrf_meta_tags</a:t>
            </a:r>
            <a:r>
              <a:rPr lang="en-US" sz="1200" kern="1200" dirty="0" smtClean="0">
                <a:solidFill>
                  <a:schemeClr val="tx1"/>
                </a:solidFill>
                <a:effectLst/>
                <a:latin typeface="+mn-lt"/>
                <a:ea typeface="+mn-ea"/>
                <a:cs typeface="+mn-cs"/>
              </a:rPr>
              <a:t> %&gt;, write the below code</a:t>
            </a:r>
            <a:r>
              <a:rPr lang="en-US" sz="1200" kern="1200" baseline="0" dirty="0" smtClean="0">
                <a:solidFill>
                  <a:schemeClr val="tx1"/>
                </a:solidFill>
                <a:effectLst/>
                <a:latin typeface="+mn-lt"/>
                <a:ea typeface="+mn-ea"/>
                <a:cs typeface="+mn-cs"/>
              </a:rPr>
              <a:t> in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our </a:t>
            </a:r>
            <a:r>
              <a:rPr lang="en-US" sz="1200" i="1" kern="1200" dirty="0" err="1" smtClean="0">
                <a:solidFill>
                  <a:schemeClr val="tx1"/>
                </a:solidFill>
                <a:effectLst/>
                <a:latin typeface="+mn-lt"/>
                <a:ea typeface="+mn-ea"/>
                <a:cs typeface="+mn-cs"/>
              </a:rPr>
              <a:t>application.html.erb</a:t>
            </a:r>
            <a:r>
              <a:rPr lang="en-US" sz="1200" i="1" kern="1200" dirty="0" smtClean="0">
                <a:solidFill>
                  <a:schemeClr val="tx1"/>
                </a:solidFill>
                <a:effectLst/>
                <a:latin typeface="+mn-lt"/>
                <a:ea typeface="+mn-ea"/>
                <a:cs typeface="+mn-cs"/>
              </a:rPr>
              <a:t> file: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&lt;meta name="viewport" content="width=device-width, initial-scale=1.0"&gt;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50</a:t>
            </a:fld>
            <a:endParaRPr lang="en-US"/>
          </a:p>
        </p:txBody>
      </p:sp>
    </p:spTree>
    <p:extLst>
      <p:ext uri="{BB962C8B-B14F-4D97-AF65-F5344CB8AC3E}">
        <p14:creationId xmlns:p14="http://schemas.microsoft.com/office/powerpoint/2010/main" val="20542519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add a </a:t>
            </a:r>
            <a:r>
              <a:rPr lang="en-US" baseline="0" dirty="0" err="1" smtClean="0"/>
              <a:t>jumbotron</a:t>
            </a:r>
            <a:r>
              <a:rPr lang="en-US" baseline="0" dirty="0" smtClean="0"/>
              <a:t> by adding the green text to </a:t>
            </a:r>
            <a:r>
              <a:rPr lang="en-US" baseline="0" dirty="0" err="1" smtClean="0"/>
              <a:t>home.html.erb</a:t>
            </a:r>
            <a:r>
              <a:rPr lang="en-US" baseline="0" dirty="0" smtClean="0"/>
              <a:t>.</a:t>
            </a:r>
          </a:p>
          <a:p>
            <a:endParaRPr lang="en-US" baseline="0" dirty="0" smtClean="0"/>
          </a:p>
          <a:p>
            <a:r>
              <a:rPr lang="en-US" baseline="0" dirty="0" smtClean="0"/>
              <a:t>You can check what this looks like in the browser after you save your changes.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51</a:t>
            </a:fld>
            <a:endParaRPr lang="en-US"/>
          </a:p>
        </p:txBody>
      </p:sp>
    </p:spTree>
    <p:extLst>
      <p:ext uri="{BB962C8B-B14F-4D97-AF65-F5344CB8AC3E}">
        <p14:creationId xmlns:p14="http://schemas.microsoft.com/office/powerpoint/2010/main" val="13385753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Generating a scaffold in Rails lets us quickly add new pins to our app.</a:t>
            </a:r>
          </a:p>
          <a:p>
            <a:r>
              <a:rPr lang="en-US" sz="1200" kern="1200" dirty="0" smtClean="0">
                <a:solidFill>
                  <a:schemeClr val="tx1"/>
                </a:solidFill>
                <a:effectLst/>
                <a:latin typeface="+mn-lt"/>
                <a:ea typeface="+mn-ea"/>
                <a:cs typeface="+mn-cs"/>
              </a:rPr>
              <a:t>In this Rails app we have pins, which we call “resources” in this context. For pins, generating</a:t>
            </a:r>
            <a:r>
              <a:rPr lang="en-US" sz="1200" kern="1200" baseline="0" dirty="0" smtClean="0">
                <a:solidFill>
                  <a:schemeClr val="tx1"/>
                </a:solidFill>
                <a:effectLst/>
                <a:latin typeface="+mn-lt"/>
                <a:ea typeface="+mn-ea"/>
                <a:cs typeface="+mn-cs"/>
              </a:rPr>
              <a:t> a scaffold will take care of all of these steps for us</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create a pins </a:t>
            </a:r>
            <a:r>
              <a:rPr lang="en-US" sz="1200" b="1" kern="1200" dirty="0" smtClean="0">
                <a:solidFill>
                  <a:schemeClr val="tx1"/>
                </a:solidFill>
                <a:effectLst/>
                <a:latin typeface="+mn-lt"/>
                <a:ea typeface="+mn-ea"/>
                <a:cs typeface="+mn-cs"/>
              </a:rPr>
              <a:t>model</a:t>
            </a:r>
            <a:r>
              <a:rPr lang="en-US" sz="1200" kern="1200" dirty="0" smtClean="0">
                <a:solidFill>
                  <a:schemeClr val="tx1"/>
                </a:solidFill>
                <a:effectLst/>
                <a:latin typeface="+mn-lt"/>
                <a:ea typeface="+mn-ea"/>
                <a:cs typeface="+mn-cs"/>
              </a:rPr>
              <a:t> (to define what data we have in our app, the relationships between that data, and how we will use it)</a:t>
            </a:r>
          </a:p>
          <a:p>
            <a:pPr lvl="0"/>
            <a:r>
              <a:rPr lang="en-US" sz="1200" kern="1200" dirty="0" smtClean="0">
                <a:solidFill>
                  <a:schemeClr val="tx1"/>
                </a:solidFill>
                <a:effectLst/>
                <a:latin typeface="+mn-lt"/>
                <a:ea typeface="+mn-ea"/>
                <a:cs typeface="+mn-cs"/>
              </a:rPr>
              <a:t>create a pins </a:t>
            </a:r>
            <a:r>
              <a:rPr lang="en-US" sz="1200" b="1" kern="1200" dirty="0" smtClean="0">
                <a:solidFill>
                  <a:schemeClr val="tx1"/>
                </a:solidFill>
                <a:effectLst/>
                <a:latin typeface="+mn-lt"/>
                <a:ea typeface="+mn-ea"/>
                <a:cs typeface="+mn-cs"/>
              </a:rPr>
              <a:t>controller </a:t>
            </a:r>
            <a:r>
              <a:rPr lang="en-US" sz="1200" kern="1200" dirty="0" smtClean="0">
                <a:solidFill>
                  <a:schemeClr val="tx1"/>
                </a:solidFill>
                <a:effectLst/>
                <a:latin typeface="+mn-lt"/>
                <a:ea typeface="+mn-ea"/>
                <a:cs typeface="+mn-cs"/>
              </a:rPr>
              <a:t>(to connect the View and the Model to the database where pin info is stored), and ferry information between all three</a:t>
            </a:r>
          </a:p>
          <a:p>
            <a:pPr lvl="0"/>
            <a:r>
              <a:rPr lang="en-US" sz="1200" kern="1200" dirty="0" smtClean="0">
                <a:solidFill>
                  <a:schemeClr val="tx1"/>
                </a:solidFill>
                <a:effectLst/>
                <a:latin typeface="+mn-lt"/>
                <a:ea typeface="+mn-ea"/>
                <a:cs typeface="+mn-cs"/>
              </a:rPr>
              <a:t>create </a:t>
            </a:r>
            <a:r>
              <a:rPr lang="en-US" sz="1200" b="1" kern="1200" dirty="0" smtClean="0">
                <a:solidFill>
                  <a:schemeClr val="tx1"/>
                </a:solidFill>
                <a:effectLst/>
                <a:latin typeface="+mn-lt"/>
                <a:ea typeface="+mn-ea"/>
                <a:cs typeface="+mn-cs"/>
              </a:rPr>
              <a:t>views </a:t>
            </a:r>
            <a:r>
              <a:rPr lang="en-US" sz="1200" kern="1200" dirty="0" smtClean="0">
                <a:solidFill>
                  <a:schemeClr val="tx1"/>
                </a:solidFill>
                <a:effectLst/>
                <a:latin typeface="+mn-lt"/>
                <a:ea typeface="+mn-ea"/>
                <a:cs typeface="+mn-cs"/>
              </a:rPr>
              <a:t>in which the user can for Creating, Reading (viewing), Updating (editing), and Destroying (deleting) pins. Another way of saying this is that it’s a CRUD—Create/Read/Update/Destroy—resource.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52</a:t>
            </a:fld>
            <a:endParaRPr lang="en-US"/>
          </a:p>
        </p:txBody>
      </p:sp>
    </p:spTree>
    <p:extLst>
      <p:ext uri="{BB962C8B-B14F-4D97-AF65-F5344CB8AC3E}">
        <p14:creationId xmlns:p14="http://schemas.microsoft.com/office/powerpoint/2010/main" val="5794015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do this with a simple command:</a:t>
            </a:r>
          </a:p>
          <a:p>
            <a:r>
              <a:rPr lang="en-US" sz="1200" kern="1200" dirty="0" smtClean="0">
                <a:solidFill>
                  <a:schemeClr val="tx1"/>
                </a:solidFill>
                <a:effectLst/>
                <a:latin typeface="+mn-lt"/>
                <a:ea typeface="+mn-ea"/>
                <a:cs typeface="+mn-cs"/>
              </a:rPr>
              <a:t>➜  rails generate scaffold pin </a:t>
            </a:r>
            <a:r>
              <a:rPr lang="en-US" sz="1200" kern="1200" dirty="0" err="1" smtClean="0">
                <a:solidFill>
                  <a:schemeClr val="tx1"/>
                </a:solidFill>
                <a:effectLst/>
                <a:latin typeface="+mn-lt"/>
                <a:ea typeface="+mn-ea"/>
                <a:cs typeface="+mn-cs"/>
              </a:rPr>
              <a:t>description:string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that command we’re </a:t>
            </a:r>
            <a:r>
              <a:rPr lang="en-US" sz="1200" kern="1200" dirty="0" err="1" smtClean="0">
                <a:solidFill>
                  <a:schemeClr val="tx1"/>
                </a:solidFill>
                <a:effectLst/>
                <a:latin typeface="+mn-lt"/>
                <a:ea typeface="+mn-ea"/>
                <a:cs typeface="+mn-cs"/>
              </a:rPr>
              <a:t>tellng</a:t>
            </a:r>
            <a:r>
              <a:rPr lang="en-US" sz="1200" kern="1200" dirty="0" smtClean="0">
                <a:solidFill>
                  <a:schemeClr val="tx1"/>
                </a:solidFill>
                <a:effectLst/>
                <a:latin typeface="+mn-lt"/>
                <a:ea typeface="+mn-ea"/>
                <a:cs typeface="+mn-cs"/>
              </a:rPr>
              <a:t> Rails to create all those files for a resource called a Pin, and each pin will have a description that’s a string.</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54</a:t>
            </a:fld>
            <a:endParaRPr lang="en-US"/>
          </a:p>
        </p:txBody>
      </p:sp>
    </p:spTree>
    <p:extLst>
      <p:ext uri="{BB962C8B-B14F-4D97-AF65-F5344CB8AC3E}">
        <p14:creationId xmlns:p14="http://schemas.microsoft.com/office/powerpoint/2010/main" val="28627256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since we’ve added a form of data—Pins—to our app, we need to give Rails a heads up that we want to use the version of the database that has an empty table in which we’ll save data for our pins.   </a:t>
            </a:r>
          </a:p>
          <a:p>
            <a:r>
              <a:rPr lang="en-US" sz="1200" kern="1200" dirty="0" smtClean="0">
                <a:solidFill>
                  <a:schemeClr val="tx1"/>
                </a:solidFill>
                <a:effectLst/>
                <a:latin typeface="+mn-lt"/>
                <a:ea typeface="+mn-ea"/>
                <a:cs typeface="+mn-cs"/>
              </a:rPr>
              <a:t>➜  rake </a:t>
            </a:r>
            <a:r>
              <a:rPr lang="en-US" sz="1200" kern="1200" dirty="0" err="1" smtClean="0">
                <a:solidFill>
                  <a:schemeClr val="tx1"/>
                </a:solidFill>
                <a:effectLst/>
                <a:latin typeface="+mn-lt"/>
                <a:ea typeface="+mn-ea"/>
                <a:cs typeface="+mn-cs"/>
              </a:rPr>
              <a:t>db:migrate</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56</a:t>
            </a:fld>
            <a:endParaRPr lang="en-US"/>
          </a:p>
        </p:txBody>
      </p:sp>
    </p:spTree>
    <p:extLst>
      <p:ext uri="{BB962C8B-B14F-4D97-AF65-F5344CB8AC3E}">
        <p14:creationId xmlns:p14="http://schemas.microsoft.com/office/powerpoint/2010/main" val="26442814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style file is also created with scaffold. It messes with the rest of your CSS, so delete it </a:t>
            </a:r>
          </a:p>
          <a:p>
            <a:r>
              <a:rPr lang="en-US" sz="1200" i="1" kern="1200" dirty="0" smtClean="0">
                <a:solidFill>
                  <a:schemeClr val="tx1"/>
                </a:solidFill>
                <a:effectLst/>
                <a:latin typeface="+mn-lt"/>
                <a:ea typeface="+mn-ea"/>
                <a:cs typeface="+mn-cs"/>
              </a:rPr>
              <a:t>(to view this new file in Nitrous you might need to click “Refresh Tree”, which you can access by clicking on the three dots at the top of the tree, next to </a:t>
            </a:r>
            <a:r>
              <a:rPr lang="en-US" sz="1200" i="1" kern="1200" dirty="0" err="1" smtClean="0">
                <a:solidFill>
                  <a:schemeClr val="tx1"/>
                </a:solidFill>
                <a:effectLst/>
                <a:latin typeface="+mn-lt"/>
                <a:ea typeface="+mn-ea"/>
                <a:cs typeface="+mn-cs"/>
              </a:rPr>
              <a:t>Pinterest_clone</a:t>
            </a:r>
            <a:r>
              <a:rPr lang="en-US" sz="1200" i="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app/assets/</a:t>
            </a:r>
            <a:r>
              <a:rPr lang="en-US" sz="1200" kern="1200" dirty="0" err="1" smtClean="0">
                <a:solidFill>
                  <a:schemeClr val="tx1"/>
                </a:solidFill>
                <a:effectLst/>
                <a:latin typeface="+mn-lt"/>
                <a:ea typeface="+mn-ea"/>
                <a:cs typeface="+mn-cs"/>
              </a:rPr>
              <a:t>stylesheets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scaffolds.css.scss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57</a:t>
            </a:fld>
            <a:endParaRPr lang="en-US"/>
          </a:p>
        </p:txBody>
      </p:sp>
    </p:spTree>
    <p:extLst>
      <p:ext uri="{BB962C8B-B14F-4D97-AF65-F5344CB8AC3E}">
        <p14:creationId xmlns:p14="http://schemas.microsoft.com/office/powerpoint/2010/main" val="1502241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look at the controller to better understand its actions. Open this file that we just created and delete the commented, gray text that starts a # symbol in:</a:t>
            </a:r>
          </a:p>
          <a:p>
            <a:r>
              <a:rPr lang="en-US" sz="1200" i="1" kern="1200" dirty="0" smtClean="0">
                <a:solidFill>
                  <a:schemeClr val="tx1"/>
                </a:solidFill>
                <a:effectLst/>
                <a:latin typeface="+mn-lt"/>
                <a:ea typeface="+mn-ea"/>
                <a:cs typeface="+mn-cs"/>
              </a:rPr>
              <a:t>app/controllers/</a:t>
            </a:r>
            <a:r>
              <a:rPr lang="en-US" sz="1200" i="1" kern="1200" dirty="0" err="1" smtClean="0">
                <a:solidFill>
                  <a:schemeClr val="tx1"/>
                </a:solidFill>
                <a:effectLst/>
                <a:latin typeface="+mn-lt"/>
                <a:ea typeface="+mn-ea"/>
                <a:cs typeface="+mn-cs"/>
              </a:rPr>
              <a:t>pins_controller.rb</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see in this file the actions that can be taken on each pin:</a:t>
            </a:r>
          </a:p>
          <a:p>
            <a:pPr lvl="0"/>
            <a:r>
              <a:rPr lang="en-US" sz="1200" kern="1200" dirty="0" smtClean="0">
                <a:solidFill>
                  <a:schemeClr val="tx1"/>
                </a:solidFill>
                <a:effectLst/>
                <a:latin typeface="+mn-lt"/>
                <a:ea typeface="+mn-ea"/>
                <a:cs typeface="+mn-cs"/>
              </a:rPr>
              <a:t>we can display an INDEX of all pins</a:t>
            </a:r>
          </a:p>
          <a:p>
            <a:pPr lvl="0"/>
            <a:r>
              <a:rPr lang="en-US" sz="1200" kern="1200" dirty="0" smtClean="0">
                <a:solidFill>
                  <a:schemeClr val="tx1"/>
                </a:solidFill>
                <a:effectLst/>
                <a:latin typeface="+mn-lt"/>
                <a:ea typeface="+mn-ea"/>
                <a:cs typeface="+mn-cs"/>
              </a:rPr>
              <a:t>we can SHOW a single pin</a:t>
            </a:r>
          </a:p>
          <a:p>
            <a:pPr lvl="0"/>
            <a:r>
              <a:rPr lang="en-US" sz="1200" kern="1200" dirty="0" smtClean="0">
                <a:solidFill>
                  <a:schemeClr val="tx1"/>
                </a:solidFill>
                <a:effectLst/>
                <a:latin typeface="+mn-lt"/>
                <a:ea typeface="+mn-ea"/>
                <a:cs typeface="+mn-cs"/>
              </a:rPr>
              <a:t>we can create a NEW pin that won’t be saved</a:t>
            </a:r>
          </a:p>
          <a:p>
            <a:pPr lvl="0"/>
            <a:r>
              <a:rPr lang="en-US" sz="1200" kern="1200" dirty="0" smtClean="0">
                <a:solidFill>
                  <a:schemeClr val="tx1"/>
                </a:solidFill>
                <a:effectLst/>
                <a:latin typeface="+mn-lt"/>
                <a:ea typeface="+mn-ea"/>
                <a:cs typeface="+mn-cs"/>
              </a:rPr>
              <a:t>we can EDIT an existing pin (this sends the user a form in their browser view, in which they can make edits)</a:t>
            </a:r>
          </a:p>
          <a:p>
            <a:pPr lvl="0"/>
            <a:r>
              <a:rPr lang="en-US" sz="1200" kern="1200" dirty="0" smtClean="0">
                <a:solidFill>
                  <a:schemeClr val="tx1"/>
                </a:solidFill>
                <a:effectLst/>
                <a:latin typeface="+mn-lt"/>
                <a:ea typeface="+mn-ea"/>
                <a:cs typeface="+mn-cs"/>
              </a:rPr>
              <a:t>we can CREATE a pin, which both creates and saves a new pin to the database</a:t>
            </a:r>
          </a:p>
          <a:p>
            <a:pPr lvl="0"/>
            <a:r>
              <a:rPr lang="en-US" sz="1200" kern="1200" dirty="0" smtClean="0">
                <a:solidFill>
                  <a:schemeClr val="tx1"/>
                </a:solidFill>
                <a:effectLst/>
                <a:latin typeface="+mn-lt"/>
                <a:ea typeface="+mn-ea"/>
                <a:cs typeface="+mn-cs"/>
              </a:rPr>
              <a:t>we can UPDATE a pin, which the action that happens when a user submits a form to EDIT the pin</a:t>
            </a:r>
          </a:p>
          <a:p>
            <a:pPr lvl="0"/>
            <a:r>
              <a:rPr lang="en-US" sz="1200" kern="1200" dirty="0" smtClean="0">
                <a:solidFill>
                  <a:schemeClr val="tx1"/>
                </a:solidFill>
                <a:effectLst/>
                <a:latin typeface="+mn-lt"/>
                <a:ea typeface="+mn-ea"/>
                <a:cs typeface="+mn-cs"/>
              </a:rPr>
              <a:t>we can DESTROY the pin, or delete it from the database</a:t>
            </a:r>
          </a:p>
          <a:p>
            <a:r>
              <a:rPr lang="en-US" sz="1200" kern="1200" dirty="0" smtClean="0">
                <a:solidFill>
                  <a:schemeClr val="tx1"/>
                </a:solidFill>
                <a:effectLst/>
                <a:latin typeface="+mn-lt"/>
                <a:ea typeface="+mn-ea"/>
                <a:cs typeface="+mn-cs"/>
              </a:rPr>
              <a:t>Then we have some private actions at the bottom. They’re called “private” because these methods—“</a:t>
            </a:r>
            <a:r>
              <a:rPr lang="en-US" sz="1200" kern="1200" dirty="0" err="1" smtClean="0">
                <a:solidFill>
                  <a:schemeClr val="tx1"/>
                </a:solidFill>
                <a:effectLst/>
                <a:latin typeface="+mn-lt"/>
                <a:ea typeface="+mn-ea"/>
                <a:cs typeface="+mn-cs"/>
              </a:rPr>
              <a:t>set_pin</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pin_params</a:t>
            </a:r>
            <a:r>
              <a:rPr lang="en-US" sz="1200" kern="1200" dirty="0" smtClean="0">
                <a:solidFill>
                  <a:schemeClr val="tx1"/>
                </a:solidFill>
                <a:effectLst/>
                <a:latin typeface="+mn-lt"/>
                <a:ea typeface="+mn-ea"/>
                <a:cs typeface="+mn-cs"/>
              </a:rPr>
              <a:t>” won’t be applied to anything other than a pin.  </a:t>
            </a:r>
          </a:p>
          <a:p>
            <a:r>
              <a:rPr lang="en-US" sz="1200" kern="1200" dirty="0" smtClean="0">
                <a:solidFill>
                  <a:schemeClr val="tx1"/>
                </a:solidFill>
                <a:effectLst/>
                <a:latin typeface="+mn-lt"/>
                <a:ea typeface="+mn-ea"/>
                <a:cs typeface="+mn-cs"/>
              </a:rPr>
              <a:t>So, again, these are actions that can be taken on each pin resource. If we were making a Twitter clone, we’d take these actions on resources called Tweets. If we were making a Facebook clone, we’d take these actions on resources we’d call Statuses.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58</a:t>
            </a:fld>
            <a:endParaRPr lang="en-US"/>
          </a:p>
        </p:txBody>
      </p:sp>
    </p:spTree>
    <p:extLst>
      <p:ext uri="{BB962C8B-B14F-4D97-AF65-F5344CB8AC3E}">
        <p14:creationId xmlns:p14="http://schemas.microsoft.com/office/powerpoint/2010/main" val="3288701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a:t>
            </a:r>
            <a:r>
              <a:rPr lang="en-US" baseline="0" dirty="0" smtClean="0"/>
              <a:t> run the Rails Server – or rails s – command that will run our app.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11</a:t>
            </a:fld>
            <a:endParaRPr lang="en-US"/>
          </a:p>
        </p:txBody>
      </p:sp>
    </p:spTree>
    <p:extLst>
      <p:ext uri="{BB962C8B-B14F-4D97-AF65-F5344CB8AC3E}">
        <p14:creationId xmlns:p14="http://schemas.microsoft.com/office/powerpoint/2010/main" val="27623118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l</a:t>
            </a:r>
            <a:r>
              <a:rPr lang="en-US" sz="1200" kern="1200" dirty="0" smtClean="0">
                <a:solidFill>
                  <a:schemeClr val="tx1"/>
                </a:solidFill>
                <a:effectLst/>
                <a:latin typeface="+mn-lt"/>
                <a:ea typeface="+mn-ea"/>
                <a:cs typeface="+mn-cs"/>
              </a:rPr>
              <a:t>et's better understand the views we just created</a:t>
            </a:r>
          </a:p>
          <a:p>
            <a:r>
              <a:rPr lang="en-US" sz="1200" b="0" kern="1200" dirty="0" smtClean="0">
                <a:solidFill>
                  <a:schemeClr val="tx1"/>
                </a:solidFill>
                <a:effectLst/>
                <a:latin typeface="+mn-lt"/>
                <a:ea typeface="+mn-ea"/>
                <a:cs typeface="+mn-cs"/>
              </a:rPr>
              <a:t>First,</a:t>
            </a:r>
            <a:r>
              <a:rPr lang="en-US" sz="1200" b="0" kern="1200" baseline="0" dirty="0" smtClean="0">
                <a:solidFill>
                  <a:schemeClr val="tx1"/>
                </a:solidFill>
                <a:effectLst/>
                <a:latin typeface="+mn-lt"/>
                <a:ea typeface="+mn-ea"/>
                <a:cs typeface="+mn-cs"/>
              </a:rPr>
              <a:t> we’ll d</a:t>
            </a:r>
            <a:r>
              <a:rPr lang="en-US" sz="1200" b="0" kern="1200" dirty="0" smtClean="0">
                <a:solidFill>
                  <a:schemeClr val="tx1"/>
                </a:solidFill>
                <a:effectLst/>
                <a:latin typeface="+mn-lt"/>
                <a:ea typeface="+mn-ea"/>
                <a:cs typeface="+mn-cs"/>
              </a:rPr>
              <a:t>elete these files:</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won't be using these JSON files, so we can get rid of them:</a:t>
            </a:r>
          </a:p>
          <a:p>
            <a:r>
              <a:rPr lang="en-US" sz="1200" kern="1200" dirty="0" smtClean="0">
                <a:solidFill>
                  <a:schemeClr val="tx1"/>
                </a:solidFill>
                <a:effectLst/>
                <a:latin typeface="+mn-lt"/>
                <a:ea typeface="+mn-ea"/>
                <a:cs typeface="+mn-cs"/>
              </a:rPr>
              <a:t>app/views/pins/</a:t>
            </a:r>
            <a:r>
              <a:rPr lang="en-US" sz="1200" kern="1200" dirty="0" err="1" smtClean="0">
                <a:solidFill>
                  <a:schemeClr val="tx1"/>
                </a:solidFill>
                <a:effectLst/>
                <a:latin typeface="+mn-lt"/>
                <a:ea typeface="+mn-ea"/>
                <a:cs typeface="+mn-cs"/>
              </a:rPr>
              <a:t>index.json.jbuilder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app/views/pins/</a:t>
            </a:r>
            <a:r>
              <a:rPr lang="en-US" sz="1200" kern="1200" dirty="0" err="1" smtClean="0">
                <a:solidFill>
                  <a:schemeClr val="tx1"/>
                </a:solidFill>
                <a:effectLst/>
                <a:latin typeface="+mn-lt"/>
                <a:ea typeface="+mn-ea"/>
                <a:cs typeface="+mn-cs"/>
              </a:rPr>
              <a:t>show.json.jbuilder</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59</a:t>
            </a:fld>
            <a:endParaRPr lang="en-US"/>
          </a:p>
        </p:txBody>
      </p:sp>
    </p:spTree>
    <p:extLst>
      <p:ext uri="{BB962C8B-B14F-4D97-AF65-F5344CB8AC3E}">
        <p14:creationId xmlns:p14="http://schemas.microsoft.com/office/powerpoint/2010/main" val="28786871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Let’s look at the form it’s rendering. That form lives in this file:</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apps/views/pins/_</a:t>
            </a:r>
            <a:r>
              <a:rPr lang="en-US" sz="1200" i="1" kern="1200" dirty="0" err="1" smtClean="0">
                <a:solidFill>
                  <a:schemeClr val="tx1"/>
                </a:solidFill>
                <a:effectLst/>
                <a:latin typeface="+mn-lt"/>
                <a:ea typeface="+mn-ea"/>
                <a:cs typeface="+mn-cs"/>
              </a:rPr>
              <a:t>form.html.erb</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At the top of this form we can see that we have a block that starts with</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&lt;%= </a:t>
            </a:r>
            <a:r>
              <a:rPr lang="en-US" sz="1200" i="0" kern="1200" dirty="0" err="1" smtClean="0">
                <a:solidFill>
                  <a:schemeClr val="tx1"/>
                </a:solidFill>
                <a:effectLst/>
                <a:latin typeface="+mn-lt"/>
                <a:ea typeface="+mn-ea"/>
                <a:cs typeface="+mn-cs"/>
              </a:rPr>
              <a:t>form_for</a:t>
            </a:r>
            <a:r>
              <a:rPr lang="en-US" sz="1200" i="0" kern="1200" dirty="0" smtClean="0">
                <a:solidFill>
                  <a:schemeClr val="tx1"/>
                </a:solidFill>
                <a:effectLst/>
                <a:latin typeface="+mn-lt"/>
                <a:ea typeface="+mn-ea"/>
                <a:cs typeface="+mn-cs"/>
              </a:rPr>
              <a:t>(@pin) do |f| %&gt;</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Up top there is a block for messages that will get sent if there are any user errors that prevent a pin from being saved.</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Below that there is a label—description, and then a text field—also a description. </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Underneath that, there’s a submit button.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61</a:t>
            </a:fld>
            <a:endParaRPr lang="en-US"/>
          </a:p>
        </p:txBody>
      </p:sp>
    </p:spTree>
    <p:extLst>
      <p:ext uri="{BB962C8B-B14F-4D97-AF65-F5344CB8AC3E}">
        <p14:creationId xmlns:p14="http://schemas.microsoft.com/office/powerpoint/2010/main" val="4925815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would be a good time to commit the changes we’ve made to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status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add .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commit –am “Added styling, pins resource”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62</a:t>
            </a:fld>
            <a:endParaRPr lang="en-US"/>
          </a:p>
        </p:txBody>
      </p:sp>
    </p:spTree>
    <p:extLst>
      <p:ext uri="{BB962C8B-B14F-4D97-AF65-F5344CB8AC3E}">
        <p14:creationId xmlns:p14="http://schemas.microsoft.com/office/powerpoint/2010/main" val="21426343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have a form for pins, but there’s no field in that form for us to upload images. Paperclip is a gem that allows us to add that form field. </a:t>
            </a:r>
          </a:p>
          <a:p>
            <a:r>
              <a:rPr lang="en-US" sz="1200" b="0" kern="1200" dirty="0" smtClean="0">
                <a:solidFill>
                  <a:schemeClr val="tx1"/>
                </a:solidFill>
                <a:effectLst/>
                <a:latin typeface="+mn-lt"/>
                <a:ea typeface="+mn-ea"/>
                <a:cs typeface="+mn-cs"/>
              </a:rPr>
              <a:t>So we’ll Install the paperclip gem: </a:t>
            </a:r>
          </a:p>
          <a:p>
            <a:r>
              <a:rPr lang="en-US" sz="1200" kern="1200" dirty="0" smtClean="0">
                <a:solidFill>
                  <a:schemeClr val="tx1"/>
                </a:solidFill>
                <a:effectLst/>
                <a:latin typeface="+mn-lt"/>
                <a:ea typeface="+mn-ea"/>
                <a:cs typeface="+mn-cs"/>
              </a:rPr>
              <a:t>Type this into your </a:t>
            </a:r>
            <a:r>
              <a:rPr lang="en-US" sz="1200" kern="1200" dirty="0" err="1" smtClean="0">
                <a:solidFill>
                  <a:schemeClr val="tx1"/>
                </a:solidFill>
                <a:effectLst/>
                <a:latin typeface="+mn-lt"/>
                <a:ea typeface="+mn-ea"/>
                <a:cs typeface="+mn-cs"/>
              </a:rPr>
              <a:t>Gemfile</a:t>
            </a:r>
            <a:r>
              <a:rPr lang="en-US" sz="1200" kern="1200" dirty="0" smtClean="0">
                <a:solidFill>
                  <a:schemeClr val="tx1"/>
                </a:solidFill>
                <a:effectLst/>
                <a:latin typeface="+mn-lt"/>
                <a:ea typeface="+mn-ea"/>
                <a:cs typeface="+mn-cs"/>
              </a:rPr>
              <a:t> to add the paperclip gem to your list of gems, right under the bootstrap gem:</a:t>
            </a:r>
          </a:p>
          <a:p>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Gemfile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gem 'paperclip', '~&gt; 4.3', '&gt;= 4.3.6'</a:t>
            </a:r>
          </a:p>
          <a:p>
            <a:r>
              <a:rPr lang="en-US" sz="1200" kern="1200" dirty="0" smtClean="0">
                <a:solidFill>
                  <a:schemeClr val="tx1"/>
                </a:solidFill>
                <a:effectLst/>
                <a:latin typeface="+mn-lt"/>
                <a:ea typeface="+mn-ea"/>
                <a:cs typeface="+mn-cs"/>
              </a:rPr>
              <a:t>Then run</a:t>
            </a:r>
            <a:r>
              <a:rPr lang="en-US" sz="1200" kern="1200" baseline="0" dirty="0" smtClean="0">
                <a:solidFill>
                  <a:schemeClr val="tx1"/>
                </a:solidFill>
                <a:effectLst/>
                <a:latin typeface="+mn-lt"/>
                <a:ea typeface="+mn-ea"/>
                <a:cs typeface="+mn-cs"/>
              </a:rPr>
              <a:t> in </a:t>
            </a:r>
            <a:r>
              <a:rPr lang="en-US" sz="1200" i="1" kern="1200" dirty="0" smtClean="0">
                <a:solidFill>
                  <a:schemeClr val="tx1"/>
                </a:solidFill>
                <a:effectLst/>
                <a:latin typeface="+mn-lt"/>
                <a:ea typeface="+mn-ea"/>
                <a:cs typeface="+mn-cs"/>
              </a:rPr>
              <a:t>console: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bundle install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63</a:t>
            </a:fld>
            <a:endParaRPr lang="en-US"/>
          </a:p>
        </p:txBody>
      </p:sp>
    </p:spTree>
    <p:extLst>
      <p:ext uri="{BB962C8B-B14F-4D97-AF65-F5344CB8AC3E}">
        <p14:creationId xmlns:p14="http://schemas.microsoft.com/office/powerpoint/2010/main" val="24028345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we need to tell explain, inside the pin model, that each pin has an attached image—and we need to explain what KIND of image we will allow users to upload. So let’s open up the pin model and add this code:</a:t>
            </a:r>
          </a:p>
          <a:p>
            <a:r>
              <a:rPr lang="en-US" sz="1200" i="1" kern="1200" dirty="0" smtClean="0">
                <a:solidFill>
                  <a:schemeClr val="tx1"/>
                </a:solidFill>
                <a:effectLst/>
                <a:latin typeface="+mn-lt"/>
                <a:ea typeface="+mn-ea"/>
                <a:cs typeface="+mn-cs"/>
              </a:rPr>
              <a:t>/app/models/</a:t>
            </a:r>
            <a:r>
              <a:rPr lang="en-US" sz="1200" i="1" kern="1200" dirty="0" err="1" smtClean="0">
                <a:solidFill>
                  <a:schemeClr val="tx1"/>
                </a:solidFill>
                <a:effectLst/>
                <a:latin typeface="+mn-lt"/>
                <a:ea typeface="+mn-ea"/>
                <a:cs typeface="+mn-cs"/>
              </a:rPr>
              <a:t>pin.rb</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class Pin &lt; </a:t>
            </a:r>
            <a:r>
              <a:rPr lang="en-US" sz="1200" kern="1200" dirty="0" err="1" smtClean="0">
                <a:solidFill>
                  <a:schemeClr val="tx1"/>
                </a:solidFill>
                <a:effectLst/>
                <a:latin typeface="+mn-lt"/>
                <a:ea typeface="+mn-ea"/>
                <a:cs typeface="+mn-cs"/>
              </a:rPr>
              <a:t>ActiveRecord</a:t>
            </a:r>
            <a:r>
              <a:rPr lang="en-US" sz="1200" kern="1200" dirty="0" smtClean="0">
                <a:solidFill>
                  <a:schemeClr val="tx1"/>
                </a:solidFill>
                <a:effectLst/>
                <a:latin typeface="+mn-lt"/>
                <a:ea typeface="+mn-ea"/>
                <a:cs typeface="+mn-cs"/>
              </a:rPr>
              <a:t>::Base      </a:t>
            </a:r>
          </a:p>
          <a:p>
            <a:r>
              <a:rPr lang="en-US" sz="1200" kern="1200" dirty="0" err="1" smtClean="0">
                <a:solidFill>
                  <a:schemeClr val="tx1"/>
                </a:solidFill>
                <a:effectLst/>
                <a:latin typeface="+mn-lt"/>
                <a:ea typeface="+mn-ea"/>
                <a:cs typeface="+mn-cs"/>
              </a:rPr>
              <a:t>has_attached_file</a:t>
            </a:r>
            <a:r>
              <a:rPr lang="en-US" sz="1200" kern="1200" dirty="0" smtClean="0">
                <a:solidFill>
                  <a:schemeClr val="tx1"/>
                </a:solidFill>
                <a:effectLst/>
                <a:latin typeface="+mn-lt"/>
                <a:ea typeface="+mn-ea"/>
                <a:cs typeface="+mn-cs"/>
              </a:rPr>
              <a:t> :image, :styles =&gt; { :medium =&gt; "300x300&gt;", :thumb =&gt; "100x100&gt;" } </a:t>
            </a:r>
          </a:p>
          <a:p>
            <a:r>
              <a:rPr lang="en-US" sz="1200" kern="1200" dirty="0" smtClean="0">
                <a:solidFill>
                  <a:schemeClr val="tx1"/>
                </a:solidFill>
                <a:effectLst/>
                <a:latin typeface="+mn-lt"/>
                <a:ea typeface="+mn-ea"/>
                <a:cs typeface="+mn-cs"/>
              </a:rPr>
              <a:t>validates_attachment_content_type :image, :</a:t>
            </a:r>
            <a:r>
              <a:rPr lang="en-US" sz="1200" kern="1200" dirty="0" err="1" smtClean="0">
                <a:solidFill>
                  <a:schemeClr val="tx1"/>
                </a:solidFill>
                <a:effectLst/>
                <a:latin typeface="+mn-lt"/>
                <a:ea typeface="+mn-ea"/>
                <a:cs typeface="+mn-cs"/>
              </a:rPr>
              <a:t>content_type</a:t>
            </a:r>
            <a:r>
              <a:rPr lang="en-US" sz="1200" kern="1200" dirty="0" smtClean="0">
                <a:solidFill>
                  <a:schemeClr val="tx1"/>
                </a:solidFill>
                <a:effectLst/>
                <a:latin typeface="+mn-lt"/>
                <a:ea typeface="+mn-ea"/>
                <a:cs typeface="+mn-cs"/>
              </a:rPr>
              <a:t> =&gt; ["image/jpg", "image/jpeg", "image/png", "image/gif"]</a:t>
            </a:r>
          </a:p>
          <a:p>
            <a:r>
              <a:rPr lang="en-US" sz="1200" kern="1200" dirty="0" smtClean="0">
                <a:solidFill>
                  <a:schemeClr val="tx1"/>
                </a:solidFill>
                <a:effectLst/>
                <a:latin typeface="+mn-lt"/>
                <a:ea typeface="+mn-ea"/>
                <a:cs typeface="+mn-cs"/>
              </a:rPr>
              <a:t>end</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65</a:t>
            </a:fld>
            <a:endParaRPr lang="en-US"/>
          </a:p>
        </p:txBody>
      </p:sp>
    </p:spTree>
    <p:extLst>
      <p:ext uri="{BB962C8B-B14F-4D97-AF65-F5344CB8AC3E}">
        <p14:creationId xmlns:p14="http://schemas.microsoft.com/office/powerpoint/2010/main" val="31951686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we need to tell database, </a:t>
            </a:r>
            <a:r>
              <a:rPr lang="en-US" sz="1200" i="1" kern="1200" dirty="0" smtClean="0">
                <a:solidFill>
                  <a:schemeClr val="tx1"/>
                </a:solidFill>
                <a:effectLst/>
                <a:latin typeface="+mn-lt"/>
                <a:ea typeface="+mn-ea"/>
                <a:cs typeface="+mn-cs"/>
              </a:rPr>
              <a:t>look for an image for each pin that you’re storing</a:t>
            </a:r>
            <a:r>
              <a:rPr lang="en-US" sz="1200" kern="1200" dirty="0" smtClean="0">
                <a:solidFill>
                  <a:schemeClr val="tx1"/>
                </a:solidFill>
                <a:effectLst/>
                <a:latin typeface="+mn-lt"/>
                <a:ea typeface="+mn-ea"/>
                <a:cs typeface="+mn-cs"/>
              </a:rPr>
              <a:t>, with this command</a:t>
            </a:r>
            <a:r>
              <a:rPr lang="en-US" sz="1200" kern="1200" baseline="0" dirty="0" smtClean="0">
                <a:solidFill>
                  <a:schemeClr val="tx1"/>
                </a:solidFill>
                <a:effectLst/>
                <a:latin typeface="+mn-lt"/>
                <a:ea typeface="+mn-ea"/>
                <a:cs typeface="+mn-cs"/>
              </a:rPr>
              <a:t> in the </a:t>
            </a:r>
            <a:r>
              <a:rPr lang="en-US" sz="1200" i="1" kern="1200" dirty="0" smtClean="0">
                <a:solidFill>
                  <a:schemeClr val="tx1"/>
                </a:solidFill>
                <a:effectLst/>
                <a:latin typeface="+mn-lt"/>
                <a:ea typeface="+mn-ea"/>
                <a:cs typeface="+mn-cs"/>
              </a:rPr>
              <a:t>console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rails generate paperclip pin image</a:t>
            </a:r>
            <a:r>
              <a:rPr lang="en-US" dirty="0" smtClean="0">
                <a:effectLst/>
              </a:rPr>
              <a:t> </a:t>
            </a:r>
          </a:p>
          <a:p>
            <a:r>
              <a:rPr lang="en-US" sz="1200" kern="1200" dirty="0" smtClean="0">
                <a:solidFill>
                  <a:schemeClr val="tx1"/>
                </a:solidFill>
                <a:effectLst/>
                <a:latin typeface="+mn-lt"/>
                <a:ea typeface="+mn-ea"/>
                <a:cs typeface="+mn-cs"/>
              </a:rPr>
              <a:t>Then we run the migration:</a:t>
            </a:r>
          </a:p>
          <a:p>
            <a:r>
              <a:rPr lang="en-US" sz="1200" kern="1200" dirty="0" smtClean="0">
                <a:solidFill>
                  <a:schemeClr val="tx1"/>
                </a:solidFill>
                <a:effectLst/>
                <a:latin typeface="+mn-lt"/>
                <a:ea typeface="+mn-ea"/>
                <a:cs typeface="+mn-cs"/>
              </a:rPr>
              <a:t>➜ rake </a:t>
            </a:r>
            <a:r>
              <a:rPr lang="en-US" sz="1200" kern="1200" dirty="0" err="1" smtClean="0">
                <a:solidFill>
                  <a:schemeClr val="tx1"/>
                </a:solidFill>
                <a:effectLst/>
                <a:latin typeface="+mn-lt"/>
                <a:ea typeface="+mn-ea"/>
                <a:cs typeface="+mn-cs"/>
              </a:rPr>
              <a:t>db:migrate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we check to see the migrations that we’ve generated: </a:t>
            </a:r>
            <a:r>
              <a:rPr lang="en-US" sz="1200" i="1" kern="1200" dirty="0" smtClean="0">
                <a:solidFill>
                  <a:schemeClr val="tx1"/>
                </a:solidFill>
                <a:effectLst/>
                <a:latin typeface="+mn-lt"/>
                <a:ea typeface="+mn-ea"/>
                <a:cs typeface="+mn-cs"/>
              </a:rPr>
              <a:t>console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rake </a:t>
            </a:r>
            <a:r>
              <a:rPr lang="en-US" sz="1200" kern="1200" dirty="0" err="1" smtClean="0">
                <a:solidFill>
                  <a:schemeClr val="tx1"/>
                </a:solidFill>
                <a:effectLst/>
                <a:latin typeface="+mn-lt"/>
                <a:ea typeface="+mn-ea"/>
                <a:cs typeface="+mn-cs"/>
              </a:rPr>
              <a:t>db:migrate:status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with that last</a:t>
            </a:r>
            <a:r>
              <a:rPr lang="en-US" sz="1200" kern="1200" baseline="0" dirty="0" smtClean="0">
                <a:solidFill>
                  <a:schemeClr val="tx1"/>
                </a:solidFill>
                <a:effectLst/>
                <a:latin typeface="+mn-lt"/>
                <a:ea typeface="+mn-ea"/>
                <a:cs typeface="+mn-cs"/>
              </a:rPr>
              <a:t> command </a:t>
            </a:r>
            <a:r>
              <a:rPr lang="en-US" sz="1200" kern="1200" dirty="0" smtClean="0">
                <a:solidFill>
                  <a:schemeClr val="tx1"/>
                </a:solidFill>
                <a:effectLst/>
                <a:latin typeface="+mn-lt"/>
                <a:ea typeface="+mn-ea"/>
                <a:cs typeface="+mn-cs"/>
              </a:rPr>
              <a:t>you can see that the first migration covered the creation of pins, and the second one, which we just created, was to add attachment image to pins.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66</a:t>
            </a:fld>
            <a:endParaRPr lang="en-US"/>
          </a:p>
        </p:txBody>
      </p:sp>
    </p:spTree>
    <p:extLst>
      <p:ext uri="{BB962C8B-B14F-4D97-AF65-F5344CB8AC3E}">
        <p14:creationId xmlns:p14="http://schemas.microsoft.com/office/powerpoint/2010/main" val="40405530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just added a gem, so we need to restart the server: in</a:t>
            </a:r>
            <a:r>
              <a:rPr lang="en-US" dirty="0" smtClean="0">
                <a:effectLst/>
              </a:rPr>
              <a:t> </a:t>
            </a:r>
            <a:r>
              <a:rPr lang="en-US" sz="1200" i="1" kern="1200" dirty="0" smtClean="0">
                <a:solidFill>
                  <a:schemeClr val="tx1"/>
                </a:solidFill>
                <a:effectLst/>
                <a:latin typeface="+mn-lt"/>
                <a:ea typeface="+mn-ea"/>
                <a:cs typeface="+mn-cs"/>
              </a:rPr>
              <a:t>console press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CTRL+C</a:t>
            </a:r>
          </a:p>
          <a:p>
            <a:r>
              <a:rPr lang="en-US" sz="1200" kern="1200" dirty="0" smtClean="0">
                <a:solidFill>
                  <a:schemeClr val="tx1"/>
                </a:solidFill>
                <a:effectLst/>
                <a:latin typeface="+mn-lt"/>
                <a:ea typeface="+mn-ea"/>
                <a:cs typeface="+mn-cs"/>
              </a:rPr>
              <a:t>Then arrow up one step and press enter to restart the server.</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67</a:t>
            </a:fld>
            <a:endParaRPr lang="en-US"/>
          </a:p>
        </p:txBody>
      </p:sp>
    </p:spTree>
    <p:extLst>
      <p:ext uri="{BB962C8B-B14F-4D97-AF65-F5344CB8AC3E}">
        <p14:creationId xmlns:p14="http://schemas.microsoft.com/office/powerpoint/2010/main" val="2956873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Our form still looks like it did before, which means our users can’t upload any images even though we now have the capability within out app to do that. So let’s change the user’s view of the form by adding a field to upload images—add the text in red</a:t>
            </a:r>
            <a:r>
              <a:rPr lang="en-US" sz="1200" kern="1200" baseline="0" dirty="0" smtClean="0">
                <a:solidFill>
                  <a:schemeClr val="tx1"/>
                </a:solidFill>
                <a:effectLst/>
                <a:latin typeface="+mn-lt"/>
                <a:ea typeface="+mn-ea"/>
                <a:cs typeface="+mn-cs"/>
              </a:rPr>
              <a:t> that you see here. Don’t forget the comma aft @pin in the first line.</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68</a:t>
            </a:fld>
            <a:endParaRPr lang="en-US"/>
          </a:p>
        </p:txBody>
      </p:sp>
    </p:spTree>
    <p:extLst>
      <p:ext uri="{BB962C8B-B14F-4D97-AF65-F5344CB8AC3E}">
        <p14:creationId xmlns:p14="http://schemas.microsoft.com/office/powerpoint/2010/main" val="10037734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need to make a change in our controller to update</a:t>
            </a:r>
            <a:r>
              <a:rPr lang="en-US" baseline="0" dirty="0" smtClean="0"/>
              <a:t> our pin parameters. </a:t>
            </a:r>
            <a:r>
              <a:rPr lang="en-US" sz="1200" kern="1200" dirty="0" smtClean="0">
                <a:solidFill>
                  <a:schemeClr val="tx1"/>
                </a:solidFill>
                <a:effectLst/>
                <a:latin typeface="+mn-lt"/>
                <a:ea typeface="+mn-ea"/>
                <a:cs typeface="+mn-cs"/>
              </a:rPr>
              <a:t>Parameters are basically pieces of data that a user supplies. In our pins controller here at the bottom, we are permitting one piece of data that’s tied to the pin—the description. So let’s add the pin’s image to that list by adding only the green text here. </a:t>
            </a:r>
            <a:endParaRPr lang="en-US" sz="1200" kern="1200" baseline="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def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pin_params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params.require</a:t>
            </a:r>
            <a:r>
              <a:rPr lang="en-US" sz="1200" kern="1200" dirty="0" smtClean="0">
                <a:solidFill>
                  <a:schemeClr val="tx1"/>
                </a:solidFill>
                <a:effectLst/>
                <a:latin typeface="+mn-lt"/>
                <a:ea typeface="+mn-ea"/>
                <a:cs typeface="+mn-cs"/>
              </a:rPr>
              <a:t>(:pin).permit(:description</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:image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end</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69</a:t>
            </a:fld>
            <a:endParaRPr lang="en-US"/>
          </a:p>
        </p:txBody>
      </p:sp>
    </p:spTree>
    <p:extLst>
      <p:ext uri="{BB962C8B-B14F-4D97-AF65-F5344CB8AC3E}">
        <p14:creationId xmlns:p14="http://schemas.microsoft.com/office/powerpoint/2010/main" val="1336178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we need to update the view of the pin so that includes the image that the user uploaded. So let’s add some Ruby code right above the line that says &lt;strong&gt;Description:&lt;/strong&gt; … and since we want the image size to be medium, we’ll include that too. </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/app/views/pins/</a:t>
            </a:r>
            <a:r>
              <a:rPr lang="en-US" sz="1200" i="1" kern="1200" dirty="0" err="1" smtClean="0">
                <a:solidFill>
                  <a:schemeClr val="tx1"/>
                </a:solidFill>
                <a:effectLst/>
                <a:latin typeface="+mn-lt"/>
                <a:ea typeface="+mn-ea"/>
                <a:cs typeface="+mn-cs"/>
              </a:rPr>
              <a:t>show.html.erb</a:t>
            </a:r>
            <a:endParaRPr lang="en-US" sz="1200" i="1"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image_tag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pin.image.url</a:t>
            </a:r>
            <a:r>
              <a:rPr lang="en-US" sz="1200" kern="1200" dirty="0" smtClean="0">
                <a:solidFill>
                  <a:schemeClr val="tx1"/>
                </a:solidFill>
                <a:effectLst/>
                <a:latin typeface="+mn-lt"/>
                <a:ea typeface="+mn-ea"/>
                <a:cs typeface="+mn-cs"/>
              </a:rPr>
              <a:t>(:medium)  %&gt; . . .</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71</a:t>
            </a:fld>
            <a:endParaRPr lang="en-US"/>
          </a:p>
        </p:txBody>
      </p:sp>
    </p:spTree>
    <p:extLst>
      <p:ext uri="{BB962C8B-B14F-4D97-AF65-F5344CB8AC3E}">
        <p14:creationId xmlns:p14="http://schemas.microsoft.com/office/powerpoint/2010/main" val="1685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let’s see what our </a:t>
            </a:r>
            <a:r>
              <a:rPr lang="en-US" sz="1200" kern="1200" dirty="0" err="1" smtClean="0">
                <a:solidFill>
                  <a:schemeClr val="tx1"/>
                </a:solidFill>
                <a:effectLst/>
                <a:latin typeface="+mn-lt"/>
                <a:ea typeface="+mn-ea"/>
                <a:cs typeface="+mn-cs"/>
              </a:rPr>
              <a:t>pinterest_clone</a:t>
            </a:r>
            <a:r>
              <a:rPr lang="en-US" sz="1200" kern="1200" dirty="0" smtClean="0">
                <a:solidFill>
                  <a:schemeClr val="tx1"/>
                </a:solidFill>
                <a:effectLst/>
                <a:latin typeface="+mn-lt"/>
                <a:ea typeface="+mn-ea"/>
                <a:cs typeface="+mn-cs"/>
              </a:rPr>
              <a:t> looks like by going to the navigation bar at the top and clicking on PREVIEW and then Port 3000(default).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there is our first Rails application. Very exciting!</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12</a:t>
            </a:fld>
            <a:endParaRPr lang="en-US"/>
          </a:p>
        </p:txBody>
      </p:sp>
    </p:spTree>
    <p:extLst>
      <p:ext uri="{BB962C8B-B14F-4D97-AF65-F5344CB8AC3E}">
        <p14:creationId xmlns:p14="http://schemas.microsoft.com/office/powerpoint/2010/main" val="3448083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a:t>
            </a:r>
            <a:r>
              <a:rPr lang="en-US" baseline="0" dirty="0" smtClean="0"/>
              <a:t> let’s </a:t>
            </a:r>
            <a:r>
              <a:rPr lang="en-US" sz="1200" kern="1200" baseline="0" dirty="0" smtClean="0">
                <a:solidFill>
                  <a:schemeClr val="tx1"/>
                </a:solidFill>
                <a:effectLst/>
                <a:latin typeface="+mn-lt"/>
                <a:ea typeface="+mn-ea"/>
                <a:cs typeface="+mn-cs"/>
              </a:rPr>
              <a:t>a</a:t>
            </a:r>
            <a:r>
              <a:rPr lang="en-US" sz="1200" kern="1200" dirty="0" smtClean="0">
                <a:solidFill>
                  <a:schemeClr val="tx1"/>
                </a:solidFill>
                <a:effectLst/>
                <a:latin typeface="+mn-lt"/>
                <a:ea typeface="+mn-ea"/>
                <a:cs typeface="+mn-cs"/>
              </a:rPr>
              <a:t>dd the text in red so that the image for each pin shows up in the index of all pins:</a:t>
            </a:r>
          </a:p>
          <a:p>
            <a:endParaRPr lang="en-US" baseline="0" dirty="0" smtClean="0"/>
          </a:p>
        </p:txBody>
      </p:sp>
      <p:sp>
        <p:nvSpPr>
          <p:cNvPr id="4" name="Slide Number Placeholder 3"/>
          <p:cNvSpPr>
            <a:spLocks noGrp="1"/>
          </p:cNvSpPr>
          <p:nvPr>
            <p:ph type="sldNum" sz="quarter" idx="10"/>
          </p:nvPr>
        </p:nvSpPr>
        <p:spPr/>
        <p:txBody>
          <a:bodyPr/>
          <a:lstStyle/>
          <a:p>
            <a:fld id="{4538AB39-EA89-7049-A603-2424D6F45910}" type="slidenum">
              <a:rPr lang="en-US" smtClean="0"/>
              <a:t>72</a:t>
            </a:fld>
            <a:endParaRPr lang="en-US"/>
          </a:p>
        </p:txBody>
      </p:sp>
    </p:spTree>
    <p:extLst>
      <p:ext uri="{BB962C8B-B14F-4D97-AF65-F5344CB8AC3E}">
        <p14:creationId xmlns:p14="http://schemas.microsoft.com/office/powerpoint/2010/main" val="28880345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change a route in the </a:t>
            </a:r>
            <a:r>
              <a:rPr lang="en-US" sz="1200" kern="1200" dirty="0" err="1" smtClean="0">
                <a:solidFill>
                  <a:schemeClr val="tx1"/>
                </a:solidFill>
                <a:effectLst/>
                <a:latin typeface="+mn-lt"/>
                <a:ea typeface="+mn-ea"/>
                <a:cs typeface="+mn-cs"/>
              </a:rPr>
              <a:t>routes.rb</a:t>
            </a:r>
            <a:r>
              <a:rPr lang="en-US" sz="1200" kern="1200" dirty="0" smtClean="0">
                <a:solidFill>
                  <a:schemeClr val="tx1"/>
                </a:solidFill>
                <a:effectLst/>
                <a:latin typeface="+mn-lt"/>
                <a:ea typeface="+mn-ea"/>
                <a:cs typeface="+mn-cs"/>
              </a:rPr>
              <a:t> files so that all of our pins display on the homepage. </a:t>
            </a:r>
          </a:p>
          <a:p>
            <a:r>
              <a:rPr lang="en-US" sz="1200" kern="1200" dirty="0" smtClean="0">
                <a:solidFill>
                  <a:schemeClr val="tx1"/>
                </a:solidFill>
                <a:effectLst/>
                <a:latin typeface="+mn-lt"/>
                <a:ea typeface="+mn-ea"/>
                <a:cs typeface="+mn-cs"/>
              </a:rPr>
              <a:t>First</a:t>
            </a:r>
            <a:r>
              <a:rPr lang="en-US" sz="1200" kern="1200" baseline="0" dirty="0" smtClean="0">
                <a:solidFill>
                  <a:schemeClr val="tx1"/>
                </a:solidFill>
                <a:effectLst/>
                <a:latin typeface="+mn-lt"/>
                <a:ea typeface="+mn-ea"/>
                <a:cs typeface="+mn-cs"/>
              </a:rPr>
              <a:t> we’ll </a:t>
            </a:r>
            <a:r>
              <a:rPr lang="en-US" sz="1200" b="1" kern="1200" baseline="0" dirty="0" smtClean="0">
                <a:solidFill>
                  <a:schemeClr val="tx1"/>
                </a:solidFill>
                <a:effectLst/>
                <a:latin typeface="+mn-lt"/>
                <a:ea typeface="+mn-ea"/>
                <a:cs typeface="+mn-cs"/>
              </a:rPr>
              <a:t>c</a:t>
            </a:r>
            <a:r>
              <a:rPr lang="en-US" sz="1200" b="1" kern="1200" dirty="0" smtClean="0">
                <a:solidFill>
                  <a:schemeClr val="tx1"/>
                </a:solidFill>
                <a:effectLst/>
                <a:latin typeface="+mn-lt"/>
                <a:ea typeface="+mn-ea"/>
                <a:cs typeface="+mn-cs"/>
              </a:rPr>
              <a:t>hange the routes so that the home pages is the Pins index  </a:t>
            </a:r>
            <a:r>
              <a:rPr lang="en-US" dirty="0" smtClean="0">
                <a:effectLst/>
              </a:rPr>
              <a:t> </a:t>
            </a:r>
          </a:p>
          <a:p>
            <a:r>
              <a:rPr lang="en-US" sz="1200" kern="1200" dirty="0" smtClean="0">
                <a:solidFill>
                  <a:schemeClr val="tx1"/>
                </a:solidFill>
                <a:effectLst/>
                <a:latin typeface="+mn-lt"/>
                <a:ea typeface="+mn-ea"/>
                <a:cs typeface="+mn-cs"/>
              </a:rPr>
              <a:t>So replace the line, root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pages#home</a:t>
            </a:r>
            <a:r>
              <a:rPr lang="en-US" sz="1200" kern="1200" baseline="0" dirty="0" smtClean="0">
                <a:solidFill>
                  <a:schemeClr val="tx1"/>
                </a:solidFill>
                <a:effectLst/>
                <a:latin typeface="+mn-lt"/>
                <a:ea typeface="+mn-ea"/>
                <a:cs typeface="+mn-cs"/>
              </a:rPr>
              <a:t>’</a:t>
            </a:r>
          </a:p>
          <a:p>
            <a:r>
              <a:rPr lang="en-US" sz="1200" kern="1200" baseline="0" dirty="0" smtClean="0">
                <a:solidFill>
                  <a:schemeClr val="tx1"/>
                </a:solidFill>
                <a:effectLst/>
                <a:latin typeface="+mn-lt"/>
                <a:ea typeface="+mn-ea"/>
                <a:cs typeface="+mn-cs"/>
              </a:rPr>
              <a:t>With</a:t>
            </a:r>
          </a:p>
          <a:p>
            <a:r>
              <a:rPr lang="en-US" sz="1200" kern="1200" baseline="0" dirty="0" smtClean="0">
                <a:solidFill>
                  <a:schemeClr val="tx1"/>
                </a:solidFill>
                <a:effectLst/>
                <a:latin typeface="+mn-lt"/>
                <a:ea typeface="+mn-ea"/>
                <a:cs typeface="+mn-cs"/>
              </a:rPr>
              <a:t>Root “</a:t>
            </a:r>
            <a:r>
              <a:rPr lang="en-US" sz="1200" kern="1200" baseline="0" dirty="0" err="1" smtClean="0">
                <a:solidFill>
                  <a:schemeClr val="tx1"/>
                </a:solidFill>
                <a:effectLst/>
                <a:latin typeface="+mn-lt"/>
                <a:ea typeface="+mn-ea"/>
                <a:cs typeface="+mn-cs"/>
              </a:rPr>
              <a:t>pins#index</a:t>
            </a:r>
            <a:r>
              <a:rPr lang="en-US" sz="1200" kern="1200" baseline="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538AB39-EA89-7049-A603-2424D6F45910}" type="slidenum">
              <a:rPr lang="en-US" smtClean="0"/>
              <a:t>75</a:t>
            </a:fld>
            <a:endParaRPr lang="en-US"/>
          </a:p>
        </p:txBody>
      </p:sp>
    </p:spTree>
    <p:extLst>
      <p:ext uri="{BB962C8B-B14F-4D97-AF65-F5344CB8AC3E}">
        <p14:creationId xmlns:p14="http://schemas.microsoft.com/office/powerpoint/2010/main" val="33394104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is</a:t>
            </a:r>
            <a:r>
              <a:rPr lang="en-US" baseline="0" dirty="0" smtClean="0"/>
              <a:t> a good time to commit to </a:t>
            </a:r>
            <a:r>
              <a:rPr lang="en-US" baseline="0" dirty="0" err="1" smtClean="0"/>
              <a:t>Git</a:t>
            </a:r>
            <a:r>
              <a:rPr lang="en-US" baseline="0" dirty="0" smtClean="0"/>
              <a:t>, so let’s follow these steps</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76</a:t>
            </a:fld>
            <a:endParaRPr lang="en-US"/>
          </a:p>
        </p:txBody>
      </p:sp>
    </p:spTree>
    <p:extLst>
      <p:ext uri="{BB962C8B-B14F-4D97-AF65-F5344CB8AC3E}">
        <p14:creationId xmlns:p14="http://schemas.microsoft.com/office/powerpoint/2010/main" val="21368250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Right now the Pin that I most recently uploaded is showing up at the bottom of the screen, but it would be nice if it showed up at the top instead. With some changes to the code in the pins controller, we can make pins show up reverse-chronologically. So replace</a:t>
            </a:r>
            <a:r>
              <a:rPr lang="en-US" sz="1200" kern="1200" baseline="0" dirty="0" smtClean="0">
                <a:solidFill>
                  <a:schemeClr val="tx1"/>
                </a:solidFill>
                <a:effectLst/>
                <a:latin typeface="+mn-lt"/>
                <a:ea typeface="+mn-ea"/>
                <a:cs typeface="+mn-cs"/>
              </a:rPr>
              <a:t> the @pins = </a:t>
            </a:r>
            <a:r>
              <a:rPr lang="en-US" sz="1200" kern="1200" baseline="0" dirty="0" err="1" smtClean="0">
                <a:solidFill>
                  <a:schemeClr val="tx1"/>
                </a:solidFill>
                <a:effectLst/>
                <a:latin typeface="+mn-lt"/>
                <a:ea typeface="+mn-ea"/>
                <a:cs typeface="+mn-cs"/>
              </a:rPr>
              <a:t>Pin.all</a:t>
            </a:r>
            <a:r>
              <a:rPr lang="en-US" sz="1200" kern="1200" baseline="0" dirty="0" smtClean="0">
                <a:solidFill>
                  <a:schemeClr val="tx1"/>
                </a:solidFill>
                <a:effectLst/>
                <a:latin typeface="+mn-lt"/>
                <a:ea typeface="+mn-ea"/>
                <a:cs typeface="+mn-cs"/>
              </a:rPr>
              <a:t> with @pin = </a:t>
            </a:r>
            <a:r>
              <a:rPr lang="en-US" sz="1200" kern="1200" baseline="0" dirty="0" err="1" smtClean="0">
                <a:solidFill>
                  <a:schemeClr val="tx1"/>
                </a:solidFill>
                <a:effectLst/>
                <a:latin typeface="+mn-lt"/>
                <a:ea typeface="+mn-ea"/>
                <a:cs typeface="+mn-cs"/>
              </a:rPr>
              <a:t>Pin.all.order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created_at_DESC</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78</a:t>
            </a:fld>
            <a:endParaRPr lang="en-US"/>
          </a:p>
        </p:txBody>
      </p:sp>
    </p:spTree>
    <p:extLst>
      <p:ext uri="{BB962C8B-B14F-4D97-AF65-F5344CB8AC3E}">
        <p14:creationId xmlns:p14="http://schemas.microsoft.com/office/powerpoint/2010/main" val="281298952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for our final step, let’s commit that change</a:t>
            </a:r>
            <a:r>
              <a:rPr lang="en-US" baseline="0" dirty="0" smtClean="0"/>
              <a:t> to </a:t>
            </a:r>
            <a:r>
              <a:rPr lang="en-US" baseline="0" dirty="0" err="1" smtClean="0"/>
              <a:t>Git</a:t>
            </a:r>
            <a:r>
              <a:rPr lang="en-US" baseline="0" dirty="0" smtClean="0"/>
              <a:t>. And that is all</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79</a:t>
            </a:fld>
            <a:endParaRPr lang="en-US"/>
          </a:p>
        </p:txBody>
      </p:sp>
    </p:spTree>
    <p:extLst>
      <p:ext uri="{BB962C8B-B14F-4D97-AF65-F5344CB8AC3E}">
        <p14:creationId xmlns:p14="http://schemas.microsoft.com/office/powerpoint/2010/main" val="24162076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80</a:t>
            </a:fld>
            <a:endParaRPr lang="en-US"/>
          </a:p>
        </p:txBody>
      </p:sp>
    </p:spTree>
    <p:extLst>
      <p:ext uri="{BB962C8B-B14F-4D97-AF65-F5344CB8AC3E}">
        <p14:creationId xmlns:p14="http://schemas.microsoft.com/office/powerpoint/2010/main" val="3794049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Before we go any further, let’s use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to save our progress.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we’ll go back to Nitrous. The console tab we have open -- the black box at the bottom -- is for the server to run, and we can’t type anything in there unless we close down the server by typing control-C.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open a new console tab, click on the plus-sign at the top of the console. Once inside that tab, navigate into the </a:t>
            </a:r>
            <a:r>
              <a:rPr lang="en-US" sz="1200" kern="1200" dirty="0" err="1" smtClean="0">
                <a:solidFill>
                  <a:schemeClr val="tx1"/>
                </a:solidFill>
                <a:effectLst/>
                <a:latin typeface="+mn-lt"/>
                <a:ea typeface="+mn-ea"/>
                <a:cs typeface="+mn-cs"/>
              </a:rPr>
              <a:t>pinterest</a:t>
            </a:r>
            <a:r>
              <a:rPr lang="en-US" sz="1200" kern="1200" dirty="0" smtClean="0">
                <a:solidFill>
                  <a:schemeClr val="tx1"/>
                </a:solidFill>
                <a:effectLst/>
                <a:latin typeface="+mn-lt"/>
                <a:ea typeface="+mn-ea"/>
                <a:cs typeface="+mn-cs"/>
              </a:rPr>
              <a:t> clone folder with these commands: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cd ~/code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cd </a:t>
            </a:r>
            <a:r>
              <a:rPr lang="en-US" sz="1200" kern="1200" dirty="0" err="1" smtClean="0">
                <a:solidFill>
                  <a:schemeClr val="tx1"/>
                </a:solidFill>
                <a:effectLst/>
                <a:latin typeface="+mn-lt"/>
                <a:ea typeface="+mn-ea"/>
                <a:cs typeface="+mn-cs"/>
              </a:rPr>
              <a:t>pinterest_clone</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13</a:t>
            </a:fld>
            <a:endParaRPr lang="en-US"/>
          </a:p>
        </p:txBody>
      </p:sp>
    </p:spTree>
    <p:extLst>
      <p:ext uri="{BB962C8B-B14F-4D97-AF65-F5344CB8AC3E}">
        <p14:creationId xmlns:p14="http://schemas.microsoft.com/office/powerpoint/2010/main" val="450287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only INITIALIZE and CONFIGURE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once at the beginning of a new project.</a:t>
            </a: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Then type in these additional commands to get started.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14</a:t>
            </a:fld>
            <a:endParaRPr lang="en-US"/>
          </a:p>
        </p:txBody>
      </p:sp>
    </p:spTree>
    <p:extLst>
      <p:ext uri="{BB962C8B-B14F-4D97-AF65-F5344CB8AC3E}">
        <p14:creationId xmlns:p14="http://schemas.microsoft.com/office/powerpoint/2010/main" val="4170276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create pages in our app, first we’ll create a pages controller</a:t>
            </a:r>
            <a:r>
              <a:rPr lang="en-US" sz="1200" kern="1200" baseline="0" dirty="0" smtClean="0">
                <a:solidFill>
                  <a:schemeClr val="tx1"/>
                </a:solidFill>
                <a:effectLst/>
                <a:latin typeface="+mn-lt"/>
                <a:ea typeface="+mn-ea"/>
                <a:cs typeface="+mn-cs"/>
              </a:rPr>
              <a:t> with this command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16</a:t>
            </a:fld>
            <a:endParaRPr lang="en-US"/>
          </a:p>
        </p:txBody>
      </p:sp>
    </p:spTree>
    <p:extLst>
      <p:ext uri="{BB962C8B-B14F-4D97-AF65-F5344CB8AC3E}">
        <p14:creationId xmlns:p14="http://schemas.microsoft.com/office/powerpoint/2010/main" val="3133379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your preview tab, tack this text onto to the URL:  </a:t>
            </a:r>
          </a:p>
          <a:p>
            <a:r>
              <a:rPr lang="en-US" sz="1200" kern="1200" dirty="0" smtClean="0">
                <a:solidFill>
                  <a:schemeClr val="tx1"/>
                </a:solidFill>
                <a:effectLst/>
                <a:latin typeface="+mn-lt"/>
                <a:ea typeface="+mn-ea"/>
                <a:cs typeface="+mn-cs"/>
              </a:rPr>
              <a:t>/pages/home </a:t>
            </a:r>
          </a:p>
          <a:p>
            <a:r>
              <a:rPr lang="en-US" sz="1200" kern="1200" dirty="0" smtClean="0">
                <a:solidFill>
                  <a:schemeClr val="tx1"/>
                </a:solidFill>
                <a:effectLst/>
                <a:latin typeface="+mn-lt"/>
                <a:ea typeface="+mn-ea"/>
                <a:cs typeface="+mn-cs"/>
              </a:rPr>
              <a:t>and see the new blank homepage you just created.</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17</a:t>
            </a:fld>
            <a:endParaRPr lang="en-US"/>
          </a:p>
        </p:txBody>
      </p:sp>
    </p:spTree>
    <p:extLst>
      <p:ext uri="{BB962C8B-B14F-4D97-AF65-F5344CB8AC3E}">
        <p14:creationId xmlns:p14="http://schemas.microsoft.com/office/powerpoint/2010/main" val="3827657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C38ACBA-1E0D-474A-854D-A7DE3474257D}" type="datetimeFigureOut">
              <a:rPr lang="en-US" smtClean="0"/>
              <a:t>4/13/16</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0C38ACBA-1E0D-474A-854D-A7DE3474257D}" type="datetimeFigureOut">
              <a:rPr lang="en-US" smtClean="0"/>
              <a:t>4/13/16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C38ACBA-1E0D-474A-854D-A7DE3474257D}" type="datetimeFigureOut">
              <a:rPr lang="en-US" smtClean="0"/>
              <a:t>4/13/16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B5D0D-69D2-6545-9AC7-C28D6492CC9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0C38ACBA-1E0D-474A-854D-A7DE3474257D}" type="datetimeFigureOut">
              <a:rPr lang="en-US" smtClean="0"/>
              <a:t>4/13/16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B5D0D-69D2-6545-9AC7-C28D6492CC9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C38ACBA-1E0D-474A-854D-A7DE3474257D}" type="datetimeFigureOut">
              <a:rPr lang="en-US" smtClean="0"/>
              <a:t>4/13/16</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C38ACBA-1E0D-474A-854D-A7DE3474257D}" type="datetimeFigureOut">
              <a:rPr lang="en-US" smtClean="0"/>
              <a:t>4/13/16</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38ACBA-1E0D-474A-854D-A7DE3474257D}" type="datetimeFigureOut">
              <a:rPr lang="en-US" smtClean="0"/>
              <a:t>4/13/16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0C38ACBA-1E0D-474A-854D-A7DE3474257D}" type="datetimeFigureOut">
              <a:rPr lang="en-US" smtClean="0"/>
              <a:t>4/13/16</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0C38ACBA-1E0D-474A-854D-A7DE3474257D}" type="datetimeFigureOut">
              <a:rPr lang="en-US" smtClean="0"/>
              <a:t>4/13/16</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C38ACBA-1E0D-474A-854D-A7DE3474257D}" type="datetimeFigureOut">
              <a:rPr lang="en-US" smtClean="0"/>
              <a:t>4/13/16</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C38ACBA-1E0D-474A-854D-A7DE3474257D}"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B5D0D-69D2-6545-9AC7-C28D6492CC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C38ACBA-1E0D-474A-854D-A7DE3474257D}"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B5D0D-69D2-6545-9AC7-C28D6492CC9A}"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C38ACBA-1E0D-474A-854D-A7DE3474257D}"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B5D0D-69D2-6545-9AC7-C28D6492CC9A}"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C38ACBA-1E0D-474A-854D-A7DE3474257D}" type="datetimeFigureOut">
              <a:rPr lang="en-US" smtClean="0"/>
              <a:t>4/13/16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B5D0D-69D2-6545-9AC7-C28D6492CC9A}"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C38ACBA-1E0D-474A-854D-A7DE3474257D}" type="datetimeFigureOut">
              <a:rPr lang="en-US" smtClean="0"/>
              <a:t>4/13/16</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0C38ACBA-1E0D-474A-854D-A7DE3474257D}" type="datetimeFigureOut">
              <a:rPr lang="en-US" smtClean="0"/>
              <a:t>4/13/16</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436B5D0D-69D2-6545-9AC7-C28D6492CC9A}"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C38ACBA-1E0D-474A-854D-A7DE3474257D}" type="datetimeFigureOut">
              <a:rPr lang="en-US" smtClean="0"/>
              <a:t>4/13/16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C38ACBA-1E0D-474A-854D-A7DE3474257D}" type="datetimeFigureOut">
              <a:rPr lang="en-US" smtClean="0"/>
              <a:t>4/13/16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B5D0D-69D2-6545-9AC7-C28D6492CC9A}"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C38ACBA-1E0D-474A-854D-A7DE3474257D}" type="datetimeFigureOut">
              <a:rPr lang="en-US" smtClean="0"/>
              <a:t>4/13/16</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436B5D0D-69D2-6545-9AC7-C28D6492CC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C38ACBA-1E0D-474A-854D-A7DE3474257D}" type="datetimeFigureOut">
              <a:rPr lang="en-US" smtClean="0"/>
              <a:t>4/13/16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0C38ACBA-1E0D-474A-854D-A7DE3474257D}" type="datetimeFigureOut">
              <a:rPr lang="en-US" smtClean="0"/>
              <a:t>4/13/16</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436B5D0D-69D2-6545-9AC7-C28D6492CC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Make a </a:t>
            </a:r>
            <a:r>
              <a:rPr lang="en-US" dirty="0" err="1" smtClean="0"/>
              <a:t>Pinterest</a:t>
            </a:r>
            <a:r>
              <a:rPr lang="en-US" dirty="0" smtClean="0"/>
              <a:t> Clone!</a:t>
            </a:r>
            <a:endParaRPr lang="en-US" dirty="0"/>
          </a:p>
        </p:txBody>
      </p:sp>
      <p:sp>
        <p:nvSpPr>
          <p:cNvPr id="3" name="Subtitle 2"/>
          <p:cNvSpPr>
            <a:spLocks noGrp="1"/>
          </p:cNvSpPr>
          <p:nvPr>
            <p:ph type="subTitle" idx="1"/>
          </p:nvPr>
        </p:nvSpPr>
        <p:spPr/>
        <p:txBody>
          <a:bodyPr>
            <a:normAutofit/>
          </a:bodyPr>
          <a:lstStyle/>
          <a:p>
            <a:r>
              <a:rPr lang="en-US" sz="2000" dirty="0" err="1" smtClean="0"/>
              <a:t>SpeakCode</a:t>
            </a:r>
            <a:endParaRPr lang="en-US" sz="2000" dirty="0"/>
          </a:p>
        </p:txBody>
      </p:sp>
    </p:spTree>
    <p:extLst>
      <p:ext uri="{BB962C8B-B14F-4D97-AF65-F5344CB8AC3E}">
        <p14:creationId xmlns:p14="http://schemas.microsoft.com/office/powerpoint/2010/main" val="310710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323" y="2848845"/>
            <a:ext cx="9364921" cy="3277318"/>
          </a:xfrm>
        </p:spPr>
        <p:txBody>
          <a:bodyPr anchor="ctr">
            <a:noAutofit/>
          </a:bodyPr>
          <a:lstStyle/>
          <a:p>
            <a:pPr marL="0" indent="0">
              <a:buNone/>
            </a:pPr>
            <a:r>
              <a:rPr lang="en-US" sz="2800" i="1" dirty="0">
                <a:solidFill>
                  <a:srgbClr val="3366FF"/>
                </a:solidFill>
                <a:latin typeface="Courier"/>
                <a:cs typeface="Courier"/>
              </a:rPr>
              <a:t>c</a:t>
            </a:r>
            <a:r>
              <a:rPr lang="en-US" sz="2800" i="1" dirty="0" smtClean="0">
                <a:solidFill>
                  <a:srgbClr val="3366FF"/>
                </a:solidFill>
                <a:latin typeface="Courier"/>
                <a:cs typeface="Courier"/>
              </a:rPr>
              <a:t>onsole</a:t>
            </a:r>
          </a:p>
          <a:p>
            <a:pPr marL="0" indent="0">
              <a:buNone/>
            </a:pPr>
            <a:r>
              <a:rPr lang="en-US" sz="2800" dirty="0" smtClean="0">
                <a:latin typeface="Courier"/>
                <a:cs typeface="Courier"/>
              </a:rPr>
              <a:t>➜</a:t>
            </a:r>
            <a:r>
              <a:rPr lang="en-US" sz="2800" dirty="0">
                <a:latin typeface="Courier"/>
                <a:cs typeface="Courier"/>
              </a:rPr>
              <a:t>  cd ~/</a:t>
            </a:r>
            <a:r>
              <a:rPr lang="en-US" sz="2800" dirty="0" smtClean="0">
                <a:latin typeface="Courier"/>
                <a:cs typeface="Courier"/>
              </a:rPr>
              <a:t>code</a:t>
            </a:r>
          </a:p>
          <a:p>
            <a:pPr marL="0" indent="0">
              <a:buNone/>
            </a:pPr>
            <a:endParaRPr lang="en-US" sz="2800" dirty="0" smtClean="0">
              <a:latin typeface="Courier"/>
              <a:cs typeface="Courier"/>
            </a:endParaRPr>
          </a:p>
          <a:p>
            <a:pPr marL="0" indent="0">
              <a:buNone/>
            </a:pPr>
            <a:r>
              <a:rPr lang="en-US" sz="2400" dirty="0" smtClean="0">
                <a:latin typeface="Courier"/>
                <a:cs typeface="Courier"/>
              </a:rPr>
              <a:t>➜</a:t>
            </a:r>
            <a:r>
              <a:rPr lang="en-US" sz="2400" dirty="0">
                <a:latin typeface="Courier"/>
                <a:cs typeface="Courier"/>
              </a:rPr>
              <a:t>  rails new </a:t>
            </a:r>
            <a:r>
              <a:rPr lang="en-US" sz="2400" dirty="0" err="1">
                <a:latin typeface="Courier"/>
                <a:cs typeface="Courier"/>
              </a:rPr>
              <a:t>pinterest_clone</a:t>
            </a:r>
            <a:r>
              <a:rPr lang="en-US" sz="2400" dirty="0">
                <a:latin typeface="Courier"/>
                <a:cs typeface="Courier"/>
              </a:rPr>
              <a:t> –d </a:t>
            </a:r>
            <a:r>
              <a:rPr lang="en-US" sz="2400" dirty="0" err="1" smtClean="0">
                <a:latin typeface="Courier"/>
                <a:cs typeface="Courier"/>
              </a:rPr>
              <a:t>postgresql</a:t>
            </a:r>
            <a:endParaRPr lang="en-US" sz="2400" dirty="0" smtClean="0">
              <a:latin typeface="Courier"/>
              <a:cs typeface="Courier"/>
            </a:endParaRPr>
          </a:p>
          <a:p>
            <a:pPr marL="0" indent="0">
              <a:buNone/>
            </a:pPr>
            <a:endParaRPr lang="en-US" sz="2800" dirty="0">
              <a:latin typeface="Courier"/>
              <a:cs typeface="Courier"/>
            </a:endParaRPr>
          </a:p>
          <a:p>
            <a:pPr marL="0" indent="0">
              <a:buNone/>
            </a:pPr>
            <a:r>
              <a:rPr lang="en-US" sz="2800" dirty="0">
                <a:latin typeface="Courier"/>
                <a:cs typeface="Courier"/>
              </a:rPr>
              <a:t>➜  cd </a:t>
            </a:r>
            <a:r>
              <a:rPr lang="en-US" sz="2800" dirty="0" err="1">
                <a:latin typeface="Courier"/>
                <a:cs typeface="Courier"/>
              </a:rPr>
              <a:t>pinterest_clone</a:t>
            </a:r>
            <a:r>
              <a:rPr lang="en-US" sz="2800" dirty="0">
                <a:latin typeface="Courier"/>
                <a:cs typeface="Courier"/>
              </a:rPr>
              <a:t> </a:t>
            </a:r>
          </a:p>
        </p:txBody>
      </p:sp>
      <p:sp>
        <p:nvSpPr>
          <p:cNvPr id="4" name="Title 1"/>
          <p:cNvSpPr>
            <a:spLocks noGrp="1"/>
          </p:cNvSpPr>
          <p:nvPr>
            <p:ph type="title"/>
          </p:nvPr>
        </p:nvSpPr>
        <p:spPr>
          <a:xfrm>
            <a:off x="498474" y="484094"/>
            <a:ext cx="7556313" cy="1116106"/>
          </a:xfrm>
        </p:spPr>
        <p:txBody>
          <a:bodyPr/>
          <a:lstStyle/>
          <a:p>
            <a:r>
              <a:rPr lang="en-US" dirty="0"/>
              <a:t>Task 1: Create new project and start the server </a:t>
            </a:r>
            <a:r>
              <a:rPr lang="en-US" dirty="0" smtClean="0"/>
              <a:t>(answer)</a:t>
            </a:r>
            <a:endParaRPr lang="en-US" dirty="0"/>
          </a:p>
        </p:txBody>
      </p:sp>
    </p:spTree>
    <p:extLst>
      <p:ext uri="{BB962C8B-B14F-4D97-AF65-F5344CB8AC3E}">
        <p14:creationId xmlns:p14="http://schemas.microsoft.com/office/powerpoint/2010/main" val="11434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 Create new project and start the server (answer</a:t>
            </a:r>
            <a:r>
              <a:rPr lang="en-US" dirty="0" smtClean="0"/>
              <a:t>)</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sz="3200" dirty="0" smtClean="0"/>
              <a:t>Start the </a:t>
            </a:r>
            <a:r>
              <a:rPr lang="en-US" sz="3200" dirty="0"/>
              <a:t>Rails server from the </a:t>
            </a:r>
            <a:r>
              <a:rPr lang="en-US" sz="3200" dirty="0" smtClean="0"/>
              <a:t>console:</a:t>
            </a:r>
            <a:endParaRPr lang="en-US" sz="3200" dirty="0"/>
          </a:p>
          <a:p>
            <a:pPr marL="0" indent="0">
              <a:buNone/>
            </a:pPr>
            <a:r>
              <a:rPr lang="en-US" sz="3200" i="1" dirty="0" smtClean="0">
                <a:solidFill>
                  <a:srgbClr val="3366FF"/>
                </a:solidFill>
              </a:rPr>
              <a:t>console</a:t>
            </a:r>
          </a:p>
          <a:p>
            <a:pPr marL="0" indent="0">
              <a:buNone/>
            </a:pPr>
            <a:r>
              <a:rPr lang="fr-FR" sz="4400" dirty="0">
                <a:latin typeface="Courier"/>
                <a:cs typeface="Courier"/>
              </a:rPr>
              <a:t>➜  rails s -b 0.0.0.0</a:t>
            </a:r>
            <a:endParaRPr lang="en-US" sz="4400" dirty="0">
              <a:latin typeface="Courier"/>
              <a:cs typeface="Courier"/>
            </a:endParaRPr>
          </a:p>
        </p:txBody>
      </p:sp>
    </p:spTree>
    <p:extLst>
      <p:ext uri="{BB962C8B-B14F-4D97-AF65-F5344CB8AC3E}">
        <p14:creationId xmlns:p14="http://schemas.microsoft.com/office/powerpoint/2010/main" val="274947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Preview the </a:t>
            </a:r>
            <a:r>
              <a:rPr lang="en-US" dirty="0" smtClean="0"/>
              <a:t>app</a:t>
            </a:r>
            <a:endParaRPr lang="en-US" dirty="0"/>
          </a:p>
        </p:txBody>
      </p:sp>
      <p:sp>
        <p:nvSpPr>
          <p:cNvPr id="3" name="Content Placeholder 2"/>
          <p:cNvSpPr>
            <a:spLocks noGrp="1"/>
          </p:cNvSpPr>
          <p:nvPr>
            <p:ph idx="1"/>
          </p:nvPr>
        </p:nvSpPr>
        <p:spPr/>
        <p:txBody>
          <a:bodyPr>
            <a:normAutofit/>
          </a:bodyPr>
          <a:lstStyle/>
          <a:p>
            <a:pPr marL="742950" indent="-742950">
              <a:buFont typeface="+mj-lt"/>
              <a:buAutoNum type="arabicPeriod"/>
            </a:pPr>
            <a:r>
              <a:rPr lang="en-US" sz="4000" dirty="0" smtClean="0"/>
              <a:t>Click on Preview in the navigation bar at the top</a:t>
            </a:r>
          </a:p>
          <a:p>
            <a:pPr marL="742950" indent="-742950">
              <a:buFont typeface="+mj-lt"/>
              <a:buAutoNum type="arabicPeriod"/>
            </a:pPr>
            <a:r>
              <a:rPr lang="en-US" sz="4000" dirty="0" smtClean="0"/>
              <a:t>Click on Port </a:t>
            </a:r>
            <a:r>
              <a:rPr lang="en-US" sz="4000" dirty="0"/>
              <a:t>3000(default</a:t>
            </a:r>
            <a:r>
              <a:rPr lang="en-US" sz="4000" dirty="0" smtClean="0"/>
              <a:t>)</a:t>
            </a:r>
            <a:endParaRPr lang="en-US" sz="4000" dirty="0"/>
          </a:p>
        </p:txBody>
      </p:sp>
    </p:spTree>
    <p:extLst>
      <p:ext uri="{BB962C8B-B14F-4D97-AF65-F5344CB8AC3E}">
        <p14:creationId xmlns:p14="http://schemas.microsoft.com/office/powerpoint/2010/main" val="225380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Prepare to commit </a:t>
            </a:r>
            <a:r>
              <a:rPr lang="en-US" dirty="0"/>
              <a:t>with </a:t>
            </a:r>
            <a:r>
              <a:rPr lang="en-US" dirty="0" err="1" smtClean="0"/>
              <a:t>Git</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sz="2800" dirty="0"/>
              <a:t>Open a new console </a:t>
            </a:r>
            <a:r>
              <a:rPr lang="en-US" sz="2800" dirty="0" smtClean="0"/>
              <a:t>tab by clicking on the “+” right above the black console at the bottom of your screen</a:t>
            </a:r>
          </a:p>
          <a:p>
            <a:pPr marL="0" indent="0">
              <a:buNone/>
            </a:pPr>
            <a:endParaRPr lang="en-US" sz="2800" dirty="0" smtClean="0"/>
          </a:p>
          <a:p>
            <a:pPr marL="514350" indent="-514350">
              <a:buFont typeface="+mj-lt"/>
              <a:buAutoNum type="arabicPeriod"/>
            </a:pPr>
            <a:r>
              <a:rPr lang="en-US" sz="2800" dirty="0" smtClean="0"/>
              <a:t>Type inside that new tab:</a:t>
            </a:r>
          </a:p>
          <a:p>
            <a:pPr marL="0" indent="0">
              <a:buNone/>
            </a:pPr>
            <a:r>
              <a:rPr lang="en-US" sz="2800" i="1" dirty="0" smtClean="0">
                <a:solidFill>
                  <a:srgbClr val="3366FF"/>
                </a:solidFill>
              </a:rPr>
              <a:t>console</a:t>
            </a:r>
            <a:endParaRPr lang="en-US" sz="3000" i="1" dirty="0" smtClean="0">
              <a:solidFill>
                <a:srgbClr val="3366FF"/>
              </a:solidFill>
              <a:latin typeface="Courier"/>
              <a:cs typeface="Courier"/>
            </a:endParaRPr>
          </a:p>
          <a:p>
            <a:pPr marL="685800" lvl="3" indent="0">
              <a:buNone/>
            </a:pPr>
            <a:r>
              <a:rPr lang="en-US" sz="3000" dirty="0" smtClean="0">
                <a:latin typeface="Courier"/>
                <a:cs typeface="Courier"/>
              </a:rPr>
              <a:t>➜  </a:t>
            </a:r>
            <a:r>
              <a:rPr lang="en-US" sz="3000" dirty="0">
                <a:latin typeface="Courier"/>
                <a:cs typeface="Courier"/>
              </a:rPr>
              <a:t>cd ~/code </a:t>
            </a:r>
          </a:p>
          <a:p>
            <a:pPr marL="685800" lvl="3" indent="0">
              <a:buNone/>
            </a:pPr>
            <a:r>
              <a:rPr lang="en-US" sz="3000" dirty="0">
                <a:latin typeface="Courier"/>
                <a:cs typeface="Courier"/>
              </a:rPr>
              <a:t>➜  cd </a:t>
            </a:r>
            <a:r>
              <a:rPr lang="en-US" sz="3000" dirty="0" err="1">
                <a:latin typeface="Courier"/>
                <a:cs typeface="Courier"/>
              </a:rPr>
              <a:t>pinterest_clone</a:t>
            </a:r>
            <a:endParaRPr lang="en-US" sz="3000" dirty="0">
              <a:latin typeface="Courier"/>
              <a:cs typeface="Courier"/>
            </a:endParaRPr>
          </a:p>
          <a:p>
            <a:endParaRPr lang="en-US" dirty="0"/>
          </a:p>
        </p:txBody>
      </p:sp>
    </p:spTree>
    <p:extLst>
      <p:ext uri="{BB962C8B-B14F-4D97-AF65-F5344CB8AC3E}">
        <p14:creationId xmlns:p14="http://schemas.microsoft.com/office/powerpoint/2010/main" val="3457173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 </a:t>
            </a:r>
            <a:r>
              <a:rPr lang="en-US" dirty="0" err="1" smtClean="0"/>
              <a:t>Git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i="1" dirty="0" smtClean="0">
                <a:solidFill>
                  <a:srgbClr val="3366FF"/>
                </a:solidFill>
                <a:latin typeface="Courier"/>
                <a:cs typeface="Courier"/>
              </a:rPr>
              <a:t>console</a:t>
            </a:r>
          </a:p>
          <a:p>
            <a:pPr marL="0" indent="0">
              <a:buNone/>
            </a:pPr>
            <a:r>
              <a:rPr lang="en-US" sz="2400" dirty="0" smtClean="0">
                <a:latin typeface="Courier"/>
                <a:cs typeface="Courier"/>
              </a:rPr>
              <a:t>➜  </a:t>
            </a:r>
            <a:r>
              <a:rPr lang="en-US" sz="2400" dirty="0" err="1">
                <a:latin typeface="Courier"/>
                <a:cs typeface="Courier"/>
              </a:rPr>
              <a:t>git</a:t>
            </a:r>
            <a:r>
              <a:rPr lang="en-US" sz="2400" dirty="0">
                <a:latin typeface="Courier"/>
                <a:cs typeface="Courier"/>
              </a:rPr>
              <a:t> </a:t>
            </a:r>
            <a:r>
              <a:rPr lang="en-US" sz="2400" dirty="0" err="1">
                <a:latin typeface="Courier"/>
                <a:cs typeface="Courier"/>
              </a:rPr>
              <a:t>init</a:t>
            </a:r>
            <a:r>
              <a:rPr lang="en-US" sz="2400" dirty="0">
                <a:latin typeface="Courier"/>
                <a:cs typeface="Courier"/>
              </a:rPr>
              <a:t> </a:t>
            </a:r>
          </a:p>
          <a:p>
            <a:pPr marL="0" indent="0">
              <a:buNone/>
            </a:pPr>
            <a:r>
              <a:rPr lang="en-US" sz="2400" dirty="0">
                <a:latin typeface="Courier"/>
                <a:cs typeface="Courier"/>
              </a:rPr>
              <a:t>➜  </a:t>
            </a:r>
            <a:r>
              <a:rPr lang="en-US" sz="2400" dirty="0" err="1">
                <a:latin typeface="Courier"/>
                <a:cs typeface="Courier"/>
              </a:rPr>
              <a:t>git</a:t>
            </a:r>
            <a:r>
              <a:rPr lang="en-US" sz="2400" dirty="0">
                <a:latin typeface="Courier"/>
                <a:cs typeface="Courier"/>
              </a:rPr>
              <a:t> </a:t>
            </a:r>
            <a:r>
              <a:rPr lang="en-US" sz="2400" dirty="0" err="1">
                <a:latin typeface="Courier"/>
                <a:cs typeface="Courier"/>
              </a:rPr>
              <a:t>config</a:t>
            </a:r>
            <a:r>
              <a:rPr lang="en-US" sz="2400" dirty="0">
                <a:latin typeface="Courier"/>
                <a:cs typeface="Courier"/>
              </a:rPr>
              <a:t> --global </a:t>
            </a:r>
            <a:r>
              <a:rPr lang="en-US" sz="2400" dirty="0" err="1">
                <a:latin typeface="Courier"/>
                <a:cs typeface="Courier"/>
              </a:rPr>
              <a:t>user.email</a:t>
            </a:r>
            <a:r>
              <a:rPr lang="en-US" sz="2400" dirty="0">
                <a:latin typeface="Courier"/>
                <a:cs typeface="Courier"/>
              </a:rPr>
              <a:t> </a:t>
            </a:r>
            <a:r>
              <a:rPr lang="en-US" sz="2400" dirty="0" smtClean="0">
                <a:latin typeface="Courier"/>
                <a:cs typeface="Courier"/>
              </a:rPr>
              <a:t>	"</a:t>
            </a:r>
            <a:r>
              <a:rPr lang="en-US" sz="2400" dirty="0" err="1">
                <a:latin typeface="Courier"/>
                <a:cs typeface="Courier"/>
              </a:rPr>
              <a:t>youremail@example.com</a:t>
            </a:r>
            <a:r>
              <a:rPr lang="en-US" sz="2400" dirty="0">
                <a:latin typeface="Courier"/>
                <a:cs typeface="Courier"/>
              </a:rPr>
              <a:t>"   </a:t>
            </a:r>
          </a:p>
          <a:p>
            <a:pPr marL="0" indent="0">
              <a:buNone/>
            </a:pPr>
            <a:r>
              <a:rPr lang="en-US" sz="2400" dirty="0">
                <a:latin typeface="Courier"/>
                <a:cs typeface="Courier"/>
              </a:rPr>
              <a:t>➜  </a:t>
            </a:r>
            <a:r>
              <a:rPr lang="en-US" sz="2400" dirty="0" err="1">
                <a:latin typeface="Courier"/>
                <a:cs typeface="Courier"/>
              </a:rPr>
              <a:t>git</a:t>
            </a:r>
            <a:r>
              <a:rPr lang="en-US" sz="2400" dirty="0">
                <a:latin typeface="Courier"/>
                <a:cs typeface="Courier"/>
              </a:rPr>
              <a:t> </a:t>
            </a:r>
            <a:r>
              <a:rPr lang="en-US" sz="2400" dirty="0" err="1">
                <a:latin typeface="Courier"/>
                <a:cs typeface="Courier"/>
              </a:rPr>
              <a:t>config</a:t>
            </a:r>
            <a:r>
              <a:rPr lang="en-US" sz="2400" dirty="0">
                <a:latin typeface="Courier"/>
                <a:cs typeface="Courier"/>
              </a:rPr>
              <a:t> --global </a:t>
            </a:r>
            <a:r>
              <a:rPr lang="en-US" sz="2400" dirty="0" err="1">
                <a:latin typeface="Courier"/>
                <a:cs typeface="Courier"/>
              </a:rPr>
              <a:t>user.name</a:t>
            </a:r>
            <a:r>
              <a:rPr lang="en-US" sz="2400" dirty="0">
                <a:latin typeface="Courier"/>
                <a:cs typeface="Courier"/>
              </a:rPr>
              <a:t> "Your </a:t>
            </a:r>
            <a:r>
              <a:rPr lang="en-US" sz="2400" dirty="0" smtClean="0">
                <a:latin typeface="Courier"/>
                <a:cs typeface="Courier"/>
              </a:rPr>
              <a:t>	Name</a:t>
            </a:r>
            <a:r>
              <a:rPr lang="en-US" sz="2400" dirty="0">
                <a:latin typeface="Courier"/>
                <a:cs typeface="Courier"/>
              </a:rPr>
              <a:t>"</a:t>
            </a:r>
          </a:p>
          <a:p>
            <a:pPr marL="0" indent="0">
              <a:buNone/>
            </a:pPr>
            <a:r>
              <a:rPr lang="en-US" sz="2400" dirty="0">
                <a:latin typeface="Courier"/>
                <a:cs typeface="Courier"/>
              </a:rPr>
              <a:t>➜  </a:t>
            </a:r>
            <a:r>
              <a:rPr lang="en-US" sz="2400" dirty="0" err="1">
                <a:latin typeface="Courier"/>
                <a:cs typeface="Courier"/>
              </a:rPr>
              <a:t>git</a:t>
            </a:r>
            <a:r>
              <a:rPr lang="en-US" sz="2400" dirty="0">
                <a:latin typeface="Courier"/>
                <a:cs typeface="Courier"/>
              </a:rPr>
              <a:t> status </a:t>
            </a:r>
            <a:endParaRPr lang="en-US" sz="2400" dirty="0" smtClean="0">
              <a:latin typeface="Courier"/>
              <a:cs typeface="Courier"/>
            </a:endParaRPr>
          </a:p>
          <a:p>
            <a:pPr marL="0" indent="0">
              <a:buNone/>
            </a:pPr>
            <a:r>
              <a:rPr lang="en-US" sz="2400" dirty="0" smtClean="0">
                <a:latin typeface="Courier"/>
                <a:cs typeface="Courier"/>
              </a:rPr>
              <a:t>➜  </a:t>
            </a:r>
            <a:r>
              <a:rPr lang="en-US" sz="2400" dirty="0" err="1">
                <a:latin typeface="Courier"/>
                <a:cs typeface="Courier"/>
              </a:rPr>
              <a:t>git</a:t>
            </a:r>
            <a:r>
              <a:rPr lang="en-US" sz="2400" dirty="0">
                <a:latin typeface="Courier"/>
                <a:cs typeface="Courier"/>
              </a:rPr>
              <a:t> add .  </a:t>
            </a:r>
          </a:p>
          <a:p>
            <a:pPr marL="0" indent="0">
              <a:buNone/>
            </a:pPr>
            <a:r>
              <a:rPr lang="en-US" sz="2400" dirty="0">
                <a:latin typeface="Courier"/>
                <a:cs typeface="Courier"/>
              </a:rPr>
              <a:t>➜  </a:t>
            </a:r>
            <a:r>
              <a:rPr lang="en-US" sz="2400" dirty="0" err="1">
                <a:latin typeface="Courier"/>
                <a:cs typeface="Courier"/>
              </a:rPr>
              <a:t>git</a:t>
            </a:r>
            <a:r>
              <a:rPr lang="en-US" sz="2400" dirty="0">
                <a:latin typeface="Courier"/>
                <a:cs typeface="Courier"/>
              </a:rPr>
              <a:t> commit –am “Initial Commit” </a:t>
            </a:r>
          </a:p>
          <a:p>
            <a:endParaRPr lang="en-US" dirty="0"/>
          </a:p>
        </p:txBody>
      </p:sp>
    </p:spTree>
    <p:extLst>
      <p:ext uri="{BB962C8B-B14F-4D97-AF65-F5344CB8AC3E}">
        <p14:creationId xmlns:p14="http://schemas.microsoft.com/office/powerpoint/2010/main" val="26572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Generate a controller</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In the Google doc, write the</a:t>
            </a:r>
            <a:r>
              <a:rPr lang="en-US" sz="3600" dirty="0"/>
              <a:t> </a:t>
            </a:r>
            <a:r>
              <a:rPr lang="en-US" sz="3600" dirty="0" smtClean="0"/>
              <a:t>text for a single console command to </a:t>
            </a:r>
            <a:r>
              <a:rPr lang="en-US" sz="3600" b="1" dirty="0" smtClean="0"/>
              <a:t>generate a rails controller </a:t>
            </a:r>
            <a:r>
              <a:rPr lang="en-US" sz="3600" dirty="0" smtClean="0"/>
              <a:t>called “pages” that includes the action for a “home” page</a:t>
            </a:r>
            <a:endParaRPr lang="en-US" sz="3600" dirty="0"/>
          </a:p>
        </p:txBody>
      </p:sp>
    </p:spTree>
    <p:extLst>
      <p:ext uri="{BB962C8B-B14F-4D97-AF65-F5344CB8AC3E}">
        <p14:creationId xmlns:p14="http://schemas.microsoft.com/office/powerpoint/2010/main" val="3350557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2: Generate a controller (answer)</a:t>
            </a:r>
            <a:endParaRPr lang="en-US" dirty="0"/>
          </a:p>
        </p:txBody>
      </p:sp>
      <p:sp>
        <p:nvSpPr>
          <p:cNvPr id="3" name="Content Placeholder 2"/>
          <p:cNvSpPr>
            <a:spLocks noGrp="1"/>
          </p:cNvSpPr>
          <p:nvPr>
            <p:ph idx="1"/>
          </p:nvPr>
        </p:nvSpPr>
        <p:spPr/>
        <p:txBody>
          <a:bodyPr anchor="ctr"/>
          <a:lstStyle/>
          <a:p>
            <a:pPr marL="0" indent="0">
              <a:buNone/>
            </a:pPr>
            <a:r>
              <a:rPr lang="en-US" sz="3600" dirty="0"/>
              <a:t>Create a home </a:t>
            </a:r>
            <a:r>
              <a:rPr lang="en-US" sz="3600" dirty="0" smtClean="0"/>
              <a:t>page</a:t>
            </a:r>
          </a:p>
          <a:p>
            <a:pPr marL="0" indent="0">
              <a:buNone/>
            </a:pPr>
            <a:endParaRPr lang="en-US" sz="3600" i="1" dirty="0">
              <a:solidFill>
                <a:srgbClr val="3366FF"/>
              </a:solidFill>
            </a:endParaRPr>
          </a:p>
          <a:p>
            <a:pPr marL="0" indent="0">
              <a:buNone/>
            </a:pPr>
            <a:r>
              <a:rPr lang="en-US" sz="3600" i="1" dirty="0" smtClean="0">
                <a:solidFill>
                  <a:srgbClr val="3366FF"/>
                </a:solidFill>
              </a:rPr>
              <a:t>console</a:t>
            </a:r>
            <a:endParaRPr lang="en-US" sz="3600" dirty="0">
              <a:solidFill>
                <a:srgbClr val="3366FF"/>
              </a:solidFill>
            </a:endParaRPr>
          </a:p>
          <a:p>
            <a:pPr marL="0" indent="0">
              <a:buNone/>
            </a:pPr>
            <a:r>
              <a:rPr lang="en-US" sz="2400" dirty="0">
                <a:latin typeface="Courier"/>
                <a:cs typeface="Courier"/>
              </a:rPr>
              <a:t>➜  rails generate controller pages home </a:t>
            </a:r>
          </a:p>
        </p:txBody>
      </p:sp>
    </p:spTree>
    <p:extLst>
      <p:ext uri="{BB962C8B-B14F-4D97-AF65-F5344CB8AC3E}">
        <p14:creationId xmlns:p14="http://schemas.microsoft.com/office/powerpoint/2010/main" val="2423031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home page we just created</a:t>
            </a:r>
            <a:endParaRPr lang="en-US" dirty="0"/>
          </a:p>
        </p:txBody>
      </p:sp>
      <p:sp>
        <p:nvSpPr>
          <p:cNvPr id="3" name="Content Placeholder 2"/>
          <p:cNvSpPr>
            <a:spLocks noGrp="1"/>
          </p:cNvSpPr>
          <p:nvPr>
            <p:ph idx="1"/>
          </p:nvPr>
        </p:nvSpPr>
        <p:spPr/>
        <p:txBody>
          <a:bodyPr/>
          <a:lstStyle/>
          <a:p>
            <a:pPr marL="0" indent="0">
              <a:buNone/>
            </a:pPr>
            <a:r>
              <a:rPr lang="en-US" sz="4000" dirty="0">
                <a:solidFill>
                  <a:schemeClr val="tx1"/>
                </a:solidFill>
              </a:rPr>
              <a:t>In your preview tab, tack this text onto to the URL:  </a:t>
            </a:r>
          </a:p>
          <a:p>
            <a:pPr marL="0" indent="0">
              <a:buNone/>
            </a:pPr>
            <a:r>
              <a:rPr lang="en-US" sz="4000" dirty="0" smtClean="0">
                <a:solidFill>
                  <a:schemeClr val="tx1"/>
                </a:solidFill>
              </a:rPr>
              <a:t>	/</a:t>
            </a:r>
            <a:r>
              <a:rPr lang="en-US" sz="4000" dirty="0">
                <a:solidFill>
                  <a:schemeClr val="tx1"/>
                </a:solidFill>
              </a:rPr>
              <a:t>pages/home </a:t>
            </a:r>
          </a:p>
          <a:p>
            <a:pPr marL="0" indent="0">
              <a:buNone/>
            </a:pPr>
            <a:endParaRPr lang="en-US" dirty="0"/>
          </a:p>
        </p:txBody>
      </p:sp>
    </p:spTree>
    <p:extLst>
      <p:ext uri="{BB962C8B-B14F-4D97-AF65-F5344CB8AC3E}">
        <p14:creationId xmlns:p14="http://schemas.microsoft.com/office/powerpoint/2010/main" val="2060620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3: Update the text in the view for the home page</a:t>
            </a:r>
            <a:endParaRPr lang="en-US" dirty="0"/>
          </a:p>
        </p:txBody>
      </p:sp>
      <p:sp>
        <p:nvSpPr>
          <p:cNvPr id="3" name="Content Placeholder 2"/>
          <p:cNvSpPr>
            <a:spLocks noGrp="1"/>
          </p:cNvSpPr>
          <p:nvPr>
            <p:ph idx="1"/>
          </p:nvPr>
        </p:nvSpPr>
        <p:spPr>
          <a:xfrm>
            <a:off x="498474" y="1981200"/>
            <a:ext cx="7556313" cy="4499922"/>
          </a:xfrm>
        </p:spPr>
        <p:txBody>
          <a:bodyPr>
            <a:normAutofit fontScale="85000" lnSpcReduction="20000"/>
          </a:bodyPr>
          <a:lstStyle/>
          <a:p>
            <a:pPr marL="742950" indent="-742950">
              <a:buAutoNum type="arabicParenR"/>
            </a:pPr>
            <a:r>
              <a:rPr lang="en-US" sz="3600" dirty="0" smtClean="0"/>
              <a:t>Write the file path (including the name of the file itself) for the view corresponding to the home page</a:t>
            </a:r>
          </a:p>
          <a:p>
            <a:pPr marL="742950" indent="-742950">
              <a:buAutoNum type="arabicParenR"/>
            </a:pPr>
            <a:r>
              <a:rPr lang="en-US" sz="3600" dirty="0" smtClean="0"/>
              <a:t>Inside that file, write the code for:</a:t>
            </a:r>
          </a:p>
          <a:p>
            <a:pPr marL="0" indent="0">
              <a:spcBef>
                <a:spcPts val="800"/>
              </a:spcBef>
              <a:buNone/>
            </a:pPr>
            <a:endParaRPr lang="en-US" sz="2600" dirty="0" smtClean="0">
              <a:latin typeface="Courier"/>
              <a:cs typeface="Courier"/>
            </a:endParaRPr>
          </a:p>
          <a:p>
            <a:pPr marL="0" indent="0">
              <a:spcBef>
                <a:spcPts val="800"/>
              </a:spcBef>
              <a:buNone/>
            </a:pPr>
            <a:r>
              <a:rPr lang="en-US" sz="2600" dirty="0" smtClean="0">
                <a:latin typeface="Courier"/>
                <a:cs typeface="Courier"/>
              </a:rPr>
              <a:t>“This </a:t>
            </a:r>
            <a:r>
              <a:rPr lang="en-US" sz="2600" dirty="0">
                <a:latin typeface="Courier"/>
                <a:cs typeface="Courier"/>
              </a:rPr>
              <a:t>is my app</a:t>
            </a:r>
            <a:r>
              <a:rPr lang="en-US" sz="2600" dirty="0" smtClean="0">
                <a:latin typeface="Courier"/>
                <a:cs typeface="Courier"/>
              </a:rPr>
              <a:t>!” in heading 1 style </a:t>
            </a:r>
            <a:br>
              <a:rPr lang="en-US" sz="2600" dirty="0" smtClean="0">
                <a:latin typeface="Courier"/>
                <a:cs typeface="Courier"/>
              </a:rPr>
            </a:br>
            <a:endParaRPr lang="en-US" sz="2600" dirty="0" smtClean="0">
              <a:latin typeface="Courier"/>
              <a:cs typeface="Courier"/>
            </a:endParaRPr>
          </a:p>
          <a:p>
            <a:pPr marL="0" indent="0">
              <a:spcBef>
                <a:spcPts val="800"/>
              </a:spcBef>
              <a:buNone/>
            </a:pPr>
            <a:r>
              <a:rPr lang="en-US" sz="2600" dirty="0" smtClean="0">
                <a:latin typeface="Courier"/>
                <a:cs typeface="Courier"/>
              </a:rPr>
              <a:t>and </a:t>
            </a:r>
            <a:br>
              <a:rPr lang="en-US" sz="2600" dirty="0" smtClean="0">
                <a:latin typeface="Courier"/>
                <a:cs typeface="Courier"/>
              </a:rPr>
            </a:br>
            <a:endParaRPr lang="en-US" sz="2600" dirty="0" smtClean="0">
              <a:latin typeface="Courier"/>
              <a:cs typeface="Courier"/>
            </a:endParaRPr>
          </a:p>
          <a:p>
            <a:pPr marL="0" indent="0">
              <a:spcBef>
                <a:spcPts val="800"/>
              </a:spcBef>
              <a:buNone/>
            </a:pPr>
            <a:r>
              <a:rPr lang="en-US" sz="2600" dirty="0" smtClean="0">
                <a:latin typeface="Courier"/>
                <a:cs typeface="Courier"/>
              </a:rPr>
              <a:t>“We’re </a:t>
            </a:r>
            <a:r>
              <a:rPr lang="en-US" sz="2600" dirty="0">
                <a:latin typeface="Courier"/>
                <a:cs typeface="Courier"/>
              </a:rPr>
              <a:t>learning to build with </a:t>
            </a:r>
            <a:r>
              <a:rPr lang="en-US" sz="2600" dirty="0" smtClean="0">
                <a:latin typeface="Courier"/>
                <a:cs typeface="Courier"/>
              </a:rPr>
              <a:t>Coding for Dummies” in paragraph style </a:t>
            </a:r>
            <a:endParaRPr lang="en-US" sz="2600" dirty="0">
              <a:latin typeface="Courier"/>
              <a:cs typeface="Courier"/>
            </a:endParaRPr>
          </a:p>
          <a:p>
            <a:pPr marL="742950" indent="-742950">
              <a:buAutoNum type="arabicParenR"/>
            </a:pPr>
            <a:endParaRPr lang="en-US" sz="3600" dirty="0"/>
          </a:p>
        </p:txBody>
      </p:sp>
    </p:spTree>
    <p:extLst>
      <p:ext uri="{BB962C8B-B14F-4D97-AF65-F5344CB8AC3E}">
        <p14:creationId xmlns:p14="http://schemas.microsoft.com/office/powerpoint/2010/main" val="1823666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316" y="635276"/>
            <a:ext cx="7556313" cy="1116106"/>
          </a:xfrm>
        </p:spPr>
        <p:txBody>
          <a:bodyPr/>
          <a:lstStyle/>
          <a:p>
            <a:r>
              <a:rPr lang="en-US" dirty="0"/>
              <a:t>Task 3: Update the text in the view for the home </a:t>
            </a:r>
            <a:r>
              <a:rPr lang="en-US" dirty="0" smtClean="0"/>
              <a:t>page (answer)</a:t>
            </a:r>
            <a:br>
              <a:rPr lang="en-US" dirty="0" smtClean="0"/>
            </a:br>
            <a:endParaRPr lang="en-US" dirty="0"/>
          </a:p>
        </p:txBody>
      </p:sp>
      <p:sp>
        <p:nvSpPr>
          <p:cNvPr id="3" name="Content Placeholder 2"/>
          <p:cNvSpPr>
            <a:spLocks noGrp="1"/>
          </p:cNvSpPr>
          <p:nvPr>
            <p:ph idx="1"/>
          </p:nvPr>
        </p:nvSpPr>
        <p:spPr/>
        <p:txBody>
          <a:bodyPr anchor="ctr"/>
          <a:lstStyle/>
          <a:p>
            <a:pPr marL="0" indent="0">
              <a:buNone/>
            </a:pPr>
            <a:r>
              <a:rPr lang="en-US" sz="2800" dirty="0" smtClean="0">
                <a:solidFill>
                  <a:srgbClr val="FF0000"/>
                </a:solidFill>
              </a:rPr>
              <a:t>app/views/pages/</a:t>
            </a:r>
            <a:r>
              <a:rPr lang="en-US" sz="2800" dirty="0" err="1" smtClean="0">
                <a:solidFill>
                  <a:srgbClr val="FF0000"/>
                </a:solidFill>
              </a:rPr>
              <a:t>home.html.erb</a:t>
            </a:r>
            <a:endParaRPr lang="en-US" sz="2800" dirty="0" smtClean="0">
              <a:solidFill>
                <a:srgbClr val="FF0000"/>
              </a:solidFill>
            </a:endParaRPr>
          </a:p>
          <a:p>
            <a:pPr marL="0" indent="0">
              <a:buNone/>
            </a:pPr>
            <a:endParaRPr lang="en-US" sz="2400" dirty="0" smtClean="0"/>
          </a:p>
          <a:p>
            <a:pPr marL="228600" lvl="1" indent="0">
              <a:buNone/>
            </a:pPr>
            <a:r>
              <a:rPr lang="en-US" sz="2000" dirty="0">
                <a:latin typeface="Courier"/>
                <a:cs typeface="Courier"/>
              </a:rPr>
              <a:t>&lt;h1&gt;This is my app!&lt;/h1&gt; </a:t>
            </a:r>
          </a:p>
          <a:p>
            <a:pPr marL="228600" lvl="1" indent="0">
              <a:buNone/>
            </a:pPr>
            <a:r>
              <a:rPr lang="en-US" sz="2000" dirty="0">
                <a:latin typeface="Courier"/>
                <a:cs typeface="Courier"/>
              </a:rPr>
              <a:t>&lt;p&gt;We’re learning to build with </a:t>
            </a:r>
            <a:r>
              <a:rPr lang="en-US" sz="2000" dirty="0" err="1">
                <a:latin typeface="Courier"/>
                <a:cs typeface="Courier"/>
              </a:rPr>
              <a:t>SpeakCode</a:t>
            </a:r>
            <a:r>
              <a:rPr lang="en-US" sz="2000" dirty="0">
                <a:latin typeface="Courier"/>
                <a:cs typeface="Courier"/>
              </a:rPr>
              <a:t>&lt;/p&gt; </a:t>
            </a:r>
          </a:p>
          <a:p>
            <a:endParaRPr lang="en-US" dirty="0"/>
          </a:p>
        </p:txBody>
      </p:sp>
    </p:spTree>
    <p:extLst>
      <p:ext uri="{BB962C8B-B14F-4D97-AF65-F5344CB8AC3E}">
        <p14:creationId xmlns:p14="http://schemas.microsoft.com/office/powerpoint/2010/main" val="423334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br>
              <a:rPr lang="en-US" dirty="0" smtClean="0"/>
            </a:br>
            <a:r>
              <a:rPr lang="en-US" dirty="0" smtClean="0"/>
              <a:t>How will we build this app? </a:t>
            </a:r>
            <a:endParaRPr lang="en-US" dirty="0"/>
          </a:p>
        </p:txBody>
      </p:sp>
      <p:sp>
        <p:nvSpPr>
          <p:cNvPr id="3" name="Content Placeholder 2"/>
          <p:cNvSpPr>
            <a:spLocks noGrp="1"/>
          </p:cNvSpPr>
          <p:nvPr>
            <p:ph idx="1"/>
          </p:nvPr>
        </p:nvSpPr>
        <p:spPr>
          <a:xfrm>
            <a:off x="498474" y="1981200"/>
            <a:ext cx="7556313" cy="4428700"/>
          </a:xfrm>
        </p:spPr>
        <p:txBody>
          <a:bodyPr>
            <a:normAutofit/>
          </a:bodyPr>
          <a:lstStyle/>
          <a:p>
            <a:pPr marL="0" indent="0">
              <a:buNone/>
            </a:pPr>
            <a:r>
              <a:rPr lang="en-US" dirty="0" smtClean="0"/>
              <a:t>Create an account with Nitrous </a:t>
            </a:r>
          </a:p>
          <a:p>
            <a:pPr marL="0" indent="0">
              <a:buNone/>
            </a:pPr>
            <a:r>
              <a:rPr lang="en-US" dirty="0" smtClean="0"/>
              <a:t>Steps:</a:t>
            </a:r>
            <a:endParaRPr lang="en-US" dirty="0" smtClean="0"/>
          </a:p>
          <a:p>
            <a:pPr marL="571500" lvl="1" indent="-342900">
              <a:buFont typeface="+mj-lt"/>
              <a:buAutoNum type="arabicPeriod"/>
            </a:pPr>
            <a:r>
              <a:rPr lang="en-US" dirty="0" smtClean="0"/>
              <a:t>Create a new </a:t>
            </a:r>
            <a:r>
              <a:rPr lang="en-US" dirty="0" smtClean="0"/>
              <a:t>Rails project</a:t>
            </a:r>
          </a:p>
          <a:p>
            <a:pPr marL="571500" lvl="1" indent="-342900">
              <a:buFont typeface="+mj-lt"/>
              <a:buAutoNum type="arabicPeriod"/>
            </a:pPr>
            <a:r>
              <a:rPr lang="en-US" dirty="0" smtClean="0"/>
              <a:t>Create </a:t>
            </a:r>
            <a:r>
              <a:rPr lang="en-US" dirty="0" smtClean="0"/>
              <a:t>a home page</a:t>
            </a:r>
          </a:p>
          <a:p>
            <a:pPr marL="571500" lvl="1" indent="-342900">
              <a:buFont typeface="+mj-lt"/>
              <a:buAutoNum type="arabicPeriod"/>
            </a:pPr>
            <a:r>
              <a:rPr lang="en-US" dirty="0" smtClean="0"/>
              <a:t>Send users to the home page</a:t>
            </a:r>
          </a:p>
          <a:p>
            <a:pPr marL="571500" lvl="1" indent="-342900">
              <a:buFont typeface="+mj-lt"/>
              <a:buAutoNum type="arabicPeriod"/>
            </a:pPr>
            <a:r>
              <a:rPr lang="en-US" dirty="0" smtClean="0"/>
              <a:t>Create more pages</a:t>
            </a:r>
          </a:p>
          <a:p>
            <a:pPr marL="571500" lvl="1" indent="-342900">
              <a:buFont typeface="+mj-lt"/>
              <a:buAutoNum type="arabicPeriod"/>
            </a:pPr>
            <a:r>
              <a:rPr lang="en-US" dirty="0" smtClean="0"/>
              <a:t>Style it with Bootstrap</a:t>
            </a:r>
          </a:p>
          <a:p>
            <a:pPr marL="571500" lvl="1" indent="-342900">
              <a:buFont typeface="+mj-lt"/>
              <a:buAutoNum type="arabicPeriod"/>
            </a:pPr>
            <a:r>
              <a:rPr lang="en-US" dirty="0" smtClean="0"/>
              <a:t>Create Pins </a:t>
            </a:r>
          </a:p>
          <a:p>
            <a:pPr marL="571500" lvl="1" indent="-342900">
              <a:buFont typeface="+mj-lt"/>
              <a:buAutoNum type="arabicPeriod"/>
            </a:pPr>
            <a:r>
              <a:rPr lang="en-US" dirty="0"/>
              <a:t>A</a:t>
            </a:r>
            <a:r>
              <a:rPr lang="en-US" dirty="0" smtClean="0"/>
              <a:t>dd the ability to upload images</a:t>
            </a:r>
          </a:p>
          <a:p>
            <a:pPr marL="571500" lvl="1" indent="-342900">
              <a:buFont typeface="+mj-lt"/>
              <a:buAutoNum type="arabicPeriod"/>
            </a:pPr>
            <a:r>
              <a:rPr lang="en-US" dirty="0" smtClean="0"/>
              <a:t>Direct users to a view that shows all of our pins</a:t>
            </a:r>
          </a:p>
          <a:p>
            <a:pPr marL="571500" lvl="1" indent="-342900">
              <a:buFont typeface="+mj-lt"/>
              <a:buAutoNum type="arabicPeriod"/>
            </a:pPr>
            <a:r>
              <a:rPr lang="en-US" dirty="0" smtClean="0"/>
              <a:t>Order the pins chronologically</a:t>
            </a:r>
          </a:p>
          <a:p>
            <a:pPr marL="228600" lvl="1" indent="0">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465533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4: Routing</a:t>
            </a:r>
            <a:endParaRPr lang="en-US" dirty="0"/>
          </a:p>
        </p:txBody>
      </p:sp>
      <p:sp>
        <p:nvSpPr>
          <p:cNvPr id="3" name="Content Placeholder 2"/>
          <p:cNvSpPr>
            <a:spLocks noGrp="1"/>
          </p:cNvSpPr>
          <p:nvPr>
            <p:ph idx="1"/>
          </p:nvPr>
        </p:nvSpPr>
        <p:spPr/>
        <p:txBody>
          <a:bodyPr>
            <a:normAutofit fontScale="92500" lnSpcReduction="20000"/>
          </a:bodyPr>
          <a:lstStyle/>
          <a:p>
            <a:pPr marL="742950" indent="-742950">
              <a:buAutoNum type="arabicParenR"/>
            </a:pPr>
            <a:r>
              <a:rPr lang="en-US" sz="4000" dirty="0" smtClean="0"/>
              <a:t>Figure out how to make a “root” route in Rails</a:t>
            </a:r>
          </a:p>
          <a:p>
            <a:pPr marL="742950" indent="-742950">
              <a:buAutoNum type="arabicParenR"/>
            </a:pPr>
            <a:r>
              <a:rPr lang="en-US" sz="4000" dirty="0" smtClean="0"/>
              <a:t>Write the single line of code that you’d add to the </a:t>
            </a:r>
            <a:br>
              <a:rPr lang="en-US" sz="4000" dirty="0" smtClean="0"/>
            </a:br>
            <a:r>
              <a:rPr lang="en-US" sz="4000" dirty="0" smtClean="0"/>
              <a:t>/</a:t>
            </a:r>
            <a:r>
              <a:rPr lang="en-US" sz="4000" dirty="0" err="1" smtClean="0"/>
              <a:t>routes.rb</a:t>
            </a:r>
            <a:r>
              <a:rPr lang="en-US" sz="4000" dirty="0" smtClean="0"/>
              <a:t> file to make a new root route that directs all users to the </a:t>
            </a:r>
            <a:r>
              <a:rPr lang="en-US" sz="4000" dirty="0"/>
              <a:t>home page </a:t>
            </a:r>
            <a:r>
              <a:rPr lang="en-US" sz="4000" dirty="0" smtClean="0"/>
              <a:t>view when they first visit the app </a:t>
            </a:r>
            <a:endParaRPr lang="en-US" sz="4000" dirty="0"/>
          </a:p>
        </p:txBody>
      </p:sp>
    </p:spTree>
    <p:extLst>
      <p:ext uri="{BB962C8B-B14F-4D97-AF65-F5344CB8AC3E}">
        <p14:creationId xmlns:p14="http://schemas.microsoft.com/office/powerpoint/2010/main" val="1368737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4: Routing (answer)</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200" dirty="0"/>
              <a:t>Direct users to home </a:t>
            </a:r>
            <a:r>
              <a:rPr lang="en-US" sz="3200" dirty="0" smtClean="0"/>
              <a:t>page:</a:t>
            </a:r>
            <a:endParaRPr lang="en-US" sz="3200" dirty="0" smtClean="0">
              <a:solidFill>
                <a:schemeClr val="tx1"/>
              </a:solidFill>
            </a:endParaRPr>
          </a:p>
          <a:p>
            <a:pPr marL="514350" indent="-514350">
              <a:buFont typeface="+mj-lt"/>
              <a:buAutoNum type="arabicPeriod"/>
            </a:pPr>
            <a:r>
              <a:rPr lang="en-US" sz="3200" dirty="0" smtClean="0">
                <a:solidFill>
                  <a:schemeClr val="tx1"/>
                </a:solidFill>
              </a:rPr>
              <a:t>Open </a:t>
            </a:r>
            <a:r>
              <a:rPr lang="en-US" sz="3200" dirty="0" err="1">
                <a:solidFill>
                  <a:srgbClr val="FF0000"/>
                </a:solidFill>
              </a:rPr>
              <a:t>config</a:t>
            </a:r>
            <a:r>
              <a:rPr lang="en-US" sz="3200" dirty="0">
                <a:solidFill>
                  <a:srgbClr val="FF0000"/>
                </a:solidFill>
              </a:rPr>
              <a:t>/</a:t>
            </a:r>
            <a:r>
              <a:rPr lang="en-US" sz="3200" dirty="0" err="1">
                <a:solidFill>
                  <a:srgbClr val="FF0000"/>
                </a:solidFill>
              </a:rPr>
              <a:t>routes.rb</a:t>
            </a:r>
            <a:endParaRPr lang="en-US" sz="3200" dirty="0">
              <a:solidFill>
                <a:srgbClr val="FF0000"/>
              </a:solidFill>
            </a:endParaRPr>
          </a:p>
          <a:p>
            <a:pPr marL="514350" indent="-514350">
              <a:buFont typeface="+mj-lt"/>
              <a:buAutoNum type="arabicPeriod"/>
            </a:pPr>
            <a:r>
              <a:rPr lang="en-US" sz="3200" dirty="0">
                <a:solidFill>
                  <a:schemeClr val="tx1"/>
                </a:solidFill>
              </a:rPr>
              <a:t>Replace the line</a:t>
            </a:r>
          </a:p>
          <a:p>
            <a:pPr marL="457200" lvl="2" indent="0">
              <a:buNone/>
            </a:pPr>
            <a:endParaRPr lang="en-US" sz="2800" dirty="0" smtClean="0">
              <a:solidFill>
                <a:schemeClr val="tx1"/>
              </a:solidFill>
              <a:latin typeface="Courier"/>
              <a:cs typeface="Courier"/>
            </a:endParaRPr>
          </a:p>
          <a:p>
            <a:pPr marL="685800" lvl="3" indent="0">
              <a:buNone/>
            </a:pPr>
            <a:r>
              <a:rPr lang="en-US" sz="2800" dirty="0" smtClean="0">
                <a:solidFill>
                  <a:schemeClr val="tx1"/>
                </a:solidFill>
                <a:latin typeface="Courier"/>
                <a:cs typeface="Courier"/>
              </a:rPr>
              <a:t>get </a:t>
            </a:r>
            <a:r>
              <a:rPr lang="en-US" sz="2800" dirty="0">
                <a:solidFill>
                  <a:schemeClr val="tx1"/>
                </a:solidFill>
                <a:latin typeface="Courier"/>
                <a:cs typeface="Courier"/>
              </a:rPr>
              <a:t>"pages/home</a:t>
            </a:r>
            <a:r>
              <a:rPr lang="en-US" sz="2800" dirty="0">
                <a:solidFill>
                  <a:schemeClr val="tx1"/>
                </a:solidFill>
              </a:rPr>
              <a:t>"</a:t>
            </a:r>
            <a:r>
              <a:rPr lang="en-US" sz="2800" dirty="0"/>
              <a:t> </a:t>
            </a:r>
            <a:endParaRPr lang="en-US" sz="2800" dirty="0" smtClean="0"/>
          </a:p>
          <a:p>
            <a:pPr marL="685800" lvl="3" indent="0">
              <a:buNone/>
            </a:pPr>
            <a:endParaRPr lang="en-US" sz="2800" dirty="0" smtClean="0"/>
          </a:p>
          <a:p>
            <a:pPr marL="685800" lvl="3" indent="0">
              <a:buNone/>
            </a:pPr>
            <a:r>
              <a:rPr lang="en-US" sz="2800" i="1" dirty="0" smtClean="0">
                <a:solidFill>
                  <a:schemeClr val="tx1"/>
                </a:solidFill>
              </a:rPr>
              <a:t>     with:</a:t>
            </a:r>
          </a:p>
          <a:p>
            <a:pPr marL="685800" lvl="3" indent="0">
              <a:buNone/>
            </a:pPr>
            <a:endParaRPr lang="en-US" sz="2800" dirty="0">
              <a:solidFill>
                <a:schemeClr val="tx1"/>
              </a:solidFill>
            </a:endParaRPr>
          </a:p>
          <a:p>
            <a:pPr marL="685800" lvl="3" indent="0">
              <a:buNone/>
            </a:pPr>
            <a:r>
              <a:rPr lang="en-US" sz="2800" dirty="0">
                <a:solidFill>
                  <a:schemeClr val="tx1"/>
                </a:solidFill>
                <a:latin typeface="Courier"/>
                <a:cs typeface="Courier"/>
              </a:rPr>
              <a:t>root "</a:t>
            </a:r>
            <a:r>
              <a:rPr lang="en-US" sz="2800" dirty="0" err="1">
                <a:solidFill>
                  <a:schemeClr val="tx1"/>
                </a:solidFill>
                <a:latin typeface="Courier"/>
                <a:cs typeface="Courier"/>
              </a:rPr>
              <a:t>pages#home</a:t>
            </a:r>
            <a:r>
              <a:rPr lang="en-US" sz="2800" dirty="0">
                <a:solidFill>
                  <a:schemeClr val="tx1"/>
                </a:solidFill>
                <a:latin typeface="Courier"/>
                <a:cs typeface="Courier"/>
              </a:rPr>
              <a:t>"</a:t>
            </a:r>
            <a:r>
              <a:rPr lang="en-US" sz="2800" dirty="0">
                <a:latin typeface="Courier"/>
                <a:cs typeface="Courier"/>
              </a:rPr>
              <a:t> </a:t>
            </a:r>
          </a:p>
          <a:p>
            <a:endParaRPr lang="en-US" dirty="0"/>
          </a:p>
        </p:txBody>
      </p:sp>
    </p:spTree>
    <p:extLst>
      <p:ext uri="{BB962C8B-B14F-4D97-AF65-F5344CB8AC3E}">
        <p14:creationId xmlns:p14="http://schemas.microsoft.com/office/powerpoint/2010/main" val="4269560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5: Add an action to a controller</a:t>
            </a:r>
            <a:endParaRPr lang="en-US" dirty="0"/>
          </a:p>
        </p:txBody>
      </p:sp>
      <p:sp>
        <p:nvSpPr>
          <p:cNvPr id="3" name="Content Placeholder 2"/>
          <p:cNvSpPr>
            <a:spLocks noGrp="1"/>
          </p:cNvSpPr>
          <p:nvPr>
            <p:ph idx="1"/>
          </p:nvPr>
        </p:nvSpPr>
        <p:spPr/>
        <p:txBody>
          <a:bodyPr anchor="ctr">
            <a:normAutofit/>
          </a:bodyPr>
          <a:lstStyle/>
          <a:p>
            <a:pPr marL="0" indent="0" algn="ctr">
              <a:buNone/>
            </a:pPr>
            <a:r>
              <a:rPr lang="en-US" sz="4800" dirty="0" smtClean="0"/>
              <a:t>Add a basic “about” action to the pages controller</a:t>
            </a:r>
            <a:endParaRPr lang="en-US" sz="4800" dirty="0"/>
          </a:p>
        </p:txBody>
      </p:sp>
    </p:spTree>
    <p:extLst>
      <p:ext uri="{BB962C8B-B14F-4D97-AF65-F5344CB8AC3E}">
        <p14:creationId xmlns:p14="http://schemas.microsoft.com/office/powerpoint/2010/main" val="2721142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5: Add an action to a controller (answer)</a:t>
            </a:r>
            <a:endParaRPr lang="en-US" dirty="0"/>
          </a:p>
        </p:txBody>
      </p:sp>
      <p:sp>
        <p:nvSpPr>
          <p:cNvPr id="3" name="Content Placeholder 2"/>
          <p:cNvSpPr>
            <a:spLocks noGrp="1"/>
          </p:cNvSpPr>
          <p:nvPr>
            <p:ph idx="1"/>
          </p:nvPr>
        </p:nvSpPr>
        <p:spPr>
          <a:xfrm>
            <a:off x="498474" y="2587701"/>
            <a:ext cx="7556313" cy="3538462"/>
          </a:xfrm>
        </p:spPr>
        <p:txBody>
          <a:bodyPr>
            <a:normAutofit/>
          </a:bodyPr>
          <a:lstStyle/>
          <a:p>
            <a:pPr marL="0" indent="0">
              <a:buNone/>
            </a:pPr>
            <a:r>
              <a:rPr lang="en-US" sz="3200" dirty="0" smtClean="0">
                <a:solidFill>
                  <a:srgbClr val="FF0000"/>
                </a:solidFill>
              </a:rPr>
              <a:t>app</a:t>
            </a:r>
            <a:r>
              <a:rPr lang="en-US" sz="3200" dirty="0">
                <a:solidFill>
                  <a:srgbClr val="FF0000"/>
                </a:solidFill>
              </a:rPr>
              <a:t>/controllers/</a:t>
            </a:r>
            <a:r>
              <a:rPr lang="en-US" sz="3200" dirty="0" err="1" smtClean="0">
                <a:solidFill>
                  <a:srgbClr val="FF0000"/>
                </a:solidFill>
              </a:rPr>
              <a:t>pages_controller.rb</a:t>
            </a:r>
            <a:endParaRPr lang="en-US" sz="3200" dirty="0">
              <a:solidFill>
                <a:srgbClr val="FF0000"/>
              </a:solidFill>
            </a:endParaRPr>
          </a:p>
          <a:p>
            <a:pPr marL="0" indent="0">
              <a:buNone/>
            </a:pPr>
            <a:endParaRPr lang="en-US" sz="3200" dirty="0">
              <a:solidFill>
                <a:srgbClr val="FF0000"/>
              </a:solidFill>
            </a:endParaRPr>
          </a:p>
          <a:p>
            <a:pPr marL="0" indent="0">
              <a:buNone/>
            </a:pPr>
            <a:r>
              <a:rPr lang="en-US" sz="3200" i="1" dirty="0" smtClean="0"/>
              <a:t>Type this in that file:</a:t>
            </a:r>
          </a:p>
          <a:p>
            <a:pPr marL="228600" lvl="1" indent="0">
              <a:buNone/>
            </a:pPr>
            <a:r>
              <a:rPr lang="en-US" sz="3600" dirty="0" err="1" smtClean="0">
                <a:latin typeface="Courier"/>
                <a:cs typeface="Courier"/>
              </a:rPr>
              <a:t>def</a:t>
            </a:r>
            <a:r>
              <a:rPr lang="en-US" sz="3600" dirty="0" smtClean="0">
                <a:latin typeface="Courier"/>
                <a:cs typeface="Courier"/>
              </a:rPr>
              <a:t> </a:t>
            </a:r>
            <a:r>
              <a:rPr lang="en-US" sz="3600" dirty="0">
                <a:latin typeface="Courier"/>
                <a:cs typeface="Courier"/>
              </a:rPr>
              <a:t>about  </a:t>
            </a:r>
            <a:endParaRPr lang="en-US" sz="3600" dirty="0" smtClean="0">
              <a:latin typeface="Courier"/>
              <a:cs typeface="Courier"/>
            </a:endParaRPr>
          </a:p>
          <a:p>
            <a:pPr marL="228600" lvl="1" indent="0">
              <a:buNone/>
            </a:pPr>
            <a:r>
              <a:rPr lang="en-US" sz="3600" dirty="0" smtClean="0">
                <a:latin typeface="Courier"/>
                <a:cs typeface="Courier"/>
              </a:rPr>
              <a:t>end </a:t>
            </a:r>
            <a:endParaRPr lang="en-US" sz="3600" dirty="0">
              <a:latin typeface="Courier"/>
              <a:cs typeface="Courier"/>
            </a:endParaRPr>
          </a:p>
        </p:txBody>
      </p:sp>
    </p:spTree>
    <p:extLst>
      <p:ext uri="{BB962C8B-B14F-4D97-AF65-F5344CB8AC3E}">
        <p14:creationId xmlns:p14="http://schemas.microsoft.com/office/powerpoint/2010/main" val="857039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6: Create the HTML in the view for pages/about </a:t>
            </a:r>
          </a:p>
        </p:txBody>
      </p:sp>
      <p:sp>
        <p:nvSpPr>
          <p:cNvPr id="3" name="Content Placeholder 2"/>
          <p:cNvSpPr>
            <a:spLocks noGrp="1"/>
          </p:cNvSpPr>
          <p:nvPr>
            <p:ph idx="1"/>
          </p:nvPr>
        </p:nvSpPr>
        <p:spPr/>
        <p:txBody>
          <a:bodyPr>
            <a:noAutofit/>
          </a:bodyPr>
          <a:lstStyle/>
          <a:p>
            <a:pPr marL="457200" indent="-457200">
              <a:buAutoNum type="arabicParenR"/>
            </a:pPr>
            <a:r>
              <a:rPr lang="en-US" sz="3600" dirty="0" smtClean="0"/>
              <a:t>Find the view for the About page</a:t>
            </a:r>
          </a:p>
          <a:p>
            <a:pPr marL="457200" indent="-457200">
              <a:buAutoNum type="arabicParenR"/>
            </a:pPr>
            <a:r>
              <a:rPr lang="en-US" sz="3600" dirty="0" smtClean="0"/>
              <a:t>In that page, write this code:</a:t>
            </a:r>
          </a:p>
          <a:p>
            <a:pPr marL="0" indent="0">
              <a:buNone/>
            </a:pPr>
            <a:r>
              <a:rPr lang="en-US" sz="3600" dirty="0" smtClean="0"/>
              <a:t>“About Us” in heading 1 style</a:t>
            </a:r>
          </a:p>
          <a:p>
            <a:pPr marL="0" indent="0">
              <a:buNone/>
            </a:pPr>
            <a:r>
              <a:rPr lang="en-US" sz="3600" dirty="0" smtClean="0">
                <a:cs typeface="Courier"/>
              </a:rPr>
              <a:t>“We’re building an app with Coding for Dummies” in heading 2 style</a:t>
            </a:r>
            <a:endParaRPr lang="en-US" sz="3600" dirty="0"/>
          </a:p>
        </p:txBody>
      </p:sp>
    </p:spTree>
    <p:extLst>
      <p:ext uri="{BB962C8B-B14F-4D97-AF65-F5344CB8AC3E}">
        <p14:creationId xmlns:p14="http://schemas.microsoft.com/office/powerpoint/2010/main" val="1990634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6: Create</a:t>
            </a:r>
            <a:r>
              <a:rPr lang="en-US" dirty="0"/>
              <a:t> the HTML in </a:t>
            </a:r>
            <a:r>
              <a:rPr lang="en-US" dirty="0" smtClean="0"/>
              <a:t>the view</a:t>
            </a:r>
            <a:r>
              <a:rPr lang="en-US" dirty="0"/>
              <a:t> </a:t>
            </a:r>
            <a:r>
              <a:rPr lang="en-US" dirty="0" smtClean="0"/>
              <a:t>for pages/about (answer)</a:t>
            </a:r>
            <a:endParaRPr lang="en-US" dirty="0"/>
          </a:p>
        </p:txBody>
      </p:sp>
      <p:sp>
        <p:nvSpPr>
          <p:cNvPr id="3" name="Content Placeholder 2"/>
          <p:cNvSpPr>
            <a:spLocks noGrp="1"/>
          </p:cNvSpPr>
          <p:nvPr>
            <p:ph idx="1"/>
          </p:nvPr>
        </p:nvSpPr>
        <p:spPr/>
        <p:txBody>
          <a:bodyPr/>
          <a:lstStyle/>
          <a:p>
            <a:pPr marL="0" indent="0">
              <a:buNone/>
            </a:pPr>
            <a:r>
              <a:rPr lang="en-US" sz="3200" dirty="0">
                <a:solidFill>
                  <a:srgbClr val="FF0000"/>
                </a:solidFill>
              </a:rPr>
              <a:t>app/views/pages/</a:t>
            </a:r>
            <a:r>
              <a:rPr lang="en-US" sz="3200" dirty="0" err="1" smtClean="0">
                <a:solidFill>
                  <a:srgbClr val="FF0000"/>
                </a:solidFill>
              </a:rPr>
              <a:t>about.html.erb</a:t>
            </a:r>
            <a:endParaRPr lang="en-US" sz="3200" dirty="0" smtClean="0">
              <a:solidFill>
                <a:srgbClr val="FF0000"/>
              </a:solidFill>
            </a:endParaRPr>
          </a:p>
          <a:p>
            <a:pPr marL="0" indent="0">
              <a:buNone/>
            </a:pPr>
            <a:endParaRPr lang="en-US" dirty="0">
              <a:solidFill>
                <a:srgbClr val="FF0000"/>
              </a:solidFill>
            </a:endParaRPr>
          </a:p>
          <a:p>
            <a:pPr marL="0" indent="0">
              <a:buNone/>
            </a:pPr>
            <a:r>
              <a:rPr lang="en-US" sz="4000" dirty="0">
                <a:latin typeface="Courier"/>
                <a:cs typeface="Courier"/>
              </a:rPr>
              <a:t>&lt;h1&gt;About Us&lt;/h1&gt; </a:t>
            </a:r>
            <a:endParaRPr lang="en-US" sz="4000" dirty="0" smtClean="0">
              <a:latin typeface="Courier"/>
              <a:cs typeface="Courier"/>
            </a:endParaRPr>
          </a:p>
          <a:p>
            <a:pPr marL="0" indent="0">
              <a:buNone/>
            </a:pPr>
            <a:r>
              <a:rPr lang="en-US" sz="4000" dirty="0" smtClean="0">
                <a:latin typeface="Courier"/>
                <a:cs typeface="Courier"/>
              </a:rPr>
              <a:t>&lt;</a:t>
            </a:r>
            <a:r>
              <a:rPr lang="en-US" sz="4000" dirty="0">
                <a:latin typeface="Courier"/>
                <a:cs typeface="Courier"/>
              </a:rPr>
              <a:t>p&gt;We’re building an app with </a:t>
            </a:r>
            <a:r>
              <a:rPr lang="en-US" sz="4000" dirty="0" smtClean="0">
                <a:latin typeface="Courier"/>
                <a:cs typeface="Courier"/>
              </a:rPr>
              <a:t>Coding for Dummies&lt;</a:t>
            </a:r>
            <a:r>
              <a:rPr lang="en-US" sz="4000" dirty="0">
                <a:latin typeface="Courier"/>
                <a:cs typeface="Courier"/>
              </a:rPr>
              <a:t>/p&gt; </a:t>
            </a:r>
          </a:p>
        </p:txBody>
      </p:sp>
    </p:spTree>
    <p:extLst>
      <p:ext uri="{BB962C8B-B14F-4D97-AF65-F5344CB8AC3E}">
        <p14:creationId xmlns:p14="http://schemas.microsoft.com/office/powerpoint/2010/main" val="3526078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7: Add a route</a:t>
            </a:r>
            <a:endParaRPr lang="en-US" dirty="0"/>
          </a:p>
        </p:txBody>
      </p:sp>
      <p:sp>
        <p:nvSpPr>
          <p:cNvPr id="3" name="Content Placeholder 2"/>
          <p:cNvSpPr>
            <a:spLocks noGrp="1"/>
          </p:cNvSpPr>
          <p:nvPr>
            <p:ph idx="1"/>
          </p:nvPr>
        </p:nvSpPr>
        <p:spPr/>
        <p:txBody>
          <a:bodyPr>
            <a:normAutofit/>
          </a:bodyPr>
          <a:lstStyle/>
          <a:p>
            <a:pPr marL="0" indent="0" algn="ctr">
              <a:buNone/>
            </a:pPr>
            <a:r>
              <a:rPr lang="en-US" sz="4800" dirty="0" smtClean="0"/>
              <a:t>Write code to add a route in </a:t>
            </a:r>
            <a:r>
              <a:rPr lang="en-US" sz="4800" dirty="0">
                <a:solidFill>
                  <a:srgbClr val="FF0000"/>
                </a:solidFill>
              </a:rPr>
              <a:t>/</a:t>
            </a:r>
            <a:r>
              <a:rPr lang="en-US" sz="4800" dirty="0" err="1">
                <a:solidFill>
                  <a:srgbClr val="FF0000"/>
                </a:solidFill>
              </a:rPr>
              <a:t>config</a:t>
            </a:r>
            <a:r>
              <a:rPr lang="en-US" sz="4800" dirty="0">
                <a:solidFill>
                  <a:srgbClr val="FF0000"/>
                </a:solidFill>
              </a:rPr>
              <a:t>/</a:t>
            </a:r>
            <a:r>
              <a:rPr lang="en-US" sz="4800" dirty="0" err="1">
                <a:solidFill>
                  <a:srgbClr val="FF0000"/>
                </a:solidFill>
              </a:rPr>
              <a:t>routes.rb</a:t>
            </a:r>
            <a:endParaRPr lang="en-US" sz="4800" dirty="0">
              <a:solidFill>
                <a:srgbClr val="FF0000"/>
              </a:solidFill>
            </a:endParaRPr>
          </a:p>
          <a:p>
            <a:pPr marL="0" indent="0" algn="ctr">
              <a:buNone/>
            </a:pPr>
            <a:r>
              <a:rPr lang="en-US" sz="4800" dirty="0" smtClean="0"/>
              <a:t>to direct users to the about page</a:t>
            </a:r>
            <a:endParaRPr lang="en-US" sz="4800" dirty="0"/>
          </a:p>
        </p:txBody>
      </p:sp>
    </p:spTree>
    <p:extLst>
      <p:ext uri="{BB962C8B-B14F-4D97-AF65-F5344CB8AC3E}">
        <p14:creationId xmlns:p14="http://schemas.microsoft.com/office/powerpoint/2010/main" val="1519246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7: Add a route (answer)</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err="1">
                <a:solidFill>
                  <a:srgbClr val="FF0000"/>
                </a:solidFill>
              </a:rPr>
              <a:t>config</a:t>
            </a:r>
            <a:r>
              <a:rPr lang="en-US" sz="3200" dirty="0">
                <a:solidFill>
                  <a:srgbClr val="FF0000"/>
                </a:solidFill>
              </a:rPr>
              <a:t>/</a:t>
            </a:r>
            <a:r>
              <a:rPr lang="en-US" sz="3200" dirty="0" err="1" smtClean="0">
                <a:solidFill>
                  <a:srgbClr val="FF0000"/>
                </a:solidFill>
              </a:rPr>
              <a:t>routes.rb</a:t>
            </a:r>
            <a:endParaRPr lang="en-US" sz="3200" dirty="0" smtClean="0">
              <a:solidFill>
                <a:srgbClr val="FF0000"/>
              </a:solidFill>
            </a:endParaRPr>
          </a:p>
          <a:p>
            <a:pPr marL="0" indent="0">
              <a:buNone/>
            </a:pPr>
            <a:endParaRPr lang="en-US" sz="3200" dirty="0">
              <a:solidFill>
                <a:srgbClr val="FF0000"/>
              </a:solidFill>
            </a:endParaRPr>
          </a:p>
          <a:p>
            <a:pPr marL="0" indent="0">
              <a:buNone/>
            </a:pPr>
            <a:r>
              <a:rPr lang="en-US" sz="3200" dirty="0">
                <a:latin typeface="Courier"/>
                <a:cs typeface="Courier"/>
              </a:rPr>
              <a:t>get "about" =&gt; "</a:t>
            </a:r>
            <a:r>
              <a:rPr lang="en-US" sz="3200" dirty="0" err="1">
                <a:latin typeface="Courier"/>
                <a:cs typeface="Courier"/>
              </a:rPr>
              <a:t>pages#about</a:t>
            </a:r>
            <a:r>
              <a:rPr lang="en-US" sz="3200" dirty="0">
                <a:latin typeface="Courier"/>
                <a:cs typeface="Courier"/>
              </a:rPr>
              <a:t>" </a:t>
            </a:r>
          </a:p>
        </p:txBody>
      </p:sp>
    </p:spTree>
    <p:extLst>
      <p:ext uri="{BB962C8B-B14F-4D97-AF65-F5344CB8AC3E}">
        <p14:creationId xmlns:p14="http://schemas.microsoft.com/office/powerpoint/2010/main" val="2408396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embedded Ruby?</a:t>
            </a:r>
            <a:br>
              <a:rPr lang="en-US" dirty="0"/>
            </a:br>
            <a:endParaRPr lang="en-US" dirty="0"/>
          </a:p>
        </p:txBody>
      </p:sp>
      <p:sp>
        <p:nvSpPr>
          <p:cNvPr id="3" name="Content Placeholder 2"/>
          <p:cNvSpPr>
            <a:spLocks noGrp="1"/>
          </p:cNvSpPr>
          <p:nvPr>
            <p:ph idx="1"/>
          </p:nvPr>
        </p:nvSpPr>
        <p:spPr/>
        <p:txBody>
          <a:bodyPr anchor="ctr"/>
          <a:lstStyle/>
          <a:p>
            <a:pPr marL="0" indent="0" algn="ctr">
              <a:buNone/>
            </a:pPr>
            <a:r>
              <a:rPr lang="en-US" sz="5400" dirty="0" smtClean="0">
                <a:solidFill>
                  <a:schemeClr val="tx1"/>
                </a:solidFill>
              </a:rPr>
              <a:t>Add </a:t>
            </a:r>
            <a:r>
              <a:rPr lang="en-US" sz="5400" dirty="0">
                <a:solidFill>
                  <a:schemeClr val="tx1"/>
                </a:solidFill>
              </a:rPr>
              <a:t>dynamic content to static HTML </a:t>
            </a:r>
            <a:r>
              <a:rPr lang="en-US" sz="5400" dirty="0" smtClean="0">
                <a:solidFill>
                  <a:schemeClr val="tx1"/>
                </a:solidFill>
              </a:rPr>
              <a:t>pages </a:t>
            </a:r>
            <a:endParaRPr lang="en-US" sz="5400" dirty="0">
              <a:solidFill>
                <a:schemeClr val="tx1"/>
              </a:solidFill>
            </a:endParaRPr>
          </a:p>
          <a:p>
            <a:endParaRPr lang="en-US" dirty="0"/>
          </a:p>
        </p:txBody>
      </p:sp>
    </p:spTree>
    <p:extLst>
      <p:ext uri="{BB962C8B-B14F-4D97-AF65-F5344CB8AC3E}">
        <p14:creationId xmlns:p14="http://schemas.microsoft.com/office/powerpoint/2010/main" val="4171679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links</a:t>
            </a:r>
            <a:endParaRPr lang="en-US" dirty="0"/>
          </a:p>
        </p:txBody>
      </p:sp>
      <p:sp>
        <p:nvSpPr>
          <p:cNvPr id="3" name="Content Placeholder 2"/>
          <p:cNvSpPr>
            <a:spLocks noGrp="1"/>
          </p:cNvSpPr>
          <p:nvPr>
            <p:ph idx="1"/>
          </p:nvPr>
        </p:nvSpPr>
        <p:spPr/>
        <p:txBody>
          <a:bodyPr anchor="ctr">
            <a:normAutofit/>
          </a:bodyPr>
          <a:lstStyle/>
          <a:p>
            <a:pPr marL="0" indent="0">
              <a:buNone/>
            </a:pPr>
            <a:r>
              <a:rPr lang="en-US" sz="4800" dirty="0">
                <a:latin typeface="Courier"/>
                <a:cs typeface="Courier"/>
              </a:rPr>
              <a:t>&lt;a </a:t>
            </a:r>
            <a:r>
              <a:rPr lang="en-US" sz="4800" dirty="0" err="1">
                <a:latin typeface="Courier"/>
                <a:cs typeface="Courier"/>
              </a:rPr>
              <a:t>href</a:t>
            </a:r>
            <a:r>
              <a:rPr lang="en-US" sz="4800" dirty="0">
                <a:latin typeface="Courier"/>
                <a:cs typeface="Courier"/>
              </a:rPr>
              <a:t>="#"&gt;here&lt;/a&gt;</a:t>
            </a:r>
          </a:p>
        </p:txBody>
      </p:sp>
    </p:spTree>
    <p:extLst>
      <p:ext uri="{BB962C8B-B14F-4D97-AF65-F5344CB8AC3E}">
        <p14:creationId xmlns:p14="http://schemas.microsoft.com/office/powerpoint/2010/main" val="85349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Nitrous.io</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sz="2400" dirty="0"/>
              <a:t>What is it? </a:t>
            </a:r>
            <a:endParaRPr lang="en-US" sz="2400" dirty="0" smtClean="0"/>
          </a:p>
          <a:p>
            <a:pPr lvl="1"/>
            <a:r>
              <a:rPr lang="en-US" sz="2000" dirty="0" smtClean="0"/>
              <a:t>Free </a:t>
            </a:r>
            <a:r>
              <a:rPr lang="en-US" sz="2000" dirty="0"/>
              <a:t>cloud-based integrated development environment (IDE</a:t>
            </a:r>
            <a:r>
              <a:rPr lang="en-US" sz="2000" dirty="0" smtClean="0"/>
              <a:t>) = access to a remote computer from your web browser</a:t>
            </a:r>
            <a:endParaRPr lang="en-US" sz="2000" dirty="0"/>
          </a:p>
          <a:p>
            <a:r>
              <a:rPr lang="en-US" sz="2400" dirty="0"/>
              <a:t>No need to install anything to get started using a variety of frameworks</a:t>
            </a:r>
          </a:p>
          <a:p>
            <a:r>
              <a:rPr lang="en-US" sz="2400" dirty="0"/>
              <a:t>Live preview and cross-browser testing</a:t>
            </a:r>
          </a:p>
          <a:p>
            <a:r>
              <a:rPr lang="en-US" sz="2400" dirty="0"/>
              <a:t>Available from any computer or tablet</a:t>
            </a:r>
          </a:p>
          <a:p>
            <a:r>
              <a:rPr lang="en-US" sz="2400" dirty="0"/>
              <a:t>Easy to collaborate</a:t>
            </a:r>
          </a:p>
          <a:p>
            <a:pPr marL="0" indent="0">
              <a:buNone/>
            </a:pPr>
            <a:endParaRPr lang="en-US" dirty="0"/>
          </a:p>
        </p:txBody>
      </p:sp>
    </p:spTree>
    <p:extLst>
      <p:ext uri="{BB962C8B-B14F-4D97-AF65-F5344CB8AC3E}">
        <p14:creationId xmlns:p14="http://schemas.microsoft.com/office/powerpoint/2010/main" val="759280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tags </a:t>
            </a:r>
            <a:endParaRPr lang="en-US" dirty="0"/>
          </a:p>
        </p:txBody>
      </p:sp>
      <p:sp>
        <p:nvSpPr>
          <p:cNvPr id="3" name="Content Placeholder 2"/>
          <p:cNvSpPr>
            <a:spLocks noGrp="1"/>
          </p:cNvSpPr>
          <p:nvPr>
            <p:ph idx="1"/>
          </p:nvPr>
        </p:nvSpPr>
        <p:spPr/>
        <p:txBody>
          <a:bodyPr anchor="ctr"/>
          <a:lstStyle/>
          <a:p>
            <a:pPr marL="0" indent="0">
              <a:buNone/>
            </a:pPr>
            <a:r>
              <a:rPr lang="en-US" sz="4800" dirty="0">
                <a:solidFill>
                  <a:srgbClr val="008000"/>
                </a:solidFill>
                <a:latin typeface="Courier"/>
                <a:cs typeface="Courier"/>
              </a:rPr>
              <a:t>&lt;%= </a:t>
            </a:r>
            <a:r>
              <a:rPr lang="en-US" sz="4800" dirty="0" smtClean="0">
                <a:latin typeface="Courier"/>
                <a:cs typeface="Courier"/>
              </a:rPr>
              <a:t>[Ruby code]</a:t>
            </a:r>
            <a:r>
              <a:rPr lang="en-US" sz="4800" dirty="0" smtClean="0">
                <a:solidFill>
                  <a:srgbClr val="008000"/>
                </a:solidFill>
                <a:latin typeface="Courier"/>
                <a:cs typeface="Courier"/>
              </a:rPr>
              <a:t> %</a:t>
            </a:r>
            <a:r>
              <a:rPr lang="en-US" sz="4800" dirty="0">
                <a:solidFill>
                  <a:srgbClr val="008000"/>
                </a:solidFill>
                <a:latin typeface="Courier"/>
                <a:cs typeface="Courier"/>
              </a:rPr>
              <a:t>&gt;</a:t>
            </a:r>
          </a:p>
          <a:p>
            <a:endParaRPr lang="en-US" dirty="0"/>
          </a:p>
        </p:txBody>
      </p:sp>
    </p:spTree>
    <p:extLst>
      <p:ext uri="{BB962C8B-B14F-4D97-AF65-F5344CB8AC3E}">
        <p14:creationId xmlns:p14="http://schemas.microsoft.com/office/powerpoint/2010/main" val="2142353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an embedded Ruby link to the home </a:t>
            </a:r>
            <a:r>
              <a:rPr lang="en-US" dirty="0" smtClean="0"/>
              <a:t>page</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solidFill>
                  <a:srgbClr val="FF0000"/>
                </a:solidFill>
              </a:rPr>
              <a:t>app</a:t>
            </a:r>
            <a:r>
              <a:rPr lang="en-US" sz="3600" dirty="0">
                <a:solidFill>
                  <a:srgbClr val="FF0000"/>
                </a:solidFill>
              </a:rPr>
              <a:t>/views/pages/</a:t>
            </a:r>
            <a:r>
              <a:rPr lang="en-US" sz="3600" dirty="0" err="1" smtClean="0">
                <a:solidFill>
                  <a:srgbClr val="FF0000"/>
                </a:solidFill>
              </a:rPr>
              <a:t>home.html.erb</a:t>
            </a:r>
            <a:endParaRPr lang="en-US" sz="3600" dirty="0" smtClean="0">
              <a:solidFill>
                <a:srgbClr val="FF0000"/>
              </a:solidFill>
            </a:endParaRPr>
          </a:p>
          <a:p>
            <a:pPr marL="0" indent="0">
              <a:buNone/>
            </a:pPr>
            <a:endParaRPr lang="en-US" sz="3600" dirty="0">
              <a:solidFill>
                <a:srgbClr val="FF0000"/>
              </a:solidFill>
            </a:endParaRPr>
          </a:p>
          <a:p>
            <a:pPr marL="0" indent="0">
              <a:buNone/>
            </a:pPr>
            <a:r>
              <a:rPr lang="en-US" sz="3600" dirty="0">
                <a:solidFill>
                  <a:schemeClr val="tx1"/>
                </a:solidFill>
                <a:latin typeface="Courier"/>
                <a:cs typeface="Courier"/>
              </a:rPr>
              <a:t>&lt;%= </a:t>
            </a:r>
            <a:r>
              <a:rPr lang="en-US" sz="3600" dirty="0" err="1">
                <a:solidFill>
                  <a:schemeClr val="tx1"/>
                </a:solidFill>
                <a:latin typeface="Courier"/>
                <a:cs typeface="Courier"/>
              </a:rPr>
              <a:t>link_to</a:t>
            </a:r>
            <a:r>
              <a:rPr lang="en-US" sz="3600" dirty="0">
                <a:solidFill>
                  <a:schemeClr val="tx1"/>
                </a:solidFill>
                <a:latin typeface="Courier"/>
                <a:cs typeface="Courier"/>
              </a:rPr>
              <a:t> "here", "#" %&gt;</a:t>
            </a:r>
          </a:p>
        </p:txBody>
      </p:sp>
    </p:spTree>
    <p:extLst>
      <p:ext uri="{BB962C8B-B14F-4D97-AF65-F5344CB8AC3E}">
        <p14:creationId xmlns:p14="http://schemas.microsoft.com/office/powerpoint/2010/main" val="7041610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8: Add navigation links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Google how to write embedded Ruby links to ERB pages (views) within a Rails app</a:t>
            </a:r>
          </a:p>
          <a:p>
            <a:pPr marL="457200" indent="-457200">
              <a:buFont typeface="+mj-lt"/>
              <a:buAutoNum type="arabicPeriod"/>
            </a:pPr>
            <a:r>
              <a:rPr lang="en-US" dirty="0" smtClean="0"/>
              <a:t>Write 2 navigation links that direct users to a) the home page and b) the about page. </a:t>
            </a:r>
            <a:endParaRPr lang="en-US" dirty="0"/>
          </a:p>
        </p:txBody>
      </p:sp>
    </p:spTree>
    <p:extLst>
      <p:ext uri="{BB962C8B-B14F-4D97-AF65-F5344CB8AC3E}">
        <p14:creationId xmlns:p14="http://schemas.microsoft.com/office/powerpoint/2010/main" val="2218967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8: Add navigation </a:t>
            </a:r>
            <a:r>
              <a:rPr lang="en-US" dirty="0" smtClean="0"/>
              <a:t>links (answer)</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a:solidFill>
                  <a:srgbClr val="FF0000"/>
                </a:solidFill>
              </a:rPr>
              <a:t>apps/views/layouts/</a:t>
            </a:r>
            <a:r>
              <a:rPr lang="en-US" dirty="0" err="1">
                <a:solidFill>
                  <a:srgbClr val="FF0000"/>
                </a:solidFill>
              </a:rPr>
              <a:t>application.html.erb</a:t>
            </a:r>
            <a:r>
              <a:rPr lang="en-US" dirty="0">
                <a:solidFill>
                  <a:srgbClr val="FF0000"/>
                </a:solidFill>
              </a:rPr>
              <a:t> </a:t>
            </a:r>
            <a:endParaRPr lang="en-US" dirty="0" smtClean="0">
              <a:solidFill>
                <a:srgbClr val="FF0000"/>
              </a:solidFill>
            </a:endParaRPr>
          </a:p>
          <a:p>
            <a:pPr marL="0" indent="0">
              <a:buNone/>
            </a:pPr>
            <a:r>
              <a:rPr lang="en-US" i="1" dirty="0" smtClean="0"/>
              <a:t>add </a:t>
            </a:r>
            <a:r>
              <a:rPr lang="en-US" i="1" dirty="0"/>
              <a:t>this code above the line that says &lt;%= yield %&gt;</a:t>
            </a:r>
            <a:r>
              <a:rPr lang="en-US" i="1" dirty="0" smtClean="0"/>
              <a:t>:</a:t>
            </a:r>
          </a:p>
          <a:p>
            <a:pPr marL="0" indent="0">
              <a:buNone/>
            </a:pPr>
            <a:endParaRPr lang="en-US" dirty="0"/>
          </a:p>
          <a:p>
            <a:pPr marL="0" indent="0">
              <a:buNone/>
            </a:pPr>
            <a:r>
              <a:rPr lang="en-US" sz="2800" dirty="0">
                <a:latin typeface="Courier"/>
                <a:cs typeface="Courier"/>
              </a:rPr>
              <a:t>&lt;%= </a:t>
            </a:r>
            <a:r>
              <a:rPr lang="en-US" sz="2800" dirty="0" err="1">
                <a:latin typeface="Courier"/>
                <a:cs typeface="Courier"/>
              </a:rPr>
              <a:t>link_to</a:t>
            </a:r>
            <a:r>
              <a:rPr lang="en-US" sz="2800" dirty="0">
                <a:latin typeface="Courier"/>
                <a:cs typeface="Courier"/>
              </a:rPr>
              <a:t> "Home", </a:t>
            </a:r>
            <a:r>
              <a:rPr lang="en-US" sz="2800" dirty="0" err="1">
                <a:latin typeface="Courier"/>
                <a:cs typeface="Courier"/>
              </a:rPr>
              <a:t>root_path</a:t>
            </a:r>
            <a:r>
              <a:rPr lang="en-US" sz="2800" dirty="0">
                <a:latin typeface="Courier"/>
                <a:cs typeface="Courier"/>
              </a:rPr>
              <a:t> %&gt; </a:t>
            </a:r>
            <a:endParaRPr lang="en-US" sz="2800" dirty="0" smtClean="0">
              <a:latin typeface="Courier"/>
              <a:cs typeface="Courier"/>
            </a:endParaRPr>
          </a:p>
          <a:p>
            <a:pPr marL="0" indent="0">
              <a:buNone/>
            </a:pPr>
            <a:r>
              <a:rPr lang="en-US" sz="2800" dirty="0" smtClean="0">
                <a:latin typeface="Courier"/>
                <a:cs typeface="Courier"/>
              </a:rPr>
              <a:t>&lt;</a:t>
            </a:r>
            <a:r>
              <a:rPr lang="en-US" sz="2800" dirty="0">
                <a:latin typeface="Courier"/>
                <a:cs typeface="Courier"/>
              </a:rPr>
              <a:t>%= </a:t>
            </a:r>
            <a:r>
              <a:rPr lang="en-US" sz="2800" dirty="0" err="1">
                <a:latin typeface="Courier"/>
                <a:cs typeface="Courier"/>
              </a:rPr>
              <a:t>link_to</a:t>
            </a:r>
            <a:r>
              <a:rPr lang="en-US" sz="2800" dirty="0">
                <a:latin typeface="Courier"/>
                <a:cs typeface="Courier"/>
              </a:rPr>
              <a:t> "About", </a:t>
            </a:r>
            <a:r>
              <a:rPr lang="en-US" sz="2800" dirty="0" err="1">
                <a:latin typeface="Courier"/>
                <a:cs typeface="Courier"/>
              </a:rPr>
              <a:t>about_path</a:t>
            </a:r>
            <a:r>
              <a:rPr lang="en-US" sz="2800" dirty="0">
                <a:latin typeface="Courier"/>
                <a:cs typeface="Courier"/>
              </a:rPr>
              <a:t> %&gt; </a:t>
            </a:r>
          </a:p>
        </p:txBody>
      </p:sp>
    </p:spTree>
    <p:extLst>
      <p:ext uri="{BB962C8B-B14F-4D97-AF65-F5344CB8AC3E}">
        <p14:creationId xmlns:p14="http://schemas.microsoft.com/office/powerpoint/2010/main" val="1017839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Bootstrap gem</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What’s a </a:t>
            </a:r>
            <a:r>
              <a:rPr lang="en-US" sz="3600" b="1" dirty="0" smtClean="0"/>
              <a:t>gem</a:t>
            </a:r>
            <a:r>
              <a:rPr lang="en-US" sz="3600" dirty="0" smtClean="0"/>
              <a:t>?</a:t>
            </a:r>
          </a:p>
          <a:p>
            <a:pPr marL="0" indent="0">
              <a:buNone/>
            </a:pPr>
            <a:r>
              <a:rPr lang="en-US" sz="3600" i="1" dirty="0" smtClean="0"/>
              <a:t>A time</a:t>
            </a:r>
            <a:r>
              <a:rPr lang="en-US" sz="3600" i="1" dirty="0"/>
              <a:t>-saving </a:t>
            </a:r>
            <a:r>
              <a:rPr lang="en-US" sz="3600" i="1" dirty="0" smtClean="0"/>
              <a:t>library </a:t>
            </a:r>
            <a:r>
              <a:rPr lang="en-US" sz="3600" i="1" dirty="0"/>
              <a:t>of code that you can download and plug into your </a:t>
            </a:r>
            <a:r>
              <a:rPr lang="en-US" sz="3600" i="1" dirty="0" smtClean="0"/>
              <a:t>app</a:t>
            </a:r>
            <a:endParaRPr lang="en-US" sz="3600" i="1" dirty="0"/>
          </a:p>
        </p:txBody>
      </p:sp>
    </p:spTree>
    <p:extLst>
      <p:ext uri="{BB962C8B-B14F-4D97-AF65-F5344CB8AC3E}">
        <p14:creationId xmlns:p14="http://schemas.microsoft.com/office/powerpoint/2010/main" val="3097523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a:t>
            </a:r>
            <a:r>
              <a:rPr lang="en-US" dirty="0"/>
              <a:t>Bootstrap gem</a:t>
            </a:r>
            <a:br>
              <a:rPr lang="en-US" dirty="0"/>
            </a:br>
            <a:r>
              <a:rPr lang="en-US" dirty="0" smtClean="0"/>
              <a:t> to </a:t>
            </a:r>
            <a:r>
              <a:rPr lang="en-US" dirty="0" err="1" smtClean="0"/>
              <a:t>Gemfile</a:t>
            </a:r>
            <a:endParaRPr lang="en-US" dirty="0"/>
          </a:p>
        </p:txBody>
      </p:sp>
      <p:sp>
        <p:nvSpPr>
          <p:cNvPr id="3" name="Content Placeholder 2"/>
          <p:cNvSpPr>
            <a:spLocks noGrp="1"/>
          </p:cNvSpPr>
          <p:nvPr>
            <p:ph idx="1"/>
          </p:nvPr>
        </p:nvSpPr>
        <p:spPr/>
        <p:txBody>
          <a:bodyPr>
            <a:normAutofit/>
          </a:bodyPr>
          <a:lstStyle/>
          <a:p>
            <a:pPr marL="0" indent="0">
              <a:buNone/>
            </a:pPr>
            <a:r>
              <a:rPr lang="en-US" sz="3200" i="1" dirty="0" smtClean="0">
                <a:solidFill>
                  <a:srgbClr val="FF0000"/>
                </a:solidFill>
              </a:rPr>
              <a:t>/</a:t>
            </a:r>
            <a:r>
              <a:rPr lang="en-US" sz="3200" i="1" dirty="0" err="1">
                <a:solidFill>
                  <a:srgbClr val="FF0000"/>
                </a:solidFill>
              </a:rPr>
              <a:t>Gemfile</a:t>
            </a:r>
            <a:r>
              <a:rPr lang="en-US" sz="3200" i="1" dirty="0">
                <a:solidFill>
                  <a:srgbClr val="FF0000"/>
                </a:solidFill>
              </a:rPr>
              <a:t> </a:t>
            </a:r>
            <a:endParaRPr lang="en-US" sz="3200" i="1" dirty="0" smtClean="0">
              <a:solidFill>
                <a:srgbClr val="FF0000"/>
              </a:solidFill>
            </a:endParaRPr>
          </a:p>
          <a:p>
            <a:pPr marL="0" indent="0">
              <a:buNone/>
            </a:pPr>
            <a:r>
              <a:rPr lang="en-US" sz="2400" i="1" dirty="0" smtClean="0"/>
              <a:t>add </a:t>
            </a:r>
            <a:r>
              <a:rPr lang="en-US" sz="2400" i="1" dirty="0"/>
              <a:t>this code under the line that says</a:t>
            </a:r>
            <a:br>
              <a:rPr lang="en-US" sz="2400" i="1" dirty="0"/>
            </a:br>
            <a:r>
              <a:rPr lang="en-US" sz="2400" i="1" dirty="0"/>
              <a:t> “gem '</a:t>
            </a:r>
            <a:r>
              <a:rPr lang="en-US" sz="2400" i="1" dirty="0" err="1"/>
              <a:t>jbuilder</a:t>
            </a:r>
            <a:r>
              <a:rPr lang="en-US" sz="2400" i="1" dirty="0"/>
              <a:t>', '~&gt; 2.0'”</a:t>
            </a:r>
            <a:endParaRPr lang="en-US" sz="2400" dirty="0"/>
          </a:p>
          <a:p>
            <a:pPr marL="0" indent="0">
              <a:buNone/>
            </a:pPr>
            <a:r>
              <a:rPr lang="en-US" sz="3200" dirty="0">
                <a:latin typeface="Courier"/>
                <a:cs typeface="Courier"/>
              </a:rPr>
              <a:t>..</a:t>
            </a:r>
            <a:br>
              <a:rPr lang="en-US" sz="3200" dirty="0">
                <a:latin typeface="Courier"/>
                <a:cs typeface="Courier"/>
              </a:rPr>
            </a:br>
            <a:r>
              <a:rPr lang="en-US" sz="3200" dirty="0">
                <a:latin typeface="Courier"/>
                <a:cs typeface="Courier"/>
              </a:rPr>
              <a:t>gem 'bootstrap-sass'</a:t>
            </a:r>
            <a:br>
              <a:rPr lang="en-US" sz="3200" dirty="0">
                <a:latin typeface="Courier"/>
                <a:cs typeface="Courier"/>
              </a:rPr>
            </a:br>
            <a:r>
              <a:rPr lang="en-US" sz="3200" dirty="0">
                <a:latin typeface="Courier"/>
                <a:cs typeface="Courier"/>
              </a:rPr>
              <a:t>.. </a:t>
            </a:r>
          </a:p>
        </p:txBody>
      </p:sp>
    </p:spTree>
    <p:extLst>
      <p:ext uri="{BB962C8B-B14F-4D97-AF65-F5344CB8AC3E}">
        <p14:creationId xmlns:p14="http://schemas.microsoft.com/office/powerpoint/2010/main" val="3651954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 install to install the new gem </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3600" i="1" dirty="0" smtClean="0">
                <a:solidFill>
                  <a:srgbClr val="3366FF"/>
                </a:solidFill>
              </a:rPr>
              <a:t>Console</a:t>
            </a:r>
          </a:p>
          <a:p>
            <a:pPr marL="0" indent="0">
              <a:buNone/>
            </a:pPr>
            <a:endParaRPr lang="en-US" sz="3600" dirty="0">
              <a:solidFill>
                <a:srgbClr val="3366FF"/>
              </a:solidFill>
            </a:endParaRPr>
          </a:p>
          <a:p>
            <a:pPr marL="0" indent="0">
              <a:buNone/>
            </a:pPr>
            <a:r>
              <a:rPr lang="en-US" sz="3600" dirty="0">
                <a:latin typeface="Courier"/>
                <a:cs typeface="Courier"/>
              </a:rPr>
              <a:t>➜ </a:t>
            </a:r>
            <a:r>
              <a:rPr lang="en-US" sz="3600" dirty="0" smtClean="0">
                <a:latin typeface="Courier"/>
                <a:cs typeface="Courier"/>
              </a:rPr>
              <a:t> </a:t>
            </a:r>
            <a:r>
              <a:rPr lang="en-US" sz="3600" dirty="0">
                <a:latin typeface="Courier"/>
                <a:cs typeface="Courier"/>
              </a:rPr>
              <a:t> bundle install </a:t>
            </a:r>
          </a:p>
        </p:txBody>
      </p:sp>
    </p:spTree>
    <p:extLst>
      <p:ext uri="{BB962C8B-B14F-4D97-AF65-F5344CB8AC3E}">
        <p14:creationId xmlns:p14="http://schemas.microsoft.com/office/powerpoint/2010/main" val="3965660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application.css</a:t>
            </a:r>
            <a:endParaRPr lang="en-US" dirty="0"/>
          </a:p>
        </p:txBody>
      </p:sp>
      <p:sp>
        <p:nvSpPr>
          <p:cNvPr id="3" name="Content Placeholder 2"/>
          <p:cNvSpPr>
            <a:spLocks noGrp="1"/>
          </p:cNvSpPr>
          <p:nvPr>
            <p:ph idx="1"/>
          </p:nvPr>
        </p:nvSpPr>
        <p:spPr/>
        <p:txBody>
          <a:bodyPr anchor="ctr">
            <a:normAutofit/>
          </a:bodyPr>
          <a:lstStyle/>
          <a:p>
            <a:pPr marL="0" indent="0">
              <a:buNone/>
            </a:pPr>
            <a:r>
              <a:rPr lang="en-US" sz="3200" i="1" dirty="0">
                <a:solidFill>
                  <a:srgbClr val="FF0000"/>
                </a:solidFill>
              </a:rPr>
              <a:t>app/assets/</a:t>
            </a:r>
            <a:r>
              <a:rPr lang="en-US" sz="3200" i="1" dirty="0" err="1">
                <a:solidFill>
                  <a:srgbClr val="FF0000"/>
                </a:solidFill>
              </a:rPr>
              <a:t>stylesheets</a:t>
            </a:r>
            <a:r>
              <a:rPr lang="en-US" sz="3200" i="1" dirty="0">
                <a:solidFill>
                  <a:srgbClr val="FF0000"/>
                </a:solidFill>
              </a:rPr>
              <a:t>/</a:t>
            </a:r>
            <a:r>
              <a:rPr lang="en-US" sz="3200" i="1" dirty="0" err="1">
                <a:solidFill>
                  <a:srgbClr val="FF0000"/>
                </a:solidFill>
              </a:rPr>
              <a:t>application.css</a:t>
            </a:r>
            <a:r>
              <a:rPr lang="en-US" sz="3200" dirty="0">
                <a:solidFill>
                  <a:srgbClr val="FF0000"/>
                </a:solidFill>
              </a:rPr>
              <a:t> </a:t>
            </a:r>
          </a:p>
        </p:txBody>
      </p:sp>
    </p:spTree>
    <p:extLst>
      <p:ext uri="{BB962C8B-B14F-4D97-AF65-F5344CB8AC3E}">
        <p14:creationId xmlns:p14="http://schemas.microsoft.com/office/powerpoint/2010/main" val="1658988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SCSS file for custom Bootstrap</a:t>
            </a:r>
            <a:endParaRPr lang="en-US" dirty="0"/>
          </a:p>
        </p:txBody>
      </p:sp>
      <p:sp>
        <p:nvSpPr>
          <p:cNvPr id="3" name="Content Placeholder 2"/>
          <p:cNvSpPr>
            <a:spLocks noGrp="1"/>
          </p:cNvSpPr>
          <p:nvPr>
            <p:ph idx="1"/>
          </p:nvPr>
        </p:nvSpPr>
        <p:spPr/>
        <p:txBody>
          <a:bodyPr/>
          <a:lstStyle/>
          <a:p>
            <a:pPr marL="0" indent="0">
              <a:buNone/>
            </a:pPr>
            <a:r>
              <a:rPr lang="en-US" sz="3600" i="1" dirty="0">
                <a:solidFill>
                  <a:srgbClr val="FF0000"/>
                </a:solidFill>
              </a:rPr>
              <a:t>app/assets/</a:t>
            </a:r>
            <a:r>
              <a:rPr lang="en-US" sz="3600" i="1" dirty="0" err="1">
                <a:solidFill>
                  <a:srgbClr val="FF0000"/>
                </a:solidFill>
              </a:rPr>
              <a:t>stylesheets</a:t>
            </a:r>
            <a:r>
              <a:rPr lang="en-US" sz="3600" i="1" dirty="0">
                <a:solidFill>
                  <a:srgbClr val="FF0000"/>
                </a:solidFill>
              </a:rPr>
              <a:t> </a:t>
            </a:r>
            <a:r>
              <a:rPr lang="en-US" sz="3600" i="1" dirty="0" smtClean="0">
                <a:solidFill>
                  <a:srgbClr val="FF0000"/>
                </a:solidFill>
                <a:sym typeface="Wingdings"/>
              </a:rPr>
              <a:t>New File</a:t>
            </a:r>
            <a:endParaRPr lang="en-US" sz="3600" i="1" dirty="0" smtClean="0">
              <a:solidFill>
                <a:srgbClr val="FF0000"/>
              </a:solidFill>
            </a:endParaRPr>
          </a:p>
          <a:p>
            <a:pPr marL="0" indent="0">
              <a:buNone/>
            </a:pPr>
            <a:endParaRPr lang="en-US" sz="3600" dirty="0" smtClean="0">
              <a:solidFill>
                <a:schemeClr val="tx1"/>
              </a:solidFill>
            </a:endParaRPr>
          </a:p>
          <a:p>
            <a:pPr marL="0" indent="0">
              <a:buNone/>
            </a:pPr>
            <a:r>
              <a:rPr lang="en-US" sz="3600" dirty="0" smtClean="0">
                <a:solidFill>
                  <a:schemeClr val="tx1"/>
                </a:solidFill>
              </a:rPr>
              <a:t>Add this to the new file contents:</a:t>
            </a:r>
          </a:p>
          <a:p>
            <a:pPr marL="0" indent="0">
              <a:buNone/>
            </a:pPr>
            <a:r>
              <a:rPr lang="en-US" sz="3600" dirty="0" smtClean="0">
                <a:solidFill>
                  <a:schemeClr val="tx1"/>
                </a:solidFill>
                <a:latin typeface="Courier"/>
                <a:cs typeface="Courier"/>
              </a:rPr>
              <a:t>@import 'bootstrap';</a:t>
            </a:r>
            <a:r>
              <a:rPr lang="en-US" sz="3600" dirty="0" smtClean="0">
                <a:latin typeface="Courier"/>
                <a:cs typeface="Courier"/>
              </a:rPr>
              <a:t> </a:t>
            </a:r>
          </a:p>
          <a:p>
            <a:pPr marL="0" indent="0">
              <a:buNone/>
            </a:pPr>
            <a:endParaRPr lang="en-US" dirty="0"/>
          </a:p>
        </p:txBody>
      </p:sp>
    </p:spTree>
    <p:extLst>
      <p:ext uri="{BB962C8B-B14F-4D97-AF65-F5344CB8AC3E}">
        <p14:creationId xmlns:p14="http://schemas.microsoft.com/office/powerpoint/2010/main" val="2490386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SCSS file for custom Bootstrap</a:t>
            </a:r>
          </a:p>
        </p:txBody>
      </p:sp>
      <p:sp>
        <p:nvSpPr>
          <p:cNvPr id="3" name="Content Placeholder 2"/>
          <p:cNvSpPr>
            <a:spLocks noGrp="1"/>
          </p:cNvSpPr>
          <p:nvPr>
            <p:ph idx="1"/>
          </p:nvPr>
        </p:nvSpPr>
        <p:spPr/>
        <p:txBody>
          <a:bodyPr/>
          <a:lstStyle/>
          <a:p>
            <a:pPr marL="0" indent="0">
              <a:buNone/>
            </a:pPr>
            <a:r>
              <a:rPr lang="en-US" sz="3200" dirty="0" smtClean="0"/>
              <a:t>Command + S or CTRL + S to save as:</a:t>
            </a:r>
          </a:p>
          <a:p>
            <a:pPr marL="0" indent="0">
              <a:buNone/>
            </a:pPr>
            <a:r>
              <a:rPr lang="en-US" sz="3200" dirty="0" err="1">
                <a:solidFill>
                  <a:srgbClr val="FF0000"/>
                </a:solidFill>
              </a:rPr>
              <a:t>bootstrap_custom.css.scss</a:t>
            </a:r>
            <a:endParaRPr lang="en-US" sz="3200" dirty="0">
              <a:solidFill>
                <a:srgbClr val="FF0000"/>
              </a:solidFill>
            </a:endParaRPr>
          </a:p>
          <a:p>
            <a:endParaRPr lang="en-US" dirty="0"/>
          </a:p>
        </p:txBody>
      </p:sp>
    </p:spTree>
    <p:extLst>
      <p:ext uri="{BB962C8B-B14F-4D97-AF65-F5344CB8AC3E}">
        <p14:creationId xmlns:p14="http://schemas.microsoft.com/office/powerpoint/2010/main" val="3177900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 account</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sz="3200" dirty="0" smtClean="0"/>
              <a:t>Go to </a:t>
            </a:r>
            <a:r>
              <a:rPr lang="en-US" sz="3200" dirty="0" err="1" smtClean="0"/>
              <a:t>nitrous.io</a:t>
            </a:r>
            <a:endParaRPr lang="en-US" sz="3200" dirty="0" smtClean="0"/>
          </a:p>
          <a:p>
            <a:pPr marL="514350" indent="-514350">
              <a:buFont typeface="+mj-lt"/>
              <a:buAutoNum type="arabicPeriod"/>
            </a:pPr>
            <a:r>
              <a:rPr lang="en-US" sz="3200" dirty="0" smtClean="0"/>
              <a:t>Click on “Get Started for Free”</a:t>
            </a:r>
          </a:p>
          <a:p>
            <a:pPr marL="514350" indent="-514350">
              <a:buFont typeface="+mj-lt"/>
              <a:buAutoNum type="arabicPeriod"/>
            </a:pPr>
            <a:r>
              <a:rPr lang="en-US" sz="3200" dirty="0" smtClean="0"/>
              <a:t>Enter desired username, email, password</a:t>
            </a:r>
          </a:p>
          <a:p>
            <a:pPr marL="514350" indent="-514350">
              <a:buFont typeface="+mj-lt"/>
              <a:buAutoNum type="arabicPeriod"/>
            </a:pPr>
            <a:r>
              <a:rPr lang="en-US" sz="3200" dirty="0" smtClean="0"/>
              <a:t>Click on “I’m Not a Robot”</a:t>
            </a:r>
          </a:p>
          <a:p>
            <a:pPr marL="514350" indent="-514350">
              <a:buFont typeface="+mj-lt"/>
              <a:buAutoNum type="arabicPeriod"/>
            </a:pPr>
            <a:r>
              <a:rPr lang="en-US" sz="3200" u="sng" dirty="0" smtClean="0"/>
              <a:t>Don’t</a:t>
            </a:r>
            <a:r>
              <a:rPr lang="en-US" sz="3200" dirty="0" smtClean="0"/>
              <a:t> click “Create an organization after I sign up”</a:t>
            </a:r>
          </a:p>
          <a:p>
            <a:pPr marL="514350" indent="-514350">
              <a:buFont typeface="+mj-lt"/>
              <a:buAutoNum type="arabicPeriod"/>
            </a:pPr>
            <a:r>
              <a:rPr lang="en-US" sz="3200" dirty="0" smtClean="0"/>
              <a:t>Click “Sign Up”</a:t>
            </a:r>
          </a:p>
          <a:p>
            <a:pPr marL="0" indent="0">
              <a:buNone/>
            </a:pPr>
            <a:endParaRPr lang="en-US" dirty="0"/>
          </a:p>
        </p:txBody>
      </p:sp>
    </p:spTree>
    <p:extLst>
      <p:ext uri="{BB962C8B-B14F-4D97-AF65-F5344CB8AC3E}">
        <p14:creationId xmlns:p14="http://schemas.microsoft.com/office/powerpoint/2010/main" val="937988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Restart the server </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sz="2800" i="1" dirty="0"/>
              <a:t>In console, switch </a:t>
            </a:r>
            <a:r>
              <a:rPr lang="en-US" sz="2800" i="1" dirty="0" smtClean="0"/>
              <a:t>to </a:t>
            </a:r>
            <a:r>
              <a:rPr lang="en-US" sz="2800" i="1" dirty="0"/>
              <a:t>the first tab and shut off the Rails server:</a:t>
            </a:r>
            <a:endParaRPr lang="en-US" sz="2800" dirty="0"/>
          </a:p>
          <a:p>
            <a:pPr marL="0" indent="0">
              <a:buNone/>
            </a:pPr>
            <a:r>
              <a:rPr lang="en-US" sz="2800" dirty="0"/>
              <a:t>CONTROL + C  </a:t>
            </a:r>
            <a:endParaRPr lang="en-US" sz="2800" dirty="0" smtClean="0"/>
          </a:p>
          <a:p>
            <a:pPr marL="0" indent="0">
              <a:buNone/>
            </a:pPr>
            <a:r>
              <a:rPr lang="en-US" sz="2800" i="1" dirty="0" smtClean="0"/>
              <a:t>Then </a:t>
            </a:r>
            <a:r>
              <a:rPr lang="en-US" sz="2800" i="1" dirty="0"/>
              <a:t>use the up-arrow key to display your previous command, and press enter:</a:t>
            </a:r>
            <a:endParaRPr lang="en-US" sz="2800" dirty="0"/>
          </a:p>
          <a:p>
            <a:pPr marL="0" indent="0">
              <a:buNone/>
            </a:pPr>
            <a:r>
              <a:rPr lang="en-US" sz="2800" dirty="0">
                <a:latin typeface="Courier"/>
                <a:cs typeface="Courier"/>
              </a:rPr>
              <a:t>➜  rails s -b 0.0.0.0 </a:t>
            </a:r>
          </a:p>
          <a:p>
            <a:endParaRPr lang="en-US" dirty="0"/>
          </a:p>
        </p:txBody>
      </p:sp>
    </p:spTree>
    <p:extLst>
      <p:ext uri="{BB962C8B-B14F-4D97-AF65-F5344CB8AC3E}">
        <p14:creationId xmlns:p14="http://schemas.microsoft.com/office/powerpoint/2010/main" val="2589179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9: Add Bootstrap</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solidFill>
                  <a:srgbClr val="FF0000"/>
                </a:solidFill>
              </a:rPr>
              <a:t>Replace the green text with a container div in </a:t>
            </a:r>
            <a:r>
              <a:rPr lang="en-US" sz="2400" dirty="0" smtClean="0">
                <a:solidFill>
                  <a:srgbClr val="FF0000"/>
                </a:solidFill>
              </a:rPr>
              <a:t>views</a:t>
            </a:r>
            <a:r>
              <a:rPr lang="en-US" sz="2400" dirty="0">
                <a:solidFill>
                  <a:srgbClr val="FF0000"/>
                </a:solidFill>
              </a:rPr>
              <a:t>/layouts/</a:t>
            </a:r>
            <a:r>
              <a:rPr lang="en-US" sz="2400" dirty="0" err="1" smtClean="0">
                <a:solidFill>
                  <a:srgbClr val="FF0000"/>
                </a:solidFill>
              </a:rPr>
              <a:t>application.html.erb</a:t>
            </a:r>
            <a:endParaRPr lang="en-US" sz="2400" dirty="0" smtClean="0">
              <a:solidFill>
                <a:srgbClr val="FF0000"/>
              </a:solidFill>
            </a:endParaRPr>
          </a:p>
          <a:p>
            <a:pPr marL="685800" lvl="3" indent="0">
              <a:buNone/>
            </a:pPr>
            <a:endParaRPr lang="en-US" sz="2400" dirty="0">
              <a:solidFill>
                <a:srgbClr val="FF0000"/>
              </a:solidFill>
            </a:endParaRPr>
          </a:p>
          <a:p>
            <a:pPr marL="685800" lvl="3" indent="0">
              <a:buNone/>
            </a:pPr>
            <a:r>
              <a:rPr lang="en-US" sz="2400" dirty="0" smtClean="0">
                <a:solidFill>
                  <a:schemeClr val="tx1">
                    <a:lumMod val="85000"/>
                    <a:lumOff val="15000"/>
                  </a:schemeClr>
                </a:solidFill>
              </a:rPr>
              <a:t>&lt;</a:t>
            </a:r>
            <a:r>
              <a:rPr lang="en-US" sz="2400" dirty="0">
                <a:solidFill>
                  <a:schemeClr val="tx1">
                    <a:lumMod val="85000"/>
                    <a:lumOff val="15000"/>
                  </a:schemeClr>
                </a:solidFill>
              </a:rPr>
              <a:t>%= </a:t>
            </a:r>
            <a:r>
              <a:rPr lang="en-US" sz="2400" dirty="0" err="1">
                <a:solidFill>
                  <a:schemeClr val="tx1">
                    <a:lumMod val="85000"/>
                    <a:lumOff val="15000"/>
                  </a:schemeClr>
                </a:solidFill>
              </a:rPr>
              <a:t>link_to</a:t>
            </a:r>
            <a:r>
              <a:rPr lang="en-US" sz="2400" dirty="0">
                <a:solidFill>
                  <a:schemeClr val="tx1">
                    <a:lumMod val="85000"/>
                    <a:lumOff val="15000"/>
                  </a:schemeClr>
                </a:solidFill>
              </a:rPr>
              <a:t> "Home", </a:t>
            </a:r>
            <a:r>
              <a:rPr lang="en-US" sz="2400" dirty="0" err="1">
                <a:solidFill>
                  <a:schemeClr val="tx1">
                    <a:lumMod val="85000"/>
                    <a:lumOff val="15000"/>
                  </a:schemeClr>
                </a:solidFill>
              </a:rPr>
              <a:t>root_path</a:t>
            </a:r>
            <a:r>
              <a:rPr lang="en-US" sz="2400" dirty="0">
                <a:solidFill>
                  <a:schemeClr val="tx1">
                    <a:lumMod val="85000"/>
                    <a:lumOff val="15000"/>
                  </a:schemeClr>
                </a:solidFill>
              </a:rPr>
              <a:t> %&gt; </a:t>
            </a:r>
          </a:p>
          <a:p>
            <a:pPr marL="685800" lvl="3" indent="0">
              <a:buNone/>
            </a:pPr>
            <a:r>
              <a:rPr lang="en-US" sz="2400" dirty="0">
                <a:solidFill>
                  <a:schemeClr val="tx1">
                    <a:lumMod val="85000"/>
                    <a:lumOff val="15000"/>
                  </a:schemeClr>
                </a:solidFill>
              </a:rPr>
              <a:t>&lt;%= </a:t>
            </a:r>
            <a:r>
              <a:rPr lang="en-US" sz="2400" dirty="0" err="1">
                <a:solidFill>
                  <a:schemeClr val="tx1">
                    <a:lumMod val="85000"/>
                    <a:lumOff val="15000"/>
                  </a:schemeClr>
                </a:solidFill>
              </a:rPr>
              <a:t>link_to</a:t>
            </a:r>
            <a:r>
              <a:rPr lang="en-US" sz="2400" dirty="0">
                <a:solidFill>
                  <a:schemeClr val="tx1">
                    <a:lumMod val="85000"/>
                    <a:lumOff val="15000"/>
                  </a:schemeClr>
                </a:solidFill>
              </a:rPr>
              <a:t> "About", </a:t>
            </a:r>
            <a:r>
              <a:rPr lang="en-US" sz="2400" dirty="0" err="1">
                <a:solidFill>
                  <a:schemeClr val="tx1">
                    <a:lumMod val="85000"/>
                    <a:lumOff val="15000"/>
                  </a:schemeClr>
                </a:solidFill>
              </a:rPr>
              <a:t>about_path</a:t>
            </a:r>
            <a:r>
              <a:rPr lang="en-US" sz="2400" dirty="0">
                <a:solidFill>
                  <a:schemeClr val="tx1">
                    <a:lumMod val="85000"/>
                    <a:lumOff val="15000"/>
                  </a:schemeClr>
                </a:solidFill>
              </a:rPr>
              <a:t> %&gt;     </a:t>
            </a:r>
          </a:p>
          <a:p>
            <a:pPr marL="685800" lvl="3" indent="0">
              <a:buNone/>
            </a:pPr>
            <a:r>
              <a:rPr lang="en-US" sz="2400" dirty="0">
                <a:solidFill>
                  <a:srgbClr val="008000"/>
                </a:solidFill>
              </a:rPr>
              <a:t> </a:t>
            </a:r>
            <a:r>
              <a:rPr lang="en-US" sz="2400" dirty="0" smtClean="0">
                <a:solidFill>
                  <a:srgbClr val="008000"/>
                </a:solidFill>
              </a:rPr>
              <a:t>?????</a:t>
            </a:r>
            <a:r>
              <a:rPr lang="en-US" sz="2400" dirty="0">
                <a:solidFill>
                  <a:srgbClr val="008000"/>
                </a:solidFill>
              </a:rPr>
              <a:t>	</a:t>
            </a:r>
          </a:p>
          <a:p>
            <a:pPr marL="685800" lvl="3" indent="0">
              <a:buNone/>
            </a:pPr>
            <a:r>
              <a:rPr lang="en-US" sz="2400" dirty="0">
                <a:solidFill>
                  <a:schemeClr val="tx1">
                    <a:lumMod val="85000"/>
                    <a:lumOff val="15000"/>
                  </a:schemeClr>
                </a:solidFill>
              </a:rPr>
              <a:t>	    &lt;%= yield %&gt;      </a:t>
            </a:r>
          </a:p>
          <a:p>
            <a:pPr marL="685800" lvl="3" indent="0">
              <a:buNone/>
            </a:pPr>
            <a:r>
              <a:rPr lang="en-US" sz="2400" dirty="0" smtClean="0">
                <a:solidFill>
                  <a:srgbClr val="008000"/>
                </a:solidFill>
              </a:rPr>
              <a:t> ?????</a:t>
            </a:r>
            <a:endParaRPr lang="en-US" sz="2400" dirty="0">
              <a:solidFill>
                <a:srgbClr val="008000"/>
              </a:solidFill>
            </a:endParaRPr>
          </a:p>
          <a:p>
            <a:endParaRPr lang="en-US" dirty="0"/>
          </a:p>
        </p:txBody>
      </p:sp>
    </p:spTree>
    <p:extLst>
      <p:ext uri="{BB962C8B-B14F-4D97-AF65-F5344CB8AC3E}">
        <p14:creationId xmlns:p14="http://schemas.microsoft.com/office/powerpoint/2010/main" val="18089971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9: Add </a:t>
            </a:r>
            <a:r>
              <a:rPr lang="en-US" dirty="0" smtClean="0"/>
              <a:t>Bootstrap </a:t>
            </a:r>
            <a:r>
              <a:rPr lang="en-US" dirty="0" smtClean="0"/>
              <a:t>(answer)</a:t>
            </a:r>
            <a:endParaRPr lang="en-US" dirty="0"/>
          </a:p>
        </p:txBody>
      </p:sp>
      <p:sp>
        <p:nvSpPr>
          <p:cNvPr id="3" name="Content Placeholder 2"/>
          <p:cNvSpPr>
            <a:spLocks noGrp="1"/>
          </p:cNvSpPr>
          <p:nvPr>
            <p:ph idx="1"/>
          </p:nvPr>
        </p:nvSpPr>
        <p:spPr/>
        <p:txBody>
          <a:bodyPr/>
          <a:lstStyle/>
          <a:p>
            <a:pPr marL="0" indent="0">
              <a:buNone/>
            </a:pPr>
            <a:r>
              <a:rPr lang="en-US" sz="3200" dirty="0">
                <a:solidFill>
                  <a:srgbClr val="FF0000"/>
                </a:solidFill>
              </a:rPr>
              <a:t>views/layouts/</a:t>
            </a:r>
            <a:r>
              <a:rPr lang="en-US" sz="3200" dirty="0" err="1">
                <a:solidFill>
                  <a:srgbClr val="FF0000"/>
                </a:solidFill>
              </a:rPr>
              <a:t>application.html.erb</a:t>
            </a:r>
            <a:endParaRPr lang="en-US" sz="3200" dirty="0">
              <a:solidFill>
                <a:srgbClr val="FF0000"/>
              </a:solidFill>
            </a:endParaRPr>
          </a:p>
          <a:p>
            <a:pPr marL="0" indent="0">
              <a:buNone/>
            </a:pPr>
            <a:endParaRPr lang="en-US" dirty="0" smtClean="0">
              <a:solidFill>
                <a:schemeClr val="tx1">
                  <a:lumMod val="85000"/>
                  <a:lumOff val="15000"/>
                </a:schemeClr>
              </a:solidFill>
            </a:endParaRPr>
          </a:p>
          <a:p>
            <a:pPr marL="685800" lvl="3" indent="0">
              <a:buNone/>
            </a:pPr>
            <a:r>
              <a:rPr lang="en-US" sz="2400" dirty="0" smtClean="0">
                <a:solidFill>
                  <a:schemeClr val="tx1">
                    <a:lumMod val="85000"/>
                    <a:lumOff val="15000"/>
                  </a:schemeClr>
                </a:solidFill>
              </a:rPr>
              <a:t>&lt;</a:t>
            </a:r>
            <a:r>
              <a:rPr lang="en-US" sz="2400" dirty="0">
                <a:solidFill>
                  <a:schemeClr val="tx1">
                    <a:lumMod val="85000"/>
                    <a:lumOff val="15000"/>
                  </a:schemeClr>
                </a:solidFill>
              </a:rPr>
              <a:t>%= </a:t>
            </a:r>
            <a:r>
              <a:rPr lang="en-US" sz="2400" dirty="0" err="1">
                <a:solidFill>
                  <a:schemeClr val="tx1">
                    <a:lumMod val="85000"/>
                    <a:lumOff val="15000"/>
                  </a:schemeClr>
                </a:solidFill>
              </a:rPr>
              <a:t>link_to</a:t>
            </a:r>
            <a:r>
              <a:rPr lang="en-US" sz="2400" dirty="0">
                <a:solidFill>
                  <a:schemeClr val="tx1">
                    <a:lumMod val="85000"/>
                    <a:lumOff val="15000"/>
                  </a:schemeClr>
                </a:solidFill>
              </a:rPr>
              <a:t> "Home", </a:t>
            </a:r>
            <a:r>
              <a:rPr lang="en-US" sz="2400" dirty="0" err="1">
                <a:solidFill>
                  <a:schemeClr val="tx1">
                    <a:lumMod val="85000"/>
                    <a:lumOff val="15000"/>
                  </a:schemeClr>
                </a:solidFill>
              </a:rPr>
              <a:t>root_path</a:t>
            </a:r>
            <a:r>
              <a:rPr lang="en-US" sz="2400" dirty="0">
                <a:solidFill>
                  <a:schemeClr val="tx1">
                    <a:lumMod val="85000"/>
                    <a:lumOff val="15000"/>
                  </a:schemeClr>
                </a:solidFill>
              </a:rPr>
              <a:t> %&gt; </a:t>
            </a:r>
            <a:endParaRPr lang="en-US" sz="2400" dirty="0" smtClean="0">
              <a:solidFill>
                <a:schemeClr val="tx1">
                  <a:lumMod val="85000"/>
                  <a:lumOff val="15000"/>
                </a:schemeClr>
              </a:solidFill>
            </a:endParaRPr>
          </a:p>
          <a:p>
            <a:pPr marL="685800" lvl="3" indent="0">
              <a:buNone/>
            </a:pPr>
            <a:r>
              <a:rPr lang="en-US" sz="2400" dirty="0" smtClean="0">
                <a:solidFill>
                  <a:schemeClr val="tx1">
                    <a:lumMod val="85000"/>
                    <a:lumOff val="15000"/>
                  </a:schemeClr>
                </a:solidFill>
              </a:rPr>
              <a:t>&lt;</a:t>
            </a:r>
            <a:r>
              <a:rPr lang="en-US" sz="2400" dirty="0">
                <a:solidFill>
                  <a:schemeClr val="tx1">
                    <a:lumMod val="85000"/>
                    <a:lumOff val="15000"/>
                  </a:schemeClr>
                </a:solidFill>
              </a:rPr>
              <a:t>%= </a:t>
            </a:r>
            <a:r>
              <a:rPr lang="en-US" sz="2400" dirty="0" err="1">
                <a:solidFill>
                  <a:schemeClr val="tx1">
                    <a:lumMod val="85000"/>
                    <a:lumOff val="15000"/>
                  </a:schemeClr>
                </a:solidFill>
              </a:rPr>
              <a:t>link_to</a:t>
            </a:r>
            <a:r>
              <a:rPr lang="en-US" sz="2400" dirty="0">
                <a:solidFill>
                  <a:schemeClr val="tx1">
                    <a:lumMod val="85000"/>
                    <a:lumOff val="15000"/>
                  </a:schemeClr>
                </a:solidFill>
              </a:rPr>
              <a:t> "About", </a:t>
            </a:r>
            <a:r>
              <a:rPr lang="en-US" sz="2400" dirty="0" err="1">
                <a:solidFill>
                  <a:schemeClr val="tx1">
                    <a:lumMod val="85000"/>
                    <a:lumOff val="15000"/>
                  </a:schemeClr>
                </a:solidFill>
              </a:rPr>
              <a:t>about_path</a:t>
            </a:r>
            <a:r>
              <a:rPr lang="en-US" sz="2400" dirty="0">
                <a:solidFill>
                  <a:schemeClr val="tx1">
                    <a:lumMod val="85000"/>
                    <a:lumOff val="15000"/>
                  </a:schemeClr>
                </a:solidFill>
              </a:rPr>
              <a:t> %&gt;     </a:t>
            </a:r>
            <a:endParaRPr lang="en-US" sz="2400" dirty="0" smtClean="0">
              <a:solidFill>
                <a:schemeClr val="tx1">
                  <a:lumMod val="85000"/>
                  <a:lumOff val="15000"/>
                </a:schemeClr>
              </a:solidFill>
            </a:endParaRPr>
          </a:p>
          <a:p>
            <a:pPr marL="685800" lvl="3" indent="0">
              <a:buNone/>
            </a:pPr>
            <a:r>
              <a:rPr lang="en-US" sz="2400" dirty="0" smtClean="0">
                <a:solidFill>
                  <a:srgbClr val="008000"/>
                </a:solidFill>
              </a:rPr>
              <a:t> </a:t>
            </a:r>
            <a:r>
              <a:rPr lang="en-US" sz="2400" dirty="0">
                <a:solidFill>
                  <a:srgbClr val="008000"/>
                </a:solidFill>
              </a:rPr>
              <a:t>&lt;div class="container"&gt;           	</a:t>
            </a:r>
            <a:endParaRPr lang="en-US" sz="2400" dirty="0" smtClean="0">
              <a:solidFill>
                <a:srgbClr val="008000"/>
              </a:solidFill>
            </a:endParaRPr>
          </a:p>
          <a:p>
            <a:pPr marL="685800" lvl="3" indent="0">
              <a:buNone/>
            </a:pPr>
            <a:r>
              <a:rPr lang="en-US" sz="2400" dirty="0">
                <a:solidFill>
                  <a:schemeClr val="tx1">
                    <a:lumMod val="85000"/>
                    <a:lumOff val="15000"/>
                  </a:schemeClr>
                </a:solidFill>
              </a:rPr>
              <a:t>	 </a:t>
            </a:r>
            <a:r>
              <a:rPr lang="en-US" sz="2400" dirty="0" smtClean="0">
                <a:solidFill>
                  <a:schemeClr val="tx1">
                    <a:lumMod val="85000"/>
                    <a:lumOff val="15000"/>
                  </a:schemeClr>
                </a:solidFill>
              </a:rPr>
              <a:t>   &lt;</a:t>
            </a:r>
            <a:r>
              <a:rPr lang="en-US" sz="2400" dirty="0">
                <a:solidFill>
                  <a:schemeClr val="tx1">
                    <a:lumMod val="85000"/>
                    <a:lumOff val="15000"/>
                  </a:schemeClr>
                </a:solidFill>
              </a:rPr>
              <a:t>%= yield %&gt;      </a:t>
            </a:r>
            <a:endParaRPr lang="en-US" sz="2400" dirty="0" smtClean="0">
              <a:solidFill>
                <a:schemeClr val="tx1">
                  <a:lumMod val="85000"/>
                  <a:lumOff val="15000"/>
                </a:schemeClr>
              </a:solidFill>
            </a:endParaRPr>
          </a:p>
          <a:p>
            <a:pPr marL="685800" lvl="3" indent="0">
              <a:buNone/>
            </a:pPr>
            <a:r>
              <a:rPr lang="en-US" sz="2400" dirty="0" smtClean="0">
                <a:solidFill>
                  <a:srgbClr val="008000"/>
                </a:solidFill>
              </a:rPr>
              <a:t>&lt;</a:t>
            </a:r>
            <a:r>
              <a:rPr lang="en-US" sz="2400" dirty="0">
                <a:solidFill>
                  <a:srgbClr val="008000"/>
                </a:solidFill>
              </a:rPr>
              <a:t>/div&gt; </a:t>
            </a:r>
            <a:endParaRPr lang="en-US" sz="2400" dirty="0" smtClean="0">
              <a:solidFill>
                <a:srgbClr val="008000"/>
              </a:solidFill>
            </a:endParaRPr>
          </a:p>
        </p:txBody>
      </p:sp>
    </p:spTree>
    <p:extLst>
      <p:ext uri="{BB962C8B-B14F-4D97-AF65-F5344CB8AC3E}">
        <p14:creationId xmlns:p14="http://schemas.microsoft.com/office/powerpoint/2010/main" val="2499235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partial template for the header </a:t>
            </a:r>
          </a:p>
        </p:txBody>
      </p:sp>
      <p:sp>
        <p:nvSpPr>
          <p:cNvPr id="3" name="Content Placeholder 2"/>
          <p:cNvSpPr>
            <a:spLocks noGrp="1"/>
          </p:cNvSpPr>
          <p:nvPr>
            <p:ph idx="1"/>
          </p:nvPr>
        </p:nvSpPr>
        <p:spPr/>
        <p:txBody>
          <a:bodyPr>
            <a:normAutofit/>
          </a:bodyPr>
          <a:lstStyle/>
          <a:p>
            <a:pPr marL="0" indent="0">
              <a:buNone/>
            </a:pPr>
            <a:r>
              <a:rPr lang="en-US" sz="3600" dirty="0" smtClean="0">
                <a:solidFill>
                  <a:srgbClr val="FF0000"/>
                </a:solidFill>
              </a:rPr>
              <a:t>app</a:t>
            </a:r>
            <a:r>
              <a:rPr lang="en-US" sz="3600" dirty="0">
                <a:solidFill>
                  <a:srgbClr val="FF0000"/>
                </a:solidFill>
              </a:rPr>
              <a:t>/views/layouts </a:t>
            </a:r>
          </a:p>
          <a:p>
            <a:pPr marL="0" indent="0">
              <a:buNone/>
            </a:pPr>
            <a:endParaRPr lang="en-US" sz="3600" dirty="0" smtClean="0"/>
          </a:p>
          <a:p>
            <a:pPr marL="0" indent="0">
              <a:buNone/>
            </a:pPr>
            <a:r>
              <a:rPr lang="en-US" sz="3600" dirty="0" smtClean="0"/>
              <a:t>create </a:t>
            </a:r>
            <a:r>
              <a:rPr lang="en-US" sz="3600" dirty="0"/>
              <a:t>a new file </a:t>
            </a:r>
            <a:r>
              <a:rPr lang="en-US" sz="3600" dirty="0" smtClean="0"/>
              <a:t>called: </a:t>
            </a:r>
          </a:p>
          <a:p>
            <a:pPr marL="0" indent="0">
              <a:buNone/>
            </a:pPr>
            <a:r>
              <a:rPr lang="en-US" sz="3600" dirty="0" smtClean="0">
                <a:solidFill>
                  <a:srgbClr val="FF0000"/>
                </a:solidFill>
              </a:rPr>
              <a:t>	_</a:t>
            </a:r>
            <a:r>
              <a:rPr lang="en-US" sz="3600" dirty="0" err="1" smtClean="0">
                <a:solidFill>
                  <a:srgbClr val="FF0000"/>
                </a:solidFill>
              </a:rPr>
              <a:t>header.html.erb</a:t>
            </a:r>
            <a:r>
              <a:rPr lang="en-US" sz="3600" dirty="0" smtClean="0">
                <a:solidFill>
                  <a:srgbClr val="FF0000"/>
                </a:solidFill>
              </a:rPr>
              <a:t> </a:t>
            </a:r>
          </a:p>
          <a:p>
            <a:pPr marL="0" indent="0">
              <a:buNone/>
            </a:pPr>
            <a:r>
              <a:rPr lang="en-US" sz="3600" dirty="0" smtClean="0"/>
              <a:t>and </a:t>
            </a:r>
            <a:r>
              <a:rPr lang="en-US" sz="3600" dirty="0"/>
              <a:t>save </a:t>
            </a:r>
            <a:r>
              <a:rPr lang="en-US" sz="3600" dirty="0" smtClean="0"/>
              <a:t>it</a:t>
            </a:r>
            <a:endParaRPr lang="en-US" sz="3600" dirty="0"/>
          </a:p>
        </p:txBody>
      </p:sp>
    </p:spTree>
    <p:extLst>
      <p:ext uri="{BB962C8B-B14F-4D97-AF65-F5344CB8AC3E}">
        <p14:creationId xmlns:p14="http://schemas.microsoft.com/office/powerpoint/2010/main" val="26035822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a:t>
            </a:r>
            <a:r>
              <a:rPr lang="en-US" dirty="0" smtClean="0"/>
              <a:t>10: Create a link to the partial</a:t>
            </a:r>
            <a:endParaRPr lang="en-US" dirty="0"/>
          </a:p>
        </p:txBody>
      </p:sp>
      <p:sp>
        <p:nvSpPr>
          <p:cNvPr id="3" name="Content Placeholder 2"/>
          <p:cNvSpPr>
            <a:spLocks noGrp="1"/>
          </p:cNvSpPr>
          <p:nvPr>
            <p:ph idx="1"/>
          </p:nvPr>
        </p:nvSpPr>
        <p:spPr/>
        <p:txBody>
          <a:bodyPr>
            <a:normAutofit lnSpcReduction="10000"/>
          </a:bodyPr>
          <a:lstStyle/>
          <a:p>
            <a:pPr marL="0" indent="0" algn="ctr">
              <a:buNone/>
            </a:pPr>
            <a:r>
              <a:rPr lang="en-US" sz="4000" dirty="0" smtClean="0"/>
              <a:t>Google how to write a link to a partial template in Rails so that we can link to _</a:t>
            </a:r>
            <a:r>
              <a:rPr lang="en-US" sz="4000" dirty="0" err="1" smtClean="0"/>
              <a:t>header.html.erb</a:t>
            </a:r>
            <a:r>
              <a:rPr lang="en-US" sz="4000" dirty="0" smtClean="0"/>
              <a:t> within the </a:t>
            </a:r>
            <a:r>
              <a:rPr lang="en-US" sz="4000" dirty="0" err="1" smtClean="0"/>
              <a:t>application.html.erb</a:t>
            </a:r>
            <a:r>
              <a:rPr lang="en-US" sz="4000" dirty="0" smtClean="0"/>
              <a:t> file so that the partial template shows up on every page. </a:t>
            </a:r>
            <a:endParaRPr lang="en-US" sz="4000" dirty="0"/>
          </a:p>
        </p:txBody>
      </p:sp>
    </p:spTree>
    <p:extLst>
      <p:ext uri="{BB962C8B-B14F-4D97-AF65-F5344CB8AC3E}">
        <p14:creationId xmlns:p14="http://schemas.microsoft.com/office/powerpoint/2010/main" val="16413499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10: Create a link to the </a:t>
            </a:r>
            <a:r>
              <a:rPr lang="en-US" dirty="0" smtClean="0"/>
              <a:t>partial (answer)</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a:t>Create a link to that partial template </a:t>
            </a:r>
            <a:r>
              <a:rPr lang="en-US" sz="2800" dirty="0" smtClean="0"/>
              <a:t>place that link where the </a:t>
            </a:r>
            <a:r>
              <a:rPr lang="en-US" sz="2800" dirty="0" err="1" smtClean="0"/>
              <a:t>navbar</a:t>
            </a:r>
            <a:r>
              <a:rPr lang="en-US" sz="2800" dirty="0" smtClean="0"/>
              <a:t> links are currently:</a:t>
            </a:r>
          </a:p>
          <a:p>
            <a:pPr marL="0" indent="0">
              <a:buNone/>
            </a:pPr>
            <a:r>
              <a:rPr lang="en-US" sz="2800" dirty="0" smtClean="0">
                <a:solidFill>
                  <a:srgbClr val="FF0000"/>
                </a:solidFill>
              </a:rPr>
              <a:t>app</a:t>
            </a:r>
            <a:r>
              <a:rPr lang="en-US" sz="2800" dirty="0">
                <a:solidFill>
                  <a:srgbClr val="FF0000"/>
                </a:solidFill>
              </a:rPr>
              <a:t>/views/layouts/</a:t>
            </a:r>
            <a:r>
              <a:rPr lang="en-US" sz="2800" dirty="0" err="1">
                <a:solidFill>
                  <a:srgbClr val="FF0000"/>
                </a:solidFill>
              </a:rPr>
              <a:t>application.html.erb</a:t>
            </a:r>
            <a:r>
              <a:rPr lang="en-US" sz="2800" dirty="0">
                <a:solidFill>
                  <a:srgbClr val="FF0000"/>
                </a:solidFill>
              </a:rPr>
              <a:t>: </a:t>
            </a:r>
          </a:p>
          <a:p>
            <a:pPr marL="0" indent="0">
              <a:buNone/>
            </a:pPr>
            <a:r>
              <a:rPr lang="en-US" sz="2400" i="1" dirty="0"/>
              <a:t>replace</a:t>
            </a:r>
            <a:endParaRPr lang="en-US" sz="2400" dirty="0"/>
          </a:p>
          <a:p>
            <a:pPr marL="0" indent="0">
              <a:buNone/>
            </a:pPr>
            <a:r>
              <a:rPr lang="en-US" sz="2400" dirty="0">
                <a:latin typeface="Courier"/>
                <a:cs typeface="Courier"/>
              </a:rPr>
              <a:t>&lt;%= </a:t>
            </a:r>
            <a:r>
              <a:rPr lang="en-US" sz="2400" dirty="0" err="1">
                <a:latin typeface="Courier"/>
                <a:cs typeface="Courier"/>
              </a:rPr>
              <a:t>link_to</a:t>
            </a:r>
            <a:r>
              <a:rPr lang="en-US" sz="2400" dirty="0">
                <a:latin typeface="Courier"/>
                <a:cs typeface="Courier"/>
              </a:rPr>
              <a:t> "Home", </a:t>
            </a:r>
            <a:r>
              <a:rPr lang="en-US" sz="2400" dirty="0" err="1">
                <a:latin typeface="Courier"/>
                <a:cs typeface="Courier"/>
              </a:rPr>
              <a:t>root_path</a:t>
            </a:r>
            <a:r>
              <a:rPr lang="en-US" sz="2400" dirty="0">
                <a:latin typeface="Courier"/>
                <a:cs typeface="Courier"/>
              </a:rPr>
              <a:t> %&gt; </a:t>
            </a:r>
            <a:r>
              <a:rPr lang="en-US" sz="2400" dirty="0" smtClean="0">
                <a:latin typeface="Courier"/>
                <a:cs typeface="Courier"/>
              </a:rPr>
              <a:t/>
            </a:r>
            <a:br>
              <a:rPr lang="en-US" sz="2400" dirty="0" smtClean="0">
                <a:latin typeface="Courier"/>
                <a:cs typeface="Courier"/>
              </a:rPr>
            </a:br>
            <a:r>
              <a:rPr lang="en-US" sz="2400" dirty="0" smtClean="0">
                <a:latin typeface="Courier"/>
                <a:cs typeface="Courier"/>
              </a:rPr>
              <a:t>&lt;</a:t>
            </a:r>
            <a:r>
              <a:rPr lang="en-US" sz="2400" dirty="0">
                <a:latin typeface="Courier"/>
                <a:cs typeface="Courier"/>
              </a:rPr>
              <a:t>%= </a:t>
            </a:r>
            <a:r>
              <a:rPr lang="en-US" sz="2400" dirty="0" err="1">
                <a:latin typeface="Courier"/>
                <a:cs typeface="Courier"/>
              </a:rPr>
              <a:t>link_to</a:t>
            </a:r>
            <a:r>
              <a:rPr lang="en-US" sz="2400" dirty="0">
                <a:latin typeface="Courier"/>
                <a:cs typeface="Courier"/>
              </a:rPr>
              <a:t> "About", </a:t>
            </a:r>
            <a:r>
              <a:rPr lang="en-US" sz="2400" dirty="0" err="1">
                <a:latin typeface="Courier"/>
                <a:cs typeface="Courier"/>
              </a:rPr>
              <a:t>about_path</a:t>
            </a:r>
            <a:r>
              <a:rPr lang="en-US" sz="2400" dirty="0">
                <a:latin typeface="Courier"/>
                <a:cs typeface="Courier"/>
              </a:rPr>
              <a:t> %&gt; </a:t>
            </a:r>
          </a:p>
          <a:p>
            <a:pPr marL="0" indent="0">
              <a:buNone/>
            </a:pPr>
            <a:r>
              <a:rPr lang="en-US" sz="2400" i="1" dirty="0" smtClean="0"/>
              <a:t>with </a:t>
            </a:r>
            <a:endParaRPr lang="en-US" sz="2400" i="1" dirty="0"/>
          </a:p>
          <a:p>
            <a:pPr marL="0" indent="0">
              <a:buNone/>
            </a:pPr>
            <a:r>
              <a:rPr lang="en-US" sz="2400" dirty="0">
                <a:latin typeface="Courier"/>
                <a:cs typeface="Courier"/>
              </a:rPr>
              <a:t>&lt;%= render 'layouts/header' %&gt; </a:t>
            </a:r>
          </a:p>
        </p:txBody>
      </p:sp>
    </p:spTree>
    <p:extLst>
      <p:ext uri="{BB962C8B-B14F-4D97-AF65-F5344CB8AC3E}">
        <p14:creationId xmlns:p14="http://schemas.microsoft.com/office/powerpoint/2010/main" val="21086912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out </a:t>
            </a:r>
            <a:r>
              <a:rPr lang="en-US" sz="2400" dirty="0">
                <a:solidFill>
                  <a:srgbClr val="FF0000"/>
                </a:solidFill>
              </a:rPr>
              <a:t>app/views/layouts/_</a:t>
            </a:r>
            <a:r>
              <a:rPr lang="en-US" sz="2400" dirty="0" err="1">
                <a:solidFill>
                  <a:srgbClr val="FF0000"/>
                </a:solidFill>
              </a:rPr>
              <a:t>header.html.erb</a:t>
            </a:r>
            <a:r>
              <a:rPr lang="en-US" sz="2400" dirty="0">
                <a:solidFill>
                  <a:srgbClr val="FF0000"/>
                </a:solidFill>
              </a:rPr>
              <a:t/>
            </a:r>
            <a:br>
              <a:rPr lang="en-US" sz="2400" dirty="0">
                <a:solidFill>
                  <a:srgbClr val="FF0000"/>
                </a:solidFill>
              </a:rPr>
            </a:br>
            <a:endParaRPr lang="en-US" sz="2400" dirty="0">
              <a:solidFill>
                <a:srgbClr val="FF0000"/>
              </a:solidFill>
            </a:endParaRPr>
          </a:p>
        </p:txBody>
      </p:sp>
      <p:sp>
        <p:nvSpPr>
          <p:cNvPr id="3" name="Content Placeholder 2"/>
          <p:cNvSpPr>
            <a:spLocks noGrp="1"/>
          </p:cNvSpPr>
          <p:nvPr>
            <p:ph idx="1"/>
          </p:nvPr>
        </p:nvSpPr>
        <p:spPr>
          <a:xfrm>
            <a:off x="211684" y="1981200"/>
            <a:ext cx="9238502" cy="4876800"/>
          </a:xfrm>
        </p:spPr>
        <p:txBody>
          <a:bodyPr>
            <a:noAutofit/>
          </a:bodyPr>
          <a:lstStyle/>
          <a:p>
            <a:pPr marL="0" indent="0">
              <a:buNone/>
            </a:pPr>
            <a:r>
              <a:rPr lang="en-US" sz="1600" dirty="0">
                <a:latin typeface="Courier"/>
                <a:cs typeface="Courier"/>
              </a:rPr>
              <a:t>&lt;</a:t>
            </a:r>
            <a:r>
              <a:rPr lang="en-US" sz="1600" dirty="0" err="1">
                <a:latin typeface="Courier"/>
                <a:cs typeface="Courier"/>
              </a:rPr>
              <a:t>nav</a:t>
            </a:r>
            <a:r>
              <a:rPr lang="en-US" sz="1600" dirty="0">
                <a:latin typeface="Courier"/>
                <a:cs typeface="Courier"/>
              </a:rPr>
              <a:t> class="</a:t>
            </a:r>
            <a:r>
              <a:rPr lang="en-US" sz="1600" dirty="0" err="1">
                <a:latin typeface="Courier"/>
                <a:cs typeface="Courier"/>
              </a:rPr>
              <a:t>navbar</a:t>
            </a:r>
            <a:r>
              <a:rPr lang="en-US" sz="1600" dirty="0">
                <a:latin typeface="Courier"/>
                <a:cs typeface="Courier"/>
              </a:rPr>
              <a:t> </a:t>
            </a:r>
            <a:r>
              <a:rPr lang="en-US" sz="1600" dirty="0" err="1">
                <a:latin typeface="Courier"/>
                <a:cs typeface="Courier"/>
              </a:rPr>
              <a:t>navbar</a:t>
            </a:r>
            <a:r>
              <a:rPr lang="en-US" sz="1600" dirty="0">
                <a:latin typeface="Courier"/>
                <a:cs typeface="Courier"/>
              </a:rPr>
              <a:t>-default" role="navigation"&gt;   </a:t>
            </a:r>
            <a:r>
              <a:rPr lang="en-US" sz="1600" dirty="0" smtClean="0">
                <a:latin typeface="Courier"/>
                <a:cs typeface="Courier"/>
              </a:rPr>
              <a:t>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div class="</a:t>
            </a:r>
            <a:r>
              <a:rPr lang="en-US" sz="1600" dirty="0" err="1">
                <a:latin typeface="Courier"/>
                <a:cs typeface="Courier"/>
              </a:rPr>
              <a:t>navbar</a:t>
            </a:r>
            <a:r>
              <a:rPr lang="en-US" sz="1600" dirty="0">
                <a:latin typeface="Courier"/>
                <a:cs typeface="Courier"/>
              </a:rPr>
              <a:t>-header"&gt;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button type="button" class="</a:t>
            </a:r>
            <a:r>
              <a:rPr lang="en-US" sz="1600" dirty="0" err="1">
                <a:latin typeface="Courier"/>
                <a:cs typeface="Courier"/>
              </a:rPr>
              <a:t>navbar</a:t>
            </a:r>
            <a:r>
              <a:rPr lang="en-US" sz="1600" dirty="0">
                <a:latin typeface="Courier"/>
                <a:cs typeface="Courier"/>
              </a:rPr>
              <a:t>-toggle" </a:t>
            </a:r>
            <a:r>
              <a:rPr lang="en-US" sz="1600" dirty="0" smtClean="0">
                <a:latin typeface="Courier"/>
                <a:cs typeface="Courier"/>
              </a:rPr>
              <a:t>				data</a:t>
            </a:r>
            <a:r>
              <a:rPr lang="en-US" sz="1600" dirty="0">
                <a:latin typeface="Courier"/>
                <a:cs typeface="Courier"/>
              </a:rPr>
              <a:t>-toggle="collapse" data-target=".</a:t>
            </a:r>
            <a:r>
              <a:rPr lang="en-US" sz="1600" dirty="0" err="1">
                <a:latin typeface="Courier"/>
                <a:cs typeface="Courier"/>
              </a:rPr>
              <a:t>navbar</a:t>
            </a:r>
            <a:r>
              <a:rPr lang="en-US" sz="1600" dirty="0" smtClean="0">
                <a:latin typeface="Courier"/>
                <a:cs typeface="Courier"/>
              </a:rPr>
              <a:t>-				ex1</a:t>
            </a:r>
            <a:r>
              <a:rPr lang="en-US" sz="1600" dirty="0">
                <a:latin typeface="Courier"/>
                <a:cs typeface="Courier"/>
              </a:rPr>
              <a:t>-collapse"&gt;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span class="</a:t>
            </a:r>
            <a:r>
              <a:rPr lang="en-US" sz="1600" dirty="0" err="1">
                <a:latin typeface="Courier"/>
                <a:cs typeface="Courier"/>
              </a:rPr>
              <a:t>sr</a:t>
            </a:r>
            <a:r>
              <a:rPr lang="en-US" sz="1600" dirty="0">
                <a:latin typeface="Courier"/>
                <a:cs typeface="Courier"/>
              </a:rPr>
              <a:t>-only"&gt;Toggle navigation&lt;/span&gt;             </a:t>
            </a:r>
            <a:r>
              <a:rPr lang="en-US" sz="1600" dirty="0" smtClean="0">
                <a:latin typeface="Courier"/>
                <a:cs typeface="Courier"/>
              </a:rPr>
              <a:t>			&lt;</a:t>
            </a:r>
            <a:r>
              <a:rPr lang="en-US" sz="1600" dirty="0">
                <a:latin typeface="Courier"/>
                <a:cs typeface="Courier"/>
              </a:rPr>
              <a:t>span class="icon-bar"&gt;&lt;/span&gt;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span class="icon-bar"&gt;&lt;/span&gt;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span class="icon-bar"&gt;&lt;/span&gt;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/button&gt;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a class="</a:t>
            </a:r>
            <a:r>
              <a:rPr lang="en-US" sz="1600" dirty="0" err="1">
                <a:latin typeface="Courier"/>
                <a:cs typeface="Courier"/>
              </a:rPr>
              <a:t>navbar</a:t>
            </a:r>
            <a:r>
              <a:rPr lang="en-US" sz="1600" dirty="0">
                <a:latin typeface="Courier"/>
                <a:cs typeface="Courier"/>
              </a:rPr>
              <a:t>-brand" </a:t>
            </a:r>
            <a:r>
              <a:rPr lang="en-US" sz="1600" dirty="0" err="1">
                <a:latin typeface="Courier"/>
                <a:cs typeface="Courier"/>
              </a:rPr>
              <a:t>href</a:t>
            </a:r>
            <a:r>
              <a:rPr lang="en-US" sz="1600" dirty="0">
                <a:latin typeface="Courier"/>
                <a:cs typeface="Courier"/>
              </a:rPr>
              <a:t>="#"&gt;My </a:t>
            </a:r>
            <a:r>
              <a:rPr lang="en-US" sz="1600" dirty="0" err="1">
                <a:latin typeface="Courier"/>
                <a:cs typeface="Courier"/>
              </a:rPr>
              <a:t>Pinterest</a:t>
            </a:r>
            <a:r>
              <a:rPr lang="en-US" sz="1600" dirty="0">
                <a:latin typeface="Courier"/>
                <a:cs typeface="Courier"/>
              </a:rPr>
              <a:t> Clone&lt;/a&gt;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/div&gt;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div class="collapse </a:t>
            </a:r>
            <a:r>
              <a:rPr lang="en-US" sz="1600" dirty="0" err="1">
                <a:latin typeface="Courier"/>
                <a:cs typeface="Courier"/>
              </a:rPr>
              <a:t>navbar</a:t>
            </a:r>
            <a:r>
              <a:rPr lang="en-US" sz="1600" dirty="0">
                <a:latin typeface="Courier"/>
                <a:cs typeface="Courier"/>
              </a:rPr>
              <a:t>-collapse navbar-ex1-collapse"&gt;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err="1">
                <a:latin typeface="Courier"/>
                <a:cs typeface="Courier"/>
              </a:rPr>
              <a:t>ul</a:t>
            </a:r>
            <a:r>
              <a:rPr lang="en-US" sz="1600" dirty="0">
                <a:latin typeface="Courier"/>
                <a:cs typeface="Courier"/>
              </a:rPr>
              <a:t> class="</a:t>
            </a:r>
            <a:r>
              <a:rPr lang="en-US" sz="1600" dirty="0" err="1">
                <a:latin typeface="Courier"/>
                <a:cs typeface="Courier"/>
              </a:rPr>
              <a:t>nav</a:t>
            </a:r>
            <a:r>
              <a:rPr lang="en-US" sz="1600" dirty="0">
                <a:latin typeface="Courier"/>
                <a:cs typeface="Courier"/>
              </a:rPr>
              <a:t> </a:t>
            </a:r>
            <a:r>
              <a:rPr lang="en-US" sz="1600" dirty="0" err="1">
                <a:latin typeface="Courier"/>
                <a:cs typeface="Courier"/>
              </a:rPr>
              <a:t>navbar-nav</a:t>
            </a:r>
            <a:r>
              <a:rPr lang="en-US" sz="1600" dirty="0">
                <a:latin typeface="Courier"/>
                <a:cs typeface="Courier"/>
              </a:rPr>
              <a:t> </a:t>
            </a:r>
            <a:r>
              <a:rPr lang="en-US" sz="1600" dirty="0" err="1">
                <a:latin typeface="Courier"/>
                <a:cs typeface="Courier"/>
              </a:rPr>
              <a:t>navbar</a:t>
            </a:r>
            <a:r>
              <a:rPr lang="en-US" sz="1600" dirty="0">
                <a:latin typeface="Courier"/>
                <a:cs typeface="Courier"/>
              </a:rPr>
              <a:t>-right"&gt;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li&gt;&lt;%= </a:t>
            </a:r>
            <a:r>
              <a:rPr lang="en-US" sz="1600" dirty="0" err="1">
                <a:latin typeface="Courier"/>
                <a:cs typeface="Courier"/>
              </a:rPr>
              <a:t>link_to</a:t>
            </a:r>
            <a:r>
              <a:rPr lang="en-US" sz="1600" dirty="0">
                <a:latin typeface="Courier"/>
                <a:cs typeface="Courier"/>
              </a:rPr>
              <a:t> "Home", </a:t>
            </a:r>
            <a:r>
              <a:rPr lang="en-US" sz="1600" dirty="0" err="1">
                <a:latin typeface="Courier"/>
                <a:cs typeface="Courier"/>
              </a:rPr>
              <a:t>root_path</a:t>
            </a:r>
            <a:r>
              <a:rPr lang="en-US" sz="1600" dirty="0">
                <a:latin typeface="Courier"/>
                <a:cs typeface="Courier"/>
              </a:rPr>
              <a:t> %&gt;&lt;/li&gt;             </a:t>
            </a:r>
            <a:r>
              <a:rPr lang="en-US" sz="1600" dirty="0" smtClean="0">
                <a:latin typeface="Courier"/>
                <a:cs typeface="Courier"/>
              </a:rPr>
              <a:t>			&lt;</a:t>
            </a:r>
            <a:r>
              <a:rPr lang="en-US" sz="1600" dirty="0">
                <a:latin typeface="Courier"/>
                <a:cs typeface="Courier"/>
              </a:rPr>
              <a:t>li&gt;&lt;%= </a:t>
            </a:r>
            <a:r>
              <a:rPr lang="en-US" sz="1600" dirty="0" err="1">
                <a:latin typeface="Courier"/>
                <a:cs typeface="Courier"/>
              </a:rPr>
              <a:t>link_to</a:t>
            </a:r>
            <a:r>
              <a:rPr lang="en-US" sz="1600" dirty="0">
                <a:latin typeface="Courier"/>
                <a:cs typeface="Courier"/>
              </a:rPr>
              <a:t> "About", </a:t>
            </a:r>
            <a:r>
              <a:rPr lang="en-US" sz="1600" dirty="0" err="1">
                <a:latin typeface="Courier"/>
                <a:cs typeface="Courier"/>
              </a:rPr>
              <a:t>about_path</a:t>
            </a:r>
            <a:r>
              <a:rPr lang="en-US" sz="1600" dirty="0">
                <a:latin typeface="Courier"/>
                <a:cs typeface="Courier"/>
              </a:rPr>
              <a:t> %&gt;&lt;/li&gt;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a:t>
            </a:r>
            <a:r>
              <a:rPr lang="en-US" sz="1600" dirty="0" err="1">
                <a:latin typeface="Courier"/>
                <a:cs typeface="Courier"/>
              </a:rPr>
              <a:t>ul</a:t>
            </a:r>
            <a:r>
              <a:rPr lang="en-US" sz="1600" dirty="0">
                <a:latin typeface="Courier"/>
                <a:cs typeface="Courier"/>
              </a:rPr>
              <a:t>&gt;     </a:t>
            </a:r>
            <a:br>
              <a:rPr lang="en-US" sz="1600" dirty="0">
                <a:latin typeface="Courier"/>
                <a:cs typeface="Courier"/>
              </a:rPr>
            </a:br>
            <a:r>
              <a:rPr lang="en-US" sz="1600" dirty="0" smtClean="0">
                <a:latin typeface="Courier"/>
                <a:cs typeface="Courier"/>
              </a:rPr>
              <a:t>	&lt;</a:t>
            </a:r>
            <a:r>
              <a:rPr lang="en-US" sz="1600" dirty="0">
                <a:latin typeface="Courier"/>
                <a:cs typeface="Courier"/>
              </a:rPr>
              <a:t>/div</a:t>
            </a:r>
            <a:r>
              <a:rPr lang="en-US" sz="1600" dirty="0" smtClean="0">
                <a:latin typeface="Courier"/>
                <a:cs typeface="Courier"/>
              </a:rPr>
              <a:t>&gt;</a:t>
            </a:r>
            <a:br>
              <a:rPr lang="en-US" sz="1600" dirty="0" smtClean="0">
                <a:latin typeface="Courier"/>
                <a:cs typeface="Courier"/>
              </a:rPr>
            </a:br>
            <a:r>
              <a:rPr lang="en-US" sz="1600" dirty="0" smtClean="0">
                <a:latin typeface="Courier"/>
                <a:cs typeface="Courier"/>
              </a:rPr>
              <a:t>&lt;</a:t>
            </a:r>
            <a:r>
              <a:rPr lang="en-US" sz="1600" dirty="0">
                <a:latin typeface="Courier"/>
                <a:cs typeface="Courier"/>
              </a:rPr>
              <a:t>/</a:t>
            </a:r>
            <a:r>
              <a:rPr lang="en-US" sz="1600" dirty="0" err="1">
                <a:latin typeface="Courier"/>
                <a:cs typeface="Courier"/>
              </a:rPr>
              <a:t>nav</a:t>
            </a:r>
            <a:r>
              <a:rPr lang="en-US" sz="1600" dirty="0">
                <a:latin typeface="Courier"/>
                <a:cs typeface="Courier"/>
              </a:rPr>
              <a:t>&gt; </a:t>
            </a:r>
          </a:p>
        </p:txBody>
      </p:sp>
    </p:spTree>
    <p:extLst>
      <p:ext uri="{BB962C8B-B14F-4D97-AF65-F5344CB8AC3E}">
        <p14:creationId xmlns:p14="http://schemas.microsoft.com/office/powerpoint/2010/main" val="22132603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11: Add Bootstrap JavaScript to the application</a:t>
            </a:r>
            <a:endParaRPr lang="en-US" dirty="0"/>
          </a:p>
        </p:txBody>
      </p:sp>
      <p:sp>
        <p:nvSpPr>
          <p:cNvPr id="3" name="Content Placeholder 2"/>
          <p:cNvSpPr>
            <a:spLocks noGrp="1"/>
          </p:cNvSpPr>
          <p:nvPr>
            <p:ph idx="1"/>
          </p:nvPr>
        </p:nvSpPr>
        <p:spPr/>
        <p:txBody>
          <a:bodyPr/>
          <a:lstStyle/>
          <a:p>
            <a:pPr marL="0" indent="0" algn="ctr">
              <a:buNone/>
            </a:pPr>
            <a:r>
              <a:rPr lang="en-US" sz="4000" dirty="0" smtClean="0"/>
              <a:t>Look at </a:t>
            </a:r>
            <a:r>
              <a:rPr lang="en-US" sz="4000" dirty="0" smtClean="0">
                <a:solidFill>
                  <a:srgbClr val="FF0000"/>
                </a:solidFill>
              </a:rPr>
              <a:t>app</a:t>
            </a:r>
            <a:r>
              <a:rPr lang="en-US" sz="4000" dirty="0">
                <a:solidFill>
                  <a:srgbClr val="FF0000"/>
                </a:solidFill>
              </a:rPr>
              <a:t>/assets/</a:t>
            </a:r>
            <a:r>
              <a:rPr lang="en-US" sz="4000" dirty="0" err="1">
                <a:solidFill>
                  <a:srgbClr val="FF0000"/>
                </a:solidFill>
              </a:rPr>
              <a:t>javascripts</a:t>
            </a:r>
            <a:r>
              <a:rPr lang="en-US" sz="4000" dirty="0">
                <a:solidFill>
                  <a:srgbClr val="FF0000"/>
                </a:solidFill>
              </a:rPr>
              <a:t>/</a:t>
            </a:r>
            <a:r>
              <a:rPr lang="en-US" sz="4000" dirty="0" err="1" smtClean="0">
                <a:solidFill>
                  <a:srgbClr val="FF0000"/>
                </a:solidFill>
              </a:rPr>
              <a:t>application.js</a:t>
            </a:r>
            <a:r>
              <a:rPr lang="en-US" sz="4000" dirty="0" smtClean="0">
                <a:solidFill>
                  <a:srgbClr val="FF0000"/>
                </a:solidFill>
              </a:rPr>
              <a:t> </a:t>
            </a:r>
            <a:r>
              <a:rPr lang="en-US" sz="4000" dirty="0" smtClean="0">
                <a:solidFill>
                  <a:schemeClr val="tx1">
                    <a:lumMod val="75000"/>
                    <a:lumOff val="25000"/>
                  </a:schemeClr>
                </a:solidFill>
              </a:rPr>
              <a:t>and Google how to add a </a:t>
            </a:r>
            <a:r>
              <a:rPr lang="en-US" sz="4000" dirty="0" err="1" smtClean="0">
                <a:solidFill>
                  <a:schemeClr val="tx1">
                    <a:lumMod val="75000"/>
                    <a:lumOff val="25000"/>
                  </a:schemeClr>
                </a:solidFill>
              </a:rPr>
              <a:t>Javascript</a:t>
            </a:r>
            <a:r>
              <a:rPr lang="en-US" sz="4000" dirty="0" smtClean="0">
                <a:solidFill>
                  <a:schemeClr val="tx1">
                    <a:lumMod val="75000"/>
                    <a:lumOff val="25000"/>
                  </a:schemeClr>
                </a:solidFill>
              </a:rPr>
              <a:t> reference to that file so that Bootstrap JavaScript works inside all of the apps pages.</a:t>
            </a:r>
            <a:endParaRPr lang="en-US" sz="4000" dirty="0">
              <a:solidFill>
                <a:schemeClr val="tx1">
                  <a:lumMod val="75000"/>
                  <a:lumOff val="25000"/>
                </a:schemeClr>
              </a:solidFill>
            </a:endParaRPr>
          </a:p>
          <a:p>
            <a:endParaRPr lang="en-US" dirty="0"/>
          </a:p>
        </p:txBody>
      </p:sp>
    </p:spTree>
    <p:extLst>
      <p:ext uri="{BB962C8B-B14F-4D97-AF65-F5344CB8AC3E}">
        <p14:creationId xmlns:p14="http://schemas.microsoft.com/office/powerpoint/2010/main" val="24934999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11: Add Bootstrap JavaScript to the </a:t>
            </a:r>
            <a:r>
              <a:rPr lang="en-US" dirty="0" smtClean="0"/>
              <a:t>application (answer)</a:t>
            </a:r>
            <a:endParaRPr lang="en-US" dirty="0"/>
          </a:p>
        </p:txBody>
      </p:sp>
      <p:sp>
        <p:nvSpPr>
          <p:cNvPr id="3" name="Content Placeholder 2"/>
          <p:cNvSpPr>
            <a:spLocks noGrp="1"/>
          </p:cNvSpPr>
          <p:nvPr>
            <p:ph idx="1"/>
          </p:nvPr>
        </p:nvSpPr>
        <p:spPr/>
        <p:txBody>
          <a:bodyPr/>
          <a:lstStyle/>
          <a:p>
            <a:pPr marL="0" indent="0">
              <a:buNone/>
            </a:pPr>
            <a:r>
              <a:rPr lang="en-US" sz="2800" dirty="0">
                <a:solidFill>
                  <a:srgbClr val="FF0000"/>
                </a:solidFill>
              </a:rPr>
              <a:t>app/assets/</a:t>
            </a:r>
            <a:r>
              <a:rPr lang="en-US" sz="2800" dirty="0" err="1">
                <a:solidFill>
                  <a:srgbClr val="FF0000"/>
                </a:solidFill>
              </a:rPr>
              <a:t>javascripts</a:t>
            </a:r>
            <a:r>
              <a:rPr lang="en-US" sz="2800" dirty="0">
                <a:solidFill>
                  <a:srgbClr val="FF0000"/>
                </a:solidFill>
              </a:rPr>
              <a:t>/</a:t>
            </a:r>
            <a:r>
              <a:rPr lang="en-US" sz="2800" dirty="0" err="1">
                <a:solidFill>
                  <a:srgbClr val="FF0000"/>
                </a:solidFill>
              </a:rPr>
              <a:t>application.js</a:t>
            </a:r>
            <a:endParaRPr lang="en-US" sz="2800" dirty="0">
              <a:solidFill>
                <a:srgbClr val="FF0000"/>
              </a:solidFill>
            </a:endParaRPr>
          </a:p>
          <a:p>
            <a:pPr marL="0" indent="0">
              <a:buNone/>
            </a:pPr>
            <a:r>
              <a:rPr lang="en-US" dirty="0">
                <a:latin typeface="Courier"/>
                <a:cs typeface="Courier"/>
              </a:rPr>
              <a:t>... </a:t>
            </a:r>
            <a:r>
              <a:rPr lang="en-US" dirty="0" smtClean="0">
                <a:latin typeface="Courier"/>
                <a:cs typeface="Courier"/>
              </a:rPr>
              <a:t/>
            </a:r>
            <a:br>
              <a:rPr lang="en-US" dirty="0" smtClean="0">
                <a:latin typeface="Courier"/>
                <a:cs typeface="Courier"/>
              </a:rPr>
            </a:br>
            <a:r>
              <a:rPr lang="en-US" dirty="0" smtClean="0">
                <a:latin typeface="Courier"/>
                <a:cs typeface="Courier"/>
              </a:rPr>
              <a:t>/</a:t>
            </a:r>
            <a:r>
              <a:rPr lang="en-US" dirty="0">
                <a:latin typeface="Courier"/>
                <a:cs typeface="Courier"/>
              </a:rPr>
              <a:t>/= require </a:t>
            </a:r>
            <a:r>
              <a:rPr lang="en-US" dirty="0" err="1">
                <a:latin typeface="Courier"/>
                <a:cs typeface="Courier"/>
              </a:rPr>
              <a:t>jquery</a:t>
            </a:r>
            <a:r>
              <a:rPr lang="en-US" dirty="0">
                <a:latin typeface="Courier"/>
                <a:cs typeface="Courier"/>
              </a:rPr>
              <a:t> </a:t>
            </a:r>
            <a:r>
              <a:rPr lang="en-US" dirty="0" smtClean="0">
                <a:latin typeface="Courier"/>
                <a:cs typeface="Courier"/>
              </a:rPr>
              <a:t/>
            </a:r>
            <a:br>
              <a:rPr lang="en-US" dirty="0" smtClean="0">
                <a:latin typeface="Courier"/>
                <a:cs typeface="Courier"/>
              </a:rPr>
            </a:br>
            <a:r>
              <a:rPr lang="en-US" dirty="0" smtClean="0">
                <a:latin typeface="Courier"/>
                <a:cs typeface="Courier"/>
              </a:rPr>
              <a:t>/</a:t>
            </a:r>
            <a:r>
              <a:rPr lang="en-US" dirty="0">
                <a:latin typeface="Courier"/>
                <a:cs typeface="Courier"/>
              </a:rPr>
              <a:t>/= require </a:t>
            </a:r>
            <a:r>
              <a:rPr lang="en-US" dirty="0" err="1">
                <a:latin typeface="Courier"/>
                <a:cs typeface="Courier"/>
              </a:rPr>
              <a:t>jquery_ujs</a:t>
            </a:r>
            <a:r>
              <a:rPr lang="en-US" dirty="0">
                <a:latin typeface="Courier"/>
                <a:cs typeface="Courier"/>
              </a:rPr>
              <a:t> </a:t>
            </a:r>
            <a:r>
              <a:rPr lang="en-US" dirty="0" smtClean="0">
                <a:latin typeface="Courier"/>
                <a:cs typeface="Courier"/>
              </a:rPr>
              <a:t/>
            </a:r>
            <a:br>
              <a:rPr lang="en-US" dirty="0" smtClean="0">
                <a:latin typeface="Courier"/>
                <a:cs typeface="Courier"/>
              </a:rPr>
            </a:br>
            <a:r>
              <a:rPr lang="en-US" b="1" dirty="0" smtClean="0">
                <a:solidFill>
                  <a:srgbClr val="008000"/>
                </a:solidFill>
                <a:latin typeface="Courier"/>
                <a:cs typeface="Courier"/>
              </a:rPr>
              <a:t>/</a:t>
            </a:r>
            <a:r>
              <a:rPr lang="en-US" b="1" dirty="0">
                <a:solidFill>
                  <a:srgbClr val="008000"/>
                </a:solidFill>
                <a:latin typeface="Courier"/>
                <a:cs typeface="Courier"/>
              </a:rPr>
              <a:t>/= require bootstrap </a:t>
            </a:r>
            <a:r>
              <a:rPr lang="en-US" dirty="0" smtClean="0">
                <a:latin typeface="Courier"/>
                <a:cs typeface="Courier"/>
              </a:rPr>
              <a:t/>
            </a:r>
            <a:br>
              <a:rPr lang="en-US" dirty="0" smtClean="0">
                <a:latin typeface="Courier"/>
                <a:cs typeface="Courier"/>
              </a:rPr>
            </a:br>
            <a:r>
              <a:rPr lang="en-US" dirty="0" smtClean="0">
                <a:latin typeface="Courier"/>
                <a:cs typeface="Courier"/>
              </a:rPr>
              <a:t>/</a:t>
            </a:r>
            <a:r>
              <a:rPr lang="en-US" dirty="0">
                <a:latin typeface="Courier"/>
                <a:cs typeface="Courier"/>
              </a:rPr>
              <a:t>/= require </a:t>
            </a:r>
            <a:r>
              <a:rPr lang="en-US" dirty="0" err="1">
                <a:latin typeface="Courier"/>
                <a:cs typeface="Courier"/>
              </a:rPr>
              <a:t>turbolinks</a:t>
            </a:r>
            <a:r>
              <a:rPr lang="en-US" dirty="0">
                <a:latin typeface="Courier"/>
                <a:cs typeface="Courier"/>
              </a:rPr>
              <a:t> </a:t>
            </a:r>
            <a:r>
              <a:rPr lang="en-US" dirty="0" smtClean="0">
                <a:latin typeface="Courier"/>
                <a:cs typeface="Courier"/>
              </a:rPr>
              <a:t/>
            </a:r>
            <a:br>
              <a:rPr lang="en-US" dirty="0" smtClean="0">
                <a:latin typeface="Courier"/>
                <a:cs typeface="Courier"/>
              </a:rPr>
            </a:br>
            <a:r>
              <a:rPr lang="en-US" dirty="0" smtClean="0">
                <a:latin typeface="Courier"/>
                <a:cs typeface="Courier"/>
              </a:rPr>
              <a:t>/</a:t>
            </a:r>
            <a:r>
              <a:rPr lang="en-US" dirty="0">
                <a:latin typeface="Courier"/>
                <a:cs typeface="Courier"/>
              </a:rPr>
              <a:t>/= </a:t>
            </a:r>
            <a:r>
              <a:rPr lang="en-US" dirty="0" err="1">
                <a:latin typeface="Courier"/>
                <a:cs typeface="Courier"/>
              </a:rPr>
              <a:t>require_tree</a:t>
            </a:r>
            <a:r>
              <a:rPr lang="en-US" dirty="0">
                <a:latin typeface="Courier"/>
                <a:cs typeface="Courier"/>
              </a:rPr>
              <a:t> . </a:t>
            </a:r>
          </a:p>
        </p:txBody>
      </p:sp>
    </p:spTree>
    <p:extLst>
      <p:ext uri="{BB962C8B-B14F-4D97-AF65-F5344CB8AC3E}">
        <p14:creationId xmlns:p14="http://schemas.microsoft.com/office/powerpoint/2010/main" val="938003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12: Add a viewport meta tag to </a:t>
            </a:r>
            <a:r>
              <a:rPr lang="en-US" dirty="0" err="1" smtClean="0"/>
              <a:t>application.html.erb</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AutoNum type="arabicParenR"/>
            </a:pPr>
            <a:r>
              <a:rPr lang="en-US" sz="3200" dirty="0" smtClean="0">
                <a:solidFill>
                  <a:srgbClr val="FF0000"/>
                </a:solidFill>
              </a:rPr>
              <a:t>Write code to add a viewport meta tag to views</a:t>
            </a:r>
            <a:r>
              <a:rPr lang="en-US" sz="3200" dirty="0">
                <a:solidFill>
                  <a:srgbClr val="FF0000"/>
                </a:solidFill>
              </a:rPr>
              <a:t>/layouts/</a:t>
            </a:r>
            <a:r>
              <a:rPr lang="en-US" sz="3200" dirty="0" err="1" smtClean="0">
                <a:solidFill>
                  <a:srgbClr val="FF0000"/>
                </a:solidFill>
              </a:rPr>
              <a:t>application.html.erb</a:t>
            </a:r>
            <a:endParaRPr lang="en-US" sz="3200" dirty="0" smtClean="0">
              <a:solidFill>
                <a:srgbClr val="FF0000"/>
              </a:solidFill>
            </a:endParaRPr>
          </a:p>
          <a:p>
            <a:pPr marL="514350" indent="-514350">
              <a:buAutoNum type="arabicParenR"/>
            </a:pPr>
            <a:r>
              <a:rPr lang="en-US" sz="3200" dirty="0" smtClean="0">
                <a:solidFill>
                  <a:srgbClr val="FF0000"/>
                </a:solidFill>
              </a:rPr>
              <a:t>Google where to place that code within that file</a:t>
            </a:r>
            <a:endParaRPr lang="en-US" sz="3200" dirty="0">
              <a:solidFill>
                <a:srgbClr val="FF0000"/>
              </a:solidFill>
            </a:endParaRPr>
          </a:p>
          <a:p>
            <a:pPr marL="0" indent="0">
              <a:buNone/>
            </a:pPr>
            <a:r>
              <a:rPr lang="en-US" i="1" dirty="0"/>
              <a:t>Below the line that says &lt;%= </a:t>
            </a:r>
            <a:r>
              <a:rPr lang="en-US" i="1" dirty="0" err="1"/>
              <a:t>csrf_meta_tags</a:t>
            </a:r>
            <a:r>
              <a:rPr lang="en-US" i="1" dirty="0"/>
              <a:t> %&gt;, </a:t>
            </a:r>
            <a:r>
              <a:rPr lang="en-US" i="1" dirty="0" smtClean="0"/>
              <a:t>write: </a:t>
            </a:r>
          </a:p>
          <a:p>
            <a:pPr marL="0" indent="0">
              <a:buNone/>
            </a:pPr>
            <a:r>
              <a:rPr lang="en-US" sz="3200" dirty="0" smtClean="0"/>
              <a:t>&lt;meta </a:t>
            </a:r>
            <a:r>
              <a:rPr lang="en-US" sz="3200" dirty="0"/>
              <a:t>name="viewport" content="width=device-width, initial-scale=1.0"&gt; </a:t>
            </a:r>
          </a:p>
        </p:txBody>
      </p:sp>
    </p:spTree>
    <p:extLst>
      <p:ext uri="{BB962C8B-B14F-4D97-AF65-F5344CB8AC3E}">
        <p14:creationId xmlns:p14="http://schemas.microsoft.com/office/powerpoint/2010/main" val="2793328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 account (continued)</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dirty="0" smtClean="0"/>
              <a:t>Go into your email, confirm your email via the message from Nitrous, then come back to the </a:t>
            </a:r>
            <a:r>
              <a:rPr lang="en-US" sz="2800" dirty="0" err="1" smtClean="0"/>
              <a:t>Nitrous.io</a:t>
            </a:r>
            <a:r>
              <a:rPr lang="en-US" sz="2800" dirty="0" smtClean="0"/>
              <a:t> page</a:t>
            </a:r>
          </a:p>
          <a:p>
            <a:pPr marL="457200" indent="-457200">
              <a:buFont typeface="+mj-lt"/>
              <a:buAutoNum type="arabicPeriod"/>
            </a:pPr>
            <a:r>
              <a:rPr lang="en-US" sz="2800" dirty="0" smtClean="0"/>
              <a:t>Select the free account</a:t>
            </a:r>
          </a:p>
          <a:p>
            <a:pPr marL="457200" indent="-457200">
              <a:buFont typeface="+mj-lt"/>
              <a:buAutoNum type="arabicPeriod"/>
            </a:pPr>
            <a:r>
              <a:rPr lang="en-US" sz="2800" dirty="0" smtClean="0"/>
              <a:t>Select US East below that </a:t>
            </a:r>
          </a:p>
          <a:p>
            <a:pPr marL="457200" indent="-457200">
              <a:buFont typeface="+mj-lt"/>
              <a:buAutoNum type="arabicPeriod"/>
            </a:pPr>
            <a:r>
              <a:rPr lang="en-US" sz="2800" dirty="0" smtClean="0"/>
              <a:t>Click “Create Workstation” button at the bottom</a:t>
            </a:r>
            <a:endParaRPr lang="en-US" sz="2800" dirty="0"/>
          </a:p>
        </p:txBody>
      </p:sp>
    </p:spTree>
    <p:extLst>
      <p:ext uri="{BB962C8B-B14F-4D97-AF65-F5344CB8AC3E}">
        <p14:creationId xmlns:p14="http://schemas.microsoft.com/office/powerpoint/2010/main" val="4253747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12: Add a viewport meta tag to </a:t>
            </a:r>
            <a:r>
              <a:rPr lang="en-US" dirty="0" err="1" smtClean="0"/>
              <a:t>application.html.erb</a:t>
            </a:r>
            <a:r>
              <a:rPr lang="en-US" dirty="0" smtClean="0"/>
              <a:t> (answer)</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solidFill>
                  <a:srgbClr val="FF0000"/>
                </a:solidFill>
              </a:rPr>
              <a:t>Add the below viewport meta tag to views</a:t>
            </a:r>
            <a:r>
              <a:rPr lang="en-US" sz="3200" dirty="0">
                <a:solidFill>
                  <a:srgbClr val="FF0000"/>
                </a:solidFill>
              </a:rPr>
              <a:t>/layouts/</a:t>
            </a:r>
            <a:r>
              <a:rPr lang="en-US" sz="3200" dirty="0" err="1" smtClean="0">
                <a:solidFill>
                  <a:srgbClr val="FF0000"/>
                </a:solidFill>
              </a:rPr>
              <a:t>application.html.erb</a:t>
            </a:r>
            <a:endParaRPr lang="en-US" sz="3200" dirty="0" smtClean="0">
              <a:solidFill>
                <a:srgbClr val="FF0000"/>
              </a:solidFill>
            </a:endParaRPr>
          </a:p>
          <a:p>
            <a:pPr marL="0" indent="0">
              <a:buNone/>
            </a:pPr>
            <a:r>
              <a:rPr lang="en-US" i="1" dirty="0" smtClean="0"/>
              <a:t>Below </a:t>
            </a:r>
            <a:r>
              <a:rPr lang="en-US" i="1" dirty="0"/>
              <a:t>the line that says &lt;%= </a:t>
            </a:r>
            <a:r>
              <a:rPr lang="en-US" i="1" dirty="0" err="1"/>
              <a:t>csrf_meta_tags</a:t>
            </a:r>
            <a:r>
              <a:rPr lang="en-US" i="1" dirty="0"/>
              <a:t> %&gt;, </a:t>
            </a:r>
            <a:r>
              <a:rPr lang="en-US" i="1" dirty="0" smtClean="0"/>
              <a:t>write: </a:t>
            </a:r>
          </a:p>
          <a:p>
            <a:pPr marL="0" indent="0">
              <a:buNone/>
            </a:pPr>
            <a:r>
              <a:rPr lang="en-US" sz="3200" dirty="0" smtClean="0"/>
              <a:t>&lt;meta </a:t>
            </a:r>
            <a:r>
              <a:rPr lang="en-US" sz="3200" dirty="0"/>
              <a:t>name="viewport" content="width=device-width, initial-scale=1.0"&gt; </a:t>
            </a:r>
          </a:p>
        </p:txBody>
      </p:sp>
    </p:spTree>
    <p:extLst>
      <p:ext uri="{BB962C8B-B14F-4D97-AF65-F5344CB8AC3E}">
        <p14:creationId xmlns:p14="http://schemas.microsoft.com/office/powerpoint/2010/main" val="1457380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a:t>
            </a:r>
            <a:r>
              <a:rPr lang="en-US" dirty="0" err="1" smtClean="0"/>
              <a:t>Jumbotron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FF0000"/>
                </a:solidFill>
              </a:rPr>
              <a:t>views/pages/</a:t>
            </a:r>
            <a:r>
              <a:rPr lang="en-US" sz="2400" dirty="0" err="1">
                <a:solidFill>
                  <a:srgbClr val="FF0000"/>
                </a:solidFill>
              </a:rPr>
              <a:t>home.html.erb</a:t>
            </a:r>
            <a:endParaRPr lang="en-US" sz="2400" dirty="0">
              <a:solidFill>
                <a:srgbClr val="FF0000"/>
              </a:solidFill>
            </a:endParaRPr>
          </a:p>
          <a:p>
            <a:pPr marL="0" indent="0">
              <a:buNone/>
            </a:pPr>
            <a:r>
              <a:rPr lang="en-US" sz="2400" dirty="0" smtClean="0">
                <a:solidFill>
                  <a:srgbClr val="008000"/>
                </a:solidFill>
              </a:rPr>
              <a:t>  &lt;</a:t>
            </a:r>
            <a:r>
              <a:rPr lang="en-US" sz="2400" dirty="0">
                <a:solidFill>
                  <a:srgbClr val="008000"/>
                </a:solidFill>
              </a:rPr>
              <a:t>div class="</a:t>
            </a:r>
            <a:r>
              <a:rPr lang="en-US" sz="2400" dirty="0" err="1">
                <a:solidFill>
                  <a:srgbClr val="008000"/>
                </a:solidFill>
              </a:rPr>
              <a:t>jumbotron</a:t>
            </a:r>
            <a:r>
              <a:rPr lang="en-US" sz="2400" dirty="0">
                <a:solidFill>
                  <a:srgbClr val="008000"/>
                </a:solidFill>
              </a:rPr>
              <a:t>"&gt; 	</a:t>
            </a:r>
            <a:endParaRPr lang="en-US" sz="2400" dirty="0" smtClean="0">
              <a:solidFill>
                <a:srgbClr val="008000"/>
              </a:solidFill>
            </a:endParaRPr>
          </a:p>
          <a:p>
            <a:pPr marL="457200" lvl="2" indent="0">
              <a:buNone/>
            </a:pPr>
            <a:r>
              <a:rPr lang="en-US" sz="2400" dirty="0" smtClean="0">
                <a:solidFill>
                  <a:srgbClr val="000000"/>
                </a:solidFill>
              </a:rPr>
              <a:t>&lt;</a:t>
            </a:r>
            <a:r>
              <a:rPr lang="en-US" sz="2400" dirty="0">
                <a:solidFill>
                  <a:srgbClr val="000000"/>
                </a:solidFill>
              </a:rPr>
              <a:t>h1&gt;Welcome to my app!&lt;/h1&gt; 	</a:t>
            </a:r>
            <a:r>
              <a:rPr lang="en-US" sz="2400" dirty="0" smtClean="0">
                <a:solidFill>
                  <a:srgbClr val="000000"/>
                </a:solidFill>
              </a:rPr>
              <a:t>	</a:t>
            </a:r>
          </a:p>
          <a:p>
            <a:pPr marL="457200" lvl="2" indent="0">
              <a:buNone/>
            </a:pPr>
            <a:r>
              <a:rPr lang="en-US" sz="2400" dirty="0" smtClean="0">
                <a:solidFill>
                  <a:srgbClr val="000000"/>
                </a:solidFill>
              </a:rPr>
              <a:t>&lt;</a:t>
            </a:r>
            <a:r>
              <a:rPr lang="en-US" sz="2400" dirty="0">
                <a:solidFill>
                  <a:srgbClr val="000000"/>
                </a:solidFill>
              </a:rPr>
              <a:t>%= </a:t>
            </a:r>
            <a:r>
              <a:rPr lang="en-US" sz="2400" dirty="0" err="1">
                <a:solidFill>
                  <a:srgbClr val="000000"/>
                </a:solidFill>
              </a:rPr>
              <a:t>link_to</a:t>
            </a:r>
            <a:r>
              <a:rPr lang="en-US" sz="2400" dirty="0">
                <a:solidFill>
                  <a:srgbClr val="000000"/>
                </a:solidFill>
              </a:rPr>
              <a:t> "here", "#" %&gt; </a:t>
            </a:r>
            <a:endParaRPr lang="en-US" sz="2400" dirty="0" smtClean="0">
              <a:solidFill>
                <a:srgbClr val="000000"/>
              </a:solidFill>
            </a:endParaRPr>
          </a:p>
          <a:p>
            <a:pPr marL="228600" lvl="1" indent="0">
              <a:buNone/>
            </a:pPr>
            <a:r>
              <a:rPr lang="en-US" sz="2400" dirty="0" smtClean="0">
                <a:solidFill>
                  <a:srgbClr val="008000"/>
                </a:solidFill>
              </a:rPr>
              <a:t>&lt;</a:t>
            </a:r>
            <a:r>
              <a:rPr lang="en-US" sz="2400" dirty="0">
                <a:solidFill>
                  <a:srgbClr val="008000"/>
                </a:solidFill>
              </a:rPr>
              <a:t>/div&gt; </a:t>
            </a:r>
          </a:p>
        </p:txBody>
      </p:sp>
    </p:spTree>
    <p:extLst>
      <p:ext uri="{BB962C8B-B14F-4D97-AF65-F5344CB8AC3E}">
        <p14:creationId xmlns:p14="http://schemas.microsoft.com/office/powerpoint/2010/main" val="16712391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r>
              <a:rPr lang="fr-FR" dirty="0" smtClean="0"/>
              <a:t>’</a:t>
            </a:r>
            <a:r>
              <a:rPr lang="en-US" dirty="0" smtClean="0"/>
              <a:t>s a scaffold</a:t>
            </a:r>
            <a:r>
              <a:rPr lang="en-US" dirty="0"/>
              <a:t>?</a:t>
            </a:r>
          </a:p>
        </p:txBody>
      </p:sp>
      <p:sp>
        <p:nvSpPr>
          <p:cNvPr id="3" name="Content Placeholder 2"/>
          <p:cNvSpPr>
            <a:spLocks noGrp="1"/>
          </p:cNvSpPr>
          <p:nvPr>
            <p:ph idx="1"/>
          </p:nvPr>
        </p:nvSpPr>
        <p:spPr/>
        <p:txBody>
          <a:bodyPr>
            <a:normAutofit fontScale="92500" lnSpcReduction="20000"/>
          </a:bodyPr>
          <a:lstStyle/>
          <a:p>
            <a:r>
              <a:rPr lang="en-US" sz="3200" dirty="0" smtClean="0"/>
              <a:t>Pins = resources</a:t>
            </a:r>
          </a:p>
          <a:p>
            <a:r>
              <a:rPr lang="en-US" sz="3200" dirty="0" smtClean="0"/>
              <a:t>For the pins resource, a scaffold will:</a:t>
            </a:r>
          </a:p>
          <a:p>
            <a:pPr lvl="1"/>
            <a:r>
              <a:rPr lang="en-US" sz="2800" dirty="0" smtClean="0"/>
              <a:t>Create a pins </a:t>
            </a:r>
            <a:r>
              <a:rPr lang="en-US" sz="2800" b="1" dirty="0" smtClean="0"/>
              <a:t>model</a:t>
            </a:r>
          </a:p>
          <a:p>
            <a:pPr lvl="1"/>
            <a:r>
              <a:rPr lang="en-US" sz="2800" dirty="0" smtClean="0"/>
              <a:t>Create a pins </a:t>
            </a:r>
            <a:r>
              <a:rPr lang="en-US" sz="2800" b="1" dirty="0" smtClean="0"/>
              <a:t>controller</a:t>
            </a:r>
          </a:p>
          <a:p>
            <a:pPr lvl="1"/>
            <a:r>
              <a:rPr lang="en-US" sz="2800" dirty="0" smtClean="0"/>
              <a:t>Create pins </a:t>
            </a:r>
            <a:r>
              <a:rPr lang="en-US" sz="2800" b="1" dirty="0" smtClean="0"/>
              <a:t>views:</a:t>
            </a:r>
          </a:p>
          <a:p>
            <a:pPr marL="1200150" lvl="3" indent="-514350">
              <a:buFont typeface="+mj-lt"/>
              <a:buAutoNum type="arabicPeriod"/>
            </a:pPr>
            <a:r>
              <a:rPr lang="en-US" sz="2800" b="1" dirty="0" smtClean="0">
                <a:solidFill>
                  <a:srgbClr val="FF0000"/>
                </a:solidFill>
              </a:rPr>
              <a:t>C</a:t>
            </a:r>
            <a:r>
              <a:rPr lang="en-US" sz="2800" dirty="0" smtClean="0"/>
              <a:t>reate </a:t>
            </a:r>
          </a:p>
          <a:p>
            <a:pPr marL="1200150" lvl="3" indent="-514350">
              <a:buFont typeface="+mj-lt"/>
              <a:buAutoNum type="arabicPeriod"/>
            </a:pPr>
            <a:r>
              <a:rPr lang="en-US" sz="2800" b="1" dirty="0" smtClean="0">
                <a:solidFill>
                  <a:srgbClr val="FF0000"/>
                </a:solidFill>
              </a:rPr>
              <a:t>R</a:t>
            </a:r>
            <a:r>
              <a:rPr lang="en-US" sz="2800" dirty="0" smtClean="0"/>
              <a:t>ead</a:t>
            </a:r>
          </a:p>
          <a:p>
            <a:pPr marL="1200150" lvl="3" indent="-514350">
              <a:buFont typeface="+mj-lt"/>
              <a:buAutoNum type="arabicPeriod"/>
            </a:pPr>
            <a:r>
              <a:rPr lang="en-US" sz="2800" b="1" dirty="0" smtClean="0">
                <a:solidFill>
                  <a:srgbClr val="FF0000"/>
                </a:solidFill>
              </a:rPr>
              <a:t>U</a:t>
            </a:r>
            <a:r>
              <a:rPr lang="en-US" sz="2800" dirty="0" smtClean="0"/>
              <a:t>pdate</a:t>
            </a:r>
          </a:p>
          <a:p>
            <a:pPr marL="1200150" lvl="3" indent="-514350">
              <a:buFont typeface="+mj-lt"/>
              <a:buAutoNum type="arabicPeriod"/>
            </a:pPr>
            <a:r>
              <a:rPr lang="en-US" sz="2800" b="1" dirty="0" smtClean="0">
                <a:solidFill>
                  <a:srgbClr val="FF0000"/>
                </a:solidFill>
              </a:rPr>
              <a:t>D</a:t>
            </a:r>
            <a:r>
              <a:rPr lang="en-US" sz="2800" dirty="0" smtClean="0"/>
              <a:t>estroy</a:t>
            </a:r>
          </a:p>
        </p:txBody>
      </p:sp>
    </p:spTree>
    <p:extLst>
      <p:ext uri="{BB962C8B-B14F-4D97-AF65-F5344CB8AC3E}">
        <p14:creationId xmlns:p14="http://schemas.microsoft.com/office/powerpoint/2010/main" val="37948894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13: Generate a pins scaffold</a:t>
            </a:r>
            <a:endParaRPr lang="en-US" dirty="0"/>
          </a:p>
        </p:txBody>
      </p:sp>
      <p:sp>
        <p:nvSpPr>
          <p:cNvPr id="3" name="Content Placeholder 2"/>
          <p:cNvSpPr>
            <a:spLocks noGrp="1"/>
          </p:cNvSpPr>
          <p:nvPr>
            <p:ph idx="1"/>
          </p:nvPr>
        </p:nvSpPr>
        <p:spPr/>
        <p:txBody>
          <a:bodyPr>
            <a:normAutofit/>
          </a:bodyPr>
          <a:lstStyle/>
          <a:p>
            <a:r>
              <a:rPr lang="en-US" sz="3200" dirty="0" smtClean="0"/>
              <a:t>Write the line of code that you would enter into the console in order to generate a pins scaffold</a:t>
            </a:r>
          </a:p>
          <a:p>
            <a:r>
              <a:rPr lang="en-US" sz="3200" dirty="0" smtClean="0"/>
              <a:t>Bonus: make sure, within that line of code, that every pin includes a description that is a string</a:t>
            </a:r>
            <a:endParaRPr lang="en-US" sz="3200" dirty="0"/>
          </a:p>
        </p:txBody>
      </p:sp>
    </p:spTree>
    <p:extLst>
      <p:ext uri="{BB962C8B-B14F-4D97-AF65-F5344CB8AC3E}">
        <p14:creationId xmlns:p14="http://schemas.microsoft.com/office/powerpoint/2010/main" val="2939059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13: Generate a pins </a:t>
            </a:r>
            <a:r>
              <a:rPr lang="en-US" dirty="0" smtClean="0"/>
              <a:t>scaffold (answer)</a:t>
            </a:r>
            <a:endParaRPr lang="en-US" dirty="0"/>
          </a:p>
        </p:txBody>
      </p:sp>
      <p:sp>
        <p:nvSpPr>
          <p:cNvPr id="3" name="Content Placeholder 2"/>
          <p:cNvSpPr>
            <a:spLocks noGrp="1"/>
          </p:cNvSpPr>
          <p:nvPr>
            <p:ph idx="1"/>
          </p:nvPr>
        </p:nvSpPr>
        <p:spPr>
          <a:xfrm>
            <a:off x="498474" y="1981200"/>
            <a:ext cx="8257055" cy="4144963"/>
          </a:xfrm>
        </p:spPr>
        <p:txBody>
          <a:bodyPr anchor="ctr"/>
          <a:lstStyle/>
          <a:p>
            <a:pPr marL="0" indent="0">
              <a:buNone/>
            </a:pPr>
            <a:r>
              <a:rPr lang="en-US" dirty="0" smtClean="0">
                <a:solidFill>
                  <a:srgbClr val="0000FF"/>
                </a:solidFill>
              </a:rPr>
              <a:t>Console</a:t>
            </a:r>
            <a:endParaRPr lang="en-US" dirty="0">
              <a:solidFill>
                <a:srgbClr val="0000FF"/>
              </a:solidFill>
            </a:endParaRPr>
          </a:p>
          <a:p>
            <a:pPr marL="0" indent="0">
              <a:buNone/>
            </a:pPr>
            <a:r>
              <a:rPr lang="en-US" dirty="0">
                <a:latin typeface="Courier"/>
                <a:cs typeface="Courier"/>
              </a:rPr>
              <a:t>➜  rails generate scaffold pin </a:t>
            </a:r>
            <a:r>
              <a:rPr lang="en-US" dirty="0" err="1" smtClean="0">
                <a:latin typeface="Courier"/>
                <a:cs typeface="Courier"/>
              </a:rPr>
              <a:t>description:string</a:t>
            </a:r>
            <a:endParaRPr lang="en-US" dirty="0">
              <a:latin typeface="Courier"/>
              <a:cs typeface="Courier"/>
            </a:endParaRPr>
          </a:p>
        </p:txBody>
      </p:sp>
    </p:spTree>
    <p:extLst>
      <p:ext uri="{BB962C8B-B14F-4D97-AF65-F5344CB8AC3E}">
        <p14:creationId xmlns:p14="http://schemas.microsoft.com/office/powerpoint/2010/main" val="19756895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14: Migrate the database</a:t>
            </a:r>
            <a:endParaRPr lang="en-US" dirty="0"/>
          </a:p>
        </p:txBody>
      </p:sp>
      <p:sp>
        <p:nvSpPr>
          <p:cNvPr id="3" name="Content Placeholder 2"/>
          <p:cNvSpPr>
            <a:spLocks noGrp="1"/>
          </p:cNvSpPr>
          <p:nvPr>
            <p:ph idx="1"/>
          </p:nvPr>
        </p:nvSpPr>
        <p:spPr/>
        <p:txBody>
          <a:bodyPr>
            <a:normAutofit/>
          </a:bodyPr>
          <a:lstStyle/>
          <a:p>
            <a:pPr marL="0" indent="0" algn="ctr">
              <a:buNone/>
            </a:pPr>
            <a:r>
              <a:rPr lang="en-US" sz="4800" dirty="0" smtClean="0"/>
              <a:t>What is the command to migrate the database in Rails, since we just added a pins model?</a:t>
            </a:r>
            <a:endParaRPr lang="en-US" sz="4800" dirty="0"/>
          </a:p>
        </p:txBody>
      </p:sp>
    </p:spTree>
    <p:extLst>
      <p:ext uri="{BB962C8B-B14F-4D97-AF65-F5344CB8AC3E}">
        <p14:creationId xmlns:p14="http://schemas.microsoft.com/office/powerpoint/2010/main" val="21284799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14: Migrate </a:t>
            </a:r>
            <a:r>
              <a:rPr lang="en-US" dirty="0" smtClean="0"/>
              <a:t>the </a:t>
            </a:r>
            <a:r>
              <a:rPr lang="en-US" dirty="0" smtClean="0"/>
              <a:t>database (answer)</a:t>
            </a:r>
            <a:endParaRPr lang="en-US" dirty="0"/>
          </a:p>
        </p:txBody>
      </p:sp>
      <p:sp>
        <p:nvSpPr>
          <p:cNvPr id="3" name="Content Placeholder 2"/>
          <p:cNvSpPr>
            <a:spLocks noGrp="1"/>
          </p:cNvSpPr>
          <p:nvPr>
            <p:ph idx="1"/>
          </p:nvPr>
        </p:nvSpPr>
        <p:spPr/>
        <p:txBody>
          <a:bodyPr/>
          <a:lstStyle/>
          <a:p>
            <a:pPr marL="0" indent="0">
              <a:buNone/>
            </a:pPr>
            <a:r>
              <a:rPr lang="en-US" sz="4400" dirty="0" smtClean="0">
                <a:solidFill>
                  <a:srgbClr val="0000FF"/>
                </a:solidFill>
              </a:rPr>
              <a:t>Console</a:t>
            </a:r>
          </a:p>
          <a:p>
            <a:pPr marL="0" indent="0">
              <a:buNone/>
            </a:pPr>
            <a:r>
              <a:rPr lang="en-US" sz="4400" dirty="0" smtClean="0">
                <a:solidFill>
                  <a:schemeClr val="tx1"/>
                </a:solidFill>
              </a:rPr>
              <a:t>➜</a:t>
            </a:r>
            <a:r>
              <a:rPr lang="en-US" sz="4400" dirty="0">
                <a:solidFill>
                  <a:schemeClr val="tx1"/>
                </a:solidFill>
              </a:rPr>
              <a:t>  rake </a:t>
            </a:r>
            <a:r>
              <a:rPr lang="en-US" sz="4400" dirty="0" err="1">
                <a:solidFill>
                  <a:schemeClr val="tx1"/>
                </a:solidFill>
              </a:rPr>
              <a:t>db:migrate</a:t>
            </a:r>
            <a:r>
              <a:rPr lang="en-US" sz="4400" dirty="0">
                <a:solidFill>
                  <a:schemeClr val="tx1"/>
                </a:solidFill>
              </a:rPr>
              <a:t>  </a:t>
            </a:r>
            <a:endParaRPr lang="en-US" sz="4400" dirty="0"/>
          </a:p>
          <a:p>
            <a:endParaRPr lang="en-US" dirty="0"/>
          </a:p>
        </p:txBody>
      </p:sp>
    </p:spTree>
    <p:extLst>
      <p:ext uri="{BB962C8B-B14F-4D97-AF65-F5344CB8AC3E}">
        <p14:creationId xmlns:p14="http://schemas.microsoft.com/office/powerpoint/2010/main" val="3930862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the default scaffold CSS </a:t>
            </a:r>
          </a:p>
        </p:txBody>
      </p:sp>
      <p:sp>
        <p:nvSpPr>
          <p:cNvPr id="3" name="Content Placeholder 2"/>
          <p:cNvSpPr>
            <a:spLocks noGrp="1"/>
          </p:cNvSpPr>
          <p:nvPr>
            <p:ph idx="1"/>
          </p:nvPr>
        </p:nvSpPr>
        <p:spPr/>
        <p:txBody>
          <a:bodyPr>
            <a:normAutofit/>
          </a:bodyPr>
          <a:lstStyle/>
          <a:p>
            <a:pPr marL="0" indent="0">
              <a:buNone/>
            </a:pPr>
            <a:r>
              <a:rPr lang="en-US" sz="2800" dirty="0" smtClean="0"/>
              <a:t>Delete this file:</a:t>
            </a:r>
          </a:p>
          <a:p>
            <a:pPr marL="0" indent="0">
              <a:buNone/>
            </a:pPr>
            <a:r>
              <a:rPr lang="en-US" sz="2800" dirty="0" smtClean="0"/>
              <a:t>app</a:t>
            </a:r>
            <a:r>
              <a:rPr lang="en-US" sz="2800" dirty="0"/>
              <a:t>/assets/</a:t>
            </a:r>
            <a:r>
              <a:rPr lang="en-US" sz="2800" dirty="0" err="1"/>
              <a:t>stylesheets</a:t>
            </a:r>
            <a:r>
              <a:rPr lang="en-US" sz="2800" dirty="0"/>
              <a:t>/</a:t>
            </a:r>
            <a:r>
              <a:rPr lang="en-US" sz="2800" dirty="0" err="1">
                <a:solidFill>
                  <a:srgbClr val="FF0000"/>
                </a:solidFill>
              </a:rPr>
              <a:t>scaffolds.css.scss</a:t>
            </a:r>
            <a:endParaRPr lang="en-US" sz="2800" dirty="0">
              <a:solidFill>
                <a:srgbClr val="FF0000"/>
              </a:solidFill>
            </a:endParaRPr>
          </a:p>
          <a:p>
            <a:pPr marL="0" indent="0">
              <a:buNone/>
            </a:pPr>
            <a:endParaRPr lang="en-US" sz="2800" dirty="0"/>
          </a:p>
        </p:txBody>
      </p:sp>
    </p:spTree>
    <p:extLst>
      <p:ext uri="{BB962C8B-B14F-4D97-AF65-F5344CB8AC3E}">
        <p14:creationId xmlns:p14="http://schemas.microsoft.com/office/powerpoint/2010/main" val="31162609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inside the pins controller</a:t>
            </a:r>
            <a:endParaRPr lang="en-US" dirty="0"/>
          </a:p>
        </p:txBody>
      </p:sp>
      <p:sp>
        <p:nvSpPr>
          <p:cNvPr id="3" name="Content Placeholder 2"/>
          <p:cNvSpPr>
            <a:spLocks noGrp="1"/>
          </p:cNvSpPr>
          <p:nvPr>
            <p:ph idx="1"/>
          </p:nvPr>
        </p:nvSpPr>
        <p:spPr/>
        <p:txBody>
          <a:bodyPr>
            <a:noAutofit/>
          </a:bodyPr>
          <a:lstStyle/>
          <a:p>
            <a:r>
              <a:rPr lang="en-US" sz="2400" dirty="0" smtClean="0">
                <a:solidFill>
                  <a:schemeClr val="tx1"/>
                </a:solidFill>
              </a:rPr>
              <a:t>Actions </a:t>
            </a:r>
            <a:r>
              <a:rPr lang="en-US" sz="2400" dirty="0">
                <a:solidFill>
                  <a:schemeClr val="tx1"/>
                </a:solidFill>
              </a:rPr>
              <a:t>that can be taken on each pin:</a:t>
            </a:r>
          </a:p>
          <a:p>
            <a:pPr lvl="1"/>
            <a:r>
              <a:rPr lang="en-US" sz="2000" dirty="0" smtClean="0">
                <a:solidFill>
                  <a:schemeClr val="tx1"/>
                </a:solidFill>
              </a:rPr>
              <a:t>Index</a:t>
            </a:r>
          </a:p>
          <a:p>
            <a:pPr lvl="1"/>
            <a:r>
              <a:rPr lang="en-US" sz="2000" dirty="0" smtClean="0">
                <a:solidFill>
                  <a:schemeClr val="tx1"/>
                </a:solidFill>
              </a:rPr>
              <a:t>Show</a:t>
            </a:r>
          </a:p>
          <a:p>
            <a:pPr lvl="1"/>
            <a:r>
              <a:rPr lang="en-US" sz="2000" dirty="0" smtClean="0">
                <a:solidFill>
                  <a:schemeClr val="tx1"/>
                </a:solidFill>
              </a:rPr>
              <a:t>New</a:t>
            </a:r>
          </a:p>
          <a:p>
            <a:pPr lvl="1"/>
            <a:r>
              <a:rPr lang="en-US" sz="2000" dirty="0" smtClean="0">
                <a:solidFill>
                  <a:schemeClr val="tx1"/>
                </a:solidFill>
              </a:rPr>
              <a:t>Edit</a:t>
            </a:r>
          </a:p>
          <a:p>
            <a:pPr lvl="1"/>
            <a:r>
              <a:rPr lang="en-US" sz="2000" dirty="0" smtClean="0">
                <a:solidFill>
                  <a:schemeClr val="tx1"/>
                </a:solidFill>
              </a:rPr>
              <a:t>Create</a:t>
            </a:r>
          </a:p>
          <a:p>
            <a:pPr lvl="1"/>
            <a:r>
              <a:rPr lang="en-US" sz="2000" dirty="0" smtClean="0">
                <a:solidFill>
                  <a:schemeClr val="tx1"/>
                </a:solidFill>
              </a:rPr>
              <a:t>Update</a:t>
            </a:r>
          </a:p>
          <a:p>
            <a:pPr lvl="1"/>
            <a:r>
              <a:rPr lang="en-US" sz="2000" dirty="0" smtClean="0">
                <a:solidFill>
                  <a:schemeClr val="tx1"/>
                </a:solidFill>
              </a:rPr>
              <a:t>Destroy</a:t>
            </a:r>
          </a:p>
          <a:p>
            <a:pPr marL="228600" lvl="1" indent="0">
              <a:buNone/>
            </a:pPr>
            <a:endParaRPr lang="en-US" sz="2000" dirty="0">
              <a:solidFill>
                <a:schemeClr val="tx1"/>
              </a:solidFill>
            </a:endParaRPr>
          </a:p>
          <a:p>
            <a:r>
              <a:rPr lang="en-US" sz="2400" dirty="0" smtClean="0">
                <a:solidFill>
                  <a:schemeClr val="tx1"/>
                </a:solidFill>
              </a:rPr>
              <a:t>“</a:t>
            </a:r>
            <a:r>
              <a:rPr lang="en-US" sz="2400" dirty="0" err="1">
                <a:solidFill>
                  <a:schemeClr val="tx1"/>
                </a:solidFill>
              </a:rPr>
              <a:t>set_pin</a:t>
            </a:r>
            <a:r>
              <a:rPr lang="en-US" sz="2400" dirty="0">
                <a:solidFill>
                  <a:schemeClr val="tx1"/>
                </a:solidFill>
              </a:rPr>
              <a:t>” and “</a:t>
            </a:r>
            <a:r>
              <a:rPr lang="en-US" sz="2400" dirty="0" err="1">
                <a:solidFill>
                  <a:schemeClr val="tx1"/>
                </a:solidFill>
              </a:rPr>
              <a:t>pin_params</a:t>
            </a:r>
            <a:r>
              <a:rPr lang="en-US" sz="2400" dirty="0">
                <a:solidFill>
                  <a:schemeClr val="tx1"/>
                </a:solidFill>
              </a:rPr>
              <a:t>” won’t be applied to </a:t>
            </a:r>
            <a:r>
              <a:rPr lang="en-US" sz="2400" dirty="0" smtClean="0">
                <a:solidFill>
                  <a:schemeClr val="tx1"/>
                </a:solidFill>
              </a:rPr>
              <a:t>any resource </a:t>
            </a:r>
            <a:r>
              <a:rPr lang="en-US" sz="2400" dirty="0">
                <a:solidFill>
                  <a:schemeClr val="tx1"/>
                </a:solidFill>
              </a:rPr>
              <a:t>other than a </a:t>
            </a:r>
            <a:r>
              <a:rPr lang="en-US" sz="2400" dirty="0" smtClean="0">
                <a:solidFill>
                  <a:schemeClr val="tx1"/>
                </a:solidFill>
              </a:rPr>
              <a:t>pin</a:t>
            </a:r>
            <a:r>
              <a:rPr lang="en-US" sz="2400" dirty="0">
                <a:solidFill>
                  <a:schemeClr val="tx1"/>
                </a:solidFill>
              </a:rPr>
              <a:t> </a:t>
            </a:r>
          </a:p>
        </p:txBody>
      </p:sp>
    </p:spTree>
    <p:extLst>
      <p:ext uri="{BB962C8B-B14F-4D97-AF65-F5344CB8AC3E}">
        <p14:creationId xmlns:p14="http://schemas.microsoft.com/office/powerpoint/2010/main" val="23070292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Pins Views</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Delete </a:t>
            </a:r>
            <a:r>
              <a:rPr lang="en-US" sz="3200" dirty="0"/>
              <a:t>these </a:t>
            </a:r>
            <a:r>
              <a:rPr lang="en-US" sz="3200" dirty="0" smtClean="0"/>
              <a:t>files:</a:t>
            </a:r>
          </a:p>
          <a:p>
            <a:pPr marL="0" indent="0">
              <a:buNone/>
            </a:pPr>
            <a:endParaRPr lang="en-US" sz="3200" b="1" dirty="0"/>
          </a:p>
          <a:p>
            <a:pPr marL="228600" lvl="1" indent="0">
              <a:buNone/>
            </a:pPr>
            <a:r>
              <a:rPr lang="en-US" sz="2800" dirty="0" smtClean="0"/>
              <a:t>app</a:t>
            </a:r>
            <a:r>
              <a:rPr lang="en-US" sz="2800" dirty="0"/>
              <a:t>/views/pins/</a:t>
            </a:r>
            <a:r>
              <a:rPr lang="en-US" sz="2800" dirty="0" err="1">
                <a:solidFill>
                  <a:srgbClr val="FF0000"/>
                </a:solidFill>
              </a:rPr>
              <a:t>index.json.jbuilder</a:t>
            </a:r>
            <a:r>
              <a:rPr lang="en-US" sz="2800" dirty="0">
                <a:solidFill>
                  <a:srgbClr val="FF0000"/>
                </a:solidFill>
              </a:rPr>
              <a:t> </a:t>
            </a:r>
            <a:endParaRPr lang="en-US" sz="2800" dirty="0" smtClean="0">
              <a:solidFill>
                <a:srgbClr val="FF0000"/>
              </a:solidFill>
            </a:endParaRPr>
          </a:p>
          <a:p>
            <a:pPr marL="228600" lvl="1" indent="0">
              <a:buNone/>
            </a:pPr>
            <a:r>
              <a:rPr lang="en-US" sz="2800" dirty="0" smtClean="0"/>
              <a:t>app</a:t>
            </a:r>
            <a:r>
              <a:rPr lang="en-US" sz="2800" dirty="0"/>
              <a:t>/views/pins/</a:t>
            </a:r>
            <a:r>
              <a:rPr lang="en-US" sz="2800" dirty="0" err="1">
                <a:solidFill>
                  <a:srgbClr val="FF0000"/>
                </a:solidFill>
              </a:rPr>
              <a:t>show.json.jbuilder</a:t>
            </a:r>
            <a:r>
              <a:rPr lang="en-US" sz="2800" dirty="0"/>
              <a:t> </a:t>
            </a:r>
          </a:p>
        </p:txBody>
      </p:sp>
    </p:spTree>
    <p:extLst>
      <p:ext uri="{BB962C8B-B14F-4D97-AF65-F5344CB8AC3E}">
        <p14:creationId xmlns:p14="http://schemas.microsoft.com/office/powerpoint/2010/main" val="62582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project</a:t>
            </a:r>
            <a:endParaRPr lang="en-US"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800" dirty="0" smtClean="0"/>
              <a:t>Under Projects, click on the empty box with a “ + “ to create a new workstation</a:t>
            </a:r>
          </a:p>
          <a:p>
            <a:pPr marL="457200" indent="-457200">
              <a:buFont typeface="+mj-lt"/>
              <a:buAutoNum type="arabicPeriod"/>
            </a:pPr>
            <a:r>
              <a:rPr lang="en-US" sz="2800" dirty="0" smtClean="0"/>
              <a:t>Under Project Name, write “</a:t>
            </a:r>
            <a:r>
              <a:rPr lang="en-US" sz="2800" dirty="0" err="1" smtClean="0"/>
              <a:t>pinterest_clone</a:t>
            </a:r>
            <a:r>
              <a:rPr lang="en-US" sz="2800" dirty="0" smtClean="0"/>
              <a:t>”</a:t>
            </a:r>
          </a:p>
          <a:p>
            <a:pPr marL="457200" indent="-457200">
              <a:buFont typeface="+mj-lt"/>
              <a:buAutoNum type="arabicPeriod"/>
            </a:pPr>
            <a:r>
              <a:rPr lang="en-US" sz="2800" dirty="0" smtClean="0"/>
              <a:t>Select Ruby on Rails as the template</a:t>
            </a:r>
          </a:p>
          <a:p>
            <a:pPr marL="457200" indent="-457200">
              <a:buFont typeface="+mj-lt"/>
              <a:buAutoNum type="arabicPeriod"/>
            </a:pPr>
            <a:r>
              <a:rPr lang="en-US" sz="2800" dirty="0" smtClean="0"/>
              <a:t>Click “Create Project”</a:t>
            </a:r>
          </a:p>
          <a:p>
            <a:pPr marL="457200" indent="-457200">
              <a:buFont typeface="+mj-lt"/>
              <a:buAutoNum type="arabicPeriod"/>
            </a:pPr>
            <a:r>
              <a:rPr lang="en-US" sz="2800" dirty="0" smtClean="0"/>
              <a:t>Wait a few minutes for it to be created</a:t>
            </a:r>
          </a:p>
        </p:txBody>
      </p:sp>
    </p:spTree>
    <p:extLst>
      <p:ext uri="{BB962C8B-B14F-4D97-AF65-F5344CB8AC3E}">
        <p14:creationId xmlns:p14="http://schemas.microsoft.com/office/powerpoint/2010/main" val="39951839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partial template for a form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solidFill>
                  <a:srgbClr val="FF0000"/>
                </a:solidFill>
              </a:rPr>
              <a:t>apps</a:t>
            </a:r>
            <a:r>
              <a:rPr lang="en-US" sz="2800" dirty="0">
                <a:solidFill>
                  <a:srgbClr val="FF0000"/>
                </a:solidFill>
              </a:rPr>
              <a:t>/views/pins/</a:t>
            </a:r>
            <a:r>
              <a:rPr lang="en-US" sz="2800" dirty="0" err="1" smtClean="0">
                <a:solidFill>
                  <a:srgbClr val="FF0000"/>
                </a:solidFill>
              </a:rPr>
              <a:t>new.html.erb</a:t>
            </a:r>
            <a:endParaRPr lang="en-US" sz="2800" dirty="0" smtClean="0">
              <a:solidFill>
                <a:srgbClr val="FF0000"/>
              </a:solidFill>
            </a:endParaRPr>
          </a:p>
          <a:p>
            <a:pPr marL="0" indent="0">
              <a:buNone/>
            </a:pPr>
            <a:endParaRPr lang="en-US" sz="2800" dirty="0" smtClean="0">
              <a:solidFill>
                <a:srgbClr val="FF0000"/>
              </a:solidFill>
            </a:endParaRPr>
          </a:p>
          <a:p>
            <a:pPr marL="0" indent="0">
              <a:buNone/>
            </a:pPr>
            <a:r>
              <a:rPr lang="en-US" sz="2800" dirty="0" smtClean="0">
                <a:cs typeface="Courier"/>
              </a:rPr>
              <a:t>(already says):</a:t>
            </a:r>
          </a:p>
          <a:p>
            <a:pPr marL="0" indent="0">
              <a:buNone/>
            </a:pPr>
            <a:r>
              <a:rPr lang="en-US" sz="2800" dirty="0" smtClean="0">
                <a:latin typeface="Courier"/>
                <a:cs typeface="Courier"/>
              </a:rPr>
              <a:t>&lt;</a:t>
            </a:r>
            <a:r>
              <a:rPr lang="en-US" sz="2800" dirty="0">
                <a:latin typeface="Courier"/>
                <a:cs typeface="Courier"/>
              </a:rPr>
              <a:t>%= render 'form' %&gt; </a:t>
            </a:r>
            <a:endParaRPr lang="en-US" sz="2800" dirty="0" smtClean="0">
              <a:latin typeface="Courier"/>
              <a:cs typeface="Courier"/>
            </a:endParaRPr>
          </a:p>
          <a:p>
            <a:pPr marL="0" indent="0">
              <a:buNone/>
            </a:pPr>
            <a:endParaRPr lang="en-US" sz="2800" dirty="0" smtClean="0">
              <a:latin typeface="Courier"/>
              <a:cs typeface="Courier"/>
            </a:endParaRPr>
          </a:p>
          <a:p>
            <a:pPr marL="0" indent="0">
              <a:buNone/>
            </a:pPr>
            <a:endParaRPr lang="en-US" sz="2800" dirty="0">
              <a:latin typeface="Courier"/>
              <a:cs typeface="Courier"/>
            </a:endParaRPr>
          </a:p>
          <a:p>
            <a:pPr marL="0" indent="0">
              <a:buNone/>
            </a:pPr>
            <a:r>
              <a:rPr lang="en-US" sz="2800" dirty="0" smtClean="0">
                <a:cs typeface="Courier"/>
              </a:rPr>
              <a:t>        				… so where’s the form?</a:t>
            </a:r>
            <a:endParaRPr lang="en-US" sz="2800" dirty="0">
              <a:cs typeface="Courier"/>
            </a:endParaRPr>
          </a:p>
        </p:txBody>
      </p:sp>
    </p:spTree>
    <p:extLst>
      <p:ext uri="{BB962C8B-B14F-4D97-AF65-F5344CB8AC3E}">
        <p14:creationId xmlns:p14="http://schemas.microsoft.com/office/powerpoint/2010/main" val="8603797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apps/views/pins/_</a:t>
            </a:r>
            <a:r>
              <a:rPr lang="en-US" dirty="0" err="1">
                <a:solidFill>
                  <a:srgbClr val="FF0000"/>
                </a:solidFill>
              </a:rPr>
              <a:t>form.html.erb</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pPr marL="0" indent="0">
              <a:buNone/>
            </a:pPr>
            <a:endParaRPr lang="en-US" sz="3200" dirty="0" smtClean="0"/>
          </a:p>
          <a:p>
            <a:pPr marL="0" indent="0">
              <a:buNone/>
            </a:pPr>
            <a:endParaRPr lang="en-US" sz="3200" dirty="0"/>
          </a:p>
          <a:p>
            <a:pPr marL="0" indent="0">
              <a:buNone/>
            </a:pPr>
            <a:r>
              <a:rPr lang="en-US" sz="3200" dirty="0" smtClean="0"/>
              <a:t>View it on browser at:</a:t>
            </a:r>
          </a:p>
          <a:p>
            <a:pPr marL="0" indent="0">
              <a:buNone/>
            </a:pPr>
            <a:r>
              <a:rPr lang="en-US" sz="3200" dirty="0" smtClean="0"/>
              <a:t>[your Nitrous app URL]</a:t>
            </a:r>
            <a:r>
              <a:rPr lang="en-US" sz="3200" dirty="0" smtClean="0">
                <a:solidFill>
                  <a:srgbClr val="008000"/>
                </a:solidFill>
              </a:rPr>
              <a:t>/</a:t>
            </a:r>
            <a:r>
              <a:rPr lang="en-US" sz="3200" dirty="0">
                <a:solidFill>
                  <a:srgbClr val="008000"/>
                </a:solidFill>
              </a:rPr>
              <a:t>pins/new</a:t>
            </a:r>
          </a:p>
          <a:p>
            <a:endParaRPr lang="en-US" dirty="0"/>
          </a:p>
        </p:txBody>
      </p:sp>
    </p:spTree>
    <p:extLst>
      <p:ext uri="{BB962C8B-B14F-4D97-AF65-F5344CB8AC3E}">
        <p14:creationId xmlns:p14="http://schemas.microsoft.com/office/powerpoint/2010/main" val="21666246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to </a:t>
            </a:r>
            <a:r>
              <a:rPr lang="en-US" dirty="0" err="1" smtClean="0"/>
              <a:t>Git</a:t>
            </a:r>
            <a:endParaRPr lang="en-US" dirty="0"/>
          </a:p>
        </p:txBody>
      </p:sp>
      <p:sp>
        <p:nvSpPr>
          <p:cNvPr id="3" name="Content Placeholder 2"/>
          <p:cNvSpPr>
            <a:spLocks noGrp="1"/>
          </p:cNvSpPr>
          <p:nvPr>
            <p:ph idx="1"/>
          </p:nvPr>
        </p:nvSpPr>
        <p:spPr>
          <a:xfrm>
            <a:off x="498474" y="1981200"/>
            <a:ext cx="8047879" cy="4144963"/>
          </a:xfrm>
        </p:spPr>
        <p:txBody>
          <a:bodyPr anchor="ctr"/>
          <a:lstStyle/>
          <a:p>
            <a:pPr marL="0" indent="0">
              <a:buNone/>
            </a:pPr>
            <a:r>
              <a:rPr lang="en-US" b="1" dirty="0">
                <a:solidFill>
                  <a:srgbClr val="0000FF"/>
                </a:solidFill>
                <a:latin typeface="Courier"/>
                <a:cs typeface="Courier"/>
              </a:rPr>
              <a:t>c</a:t>
            </a:r>
            <a:r>
              <a:rPr lang="en-US" b="1" dirty="0" smtClean="0">
                <a:solidFill>
                  <a:srgbClr val="0000FF"/>
                </a:solidFill>
                <a:latin typeface="Courier"/>
                <a:cs typeface="Courier"/>
              </a:rPr>
              <a:t>onsole</a:t>
            </a:r>
          </a:p>
          <a:p>
            <a:pPr marL="0" indent="0">
              <a:buNone/>
            </a:pPr>
            <a:endParaRPr lang="en-US" dirty="0">
              <a:solidFill>
                <a:schemeClr val="tx1"/>
              </a:solidFill>
              <a:latin typeface="Courier"/>
              <a:cs typeface="Courier"/>
            </a:endParaRPr>
          </a:p>
          <a:p>
            <a:pPr marL="0" indent="0">
              <a:buNone/>
            </a:pPr>
            <a:r>
              <a:rPr lang="en-US" dirty="0" smtClean="0">
                <a:solidFill>
                  <a:schemeClr val="tx1"/>
                </a:solidFill>
                <a:latin typeface="Courier"/>
                <a:cs typeface="Courier"/>
              </a:rPr>
              <a:t>➜</a:t>
            </a:r>
            <a:r>
              <a:rPr lang="en-US" dirty="0">
                <a:solidFill>
                  <a:schemeClr val="tx1"/>
                </a:solidFill>
                <a:latin typeface="Courier"/>
                <a:cs typeface="Courier"/>
              </a:rPr>
              <a:t>  </a:t>
            </a:r>
            <a:r>
              <a:rPr lang="en-US" dirty="0" err="1">
                <a:solidFill>
                  <a:schemeClr val="tx1"/>
                </a:solidFill>
                <a:latin typeface="Courier"/>
                <a:cs typeface="Courier"/>
              </a:rPr>
              <a:t>git</a:t>
            </a:r>
            <a:r>
              <a:rPr lang="en-US" dirty="0">
                <a:solidFill>
                  <a:schemeClr val="tx1"/>
                </a:solidFill>
                <a:latin typeface="Courier"/>
                <a:cs typeface="Courier"/>
              </a:rPr>
              <a:t> status </a:t>
            </a:r>
          </a:p>
          <a:p>
            <a:pPr marL="0" indent="0">
              <a:buNone/>
            </a:pPr>
            <a:r>
              <a:rPr lang="en-US" dirty="0">
                <a:solidFill>
                  <a:schemeClr val="tx1"/>
                </a:solidFill>
                <a:latin typeface="Courier"/>
                <a:cs typeface="Courier"/>
              </a:rPr>
              <a:t>➜  </a:t>
            </a:r>
            <a:r>
              <a:rPr lang="en-US" dirty="0" err="1">
                <a:solidFill>
                  <a:schemeClr val="tx1"/>
                </a:solidFill>
                <a:latin typeface="Courier"/>
                <a:cs typeface="Courier"/>
              </a:rPr>
              <a:t>git</a:t>
            </a:r>
            <a:r>
              <a:rPr lang="en-US" dirty="0">
                <a:solidFill>
                  <a:schemeClr val="tx1"/>
                </a:solidFill>
                <a:latin typeface="Courier"/>
                <a:cs typeface="Courier"/>
              </a:rPr>
              <a:t> add .  </a:t>
            </a:r>
          </a:p>
          <a:p>
            <a:pPr marL="0" indent="0">
              <a:buNone/>
            </a:pPr>
            <a:r>
              <a:rPr lang="en-US" dirty="0">
                <a:solidFill>
                  <a:schemeClr val="tx1"/>
                </a:solidFill>
                <a:latin typeface="Courier"/>
                <a:cs typeface="Courier"/>
              </a:rPr>
              <a:t>➜  </a:t>
            </a:r>
            <a:r>
              <a:rPr lang="en-US" dirty="0" err="1">
                <a:solidFill>
                  <a:schemeClr val="tx1"/>
                </a:solidFill>
                <a:latin typeface="Courier"/>
                <a:cs typeface="Courier"/>
              </a:rPr>
              <a:t>git</a:t>
            </a:r>
            <a:r>
              <a:rPr lang="en-US" dirty="0">
                <a:solidFill>
                  <a:schemeClr val="tx1"/>
                </a:solidFill>
                <a:latin typeface="Courier"/>
                <a:cs typeface="Courier"/>
              </a:rPr>
              <a:t> commit –am “Added styling, pins resource”</a:t>
            </a:r>
            <a:r>
              <a:rPr lang="en-US" dirty="0">
                <a:latin typeface="Courier"/>
                <a:cs typeface="Courier"/>
              </a:rPr>
              <a:t> </a:t>
            </a:r>
          </a:p>
          <a:p>
            <a:endParaRPr lang="en-US" dirty="0"/>
          </a:p>
        </p:txBody>
      </p:sp>
    </p:spTree>
    <p:extLst>
      <p:ext uri="{BB962C8B-B14F-4D97-AF65-F5344CB8AC3E}">
        <p14:creationId xmlns:p14="http://schemas.microsoft.com/office/powerpoint/2010/main" val="23375943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about the images?</a:t>
            </a:r>
            <a:endParaRPr lang="en-US" dirty="0"/>
          </a:p>
        </p:txBody>
      </p:sp>
      <p:sp>
        <p:nvSpPr>
          <p:cNvPr id="3" name="Content Placeholder 2"/>
          <p:cNvSpPr>
            <a:spLocks noGrp="1"/>
          </p:cNvSpPr>
          <p:nvPr>
            <p:ph idx="1"/>
          </p:nvPr>
        </p:nvSpPr>
        <p:spPr/>
        <p:txBody>
          <a:bodyPr>
            <a:normAutofit/>
          </a:bodyPr>
          <a:lstStyle/>
          <a:p>
            <a:pPr marL="0" indent="0">
              <a:buNone/>
            </a:pPr>
            <a:r>
              <a:rPr lang="en-US" i="1" dirty="0">
                <a:solidFill>
                  <a:srgbClr val="FF0000"/>
                </a:solidFill>
              </a:rPr>
              <a:t>/</a:t>
            </a:r>
            <a:r>
              <a:rPr lang="en-US" i="1" dirty="0" err="1">
                <a:solidFill>
                  <a:srgbClr val="FF0000"/>
                </a:solidFill>
              </a:rPr>
              <a:t>Gemfile</a:t>
            </a:r>
            <a:endParaRPr lang="en-US" dirty="0">
              <a:solidFill>
                <a:srgbClr val="FF0000"/>
              </a:solidFill>
            </a:endParaRPr>
          </a:p>
          <a:p>
            <a:pPr marL="0" indent="0">
              <a:buNone/>
            </a:pPr>
            <a:r>
              <a:rPr lang="en-US" dirty="0">
                <a:latin typeface="Courier"/>
                <a:cs typeface="Courier"/>
              </a:rPr>
              <a:t>➜  gem 'paperclip', '~&gt; 4.3', '&gt;= 4.3.6'</a:t>
            </a:r>
          </a:p>
          <a:p>
            <a:pPr marL="0" indent="0">
              <a:buNone/>
            </a:pPr>
            <a:endParaRPr lang="en-US" dirty="0" smtClean="0"/>
          </a:p>
          <a:p>
            <a:pPr marL="0" indent="0">
              <a:buNone/>
            </a:pPr>
            <a:r>
              <a:rPr lang="en-US" i="1" dirty="0" smtClean="0">
                <a:solidFill>
                  <a:srgbClr val="0000FF"/>
                </a:solidFill>
              </a:rPr>
              <a:t>console:</a:t>
            </a:r>
            <a:endParaRPr lang="en-US" dirty="0">
              <a:solidFill>
                <a:srgbClr val="0000FF"/>
              </a:solidFill>
            </a:endParaRPr>
          </a:p>
          <a:p>
            <a:pPr marL="0" indent="0">
              <a:buNone/>
            </a:pPr>
            <a:r>
              <a:rPr lang="en-US" dirty="0">
                <a:latin typeface="Courier"/>
                <a:cs typeface="Courier"/>
              </a:rPr>
              <a:t>➜ bundle install </a:t>
            </a:r>
          </a:p>
        </p:txBody>
      </p:sp>
    </p:spTree>
    <p:extLst>
      <p:ext uri="{BB962C8B-B14F-4D97-AF65-F5344CB8AC3E}">
        <p14:creationId xmlns:p14="http://schemas.microsoft.com/office/powerpoint/2010/main" val="1036847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15: Tell </a:t>
            </a:r>
            <a:r>
              <a:rPr lang="en-US" dirty="0"/>
              <a:t>the model that pins have images</a:t>
            </a:r>
          </a:p>
        </p:txBody>
      </p:sp>
      <p:sp>
        <p:nvSpPr>
          <p:cNvPr id="3" name="Content Placeholder 2"/>
          <p:cNvSpPr>
            <a:spLocks noGrp="1"/>
          </p:cNvSpPr>
          <p:nvPr>
            <p:ph idx="1"/>
          </p:nvPr>
        </p:nvSpPr>
        <p:spPr/>
        <p:txBody>
          <a:bodyPr/>
          <a:lstStyle/>
          <a:p>
            <a:pPr marL="457200" indent="-457200">
              <a:buFont typeface="+mj-lt"/>
              <a:buAutoNum type="arabicPeriod"/>
            </a:pPr>
            <a:r>
              <a:rPr lang="en-US" sz="2800" dirty="0" smtClean="0"/>
              <a:t>Write code to make sure the pins model knows that it has an image attachment. </a:t>
            </a:r>
          </a:p>
          <a:p>
            <a:pPr marL="457200" indent="-457200">
              <a:buFont typeface="+mj-lt"/>
              <a:buAutoNum type="arabicPeriod"/>
            </a:pPr>
            <a:r>
              <a:rPr lang="en-US" sz="2800" dirty="0" smtClean="0"/>
              <a:t>Hint: Your answer should include the lines:</a:t>
            </a:r>
          </a:p>
          <a:p>
            <a:pPr marL="685800" lvl="3" indent="0">
              <a:buNone/>
            </a:pPr>
            <a:r>
              <a:rPr lang="en-US" sz="2600" dirty="0" err="1" smtClean="0">
                <a:solidFill>
                  <a:srgbClr val="008000"/>
                </a:solidFill>
                <a:latin typeface="Courier"/>
                <a:cs typeface="Courier"/>
              </a:rPr>
              <a:t>has_attached_file</a:t>
            </a:r>
            <a:r>
              <a:rPr lang="en-US" sz="2600" dirty="0" smtClean="0">
                <a:solidFill>
                  <a:srgbClr val="008000"/>
                </a:solidFill>
                <a:latin typeface="Courier"/>
                <a:cs typeface="Courier"/>
              </a:rPr>
              <a:t> </a:t>
            </a:r>
          </a:p>
          <a:p>
            <a:pPr marL="685800" lvl="3" indent="0">
              <a:buNone/>
            </a:pPr>
            <a:r>
              <a:rPr lang="en-US" sz="2600" dirty="0" smtClean="0">
                <a:solidFill>
                  <a:srgbClr val="404040"/>
                </a:solidFill>
                <a:latin typeface="Courier"/>
                <a:cs typeface="Courier"/>
              </a:rPr>
              <a:t>and</a:t>
            </a:r>
          </a:p>
          <a:p>
            <a:pPr marL="685800" lvl="3" indent="0">
              <a:buNone/>
            </a:pPr>
            <a:r>
              <a:rPr lang="en-US" sz="2600" dirty="0" err="1">
                <a:solidFill>
                  <a:srgbClr val="008000"/>
                </a:solidFill>
                <a:latin typeface="Courier"/>
                <a:cs typeface="Courier"/>
              </a:rPr>
              <a:t>validates_attachment_content_type</a:t>
            </a:r>
            <a:endParaRPr lang="en-US" sz="2600" dirty="0" smtClean="0">
              <a:solidFill>
                <a:srgbClr val="008000"/>
              </a:solidFill>
              <a:latin typeface="Courier"/>
              <a:cs typeface="Courier"/>
            </a:endParaRPr>
          </a:p>
          <a:p>
            <a:endParaRPr lang="en-US" dirty="0"/>
          </a:p>
        </p:txBody>
      </p:sp>
    </p:spTree>
    <p:extLst>
      <p:ext uri="{BB962C8B-B14F-4D97-AF65-F5344CB8AC3E}">
        <p14:creationId xmlns:p14="http://schemas.microsoft.com/office/powerpoint/2010/main" val="30520155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15: Tell </a:t>
            </a:r>
            <a:r>
              <a:rPr lang="en-US" dirty="0" smtClean="0"/>
              <a:t>the model that pins have </a:t>
            </a:r>
            <a:r>
              <a:rPr lang="en-US" dirty="0" smtClean="0"/>
              <a:t>images (answer)</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/app/models/</a:t>
            </a:r>
            <a:r>
              <a:rPr lang="en-US" dirty="0" err="1" smtClean="0">
                <a:solidFill>
                  <a:srgbClr val="FF0000"/>
                </a:solidFill>
              </a:rPr>
              <a:t>pin.rb</a:t>
            </a:r>
            <a:endParaRPr lang="en-US" dirty="0" smtClean="0">
              <a:solidFill>
                <a:srgbClr val="FF0000"/>
              </a:solidFill>
            </a:endParaRPr>
          </a:p>
          <a:p>
            <a:pPr marL="0" indent="0">
              <a:buNone/>
            </a:pPr>
            <a:r>
              <a:rPr lang="en-US" dirty="0" smtClean="0">
                <a:solidFill>
                  <a:srgbClr val="FF0000"/>
                </a:solidFill>
              </a:rPr>
              <a:t>Add this text between “class Pin…” and “end”</a:t>
            </a:r>
            <a:endParaRPr lang="en-US" dirty="0">
              <a:solidFill>
                <a:srgbClr val="FF0000"/>
              </a:solidFill>
            </a:endParaRPr>
          </a:p>
          <a:p>
            <a:pPr marL="0" indent="0">
              <a:buNone/>
            </a:pPr>
            <a:r>
              <a:rPr lang="en-US" dirty="0" err="1" smtClean="0">
                <a:solidFill>
                  <a:srgbClr val="008000"/>
                </a:solidFill>
                <a:latin typeface="Courier"/>
                <a:cs typeface="Courier"/>
              </a:rPr>
              <a:t>has_attached_file</a:t>
            </a:r>
            <a:r>
              <a:rPr lang="en-US" dirty="0" smtClean="0">
                <a:solidFill>
                  <a:srgbClr val="008000"/>
                </a:solidFill>
                <a:latin typeface="Courier"/>
                <a:cs typeface="Courier"/>
              </a:rPr>
              <a:t> :image, :styles =&gt;    { :medium =&gt; "300x300&gt;", :thumb =&gt; 	"100x100&gt;" }</a:t>
            </a:r>
          </a:p>
          <a:p>
            <a:pPr marL="0" indent="0">
              <a:buNone/>
            </a:pPr>
            <a:r>
              <a:rPr lang="en-US" dirty="0" smtClean="0">
                <a:solidFill>
                  <a:srgbClr val="008000"/>
                </a:solidFill>
                <a:latin typeface="Courier"/>
                <a:cs typeface="Courier"/>
              </a:rPr>
              <a:t>validates_attachment_content_type :image, :</a:t>
            </a:r>
            <a:r>
              <a:rPr lang="en-US" dirty="0" err="1" smtClean="0">
                <a:solidFill>
                  <a:srgbClr val="008000"/>
                </a:solidFill>
                <a:latin typeface="Courier"/>
                <a:cs typeface="Courier"/>
              </a:rPr>
              <a:t>content_type</a:t>
            </a:r>
            <a:r>
              <a:rPr lang="en-US" dirty="0" smtClean="0">
                <a:solidFill>
                  <a:srgbClr val="008000"/>
                </a:solidFill>
                <a:latin typeface="Courier"/>
                <a:cs typeface="Courier"/>
              </a:rPr>
              <a:t> =&gt; ["image/jpg", "image/jpeg", "image/png", "image/gif"]</a:t>
            </a:r>
            <a:endParaRPr lang="en-US" dirty="0">
              <a:solidFill>
                <a:srgbClr val="008000"/>
              </a:solidFill>
              <a:latin typeface="Courier"/>
              <a:cs typeface="Courier"/>
            </a:endParaRPr>
          </a:p>
          <a:p>
            <a:pPr marL="0" indent="0">
              <a:buNone/>
            </a:pPr>
            <a:r>
              <a:rPr lang="en-US" dirty="0" smtClean="0">
                <a:latin typeface="Courier"/>
                <a:cs typeface="Courier"/>
              </a:rPr>
              <a:t>		   					</a:t>
            </a:r>
            <a:endParaRPr lang="en-US" dirty="0">
              <a:latin typeface="Courier"/>
              <a:cs typeface="Courier"/>
            </a:endParaRPr>
          </a:p>
        </p:txBody>
      </p:sp>
    </p:spTree>
    <p:extLst>
      <p:ext uri="{BB962C8B-B14F-4D97-AF65-F5344CB8AC3E}">
        <p14:creationId xmlns:p14="http://schemas.microsoft.com/office/powerpoint/2010/main" val="3626263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Paperclip migration</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3366FF"/>
                </a:solidFill>
              </a:rPr>
              <a:t>Console</a:t>
            </a:r>
          </a:p>
          <a:p>
            <a:pPr marL="0" indent="0">
              <a:buNone/>
            </a:pPr>
            <a:endParaRPr lang="en-US" dirty="0">
              <a:solidFill>
                <a:srgbClr val="3366FF"/>
              </a:solidFill>
            </a:endParaRPr>
          </a:p>
          <a:p>
            <a:pPr marL="0" indent="0">
              <a:buNone/>
            </a:pPr>
            <a:r>
              <a:rPr lang="en-US" dirty="0">
                <a:latin typeface="Courier"/>
                <a:cs typeface="Courier"/>
              </a:rPr>
              <a:t>➜ rails generate paperclip pin </a:t>
            </a:r>
            <a:r>
              <a:rPr lang="en-US" dirty="0" smtClean="0">
                <a:latin typeface="Courier"/>
                <a:cs typeface="Courier"/>
              </a:rPr>
              <a:t>image</a:t>
            </a:r>
            <a:endParaRPr lang="en-US" dirty="0">
              <a:latin typeface="Courier"/>
              <a:cs typeface="Courier"/>
            </a:endParaRPr>
          </a:p>
          <a:p>
            <a:pPr marL="0" indent="0">
              <a:buNone/>
            </a:pPr>
            <a:endParaRPr lang="en-US" dirty="0"/>
          </a:p>
          <a:p>
            <a:pPr marL="0" indent="0">
              <a:buNone/>
            </a:pPr>
            <a:r>
              <a:rPr lang="en-US" dirty="0">
                <a:latin typeface="Courier"/>
                <a:cs typeface="Courier"/>
              </a:rPr>
              <a:t>➜ rake </a:t>
            </a:r>
            <a:r>
              <a:rPr lang="en-US" dirty="0" err="1">
                <a:latin typeface="Courier"/>
                <a:cs typeface="Courier"/>
              </a:rPr>
              <a:t>db:migrate</a:t>
            </a:r>
            <a:r>
              <a:rPr lang="en-US" dirty="0">
                <a:latin typeface="Courier"/>
                <a:cs typeface="Courier"/>
              </a:rPr>
              <a:t>  </a:t>
            </a:r>
            <a:endParaRPr lang="en-US" dirty="0" smtClean="0">
              <a:latin typeface="Courier"/>
              <a:cs typeface="Courier"/>
            </a:endParaRPr>
          </a:p>
          <a:p>
            <a:pPr marL="0" indent="0">
              <a:buNone/>
            </a:pPr>
            <a:endParaRPr lang="en-US" dirty="0"/>
          </a:p>
          <a:p>
            <a:pPr marL="0" indent="0">
              <a:buNone/>
            </a:pPr>
            <a:r>
              <a:rPr lang="en-US" dirty="0">
                <a:latin typeface="Courier"/>
                <a:cs typeface="Courier"/>
              </a:rPr>
              <a:t>➜ rake </a:t>
            </a:r>
            <a:r>
              <a:rPr lang="en-US" dirty="0" err="1">
                <a:latin typeface="Courier"/>
                <a:cs typeface="Courier"/>
              </a:rPr>
              <a:t>db:migrate:status</a:t>
            </a:r>
            <a:r>
              <a:rPr lang="en-US" dirty="0">
                <a:latin typeface="Courier"/>
                <a:cs typeface="Courier"/>
              </a:rPr>
              <a:t> </a:t>
            </a:r>
          </a:p>
        </p:txBody>
      </p:sp>
    </p:spTree>
    <p:extLst>
      <p:ext uri="{BB962C8B-B14F-4D97-AF65-F5344CB8AC3E}">
        <p14:creationId xmlns:p14="http://schemas.microsoft.com/office/powerpoint/2010/main" val="20590171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Restart server</a:t>
            </a:r>
            <a:endParaRPr lang="en-US" dirty="0"/>
          </a:p>
        </p:txBody>
      </p:sp>
      <p:sp>
        <p:nvSpPr>
          <p:cNvPr id="3" name="Content Placeholder 2"/>
          <p:cNvSpPr>
            <a:spLocks noGrp="1"/>
          </p:cNvSpPr>
          <p:nvPr>
            <p:ph idx="1"/>
          </p:nvPr>
        </p:nvSpPr>
        <p:spPr/>
        <p:txBody>
          <a:bodyPr>
            <a:normAutofit/>
          </a:bodyPr>
          <a:lstStyle/>
          <a:p>
            <a:pPr marL="0" indent="0">
              <a:buNone/>
            </a:pPr>
            <a:r>
              <a:rPr lang="en-US" sz="3200" i="1" dirty="0" smtClean="0">
                <a:solidFill>
                  <a:srgbClr val="3366FF"/>
                </a:solidFill>
              </a:rPr>
              <a:t>console</a:t>
            </a:r>
            <a:endParaRPr lang="en-US" sz="3200" dirty="0">
              <a:solidFill>
                <a:srgbClr val="3366FF"/>
              </a:solidFill>
            </a:endParaRPr>
          </a:p>
          <a:p>
            <a:pPr marL="0" indent="0">
              <a:buNone/>
            </a:pPr>
            <a:r>
              <a:rPr lang="en-US" sz="3200" dirty="0"/>
              <a:t>➜ </a:t>
            </a:r>
            <a:r>
              <a:rPr lang="en-US" sz="3200" dirty="0" smtClean="0"/>
              <a:t> CTRL</a:t>
            </a:r>
            <a:r>
              <a:rPr lang="en-US" sz="3200" dirty="0"/>
              <a:t>+</a:t>
            </a:r>
            <a:r>
              <a:rPr lang="en-US" sz="3200" dirty="0" smtClean="0"/>
              <a:t>C</a:t>
            </a:r>
          </a:p>
          <a:p>
            <a:pPr marL="0" indent="0">
              <a:buNone/>
            </a:pPr>
            <a:r>
              <a:rPr lang="en-US" sz="3200" dirty="0" smtClean="0"/>
              <a:t>Then arrow-up </a:t>
            </a:r>
            <a:r>
              <a:rPr lang="en-US" sz="3200" dirty="0"/>
              <a:t>one step and press enter to restart the </a:t>
            </a:r>
            <a:r>
              <a:rPr lang="en-US" sz="3200" dirty="0" smtClean="0"/>
              <a:t>server</a:t>
            </a:r>
            <a:endParaRPr lang="en-US" sz="3200" dirty="0"/>
          </a:p>
        </p:txBody>
      </p:sp>
    </p:spTree>
    <p:extLst>
      <p:ext uri="{BB962C8B-B14F-4D97-AF65-F5344CB8AC3E}">
        <p14:creationId xmlns:p14="http://schemas.microsoft.com/office/powerpoint/2010/main" val="33161738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image </a:t>
            </a:r>
            <a:r>
              <a:rPr lang="en-US" dirty="0" smtClean="0"/>
              <a:t>field</a:t>
            </a:r>
            <a:r>
              <a:rPr lang="en-US" dirty="0"/>
              <a:t> </a:t>
            </a:r>
            <a:r>
              <a:rPr lang="en-US" dirty="0" smtClean="0"/>
              <a:t>(the text in red) to </a:t>
            </a:r>
            <a:r>
              <a:rPr lang="en-US" dirty="0"/>
              <a:t>pin form </a:t>
            </a:r>
          </a:p>
        </p:txBody>
      </p:sp>
      <p:pic>
        <p:nvPicPr>
          <p:cNvPr id="4" name="Content Placeholder 3"/>
          <p:cNvPicPr>
            <a:picLocks noGrp="1" noChangeAspect="1"/>
          </p:cNvPicPr>
          <p:nvPr>
            <p:ph idx="1"/>
          </p:nvPr>
        </p:nvPicPr>
        <p:blipFill rotWithShape="1">
          <a:blip r:embed="rId3"/>
          <a:srcRect t="-1407" b="419"/>
          <a:stretch/>
        </p:blipFill>
        <p:spPr>
          <a:xfrm>
            <a:off x="939215" y="1789784"/>
            <a:ext cx="6838077" cy="4948687"/>
          </a:xfrm>
        </p:spPr>
      </p:pic>
    </p:spTree>
    <p:extLst>
      <p:ext uri="{BB962C8B-B14F-4D97-AF65-F5344CB8AC3E}">
        <p14:creationId xmlns:p14="http://schemas.microsoft.com/office/powerpoint/2010/main" val="16815787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Pins </a:t>
            </a:r>
            <a:r>
              <a:rPr lang="en-US" dirty="0" smtClean="0"/>
              <a:t>controller </a:t>
            </a:r>
            <a:endParaRPr lang="en-US" dirty="0"/>
          </a:p>
        </p:txBody>
      </p:sp>
      <p:sp>
        <p:nvSpPr>
          <p:cNvPr id="3" name="Content Placeholder 2"/>
          <p:cNvSpPr>
            <a:spLocks noGrp="1"/>
          </p:cNvSpPr>
          <p:nvPr>
            <p:ph idx="1"/>
          </p:nvPr>
        </p:nvSpPr>
        <p:spPr>
          <a:xfrm>
            <a:off x="498474" y="1981200"/>
            <a:ext cx="8645526" cy="4144963"/>
          </a:xfrm>
        </p:spPr>
        <p:txBody>
          <a:bodyPr/>
          <a:lstStyle/>
          <a:p>
            <a:pPr marL="0" indent="0">
              <a:buNone/>
            </a:pPr>
            <a:r>
              <a:rPr lang="en-US" dirty="0">
                <a:solidFill>
                  <a:srgbClr val="FF0000"/>
                </a:solidFill>
              </a:rPr>
              <a:t>/app/controllers/concerns/</a:t>
            </a:r>
            <a:r>
              <a:rPr lang="en-US" dirty="0" err="1">
                <a:solidFill>
                  <a:srgbClr val="FF0000"/>
                </a:solidFill>
              </a:rPr>
              <a:t>pins_controller.rb</a:t>
            </a:r>
            <a:r>
              <a:rPr lang="en-US" dirty="0">
                <a:solidFill>
                  <a:srgbClr val="FF0000"/>
                </a:solidFill>
              </a:rPr>
              <a:t> </a:t>
            </a:r>
            <a:endParaRPr lang="en-US" dirty="0" smtClean="0">
              <a:solidFill>
                <a:srgbClr val="FF0000"/>
              </a:solidFill>
            </a:endParaRPr>
          </a:p>
          <a:p>
            <a:pPr marL="0" indent="0">
              <a:buNone/>
            </a:pPr>
            <a:endParaRPr lang="en-US" dirty="0" smtClean="0">
              <a:solidFill>
                <a:schemeClr val="tx1"/>
              </a:solidFill>
              <a:latin typeface="Courier"/>
              <a:cs typeface="Courier"/>
            </a:endParaRPr>
          </a:p>
          <a:p>
            <a:pPr marL="0" indent="0">
              <a:buNone/>
            </a:pPr>
            <a:r>
              <a:rPr lang="en-US" dirty="0" err="1" smtClean="0">
                <a:solidFill>
                  <a:schemeClr val="tx1"/>
                </a:solidFill>
                <a:latin typeface="Courier"/>
                <a:cs typeface="Courier"/>
              </a:rPr>
              <a:t>def</a:t>
            </a:r>
            <a:r>
              <a:rPr lang="en-US" dirty="0" smtClean="0">
                <a:solidFill>
                  <a:schemeClr val="tx1"/>
                </a:solidFill>
                <a:latin typeface="Courier"/>
                <a:cs typeface="Courier"/>
              </a:rPr>
              <a:t> </a:t>
            </a:r>
            <a:r>
              <a:rPr lang="en-US" dirty="0" err="1">
                <a:solidFill>
                  <a:schemeClr val="tx1"/>
                </a:solidFill>
                <a:latin typeface="Courier"/>
                <a:cs typeface="Courier"/>
              </a:rPr>
              <a:t>pin_params</a:t>
            </a:r>
            <a:r>
              <a:rPr lang="en-US" dirty="0">
                <a:solidFill>
                  <a:schemeClr val="tx1"/>
                </a:solidFill>
                <a:latin typeface="Courier"/>
                <a:cs typeface="Courier"/>
              </a:rPr>
              <a:t>       	</a:t>
            </a:r>
          </a:p>
          <a:p>
            <a:pPr marL="0" indent="0">
              <a:buNone/>
            </a:pPr>
            <a:r>
              <a:rPr lang="en-US" dirty="0" smtClean="0">
                <a:solidFill>
                  <a:schemeClr val="tx1"/>
                </a:solidFill>
                <a:latin typeface="Courier"/>
                <a:cs typeface="Courier"/>
              </a:rPr>
              <a:t>  </a:t>
            </a:r>
            <a:r>
              <a:rPr lang="en-US" dirty="0" err="1" smtClean="0">
                <a:solidFill>
                  <a:schemeClr val="tx1"/>
                </a:solidFill>
                <a:latin typeface="Courier"/>
                <a:cs typeface="Courier"/>
              </a:rPr>
              <a:t>params.require</a:t>
            </a:r>
            <a:r>
              <a:rPr lang="en-US" dirty="0">
                <a:solidFill>
                  <a:schemeClr val="tx1"/>
                </a:solidFill>
                <a:latin typeface="Courier"/>
                <a:cs typeface="Courier"/>
              </a:rPr>
              <a:t>(:pin).permit(:description</a:t>
            </a:r>
            <a:r>
              <a:rPr lang="en-US" b="1" dirty="0">
                <a:solidFill>
                  <a:schemeClr val="tx1"/>
                </a:solidFill>
                <a:latin typeface="Courier"/>
                <a:cs typeface="Courier"/>
              </a:rPr>
              <a:t>,</a:t>
            </a:r>
            <a:r>
              <a:rPr lang="en-US" dirty="0">
                <a:solidFill>
                  <a:schemeClr val="tx1"/>
                </a:solidFill>
                <a:latin typeface="Courier"/>
                <a:cs typeface="Courier"/>
              </a:rPr>
              <a:t> </a:t>
            </a:r>
            <a:r>
              <a:rPr lang="en-US" b="1" dirty="0">
                <a:solidFill>
                  <a:srgbClr val="008000"/>
                </a:solidFill>
                <a:latin typeface="Courier"/>
                <a:cs typeface="Courier"/>
              </a:rPr>
              <a:t>:image</a:t>
            </a:r>
            <a:r>
              <a:rPr lang="en-US" dirty="0">
                <a:solidFill>
                  <a:schemeClr val="tx1"/>
                </a:solidFill>
                <a:latin typeface="Courier"/>
                <a:cs typeface="Courier"/>
              </a:rPr>
              <a:t>)     </a:t>
            </a:r>
          </a:p>
          <a:p>
            <a:pPr marL="0" indent="0">
              <a:buNone/>
            </a:pPr>
            <a:r>
              <a:rPr lang="en-US" dirty="0">
                <a:solidFill>
                  <a:schemeClr val="tx1"/>
                </a:solidFill>
                <a:latin typeface="Courier"/>
                <a:cs typeface="Courier"/>
              </a:rPr>
              <a:t>end</a:t>
            </a:r>
            <a:r>
              <a:rPr lang="en-US" dirty="0">
                <a:latin typeface="Courier"/>
                <a:cs typeface="Courier"/>
              </a:rPr>
              <a:t> </a:t>
            </a:r>
          </a:p>
          <a:p>
            <a:pPr marL="0" indent="0">
              <a:buNone/>
            </a:pPr>
            <a:endParaRPr lang="en-US" dirty="0">
              <a:solidFill>
                <a:srgbClr val="FF0000"/>
              </a:solidFill>
            </a:endParaRPr>
          </a:p>
        </p:txBody>
      </p:sp>
    </p:spTree>
    <p:extLst>
      <p:ext uri="{BB962C8B-B14F-4D97-AF65-F5344CB8AC3E}">
        <p14:creationId xmlns:p14="http://schemas.microsoft.com/office/powerpoint/2010/main" val="1138700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project (continued)</a:t>
            </a:r>
            <a:endParaRPr lang="en-US" dirty="0"/>
          </a:p>
        </p:txBody>
      </p:sp>
      <p:sp>
        <p:nvSpPr>
          <p:cNvPr id="3" name="Content Placeholder 2"/>
          <p:cNvSpPr>
            <a:spLocks noGrp="1"/>
          </p:cNvSpPr>
          <p:nvPr>
            <p:ph idx="1"/>
          </p:nvPr>
        </p:nvSpPr>
        <p:spPr/>
        <p:txBody>
          <a:bodyPr>
            <a:normAutofit/>
          </a:bodyPr>
          <a:lstStyle/>
          <a:p>
            <a:r>
              <a:rPr lang="en-US" sz="2800" dirty="0" smtClean="0"/>
              <a:t>It should say “Your project </a:t>
            </a:r>
            <a:r>
              <a:rPr lang="en-US" sz="2800" dirty="0" err="1" smtClean="0"/>
              <a:t>pinterest_clone</a:t>
            </a:r>
            <a:r>
              <a:rPr lang="en-US" sz="2800" dirty="0" smtClean="0"/>
              <a:t> is ready!”</a:t>
            </a:r>
          </a:p>
          <a:p>
            <a:r>
              <a:rPr lang="en-US" sz="2800" dirty="0" smtClean="0"/>
              <a:t>Click “Open IDE”</a:t>
            </a:r>
          </a:p>
          <a:p>
            <a:r>
              <a:rPr lang="en-US" sz="2800" dirty="0" smtClean="0"/>
              <a:t>Ready to build!</a:t>
            </a:r>
            <a:endParaRPr lang="en-US" sz="2800" dirty="0"/>
          </a:p>
        </p:txBody>
      </p:sp>
    </p:spTree>
    <p:extLst>
      <p:ext uri="{BB962C8B-B14F-4D97-AF65-F5344CB8AC3E}">
        <p14:creationId xmlns:p14="http://schemas.microsoft.com/office/powerpoint/2010/main" val="4526961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17: Update </a:t>
            </a:r>
            <a:r>
              <a:rPr lang="en-US" dirty="0"/>
              <a:t>the pins show view  </a:t>
            </a:r>
          </a:p>
        </p:txBody>
      </p:sp>
      <p:sp>
        <p:nvSpPr>
          <p:cNvPr id="3" name="Content Placeholder 2"/>
          <p:cNvSpPr>
            <a:spLocks noGrp="1"/>
          </p:cNvSpPr>
          <p:nvPr>
            <p:ph idx="1"/>
          </p:nvPr>
        </p:nvSpPr>
        <p:spPr/>
        <p:txBody>
          <a:bodyPr/>
          <a:lstStyle/>
          <a:p>
            <a:pPr marL="0" indent="0" algn="ctr">
              <a:buNone/>
            </a:pPr>
            <a:r>
              <a:rPr lang="en-US" sz="3600" dirty="0" smtClean="0"/>
              <a:t>Write code for an image tag to place in </a:t>
            </a:r>
            <a:br>
              <a:rPr lang="en-US" sz="3600" dirty="0" smtClean="0"/>
            </a:br>
            <a:r>
              <a:rPr lang="en-US" sz="3600" dirty="0" smtClean="0">
                <a:solidFill>
                  <a:srgbClr val="FF0000"/>
                </a:solidFill>
              </a:rPr>
              <a:t>/</a:t>
            </a:r>
            <a:r>
              <a:rPr lang="en-US" sz="3600" dirty="0">
                <a:solidFill>
                  <a:srgbClr val="FF0000"/>
                </a:solidFill>
              </a:rPr>
              <a:t>app/views/pins/</a:t>
            </a:r>
            <a:r>
              <a:rPr lang="en-US" sz="3600" dirty="0" err="1" smtClean="0">
                <a:solidFill>
                  <a:srgbClr val="FF0000"/>
                </a:solidFill>
              </a:rPr>
              <a:t>show.html.erb</a:t>
            </a:r>
            <a:r>
              <a:rPr lang="en-US" sz="3600" dirty="0" smtClean="0">
                <a:solidFill>
                  <a:srgbClr val="FF0000"/>
                </a:solidFill>
              </a:rPr>
              <a:t> </a:t>
            </a:r>
            <a:endParaRPr lang="en-US" sz="3600" dirty="0">
              <a:solidFill>
                <a:srgbClr val="FF0000"/>
              </a:solidFill>
            </a:endParaRPr>
          </a:p>
          <a:p>
            <a:pPr marL="0" indent="0" algn="ctr">
              <a:buNone/>
            </a:pPr>
            <a:r>
              <a:rPr lang="en-US" sz="3600" dirty="0"/>
              <a:t>so that when we SHOW a pin, the pin’s image appears too </a:t>
            </a:r>
          </a:p>
        </p:txBody>
      </p:sp>
    </p:spTree>
    <p:extLst>
      <p:ext uri="{BB962C8B-B14F-4D97-AF65-F5344CB8AC3E}">
        <p14:creationId xmlns:p14="http://schemas.microsoft.com/office/powerpoint/2010/main" val="10395466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17: Update </a:t>
            </a:r>
            <a:r>
              <a:rPr lang="en-US" dirty="0"/>
              <a:t>the pins show view  </a:t>
            </a:r>
          </a:p>
        </p:txBody>
      </p:sp>
      <p:sp>
        <p:nvSpPr>
          <p:cNvPr id="3" name="Content Placeholder 2"/>
          <p:cNvSpPr>
            <a:spLocks noGrp="1"/>
          </p:cNvSpPr>
          <p:nvPr>
            <p:ph idx="1"/>
          </p:nvPr>
        </p:nvSpPr>
        <p:spPr>
          <a:xfrm>
            <a:off x="498474" y="1981200"/>
            <a:ext cx="8316820" cy="4144963"/>
          </a:xfrm>
        </p:spPr>
        <p:txBody>
          <a:bodyPr/>
          <a:lstStyle/>
          <a:p>
            <a:pPr marL="0" indent="0">
              <a:buNone/>
            </a:pPr>
            <a:r>
              <a:rPr lang="en-US" dirty="0">
                <a:solidFill>
                  <a:srgbClr val="FF0000"/>
                </a:solidFill>
              </a:rPr>
              <a:t>/app/views/pins/</a:t>
            </a:r>
            <a:r>
              <a:rPr lang="en-US" dirty="0" err="1" smtClean="0">
                <a:solidFill>
                  <a:srgbClr val="FF0000"/>
                </a:solidFill>
              </a:rPr>
              <a:t>show.html.erb</a:t>
            </a:r>
            <a:endParaRPr lang="en-US" dirty="0" smtClean="0">
              <a:solidFill>
                <a:srgbClr val="FF0000"/>
              </a:solidFill>
            </a:endParaRPr>
          </a:p>
          <a:p>
            <a:pPr marL="0" indent="0">
              <a:buNone/>
            </a:pPr>
            <a:r>
              <a:rPr lang="en-US" dirty="0">
                <a:solidFill>
                  <a:srgbClr val="FF0000"/>
                </a:solidFill>
              </a:rPr>
              <a:t>above the line that says &lt;strong&gt;Description:&lt;/strong&gt; </a:t>
            </a:r>
            <a:r>
              <a:rPr lang="en-US" dirty="0" smtClean="0">
                <a:solidFill>
                  <a:srgbClr val="FF0000"/>
                </a:solidFill>
              </a:rPr>
              <a:t>add this:</a:t>
            </a:r>
            <a:endParaRPr lang="en-US" dirty="0">
              <a:solidFill>
                <a:srgbClr val="FF0000"/>
              </a:solidFill>
            </a:endParaRPr>
          </a:p>
          <a:p>
            <a:pPr marL="0" indent="0">
              <a:buNone/>
            </a:pPr>
            <a:r>
              <a:rPr lang="en-US" sz="2400" dirty="0">
                <a:latin typeface="Courier"/>
                <a:cs typeface="Courier"/>
              </a:rPr>
              <a:t>&lt;%= </a:t>
            </a:r>
            <a:r>
              <a:rPr lang="en-US" sz="2400" dirty="0" err="1">
                <a:latin typeface="Courier"/>
                <a:cs typeface="Courier"/>
              </a:rPr>
              <a:t>image_tag</a:t>
            </a:r>
            <a:r>
              <a:rPr lang="en-US" sz="2400" dirty="0">
                <a:latin typeface="Courier"/>
                <a:cs typeface="Courier"/>
              </a:rPr>
              <a:t> @</a:t>
            </a:r>
            <a:r>
              <a:rPr lang="en-US" sz="2400" dirty="0" err="1">
                <a:latin typeface="Courier"/>
                <a:cs typeface="Courier"/>
              </a:rPr>
              <a:t>pin.image.url</a:t>
            </a:r>
            <a:r>
              <a:rPr lang="en-US" sz="2400" dirty="0">
                <a:latin typeface="Courier"/>
                <a:cs typeface="Courier"/>
              </a:rPr>
              <a:t>(:medium)  %&gt; </a:t>
            </a:r>
          </a:p>
        </p:txBody>
      </p:sp>
    </p:spTree>
    <p:extLst>
      <p:ext uri="{BB962C8B-B14F-4D97-AF65-F5344CB8AC3E}">
        <p14:creationId xmlns:p14="http://schemas.microsoft.com/office/powerpoint/2010/main" val="24117099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Update the pins index </a:t>
            </a:r>
            <a:r>
              <a:rPr lang="en-US" dirty="0"/>
              <a:t> </a:t>
            </a:r>
          </a:p>
        </p:txBody>
      </p:sp>
      <p:pic>
        <p:nvPicPr>
          <p:cNvPr id="4" name="Content Placeholder 3"/>
          <p:cNvPicPr>
            <a:picLocks noGrp="1" noChangeAspect="1"/>
          </p:cNvPicPr>
          <p:nvPr>
            <p:ph idx="1"/>
          </p:nvPr>
        </p:nvPicPr>
        <p:blipFill rotWithShape="1">
          <a:blip r:embed="rId3"/>
          <a:srcRect l="-1383" t="80" r="-1" b="-1564"/>
          <a:stretch/>
        </p:blipFill>
        <p:spPr>
          <a:xfrm>
            <a:off x="393885" y="1338730"/>
            <a:ext cx="7660902" cy="5519270"/>
          </a:xfrm>
        </p:spPr>
      </p:pic>
    </p:spTree>
    <p:extLst>
      <p:ext uri="{BB962C8B-B14F-4D97-AF65-F5344CB8AC3E}">
        <p14:creationId xmlns:p14="http://schemas.microsoft.com/office/powerpoint/2010/main" val="3122674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some pins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Upload 3 </a:t>
            </a:r>
            <a:r>
              <a:rPr lang="en-US" sz="3600" dirty="0"/>
              <a:t>pins </a:t>
            </a:r>
            <a:r>
              <a:rPr lang="en-US" sz="3600" dirty="0" smtClean="0"/>
              <a:t>from your preview page so </a:t>
            </a:r>
            <a:r>
              <a:rPr lang="en-US" sz="3600" dirty="0"/>
              <a:t>you can see what they’ll look like in the index and show views </a:t>
            </a:r>
          </a:p>
        </p:txBody>
      </p:sp>
    </p:spTree>
    <p:extLst>
      <p:ext uri="{BB962C8B-B14F-4D97-AF65-F5344CB8AC3E}">
        <p14:creationId xmlns:p14="http://schemas.microsoft.com/office/powerpoint/2010/main" val="35646948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18: Change the root route</a:t>
            </a:r>
            <a:endParaRPr lang="en-US" dirty="0"/>
          </a:p>
        </p:txBody>
      </p:sp>
      <p:sp>
        <p:nvSpPr>
          <p:cNvPr id="3" name="Content Placeholder 2"/>
          <p:cNvSpPr>
            <a:spLocks noGrp="1"/>
          </p:cNvSpPr>
          <p:nvPr>
            <p:ph idx="1"/>
          </p:nvPr>
        </p:nvSpPr>
        <p:spPr/>
        <p:txBody>
          <a:bodyPr/>
          <a:lstStyle/>
          <a:p>
            <a:pPr marL="0" indent="0" algn="ctr">
              <a:buNone/>
            </a:pPr>
            <a:r>
              <a:rPr lang="en-US" sz="3600" dirty="0" smtClean="0"/>
              <a:t>How would we edit the code in </a:t>
            </a:r>
            <a:r>
              <a:rPr lang="en-US" sz="3600" dirty="0">
                <a:solidFill>
                  <a:srgbClr val="FF0000"/>
                </a:solidFill>
              </a:rPr>
              <a:t>/</a:t>
            </a:r>
            <a:r>
              <a:rPr lang="en-US" sz="3600" dirty="0" err="1">
                <a:solidFill>
                  <a:srgbClr val="FF0000"/>
                </a:solidFill>
              </a:rPr>
              <a:t>config</a:t>
            </a:r>
            <a:r>
              <a:rPr lang="en-US" sz="3600" dirty="0">
                <a:solidFill>
                  <a:srgbClr val="FF0000"/>
                </a:solidFill>
              </a:rPr>
              <a:t>/</a:t>
            </a:r>
            <a:r>
              <a:rPr lang="en-US" sz="3600" dirty="0" err="1" smtClean="0">
                <a:solidFill>
                  <a:srgbClr val="FF0000"/>
                </a:solidFill>
              </a:rPr>
              <a:t>routes.rb</a:t>
            </a:r>
            <a:r>
              <a:rPr lang="en-US" sz="3600" dirty="0" smtClean="0">
                <a:solidFill>
                  <a:srgbClr val="FF0000"/>
                </a:solidFill>
              </a:rPr>
              <a:t> </a:t>
            </a:r>
            <a:r>
              <a:rPr lang="en-US" sz="3600" dirty="0" smtClean="0">
                <a:solidFill>
                  <a:srgbClr val="404040"/>
                </a:solidFill>
              </a:rPr>
              <a:t>so that the root route takes us to the index action of the pins controller instead of the current direction (the home action in the pages controller)</a:t>
            </a:r>
            <a:endParaRPr lang="en-US" sz="3600" dirty="0">
              <a:solidFill>
                <a:srgbClr val="404040"/>
              </a:solidFill>
            </a:endParaRPr>
          </a:p>
          <a:p>
            <a:endParaRPr lang="en-US" dirty="0"/>
          </a:p>
        </p:txBody>
      </p:sp>
    </p:spTree>
    <p:extLst>
      <p:ext uri="{BB962C8B-B14F-4D97-AF65-F5344CB8AC3E}">
        <p14:creationId xmlns:p14="http://schemas.microsoft.com/office/powerpoint/2010/main" val="30642439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18: Change the root route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200" dirty="0">
                <a:solidFill>
                  <a:srgbClr val="FF0000"/>
                </a:solidFill>
              </a:rPr>
              <a:t>/</a:t>
            </a:r>
            <a:r>
              <a:rPr lang="en-US" sz="3200" dirty="0" err="1">
                <a:solidFill>
                  <a:srgbClr val="FF0000"/>
                </a:solidFill>
              </a:rPr>
              <a:t>config</a:t>
            </a:r>
            <a:r>
              <a:rPr lang="en-US" sz="3200" dirty="0">
                <a:solidFill>
                  <a:srgbClr val="FF0000"/>
                </a:solidFill>
              </a:rPr>
              <a:t>/</a:t>
            </a:r>
            <a:r>
              <a:rPr lang="en-US" sz="3200" dirty="0" err="1">
                <a:solidFill>
                  <a:srgbClr val="FF0000"/>
                </a:solidFill>
              </a:rPr>
              <a:t>routes.rb</a:t>
            </a:r>
            <a:endParaRPr lang="en-US" sz="3200" dirty="0">
              <a:solidFill>
                <a:srgbClr val="FF0000"/>
              </a:solidFill>
            </a:endParaRPr>
          </a:p>
          <a:p>
            <a:pPr marL="0" indent="0">
              <a:buNone/>
            </a:pPr>
            <a:endParaRPr lang="en-US" sz="3200" i="1" dirty="0" smtClean="0"/>
          </a:p>
          <a:p>
            <a:pPr marL="0" indent="0">
              <a:buNone/>
            </a:pPr>
            <a:r>
              <a:rPr lang="en-US" sz="3200" i="1" dirty="0" smtClean="0"/>
              <a:t>replace</a:t>
            </a:r>
            <a:endParaRPr lang="en-US" sz="3200" dirty="0"/>
          </a:p>
          <a:p>
            <a:pPr marL="0" indent="0">
              <a:buNone/>
            </a:pPr>
            <a:r>
              <a:rPr lang="en-US" sz="3200" dirty="0">
                <a:latin typeface="Courier"/>
                <a:cs typeface="Courier"/>
              </a:rPr>
              <a:t>root '</a:t>
            </a:r>
            <a:r>
              <a:rPr lang="en-US" sz="3200" dirty="0" err="1">
                <a:latin typeface="Courier"/>
                <a:cs typeface="Courier"/>
              </a:rPr>
              <a:t>pages#home</a:t>
            </a:r>
            <a:r>
              <a:rPr lang="en-US" sz="3200" dirty="0">
                <a:latin typeface="Courier"/>
                <a:cs typeface="Courier"/>
              </a:rPr>
              <a:t>'</a:t>
            </a:r>
          </a:p>
          <a:p>
            <a:pPr marL="0" indent="0">
              <a:buNone/>
            </a:pPr>
            <a:r>
              <a:rPr lang="en-US" sz="3200" i="1" dirty="0"/>
              <a:t>with</a:t>
            </a:r>
            <a:endParaRPr lang="en-US" sz="3200" dirty="0"/>
          </a:p>
          <a:p>
            <a:pPr marL="0" indent="0">
              <a:buNone/>
            </a:pPr>
            <a:r>
              <a:rPr lang="en-US" sz="3200" dirty="0">
                <a:latin typeface="Courier"/>
                <a:cs typeface="Courier"/>
              </a:rPr>
              <a:t>root "</a:t>
            </a:r>
            <a:r>
              <a:rPr lang="en-US" sz="3200" dirty="0" err="1">
                <a:latin typeface="Courier"/>
                <a:cs typeface="Courier"/>
              </a:rPr>
              <a:t>pins#index</a:t>
            </a:r>
            <a:r>
              <a:rPr lang="en-US" dirty="0">
                <a:latin typeface="Courier"/>
                <a:cs typeface="Courier"/>
              </a:rPr>
              <a:t>" </a:t>
            </a:r>
          </a:p>
        </p:txBody>
      </p:sp>
    </p:spTree>
    <p:extLst>
      <p:ext uri="{BB962C8B-B14F-4D97-AF65-F5344CB8AC3E}">
        <p14:creationId xmlns:p14="http://schemas.microsoft.com/office/powerpoint/2010/main" val="26591130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to </a:t>
            </a:r>
            <a:r>
              <a:rPr lang="en-US" dirty="0" err="1" smtClean="0"/>
              <a:t>Git</a:t>
            </a:r>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latin typeface="Courier"/>
                <a:cs typeface="Courier"/>
              </a:rPr>
              <a:t>➜  </a:t>
            </a:r>
            <a:r>
              <a:rPr lang="en-US" sz="2800" dirty="0" err="1">
                <a:latin typeface="Courier"/>
                <a:cs typeface="Courier"/>
              </a:rPr>
              <a:t>git</a:t>
            </a:r>
            <a:r>
              <a:rPr lang="en-US" sz="2800" dirty="0">
                <a:latin typeface="Courier"/>
                <a:cs typeface="Courier"/>
              </a:rPr>
              <a:t> status </a:t>
            </a:r>
            <a:endParaRPr lang="en-US" sz="2800" dirty="0" smtClean="0">
              <a:latin typeface="Courier"/>
              <a:cs typeface="Courier"/>
            </a:endParaRPr>
          </a:p>
          <a:p>
            <a:pPr marL="0" indent="0">
              <a:buNone/>
            </a:pPr>
            <a:r>
              <a:rPr lang="en-US" sz="2800" dirty="0" smtClean="0">
                <a:latin typeface="Courier"/>
                <a:cs typeface="Courier"/>
              </a:rPr>
              <a:t>➜</a:t>
            </a:r>
            <a:r>
              <a:rPr lang="en-US" sz="2800" dirty="0">
                <a:latin typeface="Courier"/>
                <a:cs typeface="Courier"/>
              </a:rPr>
              <a:t>  </a:t>
            </a:r>
            <a:r>
              <a:rPr lang="en-US" sz="2800" dirty="0" err="1">
                <a:latin typeface="Courier"/>
                <a:cs typeface="Courier"/>
              </a:rPr>
              <a:t>git</a:t>
            </a:r>
            <a:r>
              <a:rPr lang="en-US" sz="2800" dirty="0">
                <a:latin typeface="Courier"/>
                <a:cs typeface="Courier"/>
              </a:rPr>
              <a:t> add .  </a:t>
            </a:r>
            <a:endParaRPr lang="en-US" sz="2800" dirty="0" smtClean="0">
              <a:latin typeface="Courier"/>
              <a:cs typeface="Courier"/>
            </a:endParaRPr>
          </a:p>
          <a:p>
            <a:pPr marL="0" indent="0">
              <a:buNone/>
            </a:pPr>
            <a:r>
              <a:rPr lang="en-US" sz="2800" dirty="0" smtClean="0">
                <a:latin typeface="Courier"/>
                <a:cs typeface="Courier"/>
              </a:rPr>
              <a:t>➜</a:t>
            </a:r>
            <a:r>
              <a:rPr lang="en-US" sz="2800" dirty="0">
                <a:latin typeface="Courier"/>
                <a:cs typeface="Courier"/>
              </a:rPr>
              <a:t>  </a:t>
            </a:r>
            <a:r>
              <a:rPr lang="en-US" sz="2800" dirty="0" err="1">
                <a:latin typeface="Courier"/>
                <a:cs typeface="Courier"/>
              </a:rPr>
              <a:t>git</a:t>
            </a:r>
            <a:r>
              <a:rPr lang="en-US" sz="2800" dirty="0">
                <a:latin typeface="Courier"/>
                <a:cs typeface="Courier"/>
              </a:rPr>
              <a:t> commit –am “Add image </a:t>
            </a:r>
            <a:r>
              <a:rPr lang="en-US" sz="2800" dirty="0" smtClean="0">
                <a:latin typeface="Courier"/>
                <a:cs typeface="Courier"/>
              </a:rPr>
              <a:t>	upload </a:t>
            </a:r>
            <a:r>
              <a:rPr lang="en-US" sz="2800" dirty="0">
                <a:latin typeface="Courier"/>
                <a:cs typeface="Courier"/>
              </a:rPr>
              <a:t>with Paperclip and </a:t>
            </a:r>
            <a:r>
              <a:rPr lang="en-US" sz="2800" dirty="0" smtClean="0">
                <a:latin typeface="Courier"/>
                <a:cs typeface="Courier"/>
              </a:rPr>
              <a:t>	change </a:t>
            </a:r>
            <a:r>
              <a:rPr lang="en-US" sz="2800" dirty="0">
                <a:latin typeface="Courier"/>
                <a:cs typeface="Courier"/>
              </a:rPr>
              <a:t>root path” </a:t>
            </a:r>
          </a:p>
        </p:txBody>
      </p:sp>
    </p:spTree>
    <p:extLst>
      <p:ext uri="{BB962C8B-B14F-4D97-AF65-F5344CB8AC3E}">
        <p14:creationId xmlns:p14="http://schemas.microsoft.com/office/powerpoint/2010/main" val="13654742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19: Make </a:t>
            </a:r>
            <a:r>
              <a:rPr lang="en-US" dirty="0"/>
              <a:t>the most recent pin appear at the top</a:t>
            </a:r>
          </a:p>
        </p:txBody>
      </p:sp>
      <p:sp>
        <p:nvSpPr>
          <p:cNvPr id="3" name="Content Placeholder 2"/>
          <p:cNvSpPr>
            <a:spLocks noGrp="1"/>
          </p:cNvSpPr>
          <p:nvPr>
            <p:ph idx="1"/>
          </p:nvPr>
        </p:nvSpPr>
        <p:spPr/>
        <p:txBody>
          <a:bodyPr/>
          <a:lstStyle/>
          <a:p>
            <a:pPr marL="0" indent="0">
              <a:buNone/>
            </a:pPr>
            <a:r>
              <a:rPr lang="en-US" dirty="0" smtClean="0"/>
              <a:t>My most recent pin appears at the bottom of the page, and I want it to appear at the top.</a:t>
            </a:r>
          </a:p>
          <a:p>
            <a:pPr marL="0" indent="0">
              <a:buNone/>
            </a:pPr>
            <a:r>
              <a:rPr lang="en-US" dirty="0" smtClean="0"/>
              <a:t>How would we edit the index action in the pins controller so that @pins are displayed chronologically instead of the current order (reverse-chronologically).</a:t>
            </a:r>
          </a:p>
          <a:p>
            <a:pPr marL="0" indent="0">
              <a:buNone/>
            </a:pPr>
            <a:r>
              <a:rPr lang="en-US" dirty="0" smtClean="0"/>
              <a:t>Hint 1:  Apply the “order” method to Rails</a:t>
            </a:r>
          </a:p>
          <a:p>
            <a:pPr marL="0" indent="0">
              <a:buNone/>
            </a:pPr>
            <a:r>
              <a:rPr lang="en-US" dirty="0" smtClean="0"/>
              <a:t>Hint 2: Google “</a:t>
            </a:r>
            <a:r>
              <a:rPr lang="en-US" dirty="0" err="1" smtClean="0"/>
              <a:t>created_at</a:t>
            </a:r>
            <a:r>
              <a:rPr lang="en-US" dirty="0"/>
              <a:t> </a:t>
            </a:r>
            <a:r>
              <a:rPr lang="en-US" dirty="0" smtClean="0"/>
              <a:t>in Rails” -- how does it work as an argument to the order method?</a:t>
            </a:r>
            <a:endParaRPr lang="en-US" dirty="0"/>
          </a:p>
        </p:txBody>
      </p:sp>
    </p:spTree>
    <p:extLst>
      <p:ext uri="{BB962C8B-B14F-4D97-AF65-F5344CB8AC3E}">
        <p14:creationId xmlns:p14="http://schemas.microsoft.com/office/powerpoint/2010/main" val="22757739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19: Make the most recent pin appear at the </a:t>
            </a:r>
            <a:r>
              <a:rPr lang="en-US" dirty="0" smtClean="0"/>
              <a:t>top (answer)</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app/controllers/</a:t>
            </a:r>
            <a:r>
              <a:rPr lang="en-US" dirty="0" err="1">
                <a:solidFill>
                  <a:srgbClr val="FF0000"/>
                </a:solidFill>
              </a:rPr>
              <a:t>pins_controller.rb</a:t>
            </a:r>
            <a:endParaRPr lang="en-US" dirty="0">
              <a:solidFill>
                <a:srgbClr val="FF0000"/>
              </a:solidFill>
            </a:endParaRPr>
          </a:p>
          <a:p>
            <a:pPr marL="0" indent="0">
              <a:buNone/>
            </a:pPr>
            <a:r>
              <a:rPr lang="en-US" i="1" dirty="0" smtClean="0">
                <a:solidFill>
                  <a:srgbClr val="3366FF"/>
                </a:solidFill>
              </a:rPr>
              <a:t>replace</a:t>
            </a:r>
            <a:endParaRPr lang="en-US" dirty="0">
              <a:solidFill>
                <a:srgbClr val="3366FF"/>
              </a:solidFill>
            </a:endParaRPr>
          </a:p>
          <a:p>
            <a:pPr marL="228600" lvl="1" indent="0">
              <a:buNone/>
            </a:pPr>
            <a:r>
              <a:rPr lang="en-US" dirty="0" err="1">
                <a:latin typeface="Courier"/>
                <a:cs typeface="Courier"/>
              </a:rPr>
              <a:t>def</a:t>
            </a:r>
            <a:r>
              <a:rPr lang="en-US" dirty="0">
                <a:latin typeface="Courier"/>
                <a:cs typeface="Courier"/>
              </a:rPr>
              <a:t> index    </a:t>
            </a:r>
            <a:endParaRPr lang="en-US" dirty="0" smtClean="0">
              <a:latin typeface="Courier"/>
              <a:cs typeface="Courier"/>
            </a:endParaRPr>
          </a:p>
          <a:p>
            <a:pPr marL="228600" lvl="1" indent="0">
              <a:buNone/>
            </a:pPr>
            <a:r>
              <a:rPr lang="en-US" dirty="0">
                <a:latin typeface="Courier"/>
                <a:cs typeface="Courier"/>
              </a:rPr>
              <a:t> </a:t>
            </a:r>
            <a:r>
              <a:rPr lang="en-US" dirty="0" smtClean="0">
                <a:latin typeface="Courier"/>
                <a:cs typeface="Courier"/>
              </a:rPr>
              <a:t>   @</a:t>
            </a:r>
            <a:r>
              <a:rPr lang="en-US" dirty="0">
                <a:latin typeface="Courier"/>
                <a:cs typeface="Courier"/>
              </a:rPr>
              <a:t>pins = </a:t>
            </a:r>
            <a:r>
              <a:rPr lang="en-US" dirty="0" err="1" smtClean="0">
                <a:latin typeface="Courier"/>
                <a:cs typeface="Courier"/>
              </a:rPr>
              <a:t>Pin.all</a:t>
            </a:r>
            <a:endParaRPr lang="en-US" dirty="0" smtClean="0">
              <a:latin typeface="Courier"/>
              <a:cs typeface="Courier"/>
            </a:endParaRPr>
          </a:p>
          <a:p>
            <a:pPr marL="228600" lvl="1" indent="0">
              <a:buNone/>
            </a:pPr>
            <a:r>
              <a:rPr lang="en-US" dirty="0" smtClean="0">
                <a:latin typeface="Courier"/>
                <a:cs typeface="Courier"/>
              </a:rPr>
              <a:t>end </a:t>
            </a:r>
          </a:p>
          <a:p>
            <a:pPr marL="0" indent="0">
              <a:buNone/>
            </a:pPr>
            <a:r>
              <a:rPr lang="en-US" i="1" dirty="0" smtClean="0">
                <a:solidFill>
                  <a:srgbClr val="3366FF"/>
                </a:solidFill>
              </a:rPr>
              <a:t>with</a:t>
            </a:r>
            <a:endParaRPr lang="en-US" dirty="0">
              <a:solidFill>
                <a:srgbClr val="3366FF"/>
              </a:solidFill>
            </a:endParaRPr>
          </a:p>
          <a:p>
            <a:pPr marL="228600" lvl="1" indent="0">
              <a:buNone/>
            </a:pPr>
            <a:r>
              <a:rPr lang="en-US" dirty="0" err="1">
                <a:latin typeface="Courier"/>
                <a:cs typeface="Courier"/>
              </a:rPr>
              <a:t>def</a:t>
            </a:r>
            <a:r>
              <a:rPr lang="en-US" dirty="0">
                <a:latin typeface="Courier"/>
                <a:cs typeface="Courier"/>
              </a:rPr>
              <a:t> index  </a:t>
            </a:r>
            <a:endParaRPr lang="en-US" dirty="0" smtClean="0">
              <a:latin typeface="Courier"/>
              <a:cs typeface="Courier"/>
            </a:endParaRPr>
          </a:p>
          <a:p>
            <a:pPr marL="228600" lvl="1" indent="0">
              <a:buNone/>
            </a:pPr>
            <a:r>
              <a:rPr lang="en-US" dirty="0">
                <a:latin typeface="Courier"/>
                <a:cs typeface="Courier"/>
              </a:rPr>
              <a:t> </a:t>
            </a:r>
            <a:r>
              <a:rPr lang="en-US" dirty="0" smtClean="0">
                <a:latin typeface="Courier"/>
                <a:cs typeface="Courier"/>
              </a:rPr>
              <a:t>    @</a:t>
            </a:r>
            <a:r>
              <a:rPr lang="en-US" dirty="0">
                <a:latin typeface="Courier"/>
                <a:cs typeface="Courier"/>
              </a:rPr>
              <a:t>pins = </a:t>
            </a:r>
            <a:r>
              <a:rPr lang="en-US" dirty="0" err="1">
                <a:latin typeface="Courier"/>
                <a:cs typeface="Courier"/>
              </a:rPr>
              <a:t>Pin.all.order</a:t>
            </a:r>
            <a:r>
              <a:rPr lang="en-US" dirty="0">
                <a:latin typeface="Courier"/>
                <a:cs typeface="Courier"/>
              </a:rPr>
              <a:t>("</a:t>
            </a:r>
            <a:r>
              <a:rPr lang="en-US" dirty="0" err="1">
                <a:latin typeface="Courier"/>
                <a:cs typeface="Courier"/>
              </a:rPr>
              <a:t>created_at</a:t>
            </a:r>
            <a:r>
              <a:rPr lang="en-US" dirty="0">
                <a:latin typeface="Courier"/>
                <a:cs typeface="Courier"/>
              </a:rPr>
              <a:t> DESC"</a:t>
            </a:r>
            <a:r>
              <a:rPr lang="en-US" dirty="0" smtClean="0">
                <a:latin typeface="Courier"/>
                <a:cs typeface="Courier"/>
              </a:rPr>
              <a:t>)</a:t>
            </a:r>
          </a:p>
          <a:p>
            <a:pPr marL="228600" lvl="1" indent="0">
              <a:buNone/>
            </a:pPr>
            <a:r>
              <a:rPr lang="en-US" dirty="0" smtClean="0">
                <a:latin typeface="Courier"/>
                <a:cs typeface="Courier"/>
              </a:rPr>
              <a:t>end </a:t>
            </a:r>
            <a:endParaRPr lang="en-US" dirty="0">
              <a:latin typeface="Courier"/>
              <a:cs typeface="Courier"/>
            </a:endParaRPr>
          </a:p>
        </p:txBody>
      </p:sp>
    </p:spTree>
    <p:extLst>
      <p:ext uri="{BB962C8B-B14F-4D97-AF65-F5344CB8AC3E}">
        <p14:creationId xmlns:p14="http://schemas.microsoft.com/office/powerpoint/2010/main" val="3941260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to </a:t>
            </a:r>
            <a:r>
              <a:rPr lang="en-US" dirty="0" err="1" smtClean="0"/>
              <a:t>Git</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3366FF"/>
                </a:solidFill>
                <a:latin typeface="Courier"/>
                <a:cs typeface="Courier"/>
              </a:rPr>
              <a:t>Console</a:t>
            </a:r>
          </a:p>
          <a:p>
            <a:pPr marL="0" indent="0">
              <a:buNone/>
            </a:pPr>
            <a:endParaRPr lang="en-US" dirty="0" smtClean="0">
              <a:solidFill>
                <a:srgbClr val="3366FF"/>
              </a:solidFill>
              <a:latin typeface="Courier"/>
              <a:cs typeface="Courier"/>
            </a:endParaRPr>
          </a:p>
          <a:p>
            <a:pPr marL="0" indent="0">
              <a:buNone/>
            </a:pPr>
            <a:r>
              <a:rPr lang="en-US" dirty="0" smtClean="0">
                <a:latin typeface="Courier"/>
                <a:cs typeface="Courier"/>
              </a:rPr>
              <a:t>➜</a:t>
            </a:r>
            <a:r>
              <a:rPr lang="en-US" dirty="0">
                <a:latin typeface="Courier"/>
                <a:cs typeface="Courier"/>
              </a:rPr>
              <a:t>  </a:t>
            </a:r>
            <a:r>
              <a:rPr lang="en-US" dirty="0" err="1">
                <a:latin typeface="Courier"/>
                <a:cs typeface="Courier"/>
              </a:rPr>
              <a:t>git</a:t>
            </a:r>
            <a:r>
              <a:rPr lang="en-US" dirty="0">
                <a:latin typeface="Courier"/>
                <a:cs typeface="Courier"/>
              </a:rPr>
              <a:t> status </a:t>
            </a:r>
            <a:endParaRPr lang="en-US" dirty="0" smtClean="0">
              <a:latin typeface="Courier"/>
              <a:cs typeface="Courier"/>
            </a:endParaRPr>
          </a:p>
          <a:p>
            <a:pPr marL="0" indent="0">
              <a:buNone/>
            </a:pPr>
            <a:r>
              <a:rPr lang="en-US" dirty="0" smtClean="0">
                <a:latin typeface="Courier"/>
                <a:cs typeface="Courier"/>
              </a:rPr>
              <a:t>➜</a:t>
            </a:r>
            <a:r>
              <a:rPr lang="en-US" dirty="0">
                <a:latin typeface="Courier"/>
                <a:cs typeface="Courier"/>
              </a:rPr>
              <a:t>  </a:t>
            </a:r>
            <a:r>
              <a:rPr lang="en-US" dirty="0" err="1">
                <a:latin typeface="Courier"/>
                <a:cs typeface="Courier"/>
              </a:rPr>
              <a:t>git</a:t>
            </a:r>
            <a:r>
              <a:rPr lang="en-US" dirty="0">
                <a:latin typeface="Courier"/>
                <a:cs typeface="Courier"/>
              </a:rPr>
              <a:t> add .  </a:t>
            </a:r>
            <a:endParaRPr lang="en-US" dirty="0" smtClean="0">
              <a:latin typeface="Courier"/>
              <a:cs typeface="Courier"/>
            </a:endParaRPr>
          </a:p>
          <a:p>
            <a:pPr marL="0" indent="0">
              <a:buNone/>
            </a:pPr>
            <a:r>
              <a:rPr lang="en-US" dirty="0" smtClean="0">
                <a:latin typeface="Courier"/>
                <a:cs typeface="Courier"/>
              </a:rPr>
              <a:t>➜</a:t>
            </a:r>
            <a:r>
              <a:rPr lang="en-US" dirty="0">
                <a:latin typeface="Courier"/>
                <a:cs typeface="Courier"/>
              </a:rPr>
              <a:t>  </a:t>
            </a:r>
            <a:r>
              <a:rPr lang="en-US" dirty="0" err="1">
                <a:latin typeface="Courier"/>
                <a:cs typeface="Courier"/>
              </a:rPr>
              <a:t>git</a:t>
            </a:r>
            <a:r>
              <a:rPr lang="en-US" dirty="0">
                <a:latin typeface="Courier"/>
                <a:cs typeface="Courier"/>
              </a:rPr>
              <a:t> commit –am “Made pins show up reverse-chronologically” </a:t>
            </a:r>
          </a:p>
        </p:txBody>
      </p:sp>
    </p:spTree>
    <p:extLst>
      <p:ext uri="{BB962C8B-B14F-4D97-AF65-F5344CB8AC3E}">
        <p14:creationId xmlns:p14="http://schemas.microsoft.com/office/powerpoint/2010/main" val="62185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README doc?	</a:t>
            </a:r>
            <a:endParaRPr lang="en-US" dirty="0"/>
          </a:p>
        </p:txBody>
      </p:sp>
      <p:pic>
        <p:nvPicPr>
          <p:cNvPr id="4" name="Content Placeholder 3"/>
          <p:cNvPicPr>
            <a:picLocks noGrp="1" noChangeAspect="1"/>
          </p:cNvPicPr>
          <p:nvPr>
            <p:ph idx="1"/>
          </p:nvPr>
        </p:nvPicPr>
        <p:blipFill rotWithShape="1">
          <a:blip r:embed="rId3"/>
          <a:srcRect b="-1478"/>
          <a:stretch/>
        </p:blipFill>
        <p:spPr>
          <a:xfrm>
            <a:off x="498474" y="1981200"/>
            <a:ext cx="7556313" cy="4383568"/>
          </a:xfrm>
        </p:spPr>
      </p:pic>
    </p:spTree>
    <p:extLst>
      <p:ext uri="{BB962C8B-B14F-4D97-AF65-F5344CB8AC3E}">
        <p14:creationId xmlns:p14="http://schemas.microsoft.com/office/powerpoint/2010/main" val="68084822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8000" dirty="0" smtClean="0"/>
              <a:t>Questions?</a:t>
            </a:r>
            <a:endParaRPr lang="en-US" sz="8000" dirty="0"/>
          </a:p>
        </p:txBody>
      </p:sp>
    </p:spTree>
    <p:extLst>
      <p:ext uri="{BB962C8B-B14F-4D97-AF65-F5344CB8AC3E}">
        <p14:creationId xmlns:p14="http://schemas.microsoft.com/office/powerpoint/2010/main" val="1269759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1: Create new project and start the server </a:t>
            </a:r>
            <a:endParaRPr lang="en-US" dirty="0"/>
          </a:p>
        </p:txBody>
      </p:sp>
      <p:sp>
        <p:nvSpPr>
          <p:cNvPr id="3" name="Content Placeholder 2"/>
          <p:cNvSpPr>
            <a:spLocks noGrp="1"/>
          </p:cNvSpPr>
          <p:nvPr>
            <p:ph idx="1"/>
          </p:nvPr>
        </p:nvSpPr>
        <p:spPr>
          <a:xfrm>
            <a:off x="498474" y="2065412"/>
            <a:ext cx="7556313" cy="4060751"/>
          </a:xfrm>
        </p:spPr>
        <p:txBody>
          <a:bodyPr>
            <a:normAutofit fontScale="70000" lnSpcReduction="20000"/>
          </a:bodyPr>
          <a:lstStyle/>
          <a:p>
            <a:pPr marL="0" indent="0">
              <a:buNone/>
            </a:pPr>
            <a:r>
              <a:rPr lang="en-US" sz="4000" dirty="0" smtClean="0"/>
              <a:t>In a Google doc, write the console commands to:</a:t>
            </a:r>
          </a:p>
          <a:p>
            <a:pPr marL="742950" indent="-742950">
              <a:buAutoNum type="arabicParenR"/>
            </a:pPr>
            <a:r>
              <a:rPr lang="en-US" sz="4000" dirty="0" smtClean="0"/>
              <a:t>Switch into the code directory</a:t>
            </a:r>
          </a:p>
          <a:p>
            <a:pPr marL="742950" indent="-742950">
              <a:buAutoNum type="arabicParenR"/>
            </a:pPr>
            <a:r>
              <a:rPr lang="en-US" sz="4000" dirty="0"/>
              <a:t>C</a:t>
            </a:r>
            <a:r>
              <a:rPr lang="en-US" sz="4000" dirty="0" smtClean="0"/>
              <a:t>reate </a:t>
            </a:r>
            <a:r>
              <a:rPr lang="en-US" sz="4000" dirty="0"/>
              <a:t>a new rails project called </a:t>
            </a:r>
            <a:r>
              <a:rPr lang="en-US" sz="4000" dirty="0" err="1" smtClean="0"/>
              <a:t>pinterest_clone</a:t>
            </a:r>
            <a:endParaRPr lang="en-US" sz="4000" dirty="0"/>
          </a:p>
          <a:p>
            <a:pPr marL="742950" indent="-742950">
              <a:buAutoNum type="arabicParenR"/>
            </a:pPr>
            <a:r>
              <a:rPr lang="en-US" sz="4000" dirty="0" smtClean="0"/>
              <a:t>Switch into that </a:t>
            </a:r>
            <a:r>
              <a:rPr lang="en-US" sz="4000" dirty="0" err="1" smtClean="0"/>
              <a:t>pinterest_clone</a:t>
            </a:r>
            <a:r>
              <a:rPr lang="en-US" sz="4000" dirty="0" smtClean="0"/>
              <a:t> directory you just created</a:t>
            </a:r>
          </a:p>
          <a:p>
            <a:pPr marL="742950" indent="-742950">
              <a:buAutoNum type="arabicParenR"/>
            </a:pPr>
            <a:r>
              <a:rPr lang="en-US" sz="4000" dirty="0" smtClean="0"/>
              <a:t>Start the rails server</a:t>
            </a:r>
          </a:p>
          <a:p>
            <a:pPr marL="742950" indent="-742950">
              <a:buAutoNum type="arabicParenR"/>
            </a:pPr>
            <a:endParaRPr lang="en-US" sz="4000" dirty="0" smtClean="0"/>
          </a:p>
          <a:p>
            <a:pPr marL="742950" indent="-742950">
              <a:buAutoNum type="arabicParenR"/>
            </a:pPr>
            <a:endParaRPr lang="en-US" sz="4000" dirty="0" smtClean="0"/>
          </a:p>
          <a:p>
            <a:pPr marL="742950" indent="-742950">
              <a:buAutoNum type="arabicParenR"/>
            </a:pPr>
            <a:endParaRPr lang="en-US" sz="4000" dirty="0"/>
          </a:p>
        </p:txBody>
      </p:sp>
    </p:spTree>
    <p:extLst>
      <p:ext uri="{BB962C8B-B14F-4D97-AF65-F5344CB8AC3E}">
        <p14:creationId xmlns:p14="http://schemas.microsoft.com/office/powerpoint/2010/main" val="1584252495"/>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1517</TotalTime>
  <Words>5229</Words>
  <Application>Microsoft Macintosh PowerPoint</Application>
  <PresentationFormat>On-screen Show (4:3)</PresentationFormat>
  <Paragraphs>623</Paragraphs>
  <Slides>80</Slides>
  <Notes>55</Notes>
  <HiddenSlides>0</HiddenSlides>
  <MMClips>0</MMClips>
  <ScaleCrop>false</ScaleCrop>
  <HeadingPairs>
    <vt:vector size="4" baseType="variant">
      <vt:variant>
        <vt:lpstr>Theme</vt:lpstr>
      </vt:variant>
      <vt:variant>
        <vt:i4>1</vt:i4>
      </vt:variant>
      <vt:variant>
        <vt:lpstr>Slide Titles</vt:lpstr>
      </vt:variant>
      <vt:variant>
        <vt:i4>80</vt:i4>
      </vt:variant>
    </vt:vector>
  </HeadingPairs>
  <TitlesOfParts>
    <vt:vector size="81" baseType="lpstr">
      <vt:lpstr>Advantage</vt:lpstr>
      <vt:lpstr>Let’s Make a Pinterest Clone!</vt:lpstr>
      <vt:lpstr>Overview:  How will we build this app? </vt:lpstr>
      <vt:lpstr>Why use Nitrous.io?</vt:lpstr>
      <vt:lpstr>Create an account</vt:lpstr>
      <vt:lpstr>Create an account (continued)</vt:lpstr>
      <vt:lpstr>Create a project</vt:lpstr>
      <vt:lpstr>Create a project (continued)</vt:lpstr>
      <vt:lpstr>What’s in a README doc? </vt:lpstr>
      <vt:lpstr>Task 1: Create new project and start the server </vt:lpstr>
      <vt:lpstr>Task 1: Create new project and start the server (answer)</vt:lpstr>
      <vt:lpstr>Task 1: Create new project and start the server (answer)</vt:lpstr>
      <vt:lpstr>Preview the app</vt:lpstr>
      <vt:lpstr>Prepare to commit with Git</vt:lpstr>
      <vt:lpstr>Initialize Git</vt:lpstr>
      <vt:lpstr>Task 2: Generate a controller</vt:lpstr>
      <vt:lpstr>Task 2: Generate a controller (answer)</vt:lpstr>
      <vt:lpstr>View the home page we just created</vt:lpstr>
      <vt:lpstr>Task 3: Update the text in the view for the home page</vt:lpstr>
      <vt:lpstr>Task 3: Update the text in the view for the home page (answer) </vt:lpstr>
      <vt:lpstr>Task 4: Routing</vt:lpstr>
      <vt:lpstr>Task 4: Routing (answer)</vt:lpstr>
      <vt:lpstr>Task 5: Add an action to a controller</vt:lpstr>
      <vt:lpstr>Task 5: Add an action to a controller (answer)</vt:lpstr>
      <vt:lpstr>Task 6: Create the HTML in the view for pages/about </vt:lpstr>
      <vt:lpstr>Task 6: Create the HTML in the view for pages/about (answer)</vt:lpstr>
      <vt:lpstr>Task 7: Add a route</vt:lpstr>
      <vt:lpstr>Task 7: Add a route (answer)</vt:lpstr>
      <vt:lpstr>What’s embedded Ruby? </vt:lpstr>
      <vt:lpstr>HTML links</vt:lpstr>
      <vt:lpstr>Ruby tags </vt:lpstr>
      <vt:lpstr>Add an embedded Ruby link to the home page</vt:lpstr>
      <vt:lpstr>Task 8: Add navigation links</vt:lpstr>
      <vt:lpstr>Task 8: Add navigation links (answer) </vt:lpstr>
      <vt:lpstr>Install the Bootstrap gem </vt:lpstr>
      <vt:lpstr>Add the Bootstrap gem  to Gemfile</vt:lpstr>
      <vt:lpstr>Bundle install to install the new gem  </vt:lpstr>
      <vt:lpstr>Using application.css</vt:lpstr>
      <vt:lpstr>Create a new SCSS file for custom Bootstrap</vt:lpstr>
      <vt:lpstr>Create a new SCSS file for custom Bootstrap</vt:lpstr>
      <vt:lpstr>Restart the server  </vt:lpstr>
      <vt:lpstr>Task 9: Add Bootstrap</vt:lpstr>
      <vt:lpstr>Task 9: Add Bootstrap (answer)</vt:lpstr>
      <vt:lpstr>Create a partial template for the header </vt:lpstr>
      <vt:lpstr>Task 10: Create a link to the partial</vt:lpstr>
      <vt:lpstr>Task 10: Create a link to the partial (answer)</vt:lpstr>
      <vt:lpstr>Fill out app/views/layouts/_header.html.erb </vt:lpstr>
      <vt:lpstr>Task 11: Add Bootstrap JavaScript to the application</vt:lpstr>
      <vt:lpstr>Task 11: Add Bootstrap JavaScript to the application (answer)</vt:lpstr>
      <vt:lpstr>Task 12: Add a viewport meta tag to application.html.erb</vt:lpstr>
      <vt:lpstr>Task 12: Add a viewport meta tag to application.html.erb (answer)</vt:lpstr>
      <vt:lpstr>Add a Jumbotron</vt:lpstr>
      <vt:lpstr>What’s a scaffold?</vt:lpstr>
      <vt:lpstr>Task 13: Generate a pins scaffold</vt:lpstr>
      <vt:lpstr>Task 13: Generate a pins scaffold (answer)</vt:lpstr>
      <vt:lpstr>Task 14: Migrate the database</vt:lpstr>
      <vt:lpstr>Task 14: Migrate the database (answer)</vt:lpstr>
      <vt:lpstr>Delete the default scaffold CSS </vt:lpstr>
      <vt:lpstr>A look inside the pins controller</vt:lpstr>
      <vt:lpstr>Pins Views</vt:lpstr>
      <vt:lpstr>A partial template for a form</vt:lpstr>
      <vt:lpstr>apps/views/pins/_form.html.erb </vt:lpstr>
      <vt:lpstr>Commit to Git</vt:lpstr>
      <vt:lpstr>But what about the images?</vt:lpstr>
      <vt:lpstr>Task 15: Tell the model that pins have images</vt:lpstr>
      <vt:lpstr>Task 15: Tell the model that pins have images (answer)</vt:lpstr>
      <vt:lpstr>Paperclip migration</vt:lpstr>
      <vt:lpstr>Restart server</vt:lpstr>
      <vt:lpstr>Add image field (the text in red) to pin form </vt:lpstr>
      <vt:lpstr>Update the Pins controller </vt:lpstr>
      <vt:lpstr>Task 17: Update the pins show view  </vt:lpstr>
      <vt:lpstr>Task 17: Update the pins show view  </vt:lpstr>
      <vt:lpstr>Update the pins index  </vt:lpstr>
      <vt:lpstr>Add some pins</vt:lpstr>
      <vt:lpstr>Task 18: Change the root route</vt:lpstr>
      <vt:lpstr>Task 18: Change the root route</vt:lpstr>
      <vt:lpstr>Commit to Git </vt:lpstr>
      <vt:lpstr>Task 19: Make the most recent pin appear at the top</vt:lpstr>
      <vt:lpstr>Task 19: Make the most recent pin appear at the top (answer)</vt:lpstr>
      <vt:lpstr>Commit to Git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Upton-Cosulich</dc:creator>
  <cp:lastModifiedBy>Erin Upton-Cosulich</cp:lastModifiedBy>
  <cp:revision>129</cp:revision>
  <dcterms:created xsi:type="dcterms:W3CDTF">2016-04-11T21:32:57Z</dcterms:created>
  <dcterms:modified xsi:type="dcterms:W3CDTF">2016-04-13T23:28:38Z</dcterms:modified>
</cp:coreProperties>
</file>