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50" autoAdjust="0"/>
  </p:normalViewPr>
  <p:slideViewPr>
    <p:cSldViewPr snapToGrid="0" snapToObjects="1">
      <p:cViewPr varScale="1">
        <p:scale>
          <a:sx n="93" d="100"/>
          <a:sy n="93" d="100"/>
        </p:scale>
        <p:origin x="-10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76E7B-5AB2-ED4B-9665-6A95FFD96FE2}" type="datetimeFigureOut">
              <a:rPr lang="en-US" smtClean="0"/>
              <a:t>4/11/16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DE304-93E0-5C4A-836D-561010D3005D}" type="slidenum">
              <a:rPr lang="en-US" smtClean="0"/>
              <a:t>‹#›</a:t>
            </a:fld>
            <a:endParaRPr lang="en-US"/>
          </a:p>
        </p:txBody>
      </p:sp>
    </p:spTree>
    <p:extLst>
      <p:ext uri="{BB962C8B-B14F-4D97-AF65-F5344CB8AC3E}">
        <p14:creationId xmlns:p14="http://schemas.microsoft.com/office/powerpoint/2010/main" val="4470486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dirty="0" smtClean="0"/>
              <a:t>If you’ve never coded before, you’ll notice when we move to installation later that the installation guide will mention installing a text editor.  This is where you’ll write your code locally.  What’s great about these text editors (and others), is that they use something called syntax highlighting, which will show different parts of the syntax like html tags and method definitions in different colors, so if it’s not showing the right color, there’s probably a typo or something you’ve accidentally left off.</a:t>
            </a:r>
          </a:p>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3</a:t>
            </a:fld>
            <a:endParaRPr lang="en-US"/>
          </a:p>
        </p:txBody>
      </p:sp>
    </p:spTree>
    <p:extLst>
      <p:ext uri="{BB962C8B-B14F-4D97-AF65-F5344CB8AC3E}">
        <p14:creationId xmlns:p14="http://schemas.microsoft.com/office/powerpoint/2010/main" val="112484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dirty="0" smtClean="0"/>
              <a:t>If you’re on a Mac you’ll be using something called the terminal, and on a PC or a Linux machine it’s called the command line.  There are advanced versions you can install, but each operating system comes with a good basic version.  We’ll share some information and resources later on this.</a:t>
            </a:r>
          </a:p>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4</a:t>
            </a:fld>
            <a:endParaRPr lang="en-US"/>
          </a:p>
        </p:txBody>
      </p:sp>
    </p:spTree>
    <p:extLst>
      <p:ext uri="{BB962C8B-B14F-4D97-AF65-F5344CB8AC3E}">
        <p14:creationId xmlns:p14="http://schemas.microsoft.com/office/powerpoint/2010/main" val="260436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dirty="0" smtClean="0"/>
              <a:t>It’s a lot of information already so don’t worry if you’re not sure how things work yet, but this is how the pieces fit together.  In this case </a:t>
            </a:r>
            <a:r>
              <a:rPr lang="en-US" dirty="0" smtClean="0"/>
              <a:t>I’ve</a:t>
            </a:r>
            <a:r>
              <a:rPr lang="en" dirty="0" smtClean="0"/>
              <a:t> navigated to </a:t>
            </a:r>
            <a:r>
              <a:rPr lang="en-US" dirty="0" smtClean="0"/>
              <a:t>my</a:t>
            </a:r>
            <a:r>
              <a:rPr lang="en" dirty="0" smtClean="0"/>
              <a:t>blog in the command line in the bottom left corner, opened it up in her text editor on the left above that (it’s an online-based one so it may look different), and started the project in a browser so she could see how it looked.</a:t>
            </a:r>
          </a:p>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6</a:t>
            </a:fld>
            <a:endParaRPr lang="en-US"/>
          </a:p>
        </p:txBody>
      </p:sp>
    </p:spTree>
    <p:extLst>
      <p:ext uri="{BB962C8B-B14F-4D97-AF65-F5344CB8AC3E}">
        <p14:creationId xmlns:p14="http://schemas.microsoft.com/office/powerpoint/2010/main" val="326052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91666"/>
              <a:buFont typeface="Arial"/>
              <a:buNone/>
            </a:pPr>
            <a:r>
              <a:rPr lang="en" sz="1200" dirty="0" smtClean="0">
                <a:solidFill>
                  <a:schemeClr val="dk1"/>
                </a:solidFill>
              </a:rPr>
              <a:t>Before we continue, just out of curiosity how many of you have programming experience in another language?</a:t>
            </a:r>
          </a:p>
          <a:p>
            <a:pPr lvl="0" rtl="0">
              <a:lnSpc>
                <a:spcPct val="115000"/>
              </a:lnSpc>
              <a:spcBef>
                <a:spcPts val="0"/>
              </a:spcBef>
              <a:buClr>
                <a:schemeClr val="dk1"/>
              </a:buClr>
              <a:buSzPct val="91666"/>
              <a:buFont typeface="Arial"/>
              <a:buNone/>
            </a:pPr>
            <a:r>
              <a:rPr lang="en" sz="1200" dirty="0" smtClean="0">
                <a:solidFill>
                  <a:schemeClr val="dk1"/>
                </a:solidFill>
              </a:rPr>
              <a:t>Ruby is what’s called an interpreted scripting language for quick object oriented programming.  It’s like making a cake from scratch.</a:t>
            </a:r>
          </a:p>
          <a:p>
            <a:pPr lvl="0" rtl="0">
              <a:lnSpc>
                <a:spcPct val="115000"/>
              </a:lnSpc>
              <a:spcBef>
                <a:spcPts val="0"/>
              </a:spcBef>
              <a:buClr>
                <a:schemeClr val="dk1"/>
              </a:buClr>
              <a:buSzPct val="91666"/>
              <a:buFont typeface="Arial"/>
              <a:buNone/>
            </a:pPr>
            <a:r>
              <a:rPr lang="en" sz="1200" dirty="0" smtClean="0">
                <a:solidFill>
                  <a:schemeClr val="dk1"/>
                </a:solidFill>
              </a:rPr>
              <a:t>First off, interpreted.  For those of you who are coming from other languages like C or Java, Ruby is different because you don’t have to compile it first.  The moment you type in a command, it reads it, parses it, and executes it.  Assuming it’s a complete command anyhow.</a:t>
            </a:r>
          </a:p>
          <a:p>
            <a:pPr lvl="0" rtl="0">
              <a:lnSpc>
                <a:spcPct val="115000"/>
              </a:lnSpc>
              <a:spcBef>
                <a:spcPts val="0"/>
              </a:spcBef>
              <a:buClr>
                <a:schemeClr val="dk1"/>
              </a:buClr>
              <a:buSzPct val="91666"/>
              <a:buFont typeface="Arial"/>
              <a:buNone/>
            </a:pPr>
            <a:r>
              <a:rPr lang="en" sz="1200" dirty="0" smtClean="0">
                <a:solidFill>
                  <a:schemeClr val="dk1"/>
                </a:solidFill>
              </a:rPr>
              <a:t>Now quick and easy.  Unlike other languages where you have to tell it that an integer is an integer, or a string (bit of text) is a string, Ruby understands that automatically.</a:t>
            </a:r>
          </a:p>
          <a:p>
            <a:pPr lvl="0" rtl="0">
              <a:lnSpc>
                <a:spcPct val="115000"/>
              </a:lnSpc>
              <a:spcBef>
                <a:spcPts val="0"/>
              </a:spcBef>
              <a:buNone/>
            </a:pPr>
            <a:r>
              <a:rPr lang="en" sz="1200" dirty="0" smtClean="0">
                <a:solidFill>
                  <a:schemeClr val="dk1"/>
                </a:solidFill>
              </a:rPr>
              <a:t>Now object oriented.  Ruby, like other object oriented languages, essentially functions by sending messages between objects.  Even in a simple arithmetic problem like 1 + 2 you’re sending the addition message between 1 and 2 and because they’re both numbers (integers) they know what the plus sign means.  Object oriented languages also make it easier to organize similar code to avoid repetition.</a:t>
            </a:r>
          </a:p>
          <a:p>
            <a:pPr lvl="0" rtl="0">
              <a:lnSpc>
                <a:spcPct val="115000"/>
              </a:lnSpc>
              <a:spcBef>
                <a:spcPts val="0"/>
              </a:spcBef>
              <a:buNone/>
            </a:pPr>
            <a:endParaRPr lang="en" sz="1200" dirty="0" smtClean="0">
              <a:solidFill>
                <a:schemeClr val="dk1"/>
              </a:solidFill>
            </a:endParaRPr>
          </a:p>
          <a:p>
            <a:pPr lvl="0" rtl="0">
              <a:lnSpc>
                <a:spcPct val="115000"/>
              </a:lnSpc>
              <a:spcBef>
                <a:spcPts val="0"/>
              </a:spcBef>
              <a:buNone/>
            </a:pPr>
            <a:r>
              <a:rPr lang="en" sz="1200" dirty="0" smtClean="0">
                <a:solidFill>
                  <a:schemeClr val="dk1"/>
                </a:solidFill>
              </a:rPr>
              <a:t>Remember when I mentioned that Ruby is all about happiness?  Well Matz is its creator.  Every time he was faced with a decision when making Ruby where he could make it run a little faster or he could make the programmer happier, he chose happier every time.</a:t>
            </a:r>
          </a:p>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7</a:t>
            </a:fld>
            <a:endParaRPr lang="en-US"/>
          </a:p>
        </p:txBody>
      </p:sp>
    </p:spTree>
    <p:extLst>
      <p:ext uri="{BB962C8B-B14F-4D97-AF65-F5344CB8AC3E}">
        <p14:creationId xmlns:p14="http://schemas.microsoft.com/office/powerpoint/2010/main" val="339426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lnSpc>
                <a:spcPct val="115000"/>
              </a:lnSpc>
              <a:spcBef>
                <a:spcPts val="0"/>
              </a:spcBef>
              <a:buNone/>
            </a:pPr>
            <a:r>
              <a:rPr lang="en" sz="1200" dirty="0" smtClean="0">
                <a:solidFill>
                  <a:schemeClr val="dk1"/>
                </a:solidFill>
              </a:rPr>
              <a:t>Given that, you might be wondering what Rails is.  Compared to Ruby’s raw, from scratch cake, I’d call Rails a boxed cake mix.  It’s still got the same stuff inside (flour, sugar, fats, and so on), but it’s packaged up to give people a quicker and easier base.</a:t>
            </a:r>
          </a:p>
          <a:p>
            <a:pPr lvl="0" rtl="0">
              <a:lnSpc>
                <a:spcPct val="115000"/>
              </a:lnSpc>
              <a:spcBef>
                <a:spcPts val="0"/>
              </a:spcBef>
              <a:buNone/>
            </a:pPr>
            <a:endParaRPr lang="en" sz="1200" dirty="0" smtClean="0">
              <a:solidFill>
                <a:schemeClr val="dk1"/>
              </a:solidFill>
            </a:endParaRPr>
          </a:p>
          <a:p>
            <a:pPr lvl="0" rtl="0">
              <a:lnSpc>
                <a:spcPct val="115000"/>
              </a:lnSpc>
              <a:spcBef>
                <a:spcPts val="0"/>
              </a:spcBef>
              <a:buNone/>
            </a:pPr>
            <a:r>
              <a:rPr lang="en" sz="1200" dirty="0" smtClean="0">
                <a:solidFill>
                  <a:schemeClr val="dk1"/>
                </a:solidFill>
              </a:rPr>
              <a:t>When there’s no convention, people often turn to gems, prepackaged bits of code that you can add to your app.  Other languages and frameworks might call them libraries or packages, or modules or something else entirely.</a:t>
            </a:r>
          </a:p>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8</a:t>
            </a:fld>
            <a:endParaRPr lang="en-US"/>
          </a:p>
        </p:txBody>
      </p:sp>
    </p:spTree>
    <p:extLst>
      <p:ext uri="{BB962C8B-B14F-4D97-AF65-F5344CB8AC3E}">
        <p14:creationId xmlns:p14="http://schemas.microsoft.com/office/powerpoint/2010/main" val="4100823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sz="1200" dirty="0" smtClean="0">
                <a:solidFill>
                  <a:schemeClr val="dk1"/>
                </a:solidFill>
              </a:rPr>
              <a:t>So if Rails is the creation, if it’s the creature, who is Dr. Frankenstein?  Well, it’s this guy.  DHH as he’s known.  He looks less like a member of a European boyband now, but this is still the picture of him that most places use, including his own website.  Obligatory information: he drives racecars.  The reason why Rails is so popular with startups is that it was created to enable small teams or individuals to build with speed, and to enjoy it.  A lot like Matz’s goal with Ruby.</a:t>
            </a:r>
          </a:p>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9</a:t>
            </a:fld>
            <a:endParaRPr lang="en-US"/>
          </a:p>
        </p:txBody>
      </p:sp>
    </p:spTree>
    <p:extLst>
      <p:ext uri="{BB962C8B-B14F-4D97-AF65-F5344CB8AC3E}">
        <p14:creationId xmlns:p14="http://schemas.microsoft.com/office/powerpoint/2010/main" val="178383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dirty="0" smtClean="0"/>
              <a:t>Some of these may be slightly different across Mac and PC and Linux, but they should be fairly standard.  We have some more resources listed later that will help you learn important commands.</a:t>
            </a:r>
          </a:p>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11</a:t>
            </a:fld>
            <a:endParaRPr lang="en-US"/>
          </a:p>
        </p:txBody>
      </p:sp>
    </p:spTree>
    <p:extLst>
      <p:ext uri="{BB962C8B-B14F-4D97-AF65-F5344CB8AC3E}">
        <p14:creationId xmlns:p14="http://schemas.microsoft.com/office/powerpoint/2010/main" val="81473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dirty="0" smtClean="0"/>
              <a:t>Have you ever worked on a document and wanted to save multiple versions or collaborate with others and see who changed what and why?  Not that easy, right?  Well version control makes this much easier for code.  On your local machine you’ve installed something called git.  This allows you to save version of your project and rollback to a previous version if that works better, to branch out and try a feature without contaminating the main project, and many other things.  Two places that let you store and interact with this version control system online are GitHub and BitBucket.  </a:t>
            </a:r>
            <a:r>
              <a:rPr lang="en" dirty="0" smtClean="0">
                <a:solidFill>
                  <a:schemeClr val="dk1"/>
                </a:solidFill>
              </a:rPr>
              <a:t>These online sites can also serve as a portfolio of sorts when you’re applying for tech jobs.  </a:t>
            </a:r>
            <a:r>
              <a:rPr lang="en" dirty="0" smtClean="0"/>
              <a:t>We recommend GitHub, but you might see some tutorials using BitBucket.  </a:t>
            </a:r>
          </a:p>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12</a:t>
            </a:fld>
            <a:endParaRPr lang="en-US"/>
          </a:p>
        </p:txBody>
      </p:sp>
    </p:spTree>
    <p:extLst>
      <p:ext uri="{BB962C8B-B14F-4D97-AF65-F5344CB8AC3E}">
        <p14:creationId xmlns:p14="http://schemas.microsoft.com/office/powerpoint/2010/main" val="198894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3DE304-93E0-5C4A-836D-561010D3005D}" type="slidenum">
              <a:rPr lang="en-US" smtClean="0"/>
              <a:t>13</a:t>
            </a:fld>
            <a:endParaRPr lang="en-US"/>
          </a:p>
        </p:txBody>
      </p:sp>
    </p:spTree>
    <p:extLst>
      <p:ext uri="{BB962C8B-B14F-4D97-AF65-F5344CB8AC3E}">
        <p14:creationId xmlns:p14="http://schemas.microsoft.com/office/powerpoint/2010/main" val="236597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4/11/16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4/11/16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4/11/16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4/11/16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Women Who Code DC</a:t>
            </a:r>
            <a:endParaRPr lang="en-US" dirty="0"/>
          </a:p>
        </p:txBody>
      </p:sp>
      <p:sp>
        <p:nvSpPr>
          <p:cNvPr id="3" name="Title 2"/>
          <p:cNvSpPr>
            <a:spLocks noGrp="1"/>
          </p:cNvSpPr>
          <p:nvPr>
            <p:ph type="ctrTitle"/>
          </p:nvPr>
        </p:nvSpPr>
        <p:spPr/>
        <p:txBody>
          <a:bodyPr/>
          <a:lstStyle/>
          <a:p>
            <a:r>
              <a:rPr lang="en-US" dirty="0" smtClean="0"/>
              <a:t>Intro to Ruby on Rails</a:t>
            </a:r>
            <a:endParaRPr lang="en-US" dirty="0"/>
          </a:p>
        </p:txBody>
      </p:sp>
    </p:spTree>
    <p:extLst>
      <p:ext uri="{BB962C8B-B14F-4D97-AF65-F5344CB8AC3E}">
        <p14:creationId xmlns:p14="http://schemas.microsoft.com/office/powerpoint/2010/main" val="167063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Uses Rails?</a:t>
            </a:r>
          </a:p>
        </p:txBody>
      </p:sp>
      <p:pic>
        <p:nvPicPr>
          <p:cNvPr id="4" name="Shape 196"/>
          <p:cNvPicPr preferRelativeResize="0">
            <a:picLocks noGrp="1"/>
          </p:cNvPicPr>
          <p:nvPr>
            <p:ph sz="quarter" idx="1"/>
          </p:nvPr>
        </p:nvPicPr>
        <p:blipFill>
          <a:blip r:embed="rId2">
            <a:alphaModFix/>
          </a:blip>
          <a:srcRect t="23119" b="23119"/>
          <a:stretch>
            <a:fillRect/>
          </a:stretch>
        </p:blipFill>
        <p:spPr>
          <a:xfrm>
            <a:off x="301752" y="1527048"/>
            <a:ext cx="2606849" cy="1763700"/>
          </a:xfrm>
          <a:prstGeom prst="rect">
            <a:avLst/>
          </a:prstGeom>
          <a:noFill/>
          <a:ln>
            <a:noFill/>
          </a:ln>
        </p:spPr>
      </p:pic>
      <p:pic>
        <p:nvPicPr>
          <p:cNvPr id="5" name="Shape 197"/>
          <p:cNvPicPr preferRelativeResize="0"/>
          <p:nvPr/>
        </p:nvPicPr>
        <p:blipFill>
          <a:blip r:embed="rId3">
            <a:alphaModFix/>
          </a:blip>
          <a:stretch>
            <a:fillRect/>
          </a:stretch>
        </p:blipFill>
        <p:spPr>
          <a:xfrm>
            <a:off x="6240519" y="1388712"/>
            <a:ext cx="2131955" cy="1779145"/>
          </a:xfrm>
          <a:prstGeom prst="rect">
            <a:avLst/>
          </a:prstGeom>
          <a:noFill/>
          <a:ln>
            <a:noFill/>
          </a:ln>
        </p:spPr>
      </p:pic>
      <p:pic>
        <p:nvPicPr>
          <p:cNvPr id="6" name="Shape 205"/>
          <p:cNvPicPr preferRelativeResize="0"/>
          <p:nvPr/>
        </p:nvPicPr>
        <p:blipFill>
          <a:blip r:embed="rId4">
            <a:alphaModFix/>
          </a:blip>
          <a:stretch>
            <a:fillRect/>
          </a:stretch>
        </p:blipFill>
        <p:spPr>
          <a:xfrm>
            <a:off x="329063" y="3540640"/>
            <a:ext cx="3730574" cy="2492400"/>
          </a:xfrm>
          <a:prstGeom prst="rect">
            <a:avLst/>
          </a:prstGeom>
          <a:noFill/>
          <a:ln>
            <a:noFill/>
          </a:ln>
        </p:spPr>
      </p:pic>
      <p:pic>
        <p:nvPicPr>
          <p:cNvPr id="7" name="Shape 206"/>
          <p:cNvPicPr preferRelativeResize="0"/>
          <p:nvPr/>
        </p:nvPicPr>
        <p:blipFill>
          <a:blip r:embed="rId5">
            <a:alphaModFix/>
          </a:blip>
          <a:stretch>
            <a:fillRect/>
          </a:stretch>
        </p:blipFill>
        <p:spPr>
          <a:xfrm>
            <a:off x="3618682" y="1568012"/>
            <a:ext cx="1946393" cy="2086994"/>
          </a:xfrm>
          <a:prstGeom prst="rect">
            <a:avLst/>
          </a:prstGeom>
          <a:noFill/>
          <a:ln>
            <a:noFill/>
          </a:ln>
        </p:spPr>
      </p:pic>
      <p:pic>
        <p:nvPicPr>
          <p:cNvPr id="8" name="Shape 214"/>
          <p:cNvPicPr preferRelativeResize="0"/>
          <p:nvPr/>
        </p:nvPicPr>
        <p:blipFill>
          <a:blip r:embed="rId6">
            <a:alphaModFix/>
          </a:blip>
          <a:stretch>
            <a:fillRect/>
          </a:stretch>
        </p:blipFill>
        <p:spPr>
          <a:xfrm>
            <a:off x="4524194" y="3973475"/>
            <a:ext cx="1825570" cy="1795586"/>
          </a:xfrm>
          <a:prstGeom prst="rect">
            <a:avLst/>
          </a:prstGeom>
          <a:noFill/>
          <a:ln>
            <a:noFill/>
          </a:ln>
        </p:spPr>
      </p:pic>
      <p:pic>
        <p:nvPicPr>
          <p:cNvPr id="9" name="Shape 215"/>
          <p:cNvPicPr preferRelativeResize="0"/>
          <p:nvPr/>
        </p:nvPicPr>
        <p:blipFill>
          <a:blip r:embed="rId7">
            <a:alphaModFix/>
          </a:blip>
          <a:stretch>
            <a:fillRect/>
          </a:stretch>
        </p:blipFill>
        <p:spPr>
          <a:xfrm>
            <a:off x="6799725" y="4110531"/>
            <a:ext cx="2036427" cy="1811131"/>
          </a:xfrm>
          <a:prstGeom prst="rect">
            <a:avLst/>
          </a:prstGeom>
          <a:noFill/>
          <a:ln>
            <a:noFill/>
          </a:ln>
        </p:spPr>
      </p:pic>
    </p:spTree>
    <p:extLst>
      <p:ext uri="{BB962C8B-B14F-4D97-AF65-F5344CB8AC3E}">
        <p14:creationId xmlns:p14="http://schemas.microsoft.com/office/powerpoint/2010/main" val="87108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Command Line/Terminal</a:t>
            </a:r>
            <a:endParaRPr lang="en-US" dirty="0"/>
          </a:p>
        </p:txBody>
      </p:sp>
      <p:sp>
        <p:nvSpPr>
          <p:cNvPr id="3" name="Content Placeholder 2"/>
          <p:cNvSpPr>
            <a:spLocks noGrp="1"/>
          </p:cNvSpPr>
          <p:nvPr>
            <p:ph sz="quarter" idx="1"/>
          </p:nvPr>
        </p:nvSpPr>
        <p:spPr/>
        <p:txBody>
          <a:bodyPr/>
          <a:lstStyle/>
          <a:p>
            <a:r>
              <a:rPr lang="en-US" dirty="0"/>
              <a:t>Commands </a:t>
            </a:r>
            <a:r>
              <a:rPr lang="en-US" dirty="0" smtClean="0"/>
              <a:t>to know</a:t>
            </a:r>
            <a:endParaRPr lang="en-US" dirty="0"/>
          </a:p>
          <a:p>
            <a:endParaRPr lang="en-US" dirty="0"/>
          </a:p>
          <a:p>
            <a:pPr lvl="1"/>
            <a:r>
              <a:rPr lang="en-US" dirty="0" smtClean="0"/>
              <a:t>cd           -  change </a:t>
            </a:r>
            <a:r>
              <a:rPr lang="en-US" dirty="0"/>
              <a:t>directory</a:t>
            </a:r>
          </a:p>
          <a:p>
            <a:pPr lvl="1"/>
            <a:r>
              <a:rPr lang="en-US" dirty="0" err="1"/>
              <a:t>ls</a:t>
            </a:r>
            <a:r>
              <a:rPr lang="en-US" dirty="0"/>
              <a:t> or </a:t>
            </a:r>
            <a:r>
              <a:rPr lang="en-US" dirty="0" err="1" smtClean="0"/>
              <a:t>dir</a:t>
            </a:r>
            <a:r>
              <a:rPr lang="en-US" dirty="0" smtClean="0"/>
              <a:t> - list </a:t>
            </a:r>
            <a:r>
              <a:rPr lang="en-US" dirty="0"/>
              <a:t>all the files that are in the directory</a:t>
            </a:r>
          </a:p>
          <a:p>
            <a:pPr lvl="1"/>
            <a:r>
              <a:rPr lang="en-US" dirty="0"/>
              <a:t>cd </a:t>
            </a:r>
            <a:r>
              <a:rPr lang="en-US" dirty="0" smtClean="0"/>
              <a:t>~       - </a:t>
            </a:r>
            <a:r>
              <a:rPr lang="en-US" dirty="0"/>
              <a:t>change to the root directory</a:t>
            </a:r>
          </a:p>
          <a:p>
            <a:pPr lvl="1"/>
            <a:r>
              <a:rPr lang="en-US" dirty="0"/>
              <a:t>cd .. </a:t>
            </a:r>
            <a:r>
              <a:rPr lang="en-US" dirty="0" smtClean="0"/>
              <a:t>       - </a:t>
            </a:r>
            <a:r>
              <a:rPr lang="en-US" dirty="0"/>
              <a:t>go back one step in the directory</a:t>
            </a:r>
          </a:p>
          <a:p>
            <a:pPr lvl="1"/>
            <a:endParaRPr lang="en-US" dirty="0"/>
          </a:p>
        </p:txBody>
      </p:sp>
    </p:spTree>
    <p:extLst>
      <p:ext uri="{BB962C8B-B14F-4D97-AF65-F5344CB8AC3E}">
        <p14:creationId xmlns:p14="http://schemas.microsoft.com/office/powerpoint/2010/main" val="163504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Local:</a:t>
            </a:r>
          </a:p>
          <a:p>
            <a:pPr lvl="1"/>
            <a:r>
              <a:rPr lang="en-US" dirty="0" err="1" smtClean="0"/>
              <a:t>git</a:t>
            </a:r>
            <a:endParaRPr lang="en-US" dirty="0"/>
          </a:p>
          <a:p>
            <a:r>
              <a:rPr lang="en-US" dirty="0" smtClean="0"/>
              <a:t>Online:</a:t>
            </a:r>
          </a:p>
          <a:p>
            <a:pPr lvl="1"/>
            <a:r>
              <a:rPr lang="en-US" dirty="0" err="1" smtClean="0"/>
              <a:t>GitHub</a:t>
            </a:r>
            <a:endParaRPr lang="en-US" dirty="0" smtClean="0"/>
          </a:p>
          <a:p>
            <a:pPr lvl="1"/>
            <a:r>
              <a:rPr lang="en-US" dirty="0" err="1" smtClean="0"/>
              <a:t>BitBucket</a:t>
            </a:r>
            <a:endParaRPr lang="en-US" dirty="0"/>
          </a:p>
        </p:txBody>
      </p:sp>
      <p:pic>
        <p:nvPicPr>
          <p:cNvPr id="4" name="Shape 252"/>
          <p:cNvPicPr preferRelativeResize="0"/>
          <p:nvPr/>
        </p:nvPicPr>
        <p:blipFill>
          <a:blip r:embed="rId3">
            <a:alphaModFix/>
          </a:blip>
          <a:stretch>
            <a:fillRect/>
          </a:stretch>
        </p:blipFill>
        <p:spPr>
          <a:xfrm>
            <a:off x="4210449" y="2035230"/>
            <a:ext cx="4595223" cy="3094149"/>
          </a:xfrm>
          <a:prstGeom prst="rect">
            <a:avLst/>
          </a:prstGeom>
          <a:noFill/>
          <a:ln>
            <a:noFill/>
          </a:ln>
        </p:spPr>
      </p:pic>
      <p:sp>
        <p:nvSpPr>
          <p:cNvPr id="5" name="Rectangle 4"/>
          <p:cNvSpPr/>
          <p:nvPr/>
        </p:nvSpPr>
        <p:spPr>
          <a:xfrm>
            <a:off x="860292" y="5659959"/>
            <a:ext cx="6554592" cy="707886"/>
          </a:xfrm>
          <a:prstGeom prst="rect">
            <a:avLst/>
          </a:prstGeom>
        </p:spPr>
        <p:txBody>
          <a:bodyPr wrap="square">
            <a:spAutoFit/>
          </a:bodyPr>
          <a:lstStyle/>
          <a:p>
            <a:pPr lvl="0" algn="ctr"/>
            <a:r>
              <a:rPr lang="en" sz="4000" dirty="0"/>
              <a:t>www.github.com/join</a:t>
            </a:r>
            <a:endParaRPr lang="en" sz="4000" dirty="0"/>
          </a:p>
        </p:txBody>
      </p:sp>
    </p:spTree>
    <p:extLst>
      <p:ext uri="{BB962C8B-B14F-4D97-AF65-F5344CB8AC3E}">
        <p14:creationId xmlns:p14="http://schemas.microsoft.com/office/powerpoint/2010/main" val="287357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Install!</a:t>
            </a:r>
            <a:endParaRPr lang="en-US" dirty="0"/>
          </a:p>
        </p:txBody>
      </p:sp>
      <p:sp>
        <p:nvSpPr>
          <p:cNvPr id="3" name="Content Placeholder 2"/>
          <p:cNvSpPr>
            <a:spLocks noGrp="1"/>
          </p:cNvSpPr>
          <p:nvPr>
            <p:ph sz="quarter" idx="1"/>
          </p:nvPr>
        </p:nvSpPr>
        <p:spPr/>
        <p:txBody>
          <a:bodyPr/>
          <a:lstStyle/>
          <a:p>
            <a:r>
              <a:rPr lang="en-US" dirty="0"/>
              <a:t>http://</a:t>
            </a:r>
            <a:r>
              <a:rPr lang="en-US" dirty="0" err="1"/>
              <a:t>installrails.com</a:t>
            </a:r>
            <a:r>
              <a:rPr lang="en-US" dirty="0"/>
              <a:t>/</a:t>
            </a:r>
          </a:p>
          <a:p>
            <a:endParaRPr lang="en-US" dirty="0"/>
          </a:p>
          <a:p>
            <a:r>
              <a:rPr lang="en-US" dirty="0"/>
              <a:t>Notes:</a:t>
            </a:r>
          </a:p>
          <a:p>
            <a:pPr lvl="1"/>
            <a:r>
              <a:rPr lang="en-US" dirty="0"/>
              <a:t>On a </a:t>
            </a:r>
            <a:r>
              <a:rPr lang="en-US" dirty="0" smtClean="0"/>
              <a:t>Mac, </a:t>
            </a:r>
            <a:r>
              <a:rPr lang="en-US" dirty="0" err="1"/>
              <a:t>Xcode</a:t>
            </a:r>
            <a:r>
              <a:rPr lang="en-US" dirty="0"/>
              <a:t> may take a while to install.  This is normal.</a:t>
            </a:r>
          </a:p>
          <a:p>
            <a:pPr lvl="1"/>
            <a:r>
              <a:rPr lang="en-US" dirty="0"/>
              <a:t>On a PC you may get an SSL error at some point. See this workaround for tips.  We can help with this if it’s tough to understand.</a:t>
            </a:r>
          </a:p>
          <a:p>
            <a:endParaRPr lang="en-US" dirty="0"/>
          </a:p>
        </p:txBody>
      </p:sp>
    </p:spTree>
    <p:extLst>
      <p:ext uri="{BB962C8B-B14F-4D97-AF65-F5344CB8AC3E}">
        <p14:creationId xmlns:p14="http://schemas.microsoft.com/office/powerpoint/2010/main" val="364989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Today’s Outline</a:t>
            </a:r>
            <a:endParaRPr lang="en-US" dirty="0"/>
          </a:p>
        </p:txBody>
      </p:sp>
      <p:sp>
        <p:nvSpPr>
          <p:cNvPr id="3" name="Content Placeholder 2"/>
          <p:cNvSpPr>
            <a:spLocks noGrp="1"/>
          </p:cNvSpPr>
          <p:nvPr>
            <p:ph sz="quarter" idx="1"/>
          </p:nvPr>
        </p:nvSpPr>
        <p:spPr/>
        <p:txBody>
          <a:bodyPr/>
          <a:lstStyle/>
          <a:p>
            <a:r>
              <a:rPr lang="en-US" dirty="0" smtClean="0"/>
              <a:t>Coding components</a:t>
            </a:r>
          </a:p>
          <a:p>
            <a:r>
              <a:rPr lang="en-US" dirty="0" smtClean="0"/>
              <a:t>What is Ruby?</a:t>
            </a:r>
          </a:p>
          <a:p>
            <a:r>
              <a:rPr lang="en-US" dirty="0" smtClean="0"/>
              <a:t>What is Rails?</a:t>
            </a:r>
          </a:p>
          <a:p>
            <a:r>
              <a:rPr lang="en-US" dirty="0" smtClean="0"/>
              <a:t>Command Terminal</a:t>
            </a:r>
          </a:p>
          <a:p>
            <a:r>
              <a:rPr lang="en-US" dirty="0" smtClean="0"/>
              <a:t>Version Control</a:t>
            </a:r>
          </a:p>
          <a:p>
            <a:r>
              <a:rPr lang="en-US" dirty="0" smtClean="0"/>
              <a:t>Install</a:t>
            </a:r>
            <a:endParaRPr lang="en-US" dirty="0"/>
          </a:p>
        </p:txBody>
      </p:sp>
    </p:spTree>
    <p:extLst>
      <p:ext uri="{BB962C8B-B14F-4D97-AF65-F5344CB8AC3E}">
        <p14:creationId xmlns:p14="http://schemas.microsoft.com/office/powerpoint/2010/main" val="328081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lvl="0" indent="0">
              <a:buNone/>
            </a:pPr>
            <a:r>
              <a:rPr lang="en" sz="2800" dirty="0"/>
              <a:t>Text Editor and File Manager</a:t>
            </a:r>
          </a:p>
          <a:p>
            <a:pPr marL="457200" lvl="0" indent="-228600">
              <a:spcBef>
                <a:spcPts val="0"/>
              </a:spcBef>
              <a:buChar char="●"/>
            </a:pPr>
            <a:r>
              <a:rPr lang="en" dirty="0"/>
              <a:t>Sublime Text</a:t>
            </a:r>
          </a:p>
          <a:p>
            <a:pPr marL="457200" lvl="0" indent="-228600">
              <a:spcBef>
                <a:spcPts val="0"/>
              </a:spcBef>
              <a:buChar char="●"/>
            </a:pPr>
            <a:r>
              <a:rPr lang="en" dirty="0"/>
              <a:t>Notepad ++</a:t>
            </a:r>
          </a:p>
          <a:p>
            <a:pPr marL="457200" lvl="0" indent="-228600">
              <a:spcBef>
                <a:spcPts val="0"/>
              </a:spcBef>
              <a:buChar char="●"/>
            </a:pPr>
            <a:r>
              <a:rPr lang="en" dirty="0"/>
              <a:t>X-Code</a:t>
            </a:r>
          </a:p>
          <a:p>
            <a:pPr marL="0" indent="0">
              <a:buNone/>
            </a:pPr>
            <a:endParaRPr lang="en-US" dirty="0"/>
          </a:p>
        </p:txBody>
      </p:sp>
      <p:pic>
        <p:nvPicPr>
          <p:cNvPr id="4" name="Shape 134"/>
          <p:cNvPicPr preferRelativeResize="0"/>
          <p:nvPr/>
        </p:nvPicPr>
        <p:blipFill rotWithShape="1">
          <a:blip r:embed="rId3">
            <a:alphaModFix/>
          </a:blip>
          <a:srcRect l="12150" r="11624" b="29398"/>
          <a:stretch/>
        </p:blipFill>
        <p:spPr>
          <a:xfrm>
            <a:off x="2575327" y="3258323"/>
            <a:ext cx="6260825" cy="2840725"/>
          </a:xfrm>
          <a:prstGeom prst="rect">
            <a:avLst/>
          </a:prstGeom>
          <a:noFill/>
          <a:ln>
            <a:noFill/>
          </a:ln>
        </p:spPr>
      </p:pic>
    </p:spTree>
    <p:extLst>
      <p:ext uri="{BB962C8B-B14F-4D97-AF65-F5344CB8AC3E}">
        <p14:creationId xmlns:p14="http://schemas.microsoft.com/office/powerpoint/2010/main" val="87041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components</a:t>
            </a:r>
            <a:endParaRPr lang="en-US" dirty="0"/>
          </a:p>
        </p:txBody>
      </p:sp>
      <p:sp>
        <p:nvSpPr>
          <p:cNvPr id="3" name="Content Placeholder 2"/>
          <p:cNvSpPr>
            <a:spLocks noGrp="1"/>
          </p:cNvSpPr>
          <p:nvPr>
            <p:ph sz="quarter" idx="1"/>
          </p:nvPr>
        </p:nvSpPr>
        <p:spPr/>
        <p:txBody>
          <a:bodyPr/>
          <a:lstStyle/>
          <a:p>
            <a:r>
              <a:rPr lang="en-US" dirty="0" smtClean="0"/>
              <a:t>Command Terminal</a:t>
            </a:r>
          </a:p>
          <a:p>
            <a:pPr marL="685800" lvl="0" indent="-457200">
              <a:spcBef>
                <a:spcPts val="0"/>
              </a:spcBef>
              <a:buFont typeface="Wingdings" charset="2"/>
              <a:buChar char="ü"/>
            </a:pPr>
            <a:r>
              <a:rPr lang="en" sz="2400" dirty="0"/>
              <a:t>Mac- Terminal</a:t>
            </a:r>
          </a:p>
          <a:p>
            <a:pPr marL="685800" lvl="0" indent="-457200">
              <a:spcBef>
                <a:spcPts val="0"/>
              </a:spcBef>
              <a:buFont typeface="Wingdings" charset="2"/>
              <a:buChar char="ü"/>
            </a:pPr>
            <a:r>
              <a:rPr lang="en" sz="2400" dirty="0"/>
              <a:t>PC/Linux- Command Line</a:t>
            </a:r>
          </a:p>
          <a:p>
            <a:pPr lvl="1"/>
            <a:endParaRPr lang="en-US" dirty="0"/>
          </a:p>
        </p:txBody>
      </p:sp>
    </p:spTree>
    <p:extLst>
      <p:ext uri="{BB962C8B-B14F-4D97-AF65-F5344CB8AC3E}">
        <p14:creationId xmlns:p14="http://schemas.microsoft.com/office/powerpoint/2010/main" val="5968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Components</a:t>
            </a:r>
            <a:endParaRPr lang="en-US" dirty="0"/>
          </a:p>
        </p:txBody>
      </p:sp>
      <p:sp>
        <p:nvSpPr>
          <p:cNvPr id="3" name="Content Placeholder 2"/>
          <p:cNvSpPr>
            <a:spLocks noGrp="1"/>
          </p:cNvSpPr>
          <p:nvPr>
            <p:ph sz="quarter" idx="1"/>
          </p:nvPr>
        </p:nvSpPr>
        <p:spPr/>
        <p:txBody>
          <a:bodyPr/>
          <a:lstStyle/>
          <a:p>
            <a:r>
              <a:rPr lang="en-US" dirty="0" smtClean="0"/>
              <a:t>Browser</a:t>
            </a:r>
          </a:p>
          <a:p>
            <a:pPr lvl="1"/>
            <a:r>
              <a:rPr lang="en-US" dirty="0"/>
              <a:t>Chrome</a:t>
            </a:r>
          </a:p>
          <a:p>
            <a:pPr lvl="1"/>
            <a:r>
              <a:rPr lang="en-US" dirty="0"/>
              <a:t>Firefox</a:t>
            </a:r>
          </a:p>
          <a:p>
            <a:pPr lvl="1"/>
            <a:r>
              <a:rPr lang="en-US" dirty="0"/>
              <a:t>Safari</a:t>
            </a:r>
          </a:p>
          <a:p>
            <a:pPr lvl="1"/>
            <a:r>
              <a:rPr lang="en-US" dirty="0"/>
              <a:t>Internet Explorer</a:t>
            </a:r>
            <a:endParaRPr lang="en-US" dirty="0" smtClean="0"/>
          </a:p>
        </p:txBody>
      </p:sp>
      <p:pic>
        <p:nvPicPr>
          <p:cNvPr id="4" name="Shape 150"/>
          <p:cNvPicPr preferRelativeResize="0"/>
          <p:nvPr/>
        </p:nvPicPr>
        <p:blipFill>
          <a:blip r:embed="rId2">
            <a:alphaModFix/>
          </a:blip>
          <a:stretch>
            <a:fillRect/>
          </a:stretch>
        </p:blipFill>
        <p:spPr>
          <a:xfrm>
            <a:off x="3236456" y="3332390"/>
            <a:ext cx="5745976" cy="2994625"/>
          </a:xfrm>
          <a:prstGeom prst="rect">
            <a:avLst/>
          </a:prstGeom>
          <a:noFill/>
          <a:ln>
            <a:noFill/>
          </a:ln>
        </p:spPr>
      </p:pic>
    </p:spTree>
    <p:extLst>
      <p:ext uri="{BB962C8B-B14F-4D97-AF65-F5344CB8AC3E}">
        <p14:creationId xmlns:p14="http://schemas.microsoft.com/office/powerpoint/2010/main" val="316711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Shape 157"/>
          <p:cNvPicPr preferRelativeResize="0">
            <a:picLocks noGrp="1"/>
          </p:cNvPicPr>
          <p:nvPr>
            <p:ph sz="quarter" idx="1"/>
          </p:nvPr>
        </p:nvPicPr>
        <p:blipFill>
          <a:blip r:embed="rId3">
            <a:alphaModFix/>
          </a:blip>
          <a:srcRect l="1029" r="1029"/>
          <a:stretch>
            <a:fillRect/>
          </a:stretch>
        </p:blipFill>
        <p:spPr>
          <a:prstGeom prst="rect">
            <a:avLst/>
          </a:prstGeom>
          <a:noFill/>
          <a:ln>
            <a:noFill/>
          </a:ln>
        </p:spPr>
      </p:pic>
    </p:spTree>
    <p:extLst>
      <p:ext uri="{BB962C8B-B14F-4D97-AF65-F5344CB8AC3E}">
        <p14:creationId xmlns:p14="http://schemas.microsoft.com/office/powerpoint/2010/main" val="62595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dirty="0"/>
              <a:t>Ruby?</a:t>
            </a:r>
          </a:p>
        </p:txBody>
      </p:sp>
      <p:sp>
        <p:nvSpPr>
          <p:cNvPr id="3" name="Content Placeholder 2"/>
          <p:cNvSpPr>
            <a:spLocks noGrp="1"/>
          </p:cNvSpPr>
          <p:nvPr>
            <p:ph sz="quarter" idx="1"/>
          </p:nvPr>
        </p:nvSpPr>
        <p:spPr/>
        <p:txBody>
          <a:bodyPr/>
          <a:lstStyle/>
          <a:p>
            <a:r>
              <a:rPr lang="en-US" dirty="0"/>
              <a:t>scripting language (not compiled first unlike languages like Java)</a:t>
            </a:r>
          </a:p>
          <a:p>
            <a:r>
              <a:rPr lang="en-US" dirty="0"/>
              <a:t>don’t have to declare variables (if I say 5 knows that it is an integer)</a:t>
            </a:r>
          </a:p>
          <a:p>
            <a:r>
              <a:rPr lang="en-US" dirty="0"/>
              <a:t>functions by sending messages between objects</a:t>
            </a:r>
          </a:p>
          <a:p>
            <a:r>
              <a:rPr lang="en-US" dirty="0"/>
              <a:t>created by Yukihiro "</a:t>
            </a:r>
            <a:r>
              <a:rPr lang="en-US" dirty="0" err="1"/>
              <a:t>Matz</a:t>
            </a:r>
            <a:r>
              <a:rPr lang="en-US" dirty="0"/>
              <a:t>" Matsumoto</a:t>
            </a:r>
          </a:p>
        </p:txBody>
      </p:sp>
    </p:spTree>
    <p:extLst>
      <p:ext uri="{BB962C8B-B14F-4D97-AF65-F5344CB8AC3E}">
        <p14:creationId xmlns:p14="http://schemas.microsoft.com/office/powerpoint/2010/main" val="59908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Rails?</a:t>
            </a:r>
            <a:endParaRPr lang="en-US" dirty="0"/>
          </a:p>
        </p:txBody>
      </p:sp>
      <p:sp>
        <p:nvSpPr>
          <p:cNvPr id="3" name="Content Placeholder 2"/>
          <p:cNvSpPr>
            <a:spLocks noGrp="1"/>
          </p:cNvSpPr>
          <p:nvPr>
            <p:ph sz="quarter" idx="1"/>
          </p:nvPr>
        </p:nvSpPr>
        <p:spPr/>
        <p:txBody>
          <a:bodyPr/>
          <a:lstStyle/>
          <a:p>
            <a:r>
              <a:rPr lang="en-US" dirty="0"/>
              <a:t>back end framework that interacts with and uses front end tech like HTML and CSS</a:t>
            </a:r>
          </a:p>
          <a:p>
            <a:r>
              <a:rPr lang="en-US" dirty="0"/>
              <a:t>convention over configuration</a:t>
            </a:r>
          </a:p>
          <a:p>
            <a:pPr lvl="1"/>
            <a:r>
              <a:rPr lang="en-US" dirty="0"/>
              <a:t>follow certain conventions in exchange for sparing you time spent on configuration</a:t>
            </a:r>
          </a:p>
          <a:p>
            <a:r>
              <a:rPr lang="en-US" dirty="0"/>
              <a:t>points of confusion</a:t>
            </a:r>
          </a:p>
          <a:p>
            <a:pPr lvl="1"/>
            <a:r>
              <a:rPr lang="en-US" dirty="0"/>
              <a:t>when there’s no convention</a:t>
            </a:r>
          </a:p>
          <a:p>
            <a:pPr marL="0" indent="0">
              <a:buNone/>
            </a:pPr>
            <a:endParaRPr lang="en-US" dirty="0"/>
          </a:p>
        </p:txBody>
      </p:sp>
    </p:spTree>
    <p:extLst>
      <p:ext uri="{BB962C8B-B14F-4D97-AF65-F5344CB8AC3E}">
        <p14:creationId xmlns:p14="http://schemas.microsoft.com/office/powerpoint/2010/main" val="355310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Rails is the Creature...</a:t>
            </a:r>
          </a:p>
        </p:txBody>
      </p:sp>
      <p:sp>
        <p:nvSpPr>
          <p:cNvPr id="3" name="Content Placeholder 2"/>
          <p:cNvSpPr>
            <a:spLocks noGrp="1"/>
          </p:cNvSpPr>
          <p:nvPr>
            <p:ph sz="quarter" idx="1"/>
          </p:nvPr>
        </p:nvSpPr>
        <p:spPr/>
        <p:txBody>
          <a:bodyPr/>
          <a:lstStyle/>
          <a:p>
            <a:r>
              <a:rPr lang="en-US" dirty="0"/>
              <a:t>David </a:t>
            </a:r>
            <a:r>
              <a:rPr lang="en-US" dirty="0" err="1"/>
              <a:t>Heinemeier</a:t>
            </a:r>
            <a:r>
              <a:rPr lang="en-US" dirty="0"/>
              <a:t> Hansson (DHH</a:t>
            </a:r>
            <a:r>
              <a:rPr lang="en-US" dirty="0" smtClean="0"/>
              <a:t>) is the </a:t>
            </a:r>
            <a:r>
              <a:rPr lang="en-US" dirty="0" err="1" smtClean="0"/>
              <a:t>Dr</a:t>
            </a:r>
            <a:r>
              <a:rPr lang="en-US" dirty="0" smtClean="0"/>
              <a:t> Frankenstein</a:t>
            </a:r>
            <a:endParaRPr lang="en-US" dirty="0"/>
          </a:p>
          <a:p>
            <a:endParaRPr lang="en-US" dirty="0"/>
          </a:p>
          <a:p>
            <a:pPr lvl="1"/>
            <a:r>
              <a:rPr lang="en-US" dirty="0"/>
              <a:t>Drives racecars</a:t>
            </a:r>
          </a:p>
          <a:p>
            <a:pPr lvl="1"/>
            <a:endParaRPr lang="en-US" dirty="0"/>
          </a:p>
          <a:p>
            <a:pPr lvl="1"/>
            <a:r>
              <a:rPr lang="en-US" dirty="0"/>
              <a:t>Created Rails for speed, self-reliance, and programmer happiness</a:t>
            </a:r>
          </a:p>
          <a:p>
            <a:pPr marL="0" indent="0">
              <a:buNone/>
            </a:pPr>
            <a:endParaRPr lang="en-US" dirty="0"/>
          </a:p>
        </p:txBody>
      </p:sp>
    </p:spTree>
    <p:extLst>
      <p:ext uri="{BB962C8B-B14F-4D97-AF65-F5344CB8AC3E}">
        <p14:creationId xmlns:p14="http://schemas.microsoft.com/office/powerpoint/2010/main" val="206167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12</TotalTime>
  <Words>1155</Words>
  <Application>Microsoft Macintosh PowerPoint</Application>
  <PresentationFormat>On-screen Show (4:3)</PresentationFormat>
  <Paragraphs>85</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Intro to Ruby on Rails</vt:lpstr>
      <vt:lpstr>Today’s Outline</vt:lpstr>
      <vt:lpstr>PowerPoint Presentation</vt:lpstr>
      <vt:lpstr>Coding components</vt:lpstr>
      <vt:lpstr>Coding Components</vt:lpstr>
      <vt:lpstr>PowerPoint Presentation</vt:lpstr>
      <vt:lpstr>What’s Ruby?</vt:lpstr>
      <vt:lpstr>What’s Rails?</vt:lpstr>
      <vt:lpstr>If Rails is the Creature...</vt:lpstr>
      <vt:lpstr>Who Uses Rails?</vt:lpstr>
      <vt:lpstr>Command Line/Terminal</vt:lpstr>
      <vt:lpstr>PowerPoint Presentation</vt:lpstr>
      <vt:lpstr>Let’s Install!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Ruby on Rails</dc:title>
  <dc:creator>Erin Upton-Cosulich</dc:creator>
  <cp:lastModifiedBy>Erin Upton-Cosulich</cp:lastModifiedBy>
  <cp:revision>8</cp:revision>
  <dcterms:created xsi:type="dcterms:W3CDTF">2016-04-11T21:05:16Z</dcterms:created>
  <dcterms:modified xsi:type="dcterms:W3CDTF">2016-04-11T21:18:06Z</dcterms:modified>
</cp:coreProperties>
</file>