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4"/>
  </p:notesMasterIdLst>
  <p:sldIdLst>
    <p:sldId id="256" r:id="rId2"/>
    <p:sldId id="259" r:id="rId3"/>
    <p:sldId id="260" r:id="rId4"/>
    <p:sldId id="258" r:id="rId5"/>
    <p:sldId id="261" r:id="rId6"/>
    <p:sldId id="262" r:id="rId7"/>
    <p:sldId id="263" r:id="rId8"/>
    <p:sldId id="264" r:id="rId9"/>
    <p:sldId id="271"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 id="292" r:id="rId38"/>
    <p:sldId id="294" r:id="rId39"/>
    <p:sldId id="293" r:id="rId40"/>
    <p:sldId id="296" r:id="rId41"/>
    <p:sldId id="297" r:id="rId42"/>
    <p:sldId id="298" r:id="rId43"/>
    <p:sldId id="299" r:id="rId44"/>
    <p:sldId id="300" r:id="rId45"/>
    <p:sldId id="301" r:id="rId46"/>
    <p:sldId id="302" r:id="rId47"/>
    <p:sldId id="303" r:id="rId48"/>
    <p:sldId id="304" r:id="rId49"/>
    <p:sldId id="305" r:id="rId50"/>
    <p:sldId id="306" r:id="rId51"/>
    <p:sldId id="309" r:id="rId52"/>
    <p:sldId id="307" r:id="rId53"/>
    <p:sldId id="308" r:id="rId54"/>
    <p:sldId id="311" r:id="rId55"/>
    <p:sldId id="310" r:id="rId56"/>
    <p:sldId id="313" r:id="rId57"/>
    <p:sldId id="312" r:id="rId58"/>
    <p:sldId id="314" r:id="rId59"/>
    <p:sldId id="315" r:id="rId60"/>
    <p:sldId id="316" r:id="rId61"/>
    <p:sldId id="317" r:id="rId62"/>
    <p:sldId id="318"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94" autoAdjust="0"/>
    <p:restoredTop sz="67837" autoAdjust="0"/>
  </p:normalViewPr>
  <p:slideViewPr>
    <p:cSldViewPr snapToGrid="0" snapToObjects="1">
      <p:cViewPr varScale="1">
        <p:scale>
          <a:sx n="85" d="100"/>
          <a:sy n="85" d="100"/>
        </p:scale>
        <p:origin x="-122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notesMaster" Target="notesMasters/notes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332265-C1C2-0A4B-B06B-9D5CF42F6C63}" type="datetimeFigureOut">
              <a:rPr lang="en-US" smtClean="0"/>
              <a:t>4/11/16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38AB39-EA89-7049-A603-2424D6F45910}" type="slidenum">
              <a:rPr lang="en-US" smtClean="0"/>
              <a:t>‹#›</a:t>
            </a:fld>
            <a:endParaRPr lang="en-US"/>
          </a:p>
        </p:txBody>
      </p:sp>
    </p:spTree>
    <p:extLst>
      <p:ext uri="{BB962C8B-B14F-4D97-AF65-F5344CB8AC3E}">
        <p14:creationId xmlns:p14="http://schemas.microsoft.com/office/powerpoint/2010/main" val="17286010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 Id="rId3" Type="http://schemas.openxmlformats.org/officeDocument/2006/relationships/hyperlink" Target="https://www.nitrous.io/"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u="sng" kern="1200" dirty="0" smtClean="0">
                <a:solidFill>
                  <a:schemeClr val="tx1"/>
                </a:solidFill>
                <a:effectLst/>
                <a:latin typeface="+mn-lt"/>
                <a:ea typeface="+mn-ea"/>
                <a:cs typeface="+mn-cs"/>
                <a:hlinkClick r:id="rId3"/>
              </a:rPr>
              <a:t>Nitrous.io</a:t>
            </a:r>
            <a:r>
              <a:rPr lang="en-US" sz="1200" kern="1200" dirty="0" smtClean="0">
                <a:solidFill>
                  <a:schemeClr val="tx1"/>
                </a:solidFill>
                <a:effectLst/>
                <a:latin typeface="+mn-lt"/>
                <a:ea typeface="+mn-ea"/>
                <a:cs typeface="+mn-cs"/>
              </a:rPr>
              <a:t> provides a hosted development environment. Basically, you get access to a remote computer from your web browser. The Nitrous computer runs Ubuntu Linux, which is a popular operating system for Rails development.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a:t>
            </a:fld>
            <a:endParaRPr lang="en-US"/>
          </a:p>
        </p:txBody>
      </p:sp>
    </p:spTree>
    <p:extLst>
      <p:ext uri="{BB962C8B-B14F-4D97-AF65-F5344CB8AC3E}">
        <p14:creationId xmlns:p14="http://schemas.microsoft.com/office/powerpoint/2010/main" val="33023272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On the menu bar on the left side of the screen, open app</a:t>
            </a:r>
            <a:r>
              <a:rPr lang="en-US" sz="1200" i="0" kern="1200" dirty="0" smtClean="0">
                <a:solidFill>
                  <a:schemeClr val="tx1"/>
                </a:solidFill>
                <a:effectLst/>
                <a:latin typeface="+mn-lt"/>
                <a:ea typeface="+mn-ea"/>
                <a:cs typeface="+mn-cs"/>
                <a:sym typeface="Wingdings"/>
              </a:rPr>
              <a:t></a:t>
            </a:r>
            <a:r>
              <a:rPr lang="en-US" sz="1200" i="0" kern="1200" dirty="0" smtClean="0">
                <a:solidFill>
                  <a:schemeClr val="tx1"/>
                </a:solidFill>
                <a:effectLst/>
                <a:latin typeface="+mn-lt"/>
                <a:ea typeface="+mn-ea"/>
                <a:cs typeface="+mn-cs"/>
              </a:rPr>
              <a:t> </a:t>
            </a:r>
            <a:r>
              <a:rPr lang="en-US" sz="1200" i="0" kern="1200" dirty="0" err="1" smtClean="0">
                <a:solidFill>
                  <a:schemeClr val="tx1"/>
                </a:solidFill>
                <a:effectLst/>
                <a:latin typeface="+mn-lt"/>
                <a:ea typeface="+mn-ea"/>
                <a:cs typeface="+mn-cs"/>
              </a:rPr>
              <a:t>views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pages</a:t>
            </a:r>
            <a:r>
              <a:rPr lang="en-US" sz="1200" i="0" kern="1200" dirty="0" err="1" smtClean="0">
                <a:solidFill>
                  <a:schemeClr val="tx1"/>
                </a:solidFill>
                <a:effectLst/>
                <a:latin typeface="+mn-lt"/>
                <a:ea typeface="+mn-ea"/>
                <a:cs typeface="+mn-cs"/>
                <a:sym typeface="Wingdings"/>
              </a:rPr>
              <a:t></a:t>
            </a:r>
            <a:r>
              <a:rPr lang="en-US" sz="1200" i="0" kern="1200" dirty="0" err="1" smtClean="0">
                <a:solidFill>
                  <a:schemeClr val="tx1"/>
                </a:solidFill>
                <a:effectLst/>
                <a:latin typeface="+mn-lt"/>
                <a:ea typeface="+mn-ea"/>
                <a:cs typeface="+mn-cs"/>
              </a:rPr>
              <a:t>home.html.erb</a:t>
            </a:r>
            <a:r>
              <a:rPr lang="en-US" sz="1200" i="0" kern="1200" dirty="0" smtClean="0">
                <a:solidFill>
                  <a:schemeClr val="tx1"/>
                </a:solidFill>
                <a:effectLst/>
                <a:latin typeface="+mn-lt"/>
                <a:ea typeface="+mn-ea"/>
                <a:cs typeface="+mn-cs"/>
              </a:rPr>
              <a:t> and type this code in that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&lt;h1&gt;This is my app!&lt;/h1&gt; </a:t>
            </a:r>
          </a:p>
          <a:p>
            <a:r>
              <a:rPr lang="en-US" sz="1200" kern="1200" dirty="0" smtClean="0">
                <a:solidFill>
                  <a:schemeClr val="tx1"/>
                </a:solidFill>
                <a:effectLst/>
                <a:latin typeface="+mn-lt"/>
                <a:ea typeface="+mn-ea"/>
                <a:cs typeface="+mn-cs"/>
              </a:rPr>
              <a:t>&lt;p&gt;We’re learning to build with </a:t>
            </a:r>
            <a:r>
              <a:rPr lang="en-US" sz="1200" kern="1200" dirty="0" err="1" smtClean="0">
                <a:solidFill>
                  <a:schemeClr val="tx1"/>
                </a:solidFill>
                <a:effectLst/>
                <a:latin typeface="+mn-lt"/>
                <a:ea typeface="+mn-ea"/>
                <a:cs typeface="+mn-cs"/>
              </a:rPr>
              <a:t>SpeakCode</a:t>
            </a:r>
            <a:r>
              <a:rPr lang="en-US" sz="1200" kern="1200" dirty="0" smtClean="0">
                <a:solidFill>
                  <a:schemeClr val="tx1"/>
                </a:solidFill>
                <a:effectLst/>
                <a:latin typeface="+mn-lt"/>
                <a:ea typeface="+mn-ea"/>
                <a:cs typeface="+mn-cs"/>
              </a:rPr>
              <a:t>&lt;/p&gt;</a:t>
            </a:r>
            <a:r>
              <a:rPr lang="en-US" dirty="0" smtClean="0">
                <a:effectLst/>
              </a:rPr>
              <a:t> </a:t>
            </a:r>
          </a:p>
          <a:p>
            <a:endParaRPr lang="en-US" sz="1200" i="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Save the file by typing: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Mac: </a:t>
            </a:r>
            <a:r>
              <a:rPr lang="en-US" sz="1200" i="1" kern="1200" dirty="0" smtClean="0">
                <a:solidFill>
                  <a:schemeClr val="tx1"/>
                </a:solidFill>
                <a:effectLst/>
                <a:latin typeface="+mn-lt"/>
                <a:ea typeface="+mn-ea"/>
                <a:cs typeface="+mn-cs"/>
              </a:rPr>
              <a:t>Command + S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or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     PC: </a:t>
            </a:r>
            <a:r>
              <a:rPr lang="en-US" sz="1200" i="1" kern="1200" dirty="0" smtClean="0">
                <a:solidFill>
                  <a:schemeClr val="tx1"/>
                </a:solidFill>
                <a:effectLst/>
                <a:latin typeface="+mn-lt"/>
                <a:ea typeface="+mn-ea"/>
                <a:cs typeface="+mn-cs"/>
              </a:rPr>
              <a:t>Ctrl + S</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Now we can refresh the browser preview tab and see our changes under pages/home</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16</a:t>
            </a:fld>
            <a:endParaRPr lang="en-US"/>
          </a:p>
        </p:txBody>
      </p:sp>
    </p:spTree>
    <p:extLst>
      <p:ext uri="{BB962C8B-B14F-4D97-AF65-F5344CB8AC3E}">
        <p14:creationId xmlns:p14="http://schemas.microsoft.com/office/powerpoint/2010/main" val="300461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direct people to a certain page by setting a route that points to that page.</a:t>
            </a:r>
          </a:p>
          <a:p>
            <a:r>
              <a:rPr lang="en-US" sz="1200" b="0" kern="1200" dirty="0" smtClean="0">
                <a:solidFill>
                  <a:schemeClr val="tx1"/>
                </a:solidFill>
                <a:effectLst/>
                <a:latin typeface="+mn-lt"/>
                <a:ea typeface="+mn-ea"/>
                <a:cs typeface="+mn-cs"/>
              </a:rPr>
              <a:t>1. Show the home page of your app</a:t>
            </a:r>
            <a:endParaRPr lang="en-US" sz="1200" b="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config</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routes.rb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Replace the line</a:t>
            </a:r>
          </a:p>
          <a:p>
            <a:r>
              <a:rPr lang="en-US" sz="1200" kern="1200" dirty="0" smtClean="0">
                <a:solidFill>
                  <a:schemeClr val="tx1"/>
                </a:solidFill>
                <a:effectLst/>
                <a:latin typeface="+mn-lt"/>
                <a:ea typeface="+mn-ea"/>
                <a:cs typeface="+mn-cs"/>
              </a:rPr>
              <a:t>get "pages/home"</a:t>
            </a:r>
            <a:r>
              <a:rPr lang="en-US" dirty="0" smtClean="0">
                <a:effectLst/>
              </a:rPr>
              <a:t> </a:t>
            </a:r>
            <a:r>
              <a:rPr lang="en-US" sz="1200" kern="1200" dirty="0" smtClean="0">
                <a:solidFill>
                  <a:schemeClr val="tx1"/>
                </a:solidFill>
                <a:effectLst/>
                <a:latin typeface="+mn-lt"/>
                <a:ea typeface="+mn-ea"/>
                <a:cs typeface="+mn-cs"/>
              </a:rPr>
              <a:t>with:</a:t>
            </a:r>
          </a:p>
          <a:p>
            <a:r>
              <a:rPr lang="en-US" sz="1200" kern="1200" dirty="0" smtClean="0">
                <a:solidFill>
                  <a:schemeClr val="tx1"/>
                </a:solidFill>
                <a:effectLst/>
                <a:latin typeface="+mn-lt"/>
                <a:ea typeface="+mn-ea"/>
                <a:cs typeface="+mn-cs"/>
              </a:rPr>
              <a:t>root "</a:t>
            </a:r>
            <a:r>
              <a:rPr lang="en-US" sz="1200" kern="1200" dirty="0" err="1" smtClean="0">
                <a:solidFill>
                  <a:schemeClr val="tx1"/>
                </a:solidFill>
                <a:effectLst/>
                <a:latin typeface="+mn-lt"/>
                <a:ea typeface="+mn-ea"/>
                <a:cs typeface="+mn-cs"/>
              </a:rPr>
              <a:t>pages#home</a:t>
            </a:r>
            <a:r>
              <a:rPr lang="en-US" sz="1200" kern="1200" dirty="0" smtClean="0">
                <a:solidFill>
                  <a:schemeClr val="tx1"/>
                </a:solidFill>
                <a:effectLst/>
                <a:latin typeface="+mn-lt"/>
                <a:ea typeface="+mn-ea"/>
                <a:cs typeface="+mn-cs"/>
              </a:rPr>
              <a:t>"</a:t>
            </a:r>
            <a:r>
              <a:rPr lang="en-US" dirty="0" smtClean="0">
                <a:effectLst/>
              </a:rPr>
              <a:t> </a:t>
            </a:r>
          </a:p>
          <a:p>
            <a:r>
              <a:rPr lang="en-US" sz="1200" kern="1200" dirty="0" smtClean="0">
                <a:solidFill>
                  <a:schemeClr val="tx1"/>
                </a:solidFill>
                <a:effectLst/>
                <a:latin typeface="+mn-lt"/>
                <a:ea typeface="+mn-ea"/>
                <a:cs typeface="+mn-cs"/>
              </a:rPr>
              <a:t>In the other browser tab, now if we delete the pages/home part of our URL we see that when we go to the home page, we’re getting redirected to pages and then </a:t>
            </a:r>
            <a:r>
              <a:rPr lang="en-US" sz="1200"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17</a:t>
            </a:fld>
            <a:endParaRPr lang="en-US"/>
          </a:p>
        </p:txBody>
      </p:sp>
    </p:spTree>
    <p:extLst>
      <p:ext uri="{BB962C8B-B14F-4D97-AF65-F5344CB8AC3E}">
        <p14:creationId xmlns:p14="http://schemas.microsoft.com/office/powerpoint/2010/main" val="2786491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You’ll probably need more than just a "Home” page on your app. To do that, we’ll add a new view and set a route for it. First we’ll </a:t>
            </a:r>
            <a:r>
              <a:rPr lang="en-US" sz="1200" b="0" kern="1200" dirty="0" smtClean="0">
                <a:solidFill>
                  <a:schemeClr val="tx1"/>
                </a:solidFill>
                <a:effectLst/>
                <a:latin typeface="+mn-lt"/>
                <a:ea typeface="+mn-ea"/>
                <a:cs typeface="+mn-cs"/>
              </a:rPr>
              <a:t>add a new action in the controller. To do this,  </a:t>
            </a:r>
            <a:r>
              <a:rPr lang="en-US" sz="1200" b="0" i="0" kern="1200" dirty="0" smtClean="0">
                <a:solidFill>
                  <a:schemeClr val="tx1"/>
                </a:solidFill>
                <a:effectLst/>
                <a:latin typeface="+mn-lt"/>
                <a:ea typeface="+mn-ea"/>
                <a:cs typeface="+mn-cs"/>
              </a:rPr>
              <a:t>open app/controllers/</a:t>
            </a:r>
            <a:r>
              <a:rPr lang="en-US" sz="1200" b="0" i="0" kern="1200" dirty="0" err="1" smtClean="0">
                <a:solidFill>
                  <a:schemeClr val="tx1"/>
                </a:solidFill>
                <a:effectLst/>
                <a:latin typeface="+mn-lt"/>
                <a:ea typeface="+mn-ea"/>
                <a:cs typeface="+mn-cs"/>
              </a:rPr>
              <a:t>pages_controller.rb</a:t>
            </a:r>
            <a:r>
              <a:rPr lang="en-US" sz="1200" b="0" i="0" kern="1200" dirty="0" smtClean="0">
                <a:solidFill>
                  <a:schemeClr val="tx1"/>
                </a:solidFill>
                <a:effectLst/>
                <a:latin typeface="+mn-lt"/>
                <a:ea typeface="+mn-ea"/>
                <a:cs typeface="+mn-cs"/>
              </a:rPr>
              <a:t> and type in this code:</a:t>
            </a: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about  </a:t>
            </a:r>
          </a:p>
          <a:p>
            <a:r>
              <a:rPr lang="en-US" sz="1200" kern="1200" dirty="0" smtClean="0">
                <a:solidFill>
                  <a:schemeClr val="tx1"/>
                </a:solidFill>
                <a:effectLst/>
                <a:latin typeface="+mn-lt"/>
                <a:ea typeface="+mn-ea"/>
                <a:cs typeface="+mn-cs"/>
              </a:rPr>
              <a:t>end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18</a:t>
            </a:fld>
            <a:endParaRPr lang="en-US"/>
          </a:p>
        </p:txBody>
      </p:sp>
    </p:spTree>
    <p:extLst>
      <p:ext uri="{BB962C8B-B14F-4D97-AF65-F5344CB8AC3E}">
        <p14:creationId xmlns:p14="http://schemas.microsoft.com/office/powerpoint/2010/main" val="95780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19</a:t>
            </a:fld>
            <a:endParaRPr lang="en-US"/>
          </a:p>
        </p:txBody>
      </p:sp>
    </p:spTree>
    <p:extLst>
      <p:ext uri="{BB962C8B-B14F-4D97-AF65-F5344CB8AC3E}">
        <p14:creationId xmlns:p14="http://schemas.microsoft.com/office/powerpoint/2010/main" val="1760804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Embedded Ruby (</a:t>
            </a:r>
            <a:r>
              <a:rPr lang="en-US" sz="1200" kern="1200" dirty="0" err="1" smtClean="0">
                <a:solidFill>
                  <a:schemeClr val="tx1"/>
                </a:solidFill>
                <a:effectLst/>
                <a:latin typeface="+mn-lt"/>
                <a:ea typeface="+mn-ea"/>
                <a:cs typeface="+mn-cs"/>
              </a:rPr>
              <a:t>erb</a:t>
            </a:r>
            <a:r>
              <a:rPr lang="en-US" sz="1200" kern="1200" dirty="0" smtClean="0">
                <a:solidFill>
                  <a:schemeClr val="tx1"/>
                </a:solidFill>
                <a:effectLst/>
                <a:latin typeface="+mn-lt"/>
                <a:ea typeface="+mn-ea"/>
                <a:cs typeface="+mn-cs"/>
              </a:rPr>
              <a:t>) lets you add dynamic content to static HTML pages.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21</a:t>
            </a:fld>
            <a:endParaRPr lang="en-US"/>
          </a:p>
        </p:txBody>
      </p:sp>
    </p:spTree>
    <p:extLst>
      <p:ext uri="{BB962C8B-B14F-4D97-AF65-F5344CB8AC3E}">
        <p14:creationId xmlns:p14="http://schemas.microsoft.com/office/powerpoint/2010/main" val="341728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Remember that in HTML, a link looks like this: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Courier"/>
                <a:cs typeface="Courier"/>
              </a:rPr>
              <a:t>&lt;a </a:t>
            </a:r>
            <a:r>
              <a:rPr lang="en-US" sz="1200" dirty="0" err="1" smtClean="0">
                <a:latin typeface="Courier"/>
                <a:cs typeface="Courier"/>
              </a:rPr>
              <a:t>href</a:t>
            </a:r>
            <a:r>
              <a:rPr lang="en-US" sz="1200" dirty="0" smtClean="0">
                <a:latin typeface="Courier"/>
                <a:cs typeface="Courier"/>
              </a:rPr>
              <a:t>="#"&gt;here&lt;/a&gt;</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22</a:t>
            </a:fld>
            <a:endParaRPr lang="en-US"/>
          </a:p>
        </p:txBody>
      </p:sp>
    </p:spTree>
    <p:extLst>
      <p:ext uri="{BB962C8B-B14F-4D97-AF65-F5344CB8AC3E}">
        <p14:creationId xmlns:p14="http://schemas.microsoft.com/office/powerpoint/2010/main" val="1564153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In a Rails app, we create links using embedded Ruby tags instead. Inside these tags we can write code in the Ruby language. The tags are like saying, heads up, we’re not going to be speaking HTML for a second—instead we’ll be speaking Ruby—so please listen for Ruby instead of HTML. This is what Ruby tags look like: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&lt;%=  %&gt;</a:t>
            </a:r>
          </a:p>
          <a:p>
            <a:endParaRPr lang="en-US"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23</a:t>
            </a:fld>
            <a:endParaRPr lang="en-US"/>
          </a:p>
        </p:txBody>
      </p:sp>
    </p:spTree>
    <p:extLst>
      <p:ext uri="{BB962C8B-B14F-4D97-AF65-F5344CB8AC3E}">
        <p14:creationId xmlns:p14="http://schemas.microsoft.com/office/powerpoint/2010/main" val="11987700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write a full Ruby link into the </a:t>
            </a:r>
            <a:r>
              <a:rPr lang="en-US" sz="1200" i="1" kern="1200" dirty="0" err="1" smtClean="0">
                <a:solidFill>
                  <a:schemeClr val="tx1"/>
                </a:solidFill>
                <a:effectLst/>
                <a:latin typeface="+mn-lt"/>
                <a:ea typeface="+mn-ea"/>
                <a:cs typeface="+mn-cs"/>
              </a:rPr>
              <a:t>home.html.erb</a:t>
            </a:r>
            <a:r>
              <a:rPr lang="en-US" sz="1200" kern="1200" dirty="0" smtClean="0">
                <a:solidFill>
                  <a:schemeClr val="tx1"/>
                </a:solidFill>
                <a:effectLst/>
                <a:latin typeface="+mn-lt"/>
                <a:ea typeface="+mn-ea"/>
                <a:cs typeface="+mn-cs"/>
              </a:rPr>
              <a:t> file.</a:t>
            </a:r>
            <a:r>
              <a:rPr lang="en-US" sz="1200" kern="1200" baseline="0" dirty="0" smtClean="0">
                <a:solidFill>
                  <a:schemeClr val="tx1"/>
                </a:solidFill>
                <a:effectLst/>
                <a:latin typeface="+mn-lt"/>
                <a:ea typeface="+mn-ea"/>
                <a:cs typeface="+mn-cs"/>
              </a:rPr>
              <a:t> Navigate into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app/views/pages/</a:t>
            </a:r>
            <a:r>
              <a:rPr lang="en-US" sz="1200" i="1" kern="1200" dirty="0" err="1" smtClean="0">
                <a:solidFill>
                  <a:schemeClr val="tx1"/>
                </a:solidFill>
                <a:effectLst/>
                <a:latin typeface="+mn-lt"/>
                <a:ea typeface="+mn-ea"/>
                <a:cs typeface="+mn-cs"/>
              </a:rPr>
              <a:t>home.html.erb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type in this code:</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"here", "#" %&gt;</a:t>
            </a:r>
          </a:p>
          <a:p>
            <a:r>
              <a:rPr lang="en-US" sz="1200" kern="1200" dirty="0" smtClean="0">
                <a:solidFill>
                  <a:schemeClr val="tx1"/>
                </a:solidFill>
                <a:effectLst/>
                <a:latin typeface="+mn-lt"/>
                <a:ea typeface="+mn-ea"/>
                <a:cs typeface="+mn-cs"/>
              </a:rPr>
              <a:t>In Ruby on Rails, a full link will look like that (that’s Ruby code inside the tags).</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24</a:t>
            </a:fld>
            <a:endParaRPr lang="en-US"/>
          </a:p>
        </p:txBody>
      </p:sp>
    </p:spTree>
    <p:extLst>
      <p:ext uri="{BB962C8B-B14F-4D97-AF65-F5344CB8AC3E}">
        <p14:creationId xmlns:p14="http://schemas.microsoft.com/office/powerpoint/2010/main" val="3167323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Rails, layouts let you create elements that show up on every page in your app--like a navigation bar that always appears that the top. So let’s add some </a:t>
            </a:r>
            <a:r>
              <a:rPr lang="en-US" sz="1200" kern="1200" dirty="0" err="1" smtClean="0">
                <a:solidFill>
                  <a:schemeClr val="tx1"/>
                </a:solidFill>
                <a:effectLst/>
                <a:latin typeface="+mn-lt"/>
                <a:ea typeface="+mn-ea"/>
                <a:cs typeface="+mn-cs"/>
              </a:rPr>
              <a:t>navbar</a:t>
            </a:r>
            <a:r>
              <a:rPr lang="en-US" sz="1200" kern="1200" dirty="0" smtClean="0">
                <a:solidFill>
                  <a:schemeClr val="tx1"/>
                </a:solidFill>
                <a:effectLst/>
                <a:latin typeface="+mn-lt"/>
                <a:ea typeface="+mn-ea"/>
                <a:cs typeface="+mn-cs"/>
              </a:rPr>
              <a:t> links. </a:t>
            </a:r>
            <a:r>
              <a:rPr lang="en-US" sz="1200" i="0" kern="1200" dirty="0" smtClean="0">
                <a:solidFill>
                  <a:schemeClr val="tx1"/>
                </a:solidFill>
                <a:effectLst/>
                <a:latin typeface="+mn-lt"/>
                <a:ea typeface="+mn-ea"/>
                <a:cs typeface="+mn-cs"/>
              </a:rPr>
              <a:t>Open</a:t>
            </a:r>
            <a:r>
              <a:rPr lang="en-US" sz="1200" i="1" kern="1200" dirty="0" smtClean="0">
                <a:solidFill>
                  <a:schemeClr val="tx1"/>
                </a:solidFill>
                <a:effectLst/>
                <a:latin typeface="+mn-lt"/>
                <a:ea typeface="+mn-ea"/>
                <a:cs typeface="+mn-cs"/>
              </a:rPr>
              <a:t> apps/views/layouts/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r>
              <a:rPr lang="en-US" sz="1200" i="0" kern="1200" dirty="0" smtClean="0">
                <a:solidFill>
                  <a:schemeClr val="tx1"/>
                </a:solidFill>
                <a:effectLst/>
                <a:latin typeface="+mn-lt"/>
                <a:ea typeface="+mn-ea"/>
                <a:cs typeface="+mn-cs"/>
              </a:rPr>
              <a:t>and add this code above the line that says &lt;%= yield %&gt;:</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Now when we refresh our other browser tab… we see these </a:t>
            </a:r>
            <a:r>
              <a:rPr lang="en-US" sz="1200" kern="1200" dirty="0" err="1" smtClean="0">
                <a:solidFill>
                  <a:schemeClr val="tx1"/>
                </a:solidFill>
                <a:effectLst/>
                <a:latin typeface="+mn-lt"/>
                <a:ea typeface="+mn-ea"/>
                <a:cs typeface="+mn-cs"/>
              </a:rPr>
              <a:t>nav</a:t>
            </a:r>
            <a:r>
              <a:rPr lang="en-US" sz="1200" kern="1200" dirty="0" smtClean="0">
                <a:solidFill>
                  <a:schemeClr val="tx1"/>
                </a:solidFill>
                <a:effectLst/>
                <a:latin typeface="+mn-lt"/>
                <a:ea typeface="+mn-ea"/>
                <a:cs typeface="+mn-cs"/>
              </a:rPr>
              <a:t> links.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25</a:t>
            </a:fld>
            <a:endParaRPr lang="en-US"/>
          </a:p>
        </p:txBody>
      </p:sp>
    </p:spTree>
    <p:extLst>
      <p:ext uri="{BB962C8B-B14F-4D97-AF65-F5344CB8AC3E}">
        <p14:creationId xmlns:p14="http://schemas.microsoft.com/office/powerpoint/2010/main" val="3696244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 we can add the Bootstrap gem for some</a:t>
            </a:r>
            <a:r>
              <a:rPr lang="en-US" baseline="0" dirty="0" smtClean="0"/>
              <a:t> styling. But first– what is a Ruby gem?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Ruby gems are time-saving libraries of code that you can download and plug into your application.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We save a list of our app’s Ruby gems in the </a:t>
            </a:r>
            <a:r>
              <a:rPr lang="en-US" baseline="0" dirty="0" err="1" smtClean="0"/>
              <a:t>Gemfile</a:t>
            </a:r>
            <a:r>
              <a:rPr lang="en-US" baseline="0" dirty="0" smtClean="0"/>
              <a:t>. </a:t>
            </a:r>
          </a:p>
          <a:p>
            <a:r>
              <a:rPr lang="en-US" baseline="0" dirty="0" smtClean="0"/>
              <a:t>That’s where we’ll start to install Bootstrap in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26</a:t>
            </a:fld>
            <a:endParaRPr lang="en-US"/>
          </a:p>
        </p:txBody>
      </p:sp>
    </p:spTree>
    <p:extLst>
      <p:ext uri="{BB962C8B-B14F-4D97-AF65-F5344CB8AC3E}">
        <p14:creationId xmlns:p14="http://schemas.microsoft.com/office/powerpoint/2010/main" val="3907210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take a look at what this README file says. </a:t>
            </a:r>
          </a:p>
          <a:p>
            <a:r>
              <a:rPr lang="en-US" sz="1200" kern="1200" dirty="0" smtClean="0">
                <a:solidFill>
                  <a:schemeClr val="tx1"/>
                </a:solidFill>
                <a:effectLst/>
                <a:latin typeface="+mn-lt"/>
                <a:ea typeface="+mn-ea"/>
                <a:cs typeface="+mn-cs"/>
              </a:rPr>
              <a:t>First it says “To see which version of Rails is installed, run: rails –v” so let’s do that in the black box at the bottom, which is called a console. We’re running Rails 4.2.5.1 which is important to know because if you run into trouble later on and need to ask questions about how to fix a bug, in your question it’s always helpful to include the version number of the tools you’re using. </a:t>
            </a:r>
          </a:p>
          <a:p>
            <a:r>
              <a:rPr lang="en-US" sz="1200" kern="1200" dirty="0" smtClean="0">
                <a:solidFill>
                  <a:schemeClr val="tx1"/>
                </a:solidFill>
                <a:effectLst/>
                <a:latin typeface="+mn-lt"/>
                <a:ea typeface="+mn-ea"/>
                <a:cs typeface="+mn-cs"/>
              </a:rPr>
              <a:t>Scrolling down on the README we can also see that Nitrous included a sample app, which we can delete by right-clicking on it.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8</a:t>
            </a:fld>
            <a:endParaRPr lang="en-US"/>
          </a:p>
        </p:txBody>
      </p:sp>
    </p:spTree>
    <p:extLst>
      <p:ext uri="{BB962C8B-B14F-4D97-AF65-F5344CB8AC3E}">
        <p14:creationId xmlns:p14="http://schemas.microsoft.com/office/powerpoint/2010/main" val="21800074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add the bootstrap gem, we’ll </a:t>
            </a:r>
            <a:r>
              <a:rPr lang="en-US" sz="1200" i="1" kern="1200" dirty="0" smtClean="0">
                <a:solidFill>
                  <a:schemeClr val="tx1"/>
                </a:solidFill>
                <a:effectLst/>
                <a:latin typeface="+mn-lt"/>
                <a:ea typeface="+mn-ea"/>
                <a:cs typeface="+mn-cs"/>
              </a:rPr>
              <a:t>open /</a:t>
            </a:r>
            <a:r>
              <a:rPr lang="en-US" sz="1200" i="1" kern="1200" dirty="0" err="1" smtClean="0">
                <a:solidFill>
                  <a:schemeClr val="tx1"/>
                </a:solidFill>
                <a:effectLst/>
                <a:latin typeface="+mn-lt"/>
                <a:ea typeface="+mn-ea"/>
                <a:cs typeface="+mn-cs"/>
              </a:rPr>
              <a:t>Gemfile</a:t>
            </a:r>
            <a:r>
              <a:rPr lang="en-US" sz="1200" i="1" kern="1200" dirty="0" smtClean="0">
                <a:solidFill>
                  <a:schemeClr val="tx1"/>
                </a:solidFill>
                <a:effectLst/>
                <a:latin typeface="+mn-lt"/>
                <a:ea typeface="+mn-ea"/>
                <a:cs typeface="+mn-cs"/>
              </a:rPr>
              <a:t> and add this code under the line that says</a:t>
            </a:r>
            <a:br>
              <a:rPr lang="en-US" sz="1200" i="1" kern="1200" dirty="0" smtClean="0">
                <a:solidFill>
                  <a:schemeClr val="tx1"/>
                </a:solidFill>
                <a:effectLst/>
                <a:latin typeface="+mn-lt"/>
                <a:ea typeface="+mn-ea"/>
                <a:cs typeface="+mn-cs"/>
              </a:rPr>
            </a:br>
            <a:r>
              <a:rPr lang="en-US" sz="1200" i="1" kern="1200" dirty="0" smtClean="0">
                <a:solidFill>
                  <a:schemeClr val="tx1"/>
                </a:solidFill>
                <a:effectLst/>
                <a:latin typeface="+mn-lt"/>
                <a:ea typeface="+mn-ea"/>
                <a:cs typeface="+mn-cs"/>
              </a:rPr>
              <a:t> “gem '</a:t>
            </a:r>
            <a:r>
              <a:rPr lang="en-US" sz="1200" i="1" kern="1200" dirty="0" err="1" smtClean="0">
                <a:solidFill>
                  <a:schemeClr val="tx1"/>
                </a:solidFill>
                <a:effectLst/>
                <a:latin typeface="+mn-lt"/>
                <a:ea typeface="+mn-ea"/>
                <a:cs typeface="+mn-cs"/>
              </a:rPr>
              <a:t>jbuilder</a:t>
            </a:r>
            <a:r>
              <a:rPr lang="en-US" sz="1200" i="1" kern="1200" dirty="0" smtClean="0">
                <a:solidFill>
                  <a:schemeClr val="tx1"/>
                </a:solidFill>
                <a:effectLst/>
                <a:latin typeface="+mn-lt"/>
                <a:ea typeface="+mn-ea"/>
                <a:cs typeface="+mn-cs"/>
              </a:rPr>
              <a:t>', '~&gt; 2.0'”:</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gem 'bootstrap-sass'</a:t>
            </a:r>
            <a:br>
              <a:rPr lang="en-US" sz="1200" kern="1200" dirty="0" smtClean="0">
                <a:solidFill>
                  <a:schemeClr val="tx1"/>
                </a:solidFill>
                <a:effectLst/>
                <a:latin typeface="+mn-lt"/>
                <a:ea typeface="+mn-ea"/>
                <a:cs typeface="+mn-cs"/>
              </a:rPr>
            </a:br>
            <a:r>
              <a:rPr lang="en-US" sz="1200" kern="1200" dirty="0" smtClean="0">
                <a:solidFill>
                  <a:schemeClr val="tx1"/>
                </a:solidFill>
                <a:effectLst/>
                <a:latin typeface="+mn-lt"/>
                <a:ea typeface="+mn-ea"/>
                <a:cs typeface="+mn-cs"/>
              </a:rPr>
              <a: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27</a:t>
            </a:fld>
            <a:endParaRPr lang="en-US"/>
          </a:p>
        </p:txBody>
      </p:sp>
    </p:spTree>
    <p:extLst>
      <p:ext uri="{BB962C8B-B14F-4D97-AF65-F5344CB8AC3E}">
        <p14:creationId xmlns:p14="http://schemas.microsoft.com/office/powerpoint/2010/main" val="3533948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Every time we add a Ruby gem to our list of gems in the </a:t>
            </a:r>
            <a:r>
              <a:rPr lang="en-US" dirty="0" err="1" smtClean="0"/>
              <a:t>Gemfile</a:t>
            </a:r>
            <a:r>
              <a:rPr lang="en-US" dirty="0" smtClean="0"/>
              <a:t>, we need to tell Rails to grab those files from the internet, drop them into our app, and install them with this command in the console: bundle</a:t>
            </a:r>
            <a:r>
              <a:rPr lang="en-US" baseline="0" dirty="0" smtClean="0"/>
              <a:t> install</a:t>
            </a:r>
            <a:endParaRPr lang="en-US"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28</a:t>
            </a:fld>
            <a:endParaRPr lang="en-US"/>
          </a:p>
        </p:txBody>
      </p:sp>
    </p:spTree>
    <p:extLst>
      <p:ext uri="{BB962C8B-B14F-4D97-AF65-F5344CB8AC3E}">
        <p14:creationId xmlns:p14="http://schemas.microsoft.com/office/powerpoint/2010/main" val="29482723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a:t>
            </a:r>
            <a:r>
              <a:rPr lang="en-US" baseline="0" dirty="0" smtClean="0"/>
              <a:t> we take our next step with bootstrap, we need to understand a certain file: the </a:t>
            </a:r>
            <a:r>
              <a:rPr lang="en-US" dirty="0" err="1" smtClean="0"/>
              <a:t>application.css</a:t>
            </a:r>
            <a:r>
              <a:rPr lang="en-US" baseline="0" dirty="0" smtClean="0"/>
              <a:t> file </a:t>
            </a:r>
          </a:p>
          <a:p>
            <a:r>
              <a:rPr lang="en-US" sz="1200" i="1" kern="1200" dirty="0" smtClean="0">
                <a:solidFill>
                  <a:schemeClr val="tx1"/>
                </a:solidFill>
                <a:effectLst/>
                <a:latin typeface="+mn-lt"/>
                <a:ea typeface="+mn-ea"/>
                <a:cs typeface="+mn-cs"/>
              </a:rPr>
              <a:t>Let’s look at this file in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application.css</a:t>
            </a:r>
            <a:endParaRPr lang="en-US"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Application.css</a:t>
            </a:r>
            <a:r>
              <a:rPr lang="en-US" sz="1200" kern="1200" dirty="0" smtClean="0">
                <a:solidFill>
                  <a:schemeClr val="tx1"/>
                </a:solidFill>
                <a:effectLst/>
                <a:latin typeface="+mn-lt"/>
                <a:ea typeface="+mn-ea"/>
                <a:cs typeface="+mn-cs"/>
              </a:rPr>
              <a:t> takes all the other files in your /</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 directory and combines them when you run your app.</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29</a:t>
            </a:fld>
            <a:endParaRPr lang="en-US"/>
          </a:p>
        </p:txBody>
      </p:sp>
    </p:spTree>
    <p:extLst>
      <p:ext uri="{BB962C8B-B14F-4D97-AF65-F5344CB8AC3E}">
        <p14:creationId xmlns:p14="http://schemas.microsoft.com/office/powerpoint/2010/main" val="35080447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One of the files that</a:t>
            </a:r>
            <a:r>
              <a:rPr lang="en-US" baseline="0" dirty="0" smtClean="0"/>
              <a:t> we will compile through that </a:t>
            </a:r>
            <a:r>
              <a:rPr lang="en-US" baseline="0" dirty="0" err="1" smtClean="0"/>
              <a:t>application.css</a:t>
            </a:r>
            <a:r>
              <a:rPr lang="en-US" baseline="0" dirty="0" smtClean="0"/>
              <a:t> file contains the customized bootstrap styling that we want to include in our app. To create this new file, </a:t>
            </a:r>
            <a:r>
              <a:rPr lang="en-US" sz="1200" i="1" kern="1200" dirty="0" smtClean="0">
                <a:solidFill>
                  <a:schemeClr val="tx1"/>
                </a:solidFill>
                <a:effectLst/>
                <a:latin typeface="+mn-lt"/>
                <a:ea typeface="+mn-ea"/>
                <a:cs typeface="+mn-cs"/>
              </a:rPr>
              <a:t>right click</a:t>
            </a:r>
            <a:r>
              <a:rPr lang="en-US" sz="1200" i="1" kern="1200" baseline="0" dirty="0" smtClean="0">
                <a:solidFill>
                  <a:schemeClr val="tx1"/>
                </a:solidFill>
                <a:effectLst/>
                <a:latin typeface="+mn-lt"/>
                <a:ea typeface="+mn-ea"/>
                <a:cs typeface="+mn-cs"/>
              </a:rPr>
              <a:t> </a:t>
            </a:r>
            <a:r>
              <a:rPr lang="en-US" sz="1200" i="1" kern="1200" dirty="0" smtClean="0">
                <a:solidFill>
                  <a:schemeClr val="tx1"/>
                </a:solidFill>
                <a:effectLst/>
                <a:latin typeface="+mn-lt"/>
                <a:ea typeface="+mn-ea"/>
                <a:cs typeface="+mn-cs"/>
              </a:rPr>
              <a:t>on app/assets/</a:t>
            </a:r>
            <a:r>
              <a:rPr lang="en-US" sz="1200" i="1" kern="1200" dirty="0" err="1" smtClean="0">
                <a:solidFill>
                  <a:schemeClr val="tx1"/>
                </a:solidFill>
                <a:effectLst/>
                <a:latin typeface="+mn-lt"/>
                <a:ea typeface="+mn-ea"/>
                <a:cs typeface="+mn-cs"/>
              </a:rPr>
              <a:t>stylesheets</a:t>
            </a:r>
            <a:r>
              <a:rPr lang="en-US" sz="1200" i="1" kern="1200" dirty="0" smtClean="0">
                <a:solidFill>
                  <a:schemeClr val="tx1"/>
                </a:solidFill>
                <a:effectLst/>
                <a:latin typeface="+mn-lt"/>
                <a:ea typeface="+mn-ea"/>
                <a:cs typeface="+mn-cs"/>
              </a:rPr>
              <a:t> and scroll to “New File”</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Inside that file, </a:t>
            </a:r>
            <a:endParaRPr lang="en-US" sz="1200" kern="1200" dirty="0" smtClean="0">
              <a:solidFill>
                <a:schemeClr val="tx1"/>
              </a:solidFill>
              <a:effectLst/>
              <a:latin typeface="+mn-lt"/>
              <a:ea typeface="+mn-ea"/>
              <a:cs typeface="+mn-cs"/>
            </a:endParaRP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30</a:t>
            </a:fld>
            <a:endParaRPr lang="en-US"/>
          </a:p>
        </p:txBody>
      </p:sp>
    </p:spTree>
    <p:extLst>
      <p:ext uri="{BB962C8B-B14F-4D97-AF65-F5344CB8AC3E}">
        <p14:creationId xmlns:p14="http://schemas.microsoft.com/office/powerpoint/2010/main" val="283510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i="1" kern="1200" dirty="0" smtClean="0">
                <a:solidFill>
                  <a:schemeClr val="tx1"/>
                </a:solidFill>
                <a:effectLst/>
                <a:latin typeface="+mn-lt"/>
                <a:ea typeface="+mn-ea"/>
                <a:cs typeface="+mn-cs"/>
              </a:rPr>
              <a:t>Then,</a:t>
            </a:r>
            <a:r>
              <a:rPr lang="en-US" sz="1200" i="1" kern="1200" baseline="0" dirty="0" smtClean="0">
                <a:solidFill>
                  <a:schemeClr val="tx1"/>
                </a:solidFill>
                <a:effectLst/>
                <a:latin typeface="+mn-lt"/>
                <a:ea typeface="+mn-ea"/>
                <a:cs typeface="+mn-cs"/>
              </a:rPr>
              <a:t> u</a:t>
            </a:r>
            <a:r>
              <a:rPr lang="en-US" sz="1200" i="1" kern="1200" dirty="0" smtClean="0">
                <a:solidFill>
                  <a:schemeClr val="tx1"/>
                </a:solidFill>
                <a:effectLst/>
                <a:latin typeface="+mn-lt"/>
                <a:ea typeface="+mn-ea"/>
                <a:cs typeface="+mn-cs"/>
              </a:rPr>
              <a:t>se </a:t>
            </a:r>
            <a:r>
              <a:rPr lang="en-US" sz="1200" i="1" kern="1200" dirty="0" err="1" smtClean="0">
                <a:solidFill>
                  <a:schemeClr val="tx1"/>
                </a:solidFill>
                <a:effectLst/>
                <a:latin typeface="+mn-lt"/>
                <a:ea typeface="+mn-ea"/>
                <a:cs typeface="+mn-cs"/>
              </a:rPr>
              <a:t>command+S</a:t>
            </a:r>
            <a:r>
              <a:rPr lang="en-US" sz="1200" i="1" kern="1200" dirty="0" smtClean="0">
                <a:solidFill>
                  <a:schemeClr val="tx1"/>
                </a:solidFill>
                <a:effectLst/>
                <a:latin typeface="+mn-lt"/>
                <a:ea typeface="+mn-ea"/>
                <a:cs typeface="+mn-cs"/>
              </a:rPr>
              <a:t> or CTRL+S to save the file as: </a:t>
            </a:r>
            <a:r>
              <a:rPr lang="en-US" sz="1200" i="1" kern="1200" dirty="0" err="1" smtClean="0">
                <a:solidFill>
                  <a:schemeClr val="tx1"/>
                </a:solidFill>
                <a:effectLst/>
                <a:latin typeface="+mn-lt"/>
                <a:ea typeface="+mn-ea"/>
                <a:cs typeface="+mn-cs"/>
              </a:rPr>
              <a:t>bootstrap_custom.css.scss</a:t>
            </a:r>
            <a:endParaRPr lang="en-US" sz="1200" kern="1200" dirty="0" smtClean="0">
              <a:solidFill>
                <a:schemeClr val="tx1"/>
              </a:solidFill>
              <a:effectLst/>
              <a:latin typeface="+mn-lt"/>
              <a:ea typeface="+mn-ea"/>
              <a:cs typeface="+mn-cs"/>
            </a:endParaRPr>
          </a:p>
          <a:p>
            <a:endParaRPr lang="en-US" baseline="0" dirty="0" smtClean="0"/>
          </a:p>
          <a:p>
            <a:r>
              <a:rPr lang="en-US" sz="1200" kern="1200" dirty="0" smtClean="0">
                <a:solidFill>
                  <a:schemeClr val="tx1"/>
                </a:solidFill>
                <a:effectLst/>
                <a:latin typeface="+mn-lt"/>
                <a:ea typeface="+mn-ea"/>
                <a:cs typeface="+mn-cs"/>
              </a:rPr>
              <a:t>SCSS is a </a:t>
            </a:r>
            <a:r>
              <a:rPr lang="en-US" sz="1200" b="1" kern="1200" dirty="0" err="1" smtClean="0">
                <a:solidFill>
                  <a:schemeClr val="tx1"/>
                </a:solidFill>
                <a:effectLst/>
                <a:latin typeface="+mn-lt"/>
                <a:ea typeface="+mn-ea"/>
                <a:cs typeface="+mn-cs"/>
              </a:rPr>
              <a:t>precompiler</a:t>
            </a:r>
            <a:r>
              <a:rPr lang="en-US" sz="1200" kern="1200" dirty="0" smtClean="0">
                <a:solidFill>
                  <a:schemeClr val="tx1"/>
                </a:solidFill>
                <a:effectLst/>
                <a:latin typeface="+mn-lt"/>
                <a:ea typeface="+mn-ea"/>
                <a:cs typeface="+mn-cs"/>
              </a:rPr>
              <a:t> for CSS. It helps you write CSS quicker. (This will make more sense soon).</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31</a:t>
            </a:fld>
            <a:endParaRPr lang="en-US"/>
          </a:p>
        </p:txBody>
      </p:sp>
    </p:spTree>
    <p:extLst>
      <p:ext uri="{BB962C8B-B14F-4D97-AF65-F5344CB8AC3E}">
        <p14:creationId xmlns:p14="http://schemas.microsoft.com/office/powerpoint/2010/main" val="3605877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You need to restart your server whenever you add a new gem.</a:t>
            </a:r>
          </a:p>
          <a:p>
            <a:r>
              <a:rPr lang="en-US" sz="1200" i="1" kern="1200" dirty="0" smtClean="0">
                <a:solidFill>
                  <a:schemeClr val="tx1"/>
                </a:solidFill>
                <a:effectLst/>
                <a:latin typeface="+mn-lt"/>
                <a:ea typeface="+mn-ea"/>
                <a:cs typeface="+mn-cs"/>
              </a:rPr>
              <a:t>In console, switch over to the first tab and shut off the Rails server: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CONTROL + C  </a:t>
            </a:r>
          </a:p>
          <a:p>
            <a:r>
              <a:rPr lang="en-US" sz="1200" i="1" kern="1200" dirty="0" smtClean="0">
                <a:solidFill>
                  <a:schemeClr val="tx1"/>
                </a:solidFill>
                <a:effectLst/>
                <a:latin typeface="+mn-lt"/>
                <a:ea typeface="+mn-ea"/>
                <a:cs typeface="+mn-cs"/>
              </a:rPr>
              <a:t>Then use the up-arrow key to display your previous command, and press enter:</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s -b 0.0.0.0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…Now when we refresh our home page we can see that some pretty Bootstrap styling has been applied.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32</a:t>
            </a:fld>
            <a:endParaRPr lang="en-US"/>
          </a:p>
        </p:txBody>
      </p:sp>
    </p:spTree>
    <p:extLst>
      <p:ext uri="{BB962C8B-B14F-4D97-AF65-F5344CB8AC3E}">
        <p14:creationId xmlns:p14="http://schemas.microsoft.com/office/powerpoint/2010/main" val="1982097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the</a:t>
            </a:r>
            <a:r>
              <a:rPr lang="en-US" baseline="0" dirty="0" smtClean="0"/>
              <a:t> green text to the </a:t>
            </a:r>
            <a:r>
              <a:rPr lang="en-US" baseline="0" dirty="0" err="1" smtClean="0"/>
              <a:t>application.html.erb</a:t>
            </a:r>
            <a:r>
              <a:rPr lang="en-US" baseline="0" dirty="0" smtClean="0"/>
              <a:t> page so that we can then view the effects of that container in the browser</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33</a:t>
            </a:fld>
            <a:endParaRPr lang="en-US"/>
          </a:p>
        </p:txBody>
      </p:sp>
    </p:spTree>
    <p:extLst>
      <p:ext uri="{BB962C8B-B14F-4D97-AF65-F5344CB8AC3E}">
        <p14:creationId xmlns:p14="http://schemas.microsoft.com/office/powerpoint/2010/main" val="309678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If you have a big chunk of code that you’re going to use over and over in an app—in different parts of your app—then a partial template is a good way to streamline. The partial template is where you store that big chunk of code so that you’re not copy and pasting the same lines over and over. </a:t>
            </a:r>
          </a:p>
          <a:p>
            <a:r>
              <a:rPr lang="en-US" sz="1200" kern="1200" dirty="0" smtClean="0">
                <a:solidFill>
                  <a:schemeClr val="tx1"/>
                </a:solidFill>
                <a:effectLst/>
                <a:latin typeface="+mn-lt"/>
                <a:ea typeface="+mn-ea"/>
                <a:cs typeface="+mn-cs"/>
              </a:rPr>
              <a:t>Let’s create a new file called “_</a:t>
            </a:r>
            <a:r>
              <a:rPr lang="en-US" sz="1200" kern="1200" dirty="0" err="1" smtClean="0">
                <a:solidFill>
                  <a:schemeClr val="tx1"/>
                </a:solidFill>
                <a:effectLst/>
                <a:latin typeface="+mn-lt"/>
                <a:ea typeface="+mn-ea"/>
                <a:cs typeface="+mn-cs"/>
              </a:rPr>
              <a:t>header.html.erb</a:t>
            </a:r>
            <a:r>
              <a:rPr lang="en-US" sz="1200" kern="1200" dirty="0" smtClean="0">
                <a:solidFill>
                  <a:schemeClr val="tx1"/>
                </a:solidFill>
                <a:effectLst/>
                <a:latin typeface="+mn-lt"/>
                <a:ea typeface="+mn-ea"/>
                <a:cs typeface="+mn-cs"/>
              </a:rPr>
              <a:t>” and save it in app/views/layouts.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34</a:t>
            </a:fld>
            <a:endParaRPr lang="en-US"/>
          </a:p>
        </p:txBody>
      </p:sp>
    </p:spTree>
    <p:extLst>
      <p:ext uri="{BB962C8B-B14F-4D97-AF65-F5344CB8AC3E}">
        <p14:creationId xmlns:p14="http://schemas.microsoft.com/office/powerpoint/2010/main" val="3174536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Instead of copying and pasting the same lines of code when you want all of those lines of code to be executed, you simply call the partial template using this line of code: In </a:t>
            </a:r>
            <a:r>
              <a:rPr lang="en-US" sz="1200" i="1" kern="1200" dirty="0" smtClean="0">
                <a:solidFill>
                  <a:schemeClr val="tx1"/>
                </a:solidFill>
                <a:effectLst/>
                <a:latin typeface="+mn-lt"/>
                <a:ea typeface="+mn-ea"/>
                <a:cs typeface="+mn-cs"/>
              </a:rPr>
              <a:t>app/views/layouts/</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replace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"Home", </a:t>
            </a:r>
            <a:r>
              <a:rPr lang="en-US" sz="1200" kern="1200" dirty="0" err="1" smtClean="0">
                <a:solidFill>
                  <a:schemeClr val="tx1"/>
                </a:solidFill>
                <a:effectLst/>
                <a:latin typeface="+mn-lt"/>
                <a:ea typeface="+mn-ea"/>
                <a:cs typeface="+mn-cs"/>
              </a:rPr>
              <a:t>root_path</a:t>
            </a:r>
            <a:r>
              <a:rPr lang="en-US" sz="1200" kern="1200" dirty="0" smtClean="0">
                <a:solidFill>
                  <a:schemeClr val="tx1"/>
                </a:solidFill>
                <a:effectLst/>
                <a:latin typeface="+mn-lt"/>
                <a:ea typeface="+mn-ea"/>
                <a:cs typeface="+mn-cs"/>
              </a:rPr>
              <a:t> %&gt; </a:t>
            </a: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link_to</a:t>
            </a:r>
            <a:r>
              <a:rPr lang="en-US" sz="1200" kern="1200" dirty="0" smtClean="0">
                <a:solidFill>
                  <a:schemeClr val="tx1"/>
                </a:solidFill>
                <a:effectLst/>
                <a:latin typeface="+mn-lt"/>
                <a:ea typeface="+mn-ea"/>
                <a:cs typeface="+mn-cs"/>
              </a:rPr>
              <a:t> "About", </a:t>
            </a:r>
            <a:r>
              <a:rPr lang="en-US" sz="1200" kern="1200" dirty="0" err="1" smtClean="0">
                <a:solidFill>
                  <a:schemeClr val="tx1"/>
                </a:solidFill>
                <a:effectLst/>
                <a:latin typeface="+mn-lt"/>
                <a:ea typeface="+mn-ea"/>
                <a:cs typeface="+mn-cs"/>
              </a:rPr>
              <a:t>about_path</a:t>
            </a:r>
            <a:r>
              <a:rPr lang="en-US" sz="1200" kern="1200" dirty="0" smtClean="0">
                <a:solidFill>
                  <a:schemeClr val="tx1"/>
                </a:solidFill>
                <a:effectLst/>
                <a:latin typeface="+mn-lt"/>
                <a:ea typeface="+mn-ea"/>
                <a:cs typeface="+mn-cs"/>
              </a:rPr>
              <a:t> %&gt;</a:t>
            </a:r>
            <a:r>
              <a:rPr lang="en-US" dirty="0" smtClean="0">
                <a:effectLst/>
              </a:rPr>
              <a:t> </a:t>
            </a:r>
          </a:p>
          <a:p>
            <a:r>
              <a:rPr lang="en-US" sz="1200" kern="1200" dirty="0" smtClean="0">
                <a:solidFill>
                  <a:schemeClr val="tx1"/>
                </a:solidFill>
                <a:effectLst/>
                <a:latin typeface="+mn-lt"/>
                <a:ea typeface="+mn-ea"/>
                <a:cs typeface="+mn-cs"/>
              </a:rPr>
              <a:t>with </a:t>
            </a:r>
          </a:p>
          <a:p>
            <a:r>
              <a:rPr lang="en-US" sz="1200" kern="1200" dirty="0" smtClean="0">
                <a:solidFill>
                  <a:schemeClr val="tx1"/>
                </a:solidFill>
                <a:effectLst/>
                <a:latin typeface="+mn-lt"/>
                <a:ea typeface="+mn-ea"/>
                <a:cs typeface="+mn-cs"/>
              </a:rPr>
              <a:t>&lt;%= render 'layouts/header' %&gt;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35</a:t>
            </a:fld>
            <a:endParaRPr lang="en-US"/>
          </a:p>
        </p:txBody>
      </p:sp>
    </p:spTree>
    <p:extLst>
      <p:ext uri="{BB962C8B-B14F-4D97-AF65-F5344CB8AC3E}">
        <p14:creationId xmlns:p14="http://schemas.microsoft.com/office/powerpoint/2010/main" val="2147707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take </a:t>
            </a:r>
            <a:r>
              <a:rPr lang="en-US" baseline="0" dirty="0" smtClean="0"/>
              <a:t>some time to fill out the </a:t>
            </a:r>
            <a:r>
              <a:rPr lang="en-US" baseline="0" dirty="0" err="1" smtClean="0"/>
              <a:t>nav</a:t>
            </a:r>
            <a:r>
              <a:rPr lang="en-US" baseline="0" dirty="0" smtClean="0"/>
              <a:t> bar partial with all of this code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36</a:t>
            </a:fld>
            <a:endParaRPr lang="en-US"/>
          </a:p>
        </p:txBody>
      </p:sp>
    </p:spTree>
    <p:extLst>
      <p:ext uri="{BB962C8B-B14F-4D97-AF65-F5344CB8AC3E}">
        <p14:creationId xmlns:p14="http://schemas.microsoft.com/office/powerpoint/2010/main" val="302738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So now let’s build our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app. To do that type these commands</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in the black box so that we can get situated inside the right folder</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~/code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and then create our app</a:t>
            </a:r>
            <a:r>
              <a:rPr lang="en-US" sz="1200" kern="1200" baseline="0" dirty="0" smtClean="0">
                <a:solidFill>
                  <a:schemeClr val="tx1"/>
                </a:solidFill>
                <a:effectLst/>
                <a:latin typeface="+mn-lt"/>
                <a:ea typeface="+mn-ea"/>
                <a:cs typeface="+mn-cs"/>
              </a:rPr>
              <a:t> with the command, </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effectLst/>
                <a:latin typeface="+mn-lt"/>
                <a:ea typeface="+mn-ea"/>
                <a:cs typeface="+mn-cs"/>
              </a:rPr>
              <a:t>rails new </a:t>
            </a:r>
            <a:r>
              <a:rPr lang="en-US" sz="1200" b="1" kern="1200" dirty="0" err="1" smtClean="0">
                <a:solidFill>
                  <a:schemeClr val="tx1"/>
                </a:solidFill>
                <a:effectLst/>
                <a:latin typeface="+mn-lt"/>
                <a:ea typeface="+mn-ea"/>
                <a:cs typeface="+mn-cs"/>
              </a:rPr>
              <a:t>pinterest_clone</a:t>
            </a:r>
            <a:r>
              <a:rPr lang="en-US" sz="1200" b="1" kern="1200" baseline="0" dirty="0" smtClean="0">
                <a:solidFill>
                  <a:schemeClr val="tx1"/>
                </a:solidFill>
                <a:effectLst/>
                <a:latin typeface="+mn-lt"/>
                <a:ea typeface="+mn-ea"/>
                <a:cs typeface="+mn-cs"/>
              </a:rPr>
              <a:t> –d </a:t>
            </a:r>
            <a:r>
              <a:rPr lang="en-US" sz="1200" b="1" kern="1200" baseline="0" dirty="0" err="1" smtClean="0">
                <a:solidFill>
                  <a:schemeClr val="tx1"/>
                </a:solidFill>
                <a:effectLst/>
                <a:latin typeface="+mn-lt"/>
                <a:ea typeface="+mn-ea"/>
                <a:cs typeface="+mn-cs"/>
              </a:rPr>
              <a:t>postgresql</a:t>
            </a:r>
            <a:endParaRPr lang="en-US" sz="1200" b="1"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You can see that a ton of files were just created and a lot of things were just installed. Let’s switch from the code folder into the directory we just created with the command:</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smtClean="0"/>
              <a:t>cd </a:t>
            </a:r>
            <a:r>
              <a:rPr lang="en-US" sz="1200" b="1" dirty="0" err="1" smtClean="0"/>
              <a:t>pinterest_clone</a:t>
            </a:r>
            <a:r>
              <a:rPr lang="en-US" sz="1200" b="1" dirty="0" smtClean="0"/>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9</a:t>
            </a:fld>
            <a:endParaRPr lang="en-US"/>
          </a:p>
        </p:txBody>
      </p:sp>
    </p:spTree>
    <p:extLst>
      <p:ext uri="{BB962C8B-B14F-4D97-AF65-F5344CB8AC3E}">
        <p14:creationId xmlns:p14="http://schemas.microsoft.com/office/powerpoint/2010/main" val="1697105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we’re going to require Bootstrap’s </a:t>
            </a:r>
            <a:r>
              <a:rPr lang="en-US" dirty="0" err="1" smtClean="0"/>
              <a:t>builtin</a:t>
            </a:r>
            <a:r>
              <a:rPr lang="en-US" dirty="0" smtClean="0"/>
              <a:t> JavaScript</a:t>
            </a:r>
            <a:r>
              <a:rPr lang="en-US" baseline="0" dirty="0" smtClean="0"/>
              <a:t> by adding a reference to it in our app’s </a:t>
            </a:r>
            <a:r>
              <a:rPr lang="en-US" baseline="0" dirty="0" err="1" smtClean="0"/>
              <a:t>application.js</a:t>
            </a:r>
            <a:r>
              <a:rPr lang="en-US" baseline="0" dirty="0" smtClean="0"/>
              <a:t> file. </a:t>
            </a:r>
          </a:p>
          <a:p>
            <a:r>
              <a:rPr lang="en-US" baseline="0" dirty="0" smtClean="0"/>
              <a:t>Add the text in green to that file.</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37</a:t>
            </a:fld>
            <a:endParaRPr lang="en-US"/>
          </a:p>
        </p:txBody>
      </p:sp>
    </p:spTree>
    <p:extLst>
      <p:ext uri="{BB962C8B-B14F-4D97-AF65-F5344CB8AC3E}">
        <p14:creationId xmlns:p14="http://schemas.microsoft.com/office/powerpoint/2010/main" val="40485737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viewport meta tag sets the width and initial scale of the viewport. Below the line that says &lt;%= </a:t>
            </a:r>
            <a:r>
              <a:rPr lang="en-US" sz="1200" kern="1200" dirty="0" err="1" smtClean="0">
                <a:solidFill>
                  <a:schemeClr val="tx1"/>
                </a:solidFill>
                <a:effectLst/>
                <a:latin typeface="+mn-lt"/>
                <a:ea typeface="+mn-ea"/>
                <a:cs typeface="+mn-cs"/>
              </a:rPr>
              <a:t>csrf_meta_tags</a:t>
            </a:r>
            <a:r>
              <a:rPr lang="en-US" sz="1200" kern="1200" dirty="0" smtClean="0">
                <a:solidFill>
                  <a:schemeClr val="tx1"/>
                </a:solidFill>
                <a:effectLst/>
                <a:latin typeface="+mn-lt"/>
                <a:ea typeface="+mn-ea"/>
                <a:cs typeface="+mn-cs"/>
              </a:rPr>
              <a:t> %&gt;, write the below code</a:t>
            </a:r>
            <a:r>
              <a:rPr lang="en-US" sz="1200" kern="1200" baseline="0" dirty="0" smtClean="0">
                <a:solidFill>
                  <a:schemeClr val="tx1"/>
                </a:solidFill>
                <a:effectLst/>
                <a:latin typeface="+mn-lt"/>
                <a:ea typeface="+mn-ea"/>
                <a:cs typeface="+mn-cs"/>
              </a:rPr>
              <a:t> in </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 our </a:t>
            </a:r>
            <a:r>
              <a:rPr lang="en-US" sz="1200" i="1" kern="1200" dirty="0" err="1" smtClean="0">
                <a:solidFill>
                  <a:schemeClr val="tx1"/>
                </a:solidFill>
                <a:effectLst/>
                <a:latin typeface="+mn-lt"/>
                <a:ea typeface="+mn-ea"/>
                <a:cs typeface="+mn-cs"/>
              </a:rPr>
              <a:t>application.html.erb</a:t>
            </a:r>
            <a:r>
              <a:rPr lang="en-US" sz="1200" i="1" kern="1200" dirty="0" smtClean="0">
                <a:solidFill>
                  <a:schemeClr val="tx1"/>
                </a:solidFill>
                <a:effectLst/>
                <a:latin typeface="+mn-lt"/>
                <a:ea typeface="+mn-ea"/>
                <a:cs typeface="+mn-cs"/>
              </a:rPr>
              <a:t> 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&lt;meta name="viewport" content="width=device-width, initial-scale=1.0"&gt;</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38</a:t>
            </a:fld>
            <a:endParaRPr lang="en-US"/>
          </a:p>
        </p:txBody>
      </p:sp>
    </p:spTree>
    <p:extLst>
      <p:ext uri="{BB962C8B-B14F-4D97-AF65-F5344CB8AC3E}">
        <p14:creationId xmlns:p14="http://schemas.microsoft.com/office/powerpoint/2010/main" val="20542519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let’s add a </a:t>
            </a:r>
            <a:r>
              <a:rPr lang="en-US" baseline="0" dirty="0" err="1" smtClean="0"/>
              <a:t>jumbotron</a:t>
            </a:r>
            <a:r>
              <a:rPr lang="en-US" baseline="0" dirty="0" smtClean="0"/>
              <a:t> by adding the green text to </a:t>
            </a:r>
            <a:r>
              <a:rPr lang="en-US" baseline="0" dirty="0" err="1" smtClean="0"/>
              <a:t>home.html.erb</a:t>
            </a:r>
            <a:r>
              <a:rPr lang="en-US" baseline="0" dirty="0" smtClean="0"/>
              <a:t>.</a:t>
            </a:r>
          </a:p>
          <a:p>
            <a:endParaRPr lang="en-US" baseline="0" dirty="0" smtClean="0"/>
          </a:p>
          <a:p>
            <a:r>
              <a:rPr lang="en-US" baseline="0" dirty="0" smtClean="0"/>
              <a:t>You can check what this looks like in the browser after you save your changes.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39</a:t>
            </a:fld>
            <a:endParaRPr lang="en-US"/>
          </a:p>
        </p:txBody>
      </p:sp>
    </p:spTree>
    <p:extLst>
      <p:ext uri="{BB962C8B-B14F-4D97-AF65-F5344CB8AC3E}">
        <p14:creationId xmlns:p14="http://schemas.microsoft.com/office/powerpoint/2010/main" val="13385753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Generating a scaffold in Rails lets us quickly add new pins to our app.</a:t>
            </a:r>
          </a:p>
          <a:p>
            <a:r>
              <a:rPr lang="en-US" sz="1200" kern="1200" dirty="0" smtClean="0">
                <a:solidFill>
                  <a:schemeClr val="tx1"/>
                </a:solidFill>
                <a:effectLst/>
                <a:latin typeface="+mn-lt"/>
                <a:ea typeface="+mn-ea"/>
                <a:cs typeface="+mn-cs"/>
              </a:rPr>
              <a:t>In this Rails app we have pins, which we call “resources” in this context. For pins, generating</a:t>
            </a:r>
            <a:r>
              <a:rPr lang="en-US" sz="1200" kern="1200" baseline="0" dirty="0" smtClean="0">
                <a:solidFill>
                  <a:schemeClr val="tx1"/>
                </a:solidFill>
                <a:effectLst/>
                <a:latin typeface="+mn-lt"/>
                <a:ea typeface="+mn-ea"/>
                <a:cs typeface="+mn-cs"/>
              </a:rPr>
              <a:t> a scaffold will take care of all of these steps for us</a:t>
            </a:r>
            <a:r>
              <a:rPr lang="en-US" sz="1200" kern="1200" dirty="0" smtClean="0">
                <a:solidFill>
                  <a:schemeClr val="tx1"/>
                </a:solidFill>
                <a:effectLst/>
                <a:latin typeface="+mn-lt"/>
                <a:ea typeface="+mn-ea"/>
                <a:cs typeface="+mn-cs"/>
              </a:rPr>
              <a: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model</a:t>
            </a:r>
            <a:r>
              <a:rPr lang="en-US" sz="1200" kern="1200" dirty="0" smtClean="0">
                <a:solidFill>
                  <a:schemeClr val="tx1"/>
                </a:solidFill>
                <a:effectLst/>
                <a:latin typeface="+mn-lt"/>
                <a:ea typeface="+mn-ea"/>
                <a:cs typeface="+mn-cs"/>
              </a:rPr>
              <a:t> (to define what data we have in our app, the relationships between that data, and how we will use it)</a:t>
            </a:r>
          </a:p>
          <a:p>
            <a:pPr lvl="0"/>
            <a:r>
              <a:rPr lang="en-US" sz="1200" kern="1200" dirty="0" smtClean="0">
                <a:solidFill>
                  <a:schemeClr val="tx1"/>
                </a:solidFill>
                <a:effectLst/>
                <a:latin typeface="+mn-lt"/>
                <a:ea typeface="+mn-ea"/>
                <a:cs typeface="+mn-cs"/>
              </a:rPr>
              <a:t>create a pins </a:t>
            </a:r>
            <a:r>
              <a:rPr lang="en-US" sz="1200" b="1" kern="1200" dirty="0" smtClean="0">
                <a:solidFill>
                  <a:schemeClr val="tx1"/>
                </a:solidFill>
                <a:effectLst/>
                <a:latin typeface="+mn-lt"/>
                <a:ea typeface="+mn-ea"/>
                <a:cs typeface="+mn-cs"/>
              </a:rPr>
              <a:t>controller </a:t>
            </a:r>
            <a:r>
              <a:rPr lang="en-US" sz="1200" kern="1200" dirty="0" smtClean="0">
                <a:solidFill>
                  <a:schemeClr val="tx1"/>
                </a:solidFill>
                <a:effectLst/>
                <a:latin typeface="+mn-lt"/>
                <a:ea typeface="+mn-ea"/>
                <a:cs typeface="+mn-cs"/>
              </a:rPr>
              <a:t>(to connect the View and the Model to the database where pin info is stored), and ferry information between all three</a:t>
            </a:r>
          </a:p>
          <a:p>
            <a:pPr lvl="0"/>
            <a:r>
              <a:rPr lang="en-US" sz="1200" kern="1200" dirty="0" smtClean="0">
                <a:solidFill>
                  <a:schemeClr val="tx1"/>
                </a:solidFill>
                <a:effectLst/>
                <a:latin typeface="+mn-lt"/>
                <a:ea typeface="+mn-ea"/>
                <a:cs typeface="+mn-cs"/>
              </a:rPr>
              <a:t>create </a:t>
            </a:r>
            <a:r>
              <a:rPr lang="en-US" sz="1200" b="1" kern="1200" dirty="0" smtClean="0">
                <a:solidFill>
                  <a:schemeClr val="tx1"/>
                </a:solidFill>
                <a:effectLst/>
                <a:latin typeface="+mn-lt"/>
                <a:ea typeface="+mn-ea"/>
                <a:cs typeface="+mn-cs"/>
              </a:rPr>
              <a:t>views </a:t>
            </a:r>
            <a:r>
              <a:rPr lang="en-US" sz="1200" kern="1200" dirty="0" smtClean="0">
                <a:solidFill>
                  <a:schemeClr val="tx1"/>
                </a:solidFill>
                <a:effectLst/>
                <a:latin typeface="+mn-lt"/>
                <a:ea typeface="+mn-ea"/>
                <a:cs typeface="+mn-cs"/>
              </a:rPr>
              <a:t>in which the user can for Creating, Reading (viewing), Updating (editing), and Destroying (deleting) pins. Another way of saying this is that it’s a CRUD—Create/Read/Update/Destroy—resource.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40</a:t>
            </a:fld>
            <a:endParaRPr lang="en-US"/>
          </a:p>
        </p:txBody>
      </p:sp>
    </p:spTree>
    <p:extLst>
      <p:ext uri="{BB962C8B-B14F-4D97-AF65-F5344CB8AC3E}">
        <p14:creationId xmlns:p14="http://schemas.microsoft.com/office/powerpoint/2010/main" val="5794015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do this with a simple command:</a:t>
            </a:r>
          </a:p>
          <a:p>
            <a:r>
              <a:rPr lang="en-US" sz="1200" kern="1200" dirty="0" smtClean="0">
                <a:solidFill>
                  <a:schemeClr val="tx1"/>
                </a:solidFill>
                <a:effectLst/>
                <a:latin typeface="+mn-lt"/>
                <a:ea typeface="+mn-ea"/>
                <a:cs typeface="+mn-cs"/>
              </a:rPr>
              <a:t>➜  rails generate scaffold pin </a:t>
            </a:r>
            <a:r>
              <a:rPr lang="en-US" sz="1200" kern="1200" dirty="0" err="1" smtClean="0">
                <a:solidFill>
                  <a:schemeClr val="tx1"/>
                </a:solidFill>
                <a:effectLst/>
                <a:latin typeface="+mn-lt"/>
                <a:ea typeface="+mn-ea"/>
                <a:cs typeface="+mn-cs"/>
              </a:rPr>
              <a:t>description:string</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 that command we’re </a:t>
            </a:r>
            <a:r>
              <a:rPr lang="en-US" sz="1200" kern="1200" dirty="0" err="1" smtClean="0">
                <a:solidFill>
                  <a:schemeClr val="tx1"/>
                </a:solidFill>
                <a:effectLst/>
                <a:latin typeface="+mn-lt"/>
                <a:ea typeface="+mn-ea"/>
                <a:cs typeface="+mn-cs"/>
              </a:rPr>
              <a:t>tellng</a:t>
            </a:r>
            <a:r>
              <a:rPr lang="en-US" sz="1200" kern="1200" dirty="0" smtClean="0">
                <a:solidFill>
                  <a:schemeClr val="tx1"/>
                </a:solidFill>
                <a:effectLst/>
                <a:latin typeface="+mn-lt"/>
                <a:ea typeface="+mn-ea"/>
                <a:cs typeface="+mn-cs"/>
              </a:rPr>
              <a:t> Rails to create all those files for a resource called a Pin, and each pin will have a description that’s a string.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41</a:t>
            </a:fld>
            <a:endParaRPr lang="en-US"/>
          </a:p>
        </p:txBody>
      </p:sp>
    </p:spTree>
    <p:extLst>
      <p:ext uri="{BB962C8B-B14F-4D97-AF65-F5344CB8AC3E}">
        <p14:creationId xmlns:p14="http://schemas.microsoft.com/office/powerpoint/2010/main" val="2862725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since we’ve added a form of data—Pins—to our app, we need to give Rails a heads up that we want to use the version of the database that has an empty table in which we’ll save data for our pins.   </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42</a:t>
            </a:fld>
            <a:endParaRPr lang="en-US"/>
          </a:p>
        </p:txBody>
      </p:sp>
    </p:spTree>
    <p:extLst>
      <p:ext uri="{BB962C8B-B14F-4D97-AF65-F5344CB8AC3E}">
        <p14:creationId xmlns:p14="http://schemas.microsoft.com/office/powerpoint/2010/main" val="26442814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 style file is also created with scaffold. It messes with the rest of your CSS, so delete it </a:t>
            </a:r>
          </a:p>
          <a:p>
            <a:r>
              <a:rPr lang="en-US" sz="1200" i="1" kern="1200" dirty="0" smtClean="0">
                <a:solidFill>
                  <a:schemeClr val="tx1"/>
                </a:solidFill>
                <a:effectLst/>
                <a:latin typeface="+mn-lt"/>
                <a:ea typeface="+mn-ea"/>
                <a:cs typeface="+mn-cs"/>
              </a:rPr>
              <a:t>(to view this new file in Nitrous you might need to click “Refresh Tree”, which you can access by clicking on the three dots at the top of the tree, next to </a:t>
            </a:r>
            <a:r>
              <a:rPr lang="en-US" sz="1200" i="1" kern="1200" dirty="0" err="1" smtClean="0">
                <a:solidFill>
                  <a:schemeClr val="tx1"/>
                </a:solidFill>
                <a:effectLst/>
                <a:latin typeface="+mn-lt"/>
                <a:ea typeface="+mn-ea"/>
                <a:cs typeface="+mn-cs"/>
              </a:rPr>
              <a:t>Pinterest_clone</a:t>
            </a:r>
            <a:r>
              <a:rPr lang="en-US" sz="1200" i="1" kern="120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app/assets/</a:t>
            </a:r>
            <a:r>
              <a:rPr lang="en-US" sz="1200" kern="1200" dirty="0" err="1" smtClean="0">
                <a:solidFill>
                  <a:schemeClr val="tx1"/>
                </a:solidFill>
                <a:effectLst/>
                <a:latin typeface="+mn-lt"/>
                <a:ea typeface="+mn-ea"/>
                <a:cs typeface="+mn-cs"/>
              </a:rPr>
              <a:t>stylesheets</a:t>
            </a:r>
            <a:r>
              <a:rPr lang="en-US" sz="1200" kern="1200" dirty="0" smtClean="0">
                <a:solidFill>
                  <a:schemeClr val="tx1"/>
                </a:solidFill>
                <a:effectLst/>
                <a:latin typeface="+mn-lt"/>
                <a:ea typeface="+mn-ea"/>
                <a:cs typeface="+mn-cs"/>
              </a:rPr>
              <a:t>/</a:t>
            </a:r>
            <a:r>
              <a:rPr lang="en-US" sz="1200" kern="1200" dirty="0" err="1" smtClean="0">
                <a:solidFill>
                  <a:schemeClr val="tx1"/>
                </a:solidFill>
                <a:effectLst/>
                <a:latin typeface="+mn-lt"/>
                <a:ea typeface="+mn-ea"/>
                <a:cs typeface="+mn-cs"/>
              </a:rPr>
              <a:t>scaffolds.css.scss</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43</a:t>
            </a:fld>
            <a:endParaRPr lang="en-US"/>
          </a:p>
        </p:txBody>
      </p:sp>
    </p:spTree>
    <p:extLst>
      <p:ext uri="{BB962C8B-B14F-4D97-AF65-F5344CB8AC3E}">
        <p14:creationId xmlns:p14="http://schemas.microsoft.com/office/powerpoint/2010/main" val="1502241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look at the controller to better understand its actions. Open this file that we just created and delete the commented, gray text that starts a # symbol in:</a:t>
            </a:r>
          </a:p>
          <a:p>
            <a:r>
              <a:rPr lang="en-US" sz="1200" i="1" kern="1200" dirty="0" smtClean="0">
                <a:solidFill>
                  <a:schemeClr val="tx1"/>
                </a:solidFill>
                <a:effectLst/>
                <a:latin typeface="+mn-lt"/>
                <a:ea typeface="+mn-ea"/>
                <a:cs typeface="+mn-cs"/>
              </a:rPr>
              <a:t>app/controllers/</a:t>
            </a:r>
            <a:r>
              <a:rPr lang="en-US" sz="1200" i="1" kern="1200" dirty="0" err="1" smtClean="0">
                <a:solidFill>
                  <a:schemeClr val="tx1"/>
                </a:solidFill>
                <a:effectLst/>
                <a:latin typeface="+mn-lt"/>
                <a:ea typeface="+mn-ea"/>
                <a:cs typeface="+mn-cs"/>
              </a:rPr>
              <a:t>pins_controller.rb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You can see in this file the actions that can be taken on each pin:</a:t>
            </a:r>
          </a:p>
          <a:p>
            <a:pPr lvl="0"/>
            <a:r>
              <a:rPr lang="en-US" sz="1200" kern="1200" dirty="0" smtClean="0">
                <a:solidFill>
                  <a:schemeClr val="tx1"/>
                </a:solidFill>
                <a:effectLst/>
                <a:latin typeface="+mn-lt"/>
                <a:ea typeface="+mn-ea"/>
                <a:cs typeface="+mn-cs"/>
              </a:rPr>
              <a:t>we can display an INDEX of all pins</a:t>
            </a:r>
          </a:p>
          <a:p>
            <a:pPr lvl="0"/>
            <a:r>
              <a:rPr lang="en-US" sz="1200" kern="1200" dirty="0" smtClean="0">
                <a:solidFill>
                  <a:schemeClr val="tx1"/>
                </a:solidFill>
                <a:effectLst/>
                <a:latin typeface="+mn-lt"/>
                <a:ea typeface="+mn-ea"/>
                <a:cs typeface="+mn-cs"/>
              </a:rPr>
              <a:t>we can SHOW a single pin</a:t>
            </a:r>
          </a:p>
          <a:p>
            <a:pPr lvl="0"/>
            <a:r>
              <a:rPr lang="en-US" sz="1200" kern="1200" dirty="0" smtClean="0">
                <a:solidFill>
                  <a:schemeClr val="tx1"/>
                </a:solidFill>
                <a:effectLst/>
                <a:latin typeface="+mn-lt"/>
                <a:ea typeface="+mn-ea"/>
                <a:cs typeface="+mn-cs"/>
              </a:rPr>
              <a:t>we can create a NEW pin that won’t be saved</a:t>
            </a:r>
          </a:p>
          <a:p>
            <a:pPr lvl="0"/>
            <a:r>
              <a:rPr lang="en-US" sz="1200" kern="1200" dirty="0" smtClean="0">
                <a:solidFill>
                  <a:schemeClr val="tx1"/>
                </a:solidFill>
                <a:effectLst/>
                <a:latin typeface="+mn-lt"/>
                <a:ea typeface="+mn-ea"/>
                <a:cs typeface="+mn-cs"/>
              </a:rPr>
              <a:t>we can EDIT an existing pin (this sends the user a form in their browser view, in which they can make edits)</a:t>
            </a:r>
          </a:p>
          <a:p>
            <a:pPr lvl="0"/>
            <a:r>
              <a:rPr lang="en-US" sz="1200" kern="1200" dirty="0" smtClean="0">
                <a:solidFill>
                  <a:schemeClr val="tx1"/>
                </a:solidFill>
                <a:effectLst/>
                <a:latin typeface="+mn-lt"/>
                <a:ea typeface="+mn-ea"/>
                <a:cs typeface="+mn-cs"/>
              </a:rPr>
              <a:t>we can CREATE a pin, which both creates and saves a new pin to the database</a:t>
            </a:r>
          </a:p>
          <a:p>
            <a:pPr lvl="0"/>
            <a:r>
              <a:rPr lang="en-US" sz="1200" kern="1200" dirty="0" smtClean="0">
                <a:solidFill>
                  <a:schemeClr val="tx1"/>
                </a:solidFill>
                <a:effectLst/>
                <a:latin typeface="+mn-lt"/>
                <a:ea typeface="+mn-ea"/>
                <a:cs typeface="+mn-cs"/>
              </a:rPr>
              <a:t>we can UPDATE a pin, which the action that happens when a user submits a form to EDIT the pin</a:t>
            </a:r>
          </a:p>
          <a:p>
            <a:pPr lvl="0"/>
            <a:r>
              <a:rPr lang="en-US" sz="1200" kern="1200" dirty="0" smtClean="0">
                <a:solidFill>
                  <a:schemeClr val="tx1"/>
                </a:solidFill>
                <a:effectLst/>
                <a:latin typeface="+mn-lt"/>
                <a:ea typeface="+mn-ea"/>
                <a:cs typeface="+mn-cs"/>
              </a:rPr>
              <a:t>we can DESTROY the pin, or delete it from the database</a:t>
            </a:r>
          </a:p>
          <a:p>
            <a:r>
              <a:rPr lang="en-US" sz="1200" kern="1200" dirty="0" smtClean="0">
                <a:solidFill>
                  <a:schemeClr val="tx1"/>
                </a:solidFill>
                <a:effectLst/>
                <a:latin typeface="+mn-lt"/>
                <a:ea typeface="+mn-ea"/>
                <a:cs typeface="+mn-cs"/>
              </a:rPr>
              <a:t>Then we have some private actions at the bottom. They’re called “private” because these methods—“</a:t>
            </a:r>
            <a:r>
              <a:rPr lang="en-US" sz="1200" kern="1200" dirty="0" err="1" smtClean="0">
                <a:solidFill>
                  <a:schemeClr val="tx1"/>
                </a:solidFill>
                <a:effectLst/>
                <a:latin typeface="+mn-lt"/>
                <a:ea typeface="+mn-ea"/>
                <a:cs typeface="+mn-cs"/>
              </a:rPr>
              <a:t>set_pin</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won’t be applied to anything other than a pin.  </a:t>
            </a:r>
          </a:p>
          <a:p>
            <a:r>
              <a:rPr lang="en-US" sz="1200" kern="1200" dirty="0" smtClean="0">
                <a:solidFill>
                  <a:schemeClr val="tx1"/>
                </a:solidFill>
                <a:effectLst/>
                <a:latin typeface="+mn-lt"/>
                <a:ea typeface="+mn-ea"/>
                <a:cs typeface="+mn-cs"/>
              </a:rPr>
              <a:t>So, again, these are actions that can be taken on each pin resource. If we were making a Twitter clone, we’d take these actions on resources called Tweets. If we were making a Facebook clone, we’d take these actions on resources we’d call Statuses.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44</a:t>
            </a:fld>
            <a:endParaRPr lang="en-US"/>
          </a:p>
        </p:txBody>
      </p:sp>
    </p:spTree>
    <p:extLst>
      <p:ext uri="{BB962C8B-B14F-4D97-AF65-F5344CB8AC3E}">
        <p14:creationId xmlns:p14="http://schemas.microsoft.com/office/powerpoint/2010/main" val="32887019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a:t>
            </a:r>
            <a:r>
              <a:rPr lang="en-US" sz="1200" kern="1200" baseline="0" dirty="0" smtClean="0">
                <a:solidFill>
                  <a:schemeClr val="tx1"/>
                </a:solidFill>
                <a:effectLst/>
                <a:latin typeface="+mn-lt"/>
                <a:ea typeface="+mn-ea"/>
                <a:cs typeface="+mn-cs"/>
              </a:rPr>
              <a:t> l</a:t>
            </a:r>
            <a:r>
              <a:rPr lang="en-US" sz="1200" kern="1200" dirty="0" smtClean="0">
                <a:solidFill>
                  <a:schemeClr val="tx1"/>
                </a:solidFill>
                <a:effectLst/>
                <a:latin typeface="+mn-lt"/>
                <a:ea typeface="+mn-ea"/>
                <a:cs typeface="+mn-cs"/>
              </a:rPr>
              <a:t>et's better understand the views we just created</a:t>
            </a:r>
          </a:p>
          <a:p>
            <a:r>
              <a:rPr lang="en-US" sz="1200" b="0" kern="1200" dirty="0" smtClean="0">
                <a:solidFill>
                  <a:schemeClr val="tx1"/>
                </a:solidFill>
                <a:effectLst/>
                <a:latin typeface="+mn-lt"/>
                <a:ea typeface="+mn-ea"/>
                <a:cs typeface="+mn-cs"/>
              </a:rPr>
              <a:t>First,</a:t>
            </a:r>
            <a:r>
              <a:rPr lang="en-US" sz="1200" b="0" kern="1200" baseline="0" dirty="0" smtClean="0">
                <a:solidFill>
                  <a:schemeClr val="tx1"/>
                </a:solidFill>
                <a:effectLst/>
                <a:latin typeface="+mn-lt"/>
                <a:ea typeface="+mn-ea"/>
                <a:cs typeface="+mn-cs"/>
              </a:rPr>
              <a:t> we’ll d</a:t>
            </a:r>
            <a:r>
              <a:rPr lang="en-US" sz="1200" b="0" kern="1200" dirty="0" smtClean="0">
                <a:solidFill>
                  <a:schemeClr val="tx1"/>
                </a:solidFill>
                <a:effectLst/>
                <a:latin typeface="+mn-lt"/>
                <a:ea typeface="+mn-ea"/>
                <a:cs typeface="+mn-cs"/>
              </a:rPr>
              <a:t>elete these files:</a:t>
            </a:r>
            <a:endParaRPr lang="en-US" sz="1200" b="1"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We won't be using these JSON files, so we can get rid of them:</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index.json.jbuilder</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app/views/pins/</a:t>
            </a:r>
            <a:r>
              <a:rPr lang="en-US" sz="1200" kern="1200" dirty="0" err="1" smtClean="0">
                <a:solidFill>
                  <a:schemeClr val="tx1"/>
                </a:solidFill>
                <a:effectLst/>
                <a:latin typeface="+mn-lt"/>
                <a:ea typeface="+mn-ea"/>
                <a:cs typeface="+mn-cs"/>
              </a:rPr>
              <a:t>show.json.jbuilder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45</a:t>
            </a:fld>
            <a:endParaRPr lang="en-US"/>
          </a:p>
        </p:txBody>
      </p:sp>
    </p:spTree>
    <p:extLst>
      <p:ext uri="{BB962C8B-B14F-4D97-AF65-F5344CB8AC3E}">
        <p14:creationId xmlns:p14="http://schemas.microsoft.com/office/powerpoint/2010/main" val="28786871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i="0" kern="1200" dirty="0" smtClean="0">
                <a:solidFill>
                  <a:schemeClr val="tx1"/>
                </a:solidFill>
                <a:effectLst/>
                <a:latin typeface="+mn-lt"/>
                <a:ea typeface="+mn-ea"/>
                <a:cs typeface="+mn-cs"/>
              </a:rPr>
              <a:t>Let’s look at the form it’s rendering. That form lives in this file:</a:t>
            </a:r>
            <a:endParaRPr lang="en-US" sz="1200"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apps/views/pins/_</a:t>
            </a:r>
            <a:r>
              <a:rPr lang="en-US" sz="1200" i="1" kern="1200" dirty="0" err="1" smtClean="0">
                <a:solidFill>
                  <a:schemeClr val="tx1"/>
                </a:solidFill>
                <a:effectLst/>
                <a:latin typeface="+mn-lt"/>
                <a:ea typeface="+mn-ea"/>
                <a:cs typeface="+mn-cs"/>
              </a:rPr>
              <a:t>form.html.erb</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At the top of this form we can see that we have a block that starts with</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&lt;%= </a:t>
            </a:r>
            <a:r>
              <a:rPr lang="en-US" sz="1200" i="0" kern="1200" dirty="0" err="1" smtClean="0">
                <a:solidFill>
                  <a:schemeClr val="tx1"/>
                </a:solidFill>
                <a:effectLst/>
                <a:latin typeface="+mn-lt"/>
                <a:ea typeface="+mn-ea"/>
                <a:cs typeface="+mn-cs"/>
              </a:rPr>
              <a:t>form_for</a:t>
            </a:r>
            <a:r>
              <a:rPr lang="en-US" sz="1200" i="0" kern="1200" dirty="0" smtClean="0">
                <a:solidFill>
                  <a:schemeClr val="tx1"/>
                </a:solidFill>
                <a:effectLst/>
                <a:latin typeface="+mn-lt"/>
                <a:ea typeface="+mn-ea"/>
                <a:cs typeface="+mn-cs"/>
              </a:rPr>
              <a:t>(@pin) do |f| %&gt;</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Up top there is a block for messages that will get sent if there are any user errors that prevent a pin from being saved.</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Below that there is a label—description, and then a text field—also a description. </a:t>
            </a:r>
            <a:endParaRPr lang="en-US" sz="1200" kern="1200" dirty="0" smtClean="0">
              <a:solidFill>
                <a:schemeClr val="tx1"/>
              </a:solidFill>
              <a:effectLst/>
              <a:latin typeface="+mn-lt"/>
              <a:ea typeface="+mn-ea"/>
              <a:cs typeface="+mn-cs"/>
            </a:endParaRPr>
          </a:p>
          <a:p>
            <a:r>
              <a:rPr lang="en-US" sz="1200" i="0" kern="1200" dirty="0" smtClean="0">
                <a:solidFill>
                  <a:schemeClr val="tx1"/>
                </a:solidFill>
                <a:effectLst/>
                <a:latin typeface="+mn-lt"/>
                <a:ea typeface="+mn-ea"/>
                <a:cs typeface="+mn-cs"/>
              </a:rPr>
              <a:t>Underneath that, there’s a submit button.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47</a:t>
            </a:fld>
            <a:endParaRPr lang="en-US"/>
          </a:p>
        </p:txBody>
      </p:sp>
    </p:spTree>
    <p:extLst>
      <p:ext uri="{BB962C8B-B14F-4D97-AF65-F5344CB8AC3E}">
        <p14:creationId xmlns:p14="http://schemas.microsoft.com/office/powerpoint/2010/main" val="492581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a:t>
            </a:r>
            <a:r>
              <a:rPr lang="en-US" baseline="0" dirty="0" smtClean="0"/>
              <a:t> run the Rails Server – or rails s – command that will run our app.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10</a:t>
            </a:fld>
            <a:endParaRPr lang="en-US"/>
          </a:p>
        </p:txBody>
      </p:sp>
    </p:spTree>
    <p:extLst>
      <p:ext uri="{BB962C8B-B14F-4D97-AF65-F5344CB8AC3E}">
        <p14:creationId xmlns:p14="http://schemas.microsoft.com/office/powerpoint/2010/main" val="27623118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would be a good time to commit the changes we’ve made to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status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add .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commit –am “Added styling, pins resource”</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48</a:t>
            </a:fld>
            <a:endParaRPr lang="en-US"/>
          </a:p>
        </p:txBody>
      </p:sp>
    </p:spTree>
    <p:extLst>
      <p:ext uri="{BB962C8B-B14F-4D97-AF65-F5344CB8AC3E}">
        <p14:creationId xmlns:p14="http://schemas.microsoft.com/office/powerpoint/2010/main" val="21426343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have a form for pins, but there’s no field in that form for us to upload images. Paperclip is a gem that allows us to add that form field. </a:t>
            </a:r>
          </a:p>
          <a:p>
            <a:r>
              <a:rPr lang="en-US" sz="1200" b="0" kern="1200" dirty="0" smtClean="0">
                <a:solidFill>
                  <a:schemeClr val="tx1"/>
                </a:solidFill>
                <a:effectLst/>
                <a:latin typeface="+mn-lt"/>
                <a:ea typeface="+mn-ea"/>
                <a:cs typeface="+mn-cs"/>
              </a:rPr>
              <a:t>So we’ll Install the paperclip gem: </a:t>
            </a:r>
          </a:p>
          <a:p>
            <a:r>
              <a:rPr lang="en-US" sz="1200" kern="1200" dirty="0" smtClean="0">
                <a:solidFill>
                  <a:schemeClr val="tx1"/>
                </a:solidFill>
                <a:effectLst/>
                <a:latin typeface="+mn-lt"/>
                <a:ea typeface="+mn-ea"/>
                <a:cs typeface="+mn-cs"/>
              </a:rPr>
              <a:t>Type this into your </a:t>
            </a:r>
            <a:r>
              <a:rPr lang="en-US" sz="1200" kern="1200" dirty="0" err="1" smtClean="0">
                <a:solidFill>
                  <a:schemeClr val="tx1"/>
                </a:solidFill>
                <a:effectLst/>
                <a:latin typeface="+mn-lt"/>
                <a:ea typeface="+mn-ea"/>
                <a:cs typeface="+mn-cs"/>
              </a:rPr>
              <a:t>Gemfile</a:t>
            </a:r>
            <a:r>
              <a:rPr lang="en-US" sz="1200" kern="1200" dirty="0" smtClean="0">
                <a:solidFill>
                  <a:schemeClr val="tx1"/>
                </a:solidFill>
                <a:effectLst/>
                <a:latin typeface="+mn-lt"/>
                <a:ea typeface="+mn-ea"/>
                <a:cs typeface="+mn-cs"/>
              </a:rPr>
              <a:t> to add the paperclip gem to your list of gems, right under the bootstrap gem:</a:t>
            </a:r>
          </a:p>
          <a:p>
            <a:r>
              <a:rPr lang="en-US" sz="1200" i="1" kern="1200" dirty="0" smtClean="0">
                <a:solidFill>
                  <a:schemeClr val="tx1"/>
                </a:solidFill>
                <a:effectLst/>
                <a:latin typeface="+mn-lt"/>
                <a:ea typeface="+mn-ea"/>
                <a:cs typeface="+mn-cs"/>
              </a:rPr>
              <a:t>/</a:t>
            </a:r>
            <a:r>
              <a:rPr lang="en-US" sz="1200" i="1" kern="1200" dirty="0" err="1" smtClean="0">
                <a:solidFill>
                  <a:schemeClr val="tx1"/>
                </a:solidFill>
                <a:effectLst/>
                <a:latin typeface="+mn-lt"/>
                <a:ea typeface="+mn-ea"/>
                <a:cs typeface="+mn-cs"/>
              </a:rPr>
              <a:t>Gemfile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gem 'paperclip', '~&gt; 4.3', '&gt;= 4.3.6'</a:t>
            </a:r>
          </a:p>
          <a:p>
            <a:r>
              <a:rPr lang="en-US" sz="1200" kern="1200" dirty="0" smtClean="0">
                <a:solidFill>
                  <a:schemeClr val="tx1"/>
                </a:solidFill>
                <a:effectLst/>
                <a:latin typeface="+mn-lt"/>
                <a:ea typeface="+mn-ea"/>
                <a:cs typeface="+mn-cs"/>
              </a:rPr>
              <a:t>Then run</a:t>
            </a:r>
            <a:r>
              <a:rPr lang="en-US" sz="1200" kern="1200" baseline="0" dirty="0" smtClean="0">
                <a:solidFill>
                  <a:schemeClr val="tx1"/>
                </a:solidFill>
                <a:effectLst/>
                <a:latin typeface="+mn-lt"/>
                <a:ea typeface="+mn-ea"/>
                <a:cs typeface="+mn-cs"/>
              </a:rPr>
              <a:t> in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bundle install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49</a:t>
            </a:fld>
            <a:endParaRPr lang="en-US"/>
          </a:p>
        </p:txBody>
      </p:sp>
    </p:spTree>
    <p:extLst>
      <p:ext uri="{BB962C8B-B14F-4D97-AF65-F5344CB8AC3E}">
        <p14:creationId xmlns:p14="http://schemas.microsoft.com/office/powerpoint/2010/main" val="24028345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Now we need to tell explain, inside the pin model, that each pin has an attached image—and we need to explain what KIND of image we will allow users to upload. So let’s open up the pin model and add this code:</a:t>
            </a:r>
          </a:p>
          <a:p>
            <a:r>
              <a:rPr lang="en-US" sz="1200" i="1" kern="1200" dirty="0" smtClean="0">
                <a:solidFill>
                  <a:schemeClr val="tx1"/>
                </a:solidFill>
                <a:effectLst/>
                <a:latin typeface="+mn-lt"/>
                <a:ea typeface="+mn-ea"/>
                <a:cs typeface="+mn-cs"/>
              </a:rPr>
              <a:t>/app/models/</a:t>
            </a:r>
            <a:r>
              <a:rPr lang="en-US" sz="1200" i="1" kern="1200" dirty="0" err="1" smtClean="0">
                <a:solidFill>
                  <a:schemeClr val="tx1"/>
                </a:solidFill>
                <a:effectLst/>
                <a:latin typeface="+mn-lt"/>
                <a:ea typeface="+mn-ea"/>
                <a:cs typeface="+mn-cs"/>
              </a:rPr>
              <a:t>pin.rb</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class Pin &lt; </a:t>
            </a:r>
            <a:r>
              <a:rPr lang="en-US" sz="1200" kern="1200" dirty="0" err="1" smtClean="0">
                <a:solidFill>
                  <a:schemeClr val="tx1"/>
                </a:solidFill>
                <a:effectLst/>
                <a:latin typeface="+mn-lt"/>
                <a:ea typeface="+mn-ea"/>
                <a:cs typeface="+mn-cs"/>
              </a:rPr>
              <a:t>ActiveRecord</a:t>
            </a:r>
            <a:r>
              <a:rPr lang="en-US" sz="1200" kern="1200" dirty="0" smtClean="0">
                <a:solidFill>
                  <a:schemeClr val="tx1"/>
                </a:solidFill>
                <a:effectLst/>
                <a:latin typeface="+mn-lt"/>
                <a:ea typeface="+mn-ea"/>
                <a:cs typeface="+mn-cs"/>
              </a:rPr>
              <a:t>::Base      </a:t>
            </a:r>
          </a:p>
          <a:p>
            <a:r>
              <a:rPr lang="en-US" sz="1200" kern="1200" dirty="0" err="1" smtClean="0">
                <a:solidFill>
                  <a:schemeClr val="tx1"/>
                </a:solidFill>
                <a:effectLst/>
                <a:latin typeface="+mn-lt"/>
                <a:ea typeface="+mn-ea"/>
                <a:cs typeface="+mn-cs"/>
              </a:rPr>
              <a:t>has_attached_file</a:t>
            </a:r>
            <a:r>
              <a:rPr lang="en-US" sz="1200" kern="1200" dirty="0" smtClean="0">
                <a:solidFill>
                  <a:schemeClr val="tx1"/>
                </a:solidFill>
                <a:effectLst/>
                <a:latin typeface="+mn-lt"/>
                <a:ea typeface="+mn-ea"/>
                <a:cs typeface="+mn-cs"/>
              </a:rPr>
              <a:t> :image, :styles =&gt; { :medium =&gt; "300x300&gt;", :thumb =&gt; "100x100&gt;" } </a:t>
            </a:r>
          </a:p>
          <a:p>
            <a:r>
              <a:rPr lang="en-US" sz="1200" kern="1200" dirty="0" smtClean="0">
                <a:solidFill>
                  <a:schemeClr val="tx1"/>
                </a:solidFill>
                <a:effectLst/>
                <a:latin typeface="+mn-lt"/>
                <a:ea typeface="+mn-ea"/>
                <a:cs typeface="+mn-cs"/>
              </a:rPr>
              <a:t>validates_attachment_content_type :image, :</a:t>
            </a:r>
            <a:r>
              <a:rPr lang="en-US" sz="1200" kern="1200" dirty="0" err="1" smtClean="0">
                <a:solidFill>
                  <a:schemeClr val="tx1"/>
                </a:solidFill>
                <a:effectLst/>
                <a:latin typeface="+mn-lt"/>
                <a:ea typeface="+mn-ea"/>
                <a:cs typeface="+mn-cs"/>
              </a:rPr>
              <a:t>content_type</a:t>
            </a:r>
            <a:r>
              <a:rPr lang="en-US" sz="1200" kern="1200" dirty="0" smtClean="0">
                <a:solidFill>
                  <a:schemeClr val="tx1"/>
                </a:solidFill>
                <a:effectLst/>
                <a:latin typeface="+mn-lt"/>
                <a:ea typeface="+mn-ea"/>
                <a:cs typeface="+mn-cs"/>
              </a:rPr>
              <a:t> =&gt; ["image/jpg", "image/jpeg", "image/png", "image/gif"]</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50</a:t>
            </a:fld>
            <a:endParaRPr lang="en-US"/>
          </a:p>
        </p:txBody>
      </p:sp>
    </p:spTree>
    <p:extLst>
      <p:ext uri="{BB962C8B-B14F-4D97-AF65-F5344CB8AC3E}">
        <p14:creationId xmlns:p14="http://schemas.microsoft.com/office/powerpoint/2010/main" val="31951686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tell database, </a:t>
            </a:r>
            <a:r>
              <a:rPr lang="en-US" sz="1200" i="1" kern="1200" dirty="0" smtClean="0">
                <a:solidFill>
                  <a:schemeClr val="tx1"/>
                </a:solidFill>
                <a:effectLst/>
                <a:latin typeface="+mn-lt"/>
                <a:ea typeface="+mn-ea"/>
                <a:cs typeface="+mn-cs"/>
              </a:rPr>
              <a:t>look for an image for each pin that you’re storing</a:t>
            </a:r>
            <a:r>
              <a:rPr lang="en-US" sz="1200" kern="1200" dirty="0" smtClean="0">
                <a:solidFill>
                  <a:schemeClr val="tx1"/>
                </a:solidFill>
                <a:effectLst/>
                <a:latin typeface="+mn-lt"/>
                <a:ea typeface="+mn-ea"/>
                <a:cs typeface="+mn-cs"/>
              </a:rPr>
              <a:t>, with this command</a:t>
            </a:r>
            <a:r>
              <a:rPr lang="en-US" sz="1200" kern="1200" baseline="0" dirty="0" smtClean="0">
                <a:solidFill>
                  <a:schemeClr val="tx1"/>
                </a:solidFill>
                <a:effectLst/>
                <a:latin typeface="+mn-lt"/>
                <a:ea typeface="+mn-ea"/>
                <a:cs typeface="+mn-cs"/>
              </a:rPr>
              <a:t> in the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rails generate paperclip pin image</a:t>
            </a:r>
            <a:r>
              <a:rPr lang="en-US" dirty="0" smtClean="0">
                <a:effectLst/>
              </a:rPr>
              <a:t> </a:t>
            </a:r>
          </a:p>
          <a:p>
            <a:r>
              <a:rPr lang="en-US" sz="1200" kern="1200" dirty="0" smtClean="0">
                <a:solidFill>
                  <a:schemeClr val="tx1"/>
                </a:solidFill>
                <a:effectLst/>
                <a:latin typeface="+mn-lt"/>
                <a:ea typeface="+mn-ea"/>
                <a:cs typeface="+mn-cs"/>
              </a:rPr>
              <a:t>Then we run the migration:</a:t>
            </a: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And we check to see the migrations that we’ve generated: </a:t>
            </a:r>
            <a:r>
              <a:rPr lang="en-US" sz="1200" i="1" kern="1200" dirty="0" smtClean="0">
                <a:solidFill>
                  <a:schemeClr val="tx1"/>
                </a:solidFill>
                <a:effectLst/>
                <a:latin typeface="+mn-lt"/>
                <a:ea typeface="+mn-ea"/>
                <a:cs typeface="+mn-cs"/>
              </a:rPr>
              <a:t>console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rake </a:t>
            </a:r>
            <a:r>
              <a:rPr lang="en-US" sz="1200" kern="1200" dirty="0" err="1" smtClean="0">
                <a:solidFill>
                  <a:schemeClr val="tx1"/>
                </a:solidFill>
                <a:effectLst/>
                <a:latin typeface="+mn-lt"/>
                <a:ea typeface="+mn-ea"/>
                <a:cs typeface="+mn-cs"/>
              </a:rPr>
              <a:t>db:migrate:status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So with that last</a:t>
            </a:r>
            <a:r>
              <a:rPr lang="en-US" sz="1200" kern="1200" baseline="0" dirty="0" smtClean="0">
                <a:solidFill>
                  <a:schemeClr val="tx1"/>
                </a:solidFill>
                <a:effectLst/>
                <a:latin typeface="+mn-lt"/>
                <a:ea typeface="+mn-ea"/>
                <a:cs typeface="+mn-cs"/>
              </a:rPr>
              <a:t> command </a:t>
            </a:r>
            <a:r>
              <a:rPr lang="en-US" sz="1200" kern="1200" dirty="0" smtClean="0">
                <a:solidFill>
                  <a:schemeClr val="tx1"/>
                </a:solidFill>
                <a:effectLst/>
                <a:latin typeface="+mn-lt"/>
                <a:ea typeface="+mn-ea"/>
                <a:cs typeface="+mn-cs"/>
              </a:rPr>
              <a:t>you can see that the first migration covered the creation of pins, and the second one, which we just created, was to add attachment image to pins.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51</a:t>
            </a:fld>
            <a:endParaRPr lang="en-US"/>
          </a:p>
        </p:txBody>
      </p:sp>
    </p:spTree>
    <p:extLst>
      <p:ext uri="{BB962C8B-B14F-4D97-AF65-F5344CB8AC3E}">
        <p14:creationId xmlns:p14="http://schemas.microsoft.com/office/powerpoint/2010/main" val="4040553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We just added a gem, so we need to restart the server: in</a:t>
            </a:r>
            <a:r>
              <a:rPr lang="en-US" dirty="0" smtClean="0">
                <a:effectLst/>
              </a:rPr>
              <a:t> </a:t>
            </a:r>
            <a:r>
              <a:rPr lang="en-US" sz="1200" i="1" kern="1200" dirty="0" smtClean="0">
                <a:solidFill>
                  <a:schemeClr val="tx1"/>
                </a:solidFill>
                <a:effectLst/>
                <a:latin typeface="+mn-lt"/>
                <a:ea typeface="+mn-ea"/>
                <a:cs typeface="+mn-cs"/>
              </a:rPr>
              <a:t>console press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CTRL+C</a:t>
            </a:r>
          </a:p>
          <a:p>
            <a:r>
              <a:rPr lang="en-US" sz="1200" kern="1200" dirty="0" smtClean="0">
                <a:solidFill>
                  <a:schemeClr val="tx1"/>
                </a:solidFill>
                <a:effectLst/>
                <a:latin typeface="+mn-lt"/>
                <a:ea typeface="+mn-ea"/>
                <a:cs typeface="+mn-cs"/>
              </a:rPr>
              <a:t>Then arrow up one step and press enter to restart the server.</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52</a:t>
            </a:fld>
            <a:endParaRPr lang="en-US"/>
          </a:p>
        </p:txBody>
      </p:sp>
    </p:spTree>
    <p:extLst>
      <p:ext uri="{BB962C8B-B14F-4D97-AF65-F5344CB8AC3E}">
        <p14:creationId xmlns:p14="http://schemas.microsoft.com/office/powerpoint/2010/main" val="29568733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Our form still looks like it did before, which means our users can’t upload any images even though we now have the capability within out app to do that. So let’s change the user’s view of the form by adding a field to upload images—add the text in red</a:t>
            </a:r>
            <a:r>
              <a:rPr lang="en-US" sz="1200" kern="1200" baseline="0" dirty="0" smtClean="0">
                <a:solidFill>
                  <a:schemeClr val="tx1"/>
                </a:solidFill>
                <a:effectLst/>
                <a:latin typeface="+mn-lt"/>
                <a:ea typeface="+mn-ea"/>
                <a:cs typeface="+mn-cs"/>
              </a:rPr>
              <a:t> that you see here. Don’t forget the comma aft @pin in the first line.</a:t>
            </a:r>
            <a:r>
              <a:rPr lang="en-US" sz="1200" kern="1200" dirty="0" smtClean="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53</a:t>
            </a:fld>
            <a:endParaRPr lang="en-US"/>
          </a:p>
        </p:txBody>
      </p:sp>
    </p:spTree>
    <p:extLst>
      <p:ext uri="{BB962C8B-B14F-4D97-AF65-F5344CB8AC3E}">
        <p14:creationId xmlns:p14="http://schemas.microsoft.com/office/powerpoint/2010/main" val="10037734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also need to make a change in our controller to update</a:t>
            </a:r>
            <a:r>
              <a:rPr lang="en-US" baseline="0" dirty="0" smtClean="0"/>
              <a:t> our pin parameters. </a:t>
            </a:r>
            <a:r>
              <a:rPr lang="en-US" sz="1200" kern="1200" dirty="0" smtClean="0">
                <a:solidFill>
                  <a:schemeClr val="tx1"/>
                </a:solidFill>
                <a:effectLst/>
                <a:latin typeface="+mn-lt"/>
                <a:ea typeface="+mn-ea"/>
                <a:cs typeface="+mn-cs"/>
              </a:rPr>
              <a:t>Parameters are basically pieces of data that a user supplies. In our pins controller here at the bottom, we are permitting one piece of data that’s tied to the pin—the description. So let’s add the pin’s image to that list by adding only the green text here. </a:t>
            </a:r>
            <a:endParaRPr lang="en-US" sz="1200" kern="1200" baseline="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def</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pin_params</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params.require</a:t>
            </a:r>
            <a:r>
              <a:rPr lang="en-US" sz="1200" kern="1200" dirty="0" smtClean="0">
                <a:solidFill>
                  <a:schemeClr val="tx1"/>
                </a:solidFill>
                <a:effectLst/>
                <a:latin typeface="+mn-lt"/>
                <a:ea typeface="+mn-ea"/>
                <a:cs typeface="+mn-cs"/>
              </a:rPr>
              <a:t>(:pin).permit(:description</a:t>
            </a:r>
            <a:r>
              <a:rPr lang="en-US" sz="1200" b="1" kern="1200" dirty="0" smtClean="0">
                <a:solidFill>
                  <a:schemeClr val="tx1"/>
                </a:solidFill>
                <a:effectLst/>
                <a:latin typeface="+mn-lt"/>
                <a:ea typeface="+mn-ea"/>
                <a:cs typeface="+mn-cs"/>
              </a:rPr>
              <a:t>,</a:t>
            </a:r>
            <a:r>
              <a:rPr lang="en-US" sz="1200" kern="1200" dirty="0" smtClean="0">
                <a:solidFill>
                  <a:schemeClr val="tx1"/>
                </a:solidFill>
                <a:effectLst/>
                <a:latin typeface="+mn-lt"/>
                <a:ea typeface="+mn-ea"/>
                <a:cs typeface="+mn-cs"/>
              </a:rPr>
              <a:t> </a:t>
            </a:r>
            <a:r>
              <a:rPr lang="en-US" sz="1200" b="1" kern="1200" dirty="0" smtClean="0">
                <a:solidFill>
                  <a:schemeClr val="tx1"/>
                </a:solidFill>
                <a:effectLst/>
                <a:latin typeface="+mn-lt"/>
                <a:ea typeface="+mn-ea"/>
                <a:cs typeface="+mn-cs"/>
              </a:rPr>
              <a:t>:image</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end</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54</a:t>
            </a:fld>
            <a:endParaRPr lang="en-US"/>
          </a:p>
        </p:txBody>
      </p:sp>
    </p:spTree>
    <p:extLst>
      <p:ext uri="{BB962C8B-B14F-4D97-AF65-F5344CB8AC3E}">
        <p14:creationId xmlns:p14="http://schemas.microsoft.com/office/powerpoint/2010/main" val="1336178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we need to update the view of the pin so that includes the image that the user uploaded. So let’s add some Ruby code right above the line that says &lt;strong&gt;Description:&lt;/strong&gt; … and since we want the image size to be medium, we’ll include that too. </a:t>
            </a:r>
          </a:p>
          <a:p>
            <a:endParaRPr lang="en-US" sz="1200" i="1" kern="1200" dirty="0" smtClean="0">
              <a:solidFill>
                <a:schemeClr val="tx1"/>
              </a:solidFill>
              <a:effectLst/>
              <a:latin typeface="+mn-lt"/>
              <a:ea typeface="+mn-ea"/>
              <a:cs typeface="+mn-cs"/>
            </a:endParaRPr>
          </a:p>
          <a:p>
            <a:r>
              <a:rPr lang="en-US" sz="1200" i="1" kern="1200" dirty="0" smtClean="0">
                <a:solidFill>
                  <a:schemeClr val="tx1"/>
                </a:solidFill>
                <a:effectLst/>
                <a:latin typeface="+mn-lt"/>
                <a:ea typeface="+mn-ea"/>
                <a:cs typeface="+mn-cs"/>
              </a:rPr>
              <a:t>/app/views/pins/</a:t>
            </a:r>
            <a:r>
              <a:rPr lang="en-US" sz="1200" i="1" kern="1200" dirty="0" err="1" smtClean="0">
                <a:solidFill>
                  <a:schemeClr val="tx1"/>
                </a:solidFill>
                <a:effectLst/>
                <a:latin typeface="+mn-lt"/>
                <a:ea typeface="+mn-ea"/>
                <a:cs typeface="+mn-cs"/>
              </a:rPr>
              <a:t>show.html.erb</a:t>
            </a:r>
            <a:endParaRPr lang="en-US" sz="1200" i="1"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&lt;%= </a:t>
            </a:r>
            <a:r>
              <a:rPr lang="en-US" sz="1200" kern="1200" dirty="0" err="1" smtClean="0">
                <a:solidFill>
                  <a:schemeClr val="tx1"/>
                </a:solidFill>
                <a:effectLst/>
                <a:latin typeface="+mn-lt"/>
                <a:ea typeface="+mn-ea"/>
                <a:cs typeface="+mn-cs"/>
              </a:rPr>
              <a:t>image_tag</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pin.image.url</a:t>
            </a:r>
            <a:r>
              <a:rPr lang="en-US" sz="1200" kern="1200" dirty="0" smtClean="0">
                <a:solidFill>
                  <a:schemeClr val="tx1"/>
                </a:solidFill>
                <a:effectLst/>
                <a:latin typeface="+mn-lt"/>
                <a:ea typeface="+mn-ea"/>
                <a:cs typeface="+mn-cs"/>
              </a:rPr>
              <a:t>(:medium)  %&gt; . . .</a:t>
            </a:r>
            <a:r>
              <a:rPr lang="en-US" dirty="0" smtClean="0">
                <a:effectLst/>
              </a:rPr>
              <a:t> </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55</a:t>
            </a:fld>
            <a:endParaRPr lang="en-US"/>
          </a:p>
        </p:txBody>
      </p:sp>
    </p:spTree>
    <p:extLst>
      <p:ext uri="{BB962C8B-B14F-4D97-AF65-F5344CB8AC3E}">
        <p14:creationId xmlns:p14="http://schemas.microsoft.com/office/powerpoint/2010/main" val="1685970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Now</a:t>
            </a:r>
            <a:r>
              <a:rPr lang="en-US" baseline="0" dirty="0" smtClean="0"/>
              <a:t> let’s </a:t>
            </a:r>
            <a:r>
              <a:rPr lang="en-US" sz="1200" kern="1200" baseline="0" dirty="0" smtClean="0">
                <a:solidFill>
                  <a:schemeClr val="tx1"/>
                </a:solidFill>
                <a:effectLst/>
                <a:latin typeface="+mn-lt"/>
                <a:ea typeface="+mn-ea"/>
                <a:cs typeface="+mn-cs"/>
              </a:rPr>
              <a:t>a</a:t>
            </a:r>
            <a:r>
              <a:rPr lang="en-US" sz="1200" kern="1200" dirty="0" smtClean="0">
                <a:solidFill>
                  <a:schemeClr val="tx1"/>
                </a:solidFill>
                <a:effectLst/>
                <a:latin typeface="+mn-lt"/>
                <a:ea typeface="+mn-ea"/>
                <a:cs typeface="+mn-cs"/>
              </a:rPr>
              <a:t>dd the text in red so that the image for each pin shows up in the index of all pins:</a:t>
            </a:r>
          </a:p>
          <a:p>
            <a:endParaRPr lang="en-US" baseline="0" dirty="0" smtClean="0"/>
          </a:p>
        </p:txBody>
      </p:sp>
      <p:sp>
        <p:nvSpPr>
          <p:cNvPr id="4" name="Slide Number Placeholder 3"/>
          <p:cNvSpPr>
            <a:spLocks noGrp="1"/>
          </p:cNvSpPr>
          <p:nvPr>
            <p:ph type="sldNum" sz="quarter" idx="10"/>
          </p:nvPr>
        </p:nvSpPr>
        <p:spPr/>
        <p:txBody>
          <a:bodyPr/>
          <a:lstStyle/>
          <a:p>
            <a:fld id="{4538AB39-EA89-7049-A603-2424D6F45910}" type="slidenum">
              <a:rPr lang="en-US" smtClean="0"/>
              <a:t>56</a:t>
            </a:fld>
            <a:endParaRPr lang="en-US"/>
          </a:p>
        </p:txBody>
      </p:sp>
    </p:spTree>
    <p:extLst>
      <p:ext uri="{BB962C8B-B14F-4D97-AF65-F5344CB8AC3E}">
        <p14:creationId xmlns:p14="http://schemas.microsoft.com/office/powerpoint/2010/main" val="28880345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Let’s change a route in the </a:t>
            </a:r>
            <a:r>
              <a:rPr lang="en-US" sz="1200" kern="1200" dirty="0" err="1" smtClean="0">
                <a:solidFill>
                  <a:schemeClr val="tx1"/>
                </a:solidFill>
                <a:effectLst/>
                <a:latin typeface="+mn-lt"/>
                <a:ea typeface="+mn-ea"/>
                <a:cs typeface="+mn-cs"/>
              </a:rPr>
              <a:t>routes.rb</a:t>
            </a:r>
            <a:r>
              <a:rPr lang="en-US" sz="1200" kern="1200" dirty="0" smtClean="0">
                <a:solidFill>
                  <a:schemeClr val="tx1"/>
                </a:solidFill>
                <a:effectLst/>
                <a:latin typeface="+mn-lt"/>
                <a:ea typeface="+mn-ea"/>
                <a:cs typeface="+mn-cs"/>
              </a:rPr>
              <a:t> files so that all of our pins display on the homepage. </a:t>
            </a:r>
          </a:p>
          <a:p>
            <a:r>
              <a:rPr lang="en-US" sz="1200" kern="1200" dirty="0" smtClean="0">
                <a:solidFill>
                  <a:schemeClr val="tx1"/>
                </a:solidFill>
                <a:effectLst/>
                <a:latin typeface="+mn-lt"/>
                <a:ea typeface="+mn-ea"/>
                <a:cs typeface="+mn-cs"/>
              </a:rPr>
              <a:t>First</a:t>
            </a:r>
            <a:r>
              <a:rPr lang="en-US" sz="1200" kern="1200" baseline="0" dirty="0" smtClean="0">
                <a:solidFill>
                  <a:schemeClr val="tx1"/>
                </a:solidFill>
                <a:effectLst/>
                <a:latin typeface="+mn-lt"/>
                <a:ea typeface="+mn-ea"/>
                <a:cs typeface="+mn-cs"/>
              </a:rPr>
              <a:t> we’ll </a:t>
            </a:r>
            <a:r>
              <a:rPr lang="en-US" sz="1200" b="1" kern="1200" baseline="0" dirty="0" smtClean="0">
                <a:solidFill>
                  <a:schemeClr val="tx1"/>
                </a:solidFill>
                <a:effectLst/>
                <a:latin typeface="+mn-lt"/>
                <a:ea typeface="+mn-ea"/>
                <a:cs typeface="+mn-cs"/>
              </a:rPr>
              <a:t>c</a:t>
            </a:r>
            <a:r>
              <a:rPr lang="en-US" sz="1200" b="1" kern="1200" dirty="0" smtClean="0">
                <a:solidFill>
                  <a:schemeClr val="tx1"/>
                </a:solidFill>
                <a:effectLst/>
                <a:latin typeface="+mn-lt"/>
                <a:ea typeface="+mn-ea"/>
                <a:cs typeface="+mn-cs"/>
              </a:rPr>
              <a:t>hange the routes so that the home pages is the Pins index  </a:t>
            </a:r>
            <a:r>
              <a:rPr lang="en-US" dirty="0" smtClean="0">
                <a:effectLst/>
              </a:rPr>
              <a:t> </a:t>
            </a:r>
          </a:p>
          <a:p>
            <a:r>
              <a:rPr lang="en-US" sz="1200" kern="1200" dirty="0" smtClean="0">
                <a:solidFill>
                  <a:schemeClr val="tx1"/>
                </a:solidFill>
                <a:effectLst/>
                <a:latin typeface="+mn-lt"/>
                <a:ea typeface="+mn-ea"/>
                <a:cs typeface="+mn-cs"/>
              </a:rPr>
              <a:t>So replace the line, root</a:t>
            </a:r>
            <a:r>
              <a:rPr lang="en-US" sz="1200" kern="1200" baseline="0" dirty="0" smtClean="0">
                <a:solidFill>
                  <a:schemeClr val="tx1"/>
                </a:solidFill>
                <a:effectLst/>
                <a:latin typeface="+mn-lt"/>
                <a:ea typeface="+mn-ea"/>
                <a:cs typeface="+mn-cs"/>
              </a:rPr>
              <a:t> ‘</a:t>
            </a:r>
            <a:r>
              <a:rPr lang="en-US" sz="1200" kern="1200" baseline="0" dirty="0" err="1" smtClean="0">
                <a:solidFill>
                  <a:schemeClr val="tx1"/>
                </a:solidFill>
                <a:effectLst/>
                <a:latin typeface="+mn-lt"/>
                <a:ea typeface="+mn-ea"/>
                <a:cs typeface="+mn-cs"/>
              </a:rPr>
              <a:t>pages#home</a:t>
            </a:r>
            <a:r>
              <a:rPr lang="en-US" sz="1200" kern="1200" baseline="0" dirty="0" smtClean="0">
                <a:solidFill>
                  <a:schemeClr val="tx1"/>
                </a:solidFill>
                <a:effectLst/>
                <a:latin typeface="+mn-lt"/>
                <a:ea typeface="+mn-ea"/>
                <a:cs typeface="+mn-cs"/>
              </a:rPr>
              <a:t>’</a:t>
            </a:r>
          </a:p>
          <a:p>
            <a:r>
              <a:rPr lang="en-US" sz="1200" kern="1200" baseline="0" dirty="0" smtClean="0">
                <a:solidFill>
                  <a:schemeClr val="tx1"/>
                </a:solidFill>
                <a:effectLst/>
                <a:latin typeface="+mn-lt"/>
                <a:ea typeface="+mn-ea"/>
                <a:cs typeface="+mn-cs"/>
              </a:rPr>
              <a:t>With</a:t>
            </a:r>
          </a:p>
          <a:p>
            <a:r>
              <a:rPr lang="en-US" sz="1200" kern="1200" baseline="0" dirty="0" smtClean="0">
                <a:solidFill>
                  <a:schemeClr val="tx1"/>
                </a:solidFill>
                <a:effectLst/>
                <a:latin typeface="+mn-lt"/>
                <a:ea typeface="+mn-ea"/>
                <a:cs typeface="+mn-cs"/>
              </a:rPr>
              <a:t>Root “</a:t>
            </a:r>
            <a:r>
              <a:rPr lang="en-US" sz="1200" kern="1200" baseline="0" dirty="0" err="1" smtClean="0">
                <a:solidFill>
                  <a:schemeClr val="tx1"/>
                </a:solidFill>
                <a:effectLst/>
                <a:latin typeface="+mn-lt"/>
                <a:ea typeface="+mn-ea"/>
                <a:cs typeface="+mn-cs"/>
              </a:rPr>
              <a:t>pins#index</a:t>
            </a:r>
            <a:r>
              <a:rPr lang="en-US" sz="1200" kern="1200" baseline="0" dirty="0" smtClean="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4538AB39-EA89-7049-A603-2424D6F45910}" type="slidenum">
              <a:rPr lang="en-US" smtClean="0"/>
              <a:t>58</a:t>
            </a:fld>
            <a:endParaRPr lang="en-US"/>
          </a:p>
        </p:txBody>
      </p:sp>
    </p:spTree>
    <p:extLst>
      <p:ext uri="{BB962C8B-B14F-4D97-AF65-F5344CB8AC3E}">
        <p14:creationId xmlns:p14="http://schemas.microsoft.com/office/powerpoint/2010/main" val="3339410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Now let’s see what our </a:t>
            </a:r>
            <a:r>
              <a:rPr lang="en-US" sz="1200" kern="1200" dirty="0" err="1" smtClean="0">
                <a:solidFill>
                  <a:schemeClr val="tx1"/>
                </a:solidFill>
                <a:effectLst/>
                <a:latin typeface="+mn-lt"/>
                <a:ea typeface="+mn-ea"/>
                <a:cs typeface="+mn-cs"/>
              </a:rPr>
              <a:t>pinterest_clone</a:t>
            </a:r>
            <a:r>
              <a:rPr lang="en-US" sz="1200" kern="1200" dirty="0" smtClean="0">
                <a:solidFill>
                  <a:schemeClr val="tx1"/>
                </a:solidFill>
                <a:effectLst/>
                <a:latin typeface="+mn-lt"/>
                <a:ea typeface="+mn-ea"/>
                <a:cs typeface="+mn-cs"/>
              </a:rPr>
              <a:t> looks like by going to the navigation bar at the top and clicking on PREVIEW and then Port 3000(default).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So there is our first Rails application. Very exciting!</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11</a:t>
            </a:fld>
            <a:endParaRPr lang="en-US"/>
          </a:p>
        </p:txBody>
      </p:sp>
    </p:spTree>
    <p:extLst>
      <p:ext uri="{BB962C8B-B14F-4D97-AF65-F5344CB8AC3E}">
        <p14:creationId xmlns:p14="http://schemas.microsoft.com/office/powerpoint/2010/main" val="34480834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is</a:t>
            </a:r>
            <a:r>
              <a:rPr lang="en-US" baseline="0" dirty="0" smtClean="0"/>
              <a:t> a good time to commit to </a:t>
            </a:r>
            <a:r>
              <a:rPr lang="en-US" baseline="0" dirty="0" err="1" smtClean="0"/>
              <a:t>Git</a:t>
            </a:r>
            <a:r>
              <a:rPr lang="en-US" baseline="0" dirty="0" smtClean="0"/>
              <a:t>, so let’s follow these steps</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59</a:t>
            </a:fld>
            <a:endParaRPr lang="en-US"/>
          </a:p>
        </p:txBody>
      </p:sp>
    </p:spTree>
    <p:extLst>
      <p:ext uri="{BB962C8B-B14F-4D97-AF65-F5344CB8AC3E}">
        <p14:creationId xmlns:p14="http://schemas.microsoft.com/office/powerpoint/2010/main" val="21368250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Right now the Pin that I most recently uploaded is showing up at the bottom of the screen, but it would be nice if it showed up at the top instead. With some changes to the code in the pins controller, we can make pins show up reverse-chronologically. So replace</a:t>
            </a:r>
            <a:r>
              <a:rPr lang="en-US" sz="1200" kern="1200" baseline="0" dirty="0" smtClean="0">
                <a:solidFill>
                  <a:schemeClr val="tx1"/>
                </a:solidFill>
                <a:effectLst/>
                <a:latin typeface="+mn-lt"/>
                <a:ea typeface="+mn-ea"/>
                <a:cs typeface="+mn-cs"/>
              </a:rPr>
              <a:t> the @pins = </a:t>
            </a:r>
            <a:r>
              <a:rPr lang="en-US" sz="1200" kern="1200" baseline="0" dirty="0" err="1" smtClean="0">
                <a:solidFill>
                  <a:schemeClr val="tx1"/>
                </a:solidFill>
                <a:effectLst/>
                <a:latin typeface="+mn-lt"/>
                <a:ea typeface="+mn-ea"/>
                <a:cs typeface="+mn-cs"/>
              </a:rPr>
              <a:t>Pin.all</a:t>
            </a:r>
            <a:r>
              <a:rPr lang="en-US" sz="1200" kern="1200" baseline="0" dirty="0" smtClean="0">
                <a:solidFill>
                  <a:schemeClr val="tx1"/>
                </a:solidFill>
                <a:effectLst/>
                <a:latin typeface="+mn-lt"/>
                <a:ea typeface="+mn-ea"/>
                <a:cs typeface="+mn-cs"/>
              </a:rPr>
              <a:t> with @pin = </a:t>
            </a:r>
            <a:r>
              <a:rPr lang="en-US" sz="1200" kern="1200" baseline="0" dirty="0" err="1" smtClean="0">
                <a:solidFill>
                  <a:schemeClr val="tx1"/>
                </a:solidFill>
                <a:effectLst/>
                <a:latin typeface="+mn-lt"/>
                <a:ea typeface="+mn-ea"/>
                <a:cs typeface="+mn-cs"/>
              </a:rPr>
              <a:t>Pin.all.order</a:t>
            </a:r>
            <a:r>
              <a:rPr lang="en-US" sz="1200" kern="1200" baseline="0" dirty="0" smtClean="0">
                <a:solidFill>
                  <a:schemeClr val="tx1"/>
                </a:solidFill>
                <a:effectLst/>
                <a:latin typeface="+mn-lt"/>
                <a:ea typeface="+mn-ea"/>
                <a:cs typeface="+mn-cs"/>
              </a:rPr>
              <a:t>(</a:t>
            </a:r>
            <a:r>
              <a:rPr lang="en-US" sz="1200" kern="1200" baseline="0" dirty="0" err="1" smtClean="0">
                <a:solidFill>
                  <a:schemeClr val="tx1"/>
                </a:solidFill>
                <a:effectLst/>
                <a:latin typeface="+mn-lt"/>
                <a:ea typeface="+mn-ea"/>
                <a:cs typeface="+mn-cs"/>
              </a:rPr>
              <a:t>created_at_DESC</a:t>
            </a:r>
            <a:r>
              <a:rPr lang="en-US" sz="1200" kern="1200" baseline="0" dirty="0" smtClean="0">
                <a:solidFill>
                  <a:schemeClr val="tx1"/>
                </a:solidFill>
                <a:effectLst/>
                <a:latin typeface="+mn-lt"/>
                <a:ea typeface="+mn-ea"/>
                <a:cs typeface="+mn-cs"/>
              </a:rPr>
              <a:t>”)</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60</a:t>
            </a:fld>
            <a:endParaRPr lang="en-US"/>
          </a:p>
        </p:txBody>
      </p:sp>
    </p:spTree>
    <p:extLst>
      <p:ext uri="{BB962C8B-B14F-4D97-AF65-F5344CB8AC3E}">
        <p14:creationId xmlns:p14="http://schemas.microsoft.com/office/powerpoint/2010/main" val="28129895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for our final step, let’s commit that change</a:t>
            </a:r>
            <a:r>
              <a:rPr lang="en-US" baseline="0" dirty="0" smtClean="0"/>
              <a:t> to </a:t>
            </a:r>
            <a:r>
              <a:rPr lang="en-US" baseline="0" dirty="0" err="1" smtClean="0"/>
              <a:t>Git</a:t>
            </a:r>
            <a:r>
              <a:rPr lang="en-US" baseline="0" dirty="0" smtClean="0"/>
              <a:t>. And that is all</a:t>
            </a:r>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61</a:t>
            </a:fld>
            <a:endParaRPr lang="en-US"/>
          </a:p>
        </p:txBody>
      </p:sp>
    </p:spTree>
    <p:extLst>
      <p:ext uri="{BB962C8B-B14F-4D97-AF65-F5344CB8AC3E}">
        <p14:creationId xmlns:p14="http://schemas.microsoft.com/office/powerpoint/2010/main" val="2416207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Before we go any further, let’s use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to save our progress.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First we’ll go back to Nitrous. The console tab we have open -- the black box at the bottom -- is for the server to run, and we can’t type anything in there unless we close down the server by typing control-C.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open a new console tab, click on the plus-sign at the top of the console. Once inside that tab, navigate into the </a:t>
            </a:r>
            <a:r>
              <a:rPr lang="en-US" sz="1200" kern="1200" dirty="0" err="1" smtClean="0">
                <a:solidFill>
                  <a:schemeClr val="tx1"/>
                </a:solidFill>
                <a:effectLst/>
                <a:latin typeface="+mn-lt"/>
                <a:ea typeface="+mn-ea"/>
                <a:cs typeface="+mn-cs"/>
              </a:rPr>
              <a:t>pinterest</a:t>
            </a:r>
            <a:r>
              <a:rPr lang="en-US" sz="1200" kern="1200" dirty="0" smtClean="0">
                <a:solidFill>
                  <a:schemeClr val="tx1"/>
                </a:solidFill>
                <a:effectLst/>
                <a:latin typeface="+mn-lt"/>
                <a:ea typeface="+mn-ea"/>
                <a:cs typeface="+mn-cs"/>
              </a:rPr>
              <a:t> clone folder with these commands:</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~/code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  cd </a:t>
            </a:r>
            <a:r>
              <a:rPr lang="en-US" sz="1200" kern="1200" dirty="0" err="1" smtClean="0">
                <a:solidFill>
                  <a:schemeClr val="tx1"/>
                </a:solidFill>
                <a:effectLst/>
                <a:latin typeface="+mn-lt"/>
                <a:ea typeface="+mn-ea"/>
                <a:cs typeface="+mn-cs"/>
              </a:rPr>
              <a:t>pinterest_clone</a:t>
            </a: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12</a:t>
            </a:fld>
            <a:endParaRPr lang="en-US"/>
          </a:p>
        </p:txBody>
      </p:sp>
    </p:spTree>
    <p:extLst>
      <p:ext uri="{BB962C8B-B14F-4D97-AF65-F5344CB8AC3E}">
        <p14:creationId xmlns:p14="http://schemas.microsoft.com/office/powerpoint/2010/main" val="450287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We only INITIALIZE and CONFIGURE </a:t>
            </a:r>
            <a:r>
              <a:rPr lang="en-US" sz="1200" kern="1200" dirty="0" err="1" smtClean="0">
                <a:solidFill>
                  <a:schemeClr val="tx1"/>
                </a:solidFill>
                <a:effectLst/>
                <a:latin typeface="+mn-lt"/>
                <a:ea typeface="+mn-ea"/>
                <a:cs typeface="+mn-cs"/>
              </a:rPr>
              <a:t>Git</a:t>
            </a:r>
            <a:r>
              <a:rPr lang="en-US" sz="1200" kern="1200" dirty="0" smtClean="0">
                <a:solidFill>
                  <a:schemeClr val="tx1"/>
                </a:solidFill>
                <a:effectLst/>
                <a:latin typeface="+mn-lt"/>
                <a:ea typeface="+mn-ea"/>
                <a:cs typeface="+mn-cs"/>
              </a:rPr>
              <a:t> once at the beginning of a new project.</a:t>
            </a: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baseline="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tx1"/>
                </a:solidFill>
                <a:effectLst/>
                <a:latin typeface="+mn-lt"/>
                <a:ea typeface="+mn-ea"/>
                <a:cs typeface="+mn-cs"/>
              </a:rPr>
              <a:t>Then type in these additional commands to get started. </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13</a:t>
            </a:fld>
            <a:endParaRPr lang="en-US"/>
          </a:p>
        </p:txBody>
      </p:sp>
    </p:spTree>
    <p:extLst>
      <p:ext uri="{BB962C8B-B14F-4D97-AF65-F5344CB8AC3E}">
        <p14:creationId xmlns:p14="http://schemas.microsoft.com/office/powerpoint/2010/main" val="4170276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To create pages in our app, first we’ll create a pages controller</a:t>
            </a:r>
            <a:r>
              <a:rPr lang="en-US" sz="1200" kern="1200" baseline="0" dirty="0" smtClean="0">
                <a:solidFill>
                  <a:schemeClr val="tx1"/>
                </a:solidFill>
                <a:effectLst/>
                <a:latin typeface="+mn-lt"/>
                <a:ea typeface="+mn-ea"/>
                <a:cs typeface="+mn-cs"/>
              </a:rPr>
              <a:t> with this command</a:t>
            </a:r>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14</a:t>
            </a:fld>
            <a:endParaRPr lang="en-US"/>
          </a:p>
        </p:txBody>
      </p:sp>
    </p:spTree>
    <p:extLst>
      <p:ext uri="{BB962C8B-B14F-4D97-AF65-F5344CB8AC3E}">
        <p14:creationId xmlns:p14="http://schemas.microsoft.com/office/powerpoint/2010/main" val="3133379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In your preview tab, tack this text onto to the URL:  </a:t>
            </a:r>
          </a:p>
          <a:p>
            <a:r>
              <a:rPr lang="en-US" sz="1200" kern="1200" dirty="0" smtClean="0">
                <a:solidFill>
                  <a:schemeClr val="tx1"/>
                </a:solidFill>
                <a:effectLst/>
                <a:latin typeface="+mn-lt"/>
                <a:ea typeface="+mn-ea"/>
                <a:cs typeface="+mn-cs"/>
              </a:rPr>
              <a:t>/pages/home </a:t>
            </a:r>
          </a:p>
          <a:p>
            <a:r>
              <a:rPr lang="en-US" sz="1200" kern="1200" dirty="0" smtClean="0">
                <a:solidFill>
                  <a:schemeClr val="tx1"/>
                </a:solidFill>
                <a:effectLst/>
                <a:latin typeface="+mn-lt"/>
                <a:ea typeface="+mn-ea"/>
                <a:cs typeface="+mn-cs"/>
              </a:rPr>
              <a:t>and see the new blank homepage you just created.</a:t>
            </a:r>
          </a:p>
          <a:p>
            <a:endParaRPr lang="en-US" dirty="0"/>
          </a:p>
        </p:txBody>
      </p:sp>
      <p:sp>
        <p:nvSpPr>
          <p:cNvPr id="4" name="Slide Number Placeholder 3"/>
          <p:cNvSpPr>
            <a:spLocks noGrp="1"/>
          </p:cNvSpPr>
          <p:nvPr>
            <p:ph type="sldNum" sz="quarter" idx="10"/>
          </p:nvPr>
        </p:nvSpPr>
        <p:spPr/>
        <p:txBody>
          <a:bodyPr/>
          <a:lstStyle/>
          <a:p>
            <a:fld id="{4538AB39-EA89-7049-A603-2424D6F45910}" type="slidenum">
              <a:rPr lang="en-US" smtClean="0"/>
              <a:t>15</a:t>
            </a:fld>
            <a:endParaRPr lang="en-US"/>
          </a:p>
        </p:txBody>
      </p:sp>
    </p:spTree>
    <p:extLst>
      <p:ext uri="{BB962C8B-B14F-4D97-AF65-F5344CB8AC3E}">
        <p14:creationId xmlns:p14="http://schemas.microsoft.com/office/powerpoint/2010/main" val="3827657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0C38ACBA-1E0D-474A-854D-A7DE3474257D}" type="datetimeFigureOut">
              <a:rPr lang="en-US" smtClean="0"/>
              <a:t>4/11/16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0C38ACBA-1E0D-474A-854D-A7DE3474257D}" type="datetimeFigureOut">
              <a:rPr lang="en-US" smtClean="0"/>
              <a:t>4/11/16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59305" y="6423585"/>
            <a:ext cx="3316941" cy="365125"/>
          </a:xfrm>
        </p:spPr>
        <p:txBody>
          <a:bodyPr/>
          <a:lstStyle/>
          <a:p>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a:xfrm>
            <a:off x="4191000" y="6423585"/>
            <a:ext cx="3005138" cy="365125"/>
          </a:xfrm>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smtClean="0"/>
              <a:t>Drag picture to placeholder or click icon to add</a:t>
            </a:r>
            <a:endParaRPr/>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smtClean="0"/>
              <a:t>Drag picture to placeholder or click icon to add</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B5D0D-69D2-6545-9AC7-C28D6492CC9A}" type="slidenum">
              <a:rPr lang="en-US" smtClean="0"/>
              <a:t>‹#›</a:t>
            </a:fld>
            <a:endParaRPr lang="en-US"/>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US"/>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smtClean="0"/>
              <a:t>Drag picture to placeholder or click icon to add</a:t>
            </a:r>
            <a:endParaRPr/>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smtClean="0"/>
              <a:t>Drag picture to placeholder or click icon to add</a:t>
            </a:r>
            <a:endParaRPr/>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lang="en-US"/>
          </a:p>
        </p:txBody>
      </p:sp>
      <p:sp>
        <p:nvSpPr>
          <p:cNvPr id="6" name="Slide Number Placeholder 5"/>
          <p:cNvSpPr>
            <a:spLocks noGrp="1"/>
          </p:cNvSpPr>
          <p:nvPr>
            <p:ph type="sldNum" sz="quarter" idx="12"/>
          </p:nvPr>
        </p:nvSpPr>
        <p:spPr>
          <a:xfrm>
            <a:off x="8305800" y="6248774"/>
            <a:ext cx="554038" cy="365125"/>
          </a:xfrm>
        </p:spPr>
        <p:txBody>
          <a:bodyPr/>
          <a:lstStyle/>
          <a:p>
            <a:fld id="{436B5D0D-69D2-6545-9AC7-C28D6492CC9A}" type="slidenum">
              <a:rPr lang="en-US" smtClean="0"/>
              <a:t>‹#›</a:t>
            </a:fld>
            <a:endParaRPr lang="en-US"/>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0C38ACBA-1E0D-474A-854D-A7DE3474257D}" type="datetimeFigureOut">
              <a:rPr lang="en-US" smtClean="0"/>
              <a:t>4/11/16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B5D0D-69D2-6545-9AC7-C28D6492CC9A}" type="slidenum">
              <a:rPr lang="en-US" smtClean="0"/>
              <a:t>‹#›</a:t>
            </a:fld>
            <a:endParaRPr lang="en-US"/>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436B5D0D-69D2-6545-9AC7-C28D6492CC9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0C38ACBA-1E0D-474A-854D-A7DE3474257D}" type="datetimeFigureOut">
              <a:rPr lang="en-US" smtClean="0"/>
              <a:t>4/11/16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B5D0D-69D2-6545-9AC7-C28D6492CC9A}" type="slidenum">
              <a:rPr lang="en-US" smtClean="0"/>
              <a:t>‹#›</a:t>
            </a:fld>
            <a:endParaRPr lang="en-US"/>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0C38ACBA-1E0D-474A-854D-A7DE3474257D}" type="datetimeFigureOut">
              <a:rPr lang="en-US" smtClean="0"/>
              <a:t>4/11/16</a:t>
            </a:fld>
            <a:endParaRPr lang="en-US"/>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436B5D0D-69D2-6545-9AC7-C28D6492CC9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Lst>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Make a </a:t>
            </a:r>
            <a:r>
              <a:rPr lang="en-US" dirty="0" err="1" smtClean="0"/>
              <a:t>Pinterest</a:t>
            </a:r>
            <a:r>
              <a:rPr lang="en-US" dirty="0" smtClean="0"/>
              <a:t> Clone!</a:t>
            </a:r>
            <a:endParaRPr lang="en-US" dirty="0"/>
          </a:p>
        </p:txBody>
      </p:sp>
      <p:sp>
        <p:nvSpPr>
          <p:cNvPr id="3" name="Subtitle 2"/>
          <p:cNvSpPr>
            <a:spLocks noGrp="1"/>
          </p:cNvSpPr>
          <p:nvPr>
            <p:ph type="subTitle" idx="1"/>
          </p:nvPr>
        </p:nvSpPr>
        <p:spPr/>
        <p:txBody>
          <a:bodyPr>
            <a:normAutofit/>
          </a:bodyPr>
          <a:lstStyle/>
          <a:p>
            <a:r>
              <a:rPr lang="en-US" sz="2000" dirty="0" err="1" smtClean="0"/>
              <a:t>SpeakCode</a:t>
            </a:r>
            <a:endParaRPr lang="en-US" sz="2000" dirty="0"/>
          </a:p>
        </p:txBody>
      </p:sp>
    </p:spTree>
    <p:extLst>
      <p:ext uri="{BB962C8B-B14F-4D97-AF65-F5344CB8AC3E}">
        <p14:creationId xmlns:p14="http://schemas.microsoft.com/office/powerpoint/2010/main" val="310710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 the Rails server from the console</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i="1" dirty="0" smtClean="0">
                <a:solidFill>
                  <a:srgbClr val="3366FF"/>
                </a:solidFill>
              </a:rPr>
              <a:t>console</a:t>
            </a:r>
          </a:p>
          <a:p>
            <a:pPr marL="0" indent="0">
              <a:buNone/>
            </a:pPr>
            <a:r>
              <a:rPr lang="fr-FR" sz="4400" dirty="0">
                <a:latin typeface="Courier"/>
                <a:cs typeface="Courier"/>
              </a:rPr>
              <a:t>➜  rails s -b 0.0.0.0</a:t>
            </a:r>
            <a:endParaRPr lang="en-US" sz="4400" dirty="0">
              <a:latin typeface="Courier"/>
              <a:cs typeface="Courier"/>
            </a:endParaRPr>
          </a:p>
        </p:txBody>
      </p:sp>
    </p:spTree>
    <p:extLst>
      <p:ext uri="{BB962C8B-B14F-4D97-AF65-F5344CB8AC3E}">
        <p14:creationId xmlns:p14="http://schemas.microsoft.com/office/powerpoint/2010/main" val="2749477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Preview the </a:t>
            </a:r>
            <a:r>
              <a:rPr lang="en-US" dirty="0" smtClean="0"/>
              <a:t>app</a:t>
            </a:r>
            <a:endParaRPr lang="en-US" dirty="0"/>
          </a:p>
        </p:txBody>
      </p:sp>
      <p:sp>
        <p:nvSpPr>
          <p:cNvPr id="3" name="Content Placeholder 2"/>
          <p:cNvSpPr>
            <a:spLocks noGrp="1"/>
          </p:cNvSpPr>
          <p:nvPr>
            <p:ph idx="1"/>
          </p:nvPr>
        </p:nvSpPr>
        <p:spPr/>
        <p:txBody>
          <a:bodyPr>
            <a:normAutofit/>
          </a:bodyPr>
          <a:lstStyle/>
          <a:p>
            <a:pPr marL="742950" indent="-742950">
              <a:buFont typeface="+mj-lt"/>
              <a:buAutoNum type="arabicPeriod"/>
            </a:pPr>
            <a:r>
              <a:rPr lang="en-US" sz="4000" dirty="0" smtClean="0"/>
              <a:t>Click on Preview in the navigation bar at the top</a:t>
            </a:r>
          </a:p>
          <a:p>
            <a:pPr marL="742950" indent="-742950">
              <a:buFont typeface="+mj-lt"/>
              <a:buAutoNum type="arabicPeriod"/>
            </a:pPr>
            <a:r>
              <a:rPr lang="en-US" sz="4000" dirty="0" smtClean="0"/>
              <a:t>Click on Port </a:t>
            </a:r>
            <a:r>
              <a:rPr lang="en-US" sz="4000" dirty="0"/>
              <a:t>3000(default</a:t>
            </a:r>
            <a:r>
              <a:rPr lang="en-US" sz="4000" dirty="0" smtClean="0"/>
              <a:t>)</a:t>
            </a:r>
            <a:endParaRPr lang="en-US" sz="4000" dirty="0"/>
          </a:p>
        </p:txBody>
      </p:sp>
    </p:spTree>
    <p:extLst>
      <p:ext uri="{BB962C8B-B14F-4D97-AF65-F5344CB8AC3E}">
        <p14:creationId xmlns:p14="http://schemas.microsoft.com/office/powerpoint/2010/main" val="225380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Commit with </a:t>
            </a:r>
            <a:r>
              <a:rPr lang="en-US" dirty="0" err="1" smtClean="0"/>
              <a:t>Git</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2800" dirty="0"/>
              <a:t>Open a new console </a:t>
            </a:r>
            <a:r>
              <a:rPr lang="en-US" sz="2800" dirty="0" smtClean="0"/>
              <a:t>tab by clicking on the “+” right above the black console at the bottom of your screen</a:t>
            </a:r>
          </a:p>
          <a:p>
            <a:pPr marL="0" indent="0">
              <a:buNone/>
            </a:pPr>
            <a:endParaRPr lang="en-US" sz="2800" dirty="0" smtClean="0"/>
          </a:p>
          <a:p>
            <a:pPr marL="514350" indent="-514350">
              <a:buFont typeface="+mj-lt"/>
              <a:buAutoNum type="arabicPeriod"/>
            </a:pPr>
            <a:r>
              <a:rPr lang="en-US" sz="2800" dirty="0" smtClean="0"/>
              <a:t>Type inside that new tab:</a:t>
            </a:r>
          </a:p>
          <a:p>
            <a:pPr marL="0" indent="0">
              <a:buNone/>
            </a:pPr>
            <a:r>
              <a:rPr lang="en-US" sz="2800" i="1" dirty="0" smtClean="0">
                <a:solidFill>
                  <a:srgbClr val="3366FF"/>
                </a:solidFill>
              </a:rPr>
              <a:t>console</a:t>
            </a:r>
            <a:endParaRPr lang="en-US" sz="3000" i="1" dirty="0" smtClean="0">
              <a:solidFill>
                <a:srgbClr val="3366FF"/>
              </a:solidFill>
              <a:latin typeface="Courier"/>
              <a:cs typeface="Courier"/>
            </a:endParaRPr>
          </a:p>
          <a:p>
            <a:pPr marL="685800" lvl="3" indent="0">
              <a:buNone/>
            </a:pPr>
            <a:r>
              <a:rPr lang="en-US" sz="3000" dirty="0" smtClean="0">
                <a:latin typeface="Courier"/>
                <a:cs typeface="Courier"/>
              </a:rPr>
              <a:t>➜  </a:t>
            </a:r>
            <a:r>
              <a:rPr lang="en-US" sz="3000" dirty="0">
                <a:latin typeface="Courier"/>
                <a:cs typeface="Courier"/>
              </a:rPr>
              <a:t>cd ~/code </a:t>
            </a:r>
          </a:p>
          <a:p>
            <a:pPr marL="685800" lvl="3" indent="0">
              <a:buNone/>
            </a:pPr>
            <a:r>
              <a:rPr lang="en-US" sz="3000" dirty="0">
                <a:latin typeface="Courier"/>
                <a:cs typeface="Courier"/>
              </a:rPr>
              <a:t>➜  cd </a:t>
            </a:r>
            <a:r>
              <a:rPr lang="en-US" sz="3000" dirty="0" err="1">
                <a:latin typeface="Courier"/>
                <a:cs typeface="Courier"/>
              </a:rPr>
              <a:t>pinterest_clone</a:t>
            </a:r>
            <a:endParaRPr lang="en-US" sz="3000" dirty="0">
              <a:latin typeface="Courier"/>
              <a:cs typeface="Courier"/>
            </a:endParaRPr>
          </a:p>
          <a:p>
            <a:endParaRPr lang="en-US" dirty="0"/>
          </a:p>
        </p:txBody>
      </p:sp>
    </p:spTree>
    <p:extLst>
      <p:ext uri="{BB962C8B-B14F-4D97-AF65-F5344CB8AC3E}">
        <p14:creationId xmlns:p14="http://schemas.microsoft.com/office/powerpoint/2010/main" val="3457173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Initialize </a:t>
            </a:r>
            <a:r>
              <a:rPr lang="en-US" dirty="0" err="1" smtClean="0"/>
              <a:t>Git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i="1" dirty="0" smtClean="0">
                <a:solidFill>
                  <a:srgbClr val="3366FF"/>
                </a:solidFill>
                <a:latin typeface="Courier"/>
                <a:cs typeface="Courier"/>
              </a:rPr>
              <a:t>console</a:t>
            </a: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init</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user.email</a:t>
            </a:r>
            <a:r>
              <a:rPr lang="en-US" sz="2400" dirty="0">
                <a:latin typeface="Courier"/>
                <a:cs typeface="Courier"/>
              </a:rPr>
              <a:t> </a:t>
            </a:r>
            <a:r>
              <a:rPr lang="en-US" sz="2400" dirty="0" smtClean="0">
                <a:latin typeface="Courier"/>
                <a:cs typeface="Courier"/>
              </a:rPr>
              <a:t>	"</a:t>
            </a:r>
            <a:r>
              <a:rPr lang="en-US" sz="2400" dirty="0" err="1">
                <a:latin typeface="Courier"/>
                <a:cs typeface="Courier"/>
              </a:rPr>
              <a:t>youremail@example.com</a:t>
            </a:r>
            <a:r>
              <a:rPr lang="en-US" sz="2400" dirty="0">
                <a:latin typeface="Courier"/>
                <a:cs typeface="Courier"/>
              </a:rPr>
              <a:t>"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a:t>
            </a:r>
            <a:r>
              <a:rPr lang="en-US" sz="2400" dirty="0" err="1">
                <a:latin typeface="Courier"/>
                <a:cs typeface="Courier"/>
              </a:rPr>
              <a:t>config</a:t>
            </a:r>
            <a:r>
              <a:rPr lang="en-US" sz="2400" dirty="0">
                <a:latin typeface="Courier"/>
                <a:cs typeface="Courier"/>
              </a:rPr>
              <a:t> --global </a:t>
            </a:r>
            <a:r>
              <a:rPr lang="en-US" sz="2400" dirty="0" err="1">
                <a:latin typeface="Courier"/>
                <a:cs typeface="Courier"/>
              </a:rPr>
              <a:t>user.name</a:t>
            </a:r>
            <a:r>
              <a:rPr lang="en-US" sz="2400" dirty="0">
                <a:latin typeface="Courier"/>
                <a:cs typeface="Courier"/>
              </a:rPr>
              <a:t> "Your </a:t>
            </a:r>
            <a:r>
              <a:rPr lang="en-US" sz="2400" dirty="0" smtClean="0">
                <a:latin typeface="Courier"/>
                <a:cs typeface="Courier"/>
              </a:rPr>
              <a:t>	Name</a:t>
            </a:r>
            <a:r>
              <a:rPr lang="en-US" sz="2400" dirty="0">
                <a:latin typeface="Courier"/>
                <a:cs typeface="Courier"/>
              </a:rPr>
              <a:t>"</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status </a:t>
            </a:r>
            <a:endParaRPr lang="en-US" sz="2400" dirty="0" smtClean="0">
              <a:latin typeface="Courier"/>
              <a:cs typeface="Courier"/>
            </a:endParaRPr>
          </a:p>
          <a:p>
            <a:pPr marL="0" indent="0">
              <a:buNone/>
            </a:pPr>
            <a:r>
              <a:rPr lang="en-US" sz="2400" dirty="0" smtClean="0">
                <a:latin typeface="Courier"/>
                <a:cs typeface="Courier"/>
              </a:rPr>
              <a:t>➜  </a:t>
            </a:r>
            <a:r>
              <a:rPr lang="en-US" sz="2400" dirty="0" err="1">
                <a:latin typeface="Courier"/>
                <a:cs typeface="Courier"/>
              </a:rPr>
              <a:t>git</a:t>
            </a:r>
            <a:r>
              <a:rPr lang="en-US" sz="2400" dirty="0">
                <a:latin typeface="Courier"/>
                <a:cs typeface="Courier"/>
              </a:rPr>
              <a:t> add .  </a:t>
            </a:r>
          </a:p>
          <a:p>
            <a:pPr marL="0" indent="0">
              <a:buNone/>
            </a:pPr>
            <a:r>
              <a:rPr lang="en-US" sz="2400" dirty="0">
                <a:latin typeface="Courier"/>
                <a:cs typeface="Courier"/>
              </a:rPr>
              <a:t>➜  </a:t>
            </a:r>
            <a:r>
              <a:rPr lang="en-US" sz="2400" dirty="0" err="1">
                <a:latin typeface="Courier"/>
                <a:cs typeface="Courier"/>
              </a:rPr>
              <a:t>git</a:t>
            </a:r>
            <a:r>
              <a:rPr lang="en-US" sz="2400" dirty="0">
                <a:latin typeface="Courier"/>
                <a:cs typeface="Courier"/>
              </a:rPr>
              <a:t> commit –am “Initial Commit” </a:t>
            </a:r>
          </a:p>
          <a:p>
            <a:endParaRPr lang="en-US" dirty="0"/>
          </a:p>
        </p:txBody>
      </p:sp>
    </p:spTree>
    <p:extLst>
      <p:ext uri="{BB962C8B-B14F-4D97-AF65-F5344CB8AC3E}">
        <p14:creationId xmlns:p14="http://schemas.microsoft.com/office/powerpoint/2010/main" val="26572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home page</a:t>
            </a:r>
            <a:endParaRPr lang="en-US" dirty="0"/>
          </a:p>
        </p:txBody>
      </p:sp>
      <p:sp>
        <p:nvSpPr>
          <p:cNvPr id="3" name="Content Placeholder 2"/>
          <p:cNvSpPr>
            <a:spLocks noGrp="1"/>
          </p:cNvSpPr>
          <p:nvPr>
            <p:ph idx="1"/>
          </p:nvPr>
        </p:nvSpPr>
        <p:spPr/>
        <p:txBody>
          <a:bodyPr anchor="ctr"/>
          <a:lstStyle/>
          <a:p>
            <a:pPr marL="0" indent="0">
              <a:buNone/>
            </a:pPr>
            <a:r>
              <a:rPr lang="en-US" i="1" dirty="0">
                <a:solidFill>
                  <a:srgbClr val="3366FF"/>
                </a:solidFill>
              </a:rPr>
              <a:t>console</a:t>
            </a:r>
            <a:endParaRPr lang="en-US" dirty="0">
              <a:solidFill>
                <a:srgbClr val="3366FF"/>
              </a:solidFill>
            </a:endParaRPr>
          </a:p>
          <a:p>
            <a:pPr marL="0" indent="0">
              <a:buNone/>
            </a:pPr>
            <a:r>
              <a:rPr lang="en-US" sz="2400" dirty="0">
                <a:latin typeface="Courier"/>
                <a:cs typeface="Courier"/>
              </a:rPr>
              <a:t>➜  rails generate controller pages home</a:t>
            </a:r>
            <a:r>
              <a:rPr lang="en-US" sz="2400" dirty="0">
                <a:latin typeface="Courier"/>
                <a:cs typeface="Courier"/>
              </a:rPr>
              <a:t> </a:t>
            </a:r>
          </a:p>
        </p:txBody>
      </p:sp>
    </p:spTree>
    <p:extLst>
      <p:ext uri="{BB962C8B-B14F-4D97-AF65-F5344CB8AC3E}">
        <p14:creationId xmlns:p14="http://schemas.microsoft.com/office/powerpoint/2010/main" val="2423031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 the home page we just created</a:t>
            </a:r>
            <a:endParaRPr lang="en-US" dirty="0"/>
          </a:p>
        </p:txBody>
      </p:sp>
      <p:sp>
        <p:nvSpPr>
          <p:cNvPr id="3" name="Content Placeholder 2"/>
          <p:cNvSpPr>
            <a:spLocks noGrp="1"/>
          </p:cNvSpPr>
          <p:nvPr>
            <p:ph idx="1"/>
          </p:nvPr>
        </p:nvSpPr>
        <p:spPr/>
        <p:txBody>
          <a:bodyPr/>
          <a:lstStyle/>
          <a:p>
            <a:pPr marL="0" indent="0">
              <a:buNone/>
            </a:pPr>
            <a:r>
              <a:rPr lang="en-US" sz="4000" dirty="0">
                <a:solidFill>
                  <a:schemeClr val="tx1"/>
                </a:solidFill>
              </a:rPr>
              <a:t>In your preview tab, tack this text onto to the URL:  </a:t>
            </a:r>
          </a:p>
          <a:p>
            <a:pPr marL="0" indent="0">
              <a:buNone/>
            </a:pPr>
            <a:r>
              <a:rPr lang="en-US" sz="4000" dirty="0" smtClean="0">
                <a:solidFill>
                  <a:schemeClr val="tx1"/>
                </a:solidFill>
              </a:rPr>
              <a:t>	/</a:t>
            </a:r>
            <a:r>
              <a:rPr lang="en-US" sz="4000" dirty="0">
                <a:solidFill>
                  <a:schemeClr val="tx1"/>
                </a:solidFill>
              </a:rPr>
              <a:t>pages/home </a:t>
            </a:r>
          </a:p>
          <a:p>
            <a:pPr marL="0" indent="0">
              <a:buNone/>
            </a:pPr>
            <a:endParaRPr lang="en-US" dirty="0"/>
          </a:p>
        </p:txBody>
      </p:sp>
    </p:spTree>
    <p:extLst>
      <p:ext uri="{BB962C8B-B14F-4D97-AF65-F5344CB8AC3E}">
        <p14:creationId xmlns:p14="http://schemas.microsoft.com/office/powerpoint/2010/main" val="2060620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4316" y="635276"/>
            <a:ext cx="7556313" cy="1116106"/>
          </a:xfrm>
        </p:spPr>
        <p:txBody>
          <a:bodyPr/>
          <a:lstStyle/>
          <a:p>
            <a:r>
              <a:rPr lang="en-US" dirty="0" smtClean="0"/>
              <a:t>Update text on new home page  </a:t>
            </a:r>
            <a:endParaRPr lang="en-US" dirty="0"/>
          </a:p>
        </p:txBody>
      </p:sp>
      <p:sp>
        <p:nvSpPr>
          <p:cNvPr id="3" name="Content Placeholder 2"/>
          <p:cNvSpPr>
            <a:spLocks noGrp="1"/>
          </p:cNvSpPr>
          <p:nvPr>
            <p:ph idx="1"/>
          </p:nvPr>
        </p:nvSpPr>
        <p:spPr/>
        <p:txBody>
          <a:bodyPr/>
          <a:lstStyle/>
          <a:p>
            <a:pPr marL="0" indent="0">
              <a:buNone/>
            </a:pPr>
            <a:r>
              <a:rPr lang="en-US" sz="2800" dirty="0" smtClean="0">
                <a:solidFill>
                  <a:srgbClr val="FF0000"/>
                </a:solidFill>
              </a:rPr>
              <a:t>app/views/pages/</a:t>
            </a:r>
            <a:r>
              <a:rPr lang="en-US" sz="2800" dirty="0" err="1" smtClean="0">
                <a:solidFill>
                  <a:srgbClr val="FF0000"/>
                </a:solidFill>
              </a:rPr>
              <a:t>home.html.erb</a:t>
            </a:r>
            <a:endParaRPr lang="en-US" sz="2800" dirty="0" smtClean="0">
              <a:solidFill>
                <a:srgbClr val="FF0000"/>
              </a:solidFill>
            </a:endParaRPr>
          </a:p>
          <a:p>
            <a:pPr marL="0" indent="0">
              <a:buNone/>
            </a:pPr>
            <a:endParaRPr lang="en-US" sz="2400" dirty="0" smtClean="0"/>
          </a:p>
          <a:p>
            <a:pPr marL="228600" lvl="1" indent="0">
              <a:buNone/>
            </a:pPr>
            <a:r>
              <a:rPr lang="en-US" sz="2000" dirty="0">
                <a:latin typeface="Courier"/>
                <a:cs typeface="Courier"/>
              </a:rPr>
              <a:t>&lt;h1&gt;This is my app!&lt;/h1&gt; </a:t>
            </a:r>
          </a:p>
          <a:p>
            <a:pPr marL="228600" lvl="1" indent="0">
              <a:buNone/>
            </a:pPr>
            <a:r>
              <a:rPr lang="en-US" sz="2000" dirty="0">
                <a:latin typeface="Courier"/>
                <a:cs typeface="Courier"/>
              </a:rPr>
              <a:t>&lt;p&gt;We’re learning to build with </a:t>
            </a:r>
            <a:r>
              <a:rPr lang="en-US" sz="2000" dirty="0" err="1">
                <a:latin typeface="Courier"/>
                <a:cs typeface="Courier"/>
              </a:rPr>
              <a:t>SpeakCode</a:t>
            </a:r>
            <a:r>
              <a:rPr lang="en-US" sz="2000" dirty="0">
                <a:latin typeface="Courier"/>
                <a:cs typeface="Courier"/>
              </a:rPr>
              <a:t>&lt;/p&gt; </a:t>
            </a:r>
          </a:p>
          <a:p>
            <a:endParaRPr lang="en-US" dirty="0"/>
          </a:p>
        </p:txBody>
      </p:sp>
    </p:spTree>
    <p:extLst>
      <p:ext uri="{BB962C8B-B14F-4D97-AF65-F5344CB8AC3E}">
        <p14:creationId xmlns:p14="http://schemas.microsoft.com/office/powerpoint/2010/main" val="4233343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users to home page</a:t>
            </a:r>
            <a:br>
              <a:rPr lang="en-US" dirty="0"/>
            </a:br>
            <a:endParaRPr lang="en-US" dirty="0"/>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sz="3200" dirty="0">
                <a:solidFill>
                  <a:schemeClr val="tx1"/>
                </a:solidFill>
              </a:rPr>
              <a:t>Open </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514350" indent="-514350">
              <a:buFont typeface="+mj-lt"/>
              <a:buAutoNum type="arabicPeriod"/>
            </a:pPr>
            <a:r>
              <a:rPr lang="en-US" sz="3200" dirty="0">
                <a:solidFill>
                  <a:schemeClr val="tx1"/>
                </a:solidFill>
              </a:rPr>
              <a:t>Replace the line</a:t>
            </a:r>
          </a:p>
          <a:p>
            <a:pPr marL="457200" lvl="2" indent="0">
              <a:buNone/>
            </a:pPr>
            <a:endParaRPr lang="en-US" sz="2800" dirty="0" smtClean="0">
              <a:solidFill>
                <a:schemeClr val="tx1"/>
              </a:solidFill>
              <a:latin typeface="Courier"/>
              <a:cs typeface="Courier"/>
            </a:endParaRPr>
          </a:p>
          <a:p>
            <a:pPr marL="685800" lvl="3" indent="0">
              <a:buNone/>
            </a:pPr>
            <a:r>
              <a:rPr lang="en-US" sz="2800" dirty="0" smtClean="0">
                <a:solidFill>
                  <a:schemeClr val="tx1"/>
                </a:solidFill>
                <a:latin typeface="Courier"/>
                <a:cs typeface="Courier"/>
              </a:rPr>
              <a:t>get </a:t>
            </a:r>
            <a:r>
              <a:rPr lang="en-US" sz="2800" dirty="0">
                <a:solidFill>
                  <a:schemeClr val="tx1"/>
                </a:solidFill>
                <a:latin typeface="Courier"/>
                <a:cs typeface="Courier"/>
              </a:rPr>
              <a:t>"pages/home</a:t>
            </a:r>
            <a:r>
              <a:rPr lang="en-US" sz="2800" dirty="0">
                <a:solidFill>
                  <a:schemeClr val="tx1"/>
                </a:solidFill>
              </a:rPr>
              <a:t>"</a:t>
            </a:r>
            <a:r>
              <a:rPr lang="en-US" sz="2800" dirty="0"/>
              <a:t> </a:t>
            </a:r>
            <a:endParaRPr lang="en-US" sz="2800" dirty="0" smtClean="0"/>
          </a:p>
          <a:p>
            <a:pPr marL="685800" lvl="3" indent="0">
              <a:buNone/>
            </a:pPr>
            <a:endParaRPr lang="en-US" sz="2800" dirty="0" smtClean="0"/>
          </a:p>
          <a:p>
            <a:pPr marL="685800" lvl="3" indent="0">
              <a:buNone/>
            </a:pPr>
            <a:r>
              <a:rPr lang="en-US" sz="2800" i="1" dirty="0" smtClean="0">
                <a:solidFill>
                  <a:schemeClr val="tx1"/>
                </a:solidFill>
              </a:rPr>
              <a:t>     with:</a:t>
            </a:r>
          </a:p>
          <a:p>
            <a:pPr marL="685800" lvl="3" indent="0">
              <a:buNone/>
            </a:pPr>
            <a:endParaRPr lang="en-US" sz="2800" dirty="0">
              <a:solidFill>
                <a:schemeClr val="tx1"/>
              </a:solidFill>
            </a:endParaRPr>
          </a:p>
          <a:p>
            <a:pPr marL="685800" lvl="3" indent="0">
              <a:buNone/>
            </a:pPr>
            <a:r>
              <a:rPr lang="en-US" sz="2800" dirty="0">
                <a:solidFill>
                  <a:schemeClr val="tx1"/>
                </a:solidFill>
                <a:latin typeface="Courier"/>
                <a:cs typeface="Courier"/>
              </a:rPr>
              <a:t>root "</a:t>
            </a:r>
            <a:r>
              <a:rPr lang="en-US" sz="2800" dirty="0" err="1">
                <a:solidFill>
                  <a:schemeClr val="tx1"/>
                </a:solidFill>
                <a:latin typeface="Courier"/>
                <a:cs typeface="Courier"/>
              </a:rPr>
              <a:t>pages#home</a:t>
            </a:r>
            <a:r>
              <a:rPr lang="en-US" sz="2800" dirty="0">
                <a:solidFill>
                  <a:schemeClr val="tx1"/>
                </a:solidFill>
                <a:latin typeface="Courier"/>
                <a:cs typeface="Courier"/>
              </a:rPr>
              <a:t>"</a:t>
            </a:r>
            <a:r>
              <a:rPr lang="en-US" sz="2800" dirty="0">
                <a:latin typeface="Courier"/>
                <a:cs typeface="Courier"/>
              </a:rPr>
              <a:t> </a:t>
            </a:r>
          </a:p>
          <a:p>
            <a:endParaRPr lang="en-US" dirty="0"/>
          </a:p>
        </p:txBody>
      </p:sp>
    </p:spTree>
    <p:extLst>
      <p:ext uri="{BB962C8B-B14F-4D97-AF65-F5344CB8AC3E}">
        <p14:creationId xmlns:p14="http://schemas.microsoft.com/office/powerpoint/2010/main" val="426956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more pages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solidFill>
                  <a:srgbClr val="FF0000"/>
                </a:solidFill>
              </a:rPr>
              <a:t>app</a:t>
            </a:r>
            <a:r>
              <a:rPr lang="en-US" sz="3200" dirty="0">
                <a:solidFill>
                  <a:srgbClr val="FF0000"/>
                </a:solidFill>
              </a:rPr>
              <a:t>/controllers/</a:t>
            </a:r>
            <a:r>
              <a:rPr lang="en-US" sz="3200" dirty="0" err="1" smtClean="0">
                <a:solidFill>
                  <a:srgbClr val="FF0000"/>
                </a:solidFill>
              </a:rPr>
              <a:t>pages_controller.rb</a:t>
            </a:r>
            <a:endParaRPr lang="en-US" sz="3200" dirty="0">
              <a:solidFill>
                <a:srgbClr val="FF0000"/>
              </a:solidFill>
            </a:endParaRPr>
          </a:p>
          <a:p>
            <a:pPr marL="0" indent="0">
              <a:buNone/>
            </a:pPr>
            <a:endParaRPr lang="en-US" sz="3200" dirty="0">
              <a:solidFill>
                <a:srgbClr val="FF0000"/>
              </a:solidFill>
            </a:endParaRPr>
          </a:p>
          <a:p>
            <a:pPr marL="0" indent="0">
              <a:buNone/>
            </a:pPr>
            <a:r>
              <a:rPr lang="en-US" sz="3200" i="1" dirty="0" smtClean="0"/>
              <a:t>Type this in that file:</a:t>
            </a:r>
          </a:p>
          <a:p>
            <a:pPr marL="228600" lvl="1" indent="0">
              <a:buNone/>
            </a:pPr>
            <a:r>
              <a:rPr lang="en-US" sz="3600" dirty="0" err="1" smtClean="0">
                <a:latin typeface="Courier"/>
                <a:cs typeface="Courier"/>
              </a:rPr>
              <a:t>def</a:t>
            </a:r>
            <a:r>
              <a:rPr lang="en-US" sz="3600" dirty="0" smtClean="0">
                <a:latin typeface="Courier"/>
                <a:cs typeface="Courier"/>
              </a:rPr>
              <a:t> </a:t>
            </a:r>
            <a:r>
              <a:rPr lang="en-US" sz="3600" dirty="0">
                <a:latin typeface="Courier"/>
                <a:cs typeface="Courier"/>
              </a:rPr>
              <a:t>about  </a:t>
            </a:r>
            <a:endParaRPr lang="en-US" sz="3600" dirty="0" smtClean="0">
              <a:latin typeface="Courier"/>
              <a:cs typeface="Courier"/>
            </a:endParaRPr>
          </a:p>
          <a:p>
            <a:pPr marL="228600" lvl="1" indent="0">
              <a:buNone/>
            </a:pPr>
            <a:r>
              <a:rPr lang="en-US" sz="3600" dirty="0" smtClean="0">
                <a:latin typeface="Courier"/>
                <a:cs typeface="Courier"/>
              </a:rPr>
              <a:t>end </a:t>
            </a:r>
            <a:endParaRPr lang="en-US" sz="3600" dirty="0">
              <a:latin typeface="Courier"/>
              <a:cs typeface="Courier"/>
            </a:endParaRPr>
          </a:p>
        </p:txBody>
      </p:sp>
    </p:spTree>
    <p:extLst>
      <p:ext uri="{BB962C8B-B14F-4D97-AF65-F5344CB8AC3E}">
        <p14:creationId xmlns:p14="http://schemas.microsoft.com/office/powerpoint/2010/main" val="857039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the HTML in your view </a:t>
            </a:r>
            <a:r>
              <a:rPr lang="en-US" dirty="0"/>
              <a:t> </a:t>
            </a:r>
          </a:p>
        </p:txBody>
      </p:sp>
      <p:sp>
        <p:nvSpPr>
          <p:cNvPr id="3" name="Content Placeholder 2"/>
          <p:cNvSpPr>
            <a:spLocks noGrp="1"/>
          </p:cNvSpPr>
          <p:nvPr>
            <p:ph idx="1"/>
          </p:nvPr>
        </p:nvSpPr>
        <p:spPr/>
        <p:txBody>
          <a:bodyPr/>
          <a:lstStyle/>
          <a:p>
            <a:pPr marL="0" indent="0">
              <a:buNone/>
            </a:pPr>
            <a:r>
              <a:rPr lang="en-US" sz="3200" dirty="0">
                <a:solidFill>
                  <a:srgbClr val="FF0000"/>
                </a:solidFill>
              </a:rPr>
              <a:t>app/views/pages/</a:t>
            </a:r>
            <a:r>
              <a:rPr lang="en-US" sz="3200" dirty="0" err="1" smtClean="0">
                <a:solidFill>
                  <a:srgbClr val="FF0000"/>
                </a:solidFill>
              </a:rPr>
              <a:t>about.html.erb</a:t>
            </a:r>
            <a:endParaRPr lang="en-US" sz="3200" dirty="0" smtClean="0">
              <a:solidFill>
                <a:srgbClr val="FF0000"/>
              </a:solidFill>
            </a:endParaRPr>
          </a:p>
          <a:p>
            <a:pPr marL="0" indent="0">
              <a:buNone/>
            </a:pPr>
            <a:endParaRPr lang="en-US" dirty="0">
              <a:solidFill>
                <a:srgbClr val="FF0000"/>
              </a:solidFill>
            </a:endParaRPr>
          </a:p>
          <a:p>
            <a:pPr marL="0" indent="0">
              <a:buNone/>
            </a:pPr>
            <a:r>
              <a:rPr lang="en-US" dirty="0">
                <a:latin typeface="Courier"/>
                <a:cs typeface="Courier"/>
              </a:rPr>
              <a:t>&lt;h1&gt;About Us&lt;/h1&gt; </a:t>
            </a:r>
            <a:endParaRPr lang="en-US" dirty="0" smtClean="0">
              <a:latin typeface="Courier"/>
              <a:cs typeface="Courier"/>
            </a:endParaRPr>
          </a:p>
          <a:p>
            <a:pPr marL="0" indent="0">
              <a:buNone/>
            </a:pPr>
            <a:r>
              <a:rPr lang="en-US" dirty="0" smtClean="0">
                <a:latin typeface="Courier"/>
                <a:cs typeface="Courier"/>
              </a:rPr>
              <a:t>&lt;</a:t>
            </a:r>
            <a:r>
              <a:rPr lang="en-US" dirty="0">
                <a:latin typeface="Courier"/>
                <a:cs typeface="Courier"/>
              </a:rPr>
              <a:t>p&gt;We’re building an app with </a:t>
            </a:r>
            <a:r>
              <a:rPr lang="en-US" dirty="0" err="1">
                <a:latin typeface="Courier"/>
                <a:cs typeface="Courier"/>
              </a:rPr>
              <a:t>SpeakCode</a:t>
            </a:r>
            <a:r>
              <a:rPr lang="en-US" dirty="0">
                <a:latin typeface="Courier"/>
                <a:cs typeface="Courier"/>
              </a:rPr>
              <a:t>&lt;/p&gt;</a:t>
            </a:r>
            <a:r>
              <a:rPr lang="en-US" dirty="0">
                <a:latin typeface="Courier"/>
                <a:cs typeface="Courier"/>
              </a:rPr>
              <a:t> </a:t>
            </a:r>
          </a:p>
        </p:txBody>
      </p:sp>
    </p:spTree>
    <p:extLst>
      <p:ext uri="{BB962C8B-B14F-4D97-AF65-F5344CB8AC3E}">
        <p14:creationId xmlns:p14="http://schemas.microsoft.com/office/powerpoint/2010/main" val="352607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a:t>
            </a:r>
            <a:br>
              <a:rPr lang="en-US" dirty="0" smtClean="0"/>
            </a:br>
            <a:r>
              <a:rPr lang="en-US" dirty="0" smtClean="0"/>
              <a:t>How will we build this app? </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an account with Nitrous </a:t>
            </a:r>
          </a:p>
          <a:p>
            <a:pPr marL="0" indent="0">
              <a:buNone/>
            </a:pPr>
            <a:r>
              <a:rPr lang="en-US" dirty="0" smtClean="0"/>
              <a:t>In Rails:</a:t>
            </a:r>
          </a:p>
          <a:p>
            <a:pPr lvl="1"/>
            <a:r>
              <a:rPr lang="en-US" dirty="0" smtClean="0"/>
              <a:t>Create a home page</a:t>
            </a:r>
          </a:p>
          <a:p>
            <a:pPr lvl="1"/>
            <a:r>
              <a:rPr lang="en-US" dirty="0" smtClean="0"/>
              <a:t>Send users to the home page</a:t>
            </a:r>
          </a:p>
          <a:p>
            <a:pPr lvl="1"/>
            <a:r>
              <a:rPr lang="en-US" dirty="0" smtClean="0"/>
              <a:t>Create more pages</a:t>
            </a:r>
          </a:p>
          <a:p>
            <a:pPr lvl="1"/>
            <a:r>
              <a:rPr lang="en-US" dirty="0" smtClean="0"/>
              <a:t>Style it with Bootstrap</a:t>
            </a:r>
          </a:p>
          <a:p>
            <a:pPr lvl="1"/>
            <a:r>
              <a:rPr lang="en-US" dirty="0" smtClean="0"/>
              <a:t>Create Pins </a:t>
            </a:r>
          </a:p>
          <a:p>
            <a:pPr lvl="1"/>
            <a:r>
              <a:rPr lang="en-US" dirty="0"/>
              <a:t>A</a:t>
            </a:r>
            <a:r>
              <a:rPr lang="en-US" dirty="0" smtClean="0"/>
              <a:t>dd the ability to upload images</a:t>
            </a:r>
          </a:p>
          <a:p>
            <a:pPr lvl="1"/>
            <a:r>
              <a:rPr lang="en-US" dirty="0" smtClean="0"/>
              <a:t>Direct users to a view that shows all of our pins</a:t>
            </a:r>
          </a:p>
          <a:p>
            <a:pPr lvl="1"/>
            <a:r>
              <a:rPr lang="en-US" dirty="0" smtClean="0"/>
              <a:t>Order the pins chronologically</a:t>
            </a:r>
          </a:p>
          <a:p>
            <a:pPr marL="228600" lvl="1" indent="0">
              <a:buNone/>
            </a:pPr>
            <a:endParaRPr lang="en-US" dirty="0" smtClean="0"/>
          </a:p>
          <a:p>
            <a:pPr lvl="1"/>
            <a:endParaRPr lang="en-US" dirty="0" smtClean="0"/>
          </a:p>
          <a:p>
            <a:pPr lvl="1"/>
            <a:endParaRPr lang="en-US" dirty="0"/>
          </a:p>
        </p:txBody>
      </p:sp>
    </p:spTree>
    <p:extLst>
      <p:ext uri="{BB962C8B-B14F-4D97-AF65-F5344CB8AC3E}">
        <p14:creationId xmlns:p14="http://schemas.microsoft.com/office/powerpoint/2010/main" val="465533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your route </a:t>
            </a:r>
            <a:r>
              <a:rPr lang="en-US" dirty="0"/>
              <a:t> </a:t>
            </a:r>
          </a:p>
        </p:txBody>
      </p:sp>
      <p:sp>
        <p:nvSpPr>
          <p:cNvPr id="3" name="Content Placeholder 2"/>
          <p:cNvSpPr>
            <a:spLocks noGrp="1"/>
          </p:cNvSpPr>
          <p:nvPr>
            <p:ph idx="1"/>
          </p:nvPr>
        </p:nvSpPr>
        <p:spPr/>
        <p:txBody>
          <a:bodyPr>
            <a:normAutofit/>
          </a:bodyPr>
          <a:lstStyle/>
          <a:p>
            <a:pPr marL="0" indent="0">
              <a:buNone/>
            </a:pPr>
            <a:r>
              <a:rPr lang="en-US" sz="3200" dirty="0" err="1">
                <a:solidFill>
                  <a:srgbClr val="FF0000"/>
                </a:solidFill>
              </a:rPr>
              <a:t>config</a:t>
            </a:r>
            <a:r>
              <a:rPr lang="en-US" sz="3200" dirty="0">
                <a:solidFill>
                  <a:srgbClr val="FF0000"/>
                </a:solidFill>
              </a:rPr>
              <a:t>/</a:t>
            </a:r>
            <a:r>
              <a:rPr lang="en-US" sz="3200" dirty="0" err="1" smtClean="0">
                <a:solidFill>
                  <a:srgbClr val="FF0000"/>
                </a:solidFill>
              </a:rPr>
              <a:t>routes.rb</a:t>
            </a:r>
            <a:endParaRPr lang="en-US" sz="3200" dirty="0" smtClean="0">
              <a:solidFill>
                <a:srgbClr val="FF0000"/>
              </a:solidFill>
            </a:endParaRPr>
          </a:p>
          <a:p>
            <a:pPr marL="0" indent="0">
              <a:buNone/>
            </a:pPr>
            <a:endParaRPr lang="en-US" sz="3200" dirty="0">
              <a:solidFill>
                <a:srgbClr val="FF0000"/>
              </a:solidFill>
            </a:endParaRPr>
          </a:p>
          <a:p>
            <a:pPr marL="0" indent="0">
              <a:buNone/>
            </a:pPr>
            <a:r>
              <a:rPr lang="en-US" sz="3200" dirty="0">
                <a:latin typeface="Courier"/>
                <a:cs typeface="Courier"/>
              </a:rPr>
              <a:t>get "about" =&gt; "</a:t>
            </a:r>
            <a:r>
              <a:rPr lang="en-US" sz="3200" dirty="0" err="1">
                <a:latin typeface="Courier"/>
                <a:cs typeface="Courier"/>
              </a:rPr>
              <a:t>pages#about</a:t>
            </a:r>
            <a:r>
              <a:rPr lang="en-US" sz="3200" dirty="0">
                <a:latin typeface="Courier"/>
                <a:cs typeface="Courier"/>
              </a:rPr>
              <a:t>"</a:t>
            </a:r>
            <a:r>
              <a:rPr lang="en-US" sz="3200" dirty="0">
                <a:latin typeface="Courier"/>
                <a:cs typeface="Courier"/>
              </a:rPr>
              <a:t> </a:t>
            </a:r>
          </a:p>
        </p:txBody>
      </p:sp>
    </p:spTree>
    <p:extLst>
      <p:ext uri="{BB962C8B-B14F-4D97-AF65-F5344CB8AC3E}">
        <p14:creationId xmlns:p14="http://schemas.microsoft.com/office/powerpoint/2010/main" val="2408396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embedded Ruby?</a:t>
            </a:r>
            <a:br>
              <a:rPr lang="en-US" dirty="0"/>
            </a:br>
            <a:endParaRPr lang="en-US" dirty="0"/>
          </a:p>
        </p:txBody>
      </p:sp>
      <p:sp>
        <p:nvSpPr>
          <p:cNvPr id="3" name="Content Placeholder 2"/>
          <p:cNvSpPr>
            <a:spLocks noGrp="1"/>
          </p:cNvSpPr>
          <p:nvPr>
            <p:ph idx="1"/>
          </p:nvPr>
        </p:nvSpPr>
        <p:spPr/>
        <p:txBody>
          <a:bodyPr anchor="ctr"/>
          <a:lstStyle/>
          <a:p>
            <a:pPr marL="0" indent="0" algn="ctr">
              <a:buNone/>
            </a:pPr>
            <a:r>
              <a:rPr lang="en-US" sz="5400" dirty="0" smtClean="0">
                <a:solidFill>
                  <a:schemeClr val="tx1"/>
                </a:solidFill>
              </a:rPr>
              <a:t>Add </a:t>
            </a:r>
            <a:r>
              <a:rPr lang="en-US" sz="5400" dirty="0">
                <a:solidFill>
                  <a:schemeClr val="tx1"/>
                </a:solidFill>
              </a:rPr>
              <a:t>dynamic content to static HTML </a:t>
            </a:r>
            <a:r>
              <a:rPr lang="en-US" sz="5400" dirty="0" smtClean="0">
                <a:solidFill>
                  <a:schemeClr val="tx1"/>
                </a:solidFill>
              </a:rPr>
              <a:t>pages </a:t>
            </a:r>
            <a:endParaRPr lang="en-US" sz="5400" dirty="0">
              <a:solidFill>
                <a:schemeClr val="tx1"/>
              </a:solidFill>
            </a:endParaRPr>
          </a:p>
          <a:p>
            <a:endParaRPr lang="en-US" dirty="0"/>
          </a:p>
        </p:txBody>
      </p:sp>
    </p:spTree>
    <p:extLst>
      <p:ext uri="{BB962C8B-B14F-4D97-AF65-F5344CB8AC3E}">
        <p14:creationId xmlns:p14="http://schemas.microsoft.com/office/powerpoint/2010/main" val="417167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HTML links</a:t>
            </a:r>
            <a:endParaRPr lang="en-US" dirty="0"/>
          </a:p>
        </p:txBody>
      </p:sp>
      <p:sp>
        <p:nvSpPr>
          <p:cNvPr id="3" name="Content Placeholder 2"/>
          <p:cNvSpPr>
            <a:spLocks noGrp="1"/>
          </p:cNvSpPr>
          <p:nvPr>
            <p:ph idx="1"/>
          </p:nvPr>
        </p:nvSpPr>
        <p:spPr/>
        <p:txBody>
          <a:bodyPr anchor="ctr">
            <a:normAutofit/>
          </a:bodyPr>
          <a:lstStyle/>
          <a:p>
            <a:pPr marL="0" indent="0">
              <a:buNone/>
            </a:pPr>
            <a:r>
              <a:rPr lang="en-US" sz="4800" dirty="0">
                <a:latin typeface="Courier"/>
                <a:cs typeface="Courier"/>
              </a:rPr>
              <a:t>&lt;a </a:t>
            </a:r>
            <a:r>
              <a:rPr lang="en-US" sz="4800" dirty="0" err="1">
                <a:latin typeface="Courier"/>
                <a:cs typeface="Courier"/>
              </a:rPr>
              <a:t>href</a:t>
            </a:r>
            <a:r>
              <a:rPr lang="en-US" sz="4800" dirty="0">
                <a:latin typeface="Courier"/>
                <a:cs typeface="Courier"/>
              </a:rPr>
              <a:t>="#"&gt;here&lt;/a&gt;</a:t>
            </a:r>
          </a:p>
        </p:txBody>
      </p:sp>
    </p:spTree>
    <p:extLst>
      <p:ext uri="{BB962C8B-B14F-4D97-AF65-F5344CB8AC3E}">
        <p14:creationId xmlns:p14="http://schemas.microsoft.com/office/powerpoint/2010/main" val="85349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Ruby tags </a:t>
            </a:r>
            <a:endParaRPr lang="en-US" dirty="0"/>
          </a:p>
        </p:txBody>
      </p:sp>
      <p:sp>
        <p:nvSpPr>
          <p:cNvPr id="3" name="Content Placeholder 2"/>
          <p:cNvSpPr>
            <a:spLocks noGrp="1"/>
          </p:cNvSpPr>
          <p:nvPr>
            <p:ph idx="1"/>
          </p:nvPr>
        </p:nvSpPr>
        <p:spPr/>
        <p:txBody>
          <a:bodyPr anchor="ctr"/>
          <a:lstStyle/>
          <a:p>
            <a:pPr marL="0" indent="0">
              <a:buNone/>
            </a:pPr>
            <a:r>
              <a:rPr lang="en-US" sz="4800" dirty="0">
                <a:solidFill>
                  <a:srgbClr val="008000"/>
                </a:solidFill>
                <a:latin typeface="Courier"/>
                <a:cs typeface="Courier"/>
              </a:rPr>
              <a:t>&lt;%= </a:t>
            </a:r>
            <a:r>
              <a:rPr lang="en-US" sz="4800" dirty="0" smtClean="0">
                <a:latin typeface="Courier"/>
                <a:cs typeface="Courier"/>
              </a:rPr>
              <a:t>[Ruby code]</a:t>
            </a:r>
            <a:r>
              <a:rPr lang="en-US" sz="4800" dirty="0" smtClean="0">
                <a:solidFill>
                  <a:srgbClr val="008000"/>
                </a:solidFill>
                <a:latin typeface="Courier"/>
                <a:cs typeface="Courier"/>
              </a:rPr>
              <a:t> %</a:t>
            </a:r>
            <a:r>
              <a:rPr lang="en-US" sz="4800" dirty="0">
                <a:solidFill>
                  <a:srgbClr val="008000"/>
                </a:solidFill>
                <a:latin typeface="Courier"/>
                <a:cs typeface="Courier"/>
              </a:rPr>
              <a:t>&gt;</a:t>
            </a:r>
          </a:p>
          <a:p>
            <a:endParaRPr lang="en-US" dirty="0"/>
          </a:p>
        </p:txBody>
      </p:sp>
    </p:spTree>
    <p:extLst>
      <p:ext uri="{BB962C8B-B14F-4D97-AF65-F5344CB8AC3E}">
        <p14:creationId xmlns:p14="http://schemas.microsoft.com/office/powerpoint/2010/main" val="2142353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an embedded Ruby link to the home </a:t>
            </a:r>
            <a:r>
              <a:rPr lang="en-US" dirty="0" smtClean="0"/>
              <a:t>page</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/views/pages/</a:t>
            </a:r>
            <a:r>
              <a:rPr lang="en-US" sz="3600" dirty="0" err="1" smtClean="0">
                <a:solidFill>
                  <a:srgbClr val="FF0000"/>
                </a:solidFill>
              </a:rPr>
              <a:t>home.html.erb</a:t>
            </a:r>
            <a:endParaRPr lang="en-US" sz="3600" dirty="0" smtClean="0">
              <a:solidFill>
                <a:srgbClr val="FF0000"/>
              </a:solidFill>
            </a:endParaRPr>
          </a:p>
          <a:p>
            <a:pPr marL="0" indent="0">
              <a:buNone/>
            </a:pPr>
            <a:endParaRPr lang="en-US" sz="3600" dirty="0">
              <a:solidFill>
                <a:srgbClr val="FF0000"/>
              </a:solidFill>
            </a:endParaRPr>
          </a:p>
          <a:p>
            <a:pPr marL="0" indent="0">
              <a:buNone/>
            </a:pPr>
            <a:r>
              <a:rPr lang="en-US" sz="3600" dirty="0">
                <a:solidFill>
                  <a:schemeClr val="tx1"/>
                </a:solidFill>
                <a:latin typeface="Courier"/>
                <a:cs typeface="Courier"/>
              </a:rPr>
              <a:t>&lt;%= </a:t>
            </a:r>
            <a:r>
              <a:rPr lang="en-US" sz="3600" dirty="0" err="1">
                <a:solidFill>
                  <a:schemeClr val="tx1"/>
                </a:solidFill>
                <a:latin typeface="Courier"/>
                <a:cs typeface="Courier"/>
              </a:rPr>
              <a:t>link_to</a:t>
            </a:r>
            <a:r>
              <a:rPr lang="en-US" sz="3600" dirty="0">
                <a:solidFill>
                  <a:schemeClr val="tx1"/>
                </a:solidFill>
                <a:latin typeface="Courier"/>
                <a:cs typeface="Courier"/>
              </a:rPr>
              <a:t> "here", "#" %&gt;</a:t>
            </a:r>
          </a:p>
        </p:txBody>
      </p:sp>
    </p:spTree>
    <p:extLst>
      <p:ext uri="{BB962C8B-B14F-4D97-AF65-F5344CB8AC3E}">
        <p14:creationId xmlns:p14="http://schemas.microsoft.com/office/powerpoint/2010/main" val="704161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navigation links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solidFill>
                  <a:srgbClr val="FF0000"/>
                </a:solidFill>
              </a:rPr>
              <a:t>apps/views/layouts/</a:t>
            </a:r>
            <a:r>
              <a:rPr lang="en-US" dirty="0" err="1">
                <a:solidFill>
                  <a:srgbClr val="FF0000"/>
                </a:solidFill>
              </a:rPr>
              <a:t>application.html.erb</a:t>
            </a:r>
            <a:r>
              <a:rPr lang="en-US" dirty="0">
                <a:solidFill>
                  <a:srgbClr val="FF0000"/>
                </a:solidFill>
              </a:rPr>
              <a:t> </a:t>
            </a:r>
            <a:endParaRPr lang="en-US" dirty="0" smtClean="0">
              <a:solidFill>
                <a:srgbClr val="FF0000"/>
              </a:solidFill>
            </a:endParaRPr>
          </a:p>
          <a:p>
            <a:pPr marL="0" indent="0">
              <a:buNone/>
            </a:pPr>
            <a:r>
              <a:rPr lang="en-US" i="1" dirty="0" smtClean="0"/>
              <a:t>add </a:t>
            </a:r>
            <a:r>
              <a:rPr lang="en-US" i="1" dirty="0"/>
              <a:t>this code above the line that says &lt;%= yield %&gt;</a:t>
            </a:r>
            <a:r>
              <a:rPr lang="en-US" i="1" dirty="0" smtClean="0"/>
              <a:t>:</a:t>
            </a:r>
          </a:p>
          <a:p>
            <a:pPr marL="0" indent="0">
              <a:buNone/>
            </a:pPr>
            <a:endParaRPr lang="en-US" dirty="0"/>
          </a:p>
          <a:p>
            <a:pPr marL="0" indent="0">
              <a:buNone/>
            </a:pPr>
            <a:r>
              <a:rPr lang="en-US" sz="2800" dirty="0">
                <a:latin typeface="Courier"/>
                <a:cs typeface="Courier"/>
              </a:rPr>
              <a:t>&lt;%= </a:t>
            </a:r>
            <a:r>
              <a:rPr lang="en-US" sz="2800" dirty="0" err="1">
                <a:latin typeface="Courier"/>
                <a:cs typeface="Courier"/>
              </a:rPr>
              <a:t>link_to</a:t>
            </a:r>
            <a:r>
              <a:rPr lang="en-US" sz="2800" dirty="0">
                <a:latin typeface="Courier"/>
                <a:cs typeface="Courier"/>
              </a:rPr>
              <a:t> "Home", </a:t>
            </a:r>
            <a:r>
              <a:rPr lang="en-US" sz="2800" dirty="0" err="1">
                <a:latin typeface="Courier"/>
                <a:cs typeface="Courier"/>
              </a:rPr>
              <a:t>root_path</a:t>
            </a:r>
            <a:r>
              <a:rPr lang="en-US" sz="2800" dirty="0">
                <a:latin typeface="Courier"/>
                <a:cs typeface="Courier"/>
              </a:rPr>
              <a:t> %&gt; </a:t>
            </a:r>
            <a:endParaRPr lang="en-US" sz="2800" dirty="0" smtClean="0">
              <a:latin typeface="Courier"/>
              <a:cs typeface="Courier"/>
            </a:endParaRPr>
          </a:p>
          <a:p>
            <a:pPr marL="0" indent="0">
              <a:buNone/>
            </a:pPr>
            <a:r>
              <a:rPr lang="en-US" sz="2800" dirty="0" smtClean="0">
                <a:latin typeface="Courier"/>
                <a:cs typeface="Courier"/>
              </a:rPr>
              <a:t>&lt;</a:t>
            </a:r>
            <a:r>
              <a:rPr lang="en-US" sz="2800" dirty="0">
                <a:latin typeface="Courier"/>
                <a:cs typeface="Courier"/>
              </a:rPr>
              <a:t>%= </a:t>
            </a:r>
            <a:r>
              <a:rPr lang="en-US" sz="2800" dirty="0" err="1">
                <a:latin typeface="Courier"/>
                <a:cs typeface="Courier"/>
              </a:rPr>
              <a:t>link_to</a:t>
            </a:r>
            <a:r>
              <a:rPr lang="en-US" sz="2800" dirty="0">
                <a:latin typeface="Courier"/>
                <a:cs typeface="Courier"/>
              </a:rPr>
              <a:t> "About", </a:t>
            </a:r>
            <a:r>
              <a:rPr lang="en-US" sz="2800" dirty="0" err="1">
                <a:latin typeface="Courier"/>
                <a:cs typeface="Courier"/>
              </a:rPr>
              <a:t>about_path</a:t>
            </a:r>
            <a:r>
              <a:rPr lang="en-US" sz="2800" dirty="0">
                <a:latin typeface="Courier"/>
                <a:cs typeface="Courier"/>
              </a:rPr>
              <a:t> %&gt;</a:t>
            </a:r>
            <a:r>
              <a:rPr lang="en-US" sz="2800" dirty="0">
                <a:latin typeface="Courier"/>
                <a:cs typeface="Courier"/>
              </a:rPr>
              <a:t> </a:t>
            </a:r>
          </a:p>
        </p:txBody>
      </p:sp>
    </p:spTree>
    <p:extLst>
      <p:ext uri="{BB962C8B-B14F-4D97-AF65-F5344CB8AC3E}">
        <p14:creationId xmlns:p14="http://schemas.microsoft.com/office/powerpoint/2010/main" val="1017839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the Bootstrap gem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What’s a </a:t>
            </a:r>
            <a:r>
              <a:rPr lang="en-US" sz="3600" b="1" dirty="0" smtClean="0"/>
              <a:t>gem</a:t>
            </a:r>
            <a:r>
              <a:rPr lang="en-US" sz="3600" dirty="0" smtClean="0"/>
              <a:t>?</a:t>
            </a:r>
          </a:p>
          <a:p>
            <a:pPr marL="0" indent="0">
              <a:buNone/>
            </a:pPr>
            <a:r>
              <a:rPr lang="en-US" sz="3600" i="1" dirty="0" smtClean="0"/>
              <a:t>A time</a:t>
            </a:r>
            <a:r>
              <a:rPr lang="en-US" sz="3600" i="1" dirty="0"/>
              <a:t>-saving </a:t>
            </a:r>
            <a:r>
              <a:rPr lang="en-US" sz="3600" i="1" dirty="0" smtClean="0"/>
              <a:t>library </a:t>
            </a:r>
            <a:r>
              <a:rPr lang="en-US" sz="3600" i="1" dirty="0"/>
              <a:t>of code that you can download and plug into your </a:t>
            </a:r>
            <a:r>
              <a:rPr lang="en-US" sz="3600" i="1" dirty="0" smtClean="0"/>
              <a:t>app</a:t>
            </a:r>
            <a:endParaRPr lang="en-US" sz="3600" i="1" dirty="0"/>
          </a:p>
        </p:txBody>
      </p:sp>
    </p:spTree>
    <p:extLst>
      <p:ext uri="{BB962C8B-B14F-4D97-AF65-F5344CB8AC3E}">
        <p14:creationId xmlns:p14="http://schemas.microsoft.com/office/powerpoint/2010/main" val="3097523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the </a:t>
            </a:r>
            <a:r>
              <a:rPr lang="en-US" dirty="0"/>
              <a:t>Bootstrap gem</a:t>
            </a:r>
            <a:br>
              <a:rPr lang="en-US" dirty="0"/>
            </a:br>
            <a:r>
              <a:rPr lang="en-US" dirty="0" smtClean="0"/>
              <a:t> to </a:t>
            </a:r>
            <a:r>
              <a:rPr lang="en-US" dirty="0" err="1" smtClean="0"/>
              <a:t>Gemfile</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FF0000"/>
                </a:solidFill>
              </a:rPr>
              <a:t>/</a:t>
            </a:r>
            <a:r>
              <a:rPr lang="en-US" sz="3200" i="1" dirty="0" err="1">
                <a:solidFill>
                  <a:srgbClr val="FF0000"/>
                </a:solidFill>
              </a:rPr>
              <a:t>Gemfile</a:t>
            </a:r>
            <a:r>
              <a:rPr lang="en-US" sz="3200" i="1" dirty="0">
                <a:solidFill>
                  <a:srgbClr val="FF0000"/>
                </a:solidFill>
              </a:rPr>
              <a:t> </a:t>
            </a:r>
            <a:endParaRPr lang="en-US" sz="3200" i="1" dirty="0" smtClean="0">
              <a:solidFill>
                <a:srgbClr val="FF0000"/>
              </a:solidFill>
            </a:endParaRPr>
          </a:p>
          <a:p>
            <a:pPr marL="0" indent="0">
              <a:buNone/>
            </a:pPr>
            <a:r>
              <a:rPr lang="en-US" sz="2400" i="1" dirty="0" smtClean="0"/>
              <a:t>add </a:t>
            </a:r>
            <a:r>
              <a:rPr lang="en-US" sz="2400" i="1" dirty="0"/>
              <a:t>this code under the line that says</a:t>
            </a:r>
            <a:br>
              <a:rPr lang="en-US" sz="2400" i="1" dirty="0"/>
            </a:br>
            <a:r>
              <a:rPr lang="en-US" sz="2400" i="1" dirty="0"/>
              <a:t> “gem '</a:t>
            </a:r>
            <a:r>
              <a:rPr lang="en-US" sz="2400" i="1" dirty="0" err="1"/>
              <a:t>jbuilder</a:t>
            </a:r>
            <a:r>
              <a:rPr lang="en-US" sz="2400" i="1" dirty="0"/>
              <a:t>', '~&gt; 2.0'”</a:t>
            </a:r>
            <a:endParaRPr lang="en-US" sz="2400" dirty="0"/>
          </a:p>
          <a:p>
            <a:pPr marL="0" indent="0">
              <a:buNone/>
            </a:pPr>
            <a:r>
              <a:rPr lang="en-US" sz="3200" dirty="0">
                <a:latin typeface="Courier"/>
                <a:cs typeface="Courier"/>
              </a:rPr>
              <a:t>..</a:t>
            </a:r>
            <a:br>
              <a:rPr lang="en-US" sz="3200" dirty="0">
                <a:latin typeface="Courier"/>
                <a:cs typeface="Courier"/>
              </a:rPr>
            </a:br>
            <a:r>
              <a:rPr lang="en-US" sz="3200" dirty="0">
                <a:latin typeface="Courier"/>
                <a:cs typeface="Courier"/>
              </a:rPr>
              <a:t>gem 'bootstrap-sass'</a:t>
            </a:r>
            <a:br>
              <a:rPr lang="en-US" sz="3200" dirty="0">
                <a:latin typeface="Courier"/>
                <a:cs typeface="Courier"/>
              </a:rPr>
            </a:br>
            <a:r>
              <a:rPr lang="en-US" sz="3200" dirty="0">
                <a:latin typeface="Courier"/>
                <a:cs typeface="Courier"/>
              </a:rPr>
              <a:t>..</a:t>
            </a:r>
            <a:r>
              <a:rPr lang="en-US" sz="3200" dirty="0">
                <a:latin typeface="Courier"/>
                <a:cs typeface="Courier"/>
              </a:rPr>
              <a:t> </a:t>
            </a:r>
          </a:p>
        </p:txBody>
      </p:sp>
    </p:spTree>
    <p:extLst>
      <p:ext uri="{BB962C8B-B14F-4D97-AF65-F5344CB8AC3E}">
        <p14:creationId xmlns:p14="http://schemas.microsoft.com/office/powerpoint/2010/main" val="36519544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Bundle install to install the new gem </a:t>
            </a:r>
            <a:r>
              <a:rPr lang="en-US" b="1" dirty="0"/>
              <a:t/>
            </a:r>
            <a:br>
              <a:rPr lang="en-US" b="1" dirty="0"/>
            </a:br>
            <a:endParaRPr lang="en-US" dirty="0"/>
          </a:p>
        </p:txBody>
      </p:sp>
      <p:sp>
        <p:nvSpPr>
          <p:cNvPr id="3" name="Content Placeholder 2"/>
          <p:cNvSpPr>
            <a:spLocks noGrp="1"/>
          </p:cNvSpPr>
          <p:nvPr>
            <p:ph idx="1"/>
          </p:nvPr>
        </p:nvSpPr>
        <p:spPr/>
        <p:txBody>
          <a:bodyPr>
            <a:normAutofit/>
          </a:bodyPr>
          <a:lstStyle/>
          <a:p>
            <a:pPr marL="0" indent="0">
              <a:buNone/>
            </a:pPr>
            <a:r>
              <a:rPr lang="en-US" sz="3600" i="1" dirty="0" smtClean="0">
                <a:solidFill>
                  <a:srgbClr val="3366FF"/>
                </a:solidFill>
              </a:rPr>
              <a:t>Console</a:t>
            </a:r>
          </a:p>
          <a:p>
            <a:pPr marL="0" indent="0">
              <a:buNone/>
            </a:pPr>
            <a:endParaRPr lang="en-US" sz="3600" dirty="0">
              <a:solidFill>
                <a:srgbClr val="3366FF"/>
              </a:solidFill>
            </a:endParaRPr>
          </a:p>
          <a:p>
            <a:pPr marL="0" indent="0">
              <a:buNone/>
            </a:pPr>
            <a:r>
              <a:rPr lang="en-US" sz="3600" dirty="0">
                <a:latin typeface="Courier"/>
                <a:cs typeface="Courier"/>
              </a:rPr>
              <a:t>➜ </a:t>
            </a:r>
            <a:r>
              <a:rPr lang="en-US" sz="3600" dirty="0" smtClean="0">
                <a:latin typeface="Courier"/>
                <a:cs typeface="Courier"/>
              </a:rPr>
              <a:t> </a:t>
            </a:r>
            <a:r>
              <a:rPr lang="en-US" sz="3600" dirty="0">
                <a:latin typeface="Courier"/>
                <a:cs typeface="Courier"/>
              </a:rPr>
              <a:t> bundle install</a:t>
            </a:r>
            <a:r>
              <a:rPr lang="en-US" sz="3600" dirty="0">
                <a:latin typeface="Courier"/>
                <a:cs typeface="Courier"/>
              </a:rPr>
              <a:t> </a:t>
            </a:r>
          </a:p>
        </p:txBody>
      </p:sp>
    </p:spTree>
    <p:extLst>
      <p:ext uri="{BB962C8B-B14F-4D97-AF65-F5344CB8AC3E}">
        <p14:creationId xmlns:p14="http://schemas.microsoft.com/office/powerpoint/2010/main" val="3965660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a:t>
            </a:r>
            <a:r>
              <a:rPr lang="en-US" dirty="0" err="1" smtClean="0"/>
              <a:t>application.css</a:t>
            </a:r>
            <a:endParaRPr lang="en-US" dirty="0"/>
          </a:p>
        </p:txBody>
      </p:sp>
      <p:sp>
        <p:nvSpPr>
          <p:cNvPr id="3" name="Content Placeholder 2"/>
          <p:cNvSpPr>
            <a:spLocks noGrp="1"/>
          </p:cNvSpPr>
          <p:nvPr>
            <p:ph idx="1"/>
          </p:nvPr>
        </p:nvSpPr>
        <p:spPr/>
        <p:txBody>
          <a:bodyPr anchor="ctr">
            <a:normAutofit/>
          </a:bodyPr>
          <a:lstStyle/>
          <a:p>
            <a:pPr marL="0" indent="0">
              <a:buNone/>
            </a:pPr>
            <a:r>
              <a:rPr lang="en-US" sz="3200" i="1" dirty="0">
                <a:solidFill>
                  <a:srgbClr val="FF0000"/>
                </a:solidFill>
              </a:rPr>
              <a:t>app/assets/</a:t>
            </a:r>
            <a:r>
              <a:rPr lang="en-US" sz="3200" i="1" dirty="0" err="1">
                <a:solidFill>
                  <a:srgbClr val="FF0000"/>
                </a:solidFill>
              </a:rPr>
              <a:t>stylesheets</a:t>
            </a:r>
            <a:r>
              <a:rPr lang="en-US" sz="3200" i="1" dirty="0">
                <a:solidFill>
                  <a:srgbClr val="FF0000"/>
                </a:solidFill>
              </a:rPr>
              <a:t>/</a:t>
            </a:r>
            <a:r>
              <a:rPr lang="en-US" sz="3200" i="1" dirty="0" err="1">
                <a:solidFill>
                  <a:srgbClr val="FF0000"/>
                </a:solidFill>
              </a:rPr>
              <a:t>application.css</a:t>
            </a:r>
            <a:r>
              <a:rPr lang="en-US" sz="3200" dirty="0">
                <a:solidFill>
                  <a:srgbClr val="FF0000"/>
                </a:solidFill>
              </a:rPr>
              <a:t> </a:t>
            </a:r>
          </a:p>
        </p:txBody>
      </p:sp>
    </p:spTree>
    <p:extLst>
      <p:ext uri="{BB962C8B-B14F-4D97-AF65-F5344CB8AC3E}">
        <p14:creationId xmlns:p14="http://schemas.microsoft.com/office/powerpoint/2010/main" val="165898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a:t>
            </a:r>
            <a:r>
              <a:rPr lang="en-US" dirty="0" err="1" smtClean="0"/>
              <a:t>Nitrous.io</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sz="2400" dirty="0"/>
              <a:t>What is it? </a:t>
            </a:r>
            <a:endParaRPr lang="en-US" sz="2400" dirty="0" smtClean="0"/>
          </a:p>
          <a:p>
            <a:pPr lvl="1"/>
            <a:r>
              <a:rPr lang="en-US" sz="2000" dirty="0" smtClean="0"/>
              <a:t>Free </a:t>
            </a:r>
            <a:r>
              <a:rPr lang="en-US" sz="2000" dirty="0"/>
              <a:t>cloud-based integrated development environment (IDE</a:t>
            </a:r>
            <a:r>
              <a:rPr lang="en-US" sz="2000" dirty="0" smtClean="0"/>
              <a:t>) = access to a remote computer from your web browser</a:t>
            </a:r>
            <a:endParaRPr lang="en-US" sz="2000" dirty="0"/>
          </a:p>
          <a:p>
            <a:r>
              <a:rPr lang="en-US" sz="2400" dirty="0"/>
              <a:t>No need to install anything to get started using a variety of frameworks</a:t>
            </a:r>
          </a:p>
          <a:p>
            <a:r>
              <a:rPr lang="en-US" sz="2400" dirty="0"/>
              <a:t>Live preview and cross-browser testing</a:t>
            </a:r>
          </a:p>
          <a:p>
            <a:r>
              <a:rPr lang="en-US" sz="2400" dirty="0"/>
              <a:t>Available from any computer or tablet</a:t>
            </a:r>
          </a:p>
          <a:p>
            <a:r>
              <a:rPr lang="en-US" sz="2400" dirty="0"/>
              <a:t>Easy to collaborate</a:t>
            </a:r>
          </a:p>
          <a:p>
            <a:pPr marL="0" indent="0">
              <a:buNone/>
            </a:pPr>
            <a:endParaRPr lang="en-US" dirty="0"/>
          </a:p>
        </p:txBody>
      </p:sp>
    </p:spTree>
    <p:extLst>
      <p:ext uri="{BB962C8B-B14F-4D97-AF65-F5344CB8AC3E}">
        <p14:creationId xmlns:p14="http://schemas.microsoft.com/office/powerpoint/2010/main" val="7592801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new SCSS file for custom Bootstrap</a:t>
            </a:r>
            <a:endParaRPr lang="en-US" dirty="0"/>
          </a:p>
        </p:txBody>
      </p:sp>
      <p:sp>
        <p:nvSpPr>
          <p:cNvPr id="3" name="Content Placeholder 2"/>
          <p:cNvSpPr>
            <a:spLocks noGrp="1"/>
          </p:cNvSpPr>
          <p:nvPr>
            <p:ph idx="1"/>
          </p:nvPr>
        </p:nvSpPr>
        <p:spPr/>
        <p:txBody>
          <a:bodyPr/>
          <a:lstStyle/>
          <a:p>
            <a:pPr marL="0" indent="0">
              <a:buNone/>
            </a:pPr>
            <a:r>
              <a:rPr lang="en-US" sz="3600" i="1" dirty="0">
                <a:solidFill>
                  <a:srgbClr val="FF0000"/>
                </a:solidFill>
              </a:rPr>
              <a:t>app/assets/</a:t>
            </a:r>
            <a:r>
              <a:rPr lang="en-US" sz="3600" i="1" dirty="0" err="1">
                <a:solidFill>
                  <a:srgbClr val="FF0000"/>
                </a:solidFill>
              </a:rPr>
              <a:t>stylesheets</a:t>
            </a:r>
            <a:r>
              <a:rPr lang="en-US" sz="3600" i="1" dirty="0">
                <a:solidFill>
                  <a:srgbClr val="FF0000"/>
                </a:solidFill>
              </a:rPr>
              <a:t> </a:t>
            </a:r>
            <a:r>
              <a:rPr lang="en-US" sz="3600" i="1" dirty="0" smtClean="0">
                <a:solidFill>
                  <a:srgbClr val="FF0000"/>
                </a:solidFill>
                <a:sym typeface="Wingdings"/>
              </a:rPr>
              <a:t>New File</a:t>
            </a:r>
            <a:endParaRPr lang="en-US" sz="3600" i="1" dirty="0" smtClean="0">
              <a:solidFill>
                <a:srgbClr val="FF0000"/>
              </a:solidFill>
            </a:endParaRPr>
          </a:p>
          <a:p>
            <a:pPr marL="0" indent="0">
              <a:buNone/>
            </a:pPr>
            <a:endParaRPr lang="en-US" sz="3600" dirty="0" smtClean="0">
              <a:solidFill>
                <a:schemeClr val="tx1"/>
              </a:solidFill>
            </a:endParaRPr>
          </a:p>
          <a:p>
            <a:pPr marL="0" indent="0">
              <a:buNone/>
            </a:pPr>
            <a:r>
              <a:rPr lang="en-US" sz="3600" dirty="0" smtClean="0">
                <a:solidFill>
                  <a:schemeClr val="tx1"/>
                </a:solidFill>
              </a:rPr>
              <a:t>Add this to the new file contents:</a:t>
            </a:r>
          </a:p>
          <a:p>
            <a:pPr marL="0" indent="0">
              <a:buNone/>
            </a:pPr>
            <a:r>
              <a:rPr lang="en-US" sz="3600" dirty="0" smtClean="0">
                <a:solidFill>
                  <a:schemeClr val="tx1"/>
                </a:solidFill>
                <a:latin typeface="Courier"/>
                <a:cs typeface="Courier"/>
              </a:rPr>
              <a:t>@import 'bootstrap';</a:t>
            </a:r>
            <a:r>
              <a:rPr lang="en-US" sz="3600" dirty="0" smtClean="0">
                <a:latin typeface="Courier"/>
                <a:cs typeface="Courier"/>
              </a:rPr>
              <a:t> </a:t>
            </a:r>
          </a:p>
          <a:p>
            <a:pPr marL="0" indent="0">
              <a:buNone/>
            </a:pPr>
            <a:endParaRPr lang="en-US" dirty="0"/>
          </a:p>
        </p:txBody>
      </p:sp>
    </p:spTree>
    <p:extLst>
      <p:ext uri="{BB962C8B-B14F-4D97-AF65-F5344CB8AC3E}">
        <p14:creationId xmlns:p14="http://schemas.microsoft.com/office/powerpoint/2010/main" val="24903861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new SCSS file for custom Bootstrap</a:t>
            </a:r>
          </a:p>
        </p:txBody>
      </p:sp>
      <p:sp>
        <p:nvSpPr>
          <p:cNvPr id="3" name="Content Placeholder 2"/>
          <p:cNvSpPr>
            <a:spLocks noGrp="1"/>
          </p:cNvSpPr>
          <p:nvPr>
            <p:ph idx="1"/>
          </p:nvPr>
        </p:nvSpPr>
        <p:spPr/>
        <p:txBody>
          <a:bodyPr/>
          <a:lstStyle/>
          <a:p>
            <a:pPr marL="0" indent="0">
              <a:buNone/>
            </a:pPr>
            <a:r>
              <a:rPr lang="en-US" sz="3200" dirty="0" smtClean="0"/>
              <a:t>Command + S or CTRL + S to save as:</a:t>
            </a:r>
          </a:p>
          <a:p>
            <a:pPr marL="0" indent="0">
              <a:buNone/>
            </a:pPr>
            <a:r>
              <a:rPr lang="en-US" sz="3200" dirty="0" err="1">
                <a:solidFill>
                  <a:srgbClr val="FF0000"/>
                </a:solidFill>
              </a:rPr>
              <a:t>bootstrap_custom.css.scss</a:t>
            </a:r>
            <a:endParaRPr lang="en-US" sz="3200" dirty="0">
              <a:solidFill>
                <a:srgbClr val="FF0000"/>
              </a:solidFill>
            </a:endParaRPr>
          </a:p>
          <a:p>
            <a:endParaRPr lang="en-US" dirty="0"/>
          </a:p>
        </p:txBody>
      </p:sp>
    </p:spTree>
    <p:extLst>
      <p:ext uri="{BB962C8B-B14F-4D97-AF65-F5344CB8AC3E}">
        <p14:creationId xmlns:p14="http://schemas.microsoft.com/office/powerpoint/2010/main" val="3177900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Restart the server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buNone/>
            </a:pPr>
            <a:r>
              <a:rPr lang="en-US" sz="2800" i="1" dirty="0"/>
              <a:t>In console, switch </a:t>
            </a:r>
            <a:r>
              <a:rPr lang="en-US" sz="2800" i="1" dirty="0" smtClean="0"/>
              <a:t>to </a:t>
            </a:r>
            <a:r>
              <a:rPr lang="en-US" sz="2800" i="1" dirty="0"/>
              <a:t>the first tab and shut off the Rails server:</a:t>
            </a:r>
            <a:endParaRPr lang="en-US" sz="2800" dirty="0"/>
          </a:p>
          <a:p>
            <a:pPr marL="0" indent="0">
              <a:buNone/>
            </a:pPr>
            <a:r>
              <a:rPr lang="en-US" sz="2800" dirty="0"/>
              <a:t>CONTROL + C  </a:t>
            </a:r>
            <a:endParaRPr lang="en-US" sz="2800" dirty="0" smtClean="0"/>
          </a:p>
          <a:p>
            <a:pPr marL="0" indent="0">
              <a:buNone/>
            </a:pPr>
            <a:r>
              <a:rPr lang="en-US" sz="2800" i="1" dirty="0" smtClean="0"/>
              <a:t>Then </a:t>
            </a:r>
            <a:r>
              <a:rPr lang="en-US" sz="2800" i="1" dirty="0"/>
              <a:t>use the up-arrow key to display your previous command, and press enter:</a:t>
            </a:r>
            <a:endParaRPr lang="en-US" sz="2800" dirty="0"/>
          </a:p>
          <a:p>
            <a:pPr marL="0" indent="0">
              <a:buNone/>
            </a:pPr>
            <a:r>
              <a:rPr lang="en-US" sz="2800" dirty="0">
                <a:latin typeface="Courier"/>
                <a:cs typeface="Courier"/>
              </a:rPr>
              <a:t>➜  rails s -b 0.0.0.0 </a:t>
            </a:r>
          </a:p>
          <a:p>
            <a:endParaRPr lang="en-US" dirty="0"/>
          </a:p>
        </p:txBody>
      </p:sp>
    </p:spTree>
    <p:extLst>
      <p:ext uri="{BB962C8B-B14F-4D97-AF65-F5344CB8AC3E}">
        <p14:creationId xmlns:p14="http://schemas.microsoft.com/office/powerpoint/2010/main" val="258917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t>
            </a:r>
            <a:r>
              <a:rPr lang="en-US" dirty="0" smtClean="0"/>
              <a:t>Bootstrap styling: a container</a:t>
            </a:r>
            <a:endParaRPr lang="en-US" dirty="0"/>
          </a:p>
        </p:txBody>
      </p:sp>
      <p:sp>
        <p:nvSpPr>
          <p:cNvPr id="3" name="Content Placeholder 2"/>
          <p:cNvSpPr>
            <a:spLocks noGrp="1"/>
          </p:cNvSpPr>
          <p:nvPr>
            <p:ph idx="1"/>
          </p:nvPr>
        </p:nvSpPr>
        <p:spPr/>
        <p:txBody>
          <a:bodyPr/>
          <a:lstStyle/>
          <a:p>
            <a:pPr marL="0" indent="0">
              <a:buNone/>
            </a:pPr>
            <a:r>
              <a:rPr lang="en-US" sz="3200" dirty="0">
                <a:solidFill>
                  <a:srgbClr val="FF0000"/>
                </a:solidFill>
              </a:rPr>
              <a:t>views/layouts/</a:t>
            </a:r>
            <a:r>
              <a:rPr lang="en-US" sz="3200" dirty="0" err="1">
                <a:solidFill>
                  <a:srgbClr val="FF0000"/>
                </a:solidFill>
              </a:rPr>
              <a:t>application.html.erb</a:t>
            </a:r>
            <a:endParaRPr lang="en-US" sz="3200" dirty="0">
              <a:solidFill>
                <a:srgbClr val="FF0000"/>
              </a:solidFill>
            </a:endParaRPr>
          </a:p>
          <a:p>
            <a:pPr marL="0" indent="0">
              <a:buNone/>
            </a:pPr>
            <a:endParaRPr lang="en-US"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"Home", </a:t>
            </a:r>
            <a:r>
              <a:rPr lang="en-US" sz="2400" dirty="0" err="1">
                <a:solidFill>
                  <a:schemeClr val="tx1">
                    <a:lumMod val="85000"/>
                    <a:lumOff val="15000"/>
                  </a:schemeClr>
                </a:solidFill>
              </a:rPr>
              <a:t>root_path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chemeClr val="tx1">
                    <a:lumMod val="85000"/>
                    <a:lumOff val="15000"/>
                  </a:schemeClr>
                </a:solidFill>
              </a:rPr>
              <a:t>&lt;</a:t>
            </a:r>
            <a:r>
              <a:rPr lang="en-US" sz="2400" dirty="0">
                <a:solidFill>
                  <a:schemeClr val="tx1">
                    <a:lumMod val="85000"/>
                    <a:lumOff val="15000"/>
                  </a:schemeClr>
                </a:solidFill>
              </a:rPr>
              <a:t>%= </a:t>
            </a:r>
            <a:r>
              <a:rPr lang="en-US" sz="2400" dirty="0" err="1">
                <a:solidFill>
                  <a:schemeClr val="tx1">
                    <a:lumMod val="85000"/>
                    <a:lumOff val="15000"/>
                  </a:schemeClr>
                </a:solidFill>
              </a:rPr>
              <a:t>link_to</a:t>
            </a:r>
            <a:r>
              <a:rPr lang="en-US" sz="2400" dirty="0">
                <a:solidFill>
                  <a:schemeClr val="tx1">
                    <a:lumMod val="85000"/>
                    <a:lumOff val="15000"/>
                  </a:schemeClr>
                </a:solidFill>
              </a:rPr>
              <a:t> "About", </a:t>
            </a:r>
            <a:r>
              <a:rPr lang="en-US" sz="2400" dirty="0" err="1">
                <a:solidFill>
                  <a:schemeClr val="tx1">
                    <a:lumMod val="85000"/>
                    <a:lumOff val="15000"/>
                  </a:schemeClr>
                </a:solidFill>
              </a:rPr>
              <a:t>about_path</a:t>
            </a:r>
            <a:r>
              <a:rPr lang="en-US" sz="2400" dirty="0">
                <a:solidFill>
                  <a:schemeClr val="tx1">
                    <a:lumMod val="85000"/>
                    <a:lumOff val="15000"/>
                  </a:schemeClr>
                </a:solidFill>
              </a:rPr>
              <a:t>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 </a:t>
            </a:r>
            <a:r>
              <a:rPr lang="en-US" sz="2400" dirty="0">
                <a:solidFill>
                  <a:srgbClr val="008000"/>
                </a:solidFill>
              </a:rPr>
              <a:t>&lt;div class="container"&gt;           	</a:t>
            </a:r>
            <a:endParaRPr lang="en-US" sz="2400" dirty="0" smtClean="0">
              <a:solidFill>
                <a:srgbClr val="008000"/>
              </a:solidFill>
            </a:endParaRPr>
          </a:p>
          <a:p>
            <a:pPr marL="685800" lvl="3" indent="0">
              <a:buNone/>
            </a:pPr>
            <a:r>
              <a:rPr lang="en-US" sz="2400" dirty="0">
                <a:solidFill>
                  <a:schemeClr val="tx1">
                    <a:lumMod val="85000"/>
                    <a:lumOff val="15000"/>
                  </a:schemeClr>
                </a:solidFill>
              </a:rPr>
              <a:t>	 </a:t>
            </a:r>
            <a:r>
              <a:rPr lang="en-US" sz="2400" dirty="0" smtClean="0">
                <a:solidFill>
                  <a:schemeClr val="tx1">
                    <a:lumMod val="85000"/>
                    <a:lumOff val="15000"/>
                  </a:schemeClr>
                </a:solidFill>
              </a:rPr>
              <a:t>   &lt;</a:t>
            </a:r>
            <a:r>
              <a:rPr lang="en-US" sz="2400" dirty="0">
                <a:solidFill>
                  <a:schemeClr val="tx1">
                    <a:lumMod val="85000"/>
                    <a:lumOff val="15000"/>
                  </a:schemeClr>
                </a:solidFill>
              </a:rPr>
              <a:t>%= yield %&gt;      </a:t>
            </a:r>
            <a:endParaRPr lang="en-US" sz="2400" dirty="0" smtClean="0">
              <a:solidFill>
                <a:schemeClr val="tx1">
                  <a:lumMod val="85000"/>
                  <a:lumOff val="15000"/>
                </a:schemeClr>
              </a:solidFill>
            </a:endParaRPr>
          </a:p>
          <a:p>
            <a:pPr marL="685800" lvl="3" indent="0">
              <a:buNone/>
            </a:pPr>
            <a:r>
              <a:rPr lang="en-US" sz="2400" dirty="0" smtClean="0">
                <a:solidFill>
                  <a:srgbClr val="008000"/>
                </a:solidFill>
              </a:rPr>
              <a:t>&lt;</a:t>
            </a:r>
            <a:r>
              <a:rPr lang="en-US" sz="2400" dirty="0">
                <a:solidFill>
                  <a:srgbClr val="008000"/>
                </a:solidFill>
              </a:rPr>
              <a:t>/div&gt;</a:t>
            </a:r>
            <a:r>
              <a:rPr lang="en-US" sz="2400" dirty="0">
                <a:solidFill>
                  <a:srgbClr val="008000"/>
                </a:solidFill>
              </a:rPr>
              <a:t> </a:t>
            </a:r>
            <a:endParaRPr lang="en-US" sz="2400" dirty="0" smtClean="0">
              <a:solidFill>
                <a:srgbClr val="008000"/>
              </a:solidFill>
            </a:endParaRPr>
          </a:p>
        </p:txBody>
      </p:sp>
    </p:spTree>
    <p:extLst>
      <p:ext uri="{BB962C8B-B14F-4D97-AF65-F5344CB8AC3E}">
        <p14:creationId xmlns:p14="http://schemas.microsoft.com/office/powerpoint/2010/main" val="2499235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partial template for the header</a:t>
            </a:r>
            <a:r>
              <a:rPr lang="en-US" dirty="0"/>
              <a:t> </a:t>
            </a:r>
          </a:p>
        </p:txBody>
      </p:sp>
      <p:sp>
        <p:nvSpPr>
          <p:cNvPr id="3" name="Content Placeholder 2"/>
          <p:cNvSpPr>
            <a:spLocks noGrp="1"/>
          </p:cNvSpPr>
          <p:nvPr>
            <p:ph idx="1"/>
          </p:nvPr>
        </p:nvSpPr>
        <p:spPr/>
        <p:txBody>
          <a:bodyPr>
            <a:normAutofit/>
          </a:bodyPr>
          <a:lstStyle/>
          <a:p>
            <a:pPr marL="0" indent="0">
              <a:buNone/>
            </a:pPr>
            <a:r>
              <a:rPr lang="en-US" sz="3600" dirty="0" smtClean="0">
                <a:solidFill>
                  <a:srgbClr val="FF0000"/>
                </a:solidFill>
              </a:rPr>
              <a:t>app</a:t>
            </a:r>
            <a:r>
              <a:rPr lang="en-US" sz="3600" dirty="0">
                <a:solidFill>
                  <a:srgbClr val="FF0000"/>
                </a:solidFill>
              </a:rPr>
              <a:t>/views/layouts </a:t>
            </a:r>
          </a:p>
          <a:p>
            <a:pPr marL="0" indent="0">
              <a:buNone/>
            </a:pPr>
            <a:endParaRPr lang="en-US" sz="3600" dirty="0" smtClean="0"/>
          </a:p>
          <a:p>
            <a:pPr marL="0" indent="0">
              <a:buNone/>
            </a:pPr>
            <a:r>
              <a:rPr lang="en-US" sz="3600" dirty="0" smtClean="0"/>
              <a:t>create </a:t>
            </a:r>
            <a:r>
              <a:rPr lang="en-US" sz="3600" dirty="0"/>
              <a:t>a new file </a:t>
            </a:r>
            <a:r>
              <a:rPr lang="en-US" sz="3600" dirty="0" smtClean="0"/>
              <a:t>called: </a:t>
            </a:r>
          </a:p>
          <a:p>
            <a:pPr marL="0" indent="0">
              <a:buNone/>
            </a:pPr>
            <a:r>
              <a:rPr lang="en-US" sz="3600" dirty="0" smtClean="0">
                <a:solidFill>
                  <a:srgbClr val="FF0000"/>
                </a:solidFill>
              </a:rPr>
              <a:t>	_</a:t>
            </a:r>
            <a:r>
              <a:rPr lang="en-US" sz="3600" dirty="0" err="1" smtClean="0">
                <a:solidFill>
                  <a:srgbClr val="FF0000"/>
                </a:solidFill>
              </a:rPr>
              <a:t>header.html.erb</a:t>
            </a:r>
            <a:r>
              <a:rPr lang="en-US" sz="3600" dirty="0" smtClean="0">
                <a:solidFill>
                  <a:srgbClr val="FF0000"/>
                </a:solidFill>
              </a:rPr>
              <a:t> </a:t>
            </a:r>
          </a:p>
          <a:p>
            <a:pPr marL="0" indent="0">
              <a:buNone/>
            </a:pPr>
            <a:r>
              <a:rPr lang="en-US" sz="3600" dirty="0" smtClean="0"/>
              <a:t>and </a:t>
            </a:r>
            <a:r>
              <a:rPr lang="en-US" sz="3600" dirty="0"/>
              <a:t>save </a:t>
            </a:r>
            <a:r>
              <a:rPr lang="en-US" sz="3600" dirty="0" smtClean="0"/>
              <a:t>it</a:t>
            </a:r>
            <a:endParaRPr lang="en-US" sz="3600" dirty="0"/>
          </a:p>
        </p:txBody>
      </p:sp>
    </p:spTree>
    <p:extLst>
      <p:ext uri="{BB962C8B-B14F-4D97-AF65-F5344CB8AC3E}">
        <p14:creationId xmlns:p14="http://schemas.microsoft.com/office/powerpoint/2010/main" val="2603582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a link to </a:t>
            </a:r>
            <a:r>
              <a:rPr lang="en-US" dirty="0" smtClean="0"/>
              <a:t>that partial</a:t>
            </a:r>
            <a:r>
              <a:rPr lang="en-US" dirty="0"/>
              <a:t> template</a:t>
            </a:r>
            <a:r>
              <a:rPr lang="en-US" dirty="0"/>
              <a:t> </a:t>
            </a:r>
          </a:p>
        </p:txBody>
      </p:sp>
      <p:sp>
        <p:nvSpPr>
          <p:cNvPr id="3" name="Content Placeholder 2"/>
          <p:cNvSpPr>
            <a:spLocks noGrp="1"/>
          </p:cNvSpPr>
          <p:nvPr>
            <p:ph idx="1"/>
          </p:nvPr>
        </p:nvSpPr>
        <p:spPr/>
        <p:txBody>
          <a:bodyPr/>
          <a:lstStyle/>
          <a:p>
            <a:pPr marL="0" indent="0">
              <a:buNone/>
            </a:pPr>
            <a:r>
              <a:rPr lang="en-US" sz="2800" dirty="0">
                <a:solidFill>
                  <a:srgbClr val="FF0000"/>
                </a:solidFill>
              </a:rPr>
              <a:t>app/views/layouts/</a:t>
            </a:r>
            <a:r>
              <a:rPr lang="en-US" sz="2800" dirty="0" err="1">
                <a:solidFill>
                  <a:srgbClr val="FF0000"/>
                </a:solidFill>
              </a:rPr>
              <a:t>application.html.erb</a:t>
            </a:r>
            <a:r>
              <a:rPr lang="en-US" sz="2800" dirty="0">
                <a:solidFill>
                  <a:srgbClr val="FF0000"/>
                </a:solidFill>
              </a:rPr>
              <a:t>: </a:t>
            </a:r>
          </a:p>
          <a:p>
            <a:pPr marL="0" indent="0">
              <a:buNone/>
            </a:pPr>
            <a:r>
              <a:rPr lang="en-US" sz="2400" i="1" dirty="0"/>
              <a:t>replace</a:t>
            </a:r>
            <a:endParaRPr lang="en-US" sz="2400" dirty="0"/>
          </a:p>
          <a:p>
            <a:pPr marL="0" indent="0">
              <a:buNone/>
            </a:pPr>
            <a:r>
              <a:rPr lang="en-US" sz="2400" dirty="0">
                <a:latin typeface="Courier"/>
                <a:cs typeface="Courier"/>
              </a:rPr>
              <a:t>&lt;%= </a:t>
            </a:r>
            <a:r>
              <a:rPr lang="en-US" sz="2400" dirty="0" err="1">
                <a:latin typeface="Courier"/>
                <a:cs typeface="Courier"/>
              </a:rPr>
              <a:t>link_to</a:t>
            </a:r>
            <a:r>
              <a:rPr lang="en-US" sz="2400" dirty="0">
                <a:latin typeface="Courier"/>
                <a:cs typeface="Courier"/>
              </a:rPr>
              <a:t> "Home", </a:t>
            </a:r>
            <a:r>
              <a:rPr lang="en-US" sz="2400" dirty="0" err="1">
                <a:latin typeface="Courier"/>
                <a:cs typeface="Courier"/>
              </a:rPr>
              <a:t>root_path</a:t>
            </a:r>
            <a:r>
              <a:rPr lang="en-US" sz="2400" dirty="0">
                <a:latin typeface="Courier"/>
                <a:cs typeface="Courier"/>
              </a:rPr>
              <a:t> %&gt; </a:t>
            </a:r>
            <a:r>
              <a:rPr lang="en-US" sz="2400" dirty="0" smtClean="0">
                <a:latin typeface="Courier"/>
                <a:cs typeface="Courier"/>
              </a:rPr>
              <a:t/>
            </a:r>
            <a:br>
              <a:rPr lang="en-US" sz="2400" dirty="0" smtClean="0">
                <a:latin typeface="Courier"/>
                <a:cs typeface="Courier"/>
              </a:rPr>
            </a:br>
            <a:r>
              <a:rPr lang="en-US" sz="2400" dirty="0" smtClean="0">
                <a:latin typeface="Courier"/>
                <a:cs typeface="Courier"/>
              </a:rPr>
              <a:t>&lt;</a:t>
            </a:r>
            <a:r>
              <a:rPr lang="en-US" sz="2400" dirty="0">
                <a:latin typeface="Courier"/>
                <a:cs typeface="Courier"/>
              </a:rPr>
              <a:t>%= </a:t>
            </a:r>
            <a:r>
              <a:rPr lang="en-US" sz="2400" dirty="0" err="1">
                <a:latin typeface="Courier"/>
                <a:cs typeface="Courier"/>
              </a:rPr>
              <a:t>link_to</a:t>
            </a:r>
            <a:r>
              <a:rPr lang="en-US" sz="2400" dirty="0">
                <a:latin typeface="Courier"/>
                <a:cs typeface="Courier"/>
              </a:rPr>
              <a:t> "About", </a:t>
            </a:r>
            <a:r>
              <a:rPr lang="en-US" sz="2400" dirty="0" err="1">
                <a:latin typeface="Courier"/>
                <a:cs typeface="Courier"/>
              </a:rPr>
              <a:t>about_path</a:t>
            </a:r>
            <a:r>
              <a:rPr lang="en-US" sz="2400" dirty="0">
                <a:latin typeface="Courier"/>
                <a:cs typeface="Courier"/>
              </a:rPr>
              <a:t> %&gt;</a:t>
            </a:r>
            <a:r>
              <a:rPr lang="en-US" sz="2400" dirty="0">
                <a:latin typeface="Courier"/>
                <a:cs typeface="Courier"/>
              </a:rPr>
              <a:t> </a:t>
            </a:r>
          </a:p>
          <a:p>
            <a:pPr marL="0" indent="0">
              <a:buNone/>
            </a:pPr>
            <a:r>
              <a:rPr lang="en-US" sz="2400" i="1" dirty="0" smtClean="0"/>
              <a:t>with </a:t>
            </a:r>
            <a:endParaRPr lang="en-US" sz="2400" i="1" dirty="0"/>
          </a:p>
          <a:p>
            <a:pPr marL="0" indent="0">
              <a:buNone/>
            </a:pPr>
            <a:r>
              <a:rPr lang="en-US" sz="2400" dirty="0">
                <a:latin typeface="Courier"/>
                <a:cs typeface="Courier"/>
              </a:rPr>
              <a:t>&lt;%= render 'layouts/header' %&gt;</a:t>
            </a:r>
            <a:r>
              <a:rPr lang="en-US" sz="2400" dirty="0">
                <a:latin typeface="Courier"/>
                <a:cs typeface="Courier"/>
              </a:rPr>
              <a:t> </a:t>
            </a:r>
          </a:p>
        </p:txBody>
      </p:sp>
    </p:spTree>
    <p:extLst>
      <p:ext uri="{BB962C8B-B14F-4D97-AF65-F5344CB8AC3E}">
        <p14:creationId xmlns:p14="http://schemas.microsoft.com/office/powerpoint/2010/main" val="21086912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Fill out </a:t>
            </a:r>
            <a:r>
              <a:rPr lang="en-US" sz="2400" dirty="0">
                <a:solidFill>
                  <a:srgbClr val="FF0000"/>
                </a:solidFill>
              </a:rPr>
              <a:t>app/views/layouts/_</a:t>
            </a:r>
            <a:r>
              <a:rPr lang="en-US" sz="2400" dirty="0" err="1">
                <a:solidFill>
                  <a:srgbClr val="FF0000"/>
                </a:solidFill>
              </a:rPr>
              <a:t>header.html.erb</a:t>
            </a:r>
            <a:r>
              <a:rPr lang="en-US" sz="2400" dirty="0">
                <a:solidFill>
                  <a:srgbClr val="FF0000"/>
                </a:solidFill>
              </a:rPr>
              <a:t/>
            </a:r>
            <a:br>
              <a:rPr lang="en-US" sz="2400" dirty="0">
                <a:solidFill>
                  <a:srgbClr val="FF0000"/>
                </a:solidFill>
              </a:rPr>
            </a:br>
            <a:endParaRPr lang="en-US" sz="2400" dirty="0">
              <a:solidFill>
                <a:srgbClr val="FF0000"/>
              </a:solidFill>
            </a:endParaRPr>
          </a:p>
        </p:txBody>
      </p:sp>
      <p:sp>
        <p:nvSpPr>
          <p:cNvPr id="3" name="Content Placeholder 2"/>
          <p:cNvSpPr>
            <a:spLocks noGrp="1"/>
          </p:cNvSpPr>
          <p:nvPr>
            <p:ph idx="1"/>
          </p:nvPr>
        </p:nvSpPr>
        <p:spPr>
          <a:xfrm>
            <a:off x="211684" y="1981200"/>
            <a:ext cx="9238502" cy="4876800"/>
          </a:xfrm>
        </p:spPr>
        <p:txBody>
          <a:bodyPr>
            <a:noAutofit/>
          </a:bodyPr>
          <a:lstStyle/>
          <a:p>
            <a:pPr marL="0" indent="0">
              <a:buNone/>
            </a:pPr>
            <a:r>
              <a:rPr lang="en-US" sz="1600" dirty="0">
                <a:latin typeface="Courier"/>
                <a:cs typeface="Courier"/>
              </a:rPr>
              <a:t>&lt;</a:t>
            </a:r>
            <a:r>
              <a:rPr lang="en-US" sz="1600" dirty="0" err="1">
                <a:latin typeface="Courier"/>
                <a:cs typeface="Courier"/>
              </a:rPr>
              <a:t>nav</a:t>
            </a:r>
            <a:r>
              <a:rPr lang="en-US" sz="1600" dirty="0">
                <a:latin typeface="Courier"/>
                <a:cs typeface="Courier"/>
              </a:rPr>
              <a:t> class="</a:t>
            </a:r>
            <a:r>
              <a:rPr lang="en-US" sz="1600" dirty="0" err="1">
                <a:latin typeface="Courier"/>
                <a:cs typeface="Courier"/>
              </a:rPr>
              <a:t>navbar</a:t>
            </a:r>
            <a:r>
              <a:rPr lang="en-US" sz="1600" dirty="0">
                <a:latin typeface="Courier"/>
                <a:cs typeface="Courier"/>
              </a:rPr>
              <a:t> </a:t>
            </a:r>
            <a:r>
              <a:rPr lang="en-US" sz="1600" dirty="0" err="1">
                <a:latin typeface="Courier"/>
                <a:cs typeface="Courier"/>
              </a:rPr>
              <a:t>navbar</a:t>
            </a:r>
            <a:r>
              <a:rPr lang="en-US" sz="1600" dirty="0">
                <a:latin typeface="Courier"/>
                <a:cs typeface="Courier"/>
              </a:rPr>
              <a:t>-default" role="navigation"&gt;   </a:t>
            </a:r>
            <a:r>
              <a:rPr lang="en-US" sz="1600" dirty="0" smtClean="0">
                <a:latin typeface="Courier"/>
                <a:cs typeface="Courier"/>
              </a:rPr>
              <a:t>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a:t>
            </a:r>
            <a:r>
              <a:rPr lang="en-US" sz="1600" dirty="0" err="1">
                <a:latin typeface="Courier"/>
                <a:cs typeface="Courier"/>
              </a:rPr>
              <a:t>navbar</a:t>
            </a:r>
            <a:r>
              <a:rPr lang="en-US" sz="1600" dirty="0">
                <a:latin typeface="Courier"/>
                <a:cs typeface="Courier"/>
              </a:rPr>
              <a:t>-header"&gt;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 type="button" class="</a:t>
            </a:r>
            <a:r>
              <a:rPr lang="en-US" sz="1600" dirty="0" err="1">
                <a:latin typeface="Courier"/>
                <a:cs typeface="Courier"/>
              </a:rPr>
              <a:t>navbar</a:t>
            </a:r>
            <a:r>
              <a:rPr lang="en-US" sz="1600" dirty="0">
                <a:latin typeface="Courier"/>
                <a:cs typeface="Courier"/>
              </a:rPr>
              <a:t>-toggle" </a:t>
            </a:r>
            <a:r>
              <a:rPr lang="en-US" sz="1600" dirty="0" smtClean="0">
                <a:latin typeface="Courier"/>
                <a:cs typeface="Courier"/>
              </a:rPr>
              <a:t>				data</a:t>
            </a:r>
            <a:r>
              <a:rPr lang="en-US" sz="1600" dirty="0">
                <a:latin typeface="Courier"/>
                <a:cs typeface="Courier"/>
              </a:rPr>
              <a:t>-toggle="collapse" data-target=".</a:t>
            </a:r>
            <a:r>
              <a:rPr lang="en-US" sz="1600" dirty="0" err="1">
                <a:latin typeface="Courier"/>
                <a:cs typeface="Courier"/>
              </a:rPr>
              <a:t>navbar</a:t>
            </a:r>
            <a:r>
              <a:rPr lang="en-US" sz="1600" dirty="0" smtClean="0">
                <a:latin typeface="Courier"/>
                <a:cs typeface="Courier"/>
              </a:rPr>
              <a:t>-				ex1</a:t>
            </a:r>
            <a:r>
              <a:rPr lang="en-US" sz="1600" dirty="0">
                <a:latin typeface="Courier"/>
                <a:cs typeface="Courier"/>
              </a:rPr>
              <a:t>-collapse"&gt;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a:t>
            </a:r>
            <a:r>
              <a:rPr lang="en-US" sz="1600" dirty="0" err="1">
                <a:latin typeface="Courier"/>
                <a:cs typeface="Courier"/>
              </a:rPr>
              <a:t>sr</a:t>
            </a:r>
            <a:r>
              <a:rPr lang="en-US" sz="1600" dirty="0">
                <a:latin typeface="Courier"/>
                <a:cs typeface="Courier"/>
              </a:rPr>
              <a:t>-only"&gt;Toggle navigation&lt;/span&gt;             </a:t>
            </a: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span class="icon-bar"&gt;&lt;/span&gt;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/button&gt;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 class="</a:t>
            </a:r>
            <a:r>
              <a:rPr lang="en-US" sz="1600" dirty="0" err="1">
                <a:latin typeface="Courier"/>
                <a:cs typeface="Courier"/>
              </a:rPr>
              <a:t>navbar</a:t>
            </a:r>
            <a:r>
              <a:rPr lang="en-US" sz="1600" dirty="0">
                <a:latin typeface="Courier"/>
                <a:cs typeface="Courier"/>
              </a:rPr>
              <a:t>-brand" </a:t>
            </a:r>
            <a:r>
              <a:rPr lang="en-US" sz="1600" dirty="0" err="1">
                <a:latin typeface="Courier"/>
                <a:cs typeface="Courier"/>
              </a:rPr>
              <a:t>href</a:t>
            </a:r>
            <a:r>
              <a:rPr lang="en-US" sz="1600" dirty="0">
                <a:latin typeface="Courier"/>
                <a:cs typeface="Courier"/>
              </a:rPr>
              <a:t>="#"&gt;My </a:t>
            </a:r>
            <a:r>
              <a:rPr lang="en-US" sz="1600" dirty="0" err="1">
                <a:latin typeface="Courier"/>
                <a:cs typeface="Courier"/>
              </a:rPr>
              <a:t>Pinterest</a:t>
            </a:r>
            <a:r>
              <a:rPr lang="en-US" sz="1600" dirty="0">
                <a:latin typeface="Courier"/>
                <a:cs typeface="Courier"/>
              </a:rPr>
              <a:t> Clone&lt;/a&gt;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div class="collapse </a:t>
            </a:r>
            <a:r>
              <a:rPr lang="en-US" sz="1600" dirty="0" err="1">
                <a:latin typeface="Courier"/>
                <a:cs typeface="Courier"/>
              </a:rPr>
              <a:t>navbar</a:t>
            </a:r>
            <a:r>
              <a:rPr lang="en-US" sz="1600" dirty="0">
                <a:latin typeface="Courier"/>
                <a:cs typeface="Courier"/>
              </a:rPr>
              <a:t>-collapse navbar-ex1-collapse"&gt;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err="1">
                <a:latin typeface="Courier"/>
                <a:cs typeface="Courier"/>
              </a:rPr>
              <a:t>ul</a:t>
            </a:r>
            <a:r>
              <a:rPr lang="en-US" sz="1600" dirty="0">
                <a:latin typeface="Courier"/>
                <a:cs typeface="Courier"/>
              </a:rPr>
              <a:t> class="</a:t>
            </a:r>
            <a:r>
              <a:rPr lang="en-US" sz="1600" dirty="0" err="1">
                <a:latin typeface="Courier"/>
                <a:cs typeface="Courier"/>
              </a:rPr>
              <a:t>nav</a:t>
            </a:r>
            <a:r>
              <a:rPr lang="en-US" sz="1600" dirty="0">
                <a:latin typeface="Courier"/>
                <a:cs typeface="Courier"/>
              </a:rPr>
              <a:t> </a:t>
            </a:r>
            <a:r>
              <a:rPr lang="en-US" sz="1600" dirty="0" err="1">
                <a:latin typeface="Courier"/>
                <a:cs typeface="Courier"/>
              </a:rPr>
              <a:t>navbar-nav</a:t>
            </a:r>
            <a:r>
              <a:rPr lang="en-US" sz="1600" dirty="0">
                <a:latin typeface="Courier"/>
                <a:cs typeface="Courier"/>
              </a:rPr>
              <a:t> </a:t>
            </a:r>
            <a:r>
              <a:rPr lang="en-US" sz="1600" dirty="0" err="1">
                <a:latin typeface="Courier"/>
                <a:cs typeface="Courier"/>
              </a:rPr>
              <a:t>navbar</a:t>
            </a:r>
            <a:r>
              <a:rPr lang="en-US" sz="1600" dirty="0">
                <a:latin typeface="Courier"/>
                <a:cs typeface="Courier"/>
              </a:rPr>
              <a:t>-right"&gt;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"Home", </a:t>
            </a:r>
            <a:r>
              <a:rPr lang="en-US" sz="1600" dirty="0" err="1">
                <a:latin typeface="Courier"/>
                <a:cs typeface="Courier"/>
              </a:rPr>
              <a:t>root_path</a:t>
            </a:r>
            <a:r>
              <a:rPr lang="en-US" sz="1600" dirty="0">
                <a:latin typeface="Courier"/>
                <a:cs typeface="Courier"/>
              </a:rPr>
              <a:t> %&gt;&lt;/li&gt;             </a:t>
            </a:r>
            <a:r>
              <a:rPr lang="en-US" sz="1600" dirty="0" smtClean="0">
                <a:latin typeface="Courier"/>
                <a:cs typeface="Courier"/>
              </a:rPr>
              <a:t>			&lt;</a:t>
            </a:r>
            <a:r>
              <a:rPr lang="en-US" sz="1600" dirty="0">
                <a:latin typeface="Courier"/>
                <a:cs typeface="Courier"/>
              </a:rPr>
              <a:t>li&gt;&lt;%= </a:t>
            </a:r>
            <a:r>
              <a:rPr lang="en-US" sz="1600" dirty="0" err="1">
                <a:latin typeface="Courier"/>
                <a:cs typeface="Courier"/>
              </a:rPr>
              <a:t>link_to</a:t>
            </a:r>
            <a:r>
              <a:rPr lang="en-US" sz="1600" dirty="0">
                <a:latin typeface="Courier"/>
                <a:cs typeface="Courier"/>
              </a:rPr>
              <a:t> "About", </a:t>
            </a:r>
            <a:r>
              <a:rPr lang="en-US" sz="1600" dirty="0" err="1">
                <a:latin typeface="Courier"/>
                <a:cs typeface="Courier"/>
              </a:rPr>
              <a:t>about_path</a:t>
            </a:r>
            <a:r>
              <a:rPr lang="en-US" sz="1600" dirty="0">
                <a:latin typeface="Courier"/>
                <a:cs typeface="Courier"/>
              </a:rPr>
              <a:t> %&gt;&lt;/li&gt;      </a:t>
            </a:r>
            <a:r>
              <a:rPr lang="en-US" sz="1600" dirty="0" smtClean="0">
                <a:latin typeface="Courier"/>
                <a:cs typeface="Courier"/>
              </a:rPr>
              <a:t/>
            </a:r>
            <a:br>
              <a:rPr lang="en-US" sz="1600" dirty="0" smtClean="0">
                <a:latin typeface="Courier"/>
                <a:cs typeface="Courier"/>
              </a:rPr>
            </a:br>
            <a:r>
              <a:rPr lang="en-US" sz="1600" dirty="0" smtClean="0">
                <a:latin typeface="Courier"/>
                <a:cs typeface="Courier"/>
              </a:rPr>
              <a:t>		&lt;</a:t>
            </a:r>
            <a:r>
              <a:rPr lang="en-US" sz="1600" dirty="0">
                <a:latin typeface="Courier"/>
                <a:cs typeface="Courier"/>
              </a:rPr>
              <a:t>/</a:t>
            </a:r>
            <a:r>
              <a:rPr lang="en-US" sz="1600" dirty="0" err="1">
                <a:latin typeface="Courier"/>
                <a:cs typeface="Courier"/>
              </a:rPr>
              <a:t>ul</a:t>
            </a:r>
            <a:r>
              <a:rPr lang="en-US" sz="1600" dirty="0">
                <a:latin typeface="Courier"/>
                <a:cs typeface="Courier"/>
              </a:rPr>
              <a:t>&gt;     </a:t>
            </a:r>
            <a:r>
              <a:rPr lang="en-US" sz="1600" dirty="0">
                <a:latin typeface="Courier"/>
                <a:cs typeface="Courier"/>
              </a:rPr>
              <a:t/>
            </a:r>
            <a:br>
              <a:rPr lang="en-US" sz="1600" dirty="0">
                <a:latin typeface="Courier"/>
                <a:cs typeface="Courier"/>
              </a:rPr>
            </a:br>
            <a:r>
              <a:rPr lang="en-US" sz="1600" dirty="0" smtClean="0">
                <a:latin typeface="Courier"/>
                <a:cs typeface="Courier"/>
              </a:rPr>
              <a:t>	&lt;</a:t>
            </a:r>
            <a:r>
              <a:rPr lang="en-US" sz="1600" dirty="0">
                <a:latin typeface="Courier"/>
                <a:cs typeface="Courier"/>
              </a:rPr>
              <a:t>/div</a:t>
            </a:r>
            <a:r>
              <a:rPr lang="en-US" sz="1600" dirty="0" smtClean="0">
                <a:latin typeface="Courier"/>
                <a:cs typeface="Courier"/>
              </a:rPr>
              <a:t>&gt;</a:t>
            </a:r>
            <a:br>
              <a:rPr lang="en-US" sz="1600" dirty="0" smtClean="0">
                <a:latin typeface="Courier"/>
                <a:cs typeface="Courier"/>
              </a:rPr>
            </a:br>
            <a:r>
              <a:rPr lang="en-US" sz="1600" dirty="0" smtClean="0">
                <a:latin typeface="Courier"/>
                <a:cs typeface="Courier"/>
              </a:rPr>
              <a:t>&lt;</a:t>
            </a:r>
            <a:r>
              <a:rPr lang="en-US" sz="1600" dirty="0">
                <a:latin typeface="Courier"/>
                <a:cs typeface="Courier"/>
              </a:rPr>
              <a:t>/</a:t>
            </a:r>
            <a:r>
              <a:rPr lang="en-US" sz="1600" dirty="0" err="1">
                <a:latin typeface="Courier"/>
                <a:cs typeface="Courier"/>
              </a:rPr>
              <a:t>nav</a:t>
            </a:r>
            <a:r>
              <a:rPr lang="en-US" sz="1600" dirty="0">
                <a:latin typeface="Courier"/>
                <a:cs typeface="Courier"/>
              </a:rPr>
              <a:t>&gt;</a:t>
            </a:r>
            <a:r>
              <a:rPr lang="en-US" sz="1600" dirty="0">
                <a:latin typeface="Courier"/>
                <a:cs typeface="Courier"/>
              </a:rPr>
              <a:t> </a:t>
            </a:r>
          </a:p>
        </p:txBody>
      </p:sp>
    </p:spTree>
    <p:extLst>
      <p:ext uri="{BB962C8B-B14F-4D97-AF65-F5344CB8AC3E}">
        <p14:creationId xmlns:p14="http://schemas.microsoft.com/office/powerpoint/2010/main" val="22132603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 Bootstrap's JavaScript </a:t>
            </a:r>
            <a:r>
              <a:rPr lang="en-US" dirty="0"/>
              <a:t> </a:t>
            </a:r>
          </a:p>
        </p:txBody>
      </p:sp>
      <p:sp>
        <p:nvSpPr>
          <p:cNvPr id="3" name="Content Placeholder 2"/>
          <p:cNvSpPr>
            <a:spLocks noGrp="1"/>
          </p:cNvSpPr>
          <p:nvPr>
            <p:ph idx="1"/>
          </p:nvPr>
        </p:nvSpPr>
        <p:spPr/>
        <p:txBody>
          <a:bodyPr/>
          <a:lstStyle/>
          <a:p>
            <a:pPr marL="0" indent="0">
              <a:buNone/>
            </a:pPr>
            <a:r>
              <a:rPr lang="en-US" sz="2800" dirty="0">
                <a:solidFill>
                  <a:srgbClr val="FF0000"/>
                </a:solidFill>
              </a:rPr>
              <a:t>app/assets/</a:t>
            </a:r>
            <a:r>
              <a:rPr lang="en-US" sz="2800" dirty="0" err="1">
                <a:solidFill>
                  <a:srgbClr val="FF0000"/>
                </a:solidFill>
              </a:rPr>
              <a:t>javascripts</a:t>
            </a:r>
            <a:r>
              <a:rPr lang="en-US" sz="2800" dirty="0">
                <a:solidFill>
                  <a:srgbClr val="FF0000"/>
                </a:solidFill>
              </a:rPr>
              <a:t>/</a:t>
            </a:r>
            <a:r>
              <a:rPr lang="en-US" sz="2800" dirty="0" err="1">
                <a:solidFill>
                  <a:srgbClr val="FF0000"/>
                </a:solidFill>
              </a:rPr>
              <a:t>application.js</a:t>
            </a:r>
            <a:endParaRPr lang="en-US" sz="2800" dirty="0">
              <a:solidFill>
                <a:srgbClr val="FF0000"/>
              </a:solidFill>
            </a:endParaRPr>
          </a:p>
          <a:p>
            <a:pPr marL="0" indent="0">
              <a:buNone/>
            </a:pP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jquery_ujs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b="1" dirty="0" smtClean="0">
                <a:solidFill>
                  <a:srgbClr val="008000"/>
                </a:solidFill>
                <a:latin typeface="Courier"/>
                <a:cs typeface="Courier"/>
              </a:rPr>
              <a:t>/</a:t>
            </a:r>
            <a:r>
              <a:rPr lang="en-US" b="1" dirty="0">
                <a:solidFill>
                  <a:srgbClr val="008000"/>
                </a:solidFill>
                <a:latin typeface="Courier"/>
                <a:cs typeface="Courier"/>
              </a:rPr>
              <a:t>/= require bootstrap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require </a:t>
            </a:r>
            <a:r>
              <a:rPr lang="en-US" dirty="0" err="1">
                <a:latin typeface="Courier"/>
                <a:cs typeface="Courier"/>
              </a:rPr>
              <a:t>turbolinks</a:t>
            </a:r>
            <a:r>
              <a:rPr lang="en-US" dirty="0">
                <a:latin typeface="Courier"/>
                <a:cs typeface="Courier"/>
              </a:rPr>
              <a:t> </a:t>
            </a:r>
            <a:r>
              <a:rPr lang="en-US" dirty="0" smtClean="0">
                <a:latin typeface="Courier"/>
                <a:cs typeface="Courier"/>
              </a:rPr>
              <a:t/>
            </a:r>
            <a:br>
              <a:rPr lang="en-US" dirty="0" smtClean="0">
                <a:latin typeface="Courier"/>
                <a:cs typeface="Courier"/>
              </a:rPr>
            </a:br>
            <a:r>
              <a:rPr lang="en-US" dirty="0" smtClean="0">
                <a:latin typeface="Courier"/>
                <a:cs typeface="Courier"/>
              </a:rPr>
              <a:t>/</a:t>
            </a:r>
            <a:r>
              <a:rPr lang="en-US" dirty="0">
                <a:latin typeface="Courier"/>
                <a:cs typeface="Courier"/>
              </a:rPr>
              <a:t>/= </a:t>
            </a:r>
            <a:r>
              <a:rPr lang="en-US" dirty="0" err="1">
                <a:latin typeface="Courier"/>
                <a:cs typeface="Courier"/>
              </a:rPr>
              <a:t>require_tree</a:t>
            </a:r>
            <a:r>
              <a:rPr lang="en-US" dirty="0">
                <a:latin typeface="Courier"/>
                <a:cs typeface="Courier"/>
              </a:rPr>
              <a:t> .</a:t>
            </a:r>
            <a:r>
              <a:rPr lang="en-US" dirty="0">
                <a:latin typeface="Courier"/>
                <a:cs typeface="Courier"/>
              </a:rPr>
              <a:t> </a:t>
            </a:r>
          </a:p>
        </p:txBody>
      </p:sp>
    </p:spTree>
    <p:extLst>
      <p:ext uri="{BB962C8B-B14F-4D97-AF65-F5344CB8AC3E}">
        <p14:creationId xmlns:p14="http://schemas.microsoft.com/office/powerpoint/2010/main" val="938003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sz="3200" dirty="0">
                <a:solidFill>
                  <a:srgbClr val="FF0000"/>
                </a:solidFill>
              </a:rPr>
              <a:t>views/layouts/</a:t>
            </a:r>
            <a:r>
              <a:rPr lang="en-US" sz="3200" dirty="0" err="1">
                <a:solidFill>
                  <a:srgbClr val="FF0000"/>
                </a:solidFill>
              </a:rPr>
              <a:t>application.html.erb</a:t>
            </a:r>
            <a:endParaRPr lang="en-US" sz="3200" dirty="0">
              <a:solidFill>
                <a:srgbClr val="FF0000"/>
              </a:solidFill>
            </a:endParaRPr>
          </a:p>
          <a:p>
            <a:pPr marL="0" indent="0">
              <a:buNone/>
            </a:pPr>
            <a:r>
              <a:rPr lang="en-US" i="1" dirty="0"/>
              <a:t>Below the line that says &lt;%= </a:t>
            </a:r>
            <a:r>
              <a:rPr lang="en-US" i="1" dirty="0" err="1"/>
              <a:t>csrf_meta_tags</a:t>
            </a:r>
            <a:r>
              <a:rPr lang="en-US" i="1" dirty="0"/>
              <a:t> %&gt;, </a:t>
            </a:r>
            <a:r>
              <a:rPr lang="en-US" i="1" dirty="0" smtClean="0"/>
              <a:t>write: </a:t>
            </a:r>
          </a:p>
          <a:p>
            <a:pPr marL="0" indent="0">
              <a:buNone/>
            </a:pPr>
            <a:r>
              <a:rPr lang="en-US" sz="3200" dirty="0" smtClean="0"/>
              <a:t>&lt;meta </a:t>
            </a:r>
            <a:r>
              <a:rPr lang="en-US" sz="3200" dirty="0"/>
              <a:t>name="viewport" content="width=device-width, initial-scale=1.0"&gt;</a:t>
            </a:r>
            <a:r>
              <a:rPr lang="en-US" sz="3200" dirty="0"/>
              <a:t> </a:t>
            </a:r>
          </a:p>
        </p:txBody>
      </p:sp>
    </p:spTree>
    <p:extLst>
      <p:ext uri="{BB962C8B-B14F-4D97-AF65-F5344CB8AC3E}">
        <p14:creationId xmlns:p14="http://schemas.microsoft.com/office/powerpoint/2010/main" val="2793328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a </a:t>
            </a:r>
            <a:r>
              <a:rPr lang="en-US" dirty="0" err="1" smtClean="0"/>
              <a:t>Jumbotron</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solidFill>
                  <a:srgbClr val="FF0000"/>
                </a:solidFill>
              </a:rPr>
              <a:t>views/pages/</a:t>
            </a:r>
            <a:r>
              <a:rPr lang="en-US" sz="2400" dirty="0" err="1">
                <a:solidFill>
                  <a:srgbClr val="FF0000"/>
                </a:solidFill>
              </a:rPr>
              <a:t>home.html.erb</a:t>
            </a:r>
            <a:endParaRPr lang="en-US" sz="2400" dirty="0">
              <a:solidFill>
                <a:srgbClr val="FF0000"/>
              </a:solidFill>
            </a:endParaRPr>
          </a:p>
          <a:p>
            <a:pPr marL="0" indent="0">
              <a:buNone/>
            </a:pPr>
            <a:r>
              <a:rPr lang="en-US" sz="2400" dirty="0" smtClean="0">
                <a:solidFill>
                  <a:srgbClr val="008000"/>
                </a:solidFill>
              </a:rPr>
              <a:t>  &lt;</a:t>
            </a:r>
            <a:r>
              <a:rPr lang="en-US" sz="2400" dirty="0">
                <a:solidFill>
                  <a:srgbClr val="008000"/>
                </a:solidFill>
              </a:rPr>
              <a:t>div class="</a:t>
            </a:r>
            <a:r>
              <a:rPr lang="en-US" sz="2400" dirty="0" err="1">
                <a:solidFill>
                  <a:srgbClr val="008000"/>
                </a:solidFill>
              </a:rPr>
              <a:t>jumbotron</a:t>
            </a:r>
            <a:r>
              <a:rPr lang="en-US" sz="2400" dirty="0">
                <a:solidFill>
                  <a:srgbClr val="008000"/>
                </a:solidFill>
              </a:rPr>
              <a:t>"&gt; 	</a:t>
            </a:r>
            <a:endParaRPr lang="en-US" sz="2400" dirty="0" smtClean="0">
              <a:solidFill>
                <a:srgbClr val="008000"/>
              </a:solidFill>
            </a:endParaRPr>
          </a:p>
          <a:p>
            <a:pPr marL="457200" lvl="2" indent="0">
              <a:buNone/>
            </a:pPr>
            <a:r>
              <a:rPr lang="en-US" sz="2400" dirty="0" smtClean="0">
                <a:solidFill>
                  <a:srgbClr val="000000"/>
                </a:solidFill>
              </a:rPr>
              <a:t>&lt;</a:t>
            </a:r>
            <a:r>
              <a:rPr lang="en-US" sz="2400" dirty="0">
                <a:solidFill>
                  <a:srgbClr val="000000"/>
                </a:solidFill>
              </a:rPr>
              <a:t>h1&gt;Welcome to my app!&lt;/h1&gt; 	</a:t>
            </a:r>
            <a:r>
              <a:rPr lang="en-US" sz="2400" dirty="0" smtClean="0">
                <a:solidFill>
                  <a:srgbClr val="000000"/>
                </a:solidFill>
              </a:rPr>
              <a:t>	</a:t>
            </a:r>
          </a:p>
          <a:p>
            <a:pPr marL="457200" lvl="2" indent="0">
              <a:buNone/>
            </a:pPr>
            <a:r>
              <a:rPr lang="en-US" sz="2400" dirty="0" smtClean="0">
                <a:solidFill>
                  <a:srgbClr val="000000"/>
                </a:solidFill>
              </a:rPr>
              <a:t>&lt;</a:t>
            </a:r>
            <a:r>
              <a:rPr lang="en-US" sz="2400" dirty="0">
                <a:solidFill>
                  <a:srgbClr val="000000"/>
                </a:solidFill>
              </a:rPr>
              <a:t>%= </a:t>
            </a:r>
            <a:r>
              <a:rPr lang="en-US" sz="2400" dirty="0" err="1">
                <a:solidFill>
                  <a:srgbClr val="000000"/>
                </a:solidFill>
              </a:rPr>
              <a:t>link_to</a:t>
            </a:r>
            <a:r>
              <a:rPr lang="en-US" sz="2400" dirty="0">
                <a:solidFill>
                  <a:srgbClr val="000000"/>
                </a:solidFill>
              </a:rPr>
              <a:t> "here", "#" %&gt; </a:t>
            </a:r>
            <a:endParaRPr lang="en-US" sz="2400" dirty="0" smtClean="0">
              <a:solidFill>
                <a:srgbClr val="000000"/>
              </a:solidFill>
            </a:endParaRPr>
          </a:p>
          <a:p>
            <a:pPr marL="228600" lvl="1" indent="0">
              <a:buNone/>
            </a:pPr>
            <a:r>
              <a:rPr lang="en-US" sz="2400" dirty="0" smtClean="0">
                <a:solidFill>
                  <a:srgbClr val="008000"/>
                </a:solidFill>
              </a:rPr>
              <a:t>&lt;</a:t>
            </a:r>
            <a:r>
              <a:rPr lang="en-US" sz="2400" dirty="0">
                <a:solidFill>
                  <a:srgbClr val="008000"/>
                </a:solidFill>
              </a:rPr>
              <a:t>/div&gt;</a:t>
            </a:r>
            <a:r>
              <a:rPr lang="en-US" sz="2400" dirty="0">
                <a:solidFill>
                  <a:srgbClr val="008000"/>
                </a:solidFill>
              </a:rPr>
              <a:t> </a:t>
            </a:r>
          </a:p>
        </p:txBody>
      </p:sp>
    </p:spTree>
    <p:extLst>
      <p:ext uri="{BB962C8B-B14F-4D97-AF65-F5344CB8AC3E}">
        <p14:creationId xmlns:p14="http://schemas.microsoft.com/office/powerpoint/2010/main" val="167123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a:t>
            </a:r>
            <a:endParaRPr lang="en-US" dirty="0"/>
          </a:p>
        </p:txBody>
      </p:sp>
      <p:sp>
        <p:nvSpPr>
          <p:cNvPr id="3" name="Content Placeholder 2"/>
          <p:cNvSpPr>
            <a:spLocks noGrp="1"/>
          </p:cNvSpPr>
          <p:nvPr>
            <p:ph idx="1"/>
          </p:nvPr>
        </p:nvSpPr>
        <p:spPr/>
        <p:txBody>
          <a:bodyPr>
            <a:normAutofit fontScale="85000" lnSpcReduction="10000"/>
          </a:bodyPr>
          <a:lstStyle/>
          <a:p>
            <a:pPr marL="514350" indent="-514350">
              <a:buFont typeface="+mj-lt"/>
              <a:buAutoNum type="arabicPeriod"/>
            </a:pPr>
            <a:r>
              <a:rPr lang="en-US" sz="3200" dirty="0" smtClean="0"/>
              <a:t>Go to </a:t>
            </a:r>
            <a:r>
              <a:rPr lang="en-US" sz="3200" dirty="0" err="1" smtClean="0"/>
              <a:t>nitrous.io</a:t>
            </a:r>
            <a:endParaRPr lang="en-US" sz="3200" dirty="0" smtClean="0"/>
          </a:p>
          <a:p>
            <a:pPr marL="514350" indent="-514350">
              <a:buFont typeface="+mj-lt"/>
              <a:buAutoNum type="arabicPeriod"/>
            </a:pPr>
            <a:r>
              <a:rPr lang="en-US" sz="3200" dirty="0" smtClean="0"/>
              <a:t>Click on “Get Started for Free”</a:t>
            </a:r>
          </a:p>
          <a:p>
            <a:pPr marL="514350" indent="-514350">
              <a:buFont typeface="+mj-lt"/>
              <a:buAutoNum type="arabicPeriod"/>
            </a:pPr>
            <a:r>
              <a:rPr lang="en-US" sz="3200" dirty="0" smtClean="0"/>
              <a:t>Enter desired username, email, password</a:t>
            </a:r>
          </a:p>
          <a:p>
            <a:pPr marL="514350" indent="-514350">
              <a:buFont typeface="+mj-lt"/>
              <a:buAutoNum type="arabicPeriod"/>
            </a:pPr>
            <a:r>
              <a:rPr lang="en-US" sz="3200" dirty="0" smtClean="0"/>
              <a:t>Click on “I’m Not a Robot”</a:t>
            </a:r>
          </a:p>
          <a:p>
            <a:pPr marL="514350" indent="-514350">
              <a:buFont typeface="+mj-lt"/>
              <a:buAutoNum type="arabicPeriod"/>
            </a:pPr>
            <a:r>
              <a:rPr lang="en-US" sz="3200" u="sng" dirty="0" smtClean="0"/>
              <a:t>Don’t</a:t>
            </a:r>
            <a:r>
              <a:rPr lang="en-US" sz="3200" dirty="0" smtClean="0"/>
              <a:t> click “Create an organization after I sign up”</a:t>
            </a:r>
          </a:p>
          <a:p>
            <a:pPr marL="514350" indent="-514350">
              <a:buFont typeface="+mj-lt"/>
              <a:buAutoNum type="arabicPeriod"/>
            </a:pPr>
            <a:r>
              <a:rPr lang="en-US" sz="3200" dirty="0" smtClean="0"/>
              <a:t>Click “Sign Up”</a:t>
            </a:r>
          </a:p>
          <a:p>
            <a:pPr marL="0" indent="0">
              <a:buNone/>
            </a:pPr>
            <a:endParaRPr lang="en-US" dirty="0"/>
          </a:p>
        </p:txBody>
      </p:sp>
    </p:spTree>
    <p:extLst>
      <p:ext uri="{BB962C8B-B14F-4D97-AF65-F5344CB8AC3E}">
        <p14:creationId xmlns:p14="http://schemas.microsoft.com/office/powerpoint/2010/main" val="937988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r>
              <a:rPr lang="fr-FR" dirty="0" smtClean="0"/>
              <a:t>’</a:t>
            </a:r>
            <a:r>
              <a:rPr lang="en-US" dirty="0" smtClean="0"/>
              <a:t>s a scaffold</a:t>
            </a:r>
            <a:r>
              <a:rPr lang="en-US" dirty="0"/>
              <a:t>?</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smtClean="0"/>
              <a:t>Pins = resources</a:t>
            </a:r>
          </a:p>
          <a:p>
            <a:r>
              <a:rPr lang="en-US" sz="3200" dirty="0" smtClean="0"/>
              <a:t>For the pins resource, a scaffold will:</a:t>
            </a:r>
          </a:p>
          <a:p>
            <a:pPr lvl="1"/>
            <a:r>
              <a:rPr lang="en-US" sz="2800" dirty="0" smtClean="0"/>
              <a:t>Create a pins </a:t>
            </a:r>
            <a:r>
              <a:rPr lang="en-US" sz="2800" b="1" dirty="0" smtClean="0"/>
              <a:t>model</a:t>
            </a:r>
          </a:p>
          <a:p>
            <a:pPr lvl="1"/>
            <a:r>
              <a:rPr lang="en-US" sz="2800" dirty="0" smtClean="0"/>
              <a:t>Create a pins </a:t>
            </a:r>
            <a:r>
              <a:rPr lang="en-US" sz="2800" b="1" dirty="0" smtClean="0"/>
              <a:t>controller</a:t>
            </a:r>
          </a:p>
          <a:p>
            <a:pPr lvl="1"/>
            <a:r>
              <a:rPr lang="en-US" sz="2800" dirty="0" smtClean="0"/>
              <a:t>Create pins </a:t>
            </a:r>
            <a:r>
              <a:rPr lang="en-US" sz="2800" b="1" dirty="0" smtClean="0"/>
              <a:t>views:</a:t>
            </a:r>
          </a:p>
          <a:p>
            <a:pPr marL="1200150" lvl="3" indent="-514350">
              <a:buFont typeface="+mj-lt"/>
              <a:buAutoNum type="arabicPeriod"/>
            </a:pPr>
            <a:r>
              <a:rPr lang="en-US" sz="2800" b="1" dirty="0" smtClean="0">
                <a:solidFill>
                  <a:srgbClr val="FF0000"/>
                </a:solidFill>
              </a:rPr>
              <a:t>C</a:t>
            </a:r>
            <a:r>
              <a:rPr lang="en-US" sz="2800" dirty="0" smtClean="0"/>
              <a:t>reate </a:t>
            </a:r>
          </a:p>
          <a:p>
            <a:pPr marL="1200150" lvl="3" indent="-514350">
              <a:buFont typeface="+mj-lt"/>
              <a:buAutoNum type="arabicPeriod"/>
            </a:pPr>
            <a:r>
              <a:rPr lang="en-US" sz="2800" b="1" dirty="0" smtClean="0">
                <a:solidFill>
                  <a:srgbClr val="FF0000"/>
                </a:solidFill>
              </a:rPr>
              <a:t>R</a:t>
            </a:r>
            <a:r>
              <a:rPr lang="en-US" sz="2800" dirty="0" smtClean="0"/>
              <a:t>ead</a:t>
            </a:r>
          </a:p>
          <a:p>
            <a:pPr marL="1200150" lvl="3" indent="-514350">
              <a:buFont typeface="+mj-lt"/>
              <a:buAutoNum type="arabicPeriod"/>
            </a:pPr>
            <a:r>
              <a:rPr lang="en-US" sz="2800" b="1" dirty="0" smtClean="0">
                <a:solidFill>
                  <a:srgbClr val="FF0000"/>
                </a:solidFill>
              </a:rPr>
              <a:t>U</a:t>
            </a:r>
            <a:r>
              <a:rPr lang="en-US" sz="2800" dirty="0" smtClean="0"/>
              <a:t>pdate</a:t>
            </a:r>
          </a:p>
          <a:p>
            <a:pPr marL="1200150" lvl="3" indent="-514350">
              <a:buFont typeface="+mj-lt"/>
              <a:buAutoNum type="arabicPeriod"/>
            </a:pPr>
            <a:r>
              <a:rPr lang="en-US" sz="2800" b="1" dirty="0" smtClean="0">
                <a:solidFill>
                  <a:srgbClr val="FF0000"/>
                </a:solidFill>
              </a:rPr>
              <a:t>D</a:t>
            </a:r>
            <a:r>
              <a:rPr lang="en-US" sz="2800" dirty="0" smtClean="0"/>
              <a:t>estroy</a:t>
            </a:r>
          </a:p>
        </p:txBody>
      </p:sp>
    </p:spTree>
    <p:extLst>
      <p:ext uri="{BB962C8B-B14F-4D97-AF65-F5344CB8AC3E}">
        <p14:creationId xmlns:p14="http://schemas.microsoft.com/office/powerpoint/2010/main" val="3794889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Pins Scaffold</a:t>
            </a:r>
            <a:br>
              <a:rPr lang="en-US" dirty="0"/>
            </a:br>
            <a:endParaRPr lang="en-US" dirty="0"/>
          </a:p>
        </p:txBody>
      </p:sp>
      <p:sp>
        <p:nvSpPr>
          <p:cNvPr id="3" name="Content Placeholder 2"/>
          <p:cNvSpPr>
            <a:spLocks noGrp="1"/>
          </p:cNvSpPr>
          <p:nvPr>
            <p:ph idx="1"/>
          </p:nvPr>
        </p:nvSpPr>
        <p:spPr>
          <a:xfrm>
            <a:off x="498474" y="1981200"/>
            <a:ext cx="8257055" cy="4144963"/>
          </a:xfrm>
        </p:spPr>
        <p:txBody>
          <a:bodyPr anchor="ctr"/>
          <a:lstStyle/>
          <a:p>
            <a:pPr marL="0" indent="0">
              <a:buNone/>
            </a:pPr>
            <a:r>
              <a:rPr lang="en-US" dirty="0" smtClean="0">
                <a:solidFill>
                  <a:srgbClr val="0000FF"/>
                </a:solidFill>
              </a:rPr>
              <a:t>Console</a:t>
            </a:r>
            <a:endParaRPr lang="en-US" dirty="0">
              <a:solidFill>
                <a:srgbClr val="0000FF"/>
              </a:solidFill>
            </a:endParaRPr>
          </a:p>
          <a:p>
            <a:pPr marL="0" indent="0">
              <a:buNone/>
            </a:pPr>
            <a:r>
              <a:rPr lang="en-US" dirty="0">
                <a:latin typeface="Courier"/>
                <a:cs typeface="Courier"/>
              </a:rPr>
              <a:t>➜  rails generate scaffold pin </a:t>
            </a:r>
            <a:r>
              <a:rPr lang="en-US" dirty="0" err="1" smtClean="0">
                <a:latin typeface="Courier"/>
                <a:cs typeface="Courier"/>
              </a:rPr>
              <a:t>description:string</a:t>
            </a:r>
            <a:endParaRPr lang="en-US" dirty="0">
              <a:latin typeface="Courier"/>
              <a:cs typeface="Courier"/>
            </a:endParaRPr>
          </a:p>
        </p:txBody>
      </p:sp>
    </p:spTree>
    <p:extLst>
      <p:ext uri="{BB962C8B-B14F-4D97-AF65-F5344CB8AC3E}">
        <p14:creationId xmlns:p14="http://schemas.microsoft.com/office/powerpoint/2010/main" val="19756895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Migrate the database</a:t>
            </a:r>
            <a:endParaRPr lang="en-US" dirty="0"/>
          </a:p>
        </p:txBody>
      </p:sp>
      <p:sp>
        <p:nvSpPr>
          <p:cNvPr id="3" name="Content Placeholder 2"/>
          <p:cNvSpPr>
            <a:spLocks noGrp="1"/>
          </p:cNvSpPr>
          <p:nvPr>
            <p:ph idx="1"/>
          </p:nvPr>
        </p:nvSpPr>
        <p:spPr/>
        <p:txBody>
          <a:bodyPr/>
          <a:lstStyle/>
          <a:p>
            <a:pPr marL="0" indent="0">
              <a:buNone/>
            </a:pPr>
            <a:r>
              <a:rPr lang="en-US" sz="4400" dirty="0" smtClean="0">
                <a:solidFill>
                  <a:srgbClr val="0000FF"/>
                </a:solidFill>
              </a:rPr>
              <a:t>Console</a:t>
            </a:r>
          </a:p>
          <a:p>
            <a:pPr marL="0" indent="0">
              <a:buNone/>
            </a:pPr>
            <a:r>
              <a:rPr lang="en-US" sz="4400" dirty="0" smtClean="0">
                <a:solidFill>
                  <a:schemeClr val="tx1"/>
                </a:solidFill>
              </a:rPr>
              <a:t>➜</a:t>
            </a:r>
            <a:r>
              <a:rPr lang="en-US" sz="4400" dirty="0">
                <a:solidFill>
                  <a:schemeClr val="tx1"/>
                </a:solidFill>
              </a:rPr>
              <a:t>  rake </a:t>
            </a:r>
            <a:r>
              <a:rPr lang="en-US" sz="4400" dirty="0" err="1">
                <a:solidFill>
                  <a:schemeClr val="tx1"/>
                </a:solidFill>
              </a:rPr>
              <a:t>db:migrate</a:t>
            </a:r>
            <a:r>
              <a:rPr lang="en-US" sz="4400" dirty="0">
                <a:solidFill>
                  <a:schemeClr val="tx1"/>
                </a:solidFill>
              </a:rPr>
              <a:t>  </a:t>
            </a:r>
            <a:endParaRPr lang="en-US" sz="4400" dirty="0"/>
          </a:p>
          <a:p>
            <a:endParaRPr lang="en-US" dirty="0"/>
          </a:p>
        </p:txBody>
      </p:sp>
    </p:spTree>
    <p:extLst>
      <p:ext uri="{BB962C8B-B14F-4D97-AF65-F5344CB8AC3E}">
        <p14:creationId xmlns:p14="http://schemas.microsoft.com/office/powerpoint/2010/main" val="3930862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Delete the default scaffold CSS</a:t>
            </a:r>
            <a:r>
              <a:rPr lang="en-US" dirty="0"/>
              <a:t> </a:t>
            </a:r>
          </a:p>
        </p:txBody>
      </p:sp>
      <p:sp>
        <p:nvSpPr>
          <p:cNvPr id="3" name="Content Placeholder 2"/>
          <p:cNvSpPr>
            <a:spLocks noGrp="1"/>
          </p:cNvSpPr>
          <p:nvPr>
            <p:ph idx="1"/>
          </p:nvPr>
        </p:nvSpPr>
        <p:spPr/>
        <p:txBody>
          <a:bodyPr>
            <a:normAutofit/>
          </a:bodyPr>
          <a:lstStyle/>
          <a:p>
            <a:pPr marL="0" indent="0">
              <a:buNone/>
            </a:pPr>
            <a:r>
              <a:rPr lang="en-US" sz="2800" dirty="0" smtClean="0"/>
              <a:t>Delete this file:</a:t>
            </a:r>
          </a:p>
          <a:p>
            <a:pPr marL="0" indent="0">
              <a:buNone/>
            </a:pPr>
            <a:r>
              <a:rPr lang="en-US" sz="2800" dirty="0" smtClean="0"/>
              <a:t>app</a:t>
            </a:r>
            <a:r>
              <a:rPr lang="en-US" sz="2800" dirty="0"/>
              <a:t>/assets/</a:t>
            </a:r>
            <a:r>
              <a:rPr lang="en-US" sz="2800" dirty="0" err="1"/>
              <a:t>stylesheets</a:t>
            </a:r>
            <a:r>
              <a:rPr lang="en-US" sz="2800" dirty="0"/>
              <a:t>/</a:t>
            </a:r>
            <a:r>
              <a:rPr lang="en-US" sz="2800" dirty="0" err="1">
                <a:solidFill>
                  <a:srgbClr val="FF0000"/>
                </a:solidFill>
              </a:rPr>
              <a:t>scaffolds.css.scss</a:t>
            </a:r>
            <a:endParaRPr lang="en-US" sz="2800" dirty="0">
              <a:solidFill>
                <a:srgbClr val="FF0000"/>
              </a:solidFill>
            </a:endParaRPr>
          </a:p>
          <a:p>
            <a:pPr marL="0" indent="0">
              <a:buNone/>
            </a:pPr>
            <a:endParaRPr lang="en-US" sz="2800" dirty="0"/>
          </a:p>
        </p:txBody>
      </p:sp>
    </p:spTree>
    <p:extLst>
      <p:ext uri="{BB962C8B-B14F-4D97-AF65-F5344CB8AC3E}">
        <p14:creationId xmlns:p14="http://schemas.microsoft.com/office/powerpoint/2010/main" val="311626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look inside the pins controller</a:t>
            </a:r>
            <a:endParaRPr lang="en-US" dirty="0"/>
          </a:p>
        </p:txBody>
      </p:sp>
      <p:sp>
        <p:nvSpPr>
          <p:cNvPr id="3" name="Content Placeholder 2"/>
          <p:cNvSpPr>
            <a:spLocks noGrp="1"/>
          </p:cNvSpPr>
          <p:nvPr>
            <p:ph idx="1"/>
          </p:nvPr>
        </p:nvSpPr>
        <p:spPr/>
        <p:txBody>
          <a:bodyPr>
            <a:noAutofit/>
          </a:bodyPr>
          <a:lstStyle/>
          <a:p>
            <a:r>
              <a:rPr lang="en-US" sz="2400" dirty="0" smtClean="0">
                <a:solidFill>
                  <a:schemeClr val="tx1"/>
                </a:solidFill>
              </a:rPr>
              <a:t>Actions </a:t>
            </a:r>
            <a:r>
              <a:rPr lang="en-US" sz="2400" dirty="0">
                <a:solidFill>
                  <a:schemeClr val="tx1"/>
                </a:solidFill>
              </a:rPr>
              <a:t>that can be taken on each pin:</a:t>
            </a:r>
          </a:p>
          <a:p>
            <a:pPr lvl="1"/>
            <a:r>
              <a:rPr lang="en-US" sz="2000" dirty="0" smtClean="0">
                <a:solidFill>
                  <a:schemeClr val="tx1"/>
                </a:solidFill>
              </a:rPr>
              <a:t>Index</a:t>
            </a:r>
          </a:p>
          <a:p>
            <a:pPr lvl="1"/>
            <a:r>
              <a:rPr lang="en-US" sz="2000" dirty="0" smtClean="0">
                <a:solidFill>
                  <a:schemeClr val="tx1"/>
                </a:solidFill>
              </a:rPr>
              <a:t>Show</a:t>
            </a:r>
          </a:p>
          <a:p>
            <a:pPr lvl="1"/>
            <a:r>
              <a:rPr lang="en-US" sz="2000" dirty="0" smtClean="0">
                <a:solidFill>
                  <a:schemeClr val="tx1"/>
                </a:solidFill>
              </a:rPr>
              <a:t>New</a:t>
            </a:r>
          </a:p>
          <a:p>
            <a:pPr lvl="1"/>
            <a:r>
              <a:rPr lang="en-US" sz="2000" dirty="0" smtClean="0">
                <a:solidFill>
                  <a:schemeClr val="tx1"/>
                </a:solidFill>
              </a:rPr>
              <a:t>Edit</a:t>
            </a:r>
          </a:p>
          <a:p>
            <a:pPr lvl="1"/>
            <a:r>
              <a:rPr lang="en-US" sz="2000" dirty="0" smtClean="0">
                <a:solidFill>
                  <a:schemeClr val="tx1"/>
                </a:solidFill>
              </a:rPr>
              <a:t>Create</a:t>
            </a:r>
          </a:p>
          <a:p>
            <a:pPr lvl="1"/>
            <a:r>
              <a:rPr lang="en-US" sz="2000" dirty="0" smtClean="0">
                <a:solidFill>
                  <a:schemeClr val="tx1"/>
                </a:solidFill>
              </a:rPr>
              <a:t>Update</a:t>
            </a:r>
          </a:p>
          <a:p>
            <a:pPr lvl="1"/>
            <a:r>
              <a:rPr lang="en-US" sz="2000" dirty="0" smtClean="0">
                <a:solidFill>
                  <a:schemeClr val="tx1"/>
                </a:solidFill>
              </a:rPr>
              <a:t>Destroy</a:t>
            </a:r>
          </a:p>
          <a:p>
            <a:pPr marL="228600" lvl="1" indent="0">
              <a:buNone/>
            </a:pPr>
            <a:endParaRPr lang="en-US" sz="2000" dirty="0">
              <a:solidFill>
                <a:schemeClr val="tx1"/>
              </a:solidFill>
            </a:endParaRPr>
          </a:p>
          <a:p>
            <a:r>
              <a:rPr lang="en-US" sz="2400" dirty="0" smtClean="0">
                <a:solidFill>
                  <a:schemeClr val="tx1"/>
                </a:solidFill>
              </a:rPr>
              <a:t>“</a:t>
            </a:r>
            <a:r>
              <a:rPr lang="en-US" sz="2400" dirty="0" err="1">
                <a:solidFill>
                  <a:schemeClr val="tx1"/>
                </a:solidFill>
              </a:rPr>
              <a:t>set_pin</a:t>
            </a:r>
            <a:r>
              <a:rPr lang="en-US" sz="2400" dirty="0">
                <a:solidFill>
                  <a:schemeClr val="tx1"/>
                </a:solidFill>
              </a:rPr>
              <a:t>” and “</a:t>
            </a:r>
            <a:r>
              <a:rPr lang="en-US" sz="2400" dirty="0" err="1">
                <a:solidFill>
                  <a:schemeClr val="tx1"/>
                </a:solidFill>
              </a:rPr>
              <a:t>pin_params</a:t>
            </a:r>
            <a:r>
              <a:rPr lang="en-US" sz="2400" dirty="0">
                <a:solidFill>
                  <a:schemeClr val="tx1"/>
                </a:solidFill>
              </a:rPr>
              <a:t>” won’t be applied to </a:t>
            </a:r>
            <a:r>
              <a:rPr lang="en-US" sz="2400" dirty="0" smtClean="0">
                <a:solidFill>
                  <a:schemeClr val="tx1"/>
                </a:solidFill>
              </a:rPr>
              <a:t>any resource </a:t>
            </a:r>
            <a:r>
              <a:rPr lang="en-US" sz="2400" dirty="0">
                <a:solidFill>
                  <a:schemeClr val="tx1"/>
                </a:solidFill>
              </a:rPr>
              <a:t>other than a </a:t>
            </a:r>
            <a:r>
              <a:rPr lang="en-US" sz="2400" dirty="0" smtClean="0">
                <a:solidFill>
                  <a:schemeClr val="tx1"/>
                </a:solidFill>
              </a:rPr>
              <a:t>pin</a:t>
            </a:r>
            <a:r>
              <a:rPr lang="en-US" sz="2400" dirty="0">
                <a:solidFill>
                  <a:schemeClr val="tx1"/>
                </a:solidFill>
              </a:rPr>
              <a:t> </a:t>
            </a:r>
          </a:p>
        </p:txBody>
      </p:sp>
    </p:spTree>
    <p:extLst>
      <p:ext uri="{BB962C8B-B14F-4D97-AF65-F5344CB8AC3E}">
        <p14:creationId xmlns:p14="http://schemas.microsoft.com/office/powerpoint/2010/main" val="2307029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Pins Views</a:t>
            </a:r>
            <a:endParaRPr lang="en-US" dirty="0"/>
          </a:p>
        </p:txBody>
      </p:sp>
      <p:sp>
        <p:nvSpPr>
          <p:cNvPr id="3" name="Content Placeholder 2"/>
          <p:cNvSpPr>
            <a:spLocks noGrp="1"/>
          </p:cNvSpPr>
          <p:nvPr>
            <p:ph idx="1"/>
          </p:nvPr>
        </p:nvSpPr>
        <p:spPr/>
        <p:txBody>
          <a:bodyPr>
            <a:normAutofit/>
          </a:bodyPr>
          <a:lstStyle/>
          <a:p>
            <a:pPr marL="0" indent="0">
              <a:buNone/>
            </a:pPr>
            <a:r>
              <a:rPr lang="en-US" sz="3200" dirty="0" smtClean="0"/>
              <a:t>Delete </a:t>
            </a:r>
            <a:r>
              <a:rPr lang="en-US" sz="3200" dirty="0"/>
              <a:t>these </a:t>
            </a:r>
            <a:r>
              <a:rPr lang="en-US" sz="3200" dirty="0" smtClean="0"/>
              <a:t>files:</a:t>
            </a:r>
          </a:p>
          <a:p>
            <a:pPr marL="0" indent="0">
              <a:buNone/>
            </a:pPr>
            <a:endParaRPr lang="en-US" sz="3200" b="1" dirty="0"/>
          </a:p>
          <a:p>
            <a:pPr marL="228600" lvl="1" indent="0">
              <a:buNone/>
            </a:pPr>
            <a:r>
              <a:rPr lang="en-US" sz="2800" dirty="0" smtClean="0"/>
              <a:t>app</a:t>
            </a:r>
            <a:r>
              <a:rPr lang="en-US" sz="2800" dirty="0"/>
              <a:t>/views/pins/</a:t>
            </a:r>
            <a:r>
              <a:rPr lang="en-US" sz="2800" dirty="0" err="1">
                <a:solidFill>
                  <a:srgbClr val="FF0000"/>
                </a:solidFill>
              </a:rPr>
              <a:t>index.json.jbuilder</a:t>
            </a:r>
            <a:r>
              <a:rPr lang="en-US" sz="2800" dirty="0">
                <a:solidFill>
                  <a:srgbClr val="FF0000"/>
                </a:solidFill>
              </a:rPr>
              <a:t> </a:t>
            </a:r>
            <a:endParaRPr lang="en-US" sz="2800" dirty="0" smtClean="0">
              <a:solidFill>
                <a:srgbClr val="FF0000"/>
              </a:solidFill>
            </a:endParaRPr>
          </a:p>
          <a:p>
            <a:pPr marL="228600" lvl="1" indent="0">
              <a:buNone/>
            </a:pPr>
            <a:r>
              <a:rPr lang="en-US" sz="2800" dirty="0" smtClean="0"/>
              <a:t>app</a:t>
            </a:r>
            <a:r>
              <a:rPr lang="en-US" sz="2800" dirty="0"/>
              <a:t>/views/pins/</a:t>
            </a:r>
            <a:r>
              <a:rPr lang="en-US" sz="2800" dirty="0" err="1">
                <a:solidFill>
                  <a:srgbClr val="FF0000"/>
                </a:solidFill>
              </a:rPr>
              <a:t>show.json.jbuilder</a:t>
            </a:r>
            <a:r>
              <a:rPr lang="en-US" sz="2800" dirty="0"/>
              <a:t> </a:t>
            </a:r>
          </a:p>
        </p:txBody>
      </p:sp>
    </p:spTree>
    <p:extLst>
      <p:ext uri="{BB962C8B-B14F-4D97-AF65-F5344CB8AC3E}">
        <p14:creationId xmlns:p14="http://schemas.microsoft.com/office/powerpoint/2010/main" val="625829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partial template for a form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sz="2800" dirty="0" smtClean="0">
                <a:solidFill>
                  <a:srgbClr val="FF0000"/>
                </a:solidFill>
              </a:rPr>
              <a:t>apps</a:t>
            </a:r>
            <a:r>
              <a:rPr lang="en-US" sz="2800" dirty="0">
                <a:solidFill>
                  <a:srgbClr val="FF0000"/>
                </a:solidFill>
              </a:rPr>
              <a:t>/views/pins/</a:t>
            </a:r>
            <a:r>
              <a:rPr lang="en-US" sz="2800" dirty="0" err="1" smtClean="0">
                <a:solidFill>
                  <a:srgbClr val="FF0000"/>
                </a:solidFill>
              </a:rPr>
              <a:t>new.html.erb</a:t>
            </a:r>
            <a:endParaRPr lang="en-US" sz="2800" dirty="0" smtClean="0">
              <a:solidFill>
                <a:srgbClr val="FF0000"/>
              </a:solidFill>
            </a:endParaRPr>
          </a:p>
          <a:p>
            <a:pPr marL="0" indent="0">
              <a:buNone/>
            </a:pPr>
            <a:endParaRPr lang="en-US" sz="2800" dirty="0" smtClean="0">
              <a:solidFill>
                <a:srgbClr val="FF0000"/>
              </a:solidFill>
            </a:endParaRPr>
          </a:p>
          <a:p>
            <a:pPr marL="0" indent="0">
              <a:buNone/>
            </a:pPr>
            <a:r>
              <a:rPr lang="en-US" sz="2800" dirty="0" smtClean="0">
                <a:cs typeface="Courier"/>
              </a:rPr>
              <a:t>(already says):</a:t>
            </a:r>
          </a:p>
          <a:p>
            <a:pPr marL="0" indent="0">
              <a:buNone/>
            </a:pPr>
            <a:r>
              <a:rPr lang="en-US" sz="2800" dirty="0" smtClean="0">
                <a:latin typeface="Courier"/>
                <a:cs typeface="Courier"/>
              </a:rPr>
              <a:t>&lt;</a:t>
            </a:r>
            <a:r>
              <a:rPr lang="en-US" sz="2800" dirty="0">
                <a:latin typeface="Courier"/>
                <a:cs typeface="Courier"/>
              </a:rPr>
              <a:t>%= render 'form' %&gt;</a:t>
            </a:r>
            <a:r>
              <a:rPr lang="en-US" sz="2800" dirty="0">
                <a:latin typeface="Courier"/>
                <a:cs typeface="Courier"/>
              </a:rPr>
              <a:t> </a:t>
            </a:r>
            <a:endParaRPr lang="en-US" sz="2800" dirty="0" smtClean="0">
              <a:latin typeface="Courier"/>
              <a:cs typeface="Courier"/>
            </a:endParaRPr>
          </a:p>
          <a:p>
            <a:pPr marL="0" indent="0">
              <a:buNone/>
            </a:pPr>
            <a:endParaRPr lang="en-US" sz="2800" dirty="0" smtClean="0">
              <a:latin typeface="Courier"/>
              <a:cs typeface="Courier"/>
            </a:endParaRPr>
          </a:p>
          <a:p>
            <a:pPr marL="0" indent="0">
              <a:buNone/>
            </a:pPr>
            <a:endParaRPr lang="en-US" sz="2800" dirty="0">
              <a:latin typeface="Courier"/>
              <a:cs typeface="Courier"/>
            </a:endParaRPr>
          </a:p>
          <a:p>
            <a:pPr marL="0" indent="0">
              <a:buNone/>
            </a:pPr>
            <a:r>
              <a:rPr lang="en-US" sz="2800" dirty="0" smtClean="0">
                <a:cs typeface="Courier"/>
              </a:rPr>
              <a:t>        				… so where’s the form?</a:t>
            </a:r>
            <a:endParaRPr lang="en-US" sz="2800" dirty="0">
              <a:cs typeface="Courier"/>
            </a:endParaRPr>
          </a:p>
        </p:txBody>
      </p:sp>
    </p:spTree>
    <p:extLst>
      <p:ext uri="{BB962C8B-B14F-4D97-AF65-F5344CB8AC3E}">
        <p14:creationId xmlns:p14="http://schemas.microsoft.com/office/powerpoint/2010/main" val="860379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apps/views/pins/_</a:t>
            </a:r>
            <a:r>
              <a:rPr lang="en-US" dirty="0" err="1">
                <a:solidFill>
                  <a:srgbClr val="FF0000"/>
                </a:solidFill>
              </a:rPr>
              <a:t>form.html.erb</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pPr marL="0" indent="0">
              <a:buNone/>
            </a:pPr>
            <a:endParaRPr lang="en-US" sz="3200" dirty="0" smtClean="0"/>
          </a:p>
          <a:p>
            <a:pPr marL="0" indent="0">
              <a:buNone/>
            </a:pPr>
            <a:endParaRPr lang="en-US" sz="3200" dirty="0"/>
          </a:p>
          <a:p>
            <a:pPr marL="0" indent="0">
              <a:buNone/>
            </a:pPr>
            <a:r>
              <a:rPr lang="en-US" sz="3200" dirty="0" smtClean="0"/>
              <a:t>View it on browser at:</a:t>
            </a:r>
          </a:p>
          <a:p>
            <a:pPr marL="0" indent="0">
              <a:buNone/>
            </a:pPr>
            <a:r>
              <a:rPr lang="en-US" sz="3200" dirty="0" smtClean="0"/>
              <a:t>[your Nitrous app URL]</a:t>
            </a:r>
            <a:r>
              <a:rPr lang="en-US" sz="3200" dirty="0" smtClean="0">
                <a:solidFill>
                  <a:srgbClr val="008000"/>
                </a:solidFill>
              </a:rPr>
              <a:t>/</a:t>
            </a:r>
            <a:r>
              <a:rPr lang="en-US" sz="3200" dirty="0">
                <a:solidFill>
                  <a:srgbClr val="008000"/>
                </a:solidFill>
              </a:rPr>
              <a:t>pins/new</a:t>
            </a:r>
          </a:p>
          <a:p>
            <a:endParaRPr lang="en-US" dirty="0"/>
          </a:p>
        </p:txBody>
      </p:sp>
    </p:spTree>
    <p:extLst>
      <p:ext uri="{BB962C8B-B14F-4D97-AF65-F5344CB8AC3E}">
        <p14:creationId xmlns:p14="http://schemas.microsoft.com/office/powerpoint/2010/main" val="2166624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a:xfrm>
            <a:off x="498474" y="1981200"/>
            <a:ext cx="8047879" cy="4144963"/>
          </a:xfrm>
        </p:spPr>
        <p:txBody>
          <a:bodyPr anchor="ctr"/>
          <a:lstStyle/>
          <a:p>
            <a:pPr marL="0" indent="0">
              <a:buNone/>
            </a:pPr>
            <a:r>
              <a:rPr lang="en-US" b="1" dirty="0">
                <a:solidFill>
                  <a:srgbClr val="0000FF"/>
                </a:solidFill>
                <a:latin typeface="Courier"/>
                <a:cs typeface="Courier"/>
              </a:rPr>
              <a:t>c</a:t>
            </a:r>
            <a:r>
              <a:rPr lang="en-US" b="1" dirty="0" smtClean="0">
                <a:solidFill>
                  <a:srgbClr val="0000FF"/>
                </a:solidFill>
                <a:latin typeface="Courier"/>
                <a:cs typeface="Courier"/>
              </a:rPr>
              <a:t>onsole</a:t>
            </a:r>
          </a:p>
          <a:p>
            <a:pPr marL="0" indent="0">
              <a:buNone/>
            </a:pPr>
            <a:endParaRPr lang="en-US" dirty="0">
              <a:solidFill>
                <a:schemeClr val="tx1"/>
              </a:solidFill>
              <a:latin typeface="Courier"/>
              <a:cs typeface="Courier"/>
            </a:endParaRPr>
          </a:p>
          <a:p>
            <a:pPr marL="0" indent="0">
              <a:buNone/>
            </a:pPr>
            <a:r>
              <a:rPr lang="en-US" dirty="0" smtClean="0">
                <a:solidFill>
                  <a:schemeClr val="tx1"/>
                </a:solidFill>
                <a:latin typeface="Courier"/>
                <a:cs typeface="Courier"/>
              </a:rPr>
              <a:t>➜</a:t>
            </a: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status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add .  </a:t>
            </a:r>
          </a:p>
          <a:p>
            <a:pPr marL="0" indent="0">
              <a:buNone/>
            </a:pPr>
            <a:r>
              <a:rPr lang="en-US" dirty="0">
                <a:solidFill>
                  <a:schemeClr val="tx1"/>
                </a:solidFill>
                <a:latin typeface="Courier"/>
                <a:cs typeface="Courier"/>
              </a:rPr>
              <a:t>➜  </a:t>
            </a:r>
            <a:r>
              <a:rPr lang="en-US" dirty="0" err="1">
                <a:solidFill>
                  <a:schemeClr val="tx1"/>
                </a:solidFill>
                <a:latin typeface="Courier"/>
                <a:cs typeface="Courier"/>
              </a:rPr>
              <a:t>git</a:t>
            </a:r>
            <a:r>
              <a:rPr lang="en-US" dirty="0">
                <a:solidFill>
                  <a:schemeClr val="tx1"/>
                </a:solidFill>
                <a:latin typeface="Courier"/>
                <a:cs typeface="Courier"/>
              </a:rPr>
              <a:t> commit –am “Added styling, pins resource”</a:t>
            </a:r>
            <a:r>
              <a:rPr lang="en-US" dirty="0">
                <a:latin typeface="Courier"/>
                <a:cs typeface="Courier"/>
              </a:rPr>
              <a:t> </a:t>
            </a:r>
          </a:p>
          <a:p>
            <a:endParaRPr lang="en-US" dirty="0"/>
          </a:p>
        </p:txBody>
      </p:sp>
    </p:spTree>
    <p:extLst>
      <p:ext uri="{BB962C8B-B14F-4D97-AF65-F5344CB8AC3E}">
        <p14:creationId xmlns:p14="http://schemas.microsoft.com/office/powerpoint/2010/main" val="2337594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But what about the images?</a:t>
            </a:r>
            <a:endParaRPr lang="en-US" dirty="0"/>
          </a:p>
        </p:txBody>
      </p:sp>
      <p:sp>
        <p:nvSpPr>
          <p:cNvPr id="3" name="Content Placeholder 2"/>
          <p:cNvSpPr>
            <a:spLocks noGrp="1"/>
          </p:cNvSpPr>
          <p:nvPr>
            <p:ph idx="1"/>
          </p:nvPr>
        </p:nvSpPr>
        <p:spPr/>
        <p:txBody>
          <a:bodyPr>
            <a:normAutofit/>
          </a:bodyPr>
          <a:lstStyle/>
          <a:p>
            <a:pPr marL="0" indent="0">
              <a:buNone/>
            </a:pPr>
            <a:r>
              <a:rPr lang="en-US" i="1" dirty="0">
                <a:solidFill>
                  <a:srgbClr val="FF0000"/>
                </a:solidFill>
              </a:rPr>
              <a:t>/</a:t>
            </a:r>
            <a:r>
              <a:rPr lang="en-US" i="1" dirty="0" err="1">
                <a:solidFill>
                  <a:srgbClr val="FF0000"/>
                </a:solidFill>
              </a:rPr>
              <a:t>Gemfile</a:t>
            </a:r>
            <a:endParaRPr lang="en-US" dirty="0">
              <a:solidFill>
                <a:srgbClr val="FF0000"/>
              </a:solidFill>
            </a:endParaRPr>
          </a:p>
          <a:p>
            <a:pPr marL="0" indent="0">
              <a:buNone/>
            </a:pPr>
            <a:r>
              <a:rPr lang="en-US" dirty="0">
                <a:latin typeface="Courier"/>
                <a:cs typeface="Courier"/>
              </a:rPr>
              <a:t>➜  gem 'paperclip', '~&gt; 4.3', '&gt;= 4.3.6'</a:t>
            </a:r>
          </a:p>
          <a:p>
            <a:pPr marL="0" indent="0">
              <a:buNone/>
            </a:pPr>
            <a:endParaRPr lang="en-US" dirty="0" smtClean="0"/>
          </a:p>
          <a:p>
            <a:pPr marL="0" indent="0">
              <a:buNone/>
            </a:pPr>
            <a:r>
              <a:rPr lang="en-US" i="1" dirty="0" smtClean="0">
                <a:solidFill>
                  <a:srgbClr val="0000FF"/>
                </a:solidFill>
              </a:rPr>
              <a:t>console:</a:t>
            </a:r>
            <a:endParaRPr lang="en-US" dirty="0">
              <a:solidFill>
                <a:srgbClr val="0000FF"/>
              </a:solidFill>
            </a:endParaRPr>
          </a:p>
          <a:p>
            <a:pPr marL="0" indent="0">
              <a:buNone/>
            </a:pPr>
            <a:r>
              <a:rPr lang="en-US" dirty="0">
                <a:latin typeface="Courier"/>
                <a:cs typeface="Courier"/>
              </a:rPr>
              <a:t>➜ bundle install </a:t>
            </a:r>
            <a:endParaRPr lang="en-US" dirty="0">
              <a:latin typeface="Courier"/>
              <a:cs typeface="Courier"/>
            </a:endParaRPr>
          </a:p>
        </p:txBody>
      </p:sp>
    </p:spTree>
    <p:extLst>
      <p:ext uri="{BB962C8B-B14F-4D97-AF65-F5344CB8AC3E}">
        <p14:creationId xmlns:p14="http://schemas.microsoft.com/office/powerpoint/2010/main" val="1036847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an account (continued)</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2800" dirty="0" smtClean="0"/>
              <a:t>Go into your email, confirm your email via the message from Nitrous, then come back to the </a:t>
            </a:r>
            <a:r>
              <a:rPr lang="en-US" sz="2800" dirty="0" err="1" smtClean="0"/>
              <a:t>Nitrous.io</a:t>
            </a:r>
            <a:r>
              <a:rPr lang="en-US" sz="2800" dirty="0" smtClean="0"/>
              <a:t> page</a:t>
            </a:r>
          </a:p>
          <a:p>
            <a:pPr marL="457200" indent="-457200">
              <a:buFont typeface="+mj-lt"/>
              <a:buAutoNum type="arabicPeriod"/>
            </a:pPr>
            <a:r>
              <a:rPr lang="en-US" sz="2800" dirty="0" smtClean="0"/>
              <a:t>Select the free account</a:t>
            </a:r>
          </a:p>
          <a:p>
            <a:pPr marL="457200" indent="-457200">
              <a:buFont typeface="+mj-lt"/>
              <a:buAutoNum type="arabicPeriod"/>
            </a:pPr>
            <a:r>
              <a:rPr lang="en-US" sz="2800" dirty="0" smtClean="0"/>
              <a:t>Select US East below that </a:t>
            </a:r>
          </a:p>
          <a:p>
            <a:pPr marL="457200" indent="-457200">
              <a:buFont typeface="+mj-lt"/>
              <a:buAutoNum type="arabicPeriod"/>
            </a:pPr>
            <a:r>
              <a:rPr lang="en-US" sz="2800" dirty="0" smtClean="0"/>
              <a:t>Click “Create Workstation” button at the bottom</a:t>
            </a:r>
            <a:endParaRPr lang="en-US" sz="2800" dirty="0"/>
          </a:p>
        </p:txBody>
      </p:sp>
    </p:spTree>
    <p:extLst>
      <p:ext uri="{BB962C8B-B14F-4D97-AF65-F5344CB8AC3E}">
        <p14:creationId xmlns:p14="http://schemas.microsoft.com/office/powerpoint/2010/main" val="42537471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Tell the model that pins have images</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/app/models/</a:t>
            </a:r>
            <a:r>
              <a:rPr lang="en-US" dirty="0" err="1" smtClean="0">
                <a:solidFill>
                  <a:srgbClr val="FF0000"/>
                </a:solidFill>
              </a:rPr>
              <a:t>pin.rb</a:t>
            </a:r>
            <a:endParaRPr lang="en-US" dirty="0" smtClean="0">
              <a:solidFill>
                <a:srgbClr val="FF0000"/>
              </a:solidFill>
            </a:endParaRPr>
          </a:p>
          <a:p>
            <a:pPr marL="0" indent="0">
              <a:buNone/>
            </a:pPr>
            <a:r>
              <a:rPr lang="en-US" dirty="0" smtClean="0">
                <a:solidFill>
                  <a:srgbClr val="FF0000"/>
                </a:solidFill>
              </a:rPr>
              <a:t>Add this text between “class Pin…” and “end”</a:t>
            </a:r>
            <a:endParaRPr lang="en-US" dirty="0">
              <a:solidFill>
                <a:srgbClr val="FF0000"/>
              </a:solidFill>
            </a:endParaRPr>
          </a:p>
          <a:p>
            <a:pPr marL="0" indent="0">
              <a:buNone/>
            </a:pPr>
            <a:r>
              <a:rPr lang="en-US" dirty="0" err="1" smtClean="0">
                <a:solidFill>
                  <a:srgbClr val="008000"/>
                </a:solidFill>
                <a:latin typeface="Courier"/>
                <a:cs typeface="Courier"/>
              </a:rPr>
              <a:t>has_attached_file</a:t>
            </a:r>
            <a:r>
              <a:rPr lang="en-US" dirty="0" smtClean="0">
                <a:solidFill>
                  <a:srgbClr val="008000"/>
                </a:solidFill>
                <a:latin typeface="Courier"/>
                <a:cs typeface="Courier"/>
              </a:rPr>
              <a:t> :image, :styles =&gt;    { :medium =&gt; "300x300&gt;", :thumb =&gt; 	"100x100&gt;" }</a:t>
            </a:r>
          </a:p>
          <a:p>
            <a:pPr marL="0" indent="0">
              <a:buNone/>
            </a:pPr>
            <a:r>
              <a:rPr lang="en-US" dirty="0" smtClean="0">
                <a:solidFill>
                  <a:srgbClr val="008000"/>
                </a:solidFill>
                <a:latin typeface="Courier"/>
                <a:cs typeface="Courier"/>
              </a:rPr>
              <a:t>validates_attachment_content_type :image, :</a:t>
            </a:r>
            <a:r>
              <a:rPr lang="en-US" dirty="0" err="1" smtClean="0">
                <a:solidFill>
                  <a:srgbClr val="008000"/>
                </a:solidFill>
                <a:latin typeface="Courier"/>
                <a:cs typeface="Courier"/>
              </a:rPr>
              <a:t>content_type</a:t>
            </a:r>
            <a:r>
              <a:rPr lang="en-US" dirty="0" smtClean="0">
                <a:solidFill>
                  <a:srgbClr val="008000"/>
                </a:solidFill>
                <a:latin typeface="Courier"/>
                <a:cs typeface="Courier"/>
              </a:rPr>
              <a:t> =&gt; ["image/jpg", "image/jpeg", "image/png", "image/gif"]</a:t>
            </a:r>
            <a:endParaRPr lang="en-US" dirty="0">
              <a:solidFill>
                <a:srgbClr val="008000"/>
              </a:solidFill>
              <a:latin typeface="Courier"/>
              <a:cs typeface="Courier"/>
            </a:endParaRPr>
          </a:p>
          <a:p>
            <a:pPr marL="0" indent="0">
              <a:buNone/>
            </a:pPr>
            <a:r>
              <a:rPr lang="en-US" dirty="0" smtClean="0">
                <a:latin typeface="Courier"/>
                <a:cs typeface="Courier"/>
              </a:rPr>
              <a:t>		   					</a:t>
            </a:r>
            <a:endParaRPr lang="en-US" dirty="0">
              <a:latin typeface="Courier"/>
              <a:cs typeface="Courier"/>
            </a:endParaRPr>
          </a:p>
        </p:txBody>
      </p:sp>
    </p:spTree>
    <p:extLst>
      <p:ext uri="{BB962C8B-B14F-4D97-AF65-F5344CB8AC3E}">
        <p14:creationId xmlns:p14="http://schemas.microsoft.com/office/powerpoint/2010/main" val="3626263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Paperclip migration</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3366FF"/>
                </a:solidFill>
              </a:rPr>
              <a:t>Console</a:t>
            </a:r>
          </a:p>
          <a:p>
            <a:pPr marL="0" indent="0">
              <a:buNone/>
            </a:pPr>
            <a:endParaRPr lang="en-US" dirty="0">
              <a:solidFill>
                <a:srgbClr val="3366FF"/>
              </a:solidFill>
            </a:endParaRPr>
          </a:p>
          <a:p>
            <a:pPr marL="0" indent="0">
              <a:buNone/>
            </a:pPr>
            <a:r>
              <a:rPr lang="en-US" dirty="0">
                <a:latin typeface="Courier"/>
                <a:cs typeface="Courier"/>
              </a:rPr>
              <a:t>➜ rails generate paperclip pin </a:t>
            </a:r>
            <a:r>
              <a:rPr lang="en-US" dirty="0" smtClean="0">
                <a:latin typeface="Courier"/>
                <a:cs typeface="Courier"/>
              </a:rPr>
              <a:t>image</a:t>
            </a:r>
            <a:endParaRPr lang="en-US" dirty="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a:t>
            </a:r>
            <a:r>
              <a:rPr lang="en-US" dirty="0">
                <a:latin typeface="Courier"/>
                <a:cs typeface="Courier"/>
              </a:rPr>
              <a:t>  </a:t>
            </a:r>
            <a:endParaRPr lang="en-US" dirty="0" smtClean="0">
              <a:latin typeface="Courier"/>
              <a:cs typeface="Courier"/>
            </a:endParaRPr>
          </a:p>
          <a:p>
            <a:pPr marL="0" indent="0">
              <a:buNone/>
            </a:pPr>
            <a:endParaRPr lang="en-US" dirty="0"/>
          </a:p>
          <a:p>
            <a:pPr marL="0" indent="0">
              <a:buNone/>
            </a:pPr>
            <a:r>
              <a:rPr lang="en-US" dirty="0">
                <a:latin typeface="Courier"/>
                <a:cs typeface="Courier"/>
              </a:rPr>
              <a:t>➜ rake </a:t>
            </a:r>
            <a:r>
              <a:rPr lang="en-US" dirty="0" err="1">
                <a:latin typeface="Courier"/>
                <a:cs typeface="Courier"/>
              </a:rPr>
              <a:t>db:migrate:status</a:t>
            </a:r>
            <a:r>
              <a:rPr lang="en-US" dirty="0">
                <a:latin typeface="Courier"/>
                <a:cs typeface="Courier"/>
              </a:rPr>
              <a:t> </a:t>
            </a:r>
          </a:p>
        </p:txBody>
      </p:sp>
    </p:spTree>
    <p:extLst>
      <p:ext uri="{BB962C8B-B14F-4D97-AF65-F5344CB8AC3E}">
        <p14:creationId xmlns:p14="http://schemas.microsoft.com/office/powerpoint/2010/main" val="2059017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Restart server</a:t>
            </a:r>
            <a:endParaRPr lang="en-US" dirty="0"/>
          </a:p>
        </p:txBody>
      </p:sp>
      <p:sp>
        <p:nvSpPr>
          <p:cNvPr id="3" name="Content Placeholder 2"/>
          <p:cNvSpPr>
            <a:spLocks noGrp="1"/>
          </p:cNvSpPr>
          <p:nvPr>
            <p:ph idx="1"/>
          </p:nvPr>
        </p:nvSpPr>
        <p:spPr/>
        <p:txBody>
          <a:bodyPr>
            <a:normAutofit/>
          </a:bodyPr>
          <a:lstStyle/>
          <a:p>
            <a:pPr marL="0" indent="0">
              <a:buNone/>
            </a:pPr>
            <a:r>
              <a:rPr lang="en-US" sz="3200" i="1" dirty="0" smtClean="0">
                <a:solidFill>
                  <a:srgbClr val="3366FF"/>
                </a:solidFill>
              </a:rPr>
              <a:t>console</a:t>
            </a:r>
            <a:endParaRPr lang="en-US" sz="3200" dirty="0">
              <a:solidFill>
                <a:srgbClr val="3366FF"/>
              </a:solidFill>
            </a:endParaRPr>
          </a:p>
          <a:p>
            <a:pPr marL="0" indent="0">
              <a:buNone/>
            </a:pPr>
            <a:r>
              <a:rPr lang="en-US" sz="3200" dirty="0"/>
              <a:t>➜ </a:t>
            </a:r>
            <a:r>
              <a:rPr lang="en-US" sz="3200" dirty="0" smtClean="0"/>
              <a:t> CTRL</a:t>
            </a:r>
            <a:r>
              <a:rPr lang="en-US" sz="3200" dirty="0"/>
              <a:t>+</a:t>
            </a:r>
            <a:r>
              <a:rPr lang="en-US" sz="3200" dirty="0" smtClean="0"/>
              <a:t>C</a:t>
            </a:r>
          </a:p>
          <a:p>
            <a:pPr marL="0" indent="0">
              <a:buNone/>
            </a:pPr>
            <a:r>
              <a:rPr lang="en-US" sz="3200" dirty="0" smtClean="0"/>
              <a:t>Then arrow-up </a:t>
            </a:r>
            <a:r>
              <a:rPr lang="en-US" sz="3200" dirty="0"/>
              <a:t>one step and press enter to restart the </a:t>
            </a:r>
            <a:r>
              <a:rPr lang="en-US" sz="3200" dirty="0" smtClean="0"/>
              <a:t>server</a:t>
            </a:r>
            <a:endParaRPr lang="en-US" sz="3200" dirty="0"/>
          </a:p>
        </p:txBody>
      </p:sp>
    </p:spTree>
    <p:extLst>
      <p:ext uri="{BB962C8B-B14F-4D97-AF65-F5344CB8AC3E}">
        <p14:creationId xmlns:p14="http://schemas.microsoft.com/office/powerpoint/2010/main" val="33161738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image </a:t>
            </a:r>
            <a:r>
              <a:rPr lang="en-US" dirty="0" smtClean="0"/>
              <a:t>field</a:t>
            </a:r>
            <a:r>
              <a:rPr lang="en-US" dirty="0"/>
              <a:t> to pin form</a:t>
            </a:r>
            <a:r>
              <a:rPr lang="en-US" dirty="0"/>
              <a:t> </a:t>
            </a:r>
          </a:p>
        </p:txBody>
      </p:sp>
      <p:pic>
        <p:nvPicPr>
          <p:cNvPr id="4" name="Content Placeholder 3"/>
          <p:cNvPicPr>
            <a:picLocks noGrp="1" noChangeAspect="1"/>
          </p:cNvPicPr>
          <p:nvPr>
            <p:ph idx="1"/>
          </p:nvPr>
        </p:nvPicPr>
        <p:blipFill rotWithShape="1">
          <a:blip r:embed="rId3"/>
          <a:srcRect t="-1407" b="419"/>
          <a:stretch/>
        </p:blipFill>
        <p:spPr>
          <a:xfrm>
            <a:off x="498474" y="1270000"/>
            <a:ext cx="7556313" cy="5468471"/>
          </a:xfrm>
        </p:spPr>
      </p:pic>
    </p:spTree>
    <p:extLst>
      <p:ext uri="{BB962C8B-B14F-4D97-AF65-F5344CB8AC3E}">
        <p14:creationId xmlns:p14="http://schemas.microsoft.com/office/powerpoint/2010/main" val="16815787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Pins </a:t>
            </a:r>
            <a:r>
              <a:rPr lang="en-US" dirty="0" smtClean="0"/>
              <a:t>controller </a:t>
            </a:r>
            <a:endParaRPr lang="en-US" dirty="0"/>
          </a:p>
        </p:txBody>
      </p:sp>
      <p:sp>
        <p:nvSpPr>
          <p:cNvPr id="3" name="Content Placeholder 2"/>
          <p:cNvSpPr>
            <a:spLocks noGrp="1"/>
          </p:cNvSpPr>
          <p:nvPr>
            <p:ph idx="1"/>
          </p:nvPr>
        </p:nvSpPr>
        <p:spPr>
          <a:xfrm>
            <a:off x="498474" y="1981200"/>
            <a:ext cx="8645526" cy="4144963"/>
          </a:xfrm>
        </p:spPr>
        <p:txBody>
          <a:bodyPr/>
          <a:lstStyle/>
          <a:p>
            <a:pPr marL="0" indent="0">
              <a:buNone/>
            </a:pPr>
            <a:r>
              <a:rPr lang="en-US" dirty="0">
                <a:solidFill>
                  <a:srgbClr val="FF0000"/>
                </a:solidFill>
              </a:rPr>
              <a:t>/app/controllers/concerns/</a:t>
            </a:r>
            <a:r>
              <a:rPr lang="en-US" dirty="0" err="1">
                <a:solidFill>
                  <a:srgbClr val="FF0000"/>
                </a:solidFill>
              </a:rPr>
              <a:t>pins_controller.rb</a:t>
            </a:r>
            <a:r>
              <a:rPr lang="en-US" dirty="0">
                <a:solidFill>
                  <a:srgbClr val="FF0000"/>
                </a:solidFill>
              </a:rPr>
              <a:t> </a:t>
            </a:r>
            <a:endParaRPr lang="en-US" dirty="0" smtClean="0">
              <a:solidFill>
                <a:srgbClr val="FF0000"/>
              </a:solidFill>
            </a:endParaRPr>
          </a:p>
          <a:p>
            <a:pPr marL="0" indent="0">
              <a:buNone/>
            </a:pPr>
            <a:endParaRPr lang="en-US" dirty="0" smtClean="0">
              <a:solidFill>
                <a:schemeClr val="tx1"/>
              </a:solidFill>
              <a:latin typeface="Courier"/>
              <a:cs typeface="Courier"/>
            </a:endParaRPr>
          </a:p>
          <a:p>
            <a:pPr marL="0" indent="0">
              <a:buNone/>
            </a:pPr>
            <a:r>
              <a:rPr lang="en-US" dirty="0" err="1" smtClean="0">
                <a:solidFill>
                  <a:schemeClr val="tx1"/>
                </a:solidFill>
                <a:latin typeface="Courier"/>
                <a:cs typeface="Courier"/>
              </a:rPr>
              <a:t>def</a:t>
            </a:r>
            <a:r>
              <a:rPr lang="en-US" dirty="0" smtClean="0">
                <a:solidFill>
                  <a:schemeClr val="tx1"/>
                </a:solidFill>
                <a:latin typeface="Courier"/>
                <a:cs typeface="Courier"/>
              </a:rPr>
              <a:t> </a:t>
            </a:r>
            <a:r>
              <a:rPr lang="en-US" dirty="0" err="1">
                <a:solidFill>
                  <a:schemeClr val="tx1"/>
                </a:solidFill>
                <a:latin typeface="Courier"/>
                <a:cs typeface="Courier"/>
              </a:rPr>
              <a:t>pin_params</a:t>
            </a:r>
            <a:r>
              <a:rPr lang="en-US" dirty="0">
                <a:solidFill>
                  <a:schemeClr val="tx1"/>
                </a:solidFill>
                <a:latin typeface="Courier"/>
                <a:cs typeface="Courier"/>
              </a:rPr>
              <a:t>       	</a:t>
            </a:r>
          </a:p>
          <a:p>
            <a:pPr marL="0" indent="0">
              <a:buNone/>
            </a:pPr>
            <a:r>
              <a:rPr lang="en-US" dirty="0" smtClean="0">
                <a:solidFill>
                  <a:schemeClr val="tx1"/>
                </a:solidFill>
                <a:latin typeface="Courier"/>
                <a:cs typeface="Courier"/>
              </a:rPr>
              <a:t>  </a:t>
            </a:r>
            <a:r>
              <a:rPr lang="en-US" dirty="0" err="1" smtClean="0">
                <a:solidFill>
                  <a:schemeClr val="tx1"/>
                </a:solidFill>
                <a:latin typeface="Courier"/>
                <a:cs typeface="Courier"/>
              </a:rPr>
              <a:t>params.require</a:t>
            </a:r>
            <a:r>
              <a:rPr lang="en-US" dirty="0">
                <a:solidFill>
                  <a:schemeClr val="tx1"/>
                </a:solidFill>
                <a:latin typeface="Courier"/>
                <a:cs typeface="Courier"/>
              </a:rPr>
              <a:t>(:pin).permit(:description</a:t>
            </a:r>
            <a:r>
              <a:rPr lang="en-US" b="1" dirty="0">
                <a:solidFill>
                  <a:schemeClr val="tx1"/>
                </a:solidFill>
                <a:latin typeface="Courier"/>
                <a:cs typeface="Courier"/>
              </a:rPr>
              <a:t>,</a:t>
            </a:r>
            <a:r>
              <a:rPr lang="en-US" dirty="0">
                <a:solidFill>
                  <a:schemeClr val="tx1"/>
                </a:solidFill>
                <a:latin typeface="Courier"/>
                <a:cs typeface="Courier"/>
              </a:rPr>
              <a:t> </a:t>
            </a:r>
            <a:r>
              <a:rPr lang="en-US" b="1" dirty="0">
                <a:solidFill>
                  <a:srgbClr val="008000"/>
                </a:solidFill>
                <a:latin typeface="Courier"/>
                <a:cs typeface="Courier"/>
              </a:rPr>
              <a:t>:image</a:t>
            </a:r>
            <a:r>
              <a:rPr lang="en-US" dirty="0">
                <a:solidFill>
                  <a:schemeClr val="tx1"/>
                </a:solidFill>
                <a:latin typeface="Courier"/>
                <a:cs typeface="Courier"/>
              </a:rPr>
              <a:t>)     </a:t>
            </a:r>
          </a:p>
          <a:p>
            <a:pPr marL="0" indent="0">
              <a:buNone/>
            </a:pPr>
            <a:r>
              <a:rPr lang="en-US" dirty="0">
                <a:solidFill>
                  <a:schemeClr val="tx1"/>
                </a:solidFill>
                <a:latin typeface="Courier"/>
                <a:cs typeface="Courier"/>
              </a:rPr>
              <a:t>end</a:t>
            </a:r>
            <a:r>
              <a:rPr lang="en-US" dirty="0">
                <a:latin typeface="Courier"/>
                <a:cs typeface="Courier"/>
              </a:rPr>
              <a:t> </a:t>
            </a:r>
          </a:p>
          <a:p>
            <a:pPr marL="0" indent="0">
              <a:buNone/>
            </a:pPr>
            <a:endParaRPr lang="en-US" dirty="0">
              <a:solidFill>
                <a:srgbClr val="FF0000"/>
              </a:solidFill>
            </a:endParaRPr>
          </a:p>
        </p:txBody>
      </p:sp>
    </p:spTree>
    <p:extLst>
      <p:ext uri="{BB962C8B-B14F-4D97-AF65-F5344CB8AC3E}">
        <p14:creationId xmlns:p14="http://schemas.microsoft.com/office/powerpoint/2010/main" val="1138700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the pins show view </a:t>
            </a:r>
            <a:r>
              <a:rPr lang="en-US" dirty="0"/>
              <a:t> </a:t>
            </a:r>
          </a:p>
        </p:txBody>
      </p:sp>
      <p:sp>
        <p:nvSpPr>
          <p:cNvPr id="3" name="Content Placeholder 2"/>
          <p:cNvSpPr>
            <a:spLocks noGrp="1"/>
          </p:cNvSpPr>
          <p:nvPr>
            <p:ph idx="1"/>
          </p:nvPr>
        </p:nvSpPr>
        <p:spPr>
          <a:xfrm>
            <a:off x="498474" y="1981200"/>
            <a:ext cx="8316820" cy="4144963"/>
          </a:xfrm>
        </p:spPr>
        <p:txBody>
          <a:bodyPr/>
          <a:lstStyle/>
          <a:p>
            <a:pPr marL="0" indent="0">
              <a:buNone/>
            </a:pPr>
            <a:r>
              <a:rPr lang="en-US" dirty="0">
                <a:solidFill>
                  <a:srgbClr val="FF0000"/>
                </a:solidFill>
              </a:rPr>
              <a:t>/app/views/pins/</a:t>
            </a:r>
            <a:r>
              <a:rPr lang="en-US" dirty="0" err="1" smtClean="0">
                <a:solidFill>
                  <a:srgbClr val="FF0000"/>
                </a:solidFill>
              </a:rPr>
              <a:t>show.html.erb</a:t>
            </a:r>
            <a:endParaRPr lang="en-US" dirty="0" smtClean="0">
              <a:solidFill>
                <a:srgbClr val="FF0000"/>
              </a:solidFill>
            </a:endParaRPr>
          </a:p>
          <a:p>
            <a:pPr marL="0" indent="0">
              <a:buNone/>
            </a:pPr>
            <a:r>
              <a:rPr lang="en-US" dirty="0">
                <a:solidFill>
                  <a:srgbClr val="FF0000"/>
                </a:solidFill>
              </a:rPr>
              <a:t>above the line that says &lt;strong&gt;Description:&lt;/strong&gt; </a:t>
            </a:r>
            <a:r>
              <a:rPr lang="en-US" dirty="0" smtClean="0">
                <a:solidFill>
                  <a:srgbClr val="FF0000"/>
                </a:solidFill>
              </a:rPr>
              <a:t>add this:</a:t>
            </a:r>
            <a:endParaRPr lang="en-US" dirty="0">
              <a:solidFill>
                <a:srgbClr val="FF0000"/>
              </a:solidFill>
            </a:endParaRPr>
          </a:p>
          <a:p>
            <a:pPr marL="0" indent="0">
              <a:buNone/>
            </a:pPr>
            <a:r>
              <a:rPr lang="en-US" sz="2400" dirty="0">
                <a:latin typeface="Courier"/>
                <a:cs typeface="Courier"/>
              </a:rPr>
              <a:t>&lt;%= </a:t>
            </a:r>
            <a:r>
              <a:rPr lang="en-US" sz="2400" dirty="0" err="1">
                <a:latin typeface="Courier"/>
                <a:cs typeface="Courier"/>
              </a:rPr>
              <a:t>image_tag</a:t>
            </a:r>
            <a:r>
              <a:rPr lang="en-US" sz="2400" dirty="0">
                <a:latin typeface="Courier"/>
                <a:cs typeface="Courier"/>
              </a:rPr>
              <a:t> @</a:t>
            </a:r>
            <a:r>
              <a:rPr lang="en-US" sz="2400" dirty="0" err="1">
                <a:latin typeface="Courier"/>
                <a:cs typeface="Courier"/>
              </a:rPr>
              <a:t>pin.image.url</a:t>
            </a:r>
            <a:r>
              <a:rPr lang="en-US" sz="2400" dirty="0">
                <a:latin typeface="Courier"/>
                <a:cs typeface="Courier"/>
              </a:rPr>
              <a:t>(:medium)  %&gt; </a:t>
            </a:r>
            <a:endParaRPr lang="en-US" sz="2400" dirty="0">
              <a:latin typeface="Courier"/>
              <a:cs typeface="Courier"/>
            </a:endParaRPr>
          </a:p>
        </p:txBody>
      </p:sp>
    </p:spTree>
    <p:extLst>
      <p:ext uri="{BB962C8B-B14F-4D97-AF65-F5344CB8AC3E}">
        <p14:creationId xmlns:p14="http://schemas.microsoft.com/office/powerpoint/2010/main" val="24117099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Update the pins index </a:t>
            </a:r>
            <a:r>
              <a:rPr lang="en-US" dirty="0"/>
              <a:t> </a:t>
            </a:r>
          </a:p>
        </p:txBody>
      </p:sp>
      <p:pic>
        <p:nvPicPr>
          <p:cNvPr id="4" name="Content Placeholder 3"/>
          <p:cNvPicPr>
            <a:picLocks noGrp="1" noChangeAspect="1"/>
          </p:cNvPicPr>
          <p:nvPr>
            <p:ph idx="1"/>
          </p:nvPr>
        </p:nvPicPr>
        <p:blipFill rotWithShape="1">
          <a:blip r:embed="rId3"/>
          <a:srcRect l="-1383" t="80" r="-1" b="-1564"/>
          <a:stretch/>
        </p:blipFill>
        <p:spPr>
          <a:xfrm>
            <a:off x="393885" y="1338730"/>
            <a:ext cx="7660902" cy="5519270"/>
          </a:xfrm>
        </p:spPr>
      </p:pic>
    </p:spTree>
    <p:extLst>
      <p:ext uri="{BB962C8B-B14F-4D97-AF65-F5344CB8AC3E}">
        <p14:creationId xmlns:p14="http://schemas.microsoft.com/office/powerpoint/2010/main" val="3122674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 some pins</a:t>
            </a:r>
            <a:endParaRPr lang="en-US" dirty="0"/>
          </a:p>
        </p:txBody>
      </p:sp>
      <p:sp>
        <p:nvSpPr>
          <p:cNvPr id="3" name="Content Placeholder 2"/>
          <p:cNvSpPr>
            <a:spLocks noGrp="1"/>
          </p:cNvSpPr>
          <p:nvPr>
            <p:ph idx="1"/>
          </p:nvPr>
        </p:nvSpPr>
        <p:spPr/>
        <p:txBody>
          <a:bodyPr>
            <a:normAutofit/>
          </a:bodyPr>
          <a:lstStyle/>
          <a:p>
            <a:pPr marL="0" indent="0">
              <a:buNone/>
            </a:pPr>
            <a:r>
              <a:rPr lang="en-US" sz="3600" dirty="0" smtClean="0"/>
              <a:t>Upload 3 </a:t>
            </a:r>
            <a:r>
              <a:rPr lang="en-US" sz="3600" dirty="0"/>
              <a:t>pins </a:t>
            </a:r>
            <a:r>
              <a:rPr lang="en-US" sz="3600" dirty="0" smtClean="0"/>
              <a:t>from your preview page so </a:t>
            </a:r>
            <a:r>
              <a:rPr lang="en-US" sz="3600" dirty="0"/>
              <a:t>you can see what they’ll look like in the index and show views</a:t>
            </a:r>
            <a:r>
              <a:rPr lang="en-US" sz="3600" dirty="0"/>
              <a:t> </a:t>
            </a:r>
          </a:p>
        </p:txBody>
      </p:sp>
    </p:spTree>
    <p:extLst>
      <p:ext uri="{BB962C8B-B14F-4D97-AF65-F5344CB8AC3E}">
        <p14:creationId xmlns:p14="http://schemas.microsoft.com/office/powerpoint/2010/main" val="35646948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 the </a:t>
            </a:r>
            <a:r>
              <a:rPr lang="en-US" dirty="0" smtClean="0"/>
              <a:t>root </a:t>
            </a:r>
            <a:r>
              <a:rPr lang="en-US" dirty="0"/>
              <a:t>Route</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sz="3200" dirty="0">
                <a:solidFill>
                  <a:srgbClr val="FF0000"/>
                </a:solidFill>
              </a:rPr>
              <a:t>/</a:t>
            </a:r>
            <a:r>
              <a:rPr lang="en-US" sz="3200" dirty="0" err="1">
                <a:solidFill>
                  <a:srgbClr val="FF0000"/>
                </a:solidFill>
              </a:rPr>
              <a:t>config</a:t>
            </a:r>
            <a:r>
              <a:rPr lang="en-US" sz="3200" dirty="0">
                <a:solidFill>
                  <a:srgbClr val="FF0000"/>
                </a:solidFill>
              </a:rPr>
              <a:t>/</a:t>
            </a:r>
            <a:r>
              <a:rPr lang="en-US" sz="3200" dirty="0" err="1">
                <a:solidFill>
                  <a:srgbClr val="FF0000"/>
                </a:solidFill>
              </a:rPr>
              <a:t>routes.rb</a:t>
            </a:r>
            <a:endParaRPr lang="en-US" sz="3200" dirty="0">
              <a:solidFill>
                <a:srgbClr val="FF0000"/>
              </a:solidFill>
            </a:endParaRPr>
          </a:p>
          <a:p>
            <a:pPr marL="0" indent="0">
              <a:buNone/>
            </a:pPr>
            <a:endParaRPr lang="en-US" sz="3200" i="1" dirty="0" smtClean="0"/>
          </a:p>
          <a:p>
            <a:pPr marL="0" indent="0">
              <a:buNone/>
            </a:pPr>
            <a:r>
              <a:rPr lang="en-US" sz="3200" i="1" dirty="0" smtClean="0"/>
              <a:t>replace</a:t>
            </a:r>
            <a:endParaRPr lang="en-US" sz="3200" dirty="0"/>
          </a:p>
          <a:p>
            <a:pPr marL="0" indent="0">
              <a:buNone/>
            </a:pPr>
            <a:r>
              <a:rPr lang="en-US" sz="3200" dirty="0">
                <a:latin typeface="Courier"/>
                <a:cs typeface="Courier"/>
              </a:rPr>
              <a:t>root '</a:t>
            </a:r>
            <a:r>
              <a:rPr lang="en-US" sz="3200" dirty="0" err="1">
                <a:latin typeface="Courier"/>
                <a:cs typeface="Courier"/>
              </a:rPr>
              <a:t>pages#home</a:t>
            </a:r>
            <a:r>
              <a:rPr lang="en-US" sz="3200" dirty="0">
                <a:latin typeface="Courier"/>
                <a:cs typeface="Courier"/>
              </a:rPr>
              <a:t>'</a:t>
            </a:r>
          </a:p>
          <a:p>
            <a:pPr marL="0" indent="0">
              <a:buNone/>
            </a:pPr>
            <a:r>
              <a:rPr lang="en-US" sz="3200" i="1" dirty="0"/>
              <a:t>with</a:t>
            </a:r>
            <a:endParaRPr lang="en-US" sz="3200" dirty="0"/>
          </a:p>
          <a:p>
            <a:pPr marL="0" indent="0">
              <a:buNone/>
            </a:pPr>
            <a:r>
              <a:rPr lang="en-US" sz="3200" dirty="0">
                <a:latin typeface="Courier"/>
                <a:cs typeface="Courier"/>
              </a:rPr>
              <a:t>root "</a:t>
            </a:r>
            <a:r>
              <a:rPr lang="en-US" sz="3200" dirty="0" err="1">
                <a:latin typeface="Courier"/>
                <a:cs typeface="Courier"/>
              </a:rPr>
              <a:t>pins#index</a:t>
            </a:r>
            <a:r>
              <a:rPr lang="en-US" dirty="0">
                <a:latin typeface="Courier"/>
                <a:cs typeface="Courier"/>
              </a:rPr>
              <a:t>"</a:t>
            </a:r>
            <a:r>
              <a:rPr lang="en-US" dirty="0">
                <a:latin typeface="Courier"/>
                <a:cs typeface="Courier"/>
              </a:rPr>
              <a:t> </a:t>
            </a:r>
          </a:p>
        </p:txBody>
      </p:sp>
    </p:spTree>
    <p:extLst>
      <p:ext uri="{BB962C8B-B14F-4D97-AF65-F5344CB8AC3E}">
        <p14:creationId xmlns:p14="http://schemas.microsoft.com/office/powerpoint/2010/main" val="26591130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r>
              <a:rPr lang="en-US" dirty="0" smtClean="0"/>
              <a:t>	</a:t>
            </a:r>
            <a:endParaRPr lang="en-US" dirty="0"/>
          </a:p>
        </p:txBody>
      </p:sp>
      <p:sp>
        <p:nvSpPr>
          <p:cNvPr id="3" name="Content Placeholder 2"/>
          <p:cNvSpPr>
            <a:spLocks noGrp="1"/>
          </p:cNvSpPr>
          <p:nvPr>
            <p:ph idx="1"/>
          </p:nvPr>
        </p:nvSpPr>
        <p:spPr/>
        <p:txBody>
          <a:bodyPr>
            <a:normAutofit/>
          </a:bodyPr>
          <a:lstStyle/>
          <a:p>
            <a:pPr marL="0" indent="0">
              <a:buNone/>
            </a:pPr>
            <a:r>
              <a:rPr lang="en-US" sz="2800" dirty="0">
                <a:latin typeface="Courier"/>
                <a:cs typeface="Courier"/>
              </a:rPr>
              <a:t>➜  </a:t>
            </a:r>
            <a:r>
              <a:rPr lang="en-US" sz="2800" dirty="0" err="1">
                <a:latin typeface="Courier"/>
                <a:cs typeface="Courier"/>
              </a:rPr>
              <a:t>git</a:t>
            </a:r>
            <a:r>
              <a:rPr lang="en-US" sz="2800" dirty="0">
                <a:latin typeface="Courier"/>
                <a:cs typeface="Courier"/>
              </a:rPr>
              <a:t> status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add .  </a:t>
            </a:r>
            <a:endParaRPr lang="en-US" sz="2800" dirty="0" smtClean="0">
              <a:latin typeface="Courier"/>
              <a:cs typeface="Courier"/>
            </a:endParaRPr>
          </a:p>
          <a:p>
            <a:pPr marL="0" indent="0">
              <a:buNone/>
            </a:pPr>
            <a:r>
              <a:rPr lang="en-US" sz="2800" dirty="0" smtClean="0">
                <a:latin typeface="Courier"/>
                <a:cs typeface="Courier"/>
              </a:rPr>
              <a:t>➜</a:t>
            </a:r>
            <a:r>
              <a:rPr lang="en-US" sz="2800" dirty="0">
                <a:latin typeface="Courier"/>
                <a:cs typeface="Courier"/>
              </a:rPr>
              <a:t>  </a:t>
            </a:r>
            <a:r>
              <a:rPr lang="en-US" sz="2800" dirty="0" err="1">
                <a:latin typeface="Courier"/>
                <a:cs typeface="Courier"/>
              </a:rPr>
              <a:t>git</a:t>
            </a:r>
            <a:r>
              <a:rPr lang="en-US" sz="2800" dirty="0">
                <a:latin typeface="Courier"/>
                <a:cs typeface="Courier"/>
              </a:rPr>
              <a:t> commit –am “Add image </a:t>
            </a:r>
            <a:r>
              <a:rPr lang="en-US" sz="2800" dirty="0" smtClean="0">
                <a:latin typeface="Courier"/>
                <a:cs typeface="Courier"/>
              </a:rPr>
              <a:t>	upload </a:t>
            </a:r>
            <a:r>
              <a:rPr lang="en-US" sz="2800" dirty="0">
                <a:latin typeface="Courier"/>
                <a:cs typeface="Courier"/>
              </a:rPr>
              <a:t>with Paperclip and </a:t>
            </a:r>
            <a:r>
              <a:rPr lang="en-US" sz="2800" dirty="0" smtClean="0">
                <a:latin typeface="Courier"/>
                <a:cs typeface="Courier"/>
              </a:rPr>
              <a:t>	change </a:t>
            </a:r>
            <a:r>
              <a:rPr lang="en-US" sz="2800" dirty="0">
                <a:latin typeface="Courier"/>
                <a:cs typeface="Courier"/>
              </a:rPr>
              <a:t>root path”</a:t>
            </a:r>
            <a:r>
              <a:rPr lang="en-US" sz="2800" dirty="0">
                <a:latin typeface="Courier"/>
                <a:cs typeface="Courier"/>
              </a:rPr>
              <a:t> </a:t>
            </a:r>
          </a:p>
        </p:txBody>
      </p:sp>
    </p:spTree>
    <p:extLst>
      <p:ext uri="{BB962C8B-B14F-4D97-AF65-F5344CB8AC3E}">
        <p14:creationId xmlns:p14="http://schemas.microsoft.com/office/powerpoint/2010/main" val="136547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a:t>
            </a:r>
            <a:endParaRPr lang="en-US" dirty="0"/>
          </a:p>
        </p:txBody>
      </p:sp>
      <p:sp>
        <p:nvSpPr>
          <p:cNvPr id="3" name="Content Placeholder 2"/>
          <p:cNvSpPr>
            <a:spLocks noGrp="1"/>
          </p:cNvSpPr>
          <p:nvPr>
            <p:ph idx="1"/>
          </p:nvPr>
        </p:nvSpPr>
        <p:spPr/>
        <p:txBody>
          <a:bodyPr>
            <a:noAutofit/>
          </a:bodyPr>
          <a:lstStyle/>
          <a:p>
            <a:pPr marL="457200" indent="-457200">
              <a:buFont typeface="+mj-lt"/>
              <a:buAutoNum type="arabicPeriod"/>
            </a:pPr>
            <a:r>
              <a:rPr lang="en-US" sz="2800" dirty="0" smtClean="0"/>
              <a:t>Under Projects, click on the empty box with a “ + “ to create a new workstation</a:t>
            </a:r>
          </a:p>
          <a:p>
            <a:pPr marL="457200" indent="-457200">
              <a:buFont typeface="+mj-lt"/>
              <a:buAutoNum type="arabicPeriod"/>
            </a:pPr>
            <a:r>
              <a:rPr lang="en-US" sz="2800" dirty="0" smtClean="0"/>
              <a:t>Under Project Name, write “</a:t>
            </a:r>
            <a:r>
              <a:rPr lang="en-US" sz="2800" dirty="0" err="1" smtClean="0"/>
              <a:t>pinterest_clone</a:t>
            </a:r>
            <a:r>
              <a:rPr lang="en-US" sz="2800" dirty="0" smtClean="0"/>
              <a:t>”</a:t>
            </a:r>
          </a:p>
          <a:p>
            <a:pPr marL="457200" indent="-457200">
              <a:buFont typeface="+mj-lt"/>
              <a:buAutoNum type="arabicPeriod"/>
            </a:pPr>
            <a:r>
              <a:rPr lang="en-US" sz="2800" dirty="0" smtClean="0"/>
              <a:t>Select Ruby on Rails as the template</a:t>
            </a:r>
          </a:p>
          <a:p>
            <a:pPr marL="457200" indent="-457200">
              <a:buFont typeface="+mj-lt"/>
              <a:buAutoNum type="arabicPeriod"/>
            </a:pPr>
            <a:r>
              <a:rPr lang="en-US" sz="2800" dirty="0" smtClean="0"/>
              <a:t>Click “Create Project”</a:t>
            </a:r>
          </a:p>
          <a:p>
            <a:pPr marL="457200" indent="-457200">
              <a:buFont typeface="+mj-lt"/>
              <a:buAutoNum type="arabicPeriod"/>
            </a:pPr>
            <a:r>
              <a:rPr lang="en-US" sz="2800" dirty="0" smtClean="0"/>
              <a:t>Wait a few minutes for it to be created</a:t>
            </a:r>
          </a:p>
        </p:txBody>
      </p:sp>
    </p:spTree>
    <p:extLst>
      <p:ext uri="{BB962C8B-B14F-4D97-AF65-F5344CB8AC3E}">
        <p14:creationId xmlns:p14="http://schemas.microsoft.com/office/powerpoint/2010/main" val="39951839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Make the most recent pin appear at the top</a:t>
            </a:r>
            <a:endParaRPr lang="en-US" dirty="0"/>
          </a:p>
        </p:txBody>
      </p:sp>
      <p:sp>
        <p:nvSpPr>
          <p:cNvPr id="3" name="Content Placeholder 2"/>
          <p:cNvSpPr>
            <a:spLocks noGrp="1"/>
          </p:cNvSpPr>
          <p:nvPr>
            <p:ph idx="1"/>
          </p:nvPr>
        </p:nvSpPr>
        <p:spPr/>
        <p:txBody>
          <a:bodyPr>
            <a:normAutofit/>
          </a:bodyPr>
          <a:lstStyle/>
          <a:p>
            <a:pPr marL="0" indent="0">
              <a:buNone/>
            </a:pPr>
            <a:r>
              <a:rPr lang="en-US" dirty="0">
                <a:solidFill>
                  <a:srgbClr val="FF0000"/>
                </a:solidFill>
              </a:rPr>
              <a:t>app/controllers/</a:t>
            </a:r>
            <a:r>
              <a:rPr lang="en-US" dirty="0" err="1">
                <a:solidFill>
                  <a:srgbClr val="FF0000"/>
                </a:solidFill>
              </a:rPr>
              <a:t>pins_controller.rb</a:t>
            </a:r>
            <a:endParaRPr lang="en-US" dirty="0">
              <a:solidFill>
                <a:srgbClr val="FF0000"/>
              </a:solidFill>
            </a:endParaRPr>
          </a:p>
          <a:p>
            <a:pPr marL="0" indent="0">
              <a:buNone/>
            </a:pPr>
            <a:r>
              <a:rPr lang="en-US" i="1" dirty="0" smtClean="0">
                <a:solidFill>
                  <a:srgbClr val="3366FF"/>
                </a:solidFill>
              </a:rPr>
              <a:t>replace</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smtClean="0">
                <a:latin typeface="Courier"/>
                <a:cs typeface="Courier"/>
              </a:rPr>
              <a:t>Pin.all</a:t>
            </a:r>
            <a:endParaRPr lang="en-US" dirty="0" smtClean="0">
              <a:latin typeface="Courier"/>
              <a:cs typeface="Courier"/>
            </a:endParaRPr>
          </a:p>
          <a:p>
            <a:pPr marL="228600" lvl="1" indent="0">
              <a:buNone/>
            </a:pPr>
            <a:r>
              <a:rPr lang="en-US" dirty="0" smtClean="0">
                <a:latin typeface="Courier"/>
                <a:cs typeface="Courier"/>
              </a:rPr>
              <a:t>end </a:t>
            </a:r>
          </a:p>
          <a:p>
            <a:pPr marL="0" indent="0">
              <a:buNone/>
            </a:pPr>
            <a:r>
              <a:rPr lang="en-US" i="1" dirty="0" smtClean="0">
                <a:solidFill>
                  <a:srgbClr val="3366FF"/>
                </a:solidFill>
              </a:rPr>
              <a:t>with</a:t>
            </a:r>
            <a:endParaRPr lang="en-US" dirty="0">
              <a:solidFill>
                <a:srgbClr val="3366FF"/>
              </a:solidFill>
            </a:endParaRPr>
          </a:p>
          <a:p>
            <a:pPr marL="228600" lvl="1" indent="0">
              <a:buNone/>
            </a:pPr>
            <a:r>
              <a:rPr lang="en-US" dirty="0" err="1">
                <a:latin typeface="Courier"/>
                <a:cs typeface="Courier"/>
              </a:rPr>
              <a:t>def</a:t>
            </a:r>
            <a:r>
              <a:rPr lang="en-US" dirty="0">
                <a:latin typeface="Courier"/>
                <a:cs typeface="Courier"/>
              </a:rPr>
              <a:t> index  </a:t>
            </a:r>
            <a:endParaRPr lang="en-US" dirty="0" smtClean="0">
              <a:latin typeface="Courier"/>
              <a:cs typeface="Courier"/>
            </a:endParaRPr>
          </a:p>
          <a:p>
            <a:pPr marL="228600" lvl="1" indent="0">
              <a:buNone/>
            </a:pPr>
            <a:r>
              <a:rPr lang="en-US" dirty="0">
                <a:latin typeface="Courier"/>
                <a:cs typeface="Courier"/>
              </a:rPr>
              <a:t> </a:t>
            </a:r>
            <a:r>
              <a:rPr lang="en-US" dirty="0" smtClean="0">
                <a:latin typeface="Courier"/>
                <a:cs typeface="Courier"/>
              </a:rPr>
              <a:t>    @</a:t>
            </a:r>
            <a:r>
              <a:rPr lang="en-US" dirty="0">
                <a:latin typeface="Courier"/>
                <a:cs typeface="Courier"/>
              </a:rPr>
              <a:t>pins = </a:t>
            </a:r>
            <a:r>
              <a:rPr lang="en-US" dirty="0" err="1">
                <a:latin typeface="Courier"/>
                <a:cs typeface="Courier"/>
              </a:rPr>
              <a:t>Pin.all.order</a:t>
            </a:r>
            <a:r>
              <a:rPr lang="en-US" dirty="0">
                <a:latin typeface="Courier"/>
                <a:cs typeface="Courier"/>
              </a:rPr>
              <a:t>("</a:t>
            </a:r>
            <a:r>
              <a:rPr lang="en-US" dirty="0" err="1">
                <a:latin typeface="Courier"/>
                <a:cs typeface="Courier"/>
              </a:rPr>
              <a:t>created_at</a:t>
            </a:r>
            <a:r>
              <a:rPr lang="en-US" dirty="0">
                <a:latin typeface="Courier"/>
                <a:cs typeface="Courier"/>
              </a:rPr>
              <a:t> DESC"</a:t>
            </a:r>
            <a:r>
              <a:rPr lang="en-US" dirty="0" smtClean="0">
                <a:latin typeface="Courier"/>
                <a:cs typeface="Courier"/>
              </a:rPr>
              <a:t>)</a:t>
            </a:r>
          </a:p>
          <a:p>
            <a:pPr marL="228600" lvl="1" indent="0">
              <a:buNone/>
            </a:pPr>
            <a:r>
              <a:rPr lang="en-US" dirty="0" smtClean="0">
                <a:latin typeface="Courier"/>
                <a:cs typeface="Courier"/>
              </a:rPr>
              <a:t>end </a:t>
            </a:r>
            <a:endParaRPr lang="en-US" dirty="0">
              <a:latin typeface="Courier"/>
              <a:cs typeface="Courier"/>
            </a:endParaRPr>
          </a:p>
        </p:txBody>
      </p:sp>
    </p:spTree>
    <p:extLst>
      <p:ext uri="{BB962C8B-B14F-4D97-AF65-F5344CB8AC3E}">
        <p14:creationId xmlns:p14="http://schemas.microsoft.com/office/powerpoint/2010/main" val="3941260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to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3366FF"/>
                </a:solidFill>
                <a:latin typeface="Courier"/>
                <a:cs typeface="Courier"/>
              </a:rPr>
              <a:t>Console</a:t>
            </a:r>
          </a:p>
          <a:p>
            <a:pPr marL="0" indent="0">
              <a:buNone/>
            </a:pPr>
            <a:endParaRPr lang="en-US" dirty="0" smtClean="0">
              <a:solidFill>
                <a:srgbClr val="3366FF"/>
              </a:solidFill>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status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add .  </a:t>
            </a:r>
            <a:endParaRPr lang="en-US" dirty="0" smtClean="0">
              <a:latin typeface="Courier"/>
              <a:cs typeface="Courier"/>
            </a:endParaRPr>
          </a:p>
          <a:p>
            <a:pPr marL="0" indent="0">
              <a:buNone/>
            </a:pPr>
            <a:r>
              <a:rPr lang="en-US" dirty="0" smtClean="0">
                <a:latin typeface="Courier"/>
                <a:cs typeface="Courier"/>
              </a:rPr>
              <a:t>➜</a:t>
            </a:r>
            <a:r>
              <a:rPr lang="en-US" dirty="0">
                <a:latin typeface="Courier"/>
                <a:cs typeface="Courier"/>
              </a:rPr>
              <a:t>  </a:t>
            </a:r>
            <a:r>
              <a:rPr lang="en-US" dirty="0" err="1">
                <a:latin typeface="Courier"/>
                <a:cs typeface="Courier"/>
              </a:rPr>
              <a:t>git</a:t>
            </a:r>
            <a:r>
              <a:rPr lang="en-US" dirty="0">
                <a:latin typeface="Courier"/>
                <a:cs typeface="Courier"/>
              </a:rPr>
              <a:t> commit –am “Made pins show up reverse-chronologically”</a:t>
            </a:r>
            <a:r>
              <a:rPr lang="en-US" dirty="0">
                <a:latin typeface="Courier"/>
                <a:cs typeface="Courier"/>
              </a:rPr>
              <a:t> </a:t>
            </a:r>
          </a:p>
        </p:txBody>
      </p:sp>
    </p:spTree>
    <p:extLst>
      <p:ext uri="{BB962C8B-B14F-4D97-AF65-F5344CB8AC3E}">
        <p14:creationId xmlns:p14="http://schemas.microsoft.com/office/powerpoint/2010/main" val="621859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8000" dirty="0" smtClean="0"/>
              <a:t>Questions?</a:t>
            </a:r>
            <a:endParaRPr lang="en-US" sz="8000" dirty="0"/>
          </a:p>
        </p:txBody>
      </p:sp>
    </p:spTree>
    <p:extLst>
      <p:ext uri="{BB962C8B-B14F-4D97-AF65-F5344CB8AC3E}">
        <p14:creationId xmlns:p14="http://schemas.microsoft.com/office/powerpoint/2010/main" val="1269759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 project (continued)</a:t>
            </a:r>
            <a:endParaRPr lang="en-US" dirty="0"/>
          </a:p>
        </p:txBody>
      </p:sp>
      <p:sp>
        <p:nvSpPr>
          <p:cNvPr id="3" name="Content Placeholder 2"/>
          <p:cNvSpPr>
            <a:spLocks noGrp="1"/>
          </p:cNvSpPr>
          <p:nvPr>
            <p:ph idx="1"/>
          </p:nvPr>
        </p:nvSpPr>
        <p:spPr/>
        <p:txBody>
          <a:bodyPr>
            <a:normAutofit/>
          </a:bodyPr>
          <a:lstStyle/>
          <a:p>
            <a:r>
              <a:rPr lang="en-US" sz="2800" dirty="0" smtClean="0"/>
              <a:t>It should say “Your project </a:t>
            </a:r>
            <a:r>
              <a:rPr lang="en-US" sz="2800" dirty="0" err="1" smtClean="0"/>
              <a:t>pinterest_clone</a:t>
            </a:r>
            <a:r>
              <a:rPr lang="en-US" sz="2800" dirty="0" smtClean="0"/>
              <a:t> is ready!”</a:t>
            </a:r>
          </a:p>
          <a:p>
            <a:r>
              <a:rPr lang="en-US" sz="2800" dirty="0" smtClean="0"/>
              <a:t>Click “Open IDE”</a:t>
            </a:r>
          </a:p>
          <a:p>
            <a:r>
              <a:rPr lang="en-US" sz="2800" dirty="0" smtClean="0"/>
              <a:t>Ready to build!</a:t>
            </a:r>
            <a:endParaRPr lang="en-US" sz="2800" dirty="0"/>
          </a:p>
        </p:txBody>
      </p:sp>
    </p:spTree>
    <p:extLst>
      <p:ext uri="{BB962C8B-B14F-4D97-AF65-F5344CB8AC3E}">
        <p14:creationId xmlns:p14="http://schemas.microsoft.com/office/powerpoint/2010/main" val="452696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What’s in a README doc?	</a:t>
            </a:r>
            <a:endParaRPr lang="en-US" dirty="0"/>
          </a:p>
        </p:txBody>
      </p:sp>
      <p:pic>
        <p:nvPicPr>
          <p:cNvPr id="4" name="Content Placeholder 3"/>
          <p:cNvPicPr>
            <a:picLocks noGrp="1" noChangeAspect="1"/>
          </p:cNvPicPr>
          <p:nvPr>
            <p:ph idx="1"/>
          </p:nvPr>
        </p:nvPicPr>
        <p:blipFill rotWithShape="1">
          <a:blip r:embed="rId3"/>
          <a:srcRect b="-1478"/>
          <a:stretch/>
        </p:blipFill>
        <p:spPr>
          <a:xfrm>
            <a:off x="498474" y="1981200"/>
            <a:ext cx="7556313" cy="4383568"/>
          </a:xfrm>
        </p:spPr>
      </p:pic>
    </p:spTree>
    <p:extLst>
      <p:ext uri="{BB962C8B-B14F-4D97-AF65-F5344CB8AC3E}">
        <p14:creationId xmlns:p14="http://schemas.microsoft.com/office/powerpoint/2010/main" val="680848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6323" y="287246"/>
            <a:ext cx="8977677" cy="5838917"/>
          </a:xfrm>
        </p:spPr>
        <p:txBody>
          <a:bodyPr anchor="ctr">
            <a:normAutofit/>
          </a:bodyPr>
          <a:lstStyle/>
          <a:p>
            <a:pPr marL="0" indent="0">
              <a:buNone/>
            </a:pPr>
            <a:r>
              <a:rPr lang="en-US" sz="2800" i="1" dirty="0">
                <a:solidFill>
                  <a:srgbClr val="3366FF"/>
                </a:solidFill>
                <a:latin typeface="Courier"/>
                <a:cs typeface="Courier"/>
              </a:rPr>
              <a:t>c</a:t>
            </a:r>
            <a:r>
              <a:rPr lang="en-US" sz="2800" i="1" dirty="0" smtClean="0">
                <a:solidFill>
                  <a:srgbClr val="3366FF"/>
                </a:solidFill>
                <a:latin typeface="Courier"/>
                <a:cs typeface="Courier"/>
              </a:rPr>
              <a:t>onsole</a:t>
            </a:r>
          </a:p>
          <a:p>
            <a:pPr marL="0" indent="0">
              <a:buNone/>
            </a:pPr>
            <a:r>
              <a:rPr lang="en-US" sz="2800" dirty="0" smtClean="0">
                <a:latin typeface="Courier"/>
                <a:cs typeface="Courier"/>
              </a:rPr>
              <a:t>➜</a:t>
            </a:r>
            <a:r>
              <a:rPr lang="en-US" sz="2800" dirty="0">
                <a:latin typeface="Courier"/>
                <a:cs typeface="Courier"/>
              </a:rPr>
              <a:t>  cd ~/</a:t>
            </a:r>
            <a:r>
              <a:rPr lang="en-US" sz="2800" dirty="0" smtClean="0">
                <a:latin typeface="Courier"/>
                <a:cs typeface="Courier"/>
              </a:rPr>
              <a:t>code</a:t>
            </a:r>
          </a:p>
          <a:p>
            <a:pPr marL="0" indent="0">
              <a:buNone/>
            </a:pPr>
            <a:endParaRPr lang="en-US" sz="2800" dirty="0" smtClean="0">
              <a:latin typeface="Courier"/>
              <a:cs typeface="Courier"/>
            </a:endParaRPr>
          </a:p>
          <a:p>
            <a:pPr marL="0" indent="0">
              <a:buNone/>
            </a:pPr>
            <a:r>
              <a:rPr lang="en-US" sz="2400" dirty="0" smtClean="0">
                <a:latin typeface="Courier"/>
                <a:cs typeface="Courier"/>
              </a:rPr>
              <a:t>➜</a:t>
            </a:r>
            <a:r>
              <a:rPr lang="en-US" sz="2400" dirty="0">
                <a:latin typeface="Courier"/>
                <a:cs typeface="Courier"/>
              </a:rPr>
              <a:t>  rails new </a:t>
            </a:r>
            <a:r>
              <a:rPr lang="en-US" sz="2400" dirty="0" err="1">
                <a:latin typeface="Courier"/>
                <a:cs typeface="Courier"/>
              </a:rPr>
              <a:t>pinterest_clone</a:t>
            </a:r>
            <a:r>
              <a:rPr lang="en-US" sz="2400" dirty="0">
                <a:latin typeface="Courier"/>
                <a:cs typeface="Courier"/>
              </a:rPr>
              <a:t> –d </a:t>
            </a:r>
            <a:r>
              <a:rPr lang="en-US" sz="2400" dirty="0" err="1" smtClean="0">
                <a:latin typeface="Courier"/>
                <a:cs typeface="Courier"/>
              </a:rPr>
              <a:t>postgresql</a:t>
            </a:r>
            <a:endParaRPr lang="en-US" sz="2400" dirty="0" smtClean="0">
              <a:latin typeface="Courier"/>
              <a:cs typeface="Courier"/>
            </a:endParaRPr>
          </a:p>
          <a:p>
            <a:pPr marL="0" indent="0">
              <a:buNone/>
            </a:pPr>
            <a:endParaRPr lang="en-US" sz="2800" dirty="0">
              <a:latin typeface="Courier"/>
              <a:cs typeface="Courier"/>
            </a:endParaRPr>
          </a:p>
          <a:p>
            <a:pPr marL="0" indent="0">
              <a:buNone/>
            </a:pPr>
            <a:r>
              <a:rPr lang="en-US" sz="2800" dirty="0">
                <a:latin typeface="Courier"/>
                <a:cs typeface="Courier"/>
              </a:rPr>
              <a:t>➜  cd </a:t>
            </a:r>
            <a:r>
              <a:rPr lang="en-US" sz="2800" dirty="0" err="1">
                <a:latin typeface="Courier"/>
                <a:cs typeface="Courier"/>
              </a:rPr>
              <a:t>pinterest_clone</a:t>
            </a:r>
            <a:r>
              <a:rPr lang="en-US" sz="2800" dirty="0">
                <a:latin typeface="Courier"/>
                <a:cs typeface="Courier"/>
              </a:rPr>
              <a:t> </a:t>
            </a:r>
          </a:p>
        </p:txBody>
      </p:sp>
    </p:spTree>
    <p:extLst>
      <p:ext uri="{BB962C8B-B14F-4D97-AF65-F5344CB8AC3E}">
        <p14:creationId xmlns:p14="http://schemas.microsoft.com/office/powerpoint/2010/main" val="114347196"/>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213</TotalTime>
  <Words>4244</Words>
  <Application>Microsoft Macintosh PowerPoint</Application>
  <PresentationFormat>On-screen Show (4:3)</PresentationFormat>
  <Paragraphs>539</Paragraphs>
  <Slides>62</Slides>
  <Notes>52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Advantage</vt:lpstr>
      <vt:lpstr>Let’s Make a Pinterest Clone!</vt:lpstr>
      <vt:lpstr>Overview:  How will we build this app? </vt:lpstr>
      <vt:lpstr>Why use Nitrous.io?</vt:lpstr>
      <vt:lpstr>Create an account</vt:lpstr>
      <vt:lpstr>Create an account (continued)</vt:lpstr>
      <vt:lpstr>Create a project</vt:lpstr>
      <vt:lpstr>Create a project (continued)</vt:lpstr>
      <vt:lpstr>What’s in a README doc? </vt:lpstr>
      <vt:lpstr>PowerPoint Presentation</vt:lpstr>
      <vt:lpstr>Run the Rails server from the console</vt:lpstr>
      <vt:lpstr>Preview the app</vt:lpstr>
      <vt:lpstr>Commit with Git</vt:lpstr>
      <vt:lpstr>Initialize Git</vt:lpstr>
      <vt:lpstr>Create a home page</vt:lpstr>
      <vt:lpstr>View the home page we just created</vt:lpstr>
      <vt:lpstr>Update text on new home page  </vt:lpstr>
      <vt:lpstr>Direct users to home page </vt:lpstr>
      <vt:lpstr>Create more pages</vt:lpstr>
      <vt:lpstr>Create the HTML in your view  </vt:lpstr>
      <vt:lpstr>Add your route  </vt:lpstr>
      <vt:lpstr>What’s embedded Ruby? </vt:lpstr>
      <vt:lpstr>HTML links</vt:lpstr>
      <vt:lpstr>Ruby tags </vt:lpstr>
      <vt:lpstr>Add an embedded Ruby link to the home page</vt:lpstr>
      <vt:lpstr>Create navigation links </vt:lpstr>
      <vt:lpstr>Install the Bootstrap gem </vt:lpstr>
      <vt:lpstr>Add the Bootstrap gem  to Gemfile</vt:lpstr>
      <vt:lpstr>Bundle install to install the new gem  </vt:lpstr>
      <vt:lpstr>Using application.css</vt:lpstr>
      <vt:lpstr>Create a new SCSS file for custom Bootstrap</vt:lpstr>
      <vt:lpstr>Create a new SCSS file for custom Bootstrap</vt:lpstr>
      <vt:lpstr>Restart the server  </vt:lpstr>
      <vt:lpstr>Add Bootstrap styling: a container</vt:lpstr>
      <vt:lpstr>Create a partial template for the header </vt:lpstr>
      <vt:lpstr>Create a link to that partial template </vt:lpstr>
      <vt:lpstr>Fill out app/views/layouts/_header.html.erb </vt:lpstr>
      <vt:lpstr>Require Bootstrap's JavaScript  </vt:lpstr>
      <vt:lpstr>PowerPoint Presentation</vt:lpstr>
      <vt:lpstr>Add a Jumbotron</vt:lpstr>
      <vt:lpstr>What’s a scaffold?</vt:lpstr>
      <vt:lpstr>Generate Pins Scaffold </vt:lpstr>
      <vt:lpstr>Migrate the database</vt:lpstr>
      <vt:lpstr>Delete the default scaffold CSS </vt:lpstr>
      <vt:lpstr>A look inside the pins controller</vt:lpstr>
      <vt:lpstr>Pins Views</vt:lpstr>
      <vt:lpstr>A partial template for a form</vt:lpstr>
      <vt:lpstr>apps/views/pins/_form.html.erb </vt:lpstr>
      <vt:lpstr>Commit to Git</vt:lpstr>
      <vt:lpstr>But what about the images?</vt:lpstr>
      <vt:lpstr>Tell the model that pins have images</vt:lpstr>
      <vt:lpstr>Paperclip migration</vt:lpstr>
      <vt:lpstr>Restart server</vt:lpstr>
      <vt:lpstr>Add image field to pin form </vt:lpstr>
      <vt:lpstr>Update the Pins controller </vt:lpstr>
      <vt:lpstr>Update the pins show view  </vt:lpstr>
      <vt:lpstr>Update the pins index  </vt:lpstr>
      <vt:lpstr>Add some pins</vt:lpstr>
      <vt:lpstr>Change the root Route </vt:lpstr>
      <vt:lpstr>Commit to Git </vt:lpstr>
      <vt:lpstr>Make the most recent pin appear at the top</vt:lpstr>
      <vt:lpstr>Commit to Git</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Upton-Cosulich</dc:creator>
  <cp:lastModifiedBy>Erin Upton-Cosulich</cp:lastModifiedBy>
  <cp:revision>87</cp:revision>
  <dcterms:created xsi:type="dcterms:W3CDTF">2016-04-11T21:32:57Z</dcterms:created>
  <dcterms:modified xsi:type="dcterms:W3CDTF">2016-04-12T01:06:12Z</dcterms:modified>
</cp:coreProperties>
</file>