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8" r:id="rId3"/>
    <p:sldId id="257" r:id="rId4"/>
    <p:sldId id="287" r:id="rId5"/>
    <p:sldId id="272" r:id="rId6"/>
    <p:sldId id="265" r:id="rId7"/>
    <p:sldId id="264" r:id="rId8"/>
    <p:sldId id="268" r:id="rId9"/>
    <p:sldId id="269" r:id="rId10"/>
    <p:sldId id="270" r:id="rId11"/>
    <p:sldId id="271"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289" r:id="rId28"/>
    <p:sldId id="290" r:id="rId29"/>
    <p:sldId id="291"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1073" autoAdjust="0"/>
    <p:restoredTop sz="77726" autoAdjust="0"/>
  </p:normalViewPr>
  <p:slideViewPr>
    <p:cSldViewPr snapToGrid="0" snapToObjects="1">
      <p:cViewPr>
        <p:scale>
          <a:sx n="134" d="100"/>
          <a:sy n="134" d="100"/>
        </p:scale>
        <p:origin x="-1416" y="744"/>
      </p:cViewPr>
      <p:guideLst>
        <p:guide orient="horz" pos="2160"/>
        <p:guide pos="2880"/>
      </p:guideLst>
    </p:cSldViewPr>
  </p:slideViewPr>
  <p:outlineViewPr>
    <p:cViewPr>
      <p:scale>
        <a:sx n="33" d="100"/>
        <a:sy n="33" d="100"/>
      </p:scale>
      <p:origin x="0" y="98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35E1B-E947-F94C-B3A6-530D8125C029}" type="datetimeFigureOut">
              <a:rPr lang="en-US" smtClean="0"/>
              <a:t>11/18/15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CDAF-8FC2-6B49-BF1D-EF6E20AD655A}" type="slidenum">
              <a:rPr lang="en-US" smtClean="0"/>
              <a:t>‹#›</a:t>
            </a:fld>
            <a:endParaRPr lang="en-US"/>
          </a:p>
        </p:txBody>
      </p:sp>
    </p:spTree>
    <p:extLst>
      <p:ext uri="{BB962C8B-B14F-4D97-AF65-F5344CB8AC3E}">
        <p14:creationId xmlns:p14="http://schemas.microsoft.com/office/powerpoint/2010/main" val="24131804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a:t>
            </a:fld>
            <a:endParaRPr lang="en-US"/>
          </a:p>
        </p:txBody>
      </p:sp>
    </p:spTree>
    <p:extLst>
      <p:ext uri="{BB962C8B-B14F-4D97-AF65-F5344CB8AC3E}">
        <p14:creationId xmlns:p14="http://schemas.microsoft.com/office/powerpoint/2010/main" val="1331257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Strings are characters inside quotes.</a:t>
            </a:r>
          </a:p>
          <a:p>
            <a:endParaRPr lang="en-US" dirty="0" smtClean="0"/>
          </a:p>
          <a:p>
            <a:r>
              <a:rPr lang="en-US" dirty="0" smtClean="0"/>
              <a:t>Note that I used double quotes in the first and second strings</a:t>
            </a:r>
            <a:r>
              <a:rPr lang="en-US" baseline="0" dirty="0" smtClean="0"/>
              <a:t> because I used a single quote </a:t>
            </a:r>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10</a:t>
            </a:fld>
            <a:endParaRPr lang="en-US"/>
          </a:p>
        </p:txBody>
      </p:sp>
    </p:spTree>
    <p:extLst>
      <p:ext uri="{BB962C8B-B14F-4D97-AF65-F5344CB8AC3E}">
        <p14:creationId xmlns:p14="http://schemas.microsoft.com/office/powerpoint/2010/main" val="1009439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exploring</a:t>
            </a:r>
            <a:r>
              <a:rPr lang="en-US" baseline="0" dirty="0" smtClean="0"/>
              <a:t> strings by typing, in quotes, “I’m George [note that there is a space after the period and before the second quote]” and then press enter.</a:t>
            </a:r>
          </a:p>
          <a:p>
            <a:endParaRPr lang="en-US" baseline="0" dirty="0" smtClean="0"/>
          </a:p>
          <a:p>
            <a:r>
              <a:rPr lang="en-US" baseline="0" dirty="0" smtClean="0"/>
              <a:t>Then type in “George McFly.” and press enter.</a:t>
            </a:r>
          </a:p>
          <a:p>
            <a:endParaRPr lang="en-US" baseline="0" dirty="0" smtClean="0"/>
          </a:p>
          <a:p>
            <a:r>
              <a:rPr lang="en-US" baseline="0" dirty="0" smtClean="0"/>
              <a:t>Then let’s concatenate (or, join) those literal strings using the plus sign operator. Note that, again, we need the space after the period in the first string.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11</a:t>
            </a:fld>
            <a:endParaRPr lang="en-US"/>
          </a:p>
        </p:txBody>
      </p:sp>
    </p:spTree>
    <p:extLst>
      <p:ext uri="{BB962C8B-B14F-4D97-AF65-F5344CB8AC3E}">
        <p14:creationId xmlns:p14="http://schemas.microsoft.com/office/powerpoint/2010/main" val="367578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build up the same string using interpolation, through the special syntax of the hash sign and curly braces. </a:t>
            </a:r>
          </a:p>
          <a:p>
            <a:endParaRPr lang="en-US" baseline="0" dirty="0" smtClean="0"/>
          </a:p>
          <a:p>
            <a:r>
              <a:rPr lang="en-US" baseline="0" dirty="0" smtClean="0"/>
              <a:t>This way we can assign values to any variable that we want to make up, in case we want to use that variable over and over inside an app without having to explain to Ruby what it is each time. Ruby will remember it for us. </a:t>
            </a:r>
          </a:p>
          <a:p>
            <a:r>
              <a:rPr lang="en-US" baseline="0" dirty="0" smtClean="0"/>
              <a:t>______</a:t>
            </a:r>
          </a:p>
          <a:p>
            <a:endParaRPr lang="en-US" baseline="0" dirty="0" smtClean="0"/>
          </a:p>
          <a:p>
            <a:r>
              <a:rPr lang="en-US" baseline="0" dirty="0" smtClean="0"/>
              <a:t>One of the ways this concept is used is when you log into a site like Amazon and it says “Hello, Erin” in the top corner and then your name appears again when you go to check out, etc. </a:t>
            </a:r>
          </a:p>
          <a:p>
            <a:endParaRPr lang="en-US" baseline="0" dirty="0" smtClean="0"/>
          </a:p>
        </p:txBody>
      </p:sp>
      <p:sp>
        <p:nvSpPr>
          <p:cNvPr id="4" name="Slide Number Placeholder 3"/>
          <p:cNvSpPr>
            <a:spLocks noGrp="1"/>
          </p:cNvSpPr>
          <p:nvPr>
            <p:ph type="sldNum" sz="quarter" idx="10"/>
          </p:nvPr>
        </p:nvSpPr>
        <p:spPr/>
        <p:txBody>
          <a:bodyPr/>
          <a:lstStyle/>
          <a:p>
            <a:fld id="{5CE6CDAF-8FC2-6B49-BF1D-EF6E20AD655A}" type="slidenum">
              <a:rPr lang="en-US" smtClean="0"/>
              <a:t>12</a:t>
            </a:fld>
            <a:endParaRPr lang="en-US"/>
          </a:p>
        </p:txBody>
      </p:sp>
    </p:spTree>
    <p:extLst>
      <p:ext uri="{BB962C8B-B14F-4D97-AF65-F5344CB8AC3E}">
        <p14:creationId xmlns:p14="http://schemas.microsoft.com/office/powerpoint/2010/main" val="1149011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We can also assign a value to George’s last name with the variable last_name. </a:t>
            </a:r>
          </a:p>
          <a:p>
            <a:endParaRPr lang="en-US" baseline="0" dirty="0" smtClean="0"/>
          </a:p>
          <a:p>
            <a:r>
              <a:rPr lang="en-US" baseline="0" dirty="0" smtClean="0"/>
              <a:t>First, we tell Ruby what the value of the variable last_name is (in this case, McFly).</a:t>
            </a:r>
          </a:p>
          <a:p>
            <a:endParaRPr lang="en-US" baseline="0" dirty="0" smtClean="0"/>
          </a:p>
          <a:p>
            <a:r>
              <a:rPr lang="en-US" baseline="0" dirty="0" smtClean="0"/>
              <a:t>Then we interpolate the variable first_name and last_name into the string, “I’m first name. First name last name.” or … [[reveal result]] “I’m George. George McFly.”</a:t>
            </a:r>
          </a:p>
          <a:p>
            <a:endParaRPr lang="en-US" baseline="0" dirty="0" smtClean="0"/>
          </a:p>
          <a:p>
            <a:r>
              <a:rPr lang="en-US" baseline="0" dirty="0" smtClean="0"/>
              <a:t>Another quick note: Ruby supports both single quoted and double quoted strings, but interpolation requires double-quoted strings. If you were to use single quotes then it would return the special character combination instead of its value.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13</a:t>
            </a:fld>
            <a:endParaRPr lang="en-US"/>
          </a:p>
        </p:txBody>
      </p:sp>
    </p:spTree>
    <p:extLst>
      <p:ext uri="{BB962C8B-B14F-4D97-AF65-F5344CB8AC3E}">
        <p14:creationId xmlns:p14="http://schemas.microsoft.com/office/powerpoint/2010/main" val="741076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discuss objects</a:t>
            </a:r>
            <a:r>
              <a:rPr lang="en-US" baseline="0" dirty="0" smtClean="0"/>
              <a:t> and message-passing.</a:t>
            </a:r>
          </a:p>
          <a:p>
            <a:endParaRPr lang="en-US" baseline="0" dirty="0" smtClean="0"/>
          </a:p>
          <a:p>
            <a:r>
              <a:rPr lang="en-US" dirty="0" smtClean="0"/>
              <a:t>Everything</a:t>
            </a:r>
            <a:r>
              <a:rPr lang="en-US" baseline="0" dirty="0" smtClean="0"/>
              <a:t> in Ruby is an object, including strings. I won’t go into depth about objects because you can best understand the concept of a Ruby object by seeing a lot of examples of them.</a:t>
            </a:r>
          </a:p>
          <a:p>
            <a:endParaRPr lang="en-US" baseline="0" dirty="0" smtClean="0"/>
          </a:p>
          <a:p>
            <a:r>
              <a:rPr lang="en-US" baseline="0" dirty="0" smtClean="0"/>
              <a:t>You can also understand them by seeing what they DO, which is respond to messages. </a:t>
            </a:r>
          </a:p>
          <a:p>
            <a:endParaRPr lang="en-US" baseline="0" dirty="0" smtClean="0"/>
          </a:p>
          <a:p>
            <a:r>
              <a:rPr lang="en-US" baseline="0" dirty="0" smtClean="0"/>
              <a:t>For example, an object like a string can respond to the message LENGTH…</a:t>
            </a:r>
          </a:p>
          <a:p>
            <a:endParaRPr lang="en-US" baseline="0" dirty="0" smtClean="0"/>
          </a:p>
          <a:p>
            <a:r>
              <a:rPr lang="en-US" baseline="0" dirty="0" smtClean="0"/>
              <a:t>…which returns the number of characters in the string. </a:t>
            </a:r>
          </a:p>
          <a:p>
            <a:endParaRPr lang="en-US" baseline="0" dirty="0" smtClean="0"/>
          </a:p>
          <a:p>
            <a:r>
              <a:rPr lang="en-US" baseline="0" dirty="0" smtClean="0"/>
              <a:t>The string FLUX CAPACITOR has 14 characters. </a:t>
            </a:r>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14</a:t>
            </a:fld>
            <a:endParaRPr lang="en-US"/>
          </a:p>
        </p:txBody>
      </p:sp>
    </p:spTree>
    <p:extLst>
      <p:ext uri="{BB962C8B-B14F-4D97-AF65-F5344CB8AC3E}">
        <p14:creationId xmlns:p14="http://schemas.microsoft.com/office/powerpoint/2010/main" val="3621367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Typically the messages that get passed to objects are called METHODS.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Strings</a:t>
            </a:r>
            <a:r>
              <a:rPr lang="en-US" baseline="0" dirty="0" smtClean="0"/>
              <a:t> also respond to the EMPTY method, which indicates that the return value is BOOLEAN, or true/false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string, flux capacitor is not empty… so Ruby returns a value of false.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string of only quotes is empty… so Ruby returns a value of true</a:t>
            </a:r>
            <a:endParaRPr lang="en-US"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15</a:t>
            </a:fld>
            <a:endParaRPr lang="en-US"/>
          </a:p>
        </p:txBody>
      </p:sp>
    </p:spTree>
    <p:extLst>
      <p:ext uri="{BB962C8B-B14F-4D97-AF65-F5344CB8AC3E}">
        <p14:creationId xmlns:p14="http://schemas.microsoft.com/office/powerpoint/2010/main" val="655209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Booleans are especially useful for </a:t>
            </a:r>
            <a:r>
              <a:rPr lang="en-US" sz="1200" i="1" kern="1200" dirty="0" smtClean="0">
                <a:solidFill>
                  <a:schemeClr val="tx1"/>
                </a:solidFill>
                <a:effectLst/>
                <a:latin typeface="+mn-lt"/>
                <a:ea typeface="+mn-ea"/>
                <a:cs typeface="+mn-cs"/>
              </a:rPr>
              <a:t>control flow</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or how Ruby chooses a path through your program, as we see here with this IF / ELSE statement.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IF /</a:t>
            </a:r>
            <a:r>
              <a:rPr lang="en-US" sz="1200" kern="1200" baseline="0" dirty="0" smtClean="0">
                <a:solidFill>
                  <a:schemeClr val="tx1"/>
                </a:solidFill>
                <a:effectLst/>
                <a:latin typeface="+mn-lt"/>
                <a:ea typeface="+mn-ea"/>
                <a:cs typeface="+mn-cs"/>
              </a:rPr>
              <a:t> ELSE </a:t>
            </a:r>
            <a:r>
              <a:rPr lang="en-US" sz="1200" kern="1200" dirty="0" smtClean="0">
                <a:solidFill>
                  <a:schemeClr val="tx1"/>
                </a:solidFill>
                <a:effectLst/>
                <a:latin typeface="+mn-lt"/>
                <a:ea typeface="+mn-ea"/>
                <a:cs typeface="+mn-cs"/>
              </a:rPr>
              <a:t>statement says to Ruby: "If this expression is true, run this code block;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otherwise, run the code after the else statement."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a:t>
            </a:r>
            <a:r>
              <a:rPr lang="en-US" sz="1200" kern="1200" baseline="0" dirty="0" smtClean="0">
                <a:solidFill>
                  <a:schemeClr val="tx1"/>
                </a:solidFill>
                <a:effectLst/>
                <a:latin typeface="+mn-lt"/>
                <a:ea typeface="+mn-ea"/>
                <a:cs typeface="+mn-cs"/>
              </a:rPr>
              <a:t> the string is not empty, we get this result…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16</a:t>
            </a:fld>
            <a:endParaRPr lang="en-US"/>
          </a:p>
        </p:txBody>
      </p:sp>
    </p:spTree>
    <p:extLst>
      <p:ext uri="{BB962C8B-B14F-4D97-AF65-F5344CB8AC3E}">
        <p14:creationId xmlns:p14="http://schemas.microsoft.com/office/powerpoint/2010/main" val="240732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Booleans can also be combined using the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&amp;&amp;</a:t>
            </a:r>
            <a:r>
              <a:rPr lang="en-US" sz="1200" kern="1200" dirty="0" smtClean="0">
                <a:solidFill>
                  <a:schemeClr val="tx1"/>
                </a:solidFill>
                <a:effectLst/>
                <a:latin typeface="+mn-lt"/>
                <a:ea typeface="+mn-ea"/>
                <a:cs typeface="+mn-cs"/>
              </a:rPr>
              <a:t> (“and”)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(“or”),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(“not”)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operators</a:t>
            </a:r>
          </a:p>
        </p:txBody>
      </p:sp>
      <p:sp>
        <p:nvSpPr>
          <p:cNvPr id="4" name="Slide Number Placeholder 3"/>
          <p:cNvSpPr>
            <a:spLocks noGrp="1"/>
          </p:cNvSpPr>
          <p:nvPr>
            <p:ph type="sldNum" sz="quarter" idx="10"/>
          </p:nvPr>
        </p:nvSpPr>
        <p:spPr/>
        <p:txBody>
          <a:bodyPr/>
          <a:lstStyle/>
          <a:p>
            <a:fld id="{5CE6CDAF-8FC2-6B49-BF1D-EF6E20AD655A}" type="slidenum">
              <a:rPr lang="en-US" smtClean="0"/>
              <a:t>17</a:t>
            </a:fld>
            <a:endParaRPr lang="en-US"/>
          </a:p>
        </p:txBody>
      </p:sp>
    </p:spTree>
    <p:extLst>
      <p:ext uri="{BB962C8B-B14F-4D97-AF65-F5344CB8AC3E}">
        <p14:creationId xmlns:p14="http://schemas.microsoft.com/office/powerpoint/2010/main" val="4129244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these operators in action.</a:t>
            </a:r>
          </a:p>
          <a:p>
            <a:r>
              <a:rPr lang="en-US" dirty="0" smtClean="0"/>
              <a:t/>
            </a:r>
            <a:br>
              <a:rPr lang="en-US" dirty="0" smtClean="0"/>
            </a:br>
            <a:r>
              <a:rPr lang="en-US" dirty="0" smtClean="0"/>
              <a:t>First we define the variable</a:t>
            </a:r>
            <a:r>
              <a:rPr lang="en-US" baseline="0" dirty="0" smtClean="0"/>
              <a:t> X as Marty McFly, in double quotes.</a:t>
            </a:r>
          </a:p>
          <a:p>
            <a:endParaRPr lang="en-US" baseline="0" dirty="0" smtClean="0"/>
          </a:p>
          <a:p>
            <a:r>
              <a:rPr lang="en-US" baseline="0" dirty="0" smtClean="0"/>
              <a:t>…Then we define the variable Y as an empty string—just double quotes.</a:t>
            </a:r>
          </a:p>
          <a:p>
            <a:endParaRPr lang="en-US" baseline="0" dirty="0" smtClean="0"/>
          </a:p>
          <a:p>
            <a:r>
              <a:rPr lang="en-US" baseline="0" dirty="0" smtClean="0"/>
              <a:t>…Then we say, print “both stings are empty” IF x is empty AND y is empty.</a:t>
            </a:r>
          </a:p>
          <a:p>
            <a:r>
              <a:rPr lang="en-US" baseline="0" dirty="0" smtClean="0"/>
              <a:t>    …Because x is not empty, we get a value of nil</a:t>
            </a:r>
          </a:p>
          <a:p>
            <a:endParaRPr lang="en-US" baseline="0" dirty="0" smtClean="0"/>
          </a:p>
          <a:p>
            <a:r>
              <a:rPr lang="en-US" baseline="0" dirty="0" smtClean="0"/>
              <a:t>…Then we say, print “One of the strings is empty” IF x is empty OR y is empty</a:t>
            </a:r>
          </a:p>
          <a:p>
            <a:r>
              <a:rPr lang="en-US" baseline="0" dirty="0" smtClean="0"/>
              <a:t>   …. Because one of the strings is indeed empty, we get our string back</a:t>
            </a:r>
          </a:p>
          <a:p>
            <a:endParaRPr lang="en-US" baseline="0" dirty="0" smtClean="0"/>
          </a:p>
          <a:p>
            <a:r>
              <a:rPr lang="en-US" baseline="0" dirty="0" smtClean="0"/>
              <a:t>…Finally we say, print “The string x is not empty” IF x is NOT empty</a:t>
            </a:r>
          </a:p>
          <a:p>
            <a:r>
              <a:rPr lang="en-US" baseline="0" dirty="0" smtClean="0"/>
              <a:t>    …. And because x has content and is not empty, we get our interpolated string in return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18</a:t>
            </a:fld>
            <a:endParaRPr lang="en-US"/>
          </a:p>
        </p:txBody>
      </p:sp>
    </p:spTree>
    <p:extLst>
      <p:ext uri="{BB962C8B-B14F-4D97-AF65-F5344CB8AC3E}">
        <p14:creationId xmlns:p14="http://schemas.microsoft.com/office/powerpoint/2010/main" val="265187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talk about ARRAYS,</a:t>
            </a:r>
            <a:r>
              <a:rPr lang="en-US" baseline="0" dirty="0" smtClean="0"/>
              <a:t> which are just elements in a particular order</a:t>
            </a:r>
          </a:p>
          <a:p>
            <a:endParaRPr lang="en-US" baseline="0" dirty="0" smtClean="0"/>
          </a:p>
          <a:p>
            <a:r>
              <a:rPr lang="en-US" baseline="0" dirty="0" smtClean="0"/>
              <a:t>… such as the years in Back to the Future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get from a string to an array, we can use the .split method,</a:t>
            </a:r>
            <a:r>
              <a:rPr lang="en-US" baseline="0" dirty="0" smtClean="0"/>
              <a:t> which divides a string by splitting on whitespace.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The</a:t>
            </a:r>
            <a:r>
              <a:rPr lang="en-US" baseline="0" dirty="0" smtClean="0"/>
              <a:t> result of this operation is an array of 4 strings</a:t>
            </a:r>
            <a:endParaRPr lang="en-US"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19</a:t>
            </a:fld>
            <a:endParaRPr lang="en-US"/>
          </a:p>
        </p:txBody>
      </p:sp>
    </p:spTree>
    <p:extLst>
      <p:ext uri="{BB962C8B-B14F-4D97-AF65-F5344CB8AC3E}">
        <p14:creationId xmlns:p14="http://schemas.microsoft.com/office/powerpoint/2010/main" val="118175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Tonight we’ll </a:t>
            </a:r>
            <a:r>
              <a:rPr lang="en-US" baseline="0" dirty="0" smtClean="0"/>
              <a:t>cover some elements of the Ruby programming language that are important for Rails, as explained in Chapter 4 of Michael </a:t>
            </a:r>
            <a:r>
              <a:rPr lang="en-US" baseline="0" dirty="0" err="1" smtClean="0"/>
              <a:t>Hartl’s</a:t>
            </a:r>
            <a:r>
              <a:rPr lang="en-US" baseline="0" dirty="0" smtClean="0"/>
              <a:t> Ruby on Rails Tutorial</a:t>
            </a:r>
          </a:p>
          <a:p>
            <a:endParaRPr lang="en-US" baseline="0" dirty="0" smtClean="0"/>
          </a:p>
          <a:p>
            <a:r>
              <a:rPr lang="en-US" baseline="0" dirty="0" smtClean="0"/>
              <a:t>The book is free at </a:t>
            </a:r>
            <a:r>
              <a:rPr lang="en-US" baseline="0" dirty="0" err="1" smtClean="0"/>
              <a:t>www.railstutorial.org</a:t>
            </a:r>
            <a:r>
              <a:rPr lang="en-US" baseline="0" dirty="0" smtClean="0"/>
              <a: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Hartl’s</a:t>
            </a:r>
            <a:r>
              <a:rPr lang="en-US" baseline="0" dirty="0" smtClean="0"/>
              <a:t> book walks you through building a Rails app from start to finish with testing.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It’s great for people with minimal coding skills because at the end of each chapter he explains what the reader should understand by now versus concepts that probably are still fuzzy.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CE6CDAF-8FC2-6B49-BF1D-EF6E20AD655A}" type="slidenum">
              <a:rPr lang="en-US" smtClean="0"/>
              <a:t>2</a:t>
            </a:fld>
            <a:endParaRPr lang="en-US"/>
          </a:p>
        </p:txBody>
      </p:sp>
    </p:spTree>
    <p:extLst>
      <p:ext uri="{BB962C8B-B14F-4D97-AF65-F5344CB8AC3E}">
        <p14:creationId xmlns:p14="http://schemas.microsoft.com/office/powerpoint/2010/main" val="338211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Ruby arrays are </a:t>
            </a:r>
            <a:r>
              <a:rPr lang="en-US" sz="1200" i="1" kern="1200" dirty="0" smtClean="0">
                <a:solidFill>
                  <a:schemeClr val="tx1"/>
                </a:solidFill>
                <a:effectLst/>
                <a:latin typeface="+mn-lt"/>
                <a:ea typeface="+mn-ea"/>
                <a:cs typeface="+mn-cs"/>
              </a:rPr>
              <a:t>zero-offset</a:t>
            </a:r>
            <a:r>
              <a:rPr lang="en-US" sz="1200" kern="1200" dirty="0" smtClean="0">
                <a:solidFill>
                  <a:schemeClr val="tx1"/>
                </a:solidFill>
                <a:effectLst/>
                <a:latin typeface="+mn-lt"/>
                <a:ea typeface="+mn-ea"/>
                <a:cs typeface="+mn-cs"/>
              </a:rPr>
              <a:t>, which means that the first element in the array has index 0, the second has index 1, and so on…</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in this array, in index place 0</a:t>
            </a:r>
          </a:p>
          <a:p>
            <a:r>
              <a:rPr lang="en-US" sz="1200" kern="1200" dirty="0" smtClean="0">
                <a:solidFill>
                  <a:schemeClr val="tx1"/>
                </a:solidFill>
                <a:effectLst/>
                <a:latin typeface="+mn-lt"/>
                <a:ea typeface="+mn-ea"/>
                <a:cs typeface="+mn-cs"/>
              </a:rPr>
              <a:t> … is Marty</a:t>
            </a: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and in </a:t>
            </a:r>
            <a:r>
              <a:rPr lang="en-US" sz="1200" kern="1200" dirty="0" smtClean="0">
                <a:solidFill>
                  <a:schemeClr val="tx1"/>
                </a:solidFill>
                <a:effectLst/>
                <a:latin typeface="+mn-lt"/>
                <a:ea typeface="+mn-ea"/>
                <a:cs typeface="+mn-cs"/>
              </a:rPr>
              <a:t>index place 2</a:t>
            </a:r>
          </a:p>
          <a:p>
            <a:r>
              <a:rPr lang="en-US" sz="1200" kern="1200" baseline="0" dirty="0" smtClean="0">
                <a:solidFill>
                  <a:schemeClr val="tx1"/>
                </a:solidFill>
                <a:effectLst/>
                <a:latin typeface="+mn-lt"/>
                <a:ea typeface="+mn-ea"/>
                <a:cs typeface="+mn-cs"/>
              </a:rPr>
              <a:t>  … is Biff</a:t>
            </a:r>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20</a:t>
            </a:fld>
            <a:endParaRPr lang="en-US"/>
          </a:p>
        </p:txBody>
      </p:sp>
    </p:spTree>
    <p:extLst>
      <p:ext uri="{BB962C8B-B14F-4D97-AF65-F5344CB8AC3E}">
        <p14:creationId xmlns:p14="http://schemas.microsoft.com/office/powerpoint/2010/main" val="535219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an array is</a:t>
            </a:r>
            <a:r>
              <a:rPr lang="en-US" baseline="0" dirty="0" smtClean="0"/>
              <a:t> an object in Ruby, it responds to the method .split, as we just saw, and to a bunch of other methods, such as ….</a:t>
            </a:r>
          </a:p>
          <a:p>
            <a:endParaRPr lang="en-US" baseline="0" dirty="0" smtClean="0"/>
          </a:p>
          <a:p>
            <a:r>
              <a:rPr lang="en-US" baseline="0" dirty="0" smtClean="0"/>
              <a:t>… include</a:t>
            </a:r>
          </a:p>
          <a:p>
            <a:endParaRPr lang="en-US" baseline="0" dirty="0" smtClean="0"/>
          </a:p>
          <a:p>
            <a:r>
              <a:rPr lang="en-US" baseline="0" dirty="0" smtClean="0"/>
              <a:t>…sort (which alphabetizes the elements or puts them in numerical order)</a:t>
            </a:r>
          </a:p>
          <a:p>
            <a:endParaRPr lang="en-US" baseline="0" dirty="0" smtClean="0"/>
          </a:p>
          <a:p>
            <a:r>
              <a:rPr lang="en-US" baseline="0" dirty="0" smtClean="0"/>
              <a:t>…reverse (which does the opposite)</a:t>
            </a:r>
          </a:p>
          <a:p>
            <a:endParaRPr lang="en-US" baseline="0" dirty="0" smtClean="0"/>
          </a:p>
          <a:p>
            <a:r>
              <a:rPr lang="en-US" baseline="0" dirty="0" smtClean="0"/>
              <a:t>…shuffle</a:t>
            </a:r>
          </a:p>
          <a:p>
            <a:endParaRPr lang="en-US" baseline="0" dirty="0" smtClean="0"/>
          </a:p>
          <a:p>
            <a:r>
              <a:rPr lang="en-US" baseline="0" dirty="0" smtClean="0"/>
              <a:t>…join</a:t>
            </a:r>
          </a:p>
          <a:p>
            <a:endParaRPr lang="en-US" baseline="0" dirty="0" smtClean="0"/>
          </a:p>
          <a:p>
            <a:r>
              <a:rPr lang="en-US" baseline="0" dirty="0" smtClean="0"/>
              <a:t>…and push (which adds a specified element –in this case the string Jennifer—to the end of the array)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CE6CDAF-8FC2-6B49-BF1D-EF6E20AD655A}" type="slidenum">
              <a:rPr lang="en-US" smtClean="0"/>
              <a:t>21</a:t>
            </a:fld>
            <a:endParaRPr lang="en-US"/>
          </a:p>
        </p:txBody>
      </p:sp>
    </p:spTree>
    <p:extLst>
      <p:ext uri="{BB962C8B-B14F-4D97-AF65-F5344CB8AC3E}">
        <p14:creationId xmlns:p14="http://schemas.microsoft.com/office/powerpoint/2010/main" val="32632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Closely related to arrays are </a:t>
            </a:r>
            <a:r>
              <a:rPr lang="en-US" sz="1200" i="1" kern="1200" dirty="0" smtClean="0">
                <a:solidFill>
                  <a:schemeClr val="tx1"/>
                </a:solidFill>
                <a:effectLst/>
                <a:latin typeface="+mn-lt"/>
                <a:ea typeface="+mn-ea"/>
                <a:cs typeface="+mn-cs"/>
              </a:rPr>
              <a:t>ranges</a:t>
            </a:r>
            <a:r>
              <a:rPr lang="en-US" sz="1200" kern="1200" dirty="0" smtClean="0">
                <a:solidFill>
                  <a:schemeClr val="tx1"/>
                </a:solidFill>
                <a:effectLst/>
                <a:latin typeface="+mn-lt"/>
                <a:ea typeface="+mn-ea"/>
                <a:cs typeface="+mn-cs"/>
              </a:rPr>
              <a:t>, which can probably most easily be understood by converting them to arrays using the </a:t>
            </a:r>
            <a:r>
              <a:rPr lang="en-US" sz="1200" b="1" kern="1200" dirty="0" err="1" smtClean="0">
                <a:solidFill>
                  <a:schemeClr val="tx1"/>
                </a:solidFill>
                <a:effectLst/>
                <a:latin typeface="+mn-lt"/>
                <a:ea typeface="+mn-ea"/>
                <a:cs typeface="+mn-cs"/>
              </a:rPr>
              <a:t>to_a</a:t>
            </a:r>
            <a:r>
              <a:rPr lang="en-US" sz="1200" kern="1200" dirty="0" smtClean="0">
                <a:solidFill>
                  <a:schemeClr val="tx1"/>
                </a:solidFill>
                <a:effectLst/>
                <a:latin typeface="+mn-lt"/>
                <a:ea typeface="+mn-ea"/>
                <a:cs typeface="+mn-cs"/>
              </a:rPr>
              <a:t> method: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kern="1200" dirty="0" smtClean="0">
                <a:solidFill>
                  <a:schemeClr val="tx1"/>
                </a:solidFill>
                <a:effectLst/>
                <a:latin typeface="+mn-lt"/>
                <a:ea typeface="+mn-ea"/>
                <a:cs typeface="+mn-cs"/>
              </a:rPr>
              <a:t>… In</a:t>
            </a:r>
            <a:r>
              <a:rPr lang="en-US" sz="1200" b="0" i="0" u="none" kern="1200" baseline="0" dirty="0" smtClean="0">
                <a:solidFill>
                  <a:schemeClr val="tx1"/>
                </a:solidFill>
                <a:effectLst/>
                <a:latin typeface="+mn-lt"/>
                <a:ea typeface="+mn-ea"/>
                <a:cs typeface="+mn-cs"/>
              </a:rPr>
              <a:t> this example, we’re using </a:t>
            </a:r>
            <a:r>
              <a:rPr lang="en-US" sz="1200" b="0" i="0" u="none" kern="1200" dirty="0" smtClean="0">
                <a:solidFill>
                  <a:schemeClr val="tx1"/>
                </a:solidFill>
                <a:effectLst/>
                <a:latin typeface="+mn-lt"/>
                <a:ea typeface="+mn-ea"/>
                <a:cs typeface="+mn-cs"/>
              </a:rPr>
              <a:t>parentheses to call the </a:t>
            </a:r>
            <a:r>
              <a:rPr lang="en-US" sz="1200" b="0" i="0" u="none" kern="1200" dirty="0" err="1" smtClean="0">
                <a:solidFill>
                  <a:schemeClr val="tx1"/>
                </a:solidFill>
                <a:effectLst/>
                <a:latin typeface="+mn-lt"/>
                <a:ea typeface="+mn-ea"/>
                <a:cs typeface="+mn-cs"/>
              </a:rPr>
              <a:t>to_a</a:t>
            </a:r>
            <a:r>
              <a:rPr lang="en-US" sz="1200" b="0" i="0" u="none" kern="1200" dirty="0" smtClean="0">
                <a:solidFill>
                  <a:schemeClr val="tx1"/>
                </a:solidFill>
                <a:effectLst/>
                <a:latin typeface="+mn-lt"/>
                <a:ea typeface="+mn-ea"/>
                <a:cs typeface="+mn-cs"/>
              </a:rPr>
              <a:t> method on the range,</a:t>
            </a:r>
            <a:r>
              <a:rPr lang="en-US" sz="1200" b="0" i="0" u="none" kern="1200" baseline="0" dirty="0" smtClean="0">
                <a:solidFill>
                  <a:schemeClr val="tx1"/>
                </a:solidFill>
                <a:effectLst/>
                <a:latin typeface="+mn-lt"/>
                <a:ea typeface="+mn-ea"/>
                <a:cs typeface="+mn-cs"/>
              </a:rPr>
              <a:t> 0 to 9.</a:t>
            </a:r>
            <a:endParaRPr lang="en-US" sz="1200" b="0" i="0" u="non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CE6CDAF-8FC2-6B49-BF1D-EF6E20AD655A}" type="slidenum">
              <a:rPr lang="en-US" smtClean="0"/>
              <a:t>22</a:t>
            </a:fld>
            <a:endParaRPr lang="en-US"/>
          </a:p>
        </p:txBody>
      </p:sp>
    </p:spTree>
    <p:extLst>
      <p:ext uri="{BB962C8B-B14F-4D97-AF65-F5344CB8AC3E}">
        <p14:creationId xmlns:p14="http://schemas.microsoft.com/office/powerpoint/2010/main" val="369552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Arrays and ranges respond to lots</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methods that accept </a:t>
            </a:r>
            <a:r>
              <a:rPr lang="en-US" sz="1200" i="1" kern="1200" dirty="0" smtClean="0">
                <a:solidFill>
                  <a:schemeClr val="tx1"/>
                </a:solidFill>
                <a:effectLst/>
                <a:latin typeface="+mn-lt"/>
                <a:ea typeface="+mn-ea"/>
                <a:cs typeface="+mn-cs"/>
              </a:rPr>
              <a:t>blocks</a:t>
            </a:r>
            <a:r>
              <a:rPr lang="en-US" sz="1200" kern="1200" dirty="0" smtClean="0">
                <a:solidFill>
                  <a:schemeClr val="tx1"/>
                </a:solidFill>
                <a:effectLst/>
                <a:latin typeface="+mn-lt"/>
                <a:ea typeface="+mn-ea"/>
                <a:cs typeface="+mn-cs"/>
              </a:rPr>
              <a:t>, which are one of Ruby’s most powerful and most confusing features. </a:t>
            </a:r>
            <a:r>
              <a:rPr lang="en-US" sz="1200" kern="1200" dirty="0" err="1" smtClean="0">
                <a:solidFill>
                  <a:schemeClr val="tx1"/>
                </a:solidFill>
                <a:effectLst/>
                <a:latin typeface="+mn-lt"/>
                <a:ea typeface="+mn-ea"/>
                <a:cs typeface="+mn-cs"/>
              </a:rPr>
              <a:t>Hartl</a:t>
            </a:r>
            <a:r>
              <a:rPr lang="en-US" sz="1200" kern="1200" dirty="0" smtClean="0">
                <a:solidFill>
                  <a:schemeClr val="tx1"/>
                </a:solidFill>
                <a:effectLst/>
                <a:latin typeface="+mn-lt"/>
                <a:ea typeface="+mn-ea"/>
                <a:cs typeface="+mn-cs"/>
              </a:rPr>
              <a:t> says this about blocks: “Unless you already have a substantial programming background, there is no shortcut to understanding blocks; you just have to see them a lot, and eventually you’ll get used to them”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Here’s an example of one: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code calls the </a:t>
            </a:r>
            <a:r>
              <a:rPr lang="en-US" sz="1200" b="1" kern="1200" dirty="0" smtClean="0">
                <a:solidFill>
                  <a:schemeClr val="tx1"/>
                </a:solidFill>
                <a:effectLst/>
                <a:latin typeface="+mn-lt"/>
                <a:ea typeface="+mn-ea"/>
                <a:cs typeface="+mn-cs"/>
              </a:rPr>
              <a:t>each</a:t>
            </a:r>
            <a:r>
              <a:rPr lang="en-US" sz="1200" kern="1200" dirty="0" smtClean="0">
                <a:solidFill>
                  <a:schemeClr val="tx1"/>
                </a:solidFill>
                <a:effectLst/>
                <a:latin typeface="+mn-lt"/>
                <a:ea typeface="+mn-ea"/>
                <a:cs typeface="+mn-cs"/>
              </a:rPr>
              <a:t> method on the range </a:t>
            </a:r>
            <a:r>
              <a:rPr lang="en-US" sz="1200" b="1" kern="1200" dirty="0" smtClean="0">
                <a:solidFill>
                  <a:schemeClr val="tx1"/>
                </a:solidFill>
                <a:effectLst/>
                <a:latin typeface="+mn-lt"/>
                <a:ea typeface="+mn-ea"/>
                <a:cs typeface="+mn-cs"/>
              </a:rPr>
              <a:t>(1..5)</a:t>
            </a:r>
            <a:r>
              <a:rPr lang="en-US" sz="1200" kern="1200" dirty="0" smtClean="0">
                <a:solidFill>
                  <a:schemeClr val="tx1"/>
                </a:solidFill>
                <a:effectLst/>
                <a:latin typeface="+mn-lt"/>
                <a:ea typeface="+mn-ea"/>
                <a:cs typeface="+mn-cs"/>
              </a:rPr>
              <a:t> and passes it the block: curly brace, pipe symbol,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pipe symbol, puts</a:t>
            </a:r>
            <a:r>
              <a:rPr lang="en-US" sz="1200" kern="1200" dirty="0" smtClean="0">
                <a:solidFill>
                  <a:schemeClr val="tx1"/>
                </a:solidFill>
                <a:effectLst/>
                <a:latin typeface="+mn-lt"/>
                <a:ea typeface="+mn-ea"/>
                <a:cs typeface="+mn-cs"/>
              </a:rPr>
              <a:t> (which </a:t>
            </a:r>
            <a:r>
              <a:rPr lang="en-US" sz="1200" kern="1200" baseline="0" dirty="0" smtClean="0">
                <a:solidFill>
                  <a:schemeClr val="tx1"/>
                </a:solidFill>
                <a:effectLst/>
                <a:latin typeface="+mn-lt"/>
                <a:ea typeface="+mn-ea"/>
                <a:cs typeface="+mn-cs"/>
              </a:rPr>
              <a:t>is like prints, but it inserts a new line at the end of the string) two times I, curly brace</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pipe symbols around the variable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are Ruby syntax for a block variable,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it’s up to the method to know what to do with the block.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case, the range’s </a:t>
            </a:r>
            <a:r>
              <a:rPr lang="en-US" sz="1200" b="1" kern="1200" dirty="0" smtClean="0">
                <a:solidFill>
                  <a:schemeClr val="tx1"/>
                </a:solidFill>
                <a:effectLst/>
                <a:latin typeface="+mn-lt"/>
                <a:ea typeface="+mn-ea"/>
                <a:cs typeface="+mn-cs"/>
              </a:rPr>
              <a:t>each</a:t>
            </a:r>
            <a:r>
              <a:rPr lang="en-US" sz="1200" kern="1200" dirty="0" smtClean="0">
                <a:solidFill>
                  <a:schemeClr val="tx1"/>
                </a:solidFill>
                <a:effectLst/>
                <a:latin typeface="+mn-lt"/>
                <a:ea typeface="+mn-ea"/>
                <a:cs typeface="+mn-cs"/>
              </a:rPr>
              <a:t> method can handle a block with a single local variable, which we’ve called</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i</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it just executes the block for each value in the range.</a:t>
            </a:r>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23</a:t>
            </a:fld>
            <a:endParaRPr lang="en-US"/>
          </a:p>
        </p:txBody>
      </p:sp>
    </p:spTree>
    <p:extLst>
      <p:ext uri="{BB962C8B-B14F-4D97-AF65-F5344CB8AC3E}">
        <p14:creationId xmlns:p14="http://schemas.microsoft.com/office/powerpoint/2010/main" val="4258034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to represent the same operation is like</a:t>
            </a:r>
            <a:r>
              <a:rPr lang="en-US" baseline="0" dirty="0" smtClean="0"/>
              <a:t> this. I’ve used “</a:t>
            </a:r>
            <a:r>
              <a:rPr lang="en-US" baseline="0" dirty="0" err="1" smtClean="0"/>
              <a:t>mcfly</a:t>
            </a:r>
            <a:r>
              <a:rPr lang="en-US" baseline="0" dirty="0" smtClean="0"/>
              <a:t>” inside the pipe symbols as the variable name to show that any variable name will do</a:t>
            </a:r>
          </a:p>
        </p:txBody>
      </p:sp>
      <p:sp>
        <p:nvSpPr>
          <p:cNvPr id="4" name="Slide Number Placeholder 3"/>
          <p:cNvSpPr>
            <a:spLocks noGrp="1"/>
          </p:cNvSpPr>
          <p:nvPr>
            <p:ph type="sldNum" sz="quarter" idx="10"/>
          </p:nvPr>
        </p:nvSpPr>
        <p:spPr/>
        <p:txBody>
          <a:bodyPr/>
          <a:lstStyle/>
          <a:p>
            <a:fld id="{5CE6CDAF-8FC2-6B49-BF1D-EF6E20AD655A}" type="slidenum">
              <a:rPr lang="en-US" smtClean="0"/>
              <a:t>24</a:t>
            </a:fld>
            <a:endParaRPr lang="en-US"/>
          </a:p>
        </p:txBody>
      </p:sp>
    </p:spTree>
    <p:extLst>
      <p:ext uri="{BB962C8B-B14F-4D97-AF65-F5344CB8AC3E}">
        <p14:creationId xmlns:p14="http://schemas.microsoft.com/office/powerpoint/2010/main" val="1484801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have a block with no variables, as in this example… </a:t>
            </a:r>
          </a:p>
          <a:p>
            <a:endParaRPr lang="en-US" dirty="0" smtClean="0"/>
          </a:p>
          <a:p>
            <a:r>
              <a:rPr lang="en-US" dirty="0" smtClean="0"/>
              <a:t>…in which 3.times takes a block that, first of all, has</a:t>
            </a:r>
            <a:r>
              <a:rPr lang="en-US" baseline="0" dirty="0" smtClean="0"/>
              <a:t> </a:t>
            </a:r>
            <a:r>
              <a:rPr lang="en-US" dirty="0" smtClean="0"/>
              <a:t>no variables, and second, is indicated by curly braces instead of pipe symbols</a:t>
            </a:r>
          </a:p>
          <a:p>
            <a:endParaRPr lang="en-US" dirty="0" smtClean="0"/>
          </a:p>
          <a:p>
            <a:r>
              <a:rPr lang="en-US" dirty="0" smtClean="0"/>
              <a:t>… And you can use the map method on them too.</a:t>
            </a:r>
            <a:r>
              <a:rPr lang="en-US" baseline="0" dirty="0" smtClean="0"/>
              <a: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a:t>
            </a:r>
            <a:r>
              <a:rPr lang="en-US" sz="1200" kern="1200" dirty="0" smtClean="0">
                <a:solidFill>
                  <a:schemeClr val="tx1"/>
                </a:solidFill>
                <a:effectLst/>
                <a:latin typeface="+mn-lt"/>
                <a:ea typeface="+mn-ea"/>
                <a:cs typeface="+mn-cs"/>
              </a:rPr>
              <a:t>As you can see, the </a:t>
            </a:r>
            <a:r>
              <a:rPr lang="en-US" sz="1200" b="1" kern="1200" dirty="0" smtClean="0">
                <a:solidFill>
                  <a:schemeClr val="tx1"/>
                </a:solidFill>
                <a:effectLst/>
                <a:latin typeface="+mn-lt"/>
                <a:ea typeface="+mn-ea"/>
                <a:cs typeface="+mn-cs"/>
              </a:rPr>
              <a:t>map</a:t>
            </a:r>
            <a:r>
              <a:rPr lang="en-US" sz="1200" kern="1200" dirty="0" smtClean="0">
                <a:solidFill>
                  <a:schemeClr val="tx1"/>
                </a:solidFill>
                <a:effectLst/>
                <a:latin typeface="+mn-lt"/>
                <a:ea typeface="+mn-ea"/>
                <a:cs typeface="+mn-cs"/>
              </a:rPr>
              <a:t> method returns the result of applying the given block to each element in the array or range.</a:t>
            </a:r>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25</a:t>
            </a:fld>
            <a:endParaRPr lang="en-US"/>
          </a:p>
        </p:txBody>
      </p:sp>
    </p:spTree>
    <p:extLst>
      <p:ext uri="{BB962C8B-B14F-4D97-AF65-F5344CB8AC3E}">
        <p14:creationId xmlns:p14="http://schemas.microsoft.com/office/powerpoint/2010/main" val="11573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Our final topic is hashes and symbols.</a:t>
            </a:r>
            <a:r>
              <a:rPr lang="en-US" baseline="0" dirty="0" smtClean="0"/>
              <a:t> </a:t>
            </a:r>
            <a:r>
              <a:rPr lang="en-US" dirty="0" smtClean="0"/>
              <a:t>Hashes are basically arrays that aren’t limited to </a:t>
            </a:r>
            <a:r>
              <a:rPr lang="en-US" b="1" u="sng" dirty="0" smtClean="0"/>
              <a:t>integer</a:t>
            </a:r>
            <a:r>
              <a:rPr lang="en-US" dirty="0" smtClean="0"/>
              <a:t> indices.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Instead, </a:t>
            </a:r>
            <a:r>
              <a:rPr lang="en-US" sz="1200" b="1" u="sng" kern="1200" dirty="0" smtClean="0">
                <a:solidFill>
                  <a:schemeClr val="tx1"/>
                </a:solidFill>
                <a:effectLst/>
                <a:latin typeface="+mn-lt"/>
                <a:ea typeface="+mn-ea"/>
                <a:cs typeface="+mn-cs"/>
              </a:rPr>
              <a:t>hash indices</a:t>
            </a:r>
            <a:r>
              <a:rPr lang="en-US" sz="1200" kern="1200" dirty="0" smtClean="0">
                <a:solidFill>
                  <a:schemeClr val="tx1"/>
                </a:solidFill>
                <a:effectLst/>
                <a:latin typeface="+mn-lt"/>
                <a:ea typeface="+mn-ea"/>
                <a:cs typeface="+mn-cs"/>
              </a:rPr>
              <a:t>, or </a:t>
            </a:r>
            <a:r>
              <a:rPr lang="en-US" sz="1200" i="1" kern="1200" dirty="0" smtClean="0">
                <a:solidFill>
                  <a:schemeClr val="tx1"/>
                </a:solidFill>
                <a:effectLst/>
                <a:latin typeface="+mn-lt"/>
                <a:ea typeface="+mn-ea"/>
                <a:cs typeface="+mn-cs"/>
              </a:rPr>
              <a:t>keys</a:t>
            </a:r>
            <a:r>
              <a:rPr lang="en-US" sz="1200" kern="1200" dirty="0" smtClean="0">
                <a:solidFill>
                  <a:schemeClr val="tx1"/>
                </a:solidFill>
                <a:effectLst/>
                <a:latin typeface="+mn-lt"/>
                <a:ea typeface="+mn-ea"/>
                <a:cs typeface="+mn-cs"/>
              </a:rPr>
              <a:t>, can be almost any object.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example, we can use strings as keys: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have an empty</a:t>
            </a:r>
            <a:r>
              <a:rPr lang="en-US" baseline="0" dirty="0" smtClean="0"/>
              <a:t> hash to start (</a:t>
            </a:r>
            <a:r>
              <a:rPr lang="en-US" sz="1200" kern="1200" dirty="0" smtClean="0">
                <a:solidFill>
                  <a:schemeClr val="tx1"/>
                </a:solidFill>
                <a:effectLst/>
                <a:latin typeface="+mn-lt"/>
                <a:ea typeface="+mn-ea"/>
                <a:cs typeface="+mn-cs"/>
              </a:rPr>
              <a:t>as you can see, the hash is indicated with curly braces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 let’s add some key-value pairs to the hash so that it</a:t>
            </a:r>
            <a:r>
              <a:rPr lang="fr-FR"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s no longer empty)</a:t>
            </a:r>
            <a:endParaRPr lang="en-US" baseline="0" dirty="0" smtClean="0"/>
          </a:p>
          <a:p>
            <a:r>
              <a:rPr lang="en-US" baseline="0" dirty="0" smtClean="0"/>
              <a:t>…to the key first_name we assign a value of Marty</a:t>
            </a:r>
          </a:p>
          <a:p>
            <a:r>
              <a:rPr lang="en-US" baseline="0" dirty="0" smtClean="0"/>
              <a:t>…to the key last_name we assign a value of McFly</a:t>
            </a:r>
          </a:p>
          <a:p>
            <a:r>
              <a:rPr lang="en-US" baseline="0" dirty="0" smtClean="0"/>
              <a:t>..Then we can access first_name just as we would with arrays</a:t>
            </a:r>
          </a:p>
          <a:p>
            <a:r>
              <a:rPr lang="en-US" baseline="0" dirty="0" smtClean="0"/>
              <a:t>…and typing just the name of the hash gives us its literal representation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Although hashes resemble arrays, one important difference is that hashes don’t generally guarantee keeping their elements in a particular order. If order matters, use an array.</a:t>
            </a:r>
          </a:p>
          <a:p>
            <a:endParaRPr lang="en-US" baseline="0" dirty="0" smtClean="0"/>
          </a:p>
        </p:txBody>
      </p:sp>
      <p:sp>
        <p:nvSpPr>
          <p:cNvPr id="4" name="Slide Number Placeholder 3"/>
          <p:cNvSpPr>
            <a:spLocks noGrp="1"/>
          </p:cNvSpPr>
          <p:nvPr>
            <p:ph type="sldNum" sz="quarter" idx="10"/>
          </p:nvPr>
        </p:nvSpPr>
        <p:spPr/>
        <p:txBody>
          <a:bodyPr/>
          <a:lstStyle/>
          <a:p>
            <a:fld id="{5CE6CDAF-8FC2-6B49-BF1D-EF6E20AD655A}" type="slidenum">
              <a:rPr lang="en-US" smtClean="0"/>
              <a:t>26</a:t>
            </a:fld>
            <a:endParaRPr lang="en-US"/>
          </a:p>
        </p:txBody>
      </p:sp>
    </p:spTree>
    <p:extLst>
      <p:ext uri="{BB962C8B-B14F-4D97-AF65-F5344CB8AC3E}">
        <p14:creationId xmlns:p14="http://schemas.microsoft.com/office/powerpoint/2010/main" val="3598440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all of that’s a lot of work. </a:t>
            </a:r>
            <a:r>
              <a:rPr lang="en-US" sz="1200" kern="1200" dirty="0" smtClean="0">
                <a:solidFill>
                  <a:schemeClr val="tx1"/>
                </a:solidFill>
                <a:effectLst/>
                <a:latin typeface="+mn-lt"/>
                <a:ea typeface="+mn-ea"/>
                <a:cs typeface="+mn-cs"/>
              </a:rPr>
              <a:t>Instead of defining hashes one item at a time using square brackets, it’s easy to use a literal representation with keys and values separated by a “</a:t>
            </a:r>
            <a:r>
              <a:rPr lang="en-US" sz="1200" kern="1200" dirty="0" err="1" smtClean="0">
                <a:solidFill>
                  <a:schemeClr val="tx1"/>
                </a:solidFill>
                <a:effectLst/>
                <a:latin typeface="+mn-lt"/>
                <a:ea typeface="+mn-ea"/>
                <a:cs typeface="+mn-cs"/>
              </a:rPr>
              <a:t>hashrocket</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as you can see between the key first_name and Lorraine and between last_name and McFly.</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these 2</a:t>
            </a:r>
            <a:r>
              <a:rPr lang="en-US" baseline="0" dirty="0" smtClean="0"/>
              <a:t> examples we’ve used </a:t>
            </a:r>
            <a:r>
              <a:rPr lang="en-US" sz="1200" kern="1200" dirty="0" smtClean="0">
                <a:solidFill>
                  <a:schemeClr val="tx1"/>
                </a:solidFill>
                <a:effectLst/>
                <a:latin typeface="+mn-lt"/>
                <a:ea typeface="+mn-ea"/>
                <a:cs typeface="+mn-cs"/>
              </a:rPr>
              <a:t>strings as hash keys, but in Rails it is much more common to use </a:t>
            </a:r>
            <a:r>
              <a:rPr lang="en-US" sz="1200" i="1" kern="1200" dirty="0" smtClean="0">
                <a:solidFill>
                  <a:schemeClr val="tx1"/>
                </a:solidFill>
                <a:effectLst/>
                <a:latin typeface="+mn-lt"/>
                <a:ea typeface="+mn-ea"/>
                <a:cs typeface="+mn-cs"/>
              </a:rPr>
              <a:t>symbols </a:t>
            </a:r>
            <a:r>
              <a:rPr lang="en-US" sz="1200" kern="1200" dirty="0" smtClean="0">
                <a:solidFill>
                  <a:schemeClr val="tx1"/>
                </a:solidFill>
                <a:effectLst/>
                <a:latin typeface="+mn-lt"/>
                <a:ea typeface="+mn-ea"/>
                <a:cs typeface="+mn-cs"/>
              </a:rPr>
              <a:t>instead.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…Symbols look kind of like strings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they start with a colon and aren’t surrounded by the</a:t>
            </a:r>
            <a:r>
              <a:rPr lang="en-US" sz="1200" kern="1200" baseline="0" dirty="0" smtClean="0">
                <a:solidFill>
                  <a:schemeClr val="tx1"/>
                </a:solidFill>
                <a:effectLst/>
                <a:latin typeface="+mn-lt"/>
                <a:ea typeface="+mn-ea"/>
                <a:cs typeface="+mn-cs"/>
              </a:rPr>
              <a:t> baggage of</a:t>
            </a:r>
            <a:r>
              <a:rPr lang="en-US" sz="1200" kern="1200" dirty="0" smtClean="0">
                <a:solidFill>
                  <a:schemeClr val="tx1"/>
                </a:solidFill>
                <a:effectLst/>
                <a:latin typeface="+mn-lt"/>
                <a:ea typeface="+mn-ea"/>
                <a:cs typeface="+mn-cs"/>
              </a:rPr>
              <a:t> quotes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unlike strings, you can’t use all characters. You have</a:t>
            </a:r>
            <a:r>
              <a:rPr lang="en-US" sz="1200" kern="1200" baseline="0" dirty="0" smtClean="0">
                <a:solidFill>
                  <a:schemeClr val="tx1"/>
                </a:solidFill>
                <a:effectLst/>
                <a:latin typeface="+mn-lt"/>
                <a:ea typeface="+mn-ea"/>
                <a:cs typeface="+mn-cs"/>
              </a:rPr>
              <a:t> to start the symbol with a letter (not a number, for example) and then stick to normal word characters.</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27</a:t>
            </a:fld>
            <a:endParaRPr lang="en-US"/>
          </a:p>
        </p:txBody>
      </p:sp>
    </p:spTree>
    <p:extLst>
      <p:ext uri="{BB962C8B-B14F-4D97-AF65-F5344CB8AC3E}">
        <p14:creationId xmlns:p14="http://schemas.microsoft.com/office/powerpoint/2010/main" val="2939027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terms of symbols as hash keys, we can define a </a:t>
            </a:r>
            <a:r>
              <a:rPr lang="en-US" sz="1200" b="1" kern="1200" dirty="0" smtClean="0">
                <a:solidFill>
                  <a:schemeClr val="tx1"/>
                </a:solidFill>
                <a:effectLst/>
                <a:latin typeface="+mn-lt"/>
                <a:ea typeface="+mn-ea"/>
                <a:cs typeface="+mn-cs"/>
              </a:rPr>
              <a:t>user</a:t>
            </a:r>
            <a:r>
              <a:rPr lang="en-US" sz="1200" kern="1200" dirty="0" smtClean="0">
                <a:solidFill>
                  <a:schemeClr val="tx1"/>
                </a:solidFill>
                <a:effectLst/>
                <a:latin typeface="+mn-lt"/>
                <a:ea typeface="+mn-ea"/>
                <a:cs typeface="+mn-cs"/>
              </a:rPr>
              <a:t> hash as follows…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we ask for</a:t>
            </a:r>
            <a:r>
              <a:rPr lang="en-US" sz="1200" kern="1200" baseline="0" dirty="0" smtClean="0">
                <a:solidFill>
                  <a:schemeClr val="tx1"/>
                </a:solidFill>
                <a:effectLst/>
                <a:latin typeface="+mn-lt"/>
                <a:ea typeface="+mn-ea"/>
                <a:cs typeface="+mn-cs"/>
              </a:rPr>
              <a:t> the value of the symbol name, we get the correct value of </a:t>
            </a:r>
            <a:r>
              <a:rPr lang="en-US" sz="1200" kern="1200" baseline="0" dirty="0" err="1" smtClean="0">
                <a:solidFill>
                  <a:schemeClr val="tx1"/>
                </a:solidFill>
                <a:effectLst/>
                <a:latin typeface="+mn-lt"/>
                <a:ea typeface="+mn-ea"/>
                <a:cs typeface="+mn-cs"/>
              </a:rPr>
              <a:t>george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mclfy</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a:t>
            </a:r>
            <a:r>
              <a:rPr lang="en-US" sz="1200" kern="1200" baseline="0" dirty="0" smtClean="0">
                <a:solidFill>
                  <a:schemeClr val="tx1"/>
                </a:solidFill>
                <a:effectLst/>
                <a:latin typeface="+mn-lt"/>
                <a:ea typeface="+mn-ea"/>
                <a:cs typeface="+mn-cs"/>
              </a:rPr>
              <a:t> then, </a:t>
            </a:r>
            <a:r>
              <a:rPr lang="en-US" sz="1200" kern="1200" dirty="0" smtClean="0">
                <a:solidFill>
                  <a:schemeClr val="tx1"/>
                </a:solidFill>
                <a:effectLst/>
                <a:latin typeface="+mn-lt"/>
                <a:ea typeface="+mn-ea"/>
                <a:cs typeface="+mn-cs"/>
              </a:rPr>
              <a:t>when we try to access an</a:t>
            </a:r>
            <a:r>
              <a:rPr lang="en-US" sz="1200" kern="1200" baseline="0" dirty="0" smtClean="0">
                <a:solidFill>
                  <a:schemeClr val="tx1"/>
                </a:solidFill>
                <a:effectLst/>
                <a:latin typeface="+mn-lt"/>
                <a:ea typeface="+mn-ea"/>
                <a:cs typeface="+mn-cs"/>
              </a:rPr>
              <a:t> undefined key, we get the value of NIL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Also, since its so common for hashes to use symbols, Ruby supports a new syntax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which </a:t>
            </a:r>
            <a:r>
              <a:rPr lang="en-US" sz="1200" kern="1200" dirty="0" smtClean="0">
                <a:solidFill>
                  <a:schemeClr val="tx1"/>
                </a:solidFill>
                <a:effectLst/>
                <a:latin typeface="+mn-lt"/>
                <a:ea typeface="+mn-ea"/>
                <a:cs typeface="+mn-cs"/>
              </a:rPr>
              <a:t>replaces the symbol/</a:t>
            </a:r>
            <a:r>
              <a:rPr lang="en-US" sz="1200" kern="1200" dirty="0" err="1" smtClean="0">
                <a:solidFill>
                  <a:schemeClr val="tx1"/>
                </a:solidFill>
                <a:effectLst/>
                <a:latin typeface="+mn-lt"/>
                <a:ea typeface="+mn-ea"/>
                <a:cs typeface="+mn-cs"/>
              </a:rPr>
              <a:t>hashrocket</a:t>
            </a:r>
            <a:r>
              <a:rPr lang="en-US" sz="1200" kern="1200" dirty="0" smtClean="0">
                <a:solidFill>
                  <a:schemeClr val="tx1"/>
                </a:solidFill>
                <a:effectLst/>
                <a:latin typeface="+mn-lt"/>
                <a:ea typeface="+mn-ea"/>
                <a:cs typeface="+mn-cs"/>
              </a:rPr>
              <a:t> combination with the name of the key followed by a colon and a value. Both syntaxes</a:t>
            </a:r>
            <a:r>
              <a:rPr lang="en-US" sz="1200" kern="1200" baseline="0" dirty="0" smtClean="0">
                <a:solidFill>
                  <a:schemeClr val="tx1"/>
                </a:solidFill>
                <a:effectLst/>
                <a:latin typeface="+mn-lt"/>
                <a:ea typeface="+mn-ea"/>
                <a:cs typeface="+mn-cs"/>
              </a:rPr>
              <a:t> are in common use, so it’s important to be able to recognize both. </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CE6CDAF-8FC2-6B49-BF1D-EF6E20AD655A}" type="slidenum">
              <a:rPr lang="en-US" smtClean="0"/>
              <a:t>28</a:t>
            </a:fld>
            <a:endParaRPr lang="en-US"/>
          </a:p>
        </p:txBody>
      </p:sp>
    </p:spTree>
    <p:extLst>
      <p:ext uri="{BB962C8B-B14F-4D97-AF65-F5344CB8AC3E}">
        <p14:creationId xmlns:p14="http://schemas.microsoft.com/office/powerpoint/2010/main" val="4095285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with arrays and ranges, hashes respond to the </a:t>
            </a:r>
            <a:r>
              <a:rPr lang="en-US" sz="1200" b="1" kern="1200" dirty="0" smtClean="0">
                <a:solidFill>
                  <a:schemeClr val="tx1"/>
                </a:solidFill>
                <a:effectLst/>
                <a:latin typeface="+mn-lt"/>
                <a:ea typeface="+mn-ea"/>
                <a:cs typeface="+mn-cs"/>
              </a:rPr>
              <a:t>each</a:t>
            </a:r>
            <a:r>
              <a:rPr lang="en-US" sz="1200" kern="1200" dirty="0" smtClean="0">
                <a:solidFill>
                  <a:schemeClr val="tx1"/>
                </a:solidFill>
                <a:effectLst/>
                <a:latin typeface="+mn-lt"/>
                <a:ea typeface="+mn-ea"/>
                <a:cs typeface="+mn-cs"/>
              </a:rPr>
              <a:t> method. For example, consider a hash named </a:t>
            </a:r>
            <a:r>
              <a:rPr lang="en-US" sz="1200" b="1" kern="1200" dirty="0" smtClean="0">
                <a:solidFill>
                  <a:schemeClr val="tx1"/>
                </a:solidFill>
                <a:effectLst/>
                <a:latin typeface="+mn-lt"/>
                <a:ea typeface="+mn-ea"/>
                <a:cs typeface="+mn-cs"/>
              </a:rPr>
              <a:t>flash…</a:t>
            </a: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keys for two conditions, </a:t>
            </a:r>
            <a:r>
              <a:rPr lang="en-US" sz="1200" b="1" kern="1200" dirty="0" smtClean="0">
                <a:solidFill>
                  <a:schemeClr val="tx1"/>
                </a:solidFill>
                <a:effectLst/>
                <a:latin typeface="+mn-lt"/>
                <a:ea typeface="+mn-ea"/>
                <a:cs typeface="+mn-cs"/>
              </a:rPr>
              <a:t>:success</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:danger</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 all green text of the code, all the way to END]]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while the </a:t>
            </a:r>
            <a:r>
              <a:rPr lang="en-US" sz="1200" b="1" kern="1200" dirty="0" smtClean="0">
                <a:solidFill>
                  <a:schemeClr val="tx1"/>
                </a:solidFill>
                <a:effectLst/>
                <a:latin typeface="+mn-lt"/>
                <a:ea typeface="+mn-ea"/>
                <a:cs typeface="+mn-cs"/>
              </a:rPr>
              <a:t>each</a:t>
            </a:r>
            <a:r>
              <a:rPr lang="en-US" sz="1200" kern="1200" dirty="0" smtClean="0">
                <a:solidFill>
                  <a:schemeClr val="tx1"/>
                </a:solidFill>
                <a:effectLst/>
                <a:latin typeface="+mn-lt"/>
                <a:ea typeface="+mn-ea"/>
                <a:cs typeface="+mn-cs"/>
              </a:rPr>
              <a:t> method for arrays takes a block with only one variable, the </a:t>
            </a:r>
            <a:r>
              <a:rPr lang="en-US" sz="1200" b="1" kern="1200" dirty="0" smtClean="0">
                <a:solidFill>
                  <a:schemeClr val="tx1"/>
                </a:solidFill>
                <a:effectLst/>
                <a:latin typeface="+mn-lt"/>
                <a:ea typeface="+mn-ea"/>
                <a:cs typeface="+mn-cs"/>
              </a:rPr>
              <a:t>each</a:t>
            </a:r>
            <a:r>
              <a:rPr lang="en-US" sz="1200" kern="1200" dirty="0" smtClean="0">
                <a:solidFill>
                  <a:schemeClr val="tx1"/>
                </a:solidFill>
                <a:effectLst/>
                <a:latin typeface="+mn-lt"/>
                <a:ea typeface="+mn-ea"/>
                <a:cs typeface="+mn-cs"/>
              </a:rPr>
              <a:t> method for hashes takes two, a </a:t>
            </a:r>
            <a:r>
              <a:rPr lang="en-US" sz="1200" i="1" kern="1200" dirty="0" smtClean="0">
                <a:solidFill>
                  <a:schemeClr val="tx1"/>
                </a:solidFill>
                <a:effectLst/>
                <a:latin typeface="+mn-lt"/>
                <a:ea typeface="+mn-ea"/>
                <a:cs typeface="+mn-cs"/>
              </a:rPr>
              <a:t>key</a:t>
            </a:r>
            <a:r>
              <a:rPr lang="en-US" sz="1200" kern="1200" dirty="0" smtClean="0">
                <a:solidFill>
                  <a:schemeClr val="tx1"/>
                </a:solidFill>
                <a:effectLst/>
                <a:latin typeface="+mn-lt"/>
                <a:ea typeface="+mn-ea"/>
                <a:cs typeface="+mn-cs"/>
              </a:rPr>
              <a:t> and a </a:t>
            </a:r>
            <a:r>
              <a:rPr lang="en-US" sz="1200" i="1" kern="1200" dirty="0" smtClean="0">
                <a:solidFill>
                  <a:schemeClr val="tx1"/>
                </a:solidFill>
                <a:effectLst/>
                <a:latin typeface="+mn-lt"/>
                <a:ea typeface="+mn-ea"/>
                <a:cs typeface="+mn-cs"/>
              </a:rPr>
              <a:t>value</a:t>
            </a:r>
            <a:r>
              <a:rPr lang="en-US" sz="1200" kern="1200" dirty="0" smtClean="0">
                <a:solidFill>
                  <a:schemeClr val="tx1"/>
                </a:solidFill>
                <a:effectLst/>
                <a:latin typeface="+mn-lt"/>
                <a:ea typeface="+mn-ea"/>
                <a:cs typeface="+mn-cs"/>
              </a:rPr>
              <a:t>. Thus, the </a:t>
            </a:r>
            <a:r>
              <a:rPr lang="en-US" sz="1200" b="1" kern="1200" dirty="0" smtClean="0">
                <a:solidFill>
                  <a:schemeClr val="tx1"/>
                </a:solidFill>
                <a:effectLst/>
                <a:latin typeface="+mn-lt"/>
                <a:ea typeface="+mn-ea"/>
                <a:cs typeface="+mn-cs"/>
              </a:rPr>
              <a:t>each</a:t>
            </a:r>
            <a:r>
              <a:rPr lang="en-US" sz="1200" kern="1200" dirty="0" smtClean="0">
                <a:solidFill>
                  <a:schemeClr val="tx1"/>
                </a:solidFill>
                <a:effectLst/>
                <a:latin typeface="+mn-lt"/>
                <a:ea typeface="+mn-ea"/>
                <a:cs typeface="+mn-cs"/>
              </a:rPr>
              <a:t> method for a hash iterates through the hash one key-value </a:t>
            </a:r>
            <a:r>
              <a:rPr lang="en-US" sz="1200" i="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at a time.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This example also uses the INSPECT method, which returns a string with a literal representation of the object it’s called 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result of this</a:t>
            </a:r>
            <a:r>
              <a:rPr lang="en-US" sz="1200" kern="1200" baseline="0" dirty="0" smtClean="0">
                <a:solidFill>
                  <a:schemeClr val="tx1"/>
                </a:solidFill>
                <a:effectLst/>
                <a:latin typeface="+mn-lt"/>
                <a:ea typeface="+mn-ea"/>
                <a:cs typeface="+mn-cs"/>
              </a:rPr>
              <a:t> operation is that is has printed the string, “Key, success, has a value of the string, great </a:t>
            </a:r>
            <a:r>
              <a:rPr lang="en-US" sz="1200" kern="1200" baseline="0" dirty="0" err="1" smtClean="0">
                <a:solidFill>
                  <a:schemeClr val="tx1"/>
                </a:solidFill>
                <a:effectLst/>
                <a:latin typeface="+mn-lt"/>
                <a:ea typeface="+mn-ea"/>
                <a:cs typeface="+mn-cs"/>
              </a:rPr>
              <a:t>scott</a:t>
            </a:r>
            <a:r>
              <a:rPr lang="en-US" sz="1200" kern="1200" baseline="0" dirty="0" smtClean="0">
                <a:solidFill>
                  <a:schemeClr val="tx1"/>
                </a:solidFill>
                <a:effectLst/>
                <a:latin typeface="+mn-lt"/>
                <a:ea typeface="+mn-ea"/>
                <a:cs typeface="+mn-cs"/>
              </a:rPr>
              <a:t> it worked” … and the key, danger, has a value of the string, “run for it </a:t>
            </a:r>
            <a:r>
              <a:rPr lang="en-US" sz="1200" kern="1200" baseline="0" dirty="0" err="1" smtClean="0">
                <a:solidFill>
                  <a:schemeClr val="tx1"/>
                </a:solidFill>
                <a:effectLst/>
                <a:latin typeface="+mn-lt"/>
                <a:ea typeface="+mn-ea"/>
                <a:cs typeface="+mn-cs"/>
              </a:rPr>
              <a:t>marty</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29</a:t>
            </a:fld>
            <a:endParaRPr lang="en-US"/>
          </a:p>
        </p:txBody>
      </p:sp>
    </p:spTree>
    <p:extLst>
      <p:ext uri="{BB962C8B-B14F-4D97-AF65-F5344CB8AC3E}">
        <p14:creationId xmlns:p14="http://schemas.microsoft.com/office/powerpoint/2010/main" val="404106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3</a:t>
            </a:fld>
            <a:endParaRPr lang="en-US"/>
          </a:p>
        </p:txBody>
      </p:sp>
    </p:spTree>
    <p:extLst>
      <p:ext uri="{BB962C8B-B14F-4D97-AF65-F5344CB8AC3E}">
        <p14:creationId xmlns:p14="http://schemas.microsoft.com/office/powerpoint/2010/main" val="652843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that’s all for today. </a:t>
            </a:r>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30</a:t>
            </a:fld>
            <a:endParaRPr lang="en-US"/>
          </a:p>
        </p:txBody>
      </p:sp>
    </p:spTree>
    <p:extLst>
      <p:ext uri="{BB962C8B-B14F-4D97-AF65-F5344CB8AC3E}">
        <p14:creationId xmlns:p14="http://schemas.microsoft.com/office/powerpoint/2010/main" val="187402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Rails is a backend framework that </a:t>
            </a:r>
            <a:r>
              <a:rPr lang="en-US" sz="1200" kern="1200" dirty="0" smtClean="0">
                <a:solidFill>
                  <a:schemeClr val="tx1"/>
                </a:solidFill>
                <a:effectLst/>
                <a:latin typeface="+mn-lt"/>
                <a:ea typeface="+mn-ea"/>
                <a:cs typeface="+mn-cs"/>
              </a:rPr>
              <a:t>combines the </a:t>
            </a:r>
            <a:r>
              <a:rPr lang="en-US" sz="1200" b="0" kern="1200" dirty="0" smtClean="0">
                <a:solidFill>
                  <a:schemeClr val="tx1"/>
                </a:solidFill>
                <a:effectLst/>
                <a:latin typeface="+mn-lt"/>
                <a:ea typeface="+mn-ea"/>
                <a:cs typeface="+mn-cs"/>
              </a:rPr>
              <a:t>Ruby</a:t>
            </a:r>
            <a:r>
              <a:rPr lang="en-US" sz="1200" kern="1200" dirty="0" smtClean="0">
                <a:solidFill>
                  <a:schemeClr val="tx1"/>
                </a:solidFill>
                <a:effectLst/>
                <a:latin typeface="+mn-lt"/>
                <a:ea typeface="+mn-ea"/>
                <a:cs typeface="+mn-cs"/>
              </a:rPr>
              <a:t> programming language with frontend</a:t>
            </a:r>
            <a:r>
              <a:rPr lang="en-US" sz="1200" kern="1200" baseline="0" dirty="0" smtClean="0">
                <a:solidFill>
                  <a:schemeClr val="tx1"/>
                </a:solidFill>
                <a:effectLst/>
                <a:latin typeface="+mn-lt"/>
                <a:ea typeface="+mn-ea"/>
                <a:cs typeface="+mn-cs"/>
              </a:rPr>
              <a:t> languages such as </a:t>
            </a:r>
            <a:r>
              <a:rPr lang="en-US" sz="1200" kern="1200" dirty="0" smtClean="0">
                <a:solidFill>
                  <a:schemeClr val="tx1"/>
                </a:solidFill>
                <a:effectLst/>
                <a:latin typeface="+mn-lt"/>
                <a:ea typeface="+mn-ea"/>
                <a:cs typeface="+mn-cs"/>
              </a:rPr>
              <a:t>HTML</a:t>
            </a:r>
            <a:r>
              <a:rPr lang="en-US" sz="1200" kern="1200" baseline="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CSS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create a web application that runs on a web server.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Ruby is a big language, and the subset needed to be productive as a Rails developer is relatively small. Today</a:t>
            </a:r>
            <a:r>
              <a:rPr lang="en-US" sz="1200" kern="1200" baseline="0" dirty="0" smtClean="0">
                <a:solidFill>
                  <a:schemeClr val="tx1"/>
                </a:solidFill>
                <a:effectLst/>
                <a:latin typeface="+mn-lt"/>
                <a:ea typeface="+mn-ea"/>
                <a:cs typeface="+mn-cs"/>
              </a:rPr>
              <a:t> we’ll start to cover only that subset.</a:t>
            </a:r>
            <a:endParaRPr lang="en-US"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4</a:t>
            </a:fld>
            <a:endParaRPr lang="en-US"/>
          </a:p>
        </p:txBody>
      </p:sp>
    </p:spTree>
    <p:extLst>
      <p:ext uri="{BB962C8B-B14F-4D97-AF65-F5344CB8AC3E}">
        <p14:creationId xmlns:p14="http://schemas.microsoft.com/office/powerpoint/2010/main" val="65284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any of this seems confusing, don’t worry.</a:t>
            </a:r>
            <a:r>
              <a:rPr lang="en-US" sz="1200" kern="1200" baseline="0" dirty="0" smtClean="0">
                <a:solidFill>
                  <a:schemeClr val="tx1"/>
                </a:solidFill>
                <a:effectLst/>
                <a:latin typeface="+mn-lt"/>
                <a:ea typeface="+mn-ea"/>
                <a:cs typeface="+mn-cs"/>
              </a:rPr>
              <a:t> My goal is to expose you to Rails-flavored Ruby concepts so that they’re slightly more familiar to you the next time you see them. </a:t>
            </a:r>
          </a:p>
        </p:txBody>
      </p:sp>
      <p:sp>
        <p:nvSpPr>
          <p:cNvPr id="4" name="Slide Number Placeholder 3"/>
          <p:cNvSpPr>
            <a:spLocks noGrp="1"/>
          </p:cNvSpPr>
          <p:nvPr>
            <p:ph type="sldNum" sz="quarter" idx="10"/>
          </p:nvPr>
        </p:nvSpPr>
        <p:spPr/>
        <p:txBody>
          <a:bodyPr/>
          <a:lstStyle/>
          <a:p>
            <a:fld id="{5CE6CDAF-8FC2-6B49-BF1D-EF6E20AD655A}" type="slidenum">
              <a:rPr lang="en-US" smtClean="0"/>
              <a:t>5</a:t>
            </a:fld>
            <a:endParaRPr lang="en-US"/>
          </a:p>
        </p:txBody>
      </p:sp>
    </p:spTree>
    <p:extLst>
      <p:ext uri="{BB962C8B-B14F-4D97-AF65-F5344CB8AC3E}">
        <p14:creationId xmlns:p14="http://schemas.microsoft.com/office/powerpoint/2010/main" val="183242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only have an hour and we’ll cover a lot of material,</a:t>
            </a:r>
            <a:r>
              <a:rPr lang="en-US" dirty="0" smtClean="0"/>
              <a:t> it might be easiest</a:t>
            </a:r>
            <a:r>
              <a:rPr lang="en-US" baseline="0" dirty="0" smtClean="0"/>
              <a:t> for you to watch then try out the exercises at home using your downloaded version of this ppt. </a:t>
            </a:r>
          </a:p>
          <a:p>
            <a:r>
              <a:rPr lang="en-US" baseline="0" dirty="0" smtClean="0"/>
              <a:t>…If you want to follow along right now, you have three options.</a:t>
            </a:r>
          </a:p>
          <a:p>
            <a:r>
              <a:rPr lang="en-US" baseline="0" dirty="0" smtClean="0"/>
              <a:t>…1</a:t>
            </a:r>
            <a:r>
              <a:rPr lang="en-US" baseline="30000" dirty="0" smtClean="0"/>
              <a:t>st</a:t>
            </a:r>
            <a:r>
              <a:rPr lang="en-US" baseline="0" dirty="0" smtClean="0"/>
              <a:t> if you don</a:t>
            </a:r>
            <a:r>
              <a:rPr lang="fr-FR" baseline="0" dirty="0" smtClean="0"/>
              <a:t>’</a:t>
            </a:r>
            <a:r>
              <a:rPr lang="en-US" baseline="0" dirty="0" smtClean="0"/>
              <a:t>t have Rails or Ruby on your machine, go to the address on the screen and click on Ruby. This is an online interpreter that will Read, Evaluate (or run) and Print your code.  That’s why it’s called a REPL (a read, evaluate, print loop).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a:t>
            </a:r>
            <a:r>
              <a:rPr lang="en-US" baseline="30000" dirty="0" smtClean="0"/>
              <a:t>nd</a:t>
            </a:r>
            <a:r>
              <a:rPr lang="en-US" baseline="0" dirty="0" smtClean="0"/>
              <a:t>, if </a:t>
            </a:r>
            <a:r>
              <a:rPr lang="en-US" dirty="0" smtClean="0"/>
              <a:t>you’ve installed Ruby (Macs ship with Ruby), open</a:t>
            </a:r>
            <a:r>
              <a:rPr lang="en-US" baseline="0" dirty="0" smtClean="0"/>
              <a:t> Terminal or the Command Line and type </a:t>
            </a:r>
            <a:r>
              <a:rPr lang="en-US" baseline="0" dirty="0" err="1" smtClean="0"/>
              <a:t>irb</a:t>
            </a:r>
            <a:r>
              <a:rPr lang="en-US" baseline="0" dirty="0" smtClean="0"/>
              <a:t>, which is the interactive Ruby shell. Once you start up </a:t>
            </a:r>
            <a:r>
              <a:rPr lang="en-US" baseline="0" dirty="0" err="1" smtClean="0"/>
              <a:t>irb</a:t>
            </a:r>
            <a:r>
              <a:rPr lang="en-US" baseline="0" dirty="0" smtClean="0"/>
              <a:t> you can type Ruby code interactively and see results immediately. </a:t>
            </a:r>
          </a:p>
          <a:p>
            <a:r>
              <a:rPr lang="en-US" baseline="0" dirty="0" smtClean="0"/>
              <a:t>…Last, i</a:t>
            </a:r>
            <a:r>
              <a:rPr lang="en-US" dirty="0" smtClean="0"/>
              <a:t>f you’ve installed Rails and created an app on</a:t>
            </a:r>
            <a:r>
              <a:rPr lang="en-US" baseline="0" dirty="0" smtClean="0"/>
              <a:t> your machine, use the </a:t>
            </a:r>
            <a:r>
              <a:rPr lang="en-US" sz="1200" i="1" kern="1200" dirty="0" smtClean="0">
                <a:solidFill>
                  <a:schemeClr val="tx1"/>
                </a:solidFill>
                <a:effectLst/>
                <a:latin typeface="+mn-lt"/>
                <a:ea typeface="+mn-ea"/>
                <a:cs typeface="+mn-cs"/>
              </a:rPr>
              <a:t>Rails console</a:t>
            </a:r>
            <a:r>
              <a:rPr lang="en-US" sz="1200" kern="1200" dirty="0" smtClean="0">
                <a:solidFill>
                  <a:schemeClr val="tx1"/>
                </a:solidFill>
                <a:effectLst/>
                <a:latin typeface="+mn-lt"/>
                <a:ea typeface="+mn-ea"/>
                <a:cs typeface="+mn-cs"/>
              </a:rPr>
              <a:t>, which uses </a:t>
            </a:r>
            <a:r>
              <a:rPr lang="en-US" sz="1200" kern="1200" dirty="0" err="1" smtClean="0">
                <a:solidFill>
                  <a:schemeClr val="tx1"/>
                </a:solidFill>
                <a:effectLst/>
                <a:latin typeface="+mn-lt"/>
                <a:ea typeface="+mn-ea"/>
                <a:cs typeface="+mn-cs"/>
              </a:rPr>
              <a:t>irb</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what </a:t>
            </a:r>
            <a:r>
              <a:rPr lang="en-US" sz="1200" kern="1200" dirty="0" err="1" smtClean="0">
                <a:solidFill>
                  <a:schemeClr val="tx1"/>
                </a:solidFill>
                <a:effectLst/>
                <a:latin typeface="+mn-lt"/>
                <a:ea typeface="+mn-ea"/>
                <a:cs typeface="+mn-cs"/>
              </a:rPr>
              <a:t>Hartl</a:t>
            </a:r>
            <a:r>
              <a:rPr lang="en-US" sz="1200" kern="1200" dirty="0" smtClean="0">
                <a:solidFill>
                  <a:schemeClr val="tx1"/>
                </a:solidFill>
                <a:effectLst/>
                <a:latin typeface="+mn-lt"/>
                <a:ea typeface="+mn-ea"/>
                <a:cs typeface="+mn-cs"/>
              </a:rPr>
              <a:t> uses—it’s a tool</a:t>
            </a:r>
            <a:r>
              <a:rPr lang="en-US" sz="1200" kern="1200" baseline="0" dirty="0" smtClean="0">
                <a:solidFill>
                  <a:schemeClr val="tx1"/>
                </a:solidFill>
                <a:effectLst/>
                <a:latin typeface="+mn-lt"/>
                <a:ea typeface="+mn-ea"/>
                <a:cs typeface="+mn-cs"/>
              </a:rPr>
              <a:t> that</a:t>
            </a:r>
            <a:r>
              <a:rPr lang="en-US" sz="1200" kern="1200" dirty="0" smtClean="0">
                <a:solidFill>
                  <a:schemeClr val="tx1"/>
                </a:solidFill>
                <a:effectLst/>
                <a:latin typeface="+mn-lt"/>
                <a:ea typeface="+mn-ea"/>
                <a:cs typeface="+mn-cs"/>
              </a:rPr>
              <a:t> lets you interact with your Rails application</a:t>
            </a:r>
            <a:r>
              <a:rPr lang="en-US" sz="1200" kern="1200" baseline="0" dirty="0" smtClean="0">
                <a:solidFill>
                  <a:schemeClr val="tx1"/>
                </a:solidFill>
                <a:effectLst/>
                <a:latin typeface="+mn-lt"/>
                <a:ea typeface="+mn-ea"/>
                <a:cs typeface="+mn-cs"/>
              </a:rPr>
              <a:t> from the command line. To access the Rails Console, cd into your app directory and type RAILS C into the command prompt.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6</a:t>
            </a:fld>
            <a:endParaRPr lang="en-US"/>
          </a:p>
        </p:txBody>
      </p:sp>
    </p:spTree>
    <p:extLst>
      <p:ext uri="{BB962C8B-B14F-4D97-AF65-F5344CB8AC3E}">
        <p14:creationId xmlns:p14="http://schemas.microsoft.com/office/powerpoint/2010/main" val="922661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everyone</a:t>
            </a:r>
            <a:r>
              <a:rPr lang="en-US" baseline="0" dirty="0" smtClean="0"/>
              <a:t> who wants to follow along is ready to do so then I’ll dive right into the concepts.</a:t>
            </a:r>
          </a:p>
          <a:p>
            <a:endParaRPr lang="en-US" baseline="0" dirty="0" smtClean="0"/>
          </a:p>
          <a:p>
            <a:r>
              <a:rPr lang="en-US" dirty="0" smtClean="0"/>
              <a:t>I’ll go over this</a:t>
            </a:r>
            <a:r>
              <a:rPr lang="en-US" baseline="0" dirty="0" smtClean="0"/>
              <a:t> </a:t>
            </a:r>
            <a:r>
              <a:rPr lang="en-US" dirty="0" smtClean="0"/>
              <a:t>list</a:t>
            </a:r>
            <a:r>
              <a:rPr lang="en-US" baseline="0" dirty="0" smtClean="0"/>
              <a:t> of 6</a:t>
            </a:r>
            <a:r>
              <a:rPr lang="en-US" dirty="0" smtClean="0"/>
              <a:t> </a:t>
            </a:r>
            <a:r>
              <a:rPr lang="en-US" baseline="0" dirty="0" smtClean="0"/>
              <a:t>concepts </a:t>
            </a:r>
            <a:r>
              <a:rPr lang="en-US" dirty="0" smtClean="0"/>
              <a:t>one by one, first providing</a:t>
            </a:r>
            <a:r>
              <a:rPr lang="en-US" baseline="0" dirty="0" smtClean="0"/>
              <a:t> a brief overview of what the concept means in the context of the Ruby language, followed by examples of how that concept works in action. </a:t>
            </a:r>
          </a:p>
          <a:p>
            <a:endParaRPr lang="en-US" baseline="0" dirty="0" smtClean="0"/>
          </a:p>
          <a:p>
            <a:r>
              <a:rPr lang="en-US" baseline="0" dirty="0" smtClean="0"/>
              <a:t>The green text is the input I’ve provided into </a:t>
            </a:r>
            <a:r>
              <a:rPr lang="en-US" baseline="0" dirty="0" err="1" smtClean="0"/>
              <a:t>irb</a:t>
            </a:r>
            <a:r>
              <a:rPr lang="en-US" baseline="0" dirty="0" smtClean="0"/>
              <a:t>, and the red text is the output of </a:t>
            </a:r>
            <a:r>
              <a:rPr lang="en-US" baseline="0" dirty="0" err="1" smtClean="0"/>
              <a:t>irb</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7</a:t>
            </a:fld>
            <a:endParaRPr lang="en-US"/>
          </a:p>
        </p:txBody>
      </p:sp>
    </p:spTree>
    <p:extLst>
      <p:ext uri="{BB962C8B-B14F-4D97-AF65-F5344CB8AC3E}">
        <p14:creationId xmlns:p14="http://schemas.microsoft.com/office/powerpoint/2010/main" val="254889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Ruby, there are two kinds</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number:</a:t>
            </a:r>
            <a:r>
              <a:rPr lang="en-US" sz="1200" kern="1200" baseline="0" dirty="0" smtClean="0">
                <a:solidFill>
                  <a:schemeClr val="tx1"/>
                </a:solidFill>
                <a:effectLst/>
                <a:latin typeface="+mn-lt"/>
                <a:ea typeface="+mn-ea"/>
                <a:cs typeface="+mn-cs"/>
              </a:rPr>
              <a:t> Integers and </a:t>
            </a:r>
            <a:r>
              <a:rPr lang="en-US" sz="1200" u="sng" kern="1200" dirty="0" smtClean="0">
                <a:solidFill>
                  <a:schemeClr val="tx1"/>
                </a:solidFill>
                <a:effectLst/>
                <a:latin typeface="+mn-lt"/>
                <a:ea typeface="+mn-ea"/>
                <a:cs typeface="+mn-cs"/>
              </a:rPr>
              <a:t>floating-point numbers or, more simply, floats</a:t>
            </a:r>
            <a:r>
              <a:rPr lang="en-US" sz="1200" u="none" kern="1200" dirty="0" smtClean="0">
                <a:solidFill>
                  <a:schemeClr val="tx1"/>
                </a:solidFill>
                <a:effectLst/>
                <a:latin typeface="+mn-lt"/>
                <a:ea typeface="+mn-ea"/>
                <a:cs typeface="+mn-cs"/>
              </a:rPr>
              <a:t> </a:t>
            </a:r>
          </a:p>
          <a:p>
            <a:endParaRPr lang="en-US" sz="1200" u="none"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Integers</a:t>
            </a:r>
            <a:r>
              <a:rPr lang="en-US" sz="1200" u="none" kern="1200" baseline="0" dirty="0" smtClean="0">
                <a:solidFill>
                  <a:schemeClr val="tx1"/>
                </a:solidFill>
                <a:effectLst/>
                <a:latin typeface="+mn-lt"/>
                <a:ea typeface="+mn-ea"/>
                <a:cs typeface="+mn-cs"/>
              </a:rPr>
              <a:t> are n</a:t>
            </a:r>
            <a:r>
              <a:rPr lang="en-US" sz="1200" u="none" kern="1200" dirty="0" smtClean="0">
                <a:solidFill>
                  <a:schemeClr val="tx1"/>
                </a:solidFill>
                <a:effectLst/>
                <a:latin typeface="+mn-lt"/>
                <a:ea typeface="+mn-ea"/>
                <a:cs typeface="+mn-cs"/>
              </a:rPr>
              <a:t>umbers</a:t>
            </a:r>
            <a:r>
              <a:rPr lang="en-US" sz="1200" kern="1200" dirty="0" smtClean="0">
                <a:solidFill>
                  <a:schemeClr val="tx1"/>
                </a:solidFill>
                <a:effectLst/>
                <a:latin typeface="+mn-lt"/>
                <a:ea typeface="+mn-ea"/>
                <a:cs typeface="+mn-cs"/>
              </a:rPr>
              <a:t> without decimal points. They are just a sequence of digits</a:t>
            </a:r>
            <a:r>
              <a:rPr lang="en-US" sz="1200" kern="1200" baseline="0" dirty="0" smtClean="0">
                <a:solidFill>
                  <a:schemeClr val="tx1"/>
                </a:solidFill>
                <a:effectLst/>
                <a:latin typeface="+mn-lt"/>
                <a:ea typeface="+mn-ea"/>
                <a:cs typeface="+mn-cs"/>
              </a:rPr>
              <a:t> like 0, 88, etc.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Floats</a:t>
            </a:r>
            <a:r>
              <a:rPr lang="en-US" sz="1200" kern="1200" dirty="0" smtClean="0">
                <a:solidFill>
                  <a:schemeClr val="tx1"/>
                </a:solidFill>
                <a:effectLst/>
                <a:latin typeface="+mn-lt"/>
                <a:ea typeface="+mn-ea"/>
                <a:cs typeface="+mn-cs"/>
              </a:rPr>
              <a:t> are numbers WITH decimal points (you must place at least one digit before the decimal point). </a:t>
            </a:r>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8</a:t>
            </a:fld>
            <a:endParaRPr lang="en-US"/>
          </a:p>
        </p:txBody>
      </p:sp>
    </p:spTree>
    <p:extLst>
      <p:ext uri="{BB962C8B-B14F-4D97-AF65-F5344CB8AC3E}">
        <p14:creationId xmlns:p14="http://schemas.microsoft.com/office/powerpoint/2010/main" val="154841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numbers exercise, we’ll do some simple math.</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print statement allows us to run all four lines at once but separately so it doesn’t think it’s all part of the same code block—in which case it would only return the last statement it evaluates.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percent sign is called the MODULO operator, which shows the remainder when the first number is divided by the second number. So 4 is the remainder of 88 / 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CE6CDAF-8FC2-6B49-BF1D-EF6E20AD655A}" type="slidenum">
              <a:rPr lang="en-US" smtClean="0"/>
              <a:t>9</a:t>
            </a:fld>
            <a:endParaRPr lang="en-US"/>
          </a:p>
        </p:txBody>
      </p:sp>
    </p:spTree>
    <p:extLst>
      <p:ext uri="{BB962C8B-B14F-4D97-AF65-F5344CB8AC3E}">
        <p14:creationId xmlns:p14="http://schemas.microsoft.com/office/powerpoint/2010/main" val="408154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November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November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November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November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November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November 18,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November 18,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November 18,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November 18,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November 18, 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November 18,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November 18, 2015</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railstutorial.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repl.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90901" y="2037875"/>
            <a:ext cx="5648623" cy="1204306"/>
          </a:xfrm>
        </p:spPr>
        <p:txBody>
          <a:bodyPr/>
          <a:lstStyle/>
          <a:p>
            <a:r>
              <a:rPr lang="en-US" sz="2000" i="1" dirty="0" smtClean="0"/>
              <a:t>Back to the Future </a:t>
            </a:r>
            <a:r>
              <a:rPr lang="en-US" sz="2000" dirty="0" smtClean="0"/>
              <a:t>themed</a:t>
            </a:r>
            <a:r>
              <a:rPr lang="en-US" dirty="0" smtClean="0"/>
              <a:t/>
            </a:r>
            <a:br>
              <a:rPr lang="en-US" dirty="0" smtClean="0"/>
            </a:br>
            <a:r>
              <a:rPr lang="en-US" dirty="0" smtClean="0"/>
              <a:t>Rails-flavored ruby</a:t>
            </a:r>
            <a:endParaRPr lang="en-US" dirty="0"/>
          </a:p>
        </p:txBody>
      </p:sp>
      <p:sp>
        <p:nvSpPr>
          <p:cNvPr id="9" name="Title 1"/>
          <p:cNvSpPr txBox="1">
            <a:spLocks/>
          </p:cNvSpPr>
          <p:nvPr/>
        </p:nvSpPr>
        <p:spPr>
          <a:xfrm rot="19140000">
            <a:off x="1841410" y="3212459"/>
            <a:ext cx="5150950" cy="1067975"/>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endParaRPr lang="en-US" dirty="0"/>
          </a:p>
        </p:txBody>
      </p:sp>
      <p:sp>
        <p:nvSpPr>
          <p:cNvPr id="10" name="TextBox 9"/>
          <p:cNvSpPr txBox="1"/>
          <p:nvPr/>
        </p:nvSpPr>
        <p:spPr>
          <a:xfrm>
            <a:off x="3558831" y="5941809"/>
            <a:ext cx="5585169" cy="923330"/>
          </a:xfrm>
          <a:prstGeom prst="rect">
            <a:avLst/>
          </a:prstGeom>
          <a:noFill/>
        </p:spPr>
        <p:txBody>
          <a:bodyPr wrap="square" rtlCol="0">
            <a:spAutoFit/>
          </a:bodyPr>
          <a:lstStyle/>
          <a:p>
            <a:r>
              <a:rPr lang="en-US" dirty="0" err="1" smtClean="0"/>
              <a:t>Wifi</a:t>
            </a:r>
            <a:r>
              <a:rPr lang="en-US" dirty="0" smtClean="0"/>
              <a:t>: </a:t>
            </a:r>
          </a:p>
          <a:p>
            <a:r>
              <a:rPr lang="en-US" dirty="0" smtClean="0"/>
              <a:t>Password: </a:t>
            </a:r>
          </a:p>
          <a:p>
            <a:r>
              <a:rPr lang="en-US" dirty="0" smtClean="0"/>
              <a:t>Online access to this PowerPoint</a:t>
            </a:r>
            <a:r>
              <a:rPr lang="en-US" dirty="0"/>
              <a:t>:  </a:t>
            </a:r>
            <a:r>
              <a:rPr lang="en-US" dirty="0" smtClean="0"/>
              <a:t> </a:t>
            </a:r>
            <a:r>
              <a:rPr lang="en-US" dirty="0" err="1" smtClean="0"/>
              <a:t>bit.ly</a:t>
            </a:r>
            <a:r>
              <a:rPr lang="en-US" dirty="0"/>
              <a:t>/1RWFudj</a:t>
            </a:r>
          </a:p>
        </p:txBody>
      </p:sp>
      <p:pic>
        <p:nvPicPr>
          <p:cNvPr id="3" name="Picture 2"/>
          <p:cNvPicPr>
            <a:picLocks noChangeAspect="1"/>
          </p:cNvPicPr>
          <p:nvPr/>
        </p:nvPicPr>
        <p:blipFill>
          <a:blip r:embed="rId3"/>
          <a:stretch>
            <a:fillRect/>
          </a:stretch>
        </p:blipFill>
        <p:spPr>
          <a:xfrm>
            <a:off x="461689" y="332662"/>
            <a:ext cx="3322266" cy="2101333"/>
          </a:xfrm>
          <a:prstGeom prst="rect">
            <a:avLst/>
          </a:prstGeom>
        </p:spPr>
      </p:pic>
    </p:spTree>
    <p:extLst>
      <p:ext uri="{BB962C8B-B14F-4D97-AF65-F5344CB8AC3E}">
        <p14:creationId xmlns:p14="http://schemas.microsoft.com/office/powerpoint/2010/main" val="41272740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Strings </a:t>
            </a:r>
            <a:endParaRPr lang="en-US" dirty="0"/>
          </a:p>
        </p:txBody>
      </p:sp>
      <p:sp>
        <p:nvSpPr>
          <p:cNvPr id="3" name="Content Placeholder 2"/>
          <p:cNvSpPr>
            <a:spLocks noGrp="1"/>
          </p:cNvSpPr>
          <p:nvPr>
            <p:ph idx="1"/>
          </p:nvPr>
        </p:nvSpPr>
        <p:spPr/>
        <p:txBody>
          <a:bodyPr>
            <a:normAutofit/>
          </a:bodyPr>
          <a:lstStyle/>
          <a:p>
            <a:r>
              <a:rPr lang="en-US" sz="1800" dirty="0"/>
              <a:t>Lines of text composed of </a:t>
            </a:r>
            <a:r>
              <a:rPr lang="en-US" sz="1800" dirty="0" smtClean="0"/>
              <a:t>characters</a:t>
            </a:r>
          </a:p>
          <a:p>
            <a:pPr marL="342900" lvl="1" indent="-342900">
              <a:spcBef>
                <a:spcPts val="800"/>
              </a:spcBef>
              <a:buClrTx/>
              <a:buNone/>
            </a:pPr>
            <a:endParaRPr lang="en-US" sz="1800" b="1" i="1" dirty="0" smtClean="0"/>
          </a:p>
          <a:p>
            <a:pPr marL="342900" lvl="1" indent="-342900">
              <a:spcBef>
                <a:spcPts val="800"/>
              </a:spcBef>
              <a:buClrTx/>
              <a:buNone/>
            </a:pPr>
            <a:r>
              <a:rPr lang="en-US" sz="1800" b="1" i="1" dirty="0" smtClean="0"/>
              <a:t>Examples</a:t>
            </a:r>
            <a:r>
              <a:rPr lang="en-US" sz="1800" b="1" dirty="0" smtClean="0"/>
              <a:t>: </a:t>
            </a:r>
          </a:p>
          <a:p>
            <a:pPr marL="342900" lvl="1" indent="-342900">
              <a:spcBef>
                <a:spcPts val="800"/>
              </a:spcBef>
              <a:buClrTx/>
              <a:buNone/>
            </a:pPr>
            <a:r>
              <a:rPr lang="en-US" sz="1800" b="1" dirty="0">
                <a:solidFill>
                  <a:srgbClr val="008000"/>
                </a:solidFill>
                <a:latin typeface="Courier"/>
                <a:cs typeface="Courier"/>
              </a:rPr>
              <a:t>"</a:t>
            </a:r>
            <a:r>
              <a:rPr lang="en-US" sz="1800" b="1" dirty="0" smtClean="0">
                <a:solidFill>
                  <a:srgbClr val="008000"/>
                </a:solidFill>
                <a:latin typeface="Courier"/>
                <a:cs typeface="Courier"/>
              </a:rPr>
              <a:t>You’re safe and sound now. Back in good old 1995."	</a:t>
            </a:r>
          </a:p>
          <a:p>
            <a:pPr marL="342900" lvl="1" indent="-342900">
              <a:spcBef>
                <a:spcPts val="800"/>
              </a:spcBef>
              <a:buClrTx/>
              <a:buNone/>
            </a:pPr>
            <a:endParaRPr lang="en-US" sz="900" b="1" dirty="0">
              <a:solidFill>
                <a:srgbClr val="008000"/>
              </a:solidFill>
              <a:latin typeface="Courier"/>
              <a:cs typeface="Courier"/>
            </a:endParaRPr>
          </a:p>
          <a:p>
            <a:pPr marL="342900" lvl="1" indent="-342900">
              <a:spcBef>
                <a:spcPts val="800"/>
              </a:spcBef>
              <a:buClrTx/>
              <a:buNone/>
            </a:pPr>
            <a:r>
              <a:rPr lang="en-US" sz="1800" b="1" dirty="0">
                <a:solidFill>
                  <a:srgbClr val="008000"/>
                </a:solidFill>
                <a:latin typeface="Courier"/>
                <a:cs typeface="Courier"/>
              </a:rPr>
              <a:t>"I'm George. George McFly. I'm your density</a:t>
            </a:r>
            <a:r>
              <a:rPr lang="en-US" sz="1800" b="1" dirty="0" smtClean="0">
                <a:solidFill>
                  <a:srgbClr val="008000"/>
                </a:solidFill>
                <a:latin typeface="Courier"/>
                <a:cs typeface="Courier"/>
              </a:rPr>
              <a:t>."</a:t>
            </a:r>
          </a:p>
          <a:p>
            <a:pPr marL="342900" lvl="1" indent="-342900">
              <a:spcBef>
                <a:spcPts val="800"/>
              </a:spcBef>
              <a:buClrTx/>
              <a:buNone/>
            </a:pPr>
            <a:endParaRPr lang="en-US" sz="800" b="1" dirty="0">
              <a:solidFill>
                <a:srgbClr val="008000"/>
              </a:solidFill>
              <a:latin typeface="Courier"/>
              <a:cs typeface="Courier"/>
            </a:endParaRPr>
          </a:p>
          <a:p>
            <a:pPr marL="342900" lvl="1" indent="-342900">
              <a:spcBef>
                <a:spcPts val="800"/>
              </a:spcBef>
              <a:buClrTx/>
              <a:buNone/>
            </a:pPr>
            <a:r>
              <a:rPr lang="en-US" sz="1800" b="1" dirty="0" smtClean="0">
                <a:solidFill>
                  <a:srgbClr val="008000"/>
                </a:solidFill>
                <a:latin typeface="Courier"/>
                <a:cs typeface="Courier"/>
              </a:rPr>
              <a:t>"88</a:t>
            </a:r>
            <a:r>
              <a:rPr lang="en-US" sz="1800" b="1" dirty="0">
                <a:solidFill>
                  <a:srgbClr val="008000"/>
                </a:solidFill>
                <a:latin typeface="Courier"/>
                <a:cs typeface="Courier"/>
              </a:rPr>
              <a:t>"</a:t>
            </a:r>
            <a:endParaRPr lang="en-US" sz="1800" b="1" dirty="0" smtClean="0">
              <a:solidFill>
                <a:srgbClr val="008000"/>
              </a:solidFill>
              <a:latin typeface="Courier"/>
              <a:cs typeface="Courier"/>
            </a:endParaRPr>
          </a:p>
          <a:p>
            <a:pPr marL="342900" lvl="1" indent="-342900">
              <a:spcBef>
                <a:spcPts val="800"/>
              </a:spcBef>
              <a:buClrTx/>
              <a:buNone/>
            </a:pPr>
            <a:endParaRPr lang="en-US" sz="1000" b="1" dirty="0">
              <a:solidFill>
                <a:srgbClr val="008000"/>
              </a:solidFill>
              <a:latin typeface="Courier"/>
              <a:cs typeface="Courier"/>
            </a:endParaRPr>
          </a:p>
          <a:p>
            <a:pPr marL="342900" lvl="1" indent="-342900">
              <a:spcBef>
                <a:spcPts val="800"/>
              </a:spcBef>
              <a:buClrTx/>
              <a:buNone/>
            </a:pPr>
            <a:r>
              <a:rPr lang="en-US" sz="1800" b="1" dirty="0">
                <a:solidFill>
                  <a:srgbClr val="008000"/>
                </a:solidFill>
                <a:latin typeface="Courier"/>
                <a:cs typeface="Courier"/>
              </a:rPr>
              <a:t>"</a:t>
            </a:r>
            <a:r>
              <a:rPr lang="en-US" sz="1800" b="1" dirty="0" smtClean="0">
                <a:solidFill>
                  <a:srgbClr val="008000"/>
                </a:solidFill>
                <a:latin typeface="Courier"/>
                <a:cs typeface="Courier"/>
              </a:rPr>
              <a:t>true</a:t>
            </a:r>
            <a:r>
              <a:rPr lang="en-US" sz="1800" b="1" dirty="0">
                <a:solidFill>
                  <a:srgbClr val="008000"/>
                </a:solidFill>
                <a:latin typeface="Courier"/>
                <a:cs typeface="Courier"/>
              </a:rPr>
              <a:t>"</a:t>
            </a:r>
            <a:endParaRPr lang="en-US" sz="1800" b="1" dirty="0" smtClean="0">
              <a:solidFill>
                <a:srgbClr val="008000"/>
              </a:solidFill>
              <a:latin typeface="Courier"/>
              <a:cs typeface="Courier"/>
            </a:endParaRPr>
          </a:p>
          <a:p>
            <a:pPr marL="1028700" lvl="4" indent="-342900">
              <a:spcBef>
                <a:spcPts val="800"/>
              </a:spcBef>
              <a:buClrTx/>
              <a:buNone/>
            </a:pPr>
            <a:endParaRPr lang="en-US" sz="2000" b="1" dirty="0">
              <a:solidFill>
                <a:srgbClr val="008000"/>
              </a:solidFill>
              <a:latin typeface="Courier"/>
              <a:cs typeface="Courier"/>
            </a:endParaRPr>
          </a:p>
          <a:p>
            <a:endParaRPr lang="en-US" dirty="0"/>
          </a:p>
          <a:p>
            <a:pPr marL="274320" lvl="1" indent="0">
              <a:buNone/>
            </a:pPr>
            <a:endParaRPr lang="en-US" dirty="0"/>
          </a:p>
          <a:p>
            <a:endParaRPr lang="en-US" dirty="0"/>
          </a:p>
        </p:txBody>
      </p:sp>
    </p:spTree>
    <p:extLst>
      <p:ext uri="{BB962C8B-B14F-4D97-AF65-F5344CB8AC3E}">
        <p14:creationId xmlns:p14="http://schemas.microsoft.com/office/powerpoint/2010/main" val="18370986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Strings </a:t>
            </a:r>
            <a:endParaRPr lang="en-US" dirty="0"/>
          </a:p>
        </p:txBody>
      </p:sp>
      <p:sp>
        <p:nvSpPr>
          <p:cNvPr id="3" name="Content Placeholder 2"/>
          <p:cNvSpPr>
            <a:spLocks noGrp="1"/>
          </p:cNvSpPr>
          <p:nvPr>
            <p:ph idx="1"/>
          </p:nvPr>
        </p:nvSpPr>
        <p:spPr/>
        <p:txBody>
          <a:bodyPr>
            <a:normAutofit/>
          </a:bodyPr>
          <a:lstStyle/>
          <a:p>
            <a:r>
              <a:rPr lang="en-US" dirty="0" smtClean="0"/>
              <a:t>Press ENTER after typing in each of these literal strings in the console:</a:t>
            </a:r>
          </a:p>
          <a:p>
            <a:r>
              <a:rPr lang="en-US" dirty="0">
                <a:solidFill>
                  <a:srgbClr val="008000"/>
                </a:solidFill>
                <a:latin typeface="Courier"/>
                <a:cs typeface="Courier"/>
              </a:rPr>
              <a:t>"</a:t>
            </a:r>
            <a:r>
              <a:rPr lang="en-US" dirty="0" smtClean="0">
                <a:solidFill>
                  <a:srgbClr val="008000"/>
                </a:solidFill>
                <a:latin typeface="Courier"/>
                <a:cs typeface="Courier"/>
              </a:rPr>
              <a:t>I’m George. </a:t>
            </a:r>
            <a:r>
              <a:rPr lang="en-US" dirty="0">
                <a:solidFill>
                  <a:srgbClr val="008000"/>
                </a:solidFill>
                <a:latin typeface="Courier"/>
                <a:cs typeface="Courier"/>
              </a:rPr>
              <a:t>"</a:t>
            </a:r>
            <a:endParaRPr lang="en-US" dirty="0" smtClean="0">
              <a:solidFill>
                <a:srgbClr val="008000"/>
              </a:solidFill>
              <a:latin typeface="Courier"/>
              <a:cs typeface="Courier"/>
            </a:endParaRPr>
          </a:p>
          <a:p>
            <a:r>
              <a:rPr lang="en-US" dirty="0" smtClean="0">
                <a:solidFill>
                  <a:srgbClr val="FF6600"/>
                </a:solidFill>
                <a:latin typeface="Courier"/>
                <a:cs typeface="Courier"/>
              </a:rPr>
              <a:t> =</a:t>
            </a:r>
            <a:r>
              <a:rPr lang="en-US" dirty="0">
                <a:solidFill>
                  <a:srgbClr val="FF6600"/>
                </a:solidFill>
                <a:latin typeface="Courier"/>
                <a:cs typeface="Courier"/>
              </a:rPr>
              <a:t>&gt; "I'm </a:t>
            </a:r>
            <a:r>
              <a:rPr lang="en-US" dirty="0" smtClean="0">
                <a:solidFill>
                  <a:srgbClr val="FF6600"/>
                </a:solidFill>
                <a:latin typeface="Courier"/>
                <a:cs typeface="Courier"/>
              </a:rPr>
              <a:t>George</a:t>
            </a:r>
            <a:r>
              <a:rPr lang="en-US" dirty="0">
                <a:solidFill>
                  <a:srgbClr val="FF0000"/>
                </a:solidFill>
                <a:latin typeface="Courier"/>
                <a:cs typeface="Courier"/>
              </a:rPr>
              <a:t>"</a:t>
            </a:r>
            <a:endParaRPr lang="en-US" dirty="0" smtClean="0">
              <a:solidFill>
                <a:srgbClr val="FF0000"/>
              </a:solidFill>
              <a:latin typeface="Courier"/>
              <a:cs typeface="Courier"/>
            </a:endParaRPr>
          </a:p>
          <a:p>
            <a:r>
              <a:rPr lang="en-US" dirty="0">
                <a:solidFill>
                  <a:srgbClr val="008000"/>
                </a:solidFill>
                <a:latin typeface="Courier"/>
                <a:cs typeface="Courier"/>
              </a:rPr>
              <a:t>"</a:t>
            </a:r>
            <a:r>
              <a:rPr lang="en-US" dirty="0" smtClean="0">
                <a:solidFill>
                  <a:srgbClr val="008000"/>
                </a:solidFill>
                <a:latin typeface="Courier"/>
                <a:cs typeface="Courier"/>
              </a:rPr>
              <a:t>George </a:t>
            </a:r>
            <a:r>
              <a:rPr lang="en-US" dirty="0" err="1" smtClean="0">
                <a:solidFill>
                  <a:srgbClr val="008000"/>
                </a:solidFill>
                <a:latin typeface="Courier"/>
                <a:cs typeface="Courier"/>
              </a:rPr>
              <a:t>McFly</a:t>
            </a:r>
            <a:r>
              <a:rPr lang="en-US" dirty="0" smtClean="0">
                <a:solidFill>
                  <a:srgbClr val="008000"/>
                </a:solidFill>
                <a:latin typeface="Courier"/>
                <a:cs typeface="Courier"/>
              </a:rPr>
              <a:t>."</a:t>
            </a:r>
          </a:p>
          <a:p>
            <a:r>
              <a:rPr lang="en-US" dirty="0" smtClean="0">
                <a:solidFill>
                  <a:srgbClr val="008000"/>
                </a:solidFill>
                <a:latin typeface="Courier"/>
                <a:cs typeface="Courier"/>
              </a:rPr>
              <a:t> </a:t>
            </a:r>
            <a:r>
              <a:rPr lang="en-US" dirty="0" smtClean="0">
                <a:solidFill>
                  <a:srgbClr val="FF6600"/>
                </a:solidFill>
                <a:latin typeface="Courier"/>
                <a:cs typeface="Courier"/>
              </a:rPr>
              <a:t>=&gt; </a:t>
            </a:r>
            <a:r>
              <a:rPr lang="en-US" dirty="0">
                <a:solidFill>
                  <a:srgbClr val="FF0000"/>
                </a:solidFill>
                <a:latin typeface="Courier"/>
                <a:cs typeface="Courier"/>
              </a:rPr>
              <a:t>"</a:t>
            </a:r>
            <a:r>
              <a:rPr lang="en-US" dirty="0" smtClean="0">
                <a:solidFill>
                  <a:srgbClr val="FF0000"/>
                </a:solidFill>
                <a:latin typeface="Courier"/>
                <a:cs typeface="Courier"/>
              </a:rPr>
              <a:t>George </a:t>
            </a:r>
            <a:r>
              <a:rPr lang="en-US" dirty="0" err="1">
                <a:solidFill>
                  <a:srgbClr val="FF0000"/>
                </a:solidFill>
                <a:latin typeface="Courier"/>
                <a:cs typeface="Courier"/>
              </a:rPr>
              <a:t>McFly</a:t>
            </a:r>
            <a:r>
              <a:rPr lang="en-US" dirty="0" smtClean="0">
                <a:solidFill>
                  <a:srgbClr val="FF0000"/>
                </a:solidFill>
                <a:latin typeface="Courier"/>
                <a:cs typeface="Courier"/>
              </a:rPr>
              <a:t>."</a:t>
            </a:r>
          </a:p>
          <a:p>
            <a:endParaRPr lang="en-US" dirty="0" smtClean="0">
              <a:cs typeface="Courier"/>
            </a:endParaRPr>
          </a:p>
          <a:p>
            <a:r>
              <a:rPr lang="en-US" dirty="0" smtClean="0">
                <a:cs typeface="Courier"/>
              </a:rPr>
              <a:t>Concatenate (join) those literal strings:</a:t>
            </a:r>
          </a:p>
          <a:p>
            <a:r>
              <a:rPr lang="en-US" dirty="0">
                <a:solidFill>
                  <a:srgbClr val="008000"/>
                </a:solidFill>
                <a:latin typeface="Courier"/>
                <a:cs typeface="Courier"/>
              </a:rPr>
              <a:t>"</a:t>
            </a:r>
            <a:r>
              <a:rPr lang="en-US" dirty="0" smtClean="0">
                <a:solidFill>
                  <a:srgbClr val="008000"/>
                </a:solidFill>
                <a:latin typeface="Courier"/>
                <a:cs typeface="Courier"/>
              </a:rPr>
              <a:t>I’m George. </a:t>
            </a:r>
            <a:r>
              <a:rPr lang="en-US" dirty="0">
                <a:solidFill>
                  <a:srgbClr val="008000"/>
                </a:solidFill>
                <a:latin typeface="Courier"/>
                <a:cs typeface="Courier"/>
              </a:rPr>
              <a:t>"</a:t>
            </a:r>
            <a:r>
              <a:rPr lang="en-US" dirty="0" smtClean="0">
                <a:solidFill>
                  <a:srgbClr val="008000"/>
                </a:solidFill>
                <a:latin typeface="Courier"/>
                <a:cs typeface="Courier"/>
              </a:rPr>
              <a:t> + </a:t>
            </a:r>
            <a:r>
              <a:rPr lang="en-US" dirty="0">
                <a:solidFill>
                  <a:srgbClr val="008000"/>
                </a:solidFill>
                <a:latin typeface="Courier"/>
                <a:cs typeface="Courier"/>
              </a:rPr>
              <a:t>"</a:t>
            </a:r>
            <a:r>
              <a:rPr lang="en-US" dirty="0" smtClean="0">
                <a:solidFill>
                  <a:srgbClr val="008000"/>
                </a:solidFill>
                <a:latin typeface="Courier"/>
                <a:cs typeface="Courier"/>
              </a:rPr>
              <a:t>George </a:t>
            </a:r>
            <a:r>
              <a:rPr lang="en-US" dirty="0" err="1" smtClean="0">
                <a:solidFill>
                  <a:srgbClr val="008000"/>
                </a:solidFill>
                <a:latin typeface="Courier"/>
                <a:cs typeface="Courier"/>
              </a:rPr>
              <a:t>McFly</a:t>
            </a:r>
            <a:r>
              <a:rPr lang="en-US" dirty="0" smtClean="0">
                <a:solidFill>
                  <a:srgbClr val="008000"/>
                </a:solidFill>
                <a:latin typeface="Courier"/>
                <a:cs typeface="Courier"/>
              </a:rPr>
              <a:t>."</a:t>
            </a:r>
          </a:p>
          <a:p>
            <a:r>
              <a:rPr lang="en-US" dirty="0" smtClean="0">
                <a:solidFill>
                  <a:srgbClr val="FF0000"/>
                </a:solidFill>
                <a:latin typeface="Courier"/>
                <a:cs typeface="Courier"/>
              </a:rPr>
              <a:t> =&gt; </a:t>
            </a:r>
            <a:r>
              <a:rPr lang="en-US" dirty="0">
                <a:solidFill>
                  <a:srgbClr val="FF0000"/>
                </a:solidFill>
                <a:latin typeface="Courier"/>
                <a:cs typeface="Courier"/>
              </a:rPr>
              <a:t>"</a:t>
            </a:r>
            <a:r>
              <a:rPr lang="en-US" dirty="0" smtClean="0">
                <a:solidFill>
                  <a:srgbClr val="FF0000"/>
                </a:solidFill>
                <a:latin typeface="Courier"/>
                <a:cs typeface="Courier"/>
              </a:rPr>
              <a:t>I’m </a:t>
            </a:r>
            <a:r>
              <a:rPr lang="en-US" dirty="0">
                <a:solidFill>
                  <a:srgbClr val="FF0000"/>
                </a:solidFill>
                <a:latin typeface="Courier"/>
                <a:cs typeface="Courier"/>
              </a:rPr>
              <a:t>George. </a:t>
            </a:r>
            <a:r>
              <a:rPr lang="en-US" dirty="0" smtClean="0">
                <a:solidFill>
                  <a:srgbClr val="FF0000"/>
                </a:solidFill>
                <a:latin typeface="Courier"/>
                <a:cs typeface="Courier"/>
              </a:rPr>
              <a:t>George </a:t>
            </a:r>
            <a:r>
              <a:rPr lang="en-US" dirty="0" err="1">
                <a:solidFill>
                  <a:srgbClr val="FF0000"/>
                </a:solidFill>
                <a:latin typeface="Courier"/>
                <a:cs typeface="Courier"/>
              </a:rPr>
              <a:t>McFly</a:t>
            </a:r>
            <a:r>
              <a:rPr lang="en-US" dirty="0" smtClean="0">
                <a:solidFill>
                  <a:srgbClr val="FF0000"/>
                </a:solidFill>
                <a:latin typeface="Courier"/>
                <a:cs typeface="Courier"/>
              </a:rPr>
              <a:t>."</a:t>
            </a:r>
            <a:endParaRPr lang="en-US" dirty="0">
              <a:solidFill>
                <a:srgbClr val="FF0000"/>
              </a:solidFill>
              <a:latin typeface="Courier"/>
              <a:cs typeface="Courier"/>
            </a:endParaRPr>
          </a:p>
          <a:p>
            <a:endParaRPr lang="en-US" dirty="0">
              <a:solidFill>
                <a:srgbClr val="008000"/>
              </a:solidFill>
              <a:latin typeface="Courier"/>
              <a:cs typeface="Courier"/>
            </a:endParaRPr>
          </a:p>
          <a:p>
            <a:endParaRPr lang="en-US" dirty="0" smtClean="0">
              <a:solidFill>
                <a:srgbClr val="008000"/>
              </a:solidFill>
              <a:latin typeface="Courier"/>
              <a:cs typeface="Courier"/>
            </a:endParaRPr>
          </a:p>
          <a:p>
            <a:endParaRPr lang="en-US" dirty="0" smtClean="0">
              <a:solidFill>
                <a:srgbClr val="008000"/>
              </a:solidFill>
              <a:latin typeface="Courier"/>
              <a:cs typeface="Courier"/>
            </a:endParaRPr>
          </a:p>
        </p:txBody>
      </p:sp>
      <p:pic>
        <p:nvPicPr>
          <p:cNvPr id="5" name="Picture 4"/>
          <p:cNvPicPr>
            <a:picLocks noChangeAspect="1"/>
          </p:cNvPicPr>
          <p:nvPr/>
        </p:nvPicPr>
        <p:blipFill>
          <a:blip r:embed="rId3"/>
          <a:stretch>
            <a:fillRect/>
          </a:stretch>
        </p:blipFill>
        <p:spPr>
          <a:xfrm>
            <a:off x="5126597" y="1548563"/>
            <a:ext cx="2948177" cy="1591418"/>
          </a:xfrm>
          <a:prstGeom prst="rect">
            <a:avLst/>
          </a:prstGeom>
        </p:spPr>
      </p:pic>
    </p:spTree>
    <p:extLst>
      <p:ext uri="{BB962C8B-B14F-4D97-AF65-F5344CB8AC3E}">
        <p14:creationId xmlns:p14="http://schemas.microsoft.com/office/powerpoint/2010/main" val="249837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Strings </a:t>
            </a:r>
          </a:p>
        </p:txBody>
      </p:sp>
      <p:sp>
        <p:nvSpPr>
          <p:cNvPr id="3" name="Content Placeholder 2"/>
          <p:cNvSpPr>
            <a:spLocks noGrp="1"/>
          </p:cNvSpPr>
          <p:nvPr>
            <p:ph idx="1"/>
          </p:nvPr>
        </p:nvSpPr>
        <p:spPr>
          <a:xfrm>
            <a:off x="822960" y="1100628"/>
            <a:ext cx="7520940" cy="4043374"/>
          </a:xfrm>
        </p:spPr>
        <p:txBody>
          <a:bodyPr>
            <a:normAutofit/>
          </a:bodyPr>
          <a:lstStyle/>
          <a:p>
            <a:r>
              <a:rPr lang="en-US" sz="1800" dirty="0" smtClean="0">
                <a:solidFill>
                  <a:srgbClr val="000000"/>
                </a:solidFill>
                <a:cs typeface="Courier"/>
              </a:rPr>
              <a:t>Now we can build up </a:t>
            </a:r>
            <a:r>
              <a:rPr lang="en-US" sz="1800" dirty="0">
                <a:solidFill>
                  <a:srgbClr val="000000"/>
                </a:solidFill>
                <a:cs typeface="Courier"/>
              </a:rPr>
              <a:t>the same string via </a:t>
            </a:r>
            <a:r>
              <a:rPr lang="en-US" sz="1800" i="1" dirty="0">
                <a:solidFill>
                  <a:srgbClr val="000000"/>
                </a:solidFill>
                <a:cs typeface="Courier"/>
              </a:rPr>
              <a:t>interpolation</a:t>
            </a:r>
            <a:r>
              <a:rPr lang="en-US" sz="1800" dirty="0">
                <a:solidFill>
                  <a:srgbClr val="000000"/>
                </a:solidFill>
                <a:cs typeface="Courier"/>
              </a:rPr>
              <a:t> using the special </a:t>
            </a:r>
            <a:r>
              <a:rPr lang="en-US" sz="1800" dirty="0" smtClean="0">
                <a:solidFill>
                  <a:srgbClr val="000000"/>
                </a:solidFill>
                <a:cs typeface="Courier"/>
              </a:rPr>
              <a:t>syntax: </a:t>
            </a:r>
          </a:p>
          <a:p>
            <a:pPr algn="ctr"/>
            <a:r>
              <a:rPr lang="en-US" sz="2800" dirty="0" smtClean="0">
                <a:solidFill>
                  <a:srgbClr val="000000"/>
                </a:solidFill>
                <a:cs typeface="Courier"/>
              </a:rPr>
              <a:t>#{ }</a:t>
            </a:r>
            <a:endParaRPr lang="en-US" sz="1800" dirty="0">
              <a:solidFill>
                <a:srgbClr val="000000"/>
              </a:solidFill>
              <a:cs typeface="Courier"/>
            </a:endParaRPr>
          </a:p>
          <a:p>
            <a:r>
              <a:rPr lang="en-US" sz="1800" dirty="0" smtClean="0">
                <a:solidFill>
                  <a:srgbClr val="000000"/>
                </a:solidFill>
                <a:cs typeface="Courier"/>
              </a:rPr>
              <a:t>      to assign values to variables . </a:t>
            </a:r>
          </a:p>
          <a:p>
            <a:r>
              <a:rPr lang="en-US" sz="1800" dirty="0">
                <a:solidFill>
                  <a:srgbClr val="000000"/>
                </a:solidFill>
                <a:cs typeface="Courier"/>
              </a:rPr>
              <a:t>A</a:t>
            </a:r>
            <a:r>
              <a:rPr lang="en-US" sz="1800" dirty="0" smtClean="0">
                <a:solidFill>
                  <a:srgbClr val="000000"/>
                </a:solidFill>
                <a:cs typeface="Courier"/>
              </a:rPr>
              <a:t>ssign a value to the made-up variable</a:t>
            </a:r>
            <a:r>
              <a:rPr lang="en-US" sz="1800" dirty="0" smtClean="0">
                <a:solidFill>
                  <a:srgbClr val="000000"/>
                </a:solidFill>
                <a:latin typeface="Courier"/>
                <a:cs typeface="Courier"/>
              </a:rPr>
              <a:t>, first_name:</a:t>
            </a:r>
            <a:endParaRPr lang="en-US" sz="1800" dirty="0">
              <a:solidFill>
                <a:srgbClr val="000000"/>
              </a:solidFill>
              <a:latin typeface="Courier"/>
              <a:cs typeface="Courier"/>
            </a:endParaRPr>
          </a:p>
          <a:p>
            <a:r>
              <a:rPr lang="en-US" sz="1800" dirty="0">
                <a:solidFill>
                  <a:srgbClr val="008000"/>
                </a:solidFill>
                <a:latin typeface="Courier"/>
                <a:cs typeface="Courier"/>
              </a:rPr>
              <a:t>first_name = "</a:t>
            </a:r>
            <a:r>
              <a:rPr lang="en-US" sz="1800" dirty="0" smtClean="0">
                <a:solidFill>
                  <a:srgbClr val="008000"/>
                </a:solidFill>
                <a:latin typeface="Courier"/>
                <a:cs typeface="Courier"/>
              </a:rPr>
              <a:t>George</a:t>
            </a:r>
            <a:r>
              <a:rPr lang="en-US" sz="1800" dirty="0">
                <a:solidFill>
                  <a:srgbClr val="008000"/>
                </a:solidFill>
                <a:latin typeface="Courier"/>
                <a:cs typeface="Courier"/>
              </a:rPr>
              <a:t>" </a:t>
            </a:r>
            <a:endParaRPr lang="en-US" sz="1800" dirty="0" smtClean="0">
              <a:solidFill>
                <a:srgbClr val="008000"/>
              </a:solidFill>
              <a:latin typeface="Courier"/>
              <a:cs typeface="Courier"/>
            </a:endParaRPr>
          </a:p>
          <a:p>
            <a:r>
              <a:rPr lang="en-US" sz="1800" dirty="0" smtClean="0">
                <a:solidFill>
                  <a:srgbClr val="FF0000"/>
                </a:solidFill>
                <a:latin typeface="Courier"/>
                <a:cs typeface="Courier"/>
              </a:rPr>
              <a:t> =&gt; </a:t>
            </a:r>
            <a:r>
              <a:rPr lang="en-US" sz="1800" dirty="0">
                <a:solidFill>
                  <a:srgbClr val="FF0000"/>
                </a:solidFill>
                <a:latin typeface="Courier"/>
                <a:cs typeface="Courier"/>
              </a:rPr>
              <a:t>"</a:t>
            </a:r>
            <a:r>
              <a:rPr lang="en-US" sz="1800" dirty="0" smtClean="0">
                <a:solidFill>
                  <a:srgbClr val="FF0000"/>
                </a:solidFill>
                <a:latin typeface="Courier"/>
                <a:cs typeface="Courier"/>
              </a:rPr>
              <a:t>George</a:t>
            </a:r>
            <a:r>
              <a:rPr lang="en-US" sz="1800" dirty="0">
                <a:solidFill>
                  <a:srgbClr val="FF0000"/>
                </a:solidFill>
                <a:latin typeface="Courier"/>
                <a:cs typeface="Courier"/>
              </a:rPr>
              <a:t>"</a:t>
            </a:r>
            <a:endParaRPr lang="en-US" sz="1800" dirty="0" smtClean="0">
              <a:solidFill>
                <a:srgbClr val="FF0000"/>
              </a:solidFill>
              <a:latin typeface="Courier"/>
              <a:cs typeface="Courier"/>
            </a:endParaRPr>
          </a:p>
          <a:p>
            <a:endParaRPr lang="en-US" sz="1800" dirty="0">
              <a:solidFill>
                <a:srgbClr val="FF6600"/>
              </a:solidFill>
              <a:latin typeface="Courier"/>
              <a:cs typeface="Courier"/>
            </a:endParaRPr>
          </a:p>
          <a:p>
            <a:r>
              <a:rPr lang="en-US" sz="1800" dirty="0">
                <a:solidFill>
                  <a:srgbClr val="008000"/>
                </a:solidFill>
                <a:latin typeface="Courier"/>
                <a:cs typeface="Courier"/>
              </a:rPr>
              <a:t>"I’m #{first_name}. #{first_name} </a:t>
            </a:r>
            <a:r>
              <a:rPr lang="en-US" sz="1800" dirty="0" err="1">
                <a:solidFill>
                  <a:srgbClr val="008000"/>
                </a:solidFill>
                <a:latin typeface="Courier"/>
                <a:cs typeface="Courier"/>
              </a:rPr>
              <a:t>McFly</a:t>
            </a:r>
            <a:r>
              <a:rPr lang="en-US" sz="1800" dirty="0" smtClean="0">
                <a:solidFill>
                  <a:srgbClr val="008000"/>
                </a:solidFill>
                <a:latin typeface="Courier"/>
                <a:cs typeface="Courier"/>
              </a:rPr>
              <a:t>."</a:t>
            </a:r>
          </a:p>
          <a:p>
            <a:r>
              <a:rPr lang="en-US" sz="1800" dirty="0" smtClean="0">
                <a:solidFill>
                  <a:srgbClr val="FF0000"/>
                </a:solidFill>
                <a:latin typeface="Courier"/>
                <a:cs typeface="Courier"/>
              </a:rPr>
              <a:t> =&gt; </a:t>
            </a:r>
            <a:r>
              <a:rPr lang="en-US" sz="1800" dirty="0">
                <a:solidFill>
                  <a:srgbClr val="FF0000"/>
                </a:solidFill>
                <a:latin typeface="Courier"/>
                <a:cs typeface="Courier"/>
              </a:rPr>
              <a:t>"</a:t>
            </a:r>
            <a:r>
              <a:rPr lang="en-US" sz="1800" dirty="0" smtClean="0">
                <a:solidFill>
                  <a:srgbClr val="FF0000"/>
                </a:solidFill>
                <a:latin typeface="Courier"/>
                <a:cs typeface="Courier"/>
              </a:rPr>
              <a:t>I’m George. George </a:t>
            </a:r>
            <a:r>
              <a:rPr lang="en-US" sz="1800" dirty="0" err="1" smtClean="0">
                <a:solidFill>
                  <a:srgbClr val="FF0000"/>
                </a:solidFill>
                <a:latin typeface="Courier"/>
                <a:cs typeface="Courier"/>
              </a:rPr>
              <a:t>McFly</a:t>
            </a:r>
            <a:r>
              <a:rPr lang="en-US" sz="1800" dirty="0" smtClean="0">
                <a:solidFill>
                  <a:srgbClr val="FF0000"/>
                </a:solidFill>
                <a:latin typeface="Courier"/>
                <a:cs typeface="Courier"/>
              </a:rPr>
              <a:t>."</a:t>
            </a:r>
          </a:p>
        </p:txBody>
      </p:sp>
    </p:spTree>
    <p:extLst>
      <p:ext uri="{BB962C8B-B14F-4D97-AF65-F5344CB8AC3E}">
        <p14:creationId xmlns:p14="http://schemas.microsoft.com/office/powerpoint/2010/main" val="1783971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Strings </a:t>
            </a:r>
          </a:p>
        </p:txBody>
      </p:sp>
      <p:sp>
        <p:nvSpPr>
          <p:cNvPr id="3" name="Content Placeholder 2"/>
          <p:cNvSpPr>
            <a:spLocks noGrp="1"/>
          </p:cNvSpPr>
          <p:nvPr>
            <p:ph idx="1"/>
          </p:nvPr>
        </p:nvSpPr>
        <p:spPr/>
        <p:txBody>
          <a:bodyPr anchor="ctr"/>
          <a:lstStyle/>
          <a:p>
            <a:r>
              <a:rPr lang="en-US" sz="2000" dirty="0">
                <a:solidFill>
                  <a:srgbClr val="008000"/>
                </a:solidFill>
                <a:latin typeface="Courier"/>
                <a:cs typeface="Courier"/>
              </a:rPr>
              <a:t>last_name = "</a:t>
            </a:r>
            <a:r>
              <a:rPr lang="en-US" sz="2000" dirty="0" err="1" smtClean="0">
                <a:solidFill>
                  <a:srgbClr val="008000"/>
                </a:solidFill>
                <a:latin typeface="Courier"/>
                <a:cs typeface="Courier"/>
              </a:rPr>
              <a:t>McFly</a:t>
            </a:r>
            <a:r>
              <a:rPr lang="en-US" sz="2000" dirty="0">
                <a:solidFill>
                  <a:srgbClr val="008000"/>
                </a:solidFill>
                <a:latin typeface="Courier"/>
                <a:cs typeface="Courier"/>
              </a:rPr>
              <a:t>"</a:t>
            </a:r>
          </a:p>
          <a:p>
            <a:r>
              <a:rPr lang="en-US" sz="2000" dirty="0">
                <a:solidFill>
                  <a:srgbClr val="FF0000"/>
                </a:solidFill>
                <a:latin typeface="Courier"/>
                <a:cs typeface="Courier"/>
              </a:rPr>
              <a:t> =&gt; "</a:t>
            </a:r>
            <a:r>
              <a:rPr lang="en-US" sz="2000" dirty="0" err="1" smtClean="0">
                <a:solidFill>
                  <a:srgbClr val="FF0000"/>
                </a:solidFill>
                <a:latin typeface="Courier"/>
                <a:cs typeface="Courier"/>
              </a:rPr>
              <a:t>McFly</a:t>
            </a:r>
            <a:r>
              <a:rPr lang="en-US" sz="2000" dirty="0">
                <a:solidFill>
                  <a:srgbClr val="FF0000"/>
                </a:solidFill>
                <a:latin typeface="Courier"/>
                <a:cs typeface="Courier"/>
              </a:rPr>
              <a:t>"</a:t>
            </a:r>
            <a:endParaRPr lang="en-US" sz="2000" dirty="0" smtClean="0">
              <a:solidFill>
                <a:srgbClr val="FF0000"/>
              </a:solidFill>
              <a:latin typeface="Courier"/>
              <a:cs typeface="Courier"/>
            </a:endParaRPr>
          </a:p>
          <a:p>
            <a:endParaRPr lang="en-US" sz="2000" dirty="0">
              <a:solidFill>
                <a:srgbClr val="FF6600"/>
              </a:solidFill>
              <a:latin typeface="Courier"/>
              <a:cs typeface="Courier"/>
            </a:endParaRPr>
          </a:p>
          <a:p>
            <a:r>
              <a:rPr lang="en-US" sz="2000" dirty="0">
                <a:solidFill>
                  <a:srgbClr val="008000"/>
                </a:solidFill>
                <a:latin typeface="Courier"/>
                <a:cs typeface="Courier"/>
              </a:rPr>
              <a:t>"I’m #{first_name}. #{first_name} #{last_name}</a:t>
            </a:r>
            <a:r>
              <a:rPr lang="en-US" sz="2000" dirty="0" smtClean="0">
                <a:solidFill>
                  <a:srgbClr val="008000"/>
                </a:solidFill>
                <a:latin typeface="Courier"/>
                <a:cs typeface="Courier"/>
              </a:rPr>
              <a:t>."</a:t>
            </a:r>
          </a:p>
          <a:p>
            <a:r>
              <a:rPr lang="en-US" sz="2000" dirty="0" smtClean="0">
                <a:solidFill>
                  <a:srgbClr val="FF6600"/>
                </a:solidFill>
                <a:latin typeface="Courier"/>
                <a:cs typeface="Courier"/>
              </a:rPr>
              <a:t> </a:t>
            </a:r>
            <a:r>
              <a:rPr lang="en-US" sz="2000" dirty="0" smtClean="0">
                <a:solidFill>
                  <a:srgbClr val="FF0000"/>
                </a:solidFill>
                <a:latin typeface="Courier"/>
                <a:cs typeface="Courier"/>
              </a:rPr>
              <a:t>=&gt; </a:t>
            </a:r>
            <a:r>
              <a:rPr lang="en-US" sz="2000" dirty="0">
                <a:solidFill>
                  <a:srgbClr val="FF0000"/>
                </a:solidFill>
                <a:latin typeface="Courier"/>
                <a:cs typeface="Courier"/>
              </a:rPr>
              <a:t>"</a:t>
            </a:r>
            <a:r>
              <a:rPr lang="en-US" sz="2000" dirty="0" smtClean="0">
                <a:solidFill>
                  <a:srgbClr val="FF0000"/>
                </a:solidFill>
                <a:latin typeface="Courier"/>
                <a:cs typeface="Courier"/>
              </a:rPr>
              <a:t>I’m George. George </a:t>
            </a:r>
            <a:r>
              <a:rPr lang="en-US" sz="2000" dirty="0" err="1" smtClean="0">
                <a:solidFill>
                  <a:srgbClr val="FF0000"/>
                </a:solidFill>
                <a:latin typeface="Courier"/>
                <a:cs typeface="Courier"/>
              </a:rPr>
              <a:t>McFly</a:t>
            </a:r>
            <a:r>
              <a:rPr lang="en-US" sz="2000" dirty="0" smtClean="0">
                <a:solidFill>
                  <a:srgbClr val="FF0000"/>
                </a:solidFill>
                <a:latin typeface="Courier"/>
                <a:cs typeface="Courier"/>
              </a:rPr>
              <a:t>."</a:t>
            </a:r>
          </a:p>
          <a:p>
            <a:endParaRPr lang="en-US" sz="2000" dirty="0">
              <a:solidFill>
                <a:srgbClr val="008000"/>
              </a:solidFill>
              <a:latin typeface="Courier"/>
              <a:cs typeface="Courier"/>
            </a:endParaRPr>
          </a:p>
          <a:p>
            <a:r>
              <a:rPr lang="en-US" dirty="0" smtClean="0"/>
              <a:t>Interpolation requires double-quoted strings.</a:t>
            </a:r>
          </a:p>
        </p:txBody>
      </p:sp>
    </p:spTree>
    <p:extLst>
      <p:ext uri="{BB962C8B-B14F-4D97-AF65-F5344CB8AC3E}">
        <p14:creationId xmlns:p14="http://schemas.microsoft.com/office/powerpoint/2010/main" val="4078860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3C) Objects &amp; Message-passing </a:t>
            </a:r>
            <a:endParaRPr lang="en-US" sz="2400" dirty="0"/>
          </a:p>
        </p:txBody>
      </p:sp>
      <p:sp>
        <p:nvSpPr>
          <p:cNvPr id="3" name="Content Placeholder 2"/>
          <p:cNvSpPr>
            <a:spLocks noGrp="1"/>
          </p:cNvSpPr>
          <p:nvPr>
            <p:ph idx="1"/>
          </p:nvPr>
        </p:nvSpPr>
        <p:spPr>
          <a:xfrm>
            <a:off x="822960" y="914400"/>
            <a:ext cx="7520940" cy="3766077"/>
          </a:xfrm>
        </p:spPr>
        <p:txBody>
          <a:bodyPr anchor="ctr"/>
          <a:lstStyle/>
          <a:p>
            <a:r>
              <a:rPr lang="en-US" sz="2400" dirty="0" smtClean="0"/>
              <a:t>Everything in Ruby is an object, including strings.</a:t>
            </a:r>
          </a:p>
          <a:p>
            <a:endParaRPr lang="en-US" sz="2400" dirty="0" smtClean="0"/>
          </a:p>
          <a:p>
            <a:r>
              <a:rPr lang="en-US" sz="2400" dirty="0" smtClean="0"/>
              <a:t>Objects respond to messages.</a:t>
            </a:r>
          </a:p>
          <a:p>
            <a:endParaRPr lang="en-US" sz="2400" dirty="0"/>
          </a:p>
          <a:p>
            <a:r>
              <a:rPr lang="en-US" sz="2400" dirty="0" smtClean="0"/>
              <a:t>Example: </a:t>
            </a:r>
          </a:p>
          <a:p>
            <a:r>
              <a:rPr lang="en-US" sz="2400" dirty="0">
                <a:solidFill>
                  <a:srgbClr val="008000"/>
                </a:solidFill>
                <a:latin typeface="Courier"/>
                <a:cs typeface="Courier"/>
              </a:rPr>
              <a:t>"flux </a:t>
            </a:r>
            <a:r>
              <a:rPr lang="en-US" sz="2400" dirty="0" err="1">
                <a:solidFill>
                  <a:srgbClr val="008000"/>
                </a:solidFill>
                <a:latin typeface="Courier"/>
                <a:cs typeface="Courier"/>
              </a:rPr>
              <a:t>capacitor".</a:t>
            </a:r>
            <a:r>
              <a:rPr lang="en-US" sz="2400" dirty="0" err="1" smtClean="0">
                <a:solidFill>
                  <a:srgbClr val="008000"/>
                </a:solidFill>
                <a:latin typeface="Courier"/>
                <a:cs typeface="Courier"/>
              </a:rPr>
              <a:t>length</a:t>
            </a:r>
            <a:endParaRPr lang="en-US" sz="2400" dirty="0" smtClean="0">
              <a:solidFill>
                <a:srgbClr val="008000"/>
              </a:solidFill>
              <a:latin typeface="Courier"/>
              <a:cs typeface="Courier"/>
            </a:endParaRPr>
          </a:p>
          <a:p>
            <a:r>
              <a:rPr lang="en-US" sz="2400" dirty="0" smtClean="0">
                <a:solidFill>
                  <a:srgbClr val="FF6600"/>
                </a:solidFill>
                <a:latin typeface="Courier"/>
                <a:cs typeface="Courier"/>
              </a:rPr>
              <a:t>=&gt; 14</a:t>
            </a:r>
            <a:endParaRPr lang="en-US" sz="2400" dirty="0" smtClean="0"/>
          </a:p>
        </p:txBody>
      </p:sp>
    </p:spTree>
    <p:extLst>
      <p:ext uri="{BB962C8B-B14F-4D97-AF65-F5344CB8AC3E}">
        <p14:creationId xmlns:p14="http://schemas.microsoft.com/office/powerpoint/2010/main" val="586380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3C) Objects &amp; Message-passing </a:t>
            </a:r>
            <a:endParaRPr lang="en-US" sz="2400" dirty="0"/>
          </a:p>
        </p:txBody>
      </p:sp>
      <p:sp>
        <p:nvSpPr>
          <p:cNvPr id="3" name="Content Placeholder 2"/>
          <p:cNvSpPr>
            <a:spLocks noGrp="1"/>
          </p:cNvSpPr>
          <p:nvPr>
            <p:ph idx="1"/>
          </p:nvPr>
        </p:nvSpPr>
        <p:spPr/>
        <p:txBody>
          <a:bodyPr>
            <a:normAutofit lnSpcReduction="10000"/>
          </a:bodyPr>
          <a:lstStyle/>
          <a:p>
            <a:r>
              <a:rPr lang="en-US" sz="2000" dirty="0"/>
              <a:t>M</a:t>
            </a:r>
            <a:r>
              <a:rPr lang="en-US" sz="2000" dirty="0" smtClean="0"/>
              <a:t>essages passed to objects are METHODS.</a:t>
            </a:r>
          </a:p>
          <a:p>
            <a:endParaRPr lang="en-US" sz="2000" dirty="0"/>
          </a:p>
          <a:p>
            <a:r>
              <a:rPr lang="en-US" sz="2000" dirty="0" smtClean="0">
                <a:latin typeface="Courier"/>
                <a:cs typeface="Courier"/>
              </a:rPr>
              <a:t>.empty? </a:t>
            </a:r>
            <a:r>
              <a:rPr lang="en-US" sz="2000" dirty="0" smtClean="0"/>
              <a:t>method indicates that the return value is </a:t>
            </a:r>
            <a:r>
              <a:rPr lang="en-US" sz="2000" dirty="0" err="1" smtClean="0"/>
              <a:t>boolean</a:t>
            </a:r>
            <a:r>
              <a:rPr lang="en-US" sz="2000" dirty="0" smtClean="0"/>
              <a:t>: </a:t>
            </a:r>
          </a:p>
          <a:p>
            <a:r>
              <a:rPr lang="en-US" sz="2000" dirty="0"/>
              <a:t> </a:t>
            </a:r>
            <a:r>
              <a:rPr lang="en-US" sz="2000" dirty="0" smtClean="0"/>
              <a:t>                                       true or false</a:t>
            </a:r>
          </a:p>
          <a:p>
            <a:endParaRPr lang="en-US" sz="2000" dirty="0"/>
          </a:p>
          <a:p>
            <a:r>
              <a:rPr lang="en-US" sz="2000" dirty="0">
                <a:solidFill>
                  <a:srgbClr val="008000"/>
                </a:solidFill>
                <a:latin typeface="Courier"/>
                <a:cs typeface="Courier"/>
              </a:rPr>
              <a:t>"flux </a:t>
            </a:r>
            <a:r>
              <a:rPr lang="en-US" sz="2000" dirty="0" err="1">
                <a:solidFill>
                  <a:srgbClr val="008000"/>
                </a:solidFill>
                <a:latin typeface="Courier"/>
                <a:cs typeface="Courier"/>
              </a:rPr>
              <a:t>capacitor".empty</a:t>
            </a:r>
            <a:r>
              <a:rPr lang="en-US" sz="2000" dirty="0" smtClean="0">
                <a:solidFill>
                  <a:srgbClr val="008000"/>
                </a:solidFill>
                <a:latin typeface="Courier"/>
                <a:cs typeface="Courier"/>
              </a:rPr>
              <a:t>?</a:t>
            </a:r>
          </a:p>
          <a:p>
            <a:pPr>
              <a:buFont typeface="Symbol" charset="0"/>
              <a:buChar char=""/>
            </a:pPr>
            <a:r>
              <a:rPr lang="en-US" sz="2000" dirty="0">
                <a:solidFill>
                  <a:srgbClr val="FF6600"/>
                </a:solidFill>
                <a:latin typeface="Courier"/>
                <a:cs typeface="Courier"/>
              </a:rPr>
              <a:t>f</a:t>
            </a:r>
            <a:r>
              <a:rPr lang="en-US" sz="2000" dirty="0" smtClean="0">
                <a:solidFill>
                  <a:srgbClr val="FF6600"/>
                </a:solidFill>
                <a:latin typeface="Courier"/>
                <a:cs typeface="Courier"/>
              </a:rPr>
              <a:t>alse</a:t>
            </a:r>
          </a:p>
          <a:p>
            <a:pPr marL="0" indent="0"/>
            <a:r>
              <a:rPr lang="en-US" sz="2000" dirty="0" smtClean="0">
                <a:solidFill>
                  <a:srgbClr val="008000"/>
                </a:solidFill>
                <a:latin typeface="Courier"/>
                <a:cs typeface="Courier"/>
              </a:rPr>
              <a:t>"</a:t>
            </a:r>
            <a:r>
              <a:rPr lang="en-US" sz="2000" dirty="0">
                <a:solidFill>
                  <a:srgbClr val="008000"/>
                </a:solidFill>
                <a:latin typeface="Courier"/>
                <a:cs typeface="Courier"/>
              </a:rPr>
              <a:t>"</a:t>
            </a:r>
            <a:r>
              <a:rPr lang="en-US" sz="2000" dirty="0" smtClean="0">
                <a:solidFill>
                  <a:srgbClr val="008000"/>
                </a:solidFill>
                <a:latin typeface="Courier"/>
                <a:cs typeface="Courier"/>
              </a:rPr>
              <a:t>.empty?</a:t>
            </a:r>
          </a:p>
          <a:p>
            <a:pPr>
              <a:buFont typeface="Symbol" charset="0"/>
              <a:buChar char=""/>
            </a:pPr>
            <a:r>
              <a:rPr lang="en-US" sz="2000" dirty="0" smtClean="0">
                <a:solidFill>
                  <a:srgbClr val="FF6600"/>
                </a:solidFill>
                <a:latin typeface="Courier"/>
                <a:cs typeface="Courier"/>
              </a:rPr>
              <a:t>true</a:t>
            </a:r>
          </a:p>
          <a:p>
            <a:pPr marL="0" indent="0"/>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4002354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3C) Objects &amp; Message-passing </a:t>
            </a:r>
          </a:p>
        </p:txBody>
      </p:sp>
      <p:sp>
        <p:nvSpPr>
          <p:cNvPr id="3" name="Content Placeholder 2"/>
          <p:cNvSpPr>
            <a:spLocks noGrp="1"/>
          </p:cNvSpPr>
          <p:nvPr>
            <p:ph idx="1"/>
          </p:nvPr>
        </p:nvSpPr>
        <p:spPr/>
        <p:txBody>
          <a:bodyPr>
            <a:normAutofit/>
          </a:bodyPr>
          <a:lstStyle/>
          <a:p>
            <a:r>
              <a:rPr lang="en-US" sz="2000" dirty="0">
                <a:solidFill>
                  <a:srgbClr val="008000"/>
                </a:solidFill>
                <a:latin typeface="Courier"/>
                <a:cs typeface="Courier"/>
              </a:rPr>
              <a:t>s = "flux capacitor" </a:t>
            </a:r>
            <a:endParaRPr lang="en-US" sz="2000" dirty="0" smtClean="0">
              <a:solidFill>
                <a:srgbClr val="008000"/>
              </a:solidFill>
              <a:latin typeface="Courier"/>
              <a:cs typeface="Courier"/>
            </a:endParaRPr>
          </a:p>
          <a:p>
            <a:r>
              <a:rPr lang="en-US" sz="2000" dirty="0" smtClean="0">
                <a:solidFill>
                  <a:srgbClr val="008000"/>
                </a:solidFill>
                <a:latin typeface="Courier"/>
                <a:cs typeface="Courier"/>
              </a:rPr>
              <a:t>if </a:t>
            </a:r>
            <a:r>
              <a:rPr lang="en-US" sz="2000" dirty="0" err="1">
                <a:solidFill>
                  <a:srgbClr val="008000"/>
                </a:solidFill>
                <a:latin typeface="Courier"/>
                <a:cs typeface="Courier"/>
              </a:rPr>
              <a:t>s.empty</a:t>
            </a:r>
            <a:r>
              <a:rPr lang="en-US" sz="2000" dirty="0">
                <a:solidFill>
                  <a:srgbClr val="008000"/>
                </a:solidFill>
                <a:latin typeface="Courier"/>
                <a:cs typeface="Courier"/>
              </a:rPr>
              <a:t>? 	</a:t>
            </a:r>
            <a:endParaRPr lang="en-US" sz="2000" dirty="0" smtClean="0">
              <a:solidFill>
                <a:srgbClr val="008000"/>
              </a:solidFill>
              <a:latin typeface="Courier"/>
              <a:cs typeface="Courier"/>
            </a:endParaRPr>
          </a:p>
          <a:p>
            <a:r>
              <a:rPr lang="en-US" sz="2000" dirty="0">
                <a:solidFill>
                  <a:srgbClr val="008000"/>
                </a:solidFill>
                <a:latin typeface="Courier"/>
                <a:cs typeface="Courier"/>
              </a:rPr>
              <a:t>	"String is </a:t>
            </a:r>
            <a:r>
              <a:rPr lang="en-US" sz="2000" dirty="0" smtClean="0">
                <a:solidFill>
                  <a:srgbClr val="008000"/>
                </a:solidFill>
                <a:latin typeface="Courier"/>
                <a:cs typeface="Courier"/>
              </a:rPr>
              <a:t>empty. Flux </a:t>
            </a:r>
            <a:r>
              <a:rPr lang="en-US" sz="2000" dirty="0">
                <a:solidFill>
                  <a:srgbClr val="008000"/>
                </a:solidFill>
                <a:latin typeface="Courier"/>
                <a:cs typeface="Courier"/>
              </a:rPr>
              <a:t>capacitor is </a:t>
            </a:r>
            <a:r>
              <a:rPr lang="en-US" sz="2000" dirty="0" smtClean="0">
                <a:solidFill>
                  <a:srgbClr val="008000"/>
                </a:solidFill>
                <a:latin typeface="Courier"/>
                <a:cs typeface="Courier"/>
              </a:rPr>
              <a:t>dead." </a:t>
            </a:r>
          </a:p>
          <a:p>
            <a:r>
              <a:rPr lang="en-US" sz="2000" dirty="0" smtClean="0">
                <a:solidFill>
                  <a:srgbClr val="008000"/>
                </a:solidFill>
                <a:latin typeface="Courier"/>
                <a:cs typeface="Courier"/>
              </a:rPr>
              <a:t>else </a:t>
            </a:r>
            <a:r>
              <a:rPr lang="en-US" sz="2000" dirty="0">
                <a:solidFill>
                  <a:srgbClr val="008000"/>
                </a:solidFill>
                <a:latin typeface="Courier"/>
                <a:cs typeface="Courier"/>
              </a:rPr>
              <a:t>	</a:t>
            </a:r>
            <a:endParaRPr lang="en-US" sz="2000" dirty="0" smtClean="0">
              <a:solidFill>
                <a:srgbClr val="008000"/>
              </a:solidFill>
              <a:latin typeface="Courier"/>
              <a:cs typeface="Courier"/>
            </a:endParaRPr>
          </a:p>
          <a:p>
            <a:r>
              <a:rPr lang="en-US" sz="2000" dirty="0">
                <a:solidFill>
                  <a:srgbClr val="008000"/>
                </a:solidFill>
                <a:latin typeface="Courier"/>
                <a:cs typeface="Courier"/>
              </a:rPr>
              <a:t>	"String is </a:t>
            </a:r>
            <a:r>
              <a:rPr lang="en-US" sz="2000" dirty="0" smtClean="0">
                <a:solidFill>
                  <a:srgbClr val="008000"/>
                </a:solidFill>
                <a:latin typeface="Courier"/>
                <a:cs typeface="Courier"/>
              </a:rPr>
              <a:t>nonempty. Flux </a:t>
            </a:r>
            <a:r>
              <a:rPr lang="en-US" sz="2000" dirty="0">
                <a:solidFill>
                  <a:srgbClr val="008000"/>
                </a:solidFill>
                <a:latin typeface="Courier"/>
                <a:cs typeface="Courier"/>
              </a:rPr>
              <a:t>capacitor is </a:t>
            </a:r>
            <a:r>
              <a:rPr lang="en-US" sz="2000" dirty="0" smtClean="0">
                <a:solidFill>
                  <a:srgbClr val="008000"/>
                </a:solidFill>
                <a:latin typeface="Courier"/>
                <a:cs typeface="Courier"/>
              </a:rPr>
              <a:t>on!" </a:t>
            </a:r>
          </a:p>
          <a:p>
            <a:r>
              <a:rPr lang="en-US" sz="2000" dirty="0" smtClean="0">
                <a:solidFill>
                  <a:srgbClr val="008000"/>
                </a:solidFill>
                <a:latin typeface="Courier"/>
                <a:cs typeface="Courier"/>
              </a:rPr>
              <a:t>end </a:t>
            </a:r>
          </a:p>
          <a:p>
            <a:r>
              <a:rPr lang="en-US" sz="2000" dirty="0" smtClean="0">
                <a:solidFill>
                  <a:srgbClr val="FF0000"/>
                </a:solidFill>
                <a:latin typeface="Courier"/>
                <a:cs typeface="Courier"/>
              </a:rPr>
              <a:t>=</a:t>
            </a:r>
            <a:r>
              <a:rPr lang="en-US" sz="2000" dirty="0">
                <a:solidFill>
                  <a:srgbClr val="FF0000"/>
                </a:solidFill>
                <a:latin typeface="Courier"/>
                <a:cs typeface="Courier"/>
              </a:rPr>
              <a:t>&gt; "</a:t>
            </a:r>
            <a:r>
              <a:rPr lang="en-US" sz="2000" dirty="0" smtClean="0">
                <a:solidFill>
                  <a:srgbClr val="FF0000"/>
                </a:solidFill>
                <a:latin typeface="Courier"/>
                <a:cs typeface="Courier"/>
              </a:rPr>
              <a:t>String </a:t>
            </a:r>
            <a:r>
              <a:rPr lang="en-US" sz="2000" dirty="0">
                <a:solidFill>
                  <a:srgbClr val="FF0000"/>
                </a:solidFill>
                <a:latin typeface="Courier"/>
                <a:cs typeface="Courier"/>
              </a:rPr>
              <a:t>is </a:t>
            </a:r>
            <a:r>
              <a:rPr lang="en-US" sz="2000" dirty="0" smtClean="0">
                <a:solidFill>
                  <a:srgbClr val="FF0000"/>
                </a:solidFill>
                <a:latin typeface="Courier"/>
                <a:cs typeface="Courier"/>
              </a:rPr>
              <a:t>nonempty. Flux capacitor is on!" </a:t>
            </a:r>
            <a:endParaRPr lang="en-US" sz="2000" dirty="0">
              <a:solidFill>
                <a:srgbClr val="FF0000"/>
              </a:solidFill>
              <a:latin typeface="Courier"/>
              <a:cs typeface="Courier"/>
            </a:endParaRPr>
          </a:p>
        </p:txBody>
      </p:sp>
      <p:pic>
        <p:nvPicPr>
          <p:cNvPr id="5" name="Picture 4"/>
          <p:cNvPicPr>
            <a:picLocks noChangeAspect="1"/>
          </p:cNvPicPr>
          <p:nvPr/>
        </p:nvPicPr>
        <p:blipFill>
          <a:blip r:embed="rId3"/>
          <a:stretch>
            <a:fillRect/>
          </a:stretch>
        </p:blipFill>
        <p:spPr>
          <a:xfrm>
            <a:off x="2509948" y="4088717"/>
            <a:ext cx="3861787" cy="2172255"/>
          </a:xfrm>
          <a:prstGeom prst="rect">
            <a:avLst/>
          </a:prstGeom>
        </p:spPr>
      </p:pic>
    </p:spTree>
    <p:extLst>
      <p:ext uri="{BB962C8B-B14F-4D97-AF65-F5344CB8AC3E}">
        <p14:creationId xmlns:p14="http://schemas.microsoft.com/office/powerpoint/2010/main" val="14659069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13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3C) Objects &amp; Message-passing </a:t>
            </a:r>
          </a:p>
        </p:txBody>
      </p:sp>
      <p:sp>
        <p:nvSpPr>
          <p:cNvPr id="3" name="Content Placeholder 2"/>
          <p:cNvSpPr>
            <a:spLocks noGrp="1"/>
          </p:cNvSpPr>
          <p:nvPr>
            <p:ph idx="1"/>
          </p:nvPr>
        </p:nvSpPr>
        <p:spPr/>
        <p:txBody>
          <a:bodyPr>
            <a:normAutofit/>
          </a:bodyPr>
          <a:lstStyle/>
          <a:p>
            <a:r>
              <a:rPr lang="en-US" sz="2400" dirty="0" smtClean="0"/>
              <a:t>Combine </a:t>
            </a:r>
            <a:r>
              <a:rPr lang="en-US" sz="2400" dirty="0" err="1" smtClean="0"/>
              <a:t>booleans</a:t>
            </a:r>
            <a:r>
              <a:rPr lang="en-US" sz="2400" dirty="0"/>
              <a:t> </a:t>
            </a:r>
            <a:r>
              <a:rPr lang="en-US" sz="2400" dirty="0" smtClean="0"/>
              <a:t>using operators:</a:t>
            </a:r>
          </a:p>
          <a:p>
            <a:pPr algn="ctr"/>
            <a:endParaRPr lang="en-US" sz="3200" dirty="0">
              <a:latin typeface="Courier"/>
              <a:cs typeface="Courier"/>
            </a:endParaRPr>
          </a:p>
          <a:p>
            <a:pPr marL="0" indent="0" algn="ctr" defTabSz="457200">
              <a:spcBef>
                <a:spcPts val="0"/>
              </a:spcBef>
              <a:defRPr/>
            </a:pPr>
            <a:r>
              <a:rPr lang="en-US" sz="3200" dirty="0">
                <a:solidFill>
                  <a:srgbClr val="008000"/>
                </a:solidFill>
                <a:latin typeface="Courier"/>
                <a:cs typeface="Courier"/>
              </a:rPr>
              <a:t>&amp;&amp; </a:t>
            </a:r>
            <a:r>
              <a:rPr lang="en-US" sz="3200" dirty="0">
                <a:solidFill>
                  <a:srgbClr val="000000"/>
                </a:solidFill>
                <a:cs typeface="Courier"/>
              </a:rPr>
              <a:t>(“and”</a:t>
            </a:r>
            <a:r>
              <a:rPr lang="en-US" sz="3200" dirty="0" smtClean="0">
                <a:solidFill>
                  <a:srgbClr val="000000"/>
                </a:solidFill>
                <a:cs typeface="Courier"/>
              </a:rPr>
              <a:t>)</a:t>
            </a:r>
          </a:p>
          <a:p>
            <a:pPr marL="0" indent="0" algn="ctr" defTabSz="457200">
              <a:spcBef>
                <a:spcPts val="0"/>
              </a:spcBef>
              <a:defRPr/>
            </a:pPr>
            <a:endParaRPr lang="en-US" sz="3200" dirty="0">
              <a:solidFill>
                <a:srgbClr val="008000"/>
              </a:solidFill>
              <a:latin typeface="Courier"/>
              <a:cs typeface="Courier"/>
            </a:endParaRPr>
          </a:p>
          <a:p>
            <a:pPr marL="0" indent="0" algn="ctr" defTabSz="457200">
              <a:spcBef>
                <a:spcPts val="0"/>
              </a:spcBef>
              <a:defRPr/>
            </a:pPr>
            <a:r>
              <a:rPr lang="en-US" sz="3200" dirty="0" smtClean="0">
                <a:solidFill>
                  <a:srgbClr val="008000"/>
                </a:solidFill>
                <a:latin typeface="Courier"/>
                <a:cs typeface="Courier"/>
              </a:rPr>
              <a:t>|</a:t>
            </a:r>
            <a:r>
              <a:rPr lang="en-US" sz="3200" dirty="0">
                <a:solidFill>
                  <a:srgbClr val="008000"/>
                </a:solidFill>
                <a:latin typeface="Courier"/>
                <a:cs typeface="Courier"/>
              </a:rPr>
              <a:t>| </a:t>
            </a:r>
            <a:r>
              <a:rPr lang="en-US" sz="3200" dirty="0">
                <a:cs typeface="Courier"/>
              </a:rPr>
              <a:t>(“or”</a:t>
            </a:r>
            <a:r>
              <a:rPr lang="en-US" sz="3200" dirty="0" smtClean="0">
                <a:cs typeface="Courier"/>
              </a:rPr>
              <a:t>)</a:t>
            </a:r>
            <a:r>
              <a:rPr lang="en-US" sz="3200" dirty="0">
                <a:solidFill>
                  <a:srgbClr val="008000"/>
                </a:solidFill>
                <a:latin typeface="Courier"/>
                <a:cs typeface="Courier"/>
              </a:rPr>
              <a:t> </a:t>
            </a:r>
          </a:p>
          <a:p>
            <a:pPr marL="0" indent="0" algn="ctr" defTabSz="457200">
              <a:spcBef>
                <a:spcPts val="0"/>
              </a:spcBef>
              <a:defRPr/>
            </a:pPr>
            <a:endParaRPr lang="en-US" sz="3200" dirty="0" smtClean="0">
              <a:solidFill>
                <a:srgbClr val="008000"/>
              </a:solidFill>
              <a:latin typeface="Courier"/>
              <a:cs typeface="Courier"/>
            </a:endParaRPr>
          </a:p>
          <a:p>
            <a:pPr marL="0" indent="0" algn="ctr" defTabSz="457200">
              <a:spcBef>
                <a:spcPts val="0"/>
              </a:spcBef>
              <a:defRPr/>
            </a:pPr>
            <a:r>
              <a:rPr lang="en-US" sz="3200" dirty="0" smtClean="0">
                <a:solidFill>
                  <a:srgbClr val="008000"/>
                </a:solidFill>
                <a:latin typeface="Courier"/>
                <a:cs typeface="Courier"/>
              </a:rPr>
              <a:t>!</a:t>
            </a:r>
            <a:r>
              <a:rPr lang="en-US" sz="3200" dirty="0">
                <a:solidFill>
                  <a:srgbClr val="008000"/>
                </a:solidFill>
                <a:latin typeface="Courier"/>
                <a:cs typeface="Courier"/>
              </a:rPr>
              <a:t> </a:t>
            </a:r>
            <a:r>
              <a:rPr lang="en-US" sz="3200" dirty="0">
                <a:solidFill>
                  <a:srgbClr val="000000"/>
                </a:solidFill>
                <a:cs typeface="Courier"/>
              </a:rPr>
              <a:t>(“not”</a:t>
            </a:r>
            <a:r>
              <a:rPr lang="en-US" sz="3200" dirty="0" smtClean="0">
                <a:solidFill>
                  <a:srgbClr val="000000"/>
                </a:solidFill>
                <a:cs typeface="Courier"/>
              </a:rPr>
              <a:t>)</a:t>
            </a:r>
            <a:endParaRPr lang="en-US" sz="3200" dirty="0">
              <a:solidFill>
                <a:srgbClr val="000000"/>
              </a:solidFill>
              <a:cs typeface="Courier"/>
            </a:endParaRPr>
          </a:p>
        </p:txBody>
      </p:sp>
    </p:spTree>
    <p:extLst>
      <p:ext uri="{BB962C8B-B14F-4D97-AF65-F5344CB8AC3E}">
        <p14:creationId xmlns:p14="http://schemas.microsoft.com/office/powerpoint/2010/main" val="2931171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3C) Objects &amp; Message-passing </a:t>
            </a:r>
          </a:p>
        </p:txBody>
      </p:sp>
      <p:sp>
        <p:nvSpPr>
          <p:cNvPr id="3" name="Content Placeholder 2"/>
          <p:cNvSpPr>
            <a:spLocks noGrp="1"/>
          </p:cNvSpPr>
          <p:nvPr>
            <p:ph idx="1"/>
          </p:nvPr>
        </p:nvSpPr>
        <p:spPr>
          <a:xfrm>
            <a:off x="822960" y="1118516"/>
            <a:ext cx="7520940" cy="3836596"/>
          </a:xfrm>
        </p:spPr>
        <p:txBody>
          <a:bodyPr>
            <a:noAutofit/>
          </a:bodyPr>
          <a:lstStyle/>
          <a:p>
            <a:r>
              <a:rPr lang="en-US" dirty="0">
                <a:solidFill>
                  <a:srgbClr val="008000"/>
                </a:solidFill>
                <a:latin typeface="Courier"/>
                <a:cs typeface="Courier"/>
              </a:rPr>
              <a:t>x = "Marty </a:t>
            </a:r>
            <a:r>
              <a:rPr lang="en-US" dirty="0" err="1">
                <a:solidFill>
                  <a:srgbClr val="008000"/>
                </a:solidFill>
                <a:latin typeface="Courier"/>
                <a:cs typeface="Courier"/>
              </a:rPr>
              <a:t>McFly</a:t>
            </a:r>
            <a:r>
              <a:rPr lang="en-US" dirty="0">
                <a:solidFill>
                  <a:srgbClr val="008000"/>
                </a:solidFill>
                <a:latin typeface="Courier"/>
                <a:cs typeface="Courier"/>
              </a:rPr>
              <a:t>"</a:t>
            </a:r>
            <a:endParaRPr lang="en-US" dirty="0" smtClean="0">
              <a:solidFill>
                <a:srgbClr val="008000"/>
              </a:solidFill>
              <a:latin typeface="Courier"/>
              <a:cs typeface="Courier"/>
            </a:endParaRPr>
          </a:p>
          <a:p>
            <a:r>
              <a:rPr lang="en-US" dirty="0" smtClean="0">
                <a:solidFill>
                  <a:srgbClr val="FF0000"/>
                </a:solidFill>
                <a:latin typeface="Courier"/>
                <a:cs typeface="Courier"/>
              </a:rPr>
              <a:t>=&gt; </a:t>
            </a:r>
            <a:r>
              <a:rPr lang="en-US" dirty="0">
                <a:solidFill>
                  <a:srgbClr val="008000"/>
                </a:solidFill>
                <a:latin typeface="Courier"/>
                <a:cs typeface="Courier"/>
              </a:rPr>
              <a:t>"</a:t>
            </a:r>
            <a:r>
              <a:rPr lang="en-US" dirty="0" smtClean="0">
                <a:solidFill>
                  <a:srgbClr val="FF0000"/>
                </a:solidFill>
                <a:latin typeface="Courier"/>
                <a:cs typeface="Courier"/>
              </a:rPr>
              <a:t>Marty </a:t>
            </a:r>
            <a:r>
              <a:rPr lang="en-US" dirty="0" err="1" smtClean="0">
                <a:solidFill>
                  <a:srgbClr val="FF0000"/>
                </a:solidFill>
                <a:latin typeface="Courier"/>
                <a:cs typeface="Courier"/>
              </a:rPr>
              <a:t>McFly</a:t>
            </a:r>
            <a:r>
              <a:rPr lang="en-US" dirty="0">
                <a:solidFill>
                  <a:srgbClr val="008000"/>
                </a:solidFill>
                <a:latin typeface="Courier"/>
                <a:cs typeface="Courier"/>
              </a:rPr>
              <a:t>"</a:t>
            </a:r>
            <a:r>
              <a:rPr lang="en-US" dirty="0" smtClean="0">
                <a:solidFill>
                  <a:srgbClr val="FF0000"/>
                </a:solidFill>
                <a:latin typeface="Courier"/>
                <a:cs typeface="Courier"/>
              </a:rPr>
              <a:t> </a:t>
            </a:r>
          </a:p>
          <a:p>
            <a:r>
              <a:rPr lang="en-US" dirty="0" smtClean="0">
                <a:solidFill>
                  <a:srgbClr val="008000"/>
                </a:solidFill>
                <a:latin typeface="Courier"/>
                <a:cs typeface="Courier"/>
              </a:rPr>
              <a:t>y </a:t>
            </a:r>
            <a:r>
              <a:rPr lang="en-US" dirty="0">
                <a:solidFill>
                  <a:srgbClr val="008000"/>
                </a:solidFill>
                <a:latin typeface="Courier"/>
                <a:cs typeface="Courier"/>
              </a:rPr>
              <a:t>= </a:t>
            </a:r>
            <a:r>
              <a:rPr lang="en-US" dirty="0" smtClean="0">
                <a:solidFill>
                  <a:srgbClr val="008000"/>
                </a:solidFill>
                <a:latin typeface="Courier"/>
                <a:cs typeface="Courier"/>
              </a:rPr>
              <a:t>"</a:t>
            </a:r>
            <a:r>
              <a:rPr lang="en-US" dirty="0">
                <a:solidFill>
                  <a:srgbClr val="008000"/>
                </a:solidFill>
                <a:latin typeface="Courier"/>
                <a:cs typeface="Courier"/>
              </a:rPr>
              <a:t>"</a:t>
            </a:r>
            <a:endParaRPr lang="en-US" dirty="0" smtClean="0">
              <a:solidFill>
                <a:srgbClr val="008000"/>
              </a:solidFill>
              <a:latin typeface="Courier"/>
              <a:cs typeface="Courier"/>
            </a:endParaRPr>
          </a:p>
          <a:p>
            <a:r>
              <a:rPr lang="en-US" dirty="0" smtClean="0">
                <a:solidFill>
                  <a:srgbClr val="FF0000"/>
                </a:solidFill>
                <a:latin typeface="Courier"/>
                <a:cs typeface="Courier"/>
              </a:rPr>
              <a:t>=&gt; "" </a:t>
            </a:r>
          </a:p>
          <a:p>
            <a:r>
              <a:rPr lang="en-US" dirty="0" smtClean="0">
                <a:solidFill>
                  <a:srgbClr val="008000"/>
                </a:solidFill>
                <a:latin typeface="Courier"/>
                <a:cs typeface="Courier"/>
              </a:rPr>
              <a:t>print "Both strings are empty" if </a:t>
            </a:r>
            <a:r>
              <a:rPr lang="en-US" dirty="0" err="1" smtClean="0">
                <a:solidFill>
                  <a:srgbClr val="008000"/>
                </a:solidFill>
                <a:latin typeface="Courier"/>
                <a:cs typeface="Courier"/>
              </a:rPr>
              <a:t>x.empty</a:t>
            </a:r>
            <a:r>
              <a:rPr lang="en-US" dirty="0" smtClean="0">
                <a:solidFill>
                  <a:srgbClr val="008000"/>
                </a:solidFill>
                <a:latin typeface="Courier"/>
                <a:cs typeface="Courier"/>
              </a:rPr>
              <a:t>? &amp;&amp; </a:t>
            </a:r>
            <a:r>
              <a:rPr lang="en-US" dirty="0" err="1" smtClean="0">
                <a:solidFill>
                  <a:srgbClr val="008000"/>
                </a:solidFill>
                <a:latin typeface="Courier"/>
                <a:cs typeface="Courier"/>
              </a:rPr>
              <a:t>y.empty</a:t>
            </a:r>
            <a:r>
              <a:rPr lang="en-US" dirty="0" smtClean="0">
                <a:solidFill>
                  <a:srgbClr val="008000"/>
                </a:solidFill>
                <a:latin typeface="Courier"/>
                <a:cs typeface="Courier"/>
              </a:rPr>
              <a:t>? </a:t>
            </a:r>
          </a:p>
          <a:p>
            <a:pPr>
              <a:buFont typeface="Symbol" charset="0"/>
              <a:buChar char=""/>
            </a:pPr>
            <a:r>
              <a:rPr lang="en-US" dirty="0" smtClean="0">
                <a:solidFill>
                  <a:srgbClr val="FF0000"/>
                </a:solidFill>
                <a:latin typeface="Courier"/>
                <a:cs typeface="Courier"/>
              </a:rPr>
              <a:t>nil </a:t>
            </a:r>
          </a:p>
          <a:p>
            <a:pPr marL="0" indent="0"/>
            <a:r>
              <a:rPr lang="en-US" dirty="0" smtClean="0">
                <a:solidFill>
                  <a:srgbClr val="008000"/>
                </a:solidFill>
                <a:latin typeface="Courier"/>
                <a:cs typeface="Courier"/>
              </a:rPr>
              <a:t>print "</a:t>
            </a:r>
            <a:r>
              <a:rPr lang="en-US" dirty="0">
                <a:solidFill>
                  <a:srgbClr val="008000"/>
                </a:solidFill>
                <a:latin typeface="Courier"/>
                <a:cs typeface="Courier"/>
              </a:rPr>
              <a:t>One of the strings is empty" if </a:t>
            </a:r>
            <a:r>
              <a:rPr lang="en-US" dirty="0" err="1">
                <a:solidFill>
                  <a:srgbClr val="008000"/>
                </a:solidFill>
                <a:latin typeface="Courier"/>
                <a:cs typeface="Courier"/>
              </a:rPr>
              <a:t>x.empty</a:t>
            </a:r>
            <a:r>
              <a:rPr lang="en-US" dirty="0">
                <a:solidFill>
                  <a:srgbClr val="008000"/>
                </a:solidFill>
                <a:latin typeface="Courier"/>
                <a:cs typeface="Courier"/>
              </a:rPr>
              <a:t>? || </a:t>
            </a:r>
            <a:r>
              <a:rPr lang="en-US" dirty="0" err="1">
                <a:solidFill>
                  <a:srgbClr val="008000"/>
                </a:solidFill>
                <a:latin typeface="Courier"/>
                <a:cs typeface="Courier"/>
              </a:rPr>
              <a:t>y.empty</a:t>
            </a:r>
            <a:r>
              <a:rPr lang="en-US" dirty="0">
                <a:solidFill>
                  <a:srgbClr val="008000"/>
                </a:solidFill>
                <a:latin typeface="Courier"/>
                <a:cs typeface="Courier"/>
              </a:rPr>
              <a:t>? </a:t>
            </a:r>
            <a:endParaRPr lang="en-US" dirty="0" smtClean="0">
              <a:solidFill>
                <a:srgbClr val="008000"/>
              </a:solidFill>
              <a:latin typeface="Courier"/>
              <a:cs typeface="Courier"/>
            </a:endParaRPr>
          </a:p>
          <a:p>
            <a:pPr marL="0" indent="0"/>
            <a:r>
              <a:rPr lang="en-US" dirty="0" smtClean="0">
                <a:solidFill>
                  <a:srgbClr val="FF0000"/>
                </a:solidFill>
                <a:latin typeface="Courier"/>
                <a:cs typeface="Courier"/>
              </a:rPr>
              <a:t>"</a:t>
            </a:r>
            <a:r>
              <a:rPr lang="en-US" dirty="0">
                <a:solidFill>
                  <a:srgbClr val="FF0000"/>
                </a:solidFill>
                <a:latin typeface="Courier"/>
                <a:cs typeface="Courier"/>
              </a:rPr>
              <a:t>One of the strings is empty" =&gt; nil </a:t>
            </a:r>
            <a:endParaRPr lang="en-US" dirty="0" smtClean="0">
              <a:solidFill>
                <a:srgbClr val="FF0000"/>
              </a:solidFill>
              <a:latin typeface="Courier"/>
              <a:cs typeface="Courier"/>
            </a:endParaRPr>
          </a:p>
          <a:p>
            <a:pPr marL="0" indent="0"/>
            <a:r>
              <a:rPr lang="en-US" dirty="0">
                <a:solidFill>
                  <a:srgbClr val="008000"/>
                </a:solidFill>
                <a:latin typeface="Courier"/>
                <a:cs typeface="Courier"/>
              </a:rPr>
              <a:t>Print "The </a:t>
            </a:r>
            <a:r>
              <a:rPr lang="en-US" dirty="0" smtClean="0">
                <a:solidFill>
                  <a:srgbClr val="008000"/>
                </a:solidFill>
                <a:latin typeface="Courier"/>
                <a:cs typeface="Courier"/>
              </a:rPr>
              <a:t>string ‘#{x}’ </a:t>
            </a:r>
            <a:r>
              <a:rPr lang="en-US" dirty="0">
                <a:solidFill>
                  <a:srgbClr val="008000"/>
                </a:solidFill>
                <a:latin typeface="Courier"/>
                <a:cs typeface="Courier"/>
              </a:rPr>
              <a:t>is not empty" if !</a:t>
            </a:r>
            <a:r>
              <a:rPr lang="en-US" dirty="0" err="1">
                <a:solidFill>
                  <a:srgbClr val="008000"/>
                </a:solidFill>
                <a:latin typeface="Courier"/>
                <a:cs typeface="Courier"/>
              </a:rPr>
              <a:t>x.empty</a:t>
            </a:r>
            <a:r>
              <a:rPr lang="en-US" dirty="0">
                <a:solidFill>
                  <a:srgbClr val="008000"/>
                </a:solidFill>
                <a:latin typeface="Courier"/>
                <a:cs typeface="Courier"/>
              </a:rPr>
              <a:t>? </a:t>
            </a:r>
            <a:endParaRPr lang="en-US" dirty="0" smtClean="0">
              <a:solidFill>
                <a:srgbClr val="008000"/>
              </a:solidFill>
              <a:latin typeface="Courier"/>
              <a:cs typeface="Courier"/>
            </a:endParaRPr>
          </a:p>
          <a:p>
            <a:pPr marL="0" indent="0"/>
            <a:r>
              <a:rPr lang="en-US" dirty="0" smtClean="0">
                <a:solidFill>
                  <a:srgbClr val="FF0000"/>
                </a:solidFill>
                <a:latin typeface="Courier"/>
                <a:cs typeface="Courier"/>
              </a:rPr>
              <a:t>”The string ‘Marty McFly’ </a:t>
            </a:r>
            <a:r>
              <a:rPr lang="en-US" dirty="0">
                <a:solidFill>
                  <a:srgbClr val="FF0000"/>
                </a:solidFill>
                <a:latin typeface="Courier"/>
                <a:cs typeface="Courier"/>
              </a:rPr>
              <a:t>is not </a:t>
            </a:r>
            <a:r>
              <a:rPr lang="en-US" dirty="0" smtClean="0">
                <a:solidFill>
                  <a:srgbClr val="FF0000"/>
                </a:solidFill>
                <a:latin typeface="Courier"/>
                <a:cs typeface="Courier"/>
              </a:rPr>
              <a:t>empty” =</a:t>
            </a:r>
            <a:r>
              <a:rPr lang="en-US" dirty="0">
                <a:solidFill>
                  <a:srgbClr val="FF0000"/>
                </a:solidFill>
                <a:latin typeface="Courier"/>
                <a:cs typeface="Courier"/>
              </a:rPr>
              <a:t>&gt; nil </a:t>
            </a:r>
          </a:p>
        </p:txBody>
      </p:sp>
    </p:spTree>
    <p:extLst>
      <p:ext uri="{BB962C8B-B14F-4D97-AF65-F5344CB8AC3E}">
        <p14:creationId xmlns:p14="http://schemas.microsoft.com/office/powerpoint/2010/main" val="1134713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Arrays &amp; Ranges </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An array is a list of elements in a particular order.</a:t>
            </a:r>
          </a:p>
          <a:p>
            <a:endParaRPr lang="en-US" sz="2400" dirty="0"/>
          </a:p>
          <a:p>
            <a:r>
              <a:rPr lang="en-US" sz="2400" dirty="0" smtClean="0"/>
              <a:t>Example:</a:t>
            </a:r>
          </a:p>
          <a:p>
            <a:r>
              <a:rPr lang="en-US" sz="2400" dirty="0">
                <a:solidFill>
                  <a:srgbClr val="008000"/>
                </a:solidFill>
                <a:latin typeface="Courier"/>
                <a:cs typeface="Courier"/>
              </a:rPr>
              <a:t>a = </a:t>
            </a:r>
            <a:r>
              <a:rPr lang="en-US" sz="2400" dirty="0" smtClean="0">
                <a:solidFill>
                  <a:srgbClr val="008000"/>
                </a:solidFill>
                <a:latin typeface="Courier"/>
                <a:cs typeface="Courier"/>
              </a:rPr>
              <a:t>[1985, 1955, 2015] </a:t>
            </a:r>
          </a:p>
          <a:p>
            <a:pPr>
              <a:buFont typeface="Symbol" charset="0"/>
              <a:buChar char=""/>
            </a:pPr>
            <a:r>
              <a:rPr lang="en-US" sz="2400" dirty="0" smtClean="0">
                <a:solidFill>
                  <a:srgbClr val="FF0000"/>
                </a:solidFill>
                <a:latin typeface="Courier"/>
                <a:cs typeface="Courier"/>
              </a:rPr>
              <a:t>[1985, 1955, 2015] </a:t>
            </a:r>
          </a:p>
          <a:p>
            <a:pPr marL="0" indent="0"/>
            <a:endParaRPr lang="en-US" sz="2400" dirty="0" smtClean="0">
              <a:solidFill>
                <a:srgbClr val="FF0000"/>
              </a:solidFill>
              <a:latin typeface="Courier"/>
              <a:cs typeface="Courier"/>
            </a:endParaRPr>
          </a:p>
          <a:p>
            <a:r>
              <a:rPr lang="en-US" sz="2400" dirty="0"/>
              <a:t>To get from a string to an array, use the .</a:t>
            </a:r>
            <a:r>
              <a:rPr lang="en-US" sz="2400" dirty="0">
                <a:latin typeface="Courier"/>
                <a:cs typeface="Courier"/>
              </a:rPr>
              <a:t>split</a:t>
            </a:r>
            <a:r>
              <a:rPr lang="en-US" sz="2400" dirty="0"/>
              <a:t> method</a:t>
            </a:r>
          </a:p>
          <a:p>
            <a:r>
              <a:rPr lang="en-US" sz="2400" dirty="0">
                <a:solidFill>
                  <a:srgbClr val="008000"/>
                </a:solidFill>
                <a:latin typeface="Courier"/>
                <a:cs typeface="Courier"/>
              </a:rPr>
              <a:t>"Marty Doc Biff </a:t>
            </a:r>
            <a:r>
              <a:rPr lang="en-US" sz="2400" dirty="0" err="1">
                <a:solidFill>
                  <a:srgbClr val="008000"/>
                </a:solidFill>
                <a:latin typeface="Courier"/>
                <a:cs typeface="Courier"/>
              </a:rPr>
              <a:t>Jennifer".split</a:t>
            </a:r>
            <a:endParaRPr lang="en-US" sz="2400" dirty="0">
              <a:solidFill>
                <a:srgbClr val="008000"/>
              </a:solidFill>
              <a:latin typeface="Courier"/>
              <a:cs typeface="Courier"/>
            </a:endParaRPr>
          </a:p>
          <a:p>
            <a:r>
              <a:rPr lang="en-US" sz="2400" dirty="0">
                <a:solidFill>
                  <a:srgbClr val="FF0000"/>
                </a:solidFill>
                <a:latin typeface="Courier"/>
                <a:cs typeface="Courier"/>
              </a:rPr>
              <a:t>=&gt; [“Marty”, “Doc”, “Biff”, “Jennifer”]</a:t>
            </a:r>
          </a:p>
          <a:p>
            <a:pPr marL="0" indent="0"/>
            <a:endParaRPr lang="en-US" sz="2400" dirty="0" smtClean="0">
              <a:solidFill>
                <a:srgbClr val="FF0000"/>
              </a:solidFill>
              <a:latin typeface="Courier"/>
              <a:cs typeface="Courier"/>
            </a:endParaRPr>
          </a:p>
          <a:p>
            <a:pPr marL="0" indent="0"/>
            <a:endParaRPr lang="en-US" dirty="0" smtClean="0"/>
          </a:p>
          <a:p>
            <a:endParaRPr lang="en-US" dirty="0"/>
          </a:p>
        </p:txBody>
      </p:sp>
    </p:spTree>
    <p:extLst>
      <p:ext uri="{BB962C8B-B14F-4D97-AF65-F5344CB8AC3E}">
        <p14:creationId xmlns:p14="http://schemas.microsoft.com/office/powerpoint/2010/main" val="4092636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www.railstutorial.org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0147" y="1100628"/>
            <a:ext cx="2386566" cy="3579849"/>
          </a:xfrm>
        </p:spPr>
      </p:pic>
    </p:spTree>
    <p:extLst>
      <p:ext uri="{BB962C8B-B14F-4D97-AF65-F5344CB8AC3E}">
        <p14:creationId xmlns:p14="http://schemas.microsoft.com/office/powerpoint/2010/main" val="3973022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 </a:t>
            </a:r>
            <a:r>
              <a:rPr lang="en-US" dirty="0" smtClean="0"/>
              <a:t>Arrays &amp; Ranges </a:t>
            </a:r>
            <a:endParaRPr lang="en-US" dirty="0"/>
          </a:p>
        </p:txBody>
      </p:sp>
      <p:sp>
        <p:nvSpPr>
          <p:cNvPr id="3" name="Content Placeholder 2"/>
          <p:cNvSpPr>
            <a:spLocks noGrp="1"/>
          </p:cNvSpPr>
          <p:nvPr>
            <p:ph idx="1"/>
          </p:nvPr>
        </p:nvSpPr>
        <p:spPr/>
        <p:txBody>
          <a:bodyPr/>
          <a:lstStyle/>
          <a:p>
            <a:r>
              <a:rPr lang="en-US" sz="2000" dirty="0">
                <a:solidFill>
                  <a:srgbClr val="008000"/>
                </a:solidFill>
                <a:latin typeface="Courier"/>
                <a:cs typeface="Courier"/>
              </a:rPr>
              <a:t>a</a:t>
            </a:r>
            <a:r>
              <a:rPr lang="en-US" sz="2000" dirty="0" smtClean="0">
                <a:solidFill>
                  <a:srgbClr val="008000"/>
                </a:solidFill>
                <a:latin typeface="Courier"/>
                <a:cs typeface="Courier"/>
              </a:rPr>
              <a:t> = </a:t>
            </a:r>
            <a:r>
              <a:rPr lang="en-US" sz="2000" dirty="0">
                <a:solidFill>
                  <a:srgbClr val="008000"/>
                </a:solidFill>
                <a:latin typeface="Courier"/>
                <a:cs typeface="Courier"/>
              </a:rPr>
              <a:t>["</a:t>
            </a:r>
            <a:r>
              <a:rPr lang="en-US" sz="2000" dirty="0" smtClean="0">
                <a:solidFill>
                  <a:srgbClr val="008000"/>
                </a:solidFill>
                <a:latin typeface="Courier"/>
                <a:cs typeface="Courier"/>
              </a:rPr>
              <a:t>Marty</a:t>
            </a:r>
            <a:r>
              <a:rPr lang="en-US" sz="2000" dirty="0">
                <a:solidFill>
                  <a:srgbClr val="008000"/>
                </a:solidFill>
                <a:latin typeface="Courier"/>
                <a:cs typeface="Courier"/>
              </a:rPr>
              <a:t>", "</a:t>
            </a:r>
            <a:r>
              <a:rPr lang="en-US" sz="2000" dirty="0" smtClean="0">
                <a:solidFill>
                  <a:srgbClr val="008000"/>
                </a:solidFill>
                <a:latin typeface="Courier"/>
                <a:cs typeface="Courier"/>
              </a:rPr>
              <a:t>Doc</a:t>
            </a:r>
            <a:r>
              <a:rPr lang="en-US" sz="2000" dirty="0">
                <a:solidFill>
                  <a:srgbClr val="008000"/>
                </a:solidFill>
                <a:latin typeface="Courier"/>
                <a:cs typeface="Courier"/>
              </a:rPr>
              <a:t>", "</a:t>
            </a:r>
            <a:r>
              <a:rPr lang="en-US" sz="2000" dirty="0" smtClean="0">
                <a:solidFill>
                  <a:srgbClr val="008000"/>
                </a:solidFill>
                <a:latin typeface="Courier"/>
                <a:cs typeface="Courier"/>
              </a:rPr>
              <a:t>Biff</a:t>
            </a:r>
            <a:r>
              <a:rPr lang="en-US" sz="2000" dirty="0">
                <a:solidFill>
                  <a:srgbClr val="008000"/>
                </a:solidFill>
                <a:latin typeface="Courier"/>
                <a:cs typeface="Courier"/>
              </a:rPr>
              <a:t>", "</a:t>
            </a:r>
            <a:r>
              <a:rPr lang="en-US" sz="2000" dirty="0" smtClean="0">
                <a:solidFill>
                  <a:srgbClr val="008000"/>
                </a:solidFill>
                <a:latin typeface="Courier"/>
                <a:cs typeface="Courier"/>
              </a:rPr>
              <a:t>Lorraine</a:t>
            </a:r>
            <a:r>
              <a:rPr lang="en-US" sz="2000" dirty="0">
                <a:solidFill>
                  <a:srgbClr val="008000"/>
                </a:solidFill>
                <a:latin typeface="Courier"/>
                <a:cs typeface="Courier"/>
              </a:rPr>
              <a:t>"]</a:t>
            </a:r>
          </a:p>
          <a:p>
            <a:pPr>
              <a:buFont typeface="Symbol" charset="0"/>
              <a:buChar char=""/>
            </a:pPr>
            <a:r>
              <a:rPr lang="en-US" sz="2000" dirty="0" smtClean="0">
                <a:solidFill>
                  <a:srgbClr val="FF0000"/>
                </a:solidFill>
                <a:latin typeface="Courier"/>
                <a:cs typeface="Courier"/>
              </a:rPr>
              <a:t>a </a:t>
            </a:r>
            <a:r>
              <a:rPr lang="en-US" sz="2000" dirty="0">
                <a:solidFill>
                  <a:srgbClr val="FF0000"/>
                </a:solidFill>
                <a:latin typeface="Courier"/>
                <a:cs typeface="Courier"/>
              </a:rPr>
              <a:t>= [“Marty”, “Doc”, “Biff”, </a:t>
            </a:r>
            <a:r>
              <a:rPr lang="en-US" sz="2000" dirty="0" smtClean="0">
                <a:solidFill>
                  <a:srgbClr val="FF0000"/>
                </a:solidFill>
                <a:latin typeface="Courier"/>
                <a:cs typeface="Courier"/>
              </a:rPr>
              <a:t>“Lorraine”]</a:t>
            </a:r>
          </a:p>
          <a:p>
            <a:pPr marL="0" indent="0"/>
            <a:endParaRPr lang="en-US" sz="2000" dirty="0"/>
          </a:p>
          <a:p>
            <a:pPr marL="0" indent="0"/>
            <a:r>
              <a:rPr lang="en-US" sz="2000" dirty="0" smtClean="0">
                <a:solidFill>
                  <a:srgbClr val="008000"/>
                </a:solidFill>
                <a:latin typeface="Courier"/>
                <a:cs typeface="Courier"/>
              </a:rPr>
              <a:t>a[0]</a:t>
            </a:r>
          </a:p>
          <a:p>
            <a:pPr marL="285750" indent="-285750">
              <a:buFont typeface="Symbol" charset="0"/>
              <a:buChar char=""/>
            </a:pPr>
            <a:r>
              <a:rPr lang="en-US" sz="2000" dirty="0" smtClean="0">
                <a:solidFill>
                  <a:srgbClr val="FF0000"/>
                </a:solidFill>
                <a:latin typeface="Courier"/>
                <a:cs typeface="Courier"/>
              </a:rPr>
              <a:t>“Marty”</a:t>
            </a:r>
          </a:p>
          <a:p>
            <a:pPr marL="0" indent="0"/>
            <a:endParaRPr lang="en-US" sz="2000" dirty="0" smtClean="0">
              <a:solidFill>
                <a:srgbClr val="FF0000"/>
              </a:solidFill>
              <a:latin typeface="Courier"/>
              <a:cs typeface="Courier"/>
            </a:endParaRPr>
          </a:p>
          <a:p>
            <a:pPr marL="0" indent="0"/>
            <a:r>
              <a:rPr lang="en-US" sz="2000" dirty="0" smtClean="0">
                <a:solidFill>
                  <a:srgbClr val="008000"/>
                </a:solidFill>
                <a:latin typeface="Courier"/>
                <a:cs typeface="Courier"/>
              </a:rPr>
              <a:t>a[2]</a:t>
            </a:r>
          </a:p>
          <a:p>
            <a:pPr marL="0" indent="0"/>
            <a:r>
              <a:rPr lang="en-US" sz="2000" dirty="0" smtClean="0">
                <a:solidFill>
                  <a:srgbClr val="FF0000"/>
                </a:solidFill>
                <a:latin typeface="Courier"/>
                <a:cs typeface="Courier"/>
              </a:rPr>
              <a:t>=&gt; “Biff”</a:t>
            </a:r>
          </a:p>
          <a:p>
            <a:pPr marL="0" indent="0"/>
            <a:endParaRPr lang="en-US" dirty="0" smtClean="0">
              <a:solidFill>
                <a:srgbClr val="FF0000"/>
              </a:solidFill>
              <a:latin typeface="Courier"/>
              <a:cs typeface="Courier"/>
            </a:endParaRPr>
          </a:p>
        </p:txBody>
      </p:sp>
      <p:pic>
        <p:nvPicPr>
          <p:cNvPr id="4" name="Picture 3"/>
          <p:cNvPicPr>
            <a:picLocks noChangeAspect="1"/>
          </p:cNvPicPr>
          <p:nvPr/>
        </p:nvPicPr>
        <p:blipFill>
          <a:blip r:embed="rId3"/>
          <a:stretch>
            <a:fillRect/>
          </a:stretch>
        </p:blipFill>
        <p:spPr>
          <a:xfrm>
            <a:off x="2831806" y="2374476"/>
            <a:ext cx="777231" cy="1028065"/>
          </a:xfrm>
          <a:prstGeom prst="rect">
            <a:avLst/>
          </a:prstGeom>
        </p:spPr>
      </p:pic>
      <p:pic>
        <p:nvPicPr>
          <p:cNvPr id="5" name="Picture 4"/>
          <p:cNvPicPr>
            <a:picLocks noChangeAspect="1"/>
          </p:cNvPicPr>
          <p:nvPr/>
        </p:nvPicPr>
        <p:blipFill>
          <a:blip r:embed="rId4"/>
          <a:stretch>
            <a:fillRect/>
          </a:stretch>
        </p:blipFill>
        <p:spPr>
          <a:xfrm>
            <a:off x="2843444" y="3554417"/>
            <a:ext cx="765593" cy="1126060"/>
          </a:xfrm>
          <a:prstGeom prst="rect">
            <a:avLst/>
          </a:prstGeom>
        </p:spPr>
      </p:pic>
    </p:spTree>
    <p:extLst>
      <p:ext uri="{BB962C8B-B14F-4D97-AF65-F5344CB8AC3E}">
        <p14:creationId xmlns:p14="http://schemas.microsoft.com/office/powerpoint/2010/main" val="196321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399"/>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3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 </a:t>
            </a:r>
            <a:r>
              <a:rPr lang="en-US" dirty="0" smtClean="0"/>
              <a:t>Arrays &amp; Ranges </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rgbClr val="008000"/>
                </a:solidFill>
                <a:latin typeface="Courier"/>
                <a:cs typeface="Courier"/>
              </a:rPr>
              <a:t>a = ["</a:t>
            </a:r>
            <a:r>
              <a:rPr lang="en-US" dirty="0" smtClean="0">
                <a:solidFill>
                  <a:srgbClr val="008000"/>
                </a:solidFill>
                <a:latin typeface="Courier"/>
                <a:cs typeface="Courier"/>
              </a:rPr>
              <a:t>Marty</a:t>
            </a:r>
            <a:r>
              <a:rPr lang="en-US" dirty="0">
                <a:solidFill>
                  <a:srgbClr val="008000"/>
                </a:solidFill>
                <a:latin typeface="Courier"/>
                <a:cs typeface="Courier"/>
              </a:rPr>
              <a:t>", "</a:t>
            </a:r>
            <a:r>
              <a:rPr lang="en-US" dirty="0" smtClean="0">
                <a:solidFill>
                  <a:srgbClr val="008000"/>
                </a:solidFill>
                <a:latin typeface="Courier"/>
                <a:cs typeface="Courier"/>
              </a:rPr>
              <a:t>Doc</a:t>
            </a:r>
            <a:r>
              <a:rPr lang="en-US" dirty="0">
                <a:solidFill>
                  <a:srgbClr val="008000"/>
                </a:solidFill>
                <a:latin typeface="Courier"/>
                <a:cs typeface="Courier"/>
              </a:rPr>
              <a:t>", "</a:t>
            </a:r>
            <a:r>
              <a:rPr lang="en-US" dirty="0" smtClean="0">
                <a:solidFill>
                  <a:srgbClr val="008000"/>
                </a:solidFill>
                <a:latin typeface="Courier"/>
                <a:cs typeface="Courier"/>
              </a:rPr>
              <a:t>Biff</a:t>
            </a:r>
            <a:r>
              <a:rPr lang="en-US" dirty="0">
                <a:solidFill>
                  <a:srgbClr val="008000"/>
                </a:solidFill>
                <a:latin typeface="Courier"/>
                <a:cs typeface="Courier"/>
              </a:rPr>
              <a:t>"]</a:t>
            </a:r>
          </a:p>
          <a:p>
            <a:pPr>
              <a:buFont typeface="Symbol" charset="0"/>
              <a:buChar char=""/>
            </a:pPr>
            <a:r>
              <a:rPr lang="en-US" dirty="0">
                <a:solidFill>
                  <a:srgbClr val="FF0000"/>
                </a:solidFill>
                <a:latin typeface="Courier"/>
                <a:cs typeface="Courier"/>
              </a:rPr>
              <a:t>a = [“Marty”, “Doc”, “Biff</a:t>
            </a:r>
            <a:r>
              <a:rPr lang="en-US" dirty="0" smtClean="0">
                <a:solidFill>
                  <a:srgbClr val="FF0000"/>
                </a:solidFill>
                <a:latin typeface="Courier"/>
                <a:cs typeface="Courier"/>
              </a:rPr>
              <a:t>”]</a:t>
            </a:r>
            <a:endParaRPr lang="en-US" dirty="0">
              <a:solidFill>
                <a:srgbClr val="FF0000"/>
              </a:solidFill>
              <a:latin typeface="Courier"/>
              <a:cs typeface="Courier"/>
            </a:endParaRPr>
          </a:p>
          <a:p>
            <a:r>
              <a:rPr lang="en-US" dirty="0" err="1" smtClean="0">
                <a:solidFill>
                  <a:srgbClr val="008000"/>
                </a:solidFill>
                <a:latin typeface="Courier"/>
                <a:cs typeface="Courier"/>
              </a:rPr>
              <a:t>a.include</a:t>
            </a:r>
            <a:r>
              <a:rPr lang="en-US" dirty="0" smtClean="0">
                <a:solidFill>
                  <a:srgbClr val="008000"/>
                </a:solidFill>
                <a:latin typeface="Courier"/>
                <a:cs typeface="Courier"/>
              </a:rPr>
              <a:t>?(“Doc”)</a:t>
            </a:r>
          </a:p>
          <a:p>
            <a:pPr>
              <a:buFont typeface="Symbol" charset="0"/>
              <a:buChar char=""/>
            </a:pPr>
            <a:r>
              <a:rPr lang="en-US" dirty="0" smtClean="0">
                <a:solidFill>
                  <a:srgbClr val="FF0000"/>
                </a:solidFill>
                <a:latin typeface="Courier"/>
                <a:cs typeface="Courier"/>
              </a:rPr>
              <a:t>true</a:t>
            </a:r>
          </a:p>
          <a:p>
            <a:pPr marL="0" indent="0"/>
            <a:r>
              <a:rPr lang="en-US" dirty="0" err="1" smtClean="0">
                <a:solidFill>
                  <a:srgbClr val="008000"/>
                </a:solidFill>
                <a:latin typeface="Courier"/>
                <a:cs typeface="Courier"/>
              </a:rPr>
              <a:t>a.sort</a:t>
            </a:r>
            <a:endParaRPr lang="en-US" dirty="0" smtClean="0">
              <a:solidFill>
                <a:srgbClr val="008000"/>
              </a:solidFill>
              <a:latin typeface="Courier"/>
              <a:cs typeface="Courier"/>
            </a:endParaRPr>
          </a:p>
          <a:p>
            <a:pPr marL="285750" indent="-285750">
              <a:buFont typeface="Symbol" charset="0"/>
              <a:buChar char=""/>
            </a:pPr>
            <a:r>
              <a:rPr lang="en-US" dirty="0" smtClean="0">
                <a:solidFill>
                  <a:srgbClr val="FF0000"/>
                </a:solidFill>
                <a:latin typeface="Courier"/>
                <a:cs typeface="Courier"/>
              </a:rPr>
              <a:t>[“Biff”, “Doc”, “Marty”]</a:t>
            </a:r>
          </a:p>
          <a:p>
            <a:pPr marL="0" indent="0"/>
            <a:r>
              <a:rPr lang="en-US" dirty="0" err="1" smtClean="0">
                <a:solidFill>
                  <a:srgbClr val="008000"/>
                </a:solidFill>
                <a:latin typeface="Courier"/>
                <a:cs typeface="Courier"/>
              </a:rPr>
              <a:t>a.reverse</a:t>
            </a:r>
            <a:endParaRPr lang="en-US" dirty="0" smtClean="0">
              <a:solidFill>
                <a:srgbClr val="008000"/>
              </a:solidFill>
              <a:latin typeface="Courier"/>
              <a:cs typeface="Courier"/>
            </a:endParaRPr>
          </a:p>
          <a:p>
            <a:pPr marL="285750" indent="-285750">
              <a:buFont typeface="Symbol" charset="0"/>
              <a:buChar char=""/>
            </a:pPr>
            <a:r>
              <a:rPr lang="en-US" dirty="0" smtClean="0">
                <a:solidFill>
                  <a:srgbClr val="FF0000"/>
                </a:solidFill>
                <a:latin typeface="Courier"/>
                <a:cs typeface="Courier"/>
              </a:rPr>
              <a:t>[</a:t>
            </a:r>
            <a:r>
              <a:rPr lang="en-US" dirty="0">
                <a:solidFill>
                  <a:srgbClr val="FF0000"/>
                </a:solidFill>
                <a:latin typeface="Courier"/>
                <a:cs typeface="Courier"/>
              </a:rPr>
              <a:t>“Marty</a:t>
            </a:r>
            <a:r>
              <a:rPr lang="en-US" dirty="0" smtClean="0">
                <a:solidFill>
                  <a:srgbClr val="FF0000"/>
                </a:solidFill>
                <a:latin typeface="Courier"/>
                <a:cs typeface="Courier"/>
              </a:rPr>
              <a:t>”, “</a:t>
            </a:r>
            <a:r>
              <a:rPr lang="en-US" dirty="0">
                <a:solidFill>
                  <a:srgbClr val="FF0000"/>
                </a:solidFill>
                <a:latin typeface="Courier"/>
                <a:cs typeface="Courier"/>
              </a:rPr>
              <a:t>Doc</a:t>
            </a:r>
            <a:r>
              <a:rPr lang="en-US" dirty="0" smtClean="0">
                <a:solidFill>
                  <a:srgbClr val="FF0000"/>
                </a:solidFill>
                <a:latin typeface="Courier"/>
                <a:cs typeface="Courier"/>
              </a:rPr>
              <a:t>”, “</a:t>
            </a:r>
            <a:r>
              <a:rPr lang="en-US" dirty="0">
                <a:solidFill>
                  <a:srgbClr val="FF0000"/>
                </a:solidFill>
                <a:latin typeface="Courier"/>
                <a:cs typeface="Courier"/>
              </a:rPr>
              <a:t>Biff</a:t>
            </a:r>
            <a:r>
              <a:rPr lang="en-US" dirty="0" smtClean="0">
                <a:solidFill>
                  <a:srgbClr val="FF0000"/>
                </a:solidFill>
                <a:latin typeface="Courier"/>
                <a:cs typeface="Courier"/>
              </a:rPr>
              <a:t>”]</a:t>
            </a:r>
          </a:p>
          <a:p>
            <a:pPr marL="0" indent="0"/>
            <a:r>
              <a:rPr lang="en-US" dirty="0" err="1" smtClean="0">
                <a:solidFill>
                  <a:srgbClr val="008000"/>
                </a:solidFill>
                <a:latin typeface="Courier"/>
                <a:cs typeface="Courier"/>
              </a:rPr>
              <a:t>a.shuffle</a:t>
            </a:r>
            <a:endParaRPr lang="en-US" dirty="0" smtClean="0">
              <a:solidFill>
                <a:srgbClr val="008000"/>
              </a:solidFill>
              <a:latin typeface="Courier"/>
              <a:cs typeface="Courier"/>
            </a:endParaRPr>
          </a:p>
          <a:p>
            <a:pPr marL="285750" indent="-285750">
              <a:buFont typeface="Symbol" charset="0"/>
              <a:buChar char=""/>
            </a:pPr>
            <a:r>
              <a:rPr lang="en-US" dirty="0" smtClean="0">
                <a:solidFill>
                  <a:srgbClr val="FF0000"/>
                </a:solidFill>
                <a:latin typeface="Courier"/>
                <a:cs typeface="Courier"/>
              </a:rPr>
              <a:t>[“Doc”,  “Marty”, “Biff”]</a:t>
            </a:r>
          </a:p>
          <a:p>
            <a:pPr marL="0" indent="0"/>
            <a:r>
              <a:rPr lang="en-US" dirty="0" err="1">
                <a:solidFill>
                  <a:srgbClr val="008000"/>
                </a:solidFill>
                <a:latin typeface="Courier"/>
                <a:cs typeface="Courier"/>
              </a:rPr>
              <a:t>a.join</a:t>
            </a:r>
            <a:endParaRPr lang="en-US" dirty="0">
              <a:solidFill>
                <a:srgbClr val="008000"/>
              </a:solidFill>
              <a:latin typeface="Courier"/>
              <a:cs typeface="Courier"/>
            </a:endParaRPr>
          </a:p>
          <a:p>
            <a:pPr marL="0" indent="0"/>
            <a:r>
              <a:rPr lang="en-US" dirty="0">
                <a:solidFill>
                  <a:srgbClr val="FF0000"/>
                </a:solidFill>
                <a:latin typeface="Courier"/>
                <a:cs typeface="Courier"/>
              </a:rPr>
              <a:t>=&gt; “</a:t>
            </a:r>
            <a:r>
              <a:rPr lang="en-US" dirty="0" err="1" smtClean="0">
                <a:solidFill>
                  <a:srgbClr val="FF0000"/>
                </a:solidFill>
                <a:latin typeface="Courier"/>
                <a:cs typeface="Courier"/>
              </a:rPr>
              <a:t>MartyDocBiff</a:t>
            </a:r>
            <a:r>
              <a:rPr lang="en-US" dirty="0" smtClean="0">
                <a:solidFill>
                  <a:srgbClr val="FF0000"/>
                </a:solidFill>
                <a:latin typeface="Courier"/>
                <a:cs typeface="Courier"/>
              </a:rPr>
              <a:t>”</a:t>
            </a:r>
            <a:endParaRPr lang="en-US" dirty="0">
              <a:solidFill>
                <a:srgbClr val="FF0000"/>
              </a:solidFill>
              <a:latin typeface="Courier"/>
              <a:cs typeface="Courier"/>
            </a:endParaRPr>
          </a:p>
          <a:p>
            <a:pPr marL="0" indent="0"/>
            <a:r>
              <a:rPr lang="en-US" dirty="0" err="1" smtClean="0">
                <a:solidFill>
                  <a:srgbClr val="008000"/>
                </a:solidFill>
                <a:latin typeface="Courier"/>
                <a:cs typeface="Courier"/>
              </a:rPr>
              <a:t>a.push</a:t>
            </a:r>
            <a:r>
              <a:rPr lang="en-US" dirty="0">
                <a:solidFill>
                  <a:srgbClr val="008000"/>
                </a:solidFill>
                <a:latin typeface="Courier"/>
                <a:cs typeface="Courier"/>
              </a:rPr>
              <a:t>("</a:t>
            </a:r>
            <a:r>
              <a:rPr lang="en-US" dirty="0" smtClean="0">
                <a:solidFill>
                  <a:srgbClr val="008000"/>
                </a:solidFill>
                <a:latin typeface="Courier"/>
                <a:cs typeface="Courier"/>
              </a:rPr>
              <a:t>Jennifer</a:t>
            </a:r>
            <a:r>
              <a:rPr lang="en-US" dirty="0">
                <a:solidFill>
                  <a:srgbClr val="008000"/>
                </a:solidFill>
                <a:latin typeface="Courier"/>
                <a:cs typeface="Courier"/>
              </a:rPr>
              <a:t>")</a:t>
            </a:r>
            <a:endParaRPr lang="en-US" dirty="0" smtClean="0">
              <a:solidFill>
                <a:srgbClr val="008000"/>
              </a:solidFill>
              <a:latin typeface="Courier"/>
              <a:cs typeface="Courier"/>
            </a:endParaRPr>
          </a:p>
          <a:p>
            <a:pPr marL="0" indent="0"/>
            <a:r>
              <a:rPr lang="en-US" dirty="0" smtClean="0">
                <a:solidFill>
                  <a:srgbClr val="FF0000"/>
                </a:solidFill>
                <a:latin typeface="Courier"/>
                <a:cs typeface="Courier"/>
              </a:rPr>
              <a:t>a = [“Marty”, “Doc”, “Biff”, “Jennifer”]</a:t>
            </a:r>
          </a:p>
          <a:p>
            <a:pPr marL="0" indent="0"/>
            <a:endParaRPr lang="en-US" dirty="0" smtClean="0"/>
          </a:p>
          <a:p>
            <a:pPr marL="0" indent="0"/>
            <a:endParaRPr lang="en-US" dirty="0" smtClean="0"/>
          </a:p>
          <a:p>
            <a:pPr marL="0" indent="0"/>
            <a:endParaRPr lang="en-US" dirty="0"/>
          </a:p>
          <a:p>
            <a:pPr marL="0" indent="0"/>
            <a:endParaRPr lang="en-US" dirty="0"/>
          </a:p>
        </p:txBody>
      </p:sp>
      <p:pic>
        <p:nvPicPr>
          <p:cNvPr id="4" name="Picture 3"/>
          <p:cNvPicPr>
            <a:picLocks noChangeAspect="1"/>
          </p:cNvPicPr>
          <p:nvPr/>
        </p:nvPicPr>
        <p:blipFill>
          <a:blip r:embed="rId3"/>
          <a:stretch>
            <a:fillRect/>
          </a:stretch>
        </p:blipFill>
        <p:spPr>
          <a:xfrm>
            <a:off x="4272478" y="1638300"/>
            <a:ext cx="4357591" cy="2448966"/>
          </a:xfrm>
          <a:prstGeom prst="rect">
            <a:avLst/>
          </a:prstGeom>
        </p:spPr>
      </p:pic>
    </p:spTree>
    <p:extLst>
      <p:ext uri="{BB962C8B-B14F-4D97-AF65-F5344CB8AC3E}">
        <p14:creationId xmlns:p14="http://schemas.microsoft.com/office/powerpoint/2010/main" val="3612019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21" presetClass="entr" presetSubtype="1"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heel(1)">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Arrays &amp; ranges</a:t>
            </a:r>
            <a:endParaRPr lang="en-US" dirty="0"/>
          </a:p>
        </p:txBody>
      </p:sp>
      <p:sp>
        <p:nvSpPr>
          <p:cNvPr id="3" name="Content Placeholder 2"/>
          <p:cNvSpPr>
            <a:spLocks noGrp="1"/>
          </p:cNvSpPr>
          <p:nvPr>
            <p:ph idx="1"/>
          </p:nvPr>
        </p:nvSpPr>
        <p:spPr/>
        <p:txBody>
          <a:bodyPr/>
          <a:lstStyle/>
          <a:p>
            <a:r>
              <a:rPr lang="en-US" sz="2400" dirty="0" smtClean="0">
                <a:cs typeface="Courier"/>
              </a:rPr>
              <a:t>A range converted to an array:</a:t>
            </a:r>
          </a:p>
          <a:p>
            <a:r>
              <a:rPr lang="en-US" sz="2400" dirty="0" smtClean="0">
                <a:solidFill>
                  <a:srgbClr val="008000"/>
                </a:solidFill>
                <a:latin typeface="Courier"/>
                <a:cs typeface="Courier"/>
              </a:rPr>
              <a:t>(</a:t>
            </a:r>
            <a:r>
              <a:rPr lang="en-US" sz="2400" dirty="0">
                <a:solidFill>
                  <a:srgbClr val="008000"/>
                </a:solidFill>
                <a:latin typeface="Courier"/>
                <a:cs typeface="Courier"/>
              </a:rPr>
              <a:t>0..9).</a:t>
            </a:r>
            <a:r>
              <a:rPr lang="en-US" sz="2400" dirty="0" err="1">
                <a:solidFill>
                  <a:srgbClr val="008000"/>
                </a:solidFill>
                <a:latin typeface="Courier"/>
                <a:cs typeface="Courier"/>
              </a:rPr>
              <a:t>to_a</a:t>
            </a:r>
            <a:r>
              <a:rPr lang="en-US" sz="2400" dirty="0">
                <a:solidFill>
                  <a:srgbClr val="008000"/>
                </a:solidFill>
                <a:latin typeface="Courier"/>
                <a:cs typeface="Courier"/>
              </a:rPr>
              <a:t> </a:t>
            </a:r>
            <a:endParaRPr lang="en-US" sz="2400" dirty="0" smtClean="0">
              <a:solidFill>
                <a:srgbClr val="008000"/>
              </a:solidFill>
              <a:latin typeface="Courier"/>
              <a:cs typeface="Courier"/>
            </a:endParaRPr>
          </a:p>
          <a:p>
            <a:pPr>
              <a:buFont typeface="Symbol" charset="0"/>
              <a:buChar char=""/>
            </a:pPr>
            <a:r>
              <a:rPr lang="en-US" sz="2400" dirty="0" smtClean="0">
                <a:solidFill>
                  <a:srgbClr val="FF0000"/>
                </a:solidFill>
                <a:latin typeface="Courier"/>
                <a:cs typeface="Courier"/>
              </a:rPr>
              <a:t>[</a:t>
            </a:r>
            <a:r>
              <a:rPr lang="en-US" sz="2400" dirty="0">
                <a:solidFill>
                  <a:srgbClr val="FF0000"/>
                </a:solidFill>
                <a:latin typeface="Courier"/>
                <a:cs typeface="Courier"/>
              </a:rPr>
              <a:t>0, 1, 2, 3, 4, 5, 6, 7, 8, 9] </a:t>
            </a:r>
            <a:endParaRPr lang="en-US" sz="2400" dirty="0" smtClean="0">
              <a:solidFill>
                <a:srgbClr val="FF0000"/>
              </a:solidFill>
              <a:latin typeface="Courier"/>
              <a:cs typeface="Courier"/>
            </a:endParaRPr>
          </a:p>
          <a:p>
            <a:pPr marL="0" indent="0"/>
            <a:endParaRPr lang="en-US" sz="2400" dirty="0">
              <a:solidFill>
                <a:srgbClr val="FF0000"/>
              </a:solidFill>
              <a:latin typeface="Courier"/>
              <a:cs typeface="Courier"/>
            </a:endParaRPr>
          </a:p>
          <a:p>
            <a:pPr marL="0" indent="0"/>
            <a:r>
              <a:rPr lang="en-US" sz="2400" dirty="0" smtClean="0">
                <a:cs typeface="Courier"/>
              </a:rPr>
              <a:t>Ranges also work with characters:</a:t>
            </a:r>
          </a:p>
          <a:p>
            <a:pPr marL="0" indent="0"/>
            <a:r>
              <a:rPr lang="en-US" sz="2400" dirty="0" smtClean="0">
                <a:solidFill>
                  <a:srgbClr val="008000"/>
                </a:solidFill>
                <a:latin typeface="Courier"/>
                <a:cs typeface="Courier"/>
              </a:rPr>
              <a:t>(</a:t>
            </a:r>
            <a:r>
              <a:rPr lang="fr-FR" sz="2400" dirty="0" smtClean="0">
                <a:solidFill>
                  <a:srgbClr val="008000"/>
                </a:solidFill>
              </a:rPr>
              <a:t>’</a:t>
            </a:r>
            <a:r>
              <a:rPr lang="en-US" sz="2400" dirty="0" smtClean="0">
                <a:solidFill>
                  <a:srgbClr val="008000"/>
                </a:solidFill>
                <a:latin typeface="Courier"/>
                <a:cs typeface="Courier"/>
              </a:rPr>
              <a:t>a</a:t>
            </a:r>
            <a:r>
              <a:rPr lang="fr-FR" sz="2400" dirty="0">
                <a:solidFill>
                  <a:srgbClr val="008000"/>
                </a:solidFill>
              </a:rPr>
              <a:t>'</a:t>
            </a:r>
            <a:r>
              <a:rPr lang="en-US" sz="2400" dirty="0" smtClean="0">
                <a:solidFill>
                  <a:srgbClr val="008000"/>
                </a:solidFill>
                <a:latin typeface="Courier"/>
                <a:cs typeface="Courier"/>
              </a:rPr>
              <a:t>..</a:t>
            </a:r>
            <a:r>
              <a:rPr lang="fr-FR" sz="2400" dirty="0">
                <a:solidFill>
                  <a:srgbClr val="008000"/>
                </a:solidFill>
              </a:rPr>
              <a:t> </a:t>
            </a:r>
            <a:r>
              <a:rPr lang="fr-FR" sz="2400" dirty="0" smtClean="0">
                <a:solidFill>
                  <a:srgbClr val="008000"/>
                </a:solidFill>
              </a:rPr>
              <a:t>’</a:t>
            </a:r>
            <a:r>
              <a:rPr lang="en-US" sz="2400" dirty="0" smtClean="0">
                <a:solidFill>
                  <a:srgbClr val="008000"/>
                </a:solidFill>
                <a:latin typeface="Courier"/>
                <a:cs typeface="Courier"/>
              </a:rPr>
              <a:t>e</a:t>
            </a:r>
            <a:r>
              <a:rPr lang="fr-FR" sz="2400" dirty="0">
                <a:solidFill>
                  <a:srgbClr val="008000"/>
                </a:solidFill>
              </a:rPr>
              <a:t>'</a:t>
            </a:r>
            <a:r>
              <a:rPr lang="en-US" sz="2400" dirty="0" smtClean="0">
                <a:solidFill>
                  <a:srgbClr val="008000"/>
                </a:solidFill>
                <a:latin typeface="Courier"/>
                <a:cs typeface="Courier"/>
              </a:rPr>
              <a:t>).</a:t>
            </a:r>
            <a:r>
              <a:rPr lang="en-US" sz="2400" dirty="0" err="1" smtClean="0">
                <a:solidFill>
                  <a:srgbClr val="008000"/>
                </a:solidFill>
                <a:latin typeface="Courier"/>
                <a:cs typeface="Courier"/>
              </a:rPr>
              <a:t>to_a</a:t>
            </a:r>
            <a:endParaRPr lang="en-US" sz="2400" dirty="0" smtClean="0">
              <a:solidFill>
                <a:srgbClr val="008000"/>
              </a:solidFill>
              <a:latin typeface="Courier"/>
              <a:cs typeface="Courier"/>
            </a:endParaRPr>
          </a:p>
          <a:p>
            <a:pPr marL="0" indent="0"/>
            <a:r>
              <a:rPr lang="en-US" sz="2400" dirty="0">
                <a:solidFill>
                  <a:srgbClr val="FF0000"/>
                </a:solidFill>
                <a:latin typeface="Courier"/>
                <a:cs typeface="Courier"/>
              </a:rPr>
              <a:t>=&gt; ["a", "b", "c", "d", "e"] </a:t>
            </a:r>
          </a:p>
          <a:p>
            <a:pPr marL="0" indent="0"/>
            <a:endParaRPr lang="en-US" dirty="0">
              <a:solidFill>
                <a:srgbClr val="FF0000"/>
              </a:solidFill>
              <a:latin typeface="Courier"/>
              <a:cs typeface="Courier"/>
            </a:endParaRPr>
          </a:p>
        </p:txBody>
      </p:sp>
    </p:spTree>
    <p:extLst>
      <p:ext uri="{BB962C8B-B14F-4D97-AF65-F5344CB8AC3E}">
        <p14:creationId xmlns:p14="http://schemas.microsoft.com/office/powerpoint/2010/main" val="34263146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3E) Blocks </a:t>
            </a:r>
            <a:endParaRPr lang="en-US" dirty="0"/>
          </a:p>
        </p:txBody>
      </p:sp>
      <p:sp>
        <p:nvSpPr>
          <p:cNvPr id="3" name="Content Placeholder 2"/>
          <p:cNvSpPr>
            <a:spLocks noGrp="1"/>
          </p:cNvSpPr>
          <p:nvPr>
            <p:ph idx="1"/>
          </p:nvPr>
        </p:nvSpPr>
        <p:spPr/>
        <p:txBody>
          <a:bodyPr>
            <a:normAutofit fontScale="85000" lnSpcReduction="20000"/>
          </a:bodyPr>
          <a:lstStyle/>
          <a:p>
            <a:r>
              <a:rPr lang="en-US" sz="1900" dirty="0" smtClean="0"/>
              <a:t>“Unless </a:t>
            </a:r>
            <a:r>
              <a:rPr lang="en-US" sz="1900" dirty="0"/>
              <a:t>you already have a substantial programming background, there is no shortcut to understanding blocks; you just have to see them a lot, and eventually you’ll get used to </a:t>
            </a:r>
            <a:r>
              <a:rPr lang="en-US" sz="1900" dirty="0" smtClean="0"/>
              <a:t>them.” –Michael </a:t>
            </a:r>
            <a:r>
              <a:rPr lang="en-US" sz="1900" dirty="0" err="1" smtClean="0"/>
              <a:t>Hartl</a:t>
            </a:r>
            <a:endParaRPr lang="en-US" sz="1900" dirty="0" smtClean="0"/>
          </a:p>
          <a:p>
            <a:endParaRPr lang="en-US" sz="1900" dirty="0"/>
          </a:p>
          <a:p>
            <a:r>
              <a:rPr lang="en-US" sz="2400" dirty="0" smtClean="0">
                <a:solidFill>
                  <a:srgbClr val="008000"/>
                </a:solidFill>
                <a:latin typeface="Courier"/>
                <a:cs typeface="Courier"/>
              </a:rPr>
              <a:t>&gt;</a:t>
            </a:r>
            <a:r>
              <a:rPr lang="en-US" sz="2400" dirty="0">
                <a:solidFill>
                  <a:srgbClr val="008000"/>
                </a:solidFill>
                <a:latin typeface="Courier"/>
                <a:cs typeface="Courier"/>
              </a:rPr>
              <a:t>&gt; (1..5).each { |</a:t>
            </a:r>
            <a:r>
              <a:rPr lang="en-US" sz="2400" dirty="0" err="1">
                <a:solidFill>
                  <a:srgbClr val="008000"/>
                </a:solidFill>
                <a:latin typeface="Courier"/>
                <a:cs typeface="Courier"/>
              </a:rPr>
              <a:t>i</a:t>
            </a:r>
            <a:r>
              <a:rPr lang="en-US" sz="2400" dirty="0">
                <a:solidFill>
                  <a:srgbClr val="008000"/>
                </a:solidFill>
                <a:latin typeface="Courier"/>
                <a:cs typeface="Courier"/>
              </a:rPr>
              <a:t>| puts 2 * </a:t>
            </a:r>
            <a:r>
              <a:rPr lang="en-US" sz="2400" dirty="0" err="1">
                <a:solidFill>
                  <a:srgbClr val="008000"/>
                </a:solidFill>
                <a:latin typeface="Courier"/>
                <a:cs typeface="Courier"/>
              </a:rPr>
              <a:t>i</a:t>
            </a:r>
            <a:r>
              <a:rPr lang="en-US" sz="2400" dirty="0">
                <a:solidFill>
                  <a:srgbClr val="008000"/>
                </a:solidFill>
                <a:latin typeface="Courier"/>
                <a:cs typeface="Courier"/>
              </a:rPr>
              <a:t> } </a:t>
            </a:r>
            <a:endParaRPr lang="en-US" sz="2400" dirty="0" smtClean="0">
              <a:solidFill>
                <a:srgbClr val="008000"/>
              </a:solidFill>
              <a:latin typeface="Courier"/>
              <a:cs typeface="Courier"/>
            </a:endParaRPr>
          </a:p>
          <a:p>
            <a:r>
              <a:rPr lang="en-US" sz="2400" dirty="0" smtClean="0">
                <a:solidFill>
                  <a:srgbClr val="FF0000"/>
                </a:solidFill>
                <a:latin typeface="Courier"/>
                <a:cs typeface="Courier"/>
              </a:rPr>
              <a:t>2 </a:t>
            </a:r>
          </a:p>
          <a:p>
            <a:r>
              <a:rPr lang="en-US" sz="2400" dirty="0" smtClean="0">
                <a:solidFill>
                  <a:srgbClr val="FF0000"/>
                </a:solidFill>
                <a:latin typeface="Courier"/>
                <a:cs typeface="Courier"/>
              </a:rPr>
              <a:t>4 </a:t>
            </a:r>
          </a:p>
          <a:p>
            <a:r>
              <a:rPr lang="en-US" sz="2400" dirty="0" smtClean="0">
                <a:solidFill>
                  <a:srgbClr val="FF0000"/>
                </a:solidFill>
                <a:latin typeface="Courier"/>
                <a:cs typeface="Courier"/>
              </a:rPr>
              <a:t>6 </a:t>
            </a:r>
          </a:p>
          <a:p>
            <a:r>
              <a:rPr lang="en-US" sz="2400" dirty="0" smtClean="0">
                <a:solidFill>
                  <a:srgbClr val="FF0000"/>
                </a:solidFill>
                <a:latin typeface="Courier"/>
                <a:cs typeface="Courier"/>
              </a:rPr>
              <a:t>8 </a:t>
            </a:r>
          </a:p>
          <a:p>
            <a:r>
              <a:rPr lang="en-US" sz="2400" dirty="0" smtClean="0">
                <a:solidFill>
                  <a:srgbClr val="FF0000"/>
                </a:solidFill>
                <a:latin typeface="Courier"/>
                <a:cs typeface="Courier"/>
              </a:rPr>
              <a:t>10 </a:t>
            </a:r>
          </a:p>
          <a:p>
            <a:r>
              <a:rPr lang="en-US" sz="2400" dirty="0" smtClean="0">
                <a:solidFill>
                  <a:srgbClr val="FF0000"/>
                </a:solidFill>
                <a:latin typeface="Courier"/>
                <a:cs typeface="Courier"/>
              </a:rPr>
              <a:t>=</a:t>
            </a:r>
            <a:r>
              <a:rPr lang="en-US" sz="2400" dirty="0">
                <a:solidFill>
                  <a:srgbClr val="FF0000"/>
                </a:solidFill>
                <a:latin typeface="Courier"/>
                <a:cs typeface="Courier"/>
              </a:rPr>
              <a:t>&gt; 1..5 </a:t>
            </a:r>
          </a:p>
        </p:txBody>
      </p:sp>
    </p:spTree>
    <p:extLst>
      <p:ext uri="{BB962C8B-B14F-4D97-AF65-F5344CB8AC3E}">
        <p14:creationId xmlns:p14="http://schemas.microsoft.com/office/powerpoint/2010/main" val="37298991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3e) Blocks </a:t>
            </a:r>
            <a:endParaRPr lang="en-US" dirty="0"/>
          </a:p>
        </p:txBody>
      </p:sp>
      <p:sp>
        <p:nvSpPr>
          <p:cNvPr id="3" name="Content Placeholder 2"/>
          <p:cNvSpPr>
            <a:spLocks noGrp="1"/>
          </p:cNvSpPr>
          <p:nvPr>
            <p:ph idx="1"/>
          </p:nvPr>
        </p:nvSpPr>
        <p:spPr/>
        <p:txBody>
          <a:bodyPr numCol="2"/>
          <a:lstStyle/>
          <a:p>
            <a:r>
              <a:rPr lang="en-US" sz="1800" dirty="0" smtClean="0">
                <a:solidFill>
                  <a:srgbClr val="008000"/>
                </a:solidFill>
                <a:latin typeface="Courier"/>
                <a:cs typeface="Courier"/>
              </a:rPr>
              <a:t>(</a:t>
            </a:r>
            <a:r>
              <a:rPr lang="en-US" sz="1800" dirty="0">
                <a:solidFill>
                  <a:srgbClr val="008000"/>
                </a:solidFill>
                <a:latin typeface="Courier"/>
                <a:cs typeface="Courier"/>
              </a:rPr>
              <a:t>1..5).each do </a:t>
            </a:r>
            <a:r>
              <a:rPr lang="en-US" sz="1800" dirty="0" smtClean="0">
                <a:solidFill>
                  <a:srgbClr val="008000"/>
                </a:solidFill>
                <a:latin typeface="Courier"/>
                <a:cs typeface="Courier"/>
              </a:rPr>
              <a:t>|</a:t>
            </a:r>
            <a:r>
              <a:rPr lang="en-US" sz="1800" dirty="0" err="1" smtClean="0">
                <a:solidFill>
                  <a:srgbClr val="008000"/>
                </a:solidFill>
                <a:latin typeface="Courier"/>
                <a:cs typeface="Courier"/>
              </a:rPr>
              <a:t>mcfly</a:t>
            </a:r>
            <a:r>
              <a:rPr lang="en-US" sz="1800" dirty="0" smtClean="0">
                <a:solidFill>
                  <a:srgbClr val="008000"/>
                </a:solidFill>
                <a:latin typeface="Courier"/>
                <a:cs typeface="Courier"/>
              </a:rPr>
              <a:t>| </a:t>
            </a:r>
          </a:p>
          <a:p>
            <a:r>
              <a:rPr lang="en-US" sz="1800" dirty="0" smtClean="0">
                <a:solidFill>
                  <a:srgbClr val="008000"/>
                </a:solidFill>
                <a:latin typeface="Courier"/>
                <a:cs typeface="Courier"/>
              </a:rPr>
              <a:t>	puts </a:t>
            </a:r>
            <a:r>
              <a:rPr lang="en-US" sz="1800" dirty="0">
                <a:solidFill>
                  <a:srgbClr val="008000"/>
                </a:solidFill>
                <a:latin typeface="Courier"/>
                <a:cs typeface="Courier"/>
              </a:rPr>
              <a:t>2 * </a:t>
            </a:r>
            <a:r>
              <a:rPr lang="en-US" sz="1800" dirty="0" err="1" smtClean="0">
                <a:solidFill>
                  <a:srgbClr val="008000"/>
                </a:solidFill>
                <a:latin typeface="Courier"/>
                <a:cs typeface="Courier"/>
              </a:rPr>
              <a:t>mcfly</a:t>
            </a:r>
            <a:endParaRPr lang="en-US" sz="1800" dirty="0" smtClean="0">
              <a:solidFill>
                <a:srgbClr val="008000"/>
              </a:solidFill>
              <a:latin typeface="Courier"/>
              <a:cs typeface="Courier"/>
            </a:endParaRPr>
          </a:p>
          <a:p>
            <a:r>
              <a:rPr lang="en-US" sz="1800" dirty="0">
                <a:solidFill>
                  <a:srgbClr val="008000"/>
                </a:solidFill>
                <a:latin typeface="Courier"/>
                <a:cs typeface="Courier"/>
              </a:rPr>
              <a:t>e</a:t>
            </a:r>
            <a:r>
              <a:rPr lang="en-US" sz="1800" dirty="0" smtClean="0">
                <a:solidFill>
                  <a:srgbClr val="008000"/>
                </a:solidFill>
                <a:latin typeface="Courier"/>
                <a:cs typeface="Courier"/>
              </a:rPr>
              <a:t>nd</a:t>
            </a:r>
          </a:p>
          <a:p>
            <a:r>
              <a:rPr lang="en-US" sz="1800" dirty="0">
                <a:solidFill>
                  <a:srgbClr val="FF0000"/>
                </a:solidFill>
                <a:latin typeface="Courier"/>
                <a:cs typeface="Courier"/>
              </a:rPr>
              <a:t>2 </a:t>
            </a:r>
            <a:endParaRPr lang="en-US" sz="1800" dirty="0" smtClean="0">
              <a:solidFill>
                <a:srgbClr val="FF0000"/>
              </a:solidFill>
              <a:latin typeface="Courier"/>
              <a:cs typeface="Courier"/>
            </a:endParaRPr>
          </a:p>
          <a:p>
            <a:r>
              <a:rPr lang="en-US" sz="1800" dirty="0" smtClean="0">
                <a:solidFill>
                  <a:srgbClr val="FF0000"/>
                </a:solidFill>
                <a:latin typeface="Courier"/>
                <a:cs typeface="Courier"/>
              </a:rPr>
              <a:t>4 </a:t>
            </a:r>
          </a:p>
          <a:p>
            <a:r>
              <a:rPr lang="en-US" sz="1800" dirty="0" smtClean="0">
                <a:solidFill>
                  <a:srgbClr val="FF0000"/>
                </a:solidFill>
                <a:latin typeface="Courier"/>
                <a:cs typeface="Courier"/>
              </a:rPr>
              <a:t>6 </a:t>
            </a:r>
          </a:p>
          <a:p>
            <a:r>
              <a:rPr lang="en-US" sz="1800" dirty="0" smtClean="0">
                <a:solidFill>
                  <a:srgbClr val="FF0000"/>
                </a:solidFill>
                <a:latin typeface="Courier"/>
                <a:cs typeface="Courier"/>
              </a:rPr>
              <a:t>8 </a:t>
            </a:r>
          </a:p>
          <a:p>
            <a:r>
              <a:rPr lang="en-US" sz="1800" dirty="0" smtClean="0">
                <a:solidFill>
                  <a:srgbClr val="FF0000"/>
                </a:solidFill>
                <a:latin typeface="Courier"/>
                <a:cs typeface="Courier"/>
              </a:rPr>
              <a:t>10 </a:t>
            </a:r>
          </a:p>
          <a:p>
            <a:pPr>
              <a:buFont typeface="Symbol" charset="0"/>
              <a:buChar char=""/>
            </a:pPr>
            <a:r>
              <a:rPr lang="en-US" sz="1800" dirty="0" smtClean="0">
                <a:solidFill>
                  <a:srgbClr val="FF0000"/>
                </a:solidFill>
                <a:latin typeface="Courier"/>
                <a:cs typeface="Courier"/>
              </a:rPr>
              <a:t>1</a:t>
            </a:r>
            <a:r>
              <a:rPr lang="en-US" sz="1800" dirty="0">
                <a:solidFill>
                  <a:srgbClr val="FF0000"/>
                </a:solidFill>
                <a:latin typeface="Courier"/>
                <a:cs typeface="Courier"/>
              </a:rPr>
              <a:t>..5 </a:t>
            </a:r>
            <a:r>
              <a:rPr lang="en-US" sz="1800" dirty="0" smtClean="0">
                <a:solidFill>
                  <a:srgbClr val="FF0000"/>
                </a:solidFill>
                <a:latin typeface="Courier"/>
                <a:cs typeface="Courier"/>
              </a:rPr>
              <a:t> </a:t>
            </a:r>
          </a:p>
          <a:p>
            <a:pPr>
              <a:buFont typeface="Symbol" charset="0"/>
              <a:buChar char=""/>
            </a:pPr>
            <a:endParaRPr lang="en-US" b="0" dirty="0">
              <a:solidFill>
                <a:srgbClr val="FF0000"/>
              </a:solidFill>
              <a:latin typeface="Courier"/>
              <a:cs typeface="Courier"/>
            </a:endParaRPr>
          </a:p>
          <a:p>
            <a:pPr marL="0" indent="0"/>
            <a:endParaRPr lang="en-US" b="0" dirty="0" smtClean="0">
              <a:solidFill>
                <a:srgbClr val="FF0000"/>
              </a:solidFill>
              <a:latin typeface="Courier"/>
              <a:cs typeface="Courier"/>
            </a:endParaRPr>
          </a:p>
        </p:txBody>
      </p:sp>
    </p:spTree>
    <p:extLst>
      <p:ext uri="{BB962C8B-B14F-4D97-AF65-F5344CB8AC3E}">
        <p14:creationId xmlns:p14="http://schemas.microsoft.com/office/powerpoint/2010/main" val="32486835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3e) </a:t>
            </a:r>
            <a:r>
              <a:rPr lang="en-US" dirty="0" smtClean="0"/>
              <a:t>Blocks</a:t>
            </a:r>
            <a:endParaRPr lang="en-US" dirty="0"/>
          </a:p>
        </p:txBody>
      </p:sp>
      <p:sp>
        <p:nvSpPr>
          <p:cNvPr id="3" name="Content Placeholder 2"/>
          <p:cNvSpPr>
            <a:spLocks noGrp="1"/>
          </p:cNvSpPr>
          <p:nvPr>
            <p:ph idx="1"/>
          </p:nvPr>
        </p:nvSpPr>
        <p:spPr/>
        <p:txBody>
          <a:bodyPr>
            <a:normAutofit/>
          </a:bodyPr>
          <a:lstStyle/>
          <a:p>
            <a:r>
              <a:rPr lang="en-US" dirty="0" smtClean="0">
                <a:cs typeface="Courier"/>
              </a:rPr>
              <a:t>A block with no variables:</a:t>
            </a:r>
          </a:p>
          <a:p>
            <a:r>
              <a:rPr lang="en-US" dirty="0" smtClean="0">
                <a:solidFill>
                  <a:srgbClr val="008000"/>
                </a:solidFill>
                <a:latin typeface="Courier"/>
                <a:cs typeface="Courier"/>
              </a:rPr>
              <a:t>3</a:t>
            </a:r>
            <a:r>
              <a:rPr lang="en-US" dirty="0">
                <a:solidFill>
                  <a:srgbClr val="008000"/>
                </a:solidFill>
                <a:latin typeface="Courier"/>
                <a:cs typeface="Courier"/>
              </a:rPr>
              <a:t>.times { puts "1.21 </a:t>
            </a:r>
            <a:r>
              <a:rPr lang="en-US" dirty="0" err="1">
                <a:solidFill>
                  <a:srgbClr val="008000"/>
                </a:solidFill>
                <a:latin typeface="Courier"/>
                <a:cs typeface="Courier"/>
              </a:rPr>
              <a:t>gigawatts</a:t>
            </a:r>
            <a:r>
              <a:rPr lang="en-US" dirty="0">
                <a:solidFill>
                  <a:srgbClr val="008000"/>
                </a:solidFill>
                <a:latin typeface="Courier"/>
                <a:cs typeface="Courier"/>
              </a:rPr>
              <a:t>!" }</a:t>
            </a:r>
          </a:p>
          <a:p>
            <a:r>
              <a:rPr lang="en-US" dirty="0">
                <a:solidFill>
                  <a:srgbClr val="FF0000"/>
                </a:solidFill>
                <a:latin typeface="Courier"/>
                <a:cs typeface="Courier"/>
              </a:rPr>
              <a:t>"1.21 </a:t>
            </a:r>
            <a:r>
              <a:rPr lang="en-US" dirty="0" err="1">
                <a:solidFill>
                  <a:srgbClr val="FF0000"/>
                </a:solidFill>
                <a:latin typeface="Courier"/>
                <a:cs typeface="Courier"/>
              </a:rPr>
              <a:t>gigawatts</a:t>
            </a:r>
            <a:r>
              <a:rPr lang="en-US" dirty="0">
                <a:solidFill>
                  <a:srgbClr val="FF0000"/>
                </a:solidFill>
                <a:latin typeface="Courier"/>
                <a:cs typeface="Courier"/>
              </a:rPr>
              <a:t>!"</a:t>
            </a:r>
          </a:p>
          <a:p>
            <a:r>
              <a:rPr lang="en-US" dirty="0">
                <a:solidFill>
                  <a:srgbClr val="FF0000"/>
                </a:solidFill>
                <a:latin typeface="Courier"/>
                <a:cs typeface="Courier"/>
              </a:rPr>
              <a:t>"1.21 </a:t>
            </a:r>
            <a:r>
              <a:rPr lang="en-US" dirty="0" err="1">
                <a:solidFill>
                  <a:srgbClr val="FF0000"/>
                </a:solidFill>
                <a:latin typeface="Courier"/>
                <a:cs typeface="Courier"/>
              </a:rPr>
              <a:t>gigawatts</a:t>
            </a:r>
            <a:r>
              <a:rPr lang="en-US" dirty="0">
                <a:solidFill>
                  <a:srgbClr val="FF0000"/>
                </a:solidFill>
                <a:latin typeface="Courier"/>
                <a:cs typeface="Courier"/>
              </a:rPr>
              <a:t>!"</a:t>
            </a:r>
          </a:p>
          <a:p>
            <a:r>
              <a:rPr lang="en-US" dirty="0">
                <a:solidFill>
                  <a:srgbClr val="FF0000"/>
                </a:solidFill>
                <a:latin typeface="Courier"/>
                <a:cs typeface="Courier"/>
              </a:rPr>
              <a:t>"1.21 </a:t>
            </a:r>
            <a:r>
              <a:rPr lang="en-US" dirty="0" err="1">
                <a:solidFill>
                  <a:srgbClr val="FF0000"/>
                </a:solidFill>
                <a:latin typeface="Courier"/>
                <a:cs typeface="Courier"/>
              </a:rPr>
              <a:t>gigawatts</a:t>
            </a:r>
            <a:r>
              <a:rPr lang="en-US" dirty="0">
                <a:solidFill>
                  <a:srgbClr val="FF0000"/>
                </a:solidFill>
                <a:latin typeface="Courier"/>
                <a:cs typeface="Courier"/>
              </a:rPr>
              <a:t>!"</a:t>
            </a:r>
          </a:p>
          <a:p>
            <a:endParaRPr lang="en-US" dirty="0" smtClean="0"/>
          </a:p>
          <a:p>
            <a:r>
              <a:rPr lang="en-US" dirty="0">
                <a:latin typeface="Courier"/>
                <a:cs typeface="Courier"/>
              </a:rPr>
              <a:t>m</a:t>
            </a:r>
            <a:r>
              <a:rPr lang="en-US" dirty="0" smtClean="0">
                <a:latin typeface="Courier"/>
                <a:cs typeface="Courier"/>
              </a:rPr>
              <a:t>ap</a:t>
            </a:r>
            <a:r>
              <a:rPr lang="en-US" dirty="0" smtClean="0"/>
              <a:t> method:</a:t>
            </a:r>
            <a:endParaRPr lang="en-US" dirty="0"/>
          </a:p>
          <a:p>
            <a:r>
              <a:rPr lang="en-US" dirty="0">
                <a:solidFill>
                  <a:srgbClr val="008000"/>
                </a:solidFill>
                <a:latin typeface="Courier"/>
                <a:cs typeface="Courier"/>
              </a:rPr>
              <a:t>(1..5).map { |</a:t>
            </a:r>
            <a:r>
              <a:rPr lang="en-US" dirty="0" err="1">
                <a:solidFill>
                  <a:srgbClr val="008000"/>
                </a:solidFill>
                <a:latin typeface="Courier"/>
                <a:cs typeface="Courier"/>
              </a:rPr>
              <a:t>i</a:t>
            </a:r>
            <a:r>
              <a:rPr lang="en-US" dirty="0">
                <a:solidFill>
                  <a:srgbClr val="008000"/>
                </a:solidFill>
                <a:latin typeface="Courier"/>
                <a:cs typeface="Courier"/>
              </a:rPr>
              <a:t>| </a:t>
            </a:r>
            <a:r>
              <a:rPr lang="en-US" dirty="0" err="1" smtClean="0">
                <a:solidFill>
                  <a:srgbClr val="008000"/>
                </a:solidFill>
                <a:latin typeface="Courier"/>
                <a:cs typeface="Courier"/>
              </a:rPr>
              <a:t>i</a:t>
            </a:r>
            <a:r>
              <a:rPr lang="en-US" dirty="0">
                <a:solidFill>
                  <a:srgbClr val="008000"/>
                </a:solidFill>
                <a:latin typeface="Courier"/>
                <a:cs typeface="Courier"/>
              </a:rPr>
              <a:t>*</a:t>
            </a:r>
            <a:r>
              <a:rPr lang="en-US" dirty="0" smtClean="0">
                <a:solidFill>
                  <a:srgbClr val="008000"/>
                </a:solidFill>
                <a:latin typeface="Courier"/>
                <a:cs typeface="Courier"/>
              </a:rPr>
              <a:t>2 } </a:t>
            </a:r>
          </a:p>
          <a:p>
            <a:pPr>
              <a:buFont typeface="Symbol" charset="0"/>
              <a:buChar char=""/>
            </a:pPr>
            <a:r>
              <a:rPr lang="en-US" dirty="0" smtClean="0">
                <a:solidFill>
                  <a:srgbClr val="FF0000"/>
                </a:solidFill>
                <a:latin typeface="Courier"/>
                <a:cs typeface="Courier"/>
              </a:rPr>
              <a:t>[</a:t>
            </a:r>
            <a:r>
              <a:rPr lang="en-US" dirty="0">
                <a:solidFill>
                  <a:srgbClr val="FF0000"/>
                </a:solidFill>
                <a:latin typeface="Courier"/>
                <a:cs typeface="Courier"/>
              </a:rPr>
              <a:t>2</a:t>
            </a:r>
            <a:r>
              <a:rPr lang="en-US" dirty="0" smtClean="0">
                <a:solidFill>
                  <a:srgbClr val="FF0000"/>
                </a:solidFill>
                <a:latin typeface="Courier"/>
                <a:cs typeface="Courier"/>
              </a:rPr>
              <a:t>, </a:t>
            </a:r>
            <a:r>
              <a:rPr lang="en-US" dirty="0">
                <a:solidFill>
                  <a:srgbClr val="FF0000"/>
                </a:solidFill>
                <a:latin typeface="Courier"/>
                <a:cs typeface="Courier"/>
              </a:rPr>
              <a:t>4, </a:t>
            </a:r>
            <a:r>
              <a:rPr lang="en-US" dirty="0" smtClean="0">
                <a:solidFill>
                  <a:srgbClr val="FF0000"/>
                </a:solidFill>
                <a:latin typeface="Courier"/>
                <a:cs typeface="Courier"/>
              </a:rPr>
              <a:t>6, 8, 10] </a:t>
            </a:r>
          </a:p>
        </p:txBody>
      </p:sp>
    </p:spTree>
    <p:extLst>
      <p:ext uri="{BB962C8B-B14F-4D97-AF65-F5344CB8AC3E}">
        <p14:creationId xmlns:p14="http://schemas.microsoft.com/office/powerpoint/2010/main" val="3084602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3F) </a:t>
            </a:r>
            <a:r>
              <a:rPr lang="en-US" dirty="0"/>
              <a:t>hashes </a:t>
            </a:r>
            <a:r>
              <a:rPr lang="en-US" dirty="0" smtClean="0"/>
              <a:t>&amp; symbols</a:t>
            </a:r>
            <a:endParaRPr lang="en-US" dirty="0"/>
          </a:p>
        </p:txBody>
      </p:sp>
      <p:sp>
        <p:nvSpPr>
          <p:cNvPr id="3" name="Content Placeholder 2"/>
          <p:cNvSpPr>
            <a:spLocks noGrp="1"/>
          </p:cNvSpPr>
          <p:nvPr>
            <p:ph idx="1"/>
          </p:nvPr>
        </p:nvSpPr>
        <p:spPr/>
        <p:txBody>
          <a:bodyPr>
            <a:normAutofit fontScale="92500" lnSpcReduction="20000"/>
          </a:bodyPr>
          <a:lstStyle/>
          <a:p>
            <a:pPr algn="ctr"/>
            <a:r>
              <a:rPr lang="en-US" dirty="0" smtClean="0"/>
              <a:t>Hashes = Arrays </a:t>
            </a:r>
            <a:r>
              <a:rPr lang="en-US" dirty="0"/>
              <a:t>that aren’t limited to integer indices</a:t>
            </a:r>
            <a:r>
              <a:rPr lang="en-US" dirty="0" smtClean="0"/>
              <a:t>.</a:t>
            </a:r>
          </a:p>
          <a:p>
            <a:pPr algn="ctr"/>
            <a:r>
              <a:rPr lang="en-US" dirty="0" smtClean="0"/>
              <a:t>Hash indices = keys. They can be almost ANY object.</a:t>
            </a:r>
          </a:p>
          <a:p>
            <a:r>
              <a:rPr lang="en-US" dirty="0" smtClean="0">
                <a:solidFill>
                  <a:srgbClr val="008000"/>
                </a:solidFill>
                <a:latin typeface="Courier"/>
                <a:cs typeface="Courier"/>
              </a:rPr>
              <a:t>user </a:t>
            </a:r>
            <a:r>
              <a:rPr lang="en-US" dirty="0">
                <a:solidFill>
                  <a:srgbClr val="008000"/>
                </a:solidFill>
                <a:latin typeface="Courier"/>
                <a:cs typeface="Courier"/>
              </a:rPr>
              <a:t>= {}                          </a:t>
            </a:r>
            <a:endParaRPr lang="en-US" i="1" dirty="0" smtClean="0">
              <a:solidFill>
                <a:srgbClr val="008000"/>
              </a:solidFill>
              <a:latin typeface="Courier"/>
              <a:cs typeface="Courier"/>
            </a:endParaRPr>
          </a:p>
          <a:p>
            <a:pPr>
              <a:buFont typeface="Symbol" charset="0"/>
              <a:buChar char=""/>
            </a:pPr>
            <a:r>
              <a:rPr lang="en-US" dirty="0" smtClean="0">
                <a:solidFill>
                  <a:srgbClr val="FF0000"/>
                </a:solidFill>
                <a:latin typeface="Courier"/>
                <a:cs typeface="Courier"/>
              </a:rPr>
              <a:t>{}</a:t>
            </a:r>
          </a:p>
          <a:p>
            <a:pPr marL="0" indent="0"/>
            <a:r>
              <a:rPr lang="en-US" dirty="0" smtClean="0">
                <a:solidFill>
                  <a:srgbClr val="008000"/>
                </a:solidFill>
                <a:latin typeface="Courier"/>
                <a:cs typeface="Courier"/>
              </a:rPr>
              <a:t>user</a:t>
            </a:r>
            <a:r>
              <a:rPr lang="en-US" dirty="0">
                <a:solidFill>
                  <a:srgbClr val="008000"/>
                </a:solidFill>
                <a:latin typeface="Courier"/>
                <a:cs typeface="Courier"/>
              </a:rPr>
              <a:t>["first_name"] = "Marty</a:t>
            </a:r>
            <a:r>
              <a:rPr lang="en-US" dirty="0" smtClean="0">
                <a:solidFill>
                  <a:srgbClr val="008000"/>
                </a:solidFill>
                <a:latin typeface="Courier"/>
                <a:cs typeface="Courier"/>
              </a:rPr>
              <a:t>"   </a:t>
            </a:r>
          </a:p>
          <a:p>
            <a:pPr marL="285750" indent="-285750">
              <a:buFont typeface="Symbol" charset="0"/>
              <a:buChar char=""/>
            </a:pPr>
            <a:r>
              <a:rPr lang="en-US" dirty="0" smtClean="0">
                <a:solidFill>
                  <a:srgbClr val="FF0000"/>
                </a:solidFill>
                <a:latin typeface="Courier"/>
                <a:cs typeface="Courier"/>
              </a:rPr>
              <a:t>”Marty” </a:t>
            </a:r>
          </a:p>
          <a:p>
            <a:pPr marL="0" indent="0"/>
            <a:r>
              <a:rPr lang="en-US" dirty="0" smtClean="0">
                <a:solidFill>
                  <a:srgbClr val="008000"/>
                </a:solidFill>
                <a:latin typeface="Courier"/>
                <a:cs typeface="Courier"/>
              </a:rPr>
              <a:t>user["</a:t>
            </a:r>
            <a:r>
              <a:rPr lang="en-US" dirty="0" err="1" smtClean="0">
                <a:solidFill>
                  <a:srgbClr val="008000"/>
                </a:solidFill>
                <a:latin typeface="Courier"/>
                <a:cs typeface="Courier"/>
              </a:rPr>
              <a:t>last_name</a:t>
            </a:r>
            <a:r>
              <a:rPr lang="en-US" dirty="0" smtClean="0">
                <a:solidFill>
                  <a:srgbClr val="008000"/>
                </a:solidFill>
                <a:latin typeface="Courier"/>
                <a:cs typeface="Courier"/>
              </a:rPr>
              <a:t>"] </a:t>
            </a:r>
            <a:r>
              <a:rPr lang="en-US" dirty="0">
                <a:solidFill>
                  <a:srgbClr val="008000"/>
                </a:solidFill>
                <a:latin typeface="Courier"/>
                <a:cs typeface="Courier"/>
              </a:rPr>
              <a:t>= "</a:t>
            </a:r>
            <a:r>
              <a:rPr lang="en-US" dirty="0" err="1">
                <a:solidFill>
                  <a:srgbClr val="008000"/>
                </a:solidFill>
                <a:latin typeface="Courier"/>
                <a:cs typeface="Courier"/>
              </a:rPr>
              <a:t>McFly</a:t>
            </a:r>
            <a:r>
              <a:rPr lang="en-US" dirty="0" smtClean="0">
                <a:solidFill>
                  <a:srgbClr val="008000"/>
                </a:solidFill>
                <a:latin typeface="Courier"/>
                <a:cs typeface="Courier"/>
              </a:rPr>
              <a:t>"        </a:t>
            </a:r>
            <a:endParaRPr lang="en-US" i="1" dirty="0" smtClean="0">
              <a:solidFill>
                <a:srgbClr val="008000"/>
              </a:solidFill>
              <a:latin typeface="Courier"/>
              <a:cs typeface="Courier"/>
            </a:endParaRPr>
          </a:p>
          <a:p>
            <a:pPr marL="285750" indent="-285750">
              <a:buFont typeface="Symbol" charset="0"/>
              <a:buChar char=""/>
            </a:pPr>
            <a:r>
              <a:rPr lang="en-US" dirty="0" smtClean="0">
                <a:solidFill>
                  <a:srgbClr val="FF0000"/>
                </a:solidFill>
                <a:latin typeface="Courier"/>
                <a:cs typeface="Courier"/>
              </a:rPr>
              <a:t>”McFly" </a:t>
            </a:r>
          </a:p>
          <a:p>
            <a:pPr marL="0" indent="0"/>
            <a:r>
              <a:rPr lang="en-US" dirty="0" smtClean="0">
                <a:solidFill>
                  <a:srgbClr val="008000"/>
                </a:solidFill>
                <a:latin typeface="Courier"/>
                <a:cs typeface="Courier"/>
              </a:rPr>
              <a:t>user</a:t>
            </a:r>
            <a:r>
              <a:rPr lang="en-US" dirty="0">
                <a:solidFill>
                  <a:srgbClr val="008000"/>
                </a:solidFill>
                <a:latin typeface="Courier"/>
                <a:cs typeface="Courier"/>
              </a:rPr>
              <a:t>["</a:t>
            </a:r>
            <a:r>
              <a:rPr lang="en-US" dirty="0" err="1" smtClean="0">
                <a:solidFill>
                  <a:srgbClr val="008000"/>
                </a:solidFill>
                <a:latin typeface="Courier"/>
                <a:cs typeface="Courier"/>
              </a:rPr>
              <a:t>first_name</a:t>
            </a:r>
            <a:r>
              <a:rPr lang="en-US" dirty="0">
                <a:solidFill>
                  <a:srgbClr val="008000"/>
                </a:solidFill>
                <a:latin typeface="Courier"/>
                <a:cs typeface="Courier"/>
              </a:rPr>
              <a:t>"]</a:t>
            </a:r>
            <a:endParaRPr lang="en-US" dirty="0" smtClean="0">
              <a:solidFill>
                <a:srgbClr val="008000"/>
              </a:solidFill>
              <a:latin typeface="Courier"/>
              <a:cs typeface="Courier"/>
            </a:endParaRPr>
          </a:p>
          <a:p>
            <a:pPr marL="285750" indent="-285750">
              <a:buFont typeface="Symbol" charset="0"/>
              <a:buChar char=""/>
            </a:pPr>
            <a:r>
              <a:rPr lang="en-US" dirty="0" smtClean="0">
                <a:solidFill>
                  <a:srgbClr val="FF0000"/>
                </a:solidFill>
                <a:latin typeface="Courier"/>
                <a:cs typeface="Courier"/>
              </a:rPr>
              <a:t>”Marty" </a:t>
            </a:r>
          </a:p>
          <a:p>
            <a:pPr marL="0" indent="0"/>
            <a:r>
              <a:rPr lang="en-US" dirty="0" smtClean="0">
                <a:solidFill>
                  <a:srgbClr val="008000"/>
                </a:solidFill>
                <a:latin typeface="Courier"/>
                <a:cs typeface="Courier"/>
              </a:rPr>
              <a:t>user                               </a:t>
            </a:r>
          </a:p>
          <a:p>
            <a:pPr marL="285750" indent="-285750">
              <a:buFont typeface="Symbol" charset="0"/>
              <a:buChar char=""/>
            </a:pPr>
            <a:r>
              <a:rPr lang="en-US" dirty="0" smtClean="0">
                <a:solidFill>
                  <a:srgbClr val="FF0000"/>
                </a:solidFill>
                <a:latin typeface="Courier"/>
                <a:cs typeface="Courier"/>
              </a:rPr>
              <a:t>{</a:t>
            </a:r>
            <a:r>
              <a:rPr lang="en-US" dirty="0">
                <a:solidFill>
                  <a:srgbClr val="FF0000"/>
                </a:solidFill>
                <a:latin typeface="Courier"/>
                <a:cs typeface="Courier"/>
              </a:rPr>
              <a:t>"last_name"=</a:t>
            </a:r>
            <a:r>
              <a:rPr lang="en-US" dirty="0" smtClean="0">
                <a:solidFill>
                  <a:srgbClr val="FF0000"/>
                </a:solidFill>
                <a:latin typeface="Courier"/>
                <a:cs typeface="Courier"/>
              </a:rPr>
              <a:t>&gt;”</a:t>
            </a:r>
            <a:r>
              <a:rPr lang="en-US" dirty="0" err="1" smtClean="0">
                <a:solidFill>
                  <a:srgbClr val="FF0000"/>
                </a:solidFill>
                <a:latin typeface="Courier"/>
                <a:cs typeface="Courier"/>
              </a:rPr>
              <a:t>McFly</a:t>
            </a:r>
            <a:r>
              <a:rPr lang="en-US" dirty="0" smtClean="0">
                <a:solidFill>
                  <a:srgbClr val="FF0000"/>
                </a:solidFill>
                <a:latin typeface="Courier"/>
                <a:cs typeface="Courier"/>
              </a:rPr>
              <a:t>"</a:t>
            </a:r>
            <a:r>
              <a:rPr lang="en-US" dirty="0">
                <a:solidFill>
                  <a:srgbClr val="FF0000"/>
                </a:solidFill>
                <a:latin typeface="Courier"/>
                <a:cs typeface="Courier"/>
              </a:rPr>
              <a:t>, "first_name"=</a:t>
            </a:r>
            <a:r>
              <a:rPr lang="en-US" dirty="0" smtClean="0">
                <a:solidFill>
                  <a:srgbClr val="FF0000"/>
                </a:solidFill>
                <a:latin typeface="Courier"/>
                <a:cs typeface="Courier"/>
              </a:rPr>
              <a:t>&gt;”Marty"</a:t>
            </a:r>
            <a:r>
              <a:rPr lang="en-US" dirty="0">
                <a:solidFill>
                  <a:srgbClr val="FF0000"/>
                </a:solidFill>
                <a:latin typeface="Courier"/>
                <a:cs typeface="Courier"/>
              </a:rPr>
              <a:t>} </a:t>
            </a:r>
          </a:p>
          <a:p>
            <a:endParaRPr lang="en-US" dirty="0"/>
          </a:p>
        </p:txBody>
      </p:sp>
    </p:spTree>
    <p:extLst>
      <p:ext uri="{BB962C8B-B14F-4D97-AF65-F5344CB8AC3E}">
        <p14:creationId xmlns:p14="http://schemas.microsoft.com/office/powerpoint/2010/main" val="3083422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3f) hashes &amp; Symbols</a:t>
            </a:r>
            <a:endParaRPr lang="en-US" dirty="0"/>
          </a:p>
        </p:txBody>
      </p:sp>
      <p:sp>
        <p:nvSpPr>
          <p:cNvPr id="3" name="Content Placeholder 2"/>
          <p:cNvSpPr>
            <a:spLocks noGrp="1"/>
          </p:cNvSpPr>
          <p:nvPr>
            <p:ph idx="1"/>
          </p:nvPr>
        </p:nvSpPr>
        <p:spPr/>
        <p:txBody>
          <a:bodyPr/>
          <a:lstStyle/>
          <a:p>
            <a:r>
              <a:rPr lang="en-US" dirty="0" smtClean="0"/>
              <a:t>Simplify with </a:t>
            </a:r>
            <a:r>
              <a:rPr lang="en-US" dirty="0" err="1" smtClean="0"/>
              <a:t>hashrockets</a:t>
            </a:r>
            <a:r>
              <a:rPr lang="en-US" dirty="0" smtClean="0"/>
              <a:t> </a:t>
            </a:r>
            <a:r>
              <a:rPr lang="en-US" dirty="0"/>
              <a:t> </a:t>
            </a:r>
            <a:endParaRPr lang="en-US" dirty="0" smtClean="0"/>
          </a:p>
          <a:p>
            <a:r>
              <a:rPr lang="en-US" dirty="0"/>
              <a:t> </a:t>
            </a:r>
            <a:r>
              <a:rPr lang="en-US" dirty="0" smtClean="0"/>
              <a:t>                =</a:t>
            </a:r>
            <a:r>
              <a:rPr lang="en-US" dirty="0"/>
              <a:t>&gt;</a:t>
            </a:r>
            <a:endParaRPr lang="en-US" dirty="0" smtClean="0"/>
          </a:p>
          <a:p>
            <a:r>
              <a:rPr lang="en-US" dirty="0" smtClean="0">
                <a:solidFill>
                  <a:srgbClr val="008000"/>
                </a:solidFill>
                <a:latin typeface="Courier"/>
                <a:cs typeface="Courier"/>
              </a:rPr>
              <a:t>user </a:t>
            </a:r>
            <a:r>
              <a:rPr lang="en-US" dirty="0">
                <a:solidFill>
                  <a:srgbClr val="008000"/>
                </a:solidFill>
                <a:latin typeface="Courier"/>
                <a:cs typeface="Courier"/>
              </a:rPr>
              <a:t>= </a:t>
            </a:r>
            <a:r>
              <a:rPr lang="en-US" dirty="0" smtClean="0">
                <a:solidFill>
                  <a:srgbClr val="008000"/>
                </a:solidFill>
                <a:latin typeface="Courier"/>
                <a:cs typeface="Courier"/>
              </a:rPr>
              <a:t>{"first_name”=&gt;"</a:t>
            </a:r>
            <a:r>
              <a:rPr lang="en-US" dirty="0">
                <a:solidFill>
                  <a:srgbClr val="008000"/>
                </a:solidFill>
                <a:latin typeface="Courier"/>
                <a:cs typeface="Courier"/>
              </a:rPr>
              <a:t>Lorraine", "</a:t>
            </a:r>
            <a:r>
              <a:rPr lang="en-US" dirty="0" smtClean="0">
                <a:solidFill>
                  <a:srgbClr val="008000"/>
                </a:solidFill>
                <a:latin typeface="Courier"/>
                <a:cs typeface="Courier"/>
              </a:rPr>
              <a:t>last_name”=&gt;"McFly”}</a:t>
            </a:r>
          </a:p>
          <a:p>
            <a:pPr>
              <a:buFont typeface="Symbol" charset="0"/>
              <a:buChar char=""/>
            </a:pPr>
            <a:r>
              <a:rPr lang="en-US" dirty="0" smtClean="0">
                <a:solidFill>
                  <a:srgbClr val="FF0000"/>
                </a:solidFill>
                <a:latin typeface="Courier"/>
                <a:cs typeface="Courier"/>
              </a:rPr>
              <a:t>{</a:t>
            </a:r>
            <a:r>
              <a:rPr lang="en-US" dirty="0">
                <a:solidFill>
                  <a:srgbClr val="FF0000"/>
                </a:solidFill>
                <a:latin typeface="Courier"/>
                <a:cs typeface="Courier"/>
              </a:rPr>
              <a:t>"last_name"=&gt;"McFly", "first_name"=&gt;"Lorraine"} </a:t>
            </a:r>
            <a:endParaRPr lang="en-US" dirty="0" smtClean="0">
              <a:solidFill>
                <a:srgbClr val="FF0000"/>
              </a:solidFill>
              <a:latin typeface="Courier"/>
              <a:cs typeface="Courier"/>
            </a:endParaRPr>
          </a:p>
          <a:p>
            <a:pPr marL="0" indent="0"/>
            <a:endParaRPr lang="en-US" dirty="0" smtClean="0">
              <a:solidFill>
                <a:srgbClr val="FF0000"/>
              </a:solidFill>
              <a:latin typeface="Courier"/>
              <a:cs typeface="Courier"/>
            </a:endParaRPr>
          </a:p>
          <a:p>
            <a:pPr marL="0" indent="0"/>
            <a:endParaRPr lang="en-US" dirty="0" smtClean="0">
              <a:solidFill>
                <a:srgbClr val="FF0000"/>
              </a:solidFill>
              <a:latin typeface="Courier"/>
              <a:cs typeface="Courier"/>
            </a:endParaRPr>
          </a:p>
          <a:p>
            <a:pPr marL="0" indent="0"/>
            <a:r>
              <a:rPr lang="en-US" dirty="0" smtClean="0">
                <a:cs typeface="Courier"/>
              </a:rPr>
              <a:t>Symbols</a:t>
            </a:r>
          </a:p>
          <a:p>
            <a:pPr marL="0" indent="0"/>
            <a:r>
              <a:rPr lang="en-US" dirty="0" smtClean="0">
                <a:solidFill>
                  <a:srgbClr val="000000"/>
                </a:solidFill>
                <a:cs typeface="Courier"/>
              </a:rPr>
              <a:t>This is a string   </a:t>
            </a:r>
            <a:r>
              <a:rPr lang="en-US" dirty="0">
                <a:solidFill>
                  <a:srgbClr val="008000"/>
                </a:solidFill>
                <a:latin typeface="Courier"/>
                <a:cs typeface="Courier"/>
              </a:rPr>
              <a:t>"</a:t>
            </a:r>
            <a:r>
              <a:rPr lang="en-US" dirty="0" smtClean="0">
                <a:solidFill>
                  <a:srgbClr val="008000"/>
                </a:solidFill>
                <a:latin typeface="Courier"/>
                <a:cs typeface="Courier"/>
              </a:rPr>
              <a:t>Marty</a:t>
            </a:r>
            <a:r>
              <a:rPr lang="en-US" dirty="0">
                <a:solidFill>
                  <a:srgbClr val="008000"/>
                </a:solidFill>
                <a:latin typeface="Courier"/>
                <a:cs typeface="Courier"/>
              </a:rPr>
              <a:t>"</a:t>
            </a:r>
            <a:endParaRPr lang="en-US" dirty="0" smtClean="0">
              <a:solidFill>
                <a:srgbClr val="008000"/>
              </a:solidFill>
              <a:latin typeface="Courier"/>
              <a:cs typeface="Courier"/>
            </a:endParaRPr>
          </a:p>
          <a:p>
            <a:pPr marL="0" indent="0"/>
            <a:r>
              <a:rPr lang="en-US" dirty="0" smtClean="0">
                <a:solidFill>
                  <a:srgbClr val="000000"/>
                </a:solidFill>
                <a:cs typeface="Courier"/>
              </a:rPr>
              <a:t>This is a symbol    </a:t>
            </a:r>
            <a:r>
              <a:rPr lang="en-US" dirty="0" smtClean="0">
                <a:solidFill>
                  <a:srgbClr val="008000"/>
                </a:solidFill>
                <a:latin typeface="Courier"/>
                <a:cs typeface="Courier"/>
              </a:rPr>
              <a:t>:Marty</a:t>
            </a:r>
            <a:endParaRPr lang="en-US" dirty="0">
              <a:solidFill>
                <a:srgbClr val="008000"/>
              </a:solidFill>
              <a:latin typeface="Courier"/>
              <a:cs typeface="Courier"/>
            </a:endParaRPr>
          </a:p>
        </p:txBody>
      </p:sp>
    </p:spTree>
    <p:extLst>
      <p:ext uri="{BB962C8B-B14F-4D97-AF65-F5344CB8AC3E}">
        <p14:creationId xmlns:p14="http://schemas.microsoft.com/office/powerpoint/2010/main" val="6601315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3f) hashes &amp; Symbols</a:t>
            </a:r>
          </a:p>
        </p:txBody>
      </p:sp>
      <p:sp>
        <p:nvSpPr>
          <p:cNvPr id="3" name="Content Placeholder 2"/>
          <p:cNvSpPr>
            <a:spLocks noGrp="1"/>
          </p:cNvSpPr>
          <p:nvPr>
            <p:ph idx="1"/>
          </p:nvPr>
        </p:nvSpPr>
        <p:spPr/>
        <p:txBody>
          <a:bodyPr>
            <a:normAutofit/>
          </a:bodyPr>
          <a:lstStyle/>
          <a:p>
            <a:r>
              <a:rPr lang="en-US" dirty="0" smtClean="0">
                <a:solidFill>
                  <a:srgbClr val="008000"/>
                </a:solidFill>
                <a:latin typeface="Courier"/>
                <a:cs typeface="Courier"/>
              </a:rPr>
              <a:t>user </a:t>
            </a:r>
            <a:r>
              <a:rPr lang="en-US" dirty="0">
                <a:solidFill>
                  <a:srgbClr val="008000"/>
                </a:solidFill>
                <a:latin typeface="Courier"/>
                <a:cs typeface="Courier"/>
              </a:rPr>
              <a:t>= { :name =&gt; "George </a:t>
            </a:r>
            <a:r>
              <a:rPr lang="en-US" dirty="0" smtClean="0">
                <a:solidFill>
                  <a:srgbClr val="008000"/>
                </a:solidFill>
                <a:latin typeface="Courier"/>
                <a:cs typeface="Courier"/>
              </a:rPr>
              <a:t>McFly"</a:t>
            </a:r>
            <a:r>
              <a:rPr lang="en-US" dirty="0">
                <a:solidFill>
                  <a:srgbClr val="008000"/>
                </a:solidFill>
                <a:latin typeface="Courier"/>
                <a:cs typeface="Courier"/>
              </a:rPr>
              <a:t>, :email =&gt; </a:t>
            </a:r>
            <a:r>
              <a:rPr lang="en-US" dirty="0" smtClean="0">
                <a:solidFill>
                  <a:srgbClr val="008000"/>
                </a:solidFill>
                <a:latin typeface="Courier"/>
                <a:cs typeface="Courier"/>
              </a:rPr>
              <a:t>"</a:t>
            </a:r>
            <a:r>
              <a:rPr lang="en-US" dirty="0" err="1">
                <a:solidFill>
                  <a:srgbClr val="008000"/>
                </a:solidFill>
                <a:latin typeface="Courier"/>
                <a:cs typeface="Courier"/>
              </a:rPr>
              <a:t>geo</a:t>
            </a:r>
            <a:r>
              <a:rPr lang="en-US" dirty="0" err="1" smtClean="0">
                <a:solidFill>
                  <a:srgbClr val="008000"/>
                </a:solidFill>
                <a:latin typeface="Courier"/>
                <a:cs typeface="Courier"/>
              </a:rPr>
              <a:t>@me.com</a:t>
            </a:r>
            <a:r>
              <a:rPr lang="en-US" dirty="0">
                <a:solidFill>
                  <a:srgbClr val="008000"/>
                </a:solidFill>
                <a:latin typeface="Courier"/>
                <a:cs typeface="Courier"/>
              </a:rPr>
              <a:t>" } </a:t>
            </a:r>
            <a:endParaRPr lang="en-US" dirty="0" smtClean="0">
              <a:solidFill>
                <a:srgbClr val="008000"/>
              </a:solidFill>
              <a:latin typeface="Courier"/>
              <a:cs typeface="Courier"/>
            </a:endParaRPr>
          </a:p>
          <a:p>
            <a:pPr marL="0" indent="0"/>
            <a:r>
              <a:rPr lang="en-US" dirty="0">
                <a:solidFill>
                  <a:srgbClr val="FF0000"/>
                </a:solidFill>
                <a:latin typeface="Courier"/>
                <a:cs typeface="Courier"/>
              </a:rPr>
              <a:t>=&gt; </a:t>
            </a:r>
            <a:r>
              <a:rPr lang="en-US" dirty="0" smtClean="0">
                <a:solidFill>
                  <a:srgbClr val="FF0000"/>
                </a:solidFill>
                <a:latin typeface="Courier"/>
                <a:cs typeface="Courier"/>
              </a:rPr>
              <a:t>{</a:t>
            </a:r>
            <a:r>
              <a:rPr lang="en-US" dirty="0">
                <a:solidFill>
                  <a:srgbClr val="FF0000"/>
                </a:solidFill>
                <a:latin typeface="Courier"/>
                <a:cs typeface="Courier"/>
              </a:rPr>
              <a:t>:name=</a:t>
            </a:r>
            <a:r>
              <a:rPr lang="en-US" dirty="0" smtClean="0">
                <a:solidFill>
                  <a:srgbClr val="FF0000"/>
                </a:solidFill>
                <a:latin typeface="Courier"/>
                <a:cs typeface="Courier"/>
              </a:rPr>
              <a:t>&gt;”George McFly"</a:t>
            </a:r>
            <a:r>
              <a:rPr lang="en-US" dirty="0">
                <a:solidFill>
                  <a:srgbClr val="FF0000"/>
                </a:solidFill>
                <a:latin typeface="Courier"/>
                <a:cs typeface="Courier"/>
              </a:rPr>
              <a:t>, :email=</a:t>
            </a:r>
            <a:r>
              <a:rPr lang="en-US" dirty="0" smtClean="0">
                <a:solidFill>
                  <a:srgbClr val="FF0000"/>
                </a:solidFill>
                <a:latin typeface="Courier"/>
                <a:cs typeface="Courier"/>
              </a:rPr>
              <a:t>&gt;”</a:t>
            </a:r>
            <a:r>
              <a:rPr lang="en-US" dirty="0" err="1" smtClean="0">
                <a:solidFill>
                  <a:srgbClr val="FF0000"/>
                </a:solidFill>
                <a:latin typeface="Courier"/>
                <a:cs typeface="Courier"/>
              </a:rPr>
              <a:t>geo@me.com</a:t>
            </a:r>
            <a:r>
              <a:rPr lang="en-US" dirty="0">
                <a:solidFill>
                  <a:srgbClr val="FF0000"/>
                </a:solidFill>
                <a:latin typeface="Courier"/>
                <a:cs typeface="Courier"/>
              </a:rPr>
              <a:t>"</a:t>
            </a:r>
            <a:r>
              <a:rPr lang="en-US" dirty="0" smtClean="0">
                <a:solidFill>
                  <a:srgbClr val="FF0000"/>
                </a:solidFill>
                <a:latin typeface="Courier"/>
                <a:cs typeface="Courier"/>
              </a:rPr>
              <a:t>}</a:t>
            </a:r>
          </a:p>
          <a:p>
            <a:pPr marL="0" indent="0"/>
            <a:r>
              <a:rPr lang="en-US" dirty="0" smtClean="0">
                <a:solidFill>
                  <a:srgbClr val="008000"/>
                </a:solidFill>
                <a:latin typeface="Courier"/>
                <a:cs typeface="Courier"/>
              </a:rPr>
              <a:t>user</a:t>
            </a:r>
            <a:r>
              <a:rPr lang="en-US" dirty="0">
                <a:solidFill>
                  <a:srgbClr val="008000"/>
                </a:solidFill>
                <a:latin typeface="Courier"/>
                <a:cs typeface="Courier"/>
              </a:rPr>
              <a:t>[:name] </a:t>
            </a:r>
            <a:r>
              <a:rPr lang="en-US" dirty="0" smtClean="0">
                <a:solidFill>
                  <a:srgbClr val="008000"/>
                </a:solidFill>
                <a:latin typeface="Courier"/>
                <a:cs typeface="Courier"/>
              </a:rPr>
              <a:t>              </a:t>
            </a:r>
          </a:p>
          <a:p>
            <a:pPr marL="0" indent="0"/>
            <a:r>
              <a:rPr lang="en-US" dirty="0">
                <a:solidFill>
                  <a:srgbClr val="FF0000"/>
                </a:solidFill>
                <a:latin typeface="Courier"/>
                <a:cs typeface="Courier"/>
              </a:rPr>
              <a:t>=&gt; </a:t>
            </a:r>
            <a:r>
              <a:rPr lang="en-US" dirty="0" smtClean="0">
                <a:solidFill>
                  <a:srgbClr val="FF0000"/>
                </a:solidFill>
                <a:latin typeface="Courier"/>
                <a:cs typeface="Courier"/>
              </a:rPr>
              <a:t>”George McFly" </a:t>
            </a:r>
          </a:p>
          <a:p>
            <a:pPr marL="0" indent="0"/>
            <a:r>
              <a:rPr lang="en-US" dirty="0" smtClean="0">
                <a:solidFill>
                  <a:srgbClr val="008000"/>
                </a:solidFill>
                <a:latin typeface="Courier"/>
                <a:cs typeface="Courier"/>
              </a:rPr>
              <a:t>user</a:t>
            </a:r>
            <a:r>
              <a:rPr lang="en-US" dirty="0">
                <a:solidFill>
                  <a:srgbClr val="008000"/>
                </a:solidFill>
                <a:latin typeface="Courier"/>
                <a:cs typeface="Courier"/>
              </a:rPr>
              <a:t>[:password] </a:t>
            </a:r>
            <a:endParaRPr lang="en-US" dirty="0" smtClean="0">
              <a:solidFill>
                <a:srgbClr val="008000"/>
              </a:solidFill>
              <a:latin typeface="Courier"/>
              <a:cs typeface="Courier"/>
            </a:endParaRPr>
          </a:p>
          <a:p>
            <a:pPr marL="285750" indent="-285750">
              <a:buFont typeface="Symbol" charset="0"/>
              <a:buChar char=""/>
            </a:pPr>
            <a:r>
              <a:rPr lang="en-US" dirty="0" smtClean="0">
                <a:solidFill>
                  <a:srgbClr val="FF0000"/>
                </a:solidFill>
                <a:latin typeface="Courier"/>
                <a:cs typeface="Courier"/>
              </a:rPr>
              <a:t>nil </a:t>
            </a:r>
          </a:p>
          <a:p>
            <a:pPr marL="285750" indent="-285750">
              <a:buFont typeface="Symbol" charset="0"/>
              <a:buChar char=""/>
            </a:pPr>
            <a:endParaRPr lang="en-US" dirty="0">
              <a:solidFill>
                <a:srgbClr val="FF0000"/>
              </a:solidFill>
              <a:latin typeface="Courier"/>
              <a:cs typeface="Courier"/>
            </a:endParaRPr>
          </a:p>
          <a:p>
            <a:pPr marL="0" indent="0"/>
            <a:r>
              <a:rPr lang="en-US" dirty="0" smtClean="0">
                <a:solidFill>
                  <a:srgbClr val="008000"/>
                </a:solidFill>
                <a:latin typeface="Courier"/>
                <a:cs typeface="Courier"/>
              </a:rPr>
              <a:t>user </a:t>
            </a:r>
            <a:r>
              <a:rPr lang="en-US" dirty="0">
                <a:solidFill>
                  <a:srgbClr val="008000"/>
                </a:solidFill>
                <a:latin typeface="Courier"/>
                <a:cs typeface="Courier"/>
              </a:rPr>
              <a:t>= { :name =&gt; "Biff</a:t>
            </a:r>
            <a:r>
              <a:rPr lang="en-US" dirty="0" smtClean="0">
                <a:solidFill>
                  <a:srgbClr val="008000"/>
                </a:solidFill>
                <a:latin typeface="Courier"/>
                <a:cs typeface="Courier"/>
              </a:rPr>
              <a:t>"</a:t>
            </a:r>
            <a:r>
              <a:rPr lang="en-US" dirty="0">
                <a:solidFill>
                  <a:srgbClr val="008000"/>
                </a:solidFill>
                <a:latin typeface="Courier"/>
                <a:cs typeface="Courier"/>
              </a:rPr>
              <a:t>, :email =&gt; "</a:t>
            </a:r>
            <a:r>
              <a:rPr lang="en-US" dirty="0" err="1">
                <a:solidFill>
                  <a:srgbClr val="008000"/>
                </a:solidFill>
                <a:latin typeface="Courier"/>
                <a:cs typeface="Courier"/>
              </a:rPr>
              <a:t>biff</a:t>
            </a:r>
            <a:r>
              <a:rPr lang="en-US" dirty="0" err="1" smtClean="0">
                <a:solidFill>
                  <a:srgbClr val="008000"/>
                </a:solidFill>
                <a:latin typeface="Courier"/>
                <a:cs typeface="Courier"/>
              </a:rPr>
              <a:t>@gmail.com</a:t>
            </a:r>
            <a:r>
              <a:rPr lang="en-US" dirty="0">
                <a:solidFill>
                  <a:srgbClr val="008000"/>
                </a:solidFill>
                <a:latin typeface="Courier"/>
                <a:cs typeface="Courier"/>
              </a:rPr>
              <a:t>" } </a:t>
            </a:r>
            <a:endParaRPr lang="en-US" dirty="0" smtClean="0">
              <a:solidFill>
                <a:srgbClr val="008000"/>
              </a:solidFill>
              <a:latin typeface="Courier"/>
              <a:cs typeface="Courier"/>
            </a:endParaRPr>
          </a:p>
          <a:p>
            <a:pPr marL="0" indent="0" algn="ctr"/>
            <a:r>
              <a:rPr lang="en-US" dirty="0" smtClean="0"/>
              <a:t>is the exact same as</a:t>
            </a:r>
          </a:p>
          <a:p>
            <a:pPr marL="0" indent="0"/>
            <a:r>
              <a:rPr lang="en-US" dirty="0" smtClean="0">
                <a:solidFill>
                  <a:srgbClr val="008000"/>
                </a:solidFill>
                <a:latin typeface="Courier"/>
                <a:cs typeface="Courier"/>
              </a:rPr>
              <a:t>user </a:t>
            </a:r>
            <a:r>
              <a:rPr lang="en-US" dirty="0">
                <a:solidFill>
                  <a:srgbClr val="008000"/>
                </a:solidFill>
                <a:latin typeface="Courier"/>
                <a:cs typeface="Courier"/>
              </a:rPr>
              <a:t>= { name: "Biff</a:t>
            </a:r>
            <a:r>
              <a:rPr lang="en-US" dirty="0" smtClean="0">
                <a:solidFill>
                  <a:srgbClr val="008000"/>
                </a:solidFill>
                <a:latin typeface="Courier"/>
                <a:cs typeface="Courier"/>
              </a:rPr>
              <a:t>"</a:t>
            </a:r>
            <a:r>
              <a:rPr lang="en-US" dirty="0">
                <a:solidFill>
                  <a:srgbClr val="008000"/>
                </a:solidFill>
                <a:latin typeface="Courier"/>
                <a:cs typeface="Courier"/>
              </a:rPr>
              <a:t>, email: "</a:t>
            </a:r>
            <a:r>
              <a:rPr lang="en-US" dirty="0" err="1">
                <a:solidFill>
                  <a:srgbClr val="008000"/>
                </a:solidFill>
                <a:latin typeface="Courier"/>
                <a:cs typeface="Courier"/>
              </a:rPr>
              <a:t>biff</a:t>
            </a:r>
            <a:r>
              <a:rPr lang="en-US" dirty="0" err="1" smtClean="0">
                <a:solidFill>
                  <a:srgbClr val="008000"/>
                </a:solidFill>
                <a:latin typeface="Courier"/>
                <a:cs typeface="Courier"/>
              </a:rPr>
              <a:t>@gmail.com</a:t>
            </a:r>
            <a:r>
              <a:rPr lang="en-US" dirty="0">
                <a:solidFill>
                  <a:srgbClr val="008000"/>
                </a:solidFill>
                <a:latin typeface="Courier"/>
                <a:cs typeface="Courier"/>
              </a:rPr>
              <a:t>" } </a:t>
            </a:r>
          </a:p>
        </p:txBody>
      </p:sp>
    </p:spTree>
    <p:extLst>
      <p:ext uri="{BB962C8B-B14F-4D97-AF65-F5344CB8AC3E}">
        <p14:creationId xmlns:p14="http://schemas.microsoft.com/office/powerpoint/2010/main" val="963759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3f) hashes &amp; Symbols</a:t>
            </a:r>
          </a:p>
        </p:txBody>
      </p:sp>
      <p:sp>
        <p:nvSpPr>
          <p:cNvPr id="3" name="Content Placeholder 2"/>
          <p:cNvSpPr>
            <a:spLocks noGrp="1"/>
          </p:cNvSpPr>
          <p:nvPr>
            <p:ph idx="1"/>
          </p:nvPr>
        </p:nvSpPr>
        <p:spPr/>
        <p:txBody>
          <a:bodyPr/>
          <a:lstStyle/>
          <a:p>
            <a:r>
              <a:rPr lang="en-US" dirty="0" smtClean="0">
                <a:solidFill>
                  <a:srgbClr val="008000"/>
                </a:solidFill>
                <a:latin typeface="Courier"/>
                <a:cs typeface="Courier"/>
              </a:rPr>
              <a:t>flash </a:t>
            </a:r>
            <a:r>
              <a:rPr lang="en-US" dirty="0">
                <a:solidFill>
                  <a:srgbClr val="008000"/>
                </a:solidFill>
                <a:latin typeface="Courier"/>
                <a:cs typeface="Courier"/>
              </a:rPr>
              <a:t>= { success: "Great </a:t>
            </a:r>
            <a:r>
              <a:rPr lang="en-US" dirty="0" smtClean="0">
                <a:solidFill>
                  <a:srgbClr val="008000"/>
                </a:solidFill>
                <a:latin typeface="Courier"/>
                <a:cs typeface="Courier"/>
              </a:rPr>
              <a:t>Scott it worked!"</a:t>
            </a:r>
            <a:r>
              <a:rPr lang="en-US" dirty="0">
                <a:solidFill>
                  <a:srgbClr val="008000"/>
                </a:solidFill>
                <a:latin typeface="Courier"/>
                <a:cs typeface="Courier"/>
              </a:rPr>
              <a:t>, danger: "Run </a:t>
            </a:r>
            <a:r>
              <a:rPr lang="en-US" dirty="0" smtClean="0">
                <a:solidFill>
                  <a:srgbClr val="008000"/>
                </a:solidFill>
                <a:latin typeface="Courier"/>
                <a:cs typeface="Courier"/>
              </a:rPr>
              <a:t>for it Marty!" </a:t>
            </a:r>
            <a:r>
              <a:rPr lang="en-US" dirty="0">
                <a:solidFill>
                  <a:srgbClr val="008000"/>
                </a:solidFill>
                <a:latin typeface="Courier"/>
                <a:cs typeface="Courier"/>
              </a:rPr>
              <a:t>} </a:t>
            </a:r>
            <a:endParaRPr lang="en-US" dirty="0" smtClean="0">
              <a:solidFill>
                <a:srgbClr val="008000"/>
              </a:solidFill>
              <a:latin typeface="Courier"/>
              <a:cs typeface="Courier"/>
            </a:endParaRPr>
          </a:p>
          <a:p>
            <a:pPr>
              <a:buFont typeface="Symbol" charset="0"/>
              <a:buChar char=""/>
            </a:pPr>
            <a:r>
              <a:rPr lang="en-US" dirty="0" smtClean="0">
                <a:solidFill>
                  <a:srgbClr val="FF0000"/>
                </a:solidFill>
                <a:latin typeface="Courier"/>
                <a:cs typeface="Courier"/>
              </a:rPr>
              <a:t>{</a:t>
            </a:r>
            <a:r>
              <a:rPr lang="en-US" dirty="0">
                <a:solidFill>
                  <a:srgbClr val="FF0000"/>
                </a:solidFill>
                <a:latin typeface="Courier"/>
                <a:cs typeface="Courier"/>
              </a:rPr>
              <a:t>:success=</a:t>
            </a:r>
            <a:r>
              <a:rPr lang="en-US" dirty="0" smtClean="0">
                <a:solidFill>
                  <a:srgbClr val="FF0000"/>
                </a:solidFill>
                <a:latin typeface="Courier"/>
                <a:cs typeface="Courier"/>
              </a:rPr>
              <a:t>&gt;</a:t>
            </a:r>
            <a:r>
              <a:rPr lang="en-US" dirty="0">
                <a:solidFill>
                  <a:srgbClr val="FF0000"/>
                </a:solidFill>
                <a:latin typeface="Courier"/>
                <a:cs typeface="Courier"/>
              </a:rPr>
              <a:t>”Great Scott it worked!"</a:t>
            </a:r>
            <a:r>
              <a:rPr lang="en-US" dirty="0" smtClean="0">
                <a:solidFill>
                  <a:srgbClr val="FF0000"/>
                </a:solidFill>
                <a:latin typeface="Courier"/>
                <a:cs typeface="Courier"/>
              </a:rPr>
              <a:t>, </a:t>
            </a:r>
            <a:r>
              <a:rPr lang="en-US" dirty="0">
                <a:solidFill>
                  <a:srgbClr val="FF0000"/>
                </a:solidFill>
                <a:latin typeface="Courier"/>
                <a:cs typeface="Courier"/>
              </a:rPr>
              <a:t>:danger=&gt;</a:t>
            </a:r>
            <a:r>
              <a:rPr lang="en-US" dirty="0" smtClean="0">
                <a:solidFill>
                  <a:srgbClr val="FF0000"/>
                </a:solidFill>
                <a:latin typeface="Courier"/>
                <a:cs typeface="Courier"/>
              </a:rPr>
              <a:t>"</a:t>
            </a:r>
            <a:r>
              <a:rPr lang="en-US" dirty="0">
                <a:solidFill>
                  <a:srgbClr val="FF0000"/>
                </a:solidFill>
                <a:latin typeface="Courier"/>
                <a:cs typeface="Courier"/>
              </a:rPr>
              <a:t>Run for it Marty!</a:t>
            </a:r>
            <a:r>
              <a:rPr lang="en-US" dirty="0" smtClean="0">
                <a:solidFill>
                  <a:srgbClr val="FF0000"/>
                </a:solidFill>
                <a:latin typeface="Courier"/>
                <a:cs typeface="Courier"/>
              </a:rPr>
              <a:t>"</a:t>
            </a:r>
            <a:r>
              <a:rPr lang="en-US" dirty="0">
                <a:solidFill>
                  <a:srgbClr val="FF0000"/>
                </a:solidFill>
                <a:latin typeface="Courier"/>
                <a:cs typeface="Courier"/>
              </a:rPr>
              <a:t>} </a:t>
            </a:r>
            <a:endParaRPr lang="en-US" dirty="0" smtClean="0">
              <a:solidFill>
                <a:srgbClr val="FF0000"/>
              </a:solidFill>
              <a:latin typeface="Courier"/>
              <a:cs typeface="Courier"/>
            </a:endParaRPr>
          </a:p>
          <a:p>
            <a:pPr marL="0" indent="0"/>
            <a:r>
              <a:rPr lang="en-US" dirty="0" err="1" smtClean="0">
                <a:solidFill>
                  <a:srgbClr val="008000"/>
                </a:solidFill>
                <a:latin typeface="Courier"/>
                <a:cs typeface="Courier"/>
              </a:rPr>
              <a:t>flash.each</a:t>
            </a:r>
            <a:r>
              <a:rPr lang="en-US" dirty="0" smtClean="0">
                <a:solidFill>
                  <a:srgbClr val="008000"/>
                </a:solidFill>
                <a:latin typeface="Courier"/>
                <a:cs typeface="Courier"/>
              </a:rPr>
              <a:t> </a:t>
            </a:r>
            <a:r>
              <a:rPr lang="en-US" dirty="0">
                <a:solidFill>
                  <a:srgbClr val="008000"/>
                </a:solidFill>
                <a:latin typeface="Courier"/>
                <a:cs typeface="Courier"/>
              </a:rPr>
              <a:t>do |key, value| </a:t>
            </a:r>
            <a:endParaRPr lang="en-US" dirty="0" smtClean="0">
              <a:solidFill>
                <a:srgbClr val="008000"/>
              </a:solidFill>
              <a:latin typeface="Courier"/>
              <a:cs typeface="Courier"/>
            </a:endParaRPr>
          </a:p>
          <a:p>
            <a:pPr marL="0" indent="0"/>
            <a:r>
              <a:rPr lang="en-US" dirty="0" smtClean="0">
                <a:solidFill>
                  <a:srgbClr val="008000"/>
                </a:solidFill>
                <a:latin typeface="Courier"/>
                <a:cs typeface="Courier"/>
              </a:rPr>
              <a:t>   puts </a:t>
            </a:r>
            <a:r>
              <a:rPr lang="en-US" dirty="0">
                <a:solidFill>
                  <a:srgbClr val="008000"/>
                </a:solidFill>
                <a:latin typeface="Courier"/>
                <a:cs typeface="Courier"/>
              </a:rPr>
              <a:t>"Key #{</a:t>
            </a:r>
            <a:r>
              <a:rPr lang="en-US" dirty="0" err="1">
                <a:solidFill>
                  <a:srgbClr val="008000"/>
                </a:solidFill>
                <a:latin typeface="Courier"/>
                <a:cs typeface="Courier"/>
              </a:rPr>
              <a:t>key.inspect</a:t>
            </a:r>
            <a:r>
              <a:rPr lang="en-US" dirty="0">
                <a:solidFill>
                  <a:srgbClr val="008000"/>
                </a:solidFill>
                <a:latin typeface="Courier"/>
                <a:cs typeface="Courier"/>
              </a:rPr>
              <a:t>} has value #{</a:t>
            </a:r>
            <a:r>
              <a:rPr lang="en-US" dirty="0" err="1">
                <a:solidFill>
                  <a:srgbClr val="008000"/>
                </a:solidFill>
                <a:latin typeface="Courier"/>
                <a:cs typeface="Courier"/>
              </a:rPr>
              <a:t>value.inspect</a:t>
            </a:r>
            <a:r>
              <a:rPr lang="en-US" smtClean="0">
                <a:solidFill>
                  <a:srgbClr val="008000"/>
                </a:solidFill>
                <a:latin typeface="Courier"/>
                <a:cs typeface="Courier"/>
              </a:rPr>
              <a:t>}"</a:t>
            </a:r>
            <a:endParaRPr lang="en-US" dirty="0" smtClean="0">
              <a:solidFill>
                <a:srgbClr val="008000"/>
              </a:solidFill>
              <a:latin typeface="Courier"/>
              <a:cs typeface="Courier"/>
            </a:endParaRPr>
          </a:p>
          <a:p>
            <a:pPr marL="0" indent="0"/>
            <a:r>
              <a:rPr lang="en-US" dirty="0" smtClean="0">
                <a:solidFill>
                  <a:srgbClr val="008000"/>
                </a:solidFill>
                <a:latin typeface="Courier"/>
                <a:cs typeface="Courier"/>
              </a:rPr>
              <a:t>end </a:t>
            </a:r>
          </a:p>
          <a:p>
            <a:pPr marL="0" indent="0"/>
            <a:r>
              <a:rPr lang="en-US" dirty="0" smtClean="0">
                <a:solidFill>
                  <a:srgbClr val="FF0000"/>
                </a:solidFill>
                <a:latin typeface="Courier"/>
                <a:cs typeface="Courier"/>
              </a:rPr>
              <a:t>Key </a:t>
            </a:r>
            <a:r>
              <a:rPr lang="en-US" dirty="0">
                <a:solidFill>
                  <a:srgbClr val="FF0000"/>
                </a:solidFill>
                <a:latin typeface="Courier"/>
                <a:cs typeface="Courier"/>
              </a:rPr>
              <a:t>:success has value </a:t>
            </a:r>
            <a:r>
              <a:rPr lang="en-US" dirty="0" smtClean="0">
                <a:solidFill>
                  <a:srgbClr val="FF0000"/>
                </a:solidFill>
                <a:latin typeface="Courier"/>
                <a:cs typeface="Courier"/>
              </a:rPr>
              <a:t>"</a:t>
            </a:r>
            <a:r>
              <a:rPr lang="en-US" dirty="0">
                <a:solidFill>
                  <a:srgbClr val="FF0000"/>
                </a:solidFill>
                <a:latin typeface="Courier"/>
                <a:cs typeface="Courier"/>
              </a:rPr>
              <a:t>Great Scott it worked</a:t>
            </a:r>
            <a:r>
              <a:rPr lang="en-US" dirty="0" smtClean="0">
                <a:solidFill>
                  <a:srgbClr val="FF0000"/>
                </a:solidFill>
                <a:latin typeface="Courier"/>
                <a:cs typeface="Courier"/>
              </a:rPr>
              <a:t>!</a:t>
            </a:r>
            <a:r>
              <a:rPr lang="en-US" dirty="0">
                <a:solidFill>
                  <a:srgbClr val="FF0000"/>
                </a:solidFill>
                <a:latin typeface="Courier"/>
                <a:cs typeface="Courier"/>
              </a:rPr>
              <a:t>" </a:t>
            </a:r>
            <a:endParaRPr lang="en-US" dirty="0" smtClean="0">
              <a:solidFill>
                <a:srgbClr val="FF0000"/>
              </a:solidFill>
              <a:latin typeface="Courier"/>
              <a:cs typeface="Courier"/>
            </a:endParaRPr>
          </a:p>
          <a:p>
            <a:pPr marL="0" indent="0"/>
            <a:r>
              <a:rPr lang="en-US" dirty="0" smtClean="0">
                <a:solidFill>
                  <a:srgbClr val="FF0000"/>
                </a:solidFill>
                <a:latin typeface="Courier"/>
                <a:cs typeface="Courier"/>
              </a:rPr>
              <a:t>Key </a:t>
            </a:r>
            <a:r>
              <a:rPr lang="en-US" dirty="0">
                <a:solidFill>
                  <a:srgbClr val="FF0000"/>
                </a:solidFill>
                <a:latin typeface="Courier"/>
                <a:cs typeface="Courier"/>
              </a:rPr>
              <a:t>:danger has value </a:t>
            </a:r>
            <a:r>
              <a:rPr lang="en-US" dirty="0" smtClean="0">
                <a:solidFill>
                  <a:srgbClr val="FF0000"/>
                </a:solidFill>
                <a:latin typeface="Courier"/>
                <a:cs typeface="Courier"/>
              </a:rPr>
              <a:t>"</a:t>
            </a:r>
            <a:r>
              <a:rPr lang="en-US" dirty="0">
                <a:solidFill>
                  <a:srgbClr val="FF0000"/>
                </a:solidFill>
                <a:latin typeface="Courier"/>
                <a:cs typeface="Courier"/>
              </a:rPr>
              <a:t>Run for it Marty</a:t>
            </a:r>
            <a:r>
              <a:rPr lang="en-US" dirty="0" smtClean="0">
                <a:solidFill>
                  <a:srgbClr val="FF0000"/>
                </a:solidFill>
                <a:latin typeface="Courier"/>
                <a:cs typeface="Courier"/>
              </a:rPr>
              <a:t>!" </a:t>
            </a:r>
            <a:endParaRPr lang="en-US" dirty="0">
              <a:solidFill>
                <a:srgbClr val="FF0000"/>
              </a:solidFill>
              <a:latin typeface="Courier"/>
              <a:cs typeface="Courier"/>
            </a:endParaRPr>
          </a:p>
        </p:txBody>
      </p:sp>
    </p:spTree>
    <p:extLst>
      <p:ext uri="{BB962C8B-B14F-4D97-AF65-F5344CB8AC3E}">
        <p14:creationId xmlns:p14="http://schemas.microsoft.com/office/powerpoint/2010/main" val="3465356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Overview</a:t>
            </a:r>
            <a:endParaRPr lang="en-US" dirty="0"/>
          </a:p>
        </p:txBody>
      </p:sp>
      <p:sp>
        <p:nvSpPr>
          <p:cNvPr id="3" name="Content Placeholder 2"/>
          <p:cNvSpPr>
            <a:spLocks noGrp="1"/>
          </p:cNvSpPr>
          <p:nvPr>
            <p:ph idx="1"/>
          </p:nvPr>
        </p:nvSpPr>
        <p:spPr/>
        <p:txBody>
          <a:bodyPr anchor="ctr"/>
          <a:lstStyle/>
          <a:p>
            <a:r>
              <a:rPr lang="en-US" sz="2400" dirty="0" smtClean="0"/>
              <a:t>1 – What is Rails-flavored Ruby?</a:t>
            </a:r>
          </a:p>
          <a:p>
            <a:r>
              <a:rPr lang="en-US" sz="2400" dirty="0" smtClean="0"/>
              <a:t>2 – How to follow this workshop</a:t>
            </a:r>
          </a:p>
          <a:p>
            <a:r>
              <a:rPr lang="en-US" sz="2400" dirty="0" smtClean="0"/>
              <a:t>3 – Concepts (definitions and examples)  </a:t>
            </a:r>
          </a:p>
          <a:p>
            <a:endParaRPr lang="en-US" dirty="0" smtClean="0"/>
          </a:p>
          <a:p>
            <a:endParaRPr lang="en-US" dirty="0"/>
          </a:p>
        </p:txBody>
      </p:sp>
    </p:spTree>
    <p:extLst>
      <p:ext uri="{BB962C8B-B14F-4D97-AF65-F5344CB8AC3E}">
        <p14:creationId xmlns:p14="http://schemas.microsoft.com/office/powerpoint/2010/main" val="3882338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3"/>
              </a:rPr>
              <a:t>www.railstutorial.org</a:t>
            </a:r>
            <a:r>
              <a:rPr lang="en-US" dirty="0" smtClean="0"/>
              <a:t>: Michael </a:t>
            </a:r>
            <a:r>
              <a:rPr lang="en-US" dirty="0" err="1" smtClean="0"/>
              <a:t>Hartl</a:t>
            </a:r>
            <a:r>
              <a:rPr lang="en-US" dirty="0" smtClean="0"/>
              <a:t> book</a:t>
            </a:r>
          </a:p>
          <a:p>
            <a:endParaRPr lang="en-US" dirty="0"/>
          </a:p>
          <a:p>
            <a:r>
              <a:rPr lang="en-US" u="sng" dirty="0" smtClean="0"/>
              <a:t>WWCDC Rails Leads:</a:t>
            </a:r>
          </a:p>
          <a:p>
            <a:r>
              <a:rPr lang="en-US" dirty="0"/>
              <a:t>Katherine </a:t>
            </a:r>
            <a:r>
              <a:rPr lang="en-US" dirty="0" err="1"/>
              <a:t>McClintic</a:t>
            </a:r>
            <a:endParaRPr lang="en-US" dirty="0"/>
          </a:p>
          <a:p>
            <a:r>
              <a:rPr lang="en-US" dirty="0"/>
              <a:t>	@</a:t>
            </a:r>
            <a:r>
              <a:rPr lang="en-US" dirty="0" err="1"/>
              <a:t>scarletalphabet</a:t>
            </a:r>
            <a:endParaRPr lang="en-US" dirty="0"/>
          </a:p>
          <a:p>
            <a:r>
              <a:rPr lang="en-US" dirty="0"/>
              <a:t> </a:t>
            </a:r>
          </a:p>
          <a:p>
            <a:r>
              <a:rPr lang="en-US" dirty="0" err="1"/>
              <a:t>Zuri</a:t>
            </a:r>
            <a:r>
              <a:rPr lang="en-US" dirty="0"/>
              <a:t> Hunter</a:t>
            </a:r>
          </a:p>
          <a:p>
            <a:r>
              <a:rPr lang="en-US" dirty="0"/>
              <a:t>	@</a:t>
            </a:r>
            <a:r>
              <a:rPr lang="en-US" dirty="0" err="1"/>
              <a:t>ZuriHunter</a:t>
            </a:r>
            <a:endParaRPr lang="en-US" dirty="0"/>
          </a:p>
          <a:p>
            <a:r>
              <a:rPr lang="en-US" dirty="0"/>
              <a:t> </a:t>
            </a:r>
          </a:p>
          <a:p>
            <a:r>
              <a:rPr lang="en-US" dirty="0"/>
              <a:t>Erin Upton-Cosulich</a:t>
            </a:r>
          </a:p>
          <a:p>
            <a:r>
              <a:rPr lang="en-US" dirty="0"/>
              <a:t>	@</a:t>
            </a:r>
            <a:r>
              <a:rPr lang="en-US" dirty="0" err="1" smtClean="0"/>
              <a:t>ErinUptonCos</a:t>
            </a:r>
            <a:endParaRPr lang="en-US" dirty="0" smtClean="0"/>
          </a:p>
          <a:p>
            <a:r>
              <a:rPr lang="en-US" dirty="0"/>
              <a:t>	</a:t>
            </a:r>
            <a:r>
              <a:rPr lang="en-US" dirty="0" err="1"/>
              <a:t>codeskillz.wordpress.com</a:t>
            </a:r>
            <a:endParaRPr lang="en-US" dirty="0"/>
          </a:p>
          <a:p>
            <a:endParaRPr lang="en-US" u="sng" dirty="0" smtClean="0"/>
          </a:p>
        </p:txBody>
      </p:sp>
    </p:spTree>
    <p:extLst>
      <p:ext uri="{BB962C8B-B14F-4D97-AF65-F5344CB8AC3E}">
        <p14:creationId xmlns:p14="http://schemas.microsoft.com/office/powerpoint/2010/main" val="29857044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What is Rails-flavored ruby?</a:t>
            </a:r>
          </a:p>
        </p:txBody>
      </p:sp>
      <p:sp>
        <p:nvSpPr>
          <p:cNvPr id="3" name="Content Placeholder 2"/>
          <p:cNvSpPr>
            <a:spLocks noGrp="1"/>
          </p:cNvSpPr>
          <p:nvPr>
            <p:ph idx="1"/>
          </p:nvPr>
        </p:nvSpPr>
        <p:spPr/>
        <p:txBody>
          <a:bodyPr anchor="ctr"/>
          <a:lstStyle/>
          <a:p>
            <a:pPr algn="ctr"/>
            <a:r>
              <a:rPr lang="en-US" sz="3200" dirty="0"/>
              <a:t>Rails is a backend framework that combines the Ruby programming language with frontend languages such as HTML and CSS to create a web application that runs on a web server.</a:t>
            </a:r>
          </a:p>
          <a:p>
            <a:endParaRPr lang="en-US" dirty="0" smtClean="0"/>
          </a:p>
          <a:p>
            <a:endParaRPr lang="en-US" dirty="0"/>
          </a:p>
        </p:txBody>
      </p:sp>
    </p:spTree>
    <p:extLst>
      <p:ext uri="{BB962C8B-B14F-4D97-AF65-F5344CB8AC3E}">
        <p14:creationId xmlns:p14="http://schemas.microsoft.com/office/powerpoint/2010/main" val="2865751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41777" y="-289350"/>
            <a:ext cx="10019621" cy="7426653"/>
          </a:xfrm>
          <a:prstGeom prst="rect">
            <a:avLst/>
          </a:prstGeom>
        </p:spPr>
      </p:pic>
    </p:spTree>
    <p:extLst>
      <p:ext uri="{BB962C8B-B14F-4D97-AF65-F5344CB8AC3E}">
        <p14:creationId xmlns:p14="http://schemas.microsoft.com/office/powerpoint/2010/main" val="40170089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How to follow along</a:t>
            </a:r>
            <a:endParaRPr lang="en-US" dirty="0"/>
          </a:p>
        </p:txBody>
      </p:sp>
      <p:sp>
        <p:nvSpPr>
          <p:cNvPr id="3" name="Content Placeholder 2"/>
          <p:cNvSpPr>
            <a:spLocks noGrp="1"/>
          </p:cNvSpPr>
          <p:nvPr>
            <p:ph idx="1"/>
          </p:nvPr>
        </p:nvSpPr>
        <p:spPr>
          <a:xfrm>
            <a:off x="822960" y="1100627"/>
            <a:ext cx="7520940" cy="4277581"/>
          </a:xfrm>
        </p:spPr>
        <p:txBody>
          <a:bodyPr anchor="ctr">
            <a:normAutofit fontScale="70000" lnSpcReduction="20000"/>
          </a:bodyPr>
          <a:lstStyle/>
          <a:p>
            <a:endParaRPr lang="en-US" sz="2600" dirty="0" smtClean="0"/>
          </a:p>
          <a:p>
            <a:r>
              <a:rPr lang="en-US" sz="2600" dirty="0" smtClean="0">
                <a:solidFill>
                  <a:schemeClr val="accent2">
                    <a:lumMod val="75000"/>
                  </a:schemeClr>
                </a:solidFill>
              </a:rPr>
              <a:t>2A </a:t>
            </a:r>
            <a:r>
              <a:rPr lang="en-US" sz="2600" dirty="0">
                <a:solidFill>
                  <a:schemeClr val="accent2">
                    <a:lumMod val="75000"/>
                  </a:schemeClr>
                </a:solidFill>
              </a:rPr>
              <a:t>– I </a:t>
            </a:r>
            <a:r>
              <a:rPr lang="en-US" sz="2600" dirty="0" smtClean="0">
                <a:solidFill>
                  <a:schemeClr val="accent2">
                    <a:lumMod val="75000"/>
                  </a:schemeClr>
                </a:solidFill>
              </a:rPr>
              <a:t>don</a:t>
            </a:r>
            <a:r>
              <a:rPr lang="fr-FR" sz="2600" dirty="0" smtClean="0">
                <a:solidFill>
                  <a:schemeClr val="accent2">
                    <a:lumMod val="75000"/>
                  </a:schemeClr>
                </a:solidFill>
              </a:rPr>
              <a:t>’</a:t>
            </a:r>
            <a:r>
              <a:rPr lang="en-US" sz="2600" dirty="0" smtClean="0">
                <a:solidFill>
                  <a:schemeClr val="accent2">
                    <a:lumMod val="75000"/>
                  </a:schemeClr>
                </a:solidFill>
              </a:rPr>
              <a:t>t have Ruby on my machine</a:t>
            </a:r>
          </a:p>
          <a:p>
            <a:r>
              <a:rPr lang="en-US" sz="2600" dirty="0" smtClean="0"/>
              <a:t>	</a:t>
            </a:r>
            <a:r>
              <a:rPr lang="en-US" sz="2600" u="sng" dirty="0" smtClean="0"/>
              <a:t>Step 1</a:t>
            </a:r>
            <a:r>
              <a:rPr lang="en-US" sz="2600" dirty="0" smtClean="0"/>
              <a:t>: Go to </a:t>
            </a:r>
            <a:r>
              <a:rPr lang="en-US" sz="2600" dirty="0" smtClean="0">
                <a:solidFill>
                  <a:srgbClr val="0000FF"/>
                </a:solidFill>
                <a:hlinkClick r:id="rId3"/>
              </a:rPr>
              <a:t>https</a:t>
            </a:r>
            <a:r>
              <a:rPr lang="en-US" sz="2600" dirty="0">
                <a:solidFill>
                  <a:srgbClr val="0000FF"/>
                </a:solidFill>
                <a:hlinkClick r:id="rId3"/>
              </a:rPr>
              <a:t>://</a:t>
            </a:r>
            <a:r>
              <a:rPr lang="en-US" sz="2600" dirty="0" smtClean="0">
                <a:solidFill>
                  <a:srgbClr val="0000FF"/>
                </a:solidFill>
                <a:hlinkClick r:id="rId3"/>
              </a:rPr>
              <a:t>repl.it/</a:t>
            </a:r>
            <a:r>
              <a:rPr lang="en-US" sz="2600" dirty="0" smtClean="0">
                <a:solidFill>
                  <a:srgbClr val="0000FF"/>
                </a:solidFill>
              </a:rPr>
              <a:t> </a:t>
            </a:r>
            <a:r>
              <a:rPr lang="en-US" sz="2600" dirty="0" smtClean="0"/>
              <a:t>to use an online interpreter</a:t>
            </a:r>
          </a:p>
          <a:p>
            <a:r>
              <a:rPr lang="en-US" sz="2600" dirty="0" smtClean="0"/>
              <a:t>	</a:t>
            </a:r>
            <a:r>
              <a:rPr lang="en-US" sz="2600" u="sng" dirty="0" smtClean="0"/>
              <a:t>Step 2</a:t>
            </a:r>
            <a:r>
              <a:rPr lang="en-US" sz="2600" dirty="0" smtClean="0"/>
              <a:t>: Select Ruby as language</a:t>
            </a:r>
          </a:p>
          <a:p>
            <a:pPr algn="ctr"/>
            <a:r>
              <a:rPr lang="en-US" sz="2600" dirty="0" smtClean="0"/>
              <a:t>OR</a:t>
            </a:r>
          </a:p>
          <a:p>
            <a:r>
              <a:rPr lang="en-US" sz="2600" dirty="0" smtClean="0">
                <a:solidFill>
                  <a:srgbClr val="660066"/>
                </a:solidFill>
              </a:rPr>
              <a:t>2B – I have Ruby on my machine but not Rails</a:t>
            </a:r>
          </a:p>
          <a:p>
            <a:r>
              <a:rPr lang="en-US" sz="2600" dirty="0" smtClean="0"/>
              <a:t>	</a:t>
            </a:r>
            <a:r>
              <a:rPr lang="en-US" sz="2600" u="sng" dirty="0"/>
              <a:t>Step 1</a:t>
            </a:r>
            <a:r>
              <a:rPr lang="en-US" sz="2600" dirty="0"/>
              <a:t>:  Open Terminal/Command </a:t>
            </a:r>
            <a:r>
              <a:rPr lang="en-US" sz="2600" dirty="0" smtClean="0"/>
              <a:t>Line and type </a:t>
            </a:r>
            <a:r>
              <a:rPr lang="en-US" sz="2600" dirty="0" err="1" smtClean="0">
                <a:solidFill>
                  <a:srgbClr val="008000"/>
                </a:solidFill>
                <a:latin typeface="Courier"/>
                <a:cs typeface="Courier"/>
              </a:rPr>
              <a:t>irb</a:t>
            </a:r>
            <a:endParaRPr lang="en-US" sz="2600" dirty="0">
              <a:solidFill>
                <a:srgbClr val="008000"/>
              </a:solidFill>
              <a:latin typeface="Courier"/>
              <a:cs typeface="Courier"/>
            </a:endParaRPr>
          </a:p>
          <a:p>
            <a:r>
              <a:rPr lang="en-US" sz="2600" dirty="0" smtClean="0">
                <a:solidFill>
                  <a:srgbClr val="000000"/>
                </a:solidFill>
                <a:cs typeface="Courier"/>
              </a:rPr>
              <a:t>	To </a:t>
            </a:r>
            <a:r>
              <a:rPr lang="en-US" sz="2600" dirty="0">
                <a:solidFill>
                  <a:srgbClr val="000000"/>
                </a:solidFill>
                <a:cs typeface="Courier"/>
              </a:rPr>
              <a:t>exit </a:t>
            </a:r>
            <a:r>
              <a:rPr lang="en-US" sz="2600" dirty="0" err="1">
                <a:solidFill>
                  <a:srgbClr val="000000"/>
                </a:solidFill>
                <a:cs typeface="Courier"/>
              </a:rPr>
              <a:t>irb</a:t>
            </a:r>
            <a:r>
              <a:rPr lang="en-US" sz="2600" dirty="0">
                <a:solidFill>
                  <a:srgbClr val="000000"/>
                </a:solidFill>
                <a:cs typeface="Courier"/>
              </a:rPr>
              <a:t>:  </a:t>
            </a:r>
            <a:r>
              <a:rPr lang="en-US" sz="2600" dirty="0">
                <a:solidFill>
                  <a:srgbClr val="008000"/>
                </a:solidFill>
                <a:latin typeface="Courier"/>
                <a:cs typeface="Courier"/>
              </a:rPr>
              <a:t>CTRL + D</a:t>
            </a:r>
          </a:p>
          <a:p>
            <a:pPr algn="ctr"/>
            <a:r>
              <a:rPr lang="en-US" sz="2600" dirty="0" smtClean="0"/>
              <a:t>OR</a:t>
            </a:r>
          </a:p>
          <a:p>
            <a:r>
              <a:rPr lang="en-US" sz="2600" dirty="0" smtClean="0">
                <a:solidFill>
                  <a:schemeClr val="accent3">
                    <a:lumMod val="75000"/>
                  </a:schemeClr>
                </a:solidFill>
              </a:rPr>
              <a:t>2C – I’ve installed Rails and created an app before</a:t>
            </a:r>
          </a:p>
          <a:p>
            <a:r>
              <a:rPr lang="en-US" sz="2600" dirty="0" smtClean="0"/>
              <a:t>	</a:t>
            </a:r>
            <a:r>
              <a:rPr lang="en-US" sz="2600" u="sng" dirty="0" smtClean="0"/>
              <a:t>Step 1</a:t>
            </a:r>
            <a:r>
              <a:rPr lang="en-US" sz="2600" dirty="0" smtClean="0"/>
              <a:t>: cd into your app</a:t>
            </a:r>
          </a:p>
          <a:p>
            <a:r>
              <a:rPr lang="en-US" sz="2600" dirty="0" smtClean="0"/>
              <a:t>	</a:t>
            </a:r>
            <a:r>
              <a:rPr lang="en-US" sz="2600" u="sng" dirty="0" smtClean="0"/>
              <a:t>Step 2</a:t>
            </a:r>
            <a:r>
              <a:rPr lang="en-US" sz="2600" dirty="0" smtClean="0"/>
              <a:t>: Fire up Rails </a:t>
            </a:r>
            <a:r>
              <a:rPr lang="en-US" sz="2600" dirty="0"/>
              <a:t>console </a:t>
            </a:r>
            <a:r>
              <a:rPr lang="en-US" sz="2600" dirty="0" smtClean="0"/>
              <a:t>(which uses </a:t>
            </a:r>
            <a:r>
              <a:rPr lang="en-US" sz="2600" dirty="0" err="1" smtClean="0"/>
              <a:t>irb</a:t>
            </a:r>
            <a:r>
              <a:rPr lang="en-US" sz="2600" dirty="0" smtClean="0"/>
              <a:t>) by typing </a:t>
            </a:r>
            <a:r>
              <a:rPr lang="en-US" sz="2600" dirty="0" smtClean="0">
                <a:solidFill>
                  <a:srgbClr val="008000"/>
                </a:solidFill>
                <a:latin typeface="Courier"/>
                <a:cs typeface="Courier"/>
              </a:rPr>
              <a:t>rails </a:t>
            </a:r>
            <a:r>
              <a:rPr lang="en-US" sz="2600" dirty="0">
                <a:solidFill>
                  <a:srgbClr val="008000"/>
                </a:solidFill>
                <a:latin typeface="Courier"/>
                <a:cs typeface="Courier"/>
              </a:rPr>
              <a:t>c</a:t>
            </a:r>
            <a:r>
              <a:rPr lang="en-US" sz="2600" dirty="0">
                <a:latin typeface="Courier"/>
                <a:cs typeface="Courier"/>
              </a:rPr>
              <a:t> </a:t>
            </a:r>
            <a:r>
              <a:rPr lang="en-US" sz="2600" dirty="0"/>
              <a:t>in command </a:t>
            </a:r>
            <a:r>
              <a:rPr lang="en-US" sz="2600" dirty="0" smtClean="0"/>
              <a:t>line</a:t>
            </a:r>
            <a:endParaRPr lang="en-US" sz="2600" dirty="0"/>
          </a:p>
          <a:p>
            <a:endParaRPr lang="en-US" sz="2400" dirty="0" smtClean="0"/>
          </a:p>
          <a:p>
            <a:endParaRPr lang="en-US" sz="2400" dirty="0"/>
          </a:p>
        </p:txBody>
      </p:sp>
    </p:spTree>
    <p:extLst>
      <p:ext uri="{BB962C8B-B14F-4D97-AF65-F5344CB8AC3E}">
        <p14:creationId xmlns:p14="http://schemas.microsoft.com/office/powerpoint/2010/main" val="2540614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Concepts we’ll cover</a:t>
            </a:r>
            <a:endParaRPr lang="en-US" dirty="0"/>
          </a:p>
        </p:txBody>
      </p:sp>
      <p:sp>
        <p:nvSpPr>
          <p:cNvPr id="3" name="Content Placeholder 2"/>
          <p:cNvSpPr>
            <a:spLocks noGrp="1"/>
          </p:cNvSpPr>
          <p:nvPr>
            <p:ph idx="1"/>
          </p:nvPr>
        </p:nvSpPr>
        <p:spPr/>
        <p:txBody>
          <a:bodyPr>
            <a:normAutofit/>
          </a:bodyPr>
          <a:lstStyle/>
          <a:p>
            <a:pPr marL="745236" lvl="3" indent="-457200">
              <a:buClrTx/>
              <a:buFont typeface="+mj-lt"/>
              <a:buAutoNum type="alphaLcParenR"/>
            </a:pPr>
            <a:r>
              <a:rPr lang="en-US" sz="2400" dirty="0"/>
              <a:t>Numbers </a:t>
            </a:r>
          </a:p>
          <a:p>
            <a:pPr marL="745236" lvl="3" indent="-457200">
              <a:buClrTx/>
              <a:buFont typeface="+mj-lt"/>
              <a:buAutoNum type="alphaLcParenR"/>
            </a:pPr>
            <a:r>
              <a:rPr lang="en-US" sz="2400" dirty="0"/>
              <a:t>Strings</a:t>
            </a:r>
          </a:p>
          <a:p>
            <a:pPr marL="745236" lvl="3" indent="-457200">
              <a:buClrTx/>
              <a:buFont typeface="+mj-lt"/>
              <a:buAutoNum type="alphaLcParenR"/>
            </a:pPr>
            <a:r>
              <a:rPr lang="en-US" sz="2400" dirty="0"/>
              <a:t>Objects and message-passing</a:t>
            </a:r>
          </a:p>
          <a:p>
            <a:pPr marL="745236" lvl="3" indent="-457200">
              <a:buClrTx/>
              <a:buFont typeface="+mj-lt"/>
              <a:buAutoNum type="alphaLcParenR"/>
            </a:pPr>
            <a:r>
              <a:rPr lang="en-US" sz="2400" dirty="0" smtClean="0"/>
              <a:t>Arrays</a:t>
            </a:r>
            <a:endParaRPr lang="en-US" sz="2400" dirty="0"/>
          </a:p>
          <a:p>
            <a:pPr marL="745236" lvl="3" indent="-457200">
              <a:buClrTx/>
              <a:buFont typeface="+mj-lt"/>
              <a:buAutoNum type="alphaLcParenR"/>
            </a:pPr>
            <a:r>
              <a:rPr lang="en-US" sz="2400" dirty="0"/>
              <a:t>Blocks</a:t>
            </a:r>
          </a:p>
          <a:p>
            <a:pPr marL="745236" lvl="3" indent="-457200">
              <a:buClrTx/>
              <a:buFont typeface="+mj-lt"/>
              <a:buAutoNum type="alphaLcParenR"/>
            </a:pPr>
            <a:r>
              <a:rPr lang="en-US" sz="2400" dirty="0"/>
              <a:t>Hashes and </a:t>
            </a:r>
            <a:r>
              <a:rPr lang="en-US" sz="2400" dirty="0" smtClean="0"/>
              <a:t>Symbols </a:t>
            </a:r>
            <a:endParaRPr lang="en-US" sz="2400" dirty="0"/>
          </a:p>
          <a:p>
            <a:pPr marL="0" indent="0"/>
            <a:endParaRPr lang="en-US" dirty="0" smtClean="0">
              <a:solidFill>
                <a:srgbClr val="008000"/>
              </a:solidFill>
              <a:latin typeface="Monaco"/>
              <a:cs typeface="Monaco"/>
            </a:endParaRPr>
          </a:p>
          <a:p>
            <a:pPr marL="0" indent="0"/>
            <a:r>
              <a:rPr lang="en-US" sz="1800" dirty="0" smtClean="0">
                <a:solidFill>
                  <a:srgbClr val="008000"/>
                </a:solidFill>
                <a:latin typeface="Courier"/>
                <a:cs typeface="Courier"/>
              </a:rPr>
              <a:t>Green text = </a:t>
            </a:r>
            <a:r>
              <a:rPr lang="en-US" sz="1800" dirty="0" err="1" smtClean="0">
                <a:solidFill>
                  <a:srgbClr val="008000"/>
                </a:solidFill>
                <a:latin typeface="Courier"/>
                <a:cs typeface="Courier"/>
              </a:rPr>
              <a:t>irb</a:t>
            </a:r>
            <a:r>
              <a:rPr lang="en-US" sz="1800" dirty="0" smtClean="0">
                <a:solidFill>
                  <a:srgbClr val="008000"/>
                </a:solidFill>
                <a:latin typeface="Courier"/>
                <a:cs typeface="Courier"/>
              </a:rPr>
              <a:t> input        </a:t>
            </a:r>
            <a:r>
              <a:rPr lang="en-US" sz="1800" dirty="0" smtClean="0">
                <a:solidFill>
                  <a:srgbClr val="FF0000"/>
                </a:solidFill>
                <a:latin typeface="Courier"/>
                <a:cs typeface="Courier"/>
              </a:rPr>
              <a:t>red text = </a:t>
            </a:r>
            <a:r>
              <a:rPr lang="en-US" sz="1800" dirty="0" err="1" smtClean="0">
                <a:solidFill>
                  <a:srgbClr val="FF0000"/>
                </a:solidFill>
                <a:latin typeface="Courier"/>
                <a:cs typeface="Courier"/>
              </a:rPr>
              <a:t>irb</a:t>
            </a:r>
            <a:r>
              <a:rPr lang="en-US" sz="1800" dirty="0" smtClean="0">
                <a:solidFill>
                  <a:srgbClr val="FF0000"/>
                </a:solidFill>
                <a:latin typeface="Courier"/>
                <a:cs typeface="Courier"/>
              </a:rPr>
              <a:t> output</a:t>
            </a:r>
          </a:p>
        </p:txBody>
      </p:sp>
    </p:spTree>
    <p:extLst>
      <p:ext uri="{BB962C8B-B14F-4D97-AF65-F5344CB8AC3E}">
        <p14:creationId xmlns:p14="http://schemas.microsoft.com/office/powerpoint/2010/main" val="3540507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Numbers </a:t>
            </a:r>
            <a:endParaRPr lang="en-US" dirty="0"/>
          </a:p>
        </p:txBody>
      </p:sp>
      <p:sp>
        <p:nvSpPr>
          <p:cNvPr id="3" name="Content Placeholder 2"/>
          <p:cNvSpPr>
            <a:spLocks noGrp="1"/>
          </p:cNvSpPr>
          <p:nvPr>
            <p:ph idx="1"/>
          </p:nvPr>
        </p:nvSpPr>
        <p:spPr>
          <a:xfrm>
            <a:off x="1254034" y="1100628"/>
            <a:ext cx="7089866" cy="3579849"/>
          </a:xfrm>
        </p:spPr>
        <p:txBody>
          <a:bodyPr>
            <a:normAutofit lnSpcReduction="10000"/>
          </a:bodyPr>
          <a:lstStyle/>
          <a:p>
            <a:r>
              <a:rPr lang="en-US" sz="2000" u="sng" dirty="0" smtClean="0">
                <a:solidFill>
                  <a:schemeClr val="accent3">
                    <a:lumMod val="75000"/>
                  </a:schemeClr>
                </a:solidFill>
              </a:rPr>
              <a:t>Integers </a:t>
            </a:r>
          </a:p>
          <a:p>
            <a:pPr>
              <a:buFont typeface="Arial"/>
              <a:buChar char="•"/>
            </a:pPr>
            <a:r>
              <a:rPr lang="en-US" sz="2000" dirty="0">
                <a:solidFill>
                  <a:schemeClr val="accent3">
                    <a:lumMod val="75000"/>
                  </a:schemeClr>
                </a:solidFill>
              </a:rPr>
              <a:t>N</a:t>
            </a:r>
            <a:r>
              <a:rPr lang="en-US" sz="2000" dirty="0" smtClean="0">
                <a:solidFill>
                  <a:schemeClr val="accent3">
                    <a:lumMod val="75000"/>
                  </a:schemeClr>
                </a:solidFill>
              </a:rPr>
              <a:t>o decimal points</a:t>
            </a:r>
          </a:p>
          <a:p>
            <a:pPr>
              <a:buFont typeface="Arial"/>
              <a:buChar char="•"/>
            </a:pPr>
            <a:r>
              <a:rPr lang="en-US" sz="2000" dirty="0" smtClean="0">
                <a:solidFill>
                  <a:schemeClr val="accent3">
                    <a:lumMod val="75000"/>
                  </a:schemeClr>
                </a:solidFill>
              </a:rPr>
              <a:t>Examples: 0, 88, 123456789</a:t>
            </a:r>
          </a:p>
          <a:p>
            <a:pPr>
              <a:buFont typeface="Arial"/>
              <a:buChar char="•"/>
            </a:pPr>
            <a:r>
              <a:rPr lang="en-US" sz="2000" dirty="0" smtClean="0">
                <a:solidFill>
                  <a:schemeClr val="accent3">
                    <a:lumMod val="75000"/>
                  </a:schemeClr>
                </a:solidFill>
              </a:rPr>
              <a:t>Objects of class </a:t>
            </a:r>
            <a:r>
              <a:rPr lang="en-US" sz="2000" dirty="0" err="1" smtClean="0">
                <a:solidFill>
                  <a:schemeClr val="accent3">
                    <a:lumMod val="75000"/>
                  </a:schemeClr>
                </a:solidFill>
              </a:rPr>
              <a:t>Fixnum</a:t>
            </a:r>
            <a:r>
              <a:rPr lang="en-US" sz="2000" dirty="0" smtClean="0">
                <a:solidFill>
                  <a:schemeClr val="accent3">
                    <a:lumMod val="75000"/>
                  </a:schemeClr>
                </a:solidFill>
              </a:rPr>
              <a:t> or </a:t>
            </a:r>
            <a:r>
              <a:rPr lang="en-US" sz="2000" dirty="0" err="1" smtClean="0">
                <a:solidFill>
                  <a:schemeClr val="accent3">
                    <a:lumMod val="75000"/>
                  </a:schemeClr>
                </a:solidFill>
              </a:rPr>
              <a:t>Bignum</a:t>
            </a:r>
            <a:endParaRPr lang="en-US" sz="2000" dirty="0" smtClean="0">
              <a:solidFill>
                <a:schemeClr val="accent3">
                  <a:lumMod val="75000"/>
                </a:schemeClr>
              </a:solidFill>
            </a:endParaRPr>
          </a:p>
          <a:p>
            <a:endParaRPr lang="en-US" sz="2000" u="sng" dirty="0" smtClean="0">
              <a:solidFill>
                <a:schemeClr val="accent2">
                  <a:lumMod val="75000"/>
                </a:schemeClr>
              </a:solidFill>
            </a:endParaRPr>
          </a:p>
          <a:p>
            <a:r>
              <a:rPr lang="en-US" sz="2000" u="sng" dirty="0" smtClean="0">
                <a:solidFill>
                  <a:schemeClr val="accent2">
                    <a:lumMod val="75000"/>
                  </a:schemeClr>
                </a:solidFill>
              </a:rPr>
              <a:t>Floating</a:t>
            </a:r>
            <a:r>
              <a:rPr lang="en-US" sz="2000" u="sng" dirty="0">
                <a:solidFill>
                  <a:schemeClr val="accent2">
                    <a:lumMod val="75000"/>
                  </a:schemeClr>
                </a:solidFill>
              </a:rPr>
              <a:t>-point numbers </a:t>
            </a:r>
            <a:r>
              <a:rPr lang="en-US" sz="2000" u="sng" dirty="0" smtClean="0">
                <a:solidFill>
                  <a:schemeClr val="accent2">
                    <a:lumMod val="75000"/>
                  </a:schemeClr>
                </a:solidFill>
              </a:rPr>
              <a:t>(“floats”) </a:t>
            </a:r>
          </a:p>
          <a:p>
            <a:pPr>
              <a:buFont typeface="Arial"/>
              <a:buChar char="•"/>
            </a:pPr>
            <a:r>
              <a:rPr lang="en-US" sz="2000" dirty="0" smtClean="0">
                <a:solidFill>
                  <a:schemeClr val="accent2">
                    <a:lumMod val="75000"/>
                  </a:schemeClr>
                </a:solidFill>
              </a:rPr>
              <a:t>Do have </a:t>
            </a:r>
            <a:r>
              <a:rPr lang="en-US" sz="2000" dirty="0">
                <a:solidFill>
                  <a:schemeClr val="accent2">
                    <a:lumMod val="75000"/>
                  </a:schemeClr>
                </a:solidFill>
              </a:rPr>
              <a:t>d</a:t>
            </a:r>
            <a:r>
              <a:rPr lang="en-US" sz="2000" dirty="0" smtClean="0">
                <a:solidFill>
                  <a:schemeClr val="accent2">
                    <a:lumMod val="75000"/>
                  </a:schemeClr>
                </a:solidFill>
              </a:rPr>
              <a:t>ecimal points </a:t>
            </a:r>
          </a:p>
          <a:p>
            <a:pPr>
              <a:buFont typeface="Arial"/>
              <a:buChar char="•"/>
            </a:pPr>
            <a:r>
              <a:rPr lang="en-US" sz="2000" dirty="0" smtClean="0">
                <a:solidFill>
                  <a:schemeClr val="accent2">
                    <a:lumMod val="75000"/>
                  </a:schemeClr>
                </a:solidFill>
              </a:rPr>
              <a:t>Examples: 2.6, 0.5, 10.09875</a:t>
            </a:r>
          </a:p>
          <a:p>
            <a:pPr>
              <a:buFont typeface="Arial"/>
              <a:buChar char="•"/>
            </a:pPr>
            <a:r>
              <a:rPr lang="en-US" sz="2000" dirty="0" smtClean="0">
                <a:solidFill>
                  <a:schemeClr val="accent2">
                    <a:lumMod val="75000"/>
                  </a:schemeClr>
                </a:solidFill>
              </a:rPr>
              <a:t>Objects of class Float</a:t>
            </a:r>
          </a:p>
          <a:p>
            <a:endParaRPr lang="en-US" dirty="0" smtClean="0"/>
          </a:p>
          <a:p>
            <a:pPr>
              <a:buFont typeface="Arial"/>
              <a:buChar char="•"/>
            </a:pPr>
            <a:endParaRPr lang="en-US" dirty="0" smtClean="0"/>
          </a:p>
          <a:p>
            <a:endParaRPr lang="en-US" dirty="0"/>
          </a:p>
          <a:p>
            <a:endParaRPr lang="en-US" dirty="0"/>
          </a:p>
        </p:txBody>
      </p:sp>
      <p:pic>
        <p:nvPicPr>
          <p:cNvPr id="5" name="Picture 4"/>
          <p:cNvPicPr>
            <a:picLocks noChangeAspect="1"/>
          </p:cNvPicPr>
          <p:nvPr/>
        </p:nvPicPr>
        <p:blipFill rotWithShape="1">
          <a:blip r:embed="rId3"/>
          <a:srcRect l="-43168" t="25715" r="43168" b="-18293"/>
          <a:stretch/>
        </p:blipFill>
        <p:spPr>
          <a:xfrm>
            <a:off x="3718289" y="1100628"/>
            <a:ext cx="4428870" cy="2304288"/>
          </a:xfrm>
          <a:prstGeom prst="rect">
            <a:avLst/>
          </a:prstGeom>
        </p:spPr>
      </p:pic>
    </p:spTree>
    <p:extLst>
      <p:ext uri="{BB962C8B-B14F-4D97-AF65-F5344CB8AC3E}">
        <p14:creationId xmlns:p14="http://schemas.microsoft.com/office/powerpoint/2010/main" val="2044724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Numbers </a:t>
            </a:r>
            <a:endParaRPr lang="en-US" dirty="0"/>
          </a:p>
        </p:txBody>
      </p:sp>
      <p:sp>
        <p:nvSpPr>
          <p:cNvPr id="3" name="Content Placeholder 2"/>
          <p:cNvSpPr>
            <a:spLocks noGrp="1"/>
          </p:cNvSpPr>
          <p:nvPr>
            <p:ph idx="1"/>
          </p:nvPr>
        </p:nvSpPr>
        <p:spPr/>
        <p:txBody>
          <a:bodyPr/>
          <a:lstStyle/>
          <a:p>
            <a:pPr marL="274320" lvl="1" indent="0">
              <a:buNone/>
            </a:pPr>
            <a:r>
              <a:rPr lang="en-US" sz="2000" dirty="0" smtClean="0"/>
              <a:t>Run this code (type all green lines and then press ENTER):</a:t>
            </a:r>
          </a:p>
          <a:p>
            <a:pPr marL="274320" lvl="1" indent="0">
              <a:buNone/>
            </a:pPr>
            <a:endParaRPr lang="en-US" dirty="0" smtClean="0"/>
          </a:p>
          <a:p>
            <a:pPr marL="1682496" lvl="7" indent="0">
              <a:buNone/>
            </a:pPr>
            <a:r>
              <a:rPr lang="en-US" sz="2000" b="1" dirty="0" smtClean="0">
                <a:solidFill>
                  <a:srgbClr val="008000"/>
                </a:solidFill>
                <a:latin typeface="Courier"/>
                <a:cs typeface="Courier"/>
              </a:rPr>
              <a:t>print 88 </a:t>
            </a:r>
            <a:r>
              <a:rPr lang="en-US" sz="2000" b="1" dirty="0">
                <a:solidFill>
                  <a:srgbClr val="008000"/>
                </a:solidFill>
                <a:latin typeface="Courier"/>
                <a:cs typeface="Courier"/>
              </a:rPr>
              <a:t>/ </a:t>
            </a:r>
            <a:r>
              <a:rPr lang="en-US" sz="2000" b="1" dirty="0" smtClean="0">
                <a:solidFill>
                  <a:srgbClr val="008000"/>
                </a:solidFill>
                <a:latin typeface="Courier"/>
                <a:cs typeface="Courier"/>
              </a:rPr>
              <a:t>2</a:t>
            </a:r>
          </a:p>
          <a:p>
            <a:pPr marL="1682496" lvl="7" indent="0">
              <a:buNone/>
            </a:pPr>
            <a:r>
              <a:rPr lang="en-US" sz="2000" b="1" dirty="0" smtClean="0">
                <a:solidFill>
                  <a:srgbClr val="FF6600"/>
                </a:solidFill>
                <a:latin typeface="Courier"/>
                <a:cs typeface="Courier"/>
              </a:rPr>
              <a:t>44 =&gt; nil</a:t>
            </a:r>
          </a:p>
          <a:p>
            <a:pPr marL="1682496" lvl="7" indent="0">
              <a:buNone/>
            </a:pPr>
            <a:r>
              <a:rPr lang="en-US" sz="2000" b="1" dirty="0" smtClean="0">
                <a:solidFill>
                  <a:srgbClr val="008000"/>
                </a:solidFill>
                <a:latin typeface="Courier"/>
                <a:cs typeface="Courier"/>
              </a:rPr>
              <a:t>print 88 </a:t>
            </a:r>
            <a:r>
              <a:rPr lang="en-US" sz="2000" b="1" dirty="0">
                <a:solidFill>
                  <a:srgbClr val="008000"/>
                </a:solidFill>
                <a:latin typeface="Courier"/>
                <a:cs typeface="Courier"/>
              </a:rPr>
              <a:t>% 6</a:t>
            </a:r>
            <a:endParaRPr lang="en-US" sz="2000" b="1" dirty="0" smtClean="0">
              <a:solidFill>
                <a:srgbClr val="008000"/>
              </a:solidFill>
              <a:latin typeface="Courier"/>
              <a:cs typeface="Courier"/>
            </a:endParaRPr>
          </a:p>
          <a:p>
            <a:pPr marL="1682496" lvl="7" indent="0">
              <a:buNone/>
            </a:pPr>
            <a:r>
              <a:rPr lang="en-US" sz="2000" b="1" dirty="0">
                <a:solidFill>
                  <a:srgbClr val="FF6600"/>
                </a:solidFill>
                <a:latin typeface="Courier"/>
                <a:cs typeface="Courier"/>
              </a:rPr>
              <a:t>4</a:t>
            </a:r>
            <a:r>
              <a:rPr lang="en-US" sz="2000" b="1" dirty="0" smtClean="0">
                <a:solidFill>
                  <a:srgbClr val="FF6600"/>
                </a:solidFill>
                <a:latin typeface="Courier"/>
                <a:cs typeface="Courier"/>
              </a:rPr>
              <a:t> =&gt; nil</a:t>
            </a:r>
          </a:p>
          <a:p>
            <a:pPr marL="1682496" lvl="7" indent="0">
              <a:buNone/>
            </a:pPr>
            <a:r>
              <a:rPr lang="en-US" sz="2000" b="1" dirty="0" smtClean="0">
                <a:solidFill>
                  <a:srgbClr val="008000"/>
                </a:solidFill>
                <a:latin typeface="Courier"/>
                <a:cs typeface="Courier"/>
              </a:rPr>
              <a:t>print 88.0 </a:t>
            </a:r>
            <a:r>
              <a:rPr lang="en-US" sz="2000" b="1" dirty="0">
                <a:solidFill>
                  <a:srgbClr val="008000"/>
                </a:solidFill>
                <a:latin typeface="Courier"/>
                <a:cs typeface="Courier"/>
              </a:rPr>
              <a:t>/ </a:t>
            </a:r>
            <a:r>
              <a:rPr lang="en-US" sz="2000" b="1" dirty="0" smtClean="0">
                <a:solidFill>
                  <a:srgbClr val="008000"/>
                </a:solidFill>
                <a:latin typeface="Courier"/>
                <a:cs typeface="Courier"/>
              </a:rPr>
              <a:t>2.0</a:t>
            </a:r>
          </a:p>
          <a:p>
            <a:pPr marL="1682496" lvl="7" indent="0">
              <a:buNone/>
            </a:pPr>
            <a:r>
              <a:rPr lang="en-US" sz="2000" b="1" dirty="0" smtClean="0">
                <a:solidFill>
                  <a:srgbClr val="FF6600"/>
                </a:solidFill>
                <a:latin typeface="Courier"/>
                <a:cs typeface="Courier"/>
              </a:rPr>
              <a:t>44.0 =&gt; nil</a:t>
            </a:r>
            <a:endParaRPr lang="en-US" sz="2000" b="1" dirty="0">
              <a:solidFill>
                <a:srgbClr val="FF6600"/>
              </a:solidFill>
              <a:latin typeface="Courier"/>
              <a:cs typeface="Courier"/>
            </a:endParaRPr>
          </a:p>
          <a:p>
            <a:pPr marL="1682496" lvl="7" indent="0">
              <a:buNone/>
            </a:pPr>
            <a:r>
              <a:rPr lang="en-US" sz="2000" b="1" dirty="0">
                <a:solidFill>
                  <a:srgbClr val="008000"/>
                </a:solidFill>
                <a:latin typeface="Courier"/>
                <a:cs typeface="Courier"/>
              </a:rPr>
              <a:t>print </a:t>
            </a:r>
            <a:r>
              <a:rPr lang="en-US" sz="2000" b="1" dirty="0" smtClean="0">
                <a:solidFill>
                  <a:srgbClr val="008000"/>
                </a:solidFill>
                <a:latin typeface="Courier"/>
                <a:cs typeface="Courier"/>
              </a:rPr>
              <a:t>88.0 </a:t>
            </a:r>
            <a:r>
              <a:rPr lang="en-US" sz="2000" b="1" dirty="0">
                <a:solidFill>
                  <a:srgbClr val="008000"/>
                </a:solidFill>
                <a:latin typeface="Courier"/>
                <a:cs typeface="Courier"/>
              </a:rPr>
              <a:t>% 6</a:t>
            </a:r>
            <a:r>
              <a:rPr lang="en-US" sz="2000" b="1" dirty="0" smtClean="0">
                <a:solidFill>
                  <a:srgbClr val="008000"/>
                </a:solidFill>
                <a:latin typeface="Courier"/>
                <a:cs typeface="Courier"/>
              </a:rPr>
              <a:t>.0</a:t>
            </a:r>
          </a:p>
          <a:p>
            <a:pPr marL="1682496" lvl="7" indent="0">
              <a:buNone/>
            </a:pPr>
            <a:r>
              <a:rPr lang="en-US" sz="2000" b="1" dirty="0" smtClean="0">
                <a:solidFill>
                  <a:srgbClr val="FF6600"/>
                </a:solidFill>
                <a:latin typeface="Courier"/>
                <a:cs typeface="Courier"/>
              </a:rPr>
              <a:t>4.0 =&gt; nil</a:t>
            </a:r>
            <a:endParaRPr lang="en-US" sz="2000" b="1" dirty="0">
              <a:solidFill>
                <a:srgbClr val="FF6600"/>
              </a:solidFill>
              <a:latin typeface="Courier"/>
              <a:cs typeface="Courier"/>
            </a:endParaRPr>
          </a:p>
          <a:p>
            <a:endParaRPr lang="en-US" dirty="0"/>
          </a:p>
        </p:txBody>
      </p:sp>
    </p:spTree>
    <p:extLst>
      <p:ext uri="{BB962C8B-B14F-4D97-AF65-F5344CB8AC3E}">
        <p14:creationId xmlns:p14="http://schemas.microsoft.com/office/powerpoint/2010/main" val="1336794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978</TotalTime>
  <Words>2898</Words>
  <Application>Microsoft Macintosh PowerPoint</Application>
  <PresentationFormat>On-screen Show (4:3)</PresentationFormat>
  <Paragraphs>479</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Angles</vt:lpstr>
      <vt:lpstr>Back to the Future themed Rails-flavored ruby</vt:lpstr>
      <vt:lpstr>www.railstutorial.org</vt:lpstr>
      <vt:lpstr>Workshop Overview</vt:lpstr>
      <vt:lpstr>1 - What is Rails-flavored ruby?</vt:lpstr>
      <vt:lpstr>PowerPoint Presentation</vt:lpstr>
      <vt:lpstr>2 – How to follow along</vt:lpstr>
      <vt:lpstr>3 – Concepts we’ll cover</vt:lpstr>
      <vt:lpstr>3a) Numbers </vt:lpstr>
      <vt:lpstr>3A) Numbers </vt:lpstr>
      <vt:lpstr>3B) Strings </vt:lpstr>
      <vt:lpstr>3b) Strings </vt:lpstr>
      <vt:lpstr>3b) Strings </vt:lpstr>
      <vt:lpstr>3b) Strings </vt:lpstr>
      <vt:lpstr>3C) Objects &amp; Message-passing </vt:lpstr>
      <vt:lpstr>3C) Objects &amp; Message-passing </vt:lpstr>
      <vt:lpstr>3C) Objects &amp; Message-passing </vt:lpstr>
      <vt:lpstr>3C) Objects &amp; Message-passing </vt:lpstr>
      <vt:lpstr>3C) Objects &amp; Message-passing </vt:lpstr>
      <vt:lpstr>3D) Arrays &amp; Ranges </vt:lpstr>
      <vt:lpstr>3D) Arrays &amp; Ranges </vt:lpstr>
      <vt:lpstr>3D) Arrays &amp; Ranges </vt:lpstr>
      <vt:lpstr>3D) Arrays &amp; ranges</vt:lpstr>
      <vt:lpstr>3E) Blocks </vt:lpstr>
      <vt:lpstr>3e) Blocks </vt:lpstr>
      <vt:lpstr>3e) Blocks</vt:lpstr>
      <vt:lpstr>3F) hashes &amp; symbols</vt:lpstr>
      <vt:lpstr>3f) hashes &amp; Symbols</vt:lpstr>
      <vt:lpstr>3f) hashes &amp; Symbols</vt:lpstr>
      <vt:lpstr>3f) hashes &amp; Symbols</vt:lpstr>
      <vt:lpstr>What next?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Rails-flavored ruby</dc:title>
  <dc:creator>Erin Upton-Cosulich</dc:creator>
  <cp:lastModifiedBy>Erin Upton-Cosulich</cp:lastModifiedBy>
  <cp:revision>252</cp:revision>
  <cp:lastPrinted>2015-10-20T23:10:57Z</cp:lastPrinted>
  <dcterms:created xsi:type="dcterms:W3CDTF">2015-10-20T13:37:08Z</dcterms:created>
  <dcterms:modified xsi:type="dcterms:W3CDTF">2015-11-19T01:00:46Z</dcterms:modified>
</cp:coreProperties>
</file>