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</p:sldIdLst>
  <p:sldSz cx="9753600" cy="7315200"/>
  <p:notesSz cx="6858000" cy="9144000"/>
  <p:embeddedFontLst>
    <p:embeddedFont>
      <p:font typeface="Peace Sans" charset="1" panose="0200050504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  <p:embeddedFont>
      <p:font typeface="Bogart" charset="1" panose="00000500000000000000"/>
      <p:regular r:id="rId19"/>
    </p:embeddedFont>
    <p:embeddedFont>
      <p:font typeface="Bogart Bold" charset="1" panose="00000800000000000000"/>
      <p:regular r:id="rId20"/>
    </p:embeddedFont>
    <p:embeddedFont>
      <p:font typeface="Bogart Italics" charset="1" panose="00000500000000000000"/>
      <p:regular r:id="rId21"/>
    </p:embeddedFont>
    <p:embeddedFont>
      <p:font typeface="Bogart Bold Italics" charset="1" panose="00000800000000000000"/>
      <p:regular r:id="rId22"/>
    </p:embeddedFont>
    <p:embeddedFont>
      <p:font typeface="Bogart Thin" charset="1" panose="00000200000000000000"/>
      <p:regular r:id="rId23"/>
    </p:embeddedFont>
    <p:embeddedFont>
      <p:font typeface="Bogart Thin Italics" charset="1" panose="00000200000000000000"/>
      <p:regular r:id="rId24"/>
    </p:embeddedFont>
    <p:embeddedFont>
      <p:font typeface="Bogart Heavy" charset="1" panose="00000A00000000000000"/>
      <p:regular r:id="rId25"/>
    </p:embeddedFont>
    <p:embeddedFont>
      <p:font typeface="Bogart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8024" y="-146478"/>
            <a:ext cx="7155576" cy="7103536"/>
          </a:xfrm>
          <a:custGeom>
            <a:avLst/>
            <a:gdLst/>
            <a:ahLst/>
            <a:cxnLst/>
            <a:rect r="r" b="b" t="t" l="l"/>
            <a:pathLst>
              <a:path h="7103536" w="7155576">
                <a:moveTo>
                  <a:pt x="0" y="0"/>
                </a:moveTo>
                <a:lnTo>
                  <a:pt x="7155576" y="0"/>
                </a:lnTo>
                <a:lnTo>
                  <a:pt x="7155576" y="7103536"/>
                </a:lnTo>
                <a:lnTo>
                  <a:pt x="0" y="7103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75796" y="383649"/>
            <a:ext cx="6200031" cy="6200031"/>
          </a:xfrm>
          <a:custGeom>
            <a:avLst/>
            <a:gdLst/>
            <a:ahLst/>
            <a:cxnLst/>
            <a:rect r="r" b="b" t="t" l="l"/>
            <a:pathLst>
              <a:path h="6200031" w="6200031">
                <a:moveTo>
                  <a:pt x="0" y="0"/>
                </a:moveTo>
                <a:lnTo>
                  <a:pt x="6200031" y="0"/>
                </a:lnTo>
                <a:lnTo>
                  <a:pt x="6200031" y="6200031"/>
                </a:lnTo>
                <a:lnTo>
                  <a:pt x="0" y="6200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57080" y="5501170"/>
            <a:ext cx="9560864" cy="125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94"/>
              </a:lnSpc>
            </a:pPr>
            <a:r>
              <a:rPr lang="en-US" sz="5241">
                <a:solidFill>
                  <a:srgbClr val="FFFFFF"/>
                </a:solidFill>
                <a:latin typeface="Peace Sans"/>
              </a:rPr>
              <a:t>EL FUTURO </a:t>
            </a:r>
          </a:p>
          <a:p>
            <a:pPr algn="r">
              <a:lnSpc>
                <a:spcPts val="4486"/>
              </a:lnSpc>
            </a:pPr>
            <a:r>
              <a:rPr lang="en-US" sz="4441">
                <a:solidFill>
                  <a:srgbClr val="FFFFFF"/>
                </a:solidFill>
                <a:latin typeface="Peace Sans"/>
              </a:rPr>
              <a:t>DE LA INDUSTRIAMUSICAL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6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1967"/>
            <a:ext cx="5244485" cy="5244485"/>
          </a:xfrm>
          <a:custGeom>
            <a:avLst/>
            <a:gdLst/>
            <a:ahLst/>
            <a:cxnLst/>
            <a:rect r="r" b="b" t="t" l="l"/>
            <a:pathLst>
              <a:path h="5244485" w="5244485">
                <a:moveTo>
                  <a:pt x="0" y="0"/>
                </a:moveTo>
                <a:lnTo>
                  <a:pt x="5244485" y="0"/>
                </a:lnTo>
                <a:lnTo>
                  <a:pt x="5244485" y="5244485"/>
                </a:lnTo>
                <a:lnTo>
                  <a:pt x="0" y="5244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24" y="2565053"/>
            <a:ext cx="9084697" cy="135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887">
                <a:solidFill>
                  <a:srgbClr val="FFFFFF"/>
                </a:solidFill>
                <a:latin typeface="Peace Sans"/>
              </a:rPr>
              <a:t>UNA INDUSTRIA EN</a:t>
            </a:r>
          </a:p>
          <a:p>
            <a:pPr algn="ctr">
              <a:lnSpc>
                <a:spcPts val="6364"/>
              </a:lnSpc>
            </a:pPr>
            <a:r>
              <a:rPr lang="en-US" sz="6301">
                <a:solidFill>
                  <a:srgbClr val="FFFFFF"/>
                </a:solidFill>
                <a:latin typeface="Peace Sans"/>
              </a:rPr>
              <a:t>EVOLUCIÓN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60146" y="4182601"/>
            <a:ext cx="2438919" cy="2173686"/>
          </a:xfrm>
          <a:custGeom>
            <a:avLst/>
            <a:gdLst/>
            <a:ahLst/>
            <a:cxnLst/>
            <a:rect r="r" b="b" t="t" l="l"/>
            <a:pathLst>
              <a:path h="2173686" w="2438919">
                <a:moveTo>
                  <a:pt x="0" y="0"/>
                </a:moveTo>
                <a:lnTo>
                  <a:pt x="2438919" y="0"/>
                </a:lnTo>
                <a:lnTo>
                  <a:pt x="2438919" y="2173686"/>
                </a:lnTo>
                <a:lnTo>
                  <a:pt x="0" y="21736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12320" y="4676188"/>
            <a:ext cx="2578578" cy="1787153"/>
          </a:xfrm>
          <a:custGeom>
            <a:avLst/>
            <a:gdLst/>
            <a:ahLst/>
            <a:cxnLst/>
            <a:rect r="r" b="b" t="t" l="l"/>
            <a:pathLst>
              <a:path h="1787153" w="2578578">
                <a:moveTo>
                  <a:pt x="0" y="0"/>
                </a:moveTo>
                <a:lnTo>
                  <a:pt x="2578579" y="0"/>
                </a:lnTo>
                <a:lnTo>
                  <a:pt x="2578579" y="1787153"/>
                </a:lnTo>
                <a:lnTo>
                  <a:pt x="0" y="1787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1131" y="3920690"/>
            <a:ext cx="2064820" cy="2697508"/>
          </a:xfrm>
          <a:custGeom>
            <a:avLst/>
            <a:gdLst/>
            <a:ahLst/>
            <a:cxnLst/>
            <a:rect r="r" b="b" t="t" l="l"/>
            <a:pathLst>
              <a:path h="2697508" w="2064820">
                <a:moveTo>
                  <a:pt x="0" y="0"/>
                </a:moveTo>
                <a:lnTo>
                  <a:pt x="2064820" y="0"/>
                </a:lnTo>
                <a:lnTo>
                  <a:pt x="2064820" y="2697508"/>
                </a:lnTo>
                <a:lnTo>
                  <a:pt x="0" y="269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6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200" y="1456201"/>
            <a:ext cx="9347200" cy="4733449"/>
          </a:xfrm>
          <a:custGeom>
            <a:avLst/>
            <a:gdLst/>
            <a:ahLst/>
            <a:cxnLst/>
            <a:rect r="r" b="b" t="t" l="l"/>
            <a:pathLst>
              <a:path h="4733449" w="9347200">
                <a:moveTo>
                  <a:pt x="0" y="0"/>
                </a:moveTo>
                <a:lnTo>
                  <a:pt x="9347200" y="0"/>
                </a:lnTo>
                <a:lnTo>
                  <a:pt x="9347200" y="4733448"/>
                </a:lnTo>
                <a:lnTo>
                  <a:pt x="0" y="4733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07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6567" y="1456201"/>
            <a:ext cx="3677214" cy="1812064"/>
            <a:chOff x="0" y="0"/>
            <a:chExt cx="4902951" cy="241608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4902951" cy="176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28"/>
                </a:lnSpc>
              </a:pPr>
              <a:r>
                <a:rPr lang="en-US" sz="9533">
                  <a:solidFill>
                    <a:srgbClr val="F297A3"/>
                  </a:solidFill>
                  <a:latin typeface="Peace Sans"/>
                </a:rPr>
                <a:t>21.7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12376"/>
              <a:ext cx="4902951" cy="70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sz="3813">
                  <a:solidFill>
                    <a:srgbClr val="000000"/>
                  </a:solidFill>
                  <a:latin typeface="Peace Sans"/>
                </a:rPr>
                <a:t>MILLONES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59356" y="828279"/>
            <a:ext cx="7677150" cy="43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2"/>
              </a:lnSpc>
            </a:pPr>
            <a:r>
              <a:rPr lang="en-US" sz="3219">
                <a:solidFill>
                  <a:srgbClr val="FFFFFF"/>
                </a:solidFill>
                <a:latin typeface="Peace Sans"/>
              </a:rPr>
              <a:t>LA MÚSICA EN CIFRAS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873186" y="1456201"/>
            <a:ext cx="3677214" cy="1812064"/>
            <a:chOff x="0" y="0"/>
            <a:chExt cx="4902951" cy="241608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71450"/>
              <a:ext cx="4902951" cy="176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28"/>
                </a:lnSpc>
              </a:pPr>
              <a:r>
                <a:rPr lang="en-US" sz="9533">
                  <a:solidFill>
                    <a:srgbClr val="F297A3"/>
                  </a:solidFill>
                  <a:latin typeface="Peace Sans"/>
                </a:rPr>
                <a:t>559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12376"/>
              <a:ext cx="4902951" cy="70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sz="3813">
                  <a:solidFill>
                    <a:srgbClr val="000000"/>
                  </a:solidFill>
                  <a:latin typeface="Peace Sans"/>
                </a:rPr>
                <a:t>MILLONES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87363" y="4192213"/>
            <a:ext cx="3677214" cy="1812064"/>
            <a:chOff x="0" y="0"/>
            <a:chExt cx="4902951" cy="241608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71450"/>
              <a:ext cx="4902951" cy="176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28"/>
                </a:lnSpc>
              </a:pPr>
              <a:r>
                <a:rPr lang="en-US" sz="9533">
                  <a:solidFill>
                    <a:srgbClr val="F297A3"/>
                  </a:solidFill>
                  <a:latin typeface="Peace Sans"/>
                </a:rPr>
                <a:t>346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12376"/>
              <a:ext cx="4902951" cy="70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sz="3813">
                  <a:solidFill>
                    <a:srgbClr val="000000"/>
                  </a:solidFill>
                  <a:latin typeface="Peace Sans"/>
                </a:rPr>
                <a:t>MILLONES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76386" y="4192213"/>
            <a:ext cx="3677214" cy="1812064"/>
            <a:chOff x="0" y="0"/>
            <a:chExt cx="4902951" cy="24160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71450"/>
              <a:ext cx="4902951" cy="176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28"/>
                </a:lnSpc>
              </a:pPr>
              <a:r>
                <a:rPr lang="en-US" sz="9533">
                  <a:solidFill>
                    <a:srgbClr val="F297A3"/>
                  </a:solidFill>
                  <a:latin typeface="Peace Sans"/>
                </a:rPr>
                <a:t>67%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12376"/>
              <a:ext cx="4902951" cy="70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sz="3813">
                  <a:solidFill>
                    <a:srgbClr val="000000"/>
                  </a:solidFill>
                  <a:latin typeface="Peace Sans"/>
                </a:rPr>
                <a:t>DEL TOTAL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456" y="3239689"/>
            <a:ext cx="2541168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4"/>
                </a:solidFill>
                <a:latin typeface="Open Sans Bold"/>
              </a:rPr>
              <a:t>en 2006 contra los más de 345.8 millones para la música en físico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1456" y="5975702"/>
            <a:ext cx="2541168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4"/>
                </a:solidFill>
                <a:latin typeface="Open Sans Bold"/>
              </a:rPr>
              <a:t>en 2022 contra los más de 56.6 millones para la música en físico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80912" y="3280341"/>
            <a:ext cx="2541168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4"/>
                </a:solidFill>
                <a:latin typeface="Open Sans Bold"/>
              </a:rPr>
              <a:t>de usuarios en cuentas de suscripción de pago</a:t>
            </a:r>
          </a:p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4"/>
                </a:solidFill>
                <a:latin typeface="Open Sans Bold"/>
              </a:rPr>
              <a:t>para finales de 2022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44409" y="5975702"/>
            <a:ext cx="2541168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4F4F4"/>
                </a:solidFill>
                <a:latin typeface="Open Sans Bold"/>
              </a:rPr>
              <a:t>de los ingresos de la industria musical a nivel mundial.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6309" y="105832"/>
            <a:ext cx="7155576" cy="7103536"/>
            <a:chOff x="0" y="0"/>
            <a:chExt cx="9540769" cy="94713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40769" cy="9471381"/>
            </a:xfrm>
            <a:custGeom>
              <a:avLst/>
              <a:gdLst/>
              <a:ahLst/>
              <a:cxnLst/>
              <a:rect r="r" b="b" t="t" l="l"/>
              <a:pathLst>
                <a:path h="9471381" w="9540769">
                  <a:moveTo>
                    <a:pt x="0" y="0"/>
                  </a:moveTo>
                  <a:lnTo>
                    <a:pt x="9540769" y="0"/>
                  </a:lnTo>
                  <a:lnTo>
                    <a:pt x="9540769" y="9471381"/>
                  </a:lnTo>
                  <a:lnTo>
                    <a:pt x="0" y="9471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7030" y="602337"/>
              <a:ext cx="8266708" cy="8266708"/>
            </a:xfrm>
            <a:custGeom>
              <a:avLst/>
              <a:gdLst/>
              <a:ahLst/>
              <a:cxnLst/>
              <a:rect r="r" b="b" t="t" l="l"/>
              <a:pathLst>
                <a:path h="8266708" w="8266708">
                  <a:moveTo>
                    <a:pt x="0" y="0"/>
                  </a:moveTo>
                  <a:lnTo>
                    <a:pt x="8266708" y="0"/>
                  </a:lnTo>
                  <a:lnTo>
                    <a:pt x="8266708" y="8266708"/>
                  </a:lnTo>
                  <a:lnTo>
                    <a:pt x="0" y="8266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71335" y="3013119"/>
            <a:ext cx="9084697" cy="135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887">
                <a:solidFill>
                  <a:srgbClr val="FFFFFF"/>
                </a:solidFill>
                <a:latin typeface="Peace Sans"/>
              </a:rPr>
              <a:t>OTRO PASO HACIA</a:t>
            </a:r>
          </a:p>
          <a:p>
            <a:pPr algn="ctr">
              <a:lnSpc>
                <a:spcPts val="6364"/>
              </a:lnSpc>
            </a:pPr>
            <a:r>
              <a:rPr lang="en-US" sz="6301">
                <a:solidFill>
                  <a:srgbClr val="FFFFFF"/>
                </a:solidFill>
                <a:latin typeface="Peace Sans"/>
              </a:rPr>
              <a:t>EL FUTURO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84406" y="2375579"/>
            <a:ext cx="389066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EDAD7"/>
                </a:solidFill>
                <a:latin typeface="Bogart Bold"/>
              </a:rPr>
              <a:t>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2123" y="211664"/>
            <a:ext cx="7155576" cy="7103536"/>
            <a:chOff x="0" y="0"/>
            <a:chExt cx="9540769" cy="94713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40769" cy="9471381"/>
            </a:xfrm>
            <a:custGeom>
              <a:avLst/>
              <a:gdLst/>
              <a:ahLst/>
              <a:cxnLst/>
              <a:rect r="r" b="b" t="t" l="l"/>
              <a:pathLst>
                <a:path h="9471381" w="9540769">
                  <a:moveTo>
                    <a:pt x="0" y="0"/>
                  </a:moveTo>
                  <a:lnTo>
                    <a:pt x="9540769" y="0"/>
                  </a:lnTo>
                  <a:lnTo>
                    <a:pt x="9540769" y="9471381"/>
                  </a:lnTo>
                  <a:lnTo>
                    <a:pt x="0" y="9471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7030" y="602337"/>
              <a:ext cx="8266708" cy="8266708"/>
            </a:xfrm>
            <a:custGeom>
              <a:avLst/>
              <a:gdLst/>
              <a:ahLst/>
              <a:cxnLst/>
              <a:rect r="r" b="b" t="t" l="l"/>
              <a:pathLst>
                <a:path h="8266708" w="8266708">
                  <a:moveTo>
                    <a:pt x="0" y="0"/>
                  </a:moveTo>
                  <a:lnTo>
                    <a:pt x="8266708" y="0"/>
                  </a:lnTo>
                  <a:lnTo>
                    <a:pt x="8266708" y="8266708"/>
                  </a:lnTo>
                  <a:lnTo>
                    <a:pt x="0" y="8266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76820" y="3487008"/>
            <a:ext cx="6623315" cy="2923249"/>
            <a:chOff x="0" y="0"/>
            <a:chExt cx="8831086" cy="38976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96660"/>
              <a:ext cx="8826667" cy="2901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229"/>
                </a:lnSpc>
              </a:pPr>
              <a:r>
                <a:rPr lang="en-US" sz="8147">
                  <a:solidFill>
                    <a:srgbClr val="F4F4F4"/>
                  </a:solidFill>
                  <a:latin typeface="Peace Sans"/>
                </a:rPr>
                <a:t>SIGAMOS</a:t>
              </a:r>
            </a:p>
            <a:p>
              <a:pPr algn="r">
                <a:lnSpc>
                  <a:spcPts val="8229"/>
                </a:lnSpc>
              </a:pPr>
              <a:r>
                <a:rPr lang="en-US" sz="8147">
                  <a:solidFill>
                    <a:srgbClr val="F4F4F4"/>
                  </a:solidFill>
                  <a:latin typeface="Peace Sans"/>
                </a:rPr>
                <a:t>CRECIENDO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684872" y="76200"/>
              <a:ext cx="5146215" cy="750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0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76749" y="2894439"/>
            <a:ext cx="3523385" cy="1185139"/>
          </a:xfrm>
          <a:custGeom>
            <a:avLst/>
            <a:gdLst/>
            <a:ahLst/>
            <a:cxnLst/>
            <a:rect r="r" b="b" t="t" l="l"/>
            <a:pathLst>
              <a:path h="1185139" w="3523385">
                <a:moveTo>
                  <a:pt x="0" y="0"/>
                </a:moveTo>
                <a:lnTo>
                  <a:pt x="3523386" y="0"/>
                </a:lnTo>
                <a:lnTo>
                  <a:pt x="3523386" y="1185138"/>
                </a:lnTo>
                <a:lnTo>
                  <a:pt x="0" y="11851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DAF1taDWvak</dc:identifier>
  <dcterms:modified xsi:type="dcterms:W3CDTF">2011-08-01T06:04:30Z</dcterms:modified>
  <cp:revision>1</cp:revision>
  <dc:title>Purple Teal Skateboarding Sport Bold Cool Presentation</dc:title>
</cp:coreProperties>
</file>