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38"/>
  </p:notesMasterIdLst>
  <p:handoutMasterIdLst>
    <p:handoutMasterId r:id="rId39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>
          <p15:clr>
            <a:srgbClr val="A4A3A4"/>
          </p15:clr>
        </p15:guide>
        <p15:guide id="2" pos="3840">
          <p15:clr>
            <a:srgbClr val="A4A3A4"/>
          </p15:clr>
        </p15:guide>
        <p15:guide id="3" pos="1050">
          <p15:clr>
            <a:srgbClr val="A4A3A4"/>
          </p15:clr>
        </p15:guide>
        <p15:guide id="4" pos="6630">
          <p15:clr>
            <a:srgbClr val="A4A3A4"/>
          </p15:clr>
        </p15:guide>
        <p15:guide id="5" orient="horz" pos="64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3952">
          <p15:clr>
            <a:srgbClr val="A4A3A4"/>
          </p15:clr>
        </p15:guide>
        <p15:guide id="8" orient="horz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223"/>
    <a:srgbClr val="EAB908"/>
    <a:srgbClr val="EAB905"/>
    <a:srgbClr val="FECD54"/>
    <a:srgbClr val="817222"/>
    <a:srgbClr val="4B7D2B"/>
    <a:srgbClr val="9A8B3D"/>
    <a:srgbClr val="141213"/>
    <a:srgbClr val="D3D1D2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4986" autoAdjust="0"/>
  </p:normalViewPr>
  <p:slideViewPr>
    <p:cSldViewPr snapToGrid="0" showGuides="1">
      <p:cViewPr varScale="1">
        <p:scale>
          <a:sx n="105" d="100"/>
          <a:sy n="105" d="100"/>
        </p:scale>
        <p:origin x="636" y="260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 showGuides="1">
      <p:cViewPr varScale="1">
        <p:scale>
          <a:sx n="83" d="100"/>
          <a:sy n="83" d="100"/>
        </p:scale>
        <p:origin x="3992" y="208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9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104889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9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8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104888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8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9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p/51/102751.shtml" TargetMode="External"/><Relationship Id="rId7" Type="http://schemas.openxmlformats.org/officeDocument/2006/relationships/hyperlink" Target="https://zhuanlan.zhihu.com/p/33529850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eibo.com/p/1005052284144087/photos?type=photo" TargetMode="External"/><Relationship Id="rId5" Type="http://schemas.openxmlformats.org/officeDocument/2006/relationships/hyperlink" Target="https://www.seu.edu.cn/bsxtwxw/main.htm" TargetMode="External"/><Relationship Id="rId4" Type="http://schemas.openxmlformats.org/officeDocument/2006/relationships/hyperlink" Target="https://mp.weixin.qq.com/mp/profile_ext?action=home&amp;__biz=MzA4MzM3Mzc3Ng==&amp;scene=124%23wechat_redirec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本模板基于“</a:t>
            </a:r>
            <a:r>
              <a:rPr lang="zh-CN" altLang="en-US" dirty="0">
                <a:hlinkClick r:id="rId3"/>
              </a:rPr>
              <a:t>中国科学院大学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路人丁</a:t>
            </a:r>
            <a:r>
              <a:rPr lang="en-US" altLang="zh-CN" dirty="0">
                <a:hlinkClick r:id="rId3"/>
              </a:rPr>
              <a:t>-PPT</a:t>
            </a:r>
            <a:r>
              <a:rPr lang="zh-CN" altLang="en-US" dirty="0">
                <a:hlinkClick r:id="rId3"/>
              </a:rPr>
              <a:t>模板</a:t>
            </a:r>
            <a:r>
              <a:rPr lang="zh-CN" altLang="en-US" dirty="0"/>
              <a:t>”魔改而成，著作权归该作者所有。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本模板中使用的东南大学校徽、校标文字组合、校训文字等素材来自于微信公众号“</a:t>
            </a:r>
            <a:r>
              <a:rPr lang="zh-CN" altLang="en-US" dirty="0">
                <a:hlinkClick r:id="rId4"/>
              </a:rPr>
              <a:t>金木屋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本模板的视觉设计参考了“</a:t>
            </a:r>
            <a:r>
              <a:rPr lang="zh-CN" altLang="en-US" dirty="0">
                <a:hlinkClick r:id="rId5"/>
              </a:rPr>
              <a:t>东南大学视觉识别系统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人物介绍页头像素材来自 </a:t>
            </a:r>
            <a:r>
              <a:rPr lang="zh-CN" altLang="en-US" dirty="0">
                <a:hlinkClick r:id="rId6"/>
              </a:rPr>
              <a:t>小肥柴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本模板力求简洁，布局合理，主次分明。以学术风为设计理念，适用于学术报告与论文答辩等相关应用场景。模板未使用任何动画效果。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您仅可以以个人非商业用途使用本</a:t>
            </a:r>
            <a:r>
              <a:rPr lang="en-US" altLang="zh-CN" dirty="0"/>
              <a:t>PPT</a:t>
            </a:r>
            <a:r>
              <a:rPr lang="zh-CN" altLang="en-US" dirty="0"/>
              <a:t>模板，不可将信息内容的全部或部分用以出售，或以出租、出借、转让、分销、发布等其他任何方式供其他人使用。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欢迎 </a:t>
            </a:r>
            <a:r>
              <a:rPr lang="zh-CN" altLang="en-US" dirty="0">
                <a:hlinkClick r:id="rId7"/>
              </a:rPr>
              <a:t>持续关注东南大学止于至善学术风</a:t>
            </a:r>
            <a:r>
              <a:rPr lang="en-US" altLang="zh-CN" dirty="0">
                <a:hlinkClick r:id="rId7"/>
              </a:rPr>
              <a:t> PPT </a:t>
            </a:r>
            <a:r>
              <a:rPr lang="zh-CN" altLang="en-US" dirty="0">
                <a:hlinkClick r:id="rId7"/>
              </a:rPr>
              <a:t>模板</a:t>
            </a:r>
            <a:r>
              <a:rPr lang="zh-CN" altLang="en-US" dirty="0"/>
              <a:t> 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zhuanlan.zhihu.com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/p/335298500</a:t>
            </a:r>
            <a:r>
              <a:rPr lang="zh-CN" altLang="en-US" dirty="0"/>
              <a:t>）后续的功能优化及多语言更新版本。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最后，祝汇报顺利，马到成功！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Version:</a:t>
            </a: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(2021) v1.5-en.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04858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8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70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75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76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79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486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schemeClr val="accent6"/>
              </a:solidFill>
              <a:latin typeface="Helvetica Regular" pitchFamily="2" charset="0"/>
            </a:endParaRPr>
          </a:p>
        </p:txBody>
      </p:sp>
      <p:pic>
        <p:nvPicPr>
          <p:cNvPr id="2097152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1048591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1048592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1048593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4"/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0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2097153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2097154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1048601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1048602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4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9" name="直接连接符 4"/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0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85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48852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1048853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2097170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2097171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4" name="直接连接符 4"/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1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812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13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1048814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2097165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2097166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cxnSp>
        <p:nvCxnSpPr>
          <p:cNvPr id="3145741" name="直接连接符 4"/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66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867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1048868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1048869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209717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2097175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5" name="直接连接符 4"/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9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82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2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4882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1048823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2097168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2097169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3" name="直接连接符 4"/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78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879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48880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48881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48882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48883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1048884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2097176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209717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1048789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1048790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1048791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1048841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1048855" name="文本框 85"/>
          <p:cNvSpPr txBox="1"/>
          <p:nvPr userDrawn="1"/>
        </p:nvSpPr>
        <p:spPr>
          <a:xfrm>
            <a:off x="4781377" y="483991"/>
            <a:ext cx="2629246" cy="90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Contents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8856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2097172" name="图片 88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-3428999" y="0"/>
            <a:ext cx="6858000" cy="6858000"/>
          </a:xfrm>
          <a:prstGeom prst="rect">
            <a:avLst/>
          </a:prstGeom>
        </p:spPr>
      </p:pic>
      <p:pic>
        <p:nvPicPr>
          <p:cNvPr id="2097173" name="图片 89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87CC-62F7-4E36-91BC-CE7427806420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10488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A76C-C44A-4C0E-871A-891100A2AB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1048825" name="文本框 6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01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3145736" name="直接连接符 7"/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6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048827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048828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048829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048830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048831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58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02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3145740" name="直接连接符 7"/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6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6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6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6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64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3pPr marL="914400" indent="0">
              <a:buNone/>
            </a:lvl3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33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34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03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3145737" name="直接连接符 8"/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35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36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37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38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39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>
              <a:buNone/>
            </a:lvl2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04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04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3145733" name="直接连接符 7"/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05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06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07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08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09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1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43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05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3145738" name="直接连接符 8"/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44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45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46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47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48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49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71" name="文本框 7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06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3145742" name="直接连接符 8"/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72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73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74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75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76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4887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1048816" name="矩形 53"/>
          <p:cNvSpPr/>
          <p:nvPr/>
        </p:nvSpPr>
        <p:spPr>
          <a:xfrm>
            <a:off x="140677" y="3106616"/>
            <a:ext cx="2520462" cy="106680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48817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048818" name="文本框 49"/>
          <p:cNvSpPr txBox="1"/>
          <p:nvPr/>
        </p:nvSpPr>
        <p:spPr>
          <a:xfrm>
            <a:off x="23448" y="2848709"/>
            <a:ext cx="2782509" cy="15749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ea typeface="+mj-ea"/>
                <a:cs typeface="Arial" panose="020B0604020202020204" pitchFamily="34" charset="0"/>
              </a:rPr>
              <a:t>Contents</a:t>
            </a:r>
            <a:endParaRPr lang="zh-CN" altLang="en-US" sz="4000" b="1" i="0" dirty="0">
              <a:solidFill>
                <a:schemeClr val="bg1"/>
              </a:solidFill>
              <a:latin typeface="Helvetica" pitchFamily="2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97167" name="图片 46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581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1048582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c-liu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mailto:604462433@qq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6g411M7r2?p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cs.cornell.edu/courses/cs5150/2022s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占位符 1"/>
          <p:cNvSpPr txBox="1"/>
          <p:nvPr/>
        </p:nvSpPr>
        <p:spPr>
          <a:xfrm>
            <a:off x="3791712" y="1239205"/>
            <a:ext cx="8191129" cy="218979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rPr>
              <a:t>B09S0061</a:t>
            </a:r>
            <a:r>
              <a:rPr lang="en-CN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Software Engineering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Lecture 1</a:t>
            </a:r>
            <a:endParaRPr lang="zh-CN" altLang="en-US" sz="4000" b="1" dirty="0">
              <a:solidFill>
                <a:schemeClr val="accent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8585" name="矩形 63"/>
          <p:cNvSpPr/>
          <p:nvPr/>
        </p:nvSpPr>
        <p:spPr>
          <a:xfrm>
            <a:off x="8750859" y="4819809"/>
            <a:ext cx="3003067" cy="61157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2025/02/21</a:t>
            </a:r>
            <a:endParaRPr lang="zh-CN" altLang="en-US" sz="2800" dirty="0">
              <a:solidFill>
                <a:schemeClr val="accent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8586" name="矩形 66"/>
          <p:cNvSpPr/>
          <p:nvPr/>
        </p:nvSpPr>
        <p:spPr>
          <a:xfrm>
            <a:off x="5002654" y="4381010"/>
            <a:ext cx="6751272" cy="61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Instructor: Liu, </a:t>
            </a:r>
            <a:r>
              <a:rPr lang="en-US" altLang="zh-CN" sz="2800" dirty="0" err="1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Guangchi</a:t>
            </a: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 Ph.D.</a:t>
            </a:r>
          </a:p>
        </p:txBody>
      </p:sp>
      <p:cxnSp>
        <p:nvCxnSpPr>
          <p:cNvPr id="3145728" name="直接连接符 2"/>
          <p:cNvCxnSpPr>
            <a:cxnSpLocks/>
          </p:cNvCxnSpPr>
          <p:nvPr/>
        </p:nvCxnSpPr>
        <p:spPr>
          <a:xfrm>
            <a:off x="11842946" y="4575127"/>
            <a:ext cx="0" cy="752777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Before the Course</a:t>
            </a:r>
            <a:endParaRPr lang="zh-CN" altLang="en-US" sz="4000" b="1" dirty="0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94" name="组合 3"/>
          <p:cNvGrpSpPr/>
          <p:nvPr/>
        </p:nvGrpSpPr>
        <p:grpSpPr>
          <a:xfrm>
            <a:off x="4819048" y="1319889"/>
            <a:ext cx="2553904" cy="2567941"/>
            <a:chOff x="5865211" y="1319889"/>
            <a:chExt cx="2553904" cy="2567941"/>
          </a:xfrm>
        </p:grpSpPr>
        <p:sp>
          <p:nvSpPr>
            <p:cNvPr id="1048676" name="文本框 1"/>
            <p:cNvSpPr txBox="1"/>
            <p:nvPr/>
          </p:nvSpPr>
          <p:spPr>
            <a:xfrm>
              <a:off x="5865211" y="1319889"/>
              <a:ext cx="2545080" cy="256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02</a:t>
              </a:r>
              <a:endParaRPr lang="zh-CN" altLang="en-US" sz="16600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77" name="文本框 2"/>
            <p:cNvSpPr txBox="1"/>
            <p:nvPr/>
          </p:nvSpPr>
          <p:spPr>
            <a:xfrm>
              <a:off x="5865211" y="2574748"/>
              <a:ext cx="25539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Two </a:t>
              </a:r>
              <a:endParaRPr lang="zh-CN" altLang="en-US" sz="24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you can learn from this course</a:t>
            </a:r>
          </a:p>
        </p:txBody>
      </p:sp>
      <p:sp>
        <p:nvSpPr>
          <p:cNvPr id="104868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048683" name="TextBox 4"/>
          <p:cNvSpPr txBox="1"/>
          <p:nvPr/>
        </p:nvSpPr>
        <p:spPr>
          <a:xfrm>
            <a:off x="1091255" y="1522699"/>
            <a:ext cx="10734985" cy="449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Management Science, i.e., Science about People</a:t>
            </a:r>
          </a:p>
          <a:p>
            <a:r>
              <a:rPr lang="en-US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Helvetica" pitchFamily="2" charset="0"/>
                <a:cs typeface="Arial" panose="020B0604020202020204" pitchFamily="34" charset="0"/>
              </a:rPr>
              <a:t>Chilling at first glance, no hardcore contents (algorithm, equation, proof, etc.)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	Will be essential through all your career</a:t>
            </a:r>
          </a:p>
          <a:p>
            <a:r>
              <a:rPr lang="en-US" dirty="0">
                <a:cs typeface="Arial" panose="020B0604020202020204" pitchFamily="34" charset="0"/>
              </a:rPr>
              <a:t>	Practice brings true knowledge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CN" altLang="zh-CN" sz="2000" b="1" kern="0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Strategy rather than Tactic 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dirty="0" err="1"/>
              <a:t>道</a:t>
            </a:r>
            <a:r>
              <a:rPr lang="zh-CN" altLang="en-US" dirty="0"/>
              <a:t>：“他强由他强，清风拂山岗。他横任他横，明月照大江”</a:t>
            </a:r>
            <a:r>
              <a:rPr lang="en-US" altLang="zh-CN" dirty="0"/>
              <a:t>-----</a:t>
            </a:r>
            <a:r>
              <a:rPr lang="zh-CN" altLang="en-US" dirty="0"/>
              <a:t> 九阳真经，倚天屠龙记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en-US" dirty="0" err="1"/>
              <a:t>术</a:t>
            </a:r>
            <a:r>
              <a:rPr lang="zh-CN" altLang="en-US" dirty="0"/>
              <a:t>：“若要伤他，势须自他右腿‘风市’穴与‘伏兔’两穴之间入手”</a:t>
            </a:r>
            <a:r>
              <a:rPr lang="en-US" altLang="zh-CN" dirty="0"/>
              <a:t>-----</a:t>
            </a:r>
            <a:r>
              <a:rPr lang="zh-CN" altLang="en-US" dirty="0"/>
              <a:t>王语嫣，天龙八部</a:t>
            </a:r>
            <a:endParaRPr lang="en-US" altLang="zh-CN" dirty="0"/>
          </a:p>
          <a:p>
            <a:r>
              <a:rPr lang="en-US" b="1" kern="0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zh-CN" altLang="en-US" dirty="0"/>
              <a:t>得意忘形： </a:t>
            </a:r>
            <a:r>
              <a:rPr lang="en-US" dirty="0"/>
              <a:t>Forget the formation, but keep the principle in mind</a:t>
            </a:r>
          </a:p>
          <a:p>
            <a:endParaRPr lang="en-US" sz="1600" b="1" kern="0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Team Work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学会和光同尘：</a:t>
            </a:r>
            <a:r>
              <a:rPr lang="en-US" altLang="zh-CN" dirty="0"/>
              <a:t>You are not alone, and </a:t>
            </a:r>
            <a:r>
              <a:rPr lang="en-US" altLang="zh-CN" u="sng" dirty="0">
                <a:solidFill>
                  <a:srgbClr val="C00000"/>
                </a:solidFill>
              </a:rPr>
              <a:t>shouldn’t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be alone. 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Communication with people from various background (education, culture, purpose, etc..)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Compromise and Boundary: A success product is a product delivered ultimately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What you should expect as an SDE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104868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12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048689" name="îŝḻíďê"/>
          <p:cNvSpPr txBox="1"/>
          <p:nvPr/>
        </p:nvSpPr>
        <p:spPr>
          <a:xfrm flipH="1">
            <a:off x="1091253" y="1934408"/>
            <a:ext cx="4116080" cy="1381816"/>
          </a:xfrm>
          <a:prstGeom prst="rect">
            <a:avLst/>
          </a:prstGeom>
          <a:noFill/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Coding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Modeling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Algorithm Design</a:t>
            </a:r>
            <a:endParaRPr lang="zh-CN" altLang="en-US" sz="2200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048690" name="iṥ1íďe"/>
          <p:cNvSpPr/>
          <p:nvPr/>
        </p:nvSpPr>
        <p:spPr>
          <a:xfrm flipH="1">
            <a:off x="1383884" y="1277893"/>
            <a:ext cx="4116081" cy="610863"/>
          </a:xfrm>
          <a:prstGeom prst="rect">
            <a:avLst/>
          </a:prstGeom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b="1" dirty="0">
                <a:latin typeface="Helvetica" pitchFamily="2" charset="0"/>
                <a:cs typeface="+mn-ea"/>
                <a:sym typeface="+mn-lt"/>
              </a:rPr>
              <a:t>You thought SD is like</a:t>
            </a:r>
            <a:endParaRPr lang="zh-CN" altLang="en-US" sz="2200" b="1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048691" name="light-bulb-inside-circle_62843"/>
          <p:cNvSpPr>
            <a:spLocks noChangeAspect="1"/>
          </p:cNvSpPr>
          <p:nvPr/>
        </p:nvSpPr>
        <p:spPr bwMode="auto">
          <a:xfrm>
            <a:off x="879122" y="1308732"/>
            <a:ext cx="504762" cy="504000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27" h="6027">
                <a:moveTo>
                  <a:pt x="3013" y="0"/>
                </a:moveTo>
                <a:cubicBezTo>
                  <a:pt x="1349" y="0"/>
                  <a:pt x="0" y="1349"/>
                  <a:pt x="0" y="3013"/>
                </a:cubicBezTo>
                <a:cubicBezTo>
                  <a:pt x="0" y="4678"/>
                  <a:pt x="1349" y="6027"/>
                  <a:pt x="3013" y="6027"/>
                </a:cubicBezTo>
                <a:cubicBezTo>
                  <a:pt x="4678" y="6027"/>
                  <a:pt x="6027" y="4678"/>
                  <a:pt x="6027" y="3013"/>
                </a:cubicBezTo>
                <a:cubicBezTo>
                  <a:pt x="6027" y="1349"/>
                  <a:pt x="4678" y="0"/>
                  <a:pt x="3013" y="0"/>
                </a:cubicBezTo>
                <a:close/>
                <a:moveTo>
                  <a:pt x="2873" y="1426"/>
                </a:moveTo>
                <a:lnTo>
                  <a:pt x="2873" y="1040"/>
                </a:lnTo>
                <a:cubicBezTo>
                  <a:pt x="2873" y="962"/>
                  <a:pt x="2936" y="899"/>
                  <a:pt x="3013" y="899"/>
                </a:cubicBezTo>
                <a:cubicBezTo>
                  <a:pt x="3091" y="899"/>
                  <a:pt x="3154" y="962"/>
                  <a:pt x="3154" y="1040"/>
                </a:cubicBezTo>
                <a:lnTo>
                  <a:pt x="3154" y="1426"/>
                </a:lnTo>
                <a:lnTo>
                  <a:pt x="3154" y="1426"/>
                </a:lnTo>
                <a:cubicBezTo>
                  <a:pt x="3154" y="1503"/>
                  <a:pt x="3091" y="1566"/>
                  <a:pt x="3013" y="1566"/>
                </a:cubicBezTo>
                <a:cubicBezTo>
                  <a:pt x="2936" y="1566"/>
                  <a:pt x="2873" y="1503"/>
                  <a:pt x="2873" y="1426"/>
                </a:cubicBezTo>
                <a:lnTo>
                  <a:pt x="2873" y="1426"/>
                </a:lnTo>
                <a:close/>
                <a:moveTo>
                  <a:pt x="1688" y="2678"/>
                </a:moveTo>
                <a:cubicBezTo>
                  <a:pt x="1676" y="2746"/>
                  <a:pt x="1617" y="2794"/>
                  <a:pt x="1550" y="2794"/>
                </a:cubicBezTo>
                <a:cubicBezTo>
                  <a:pt x="1542" y="2794"/>
                  <a:pt x="1534" y="2793"/>
                  <a:pt x="1525" y="2792"/>
                </a:cubicBezTo>
                <a:lnTo>
                  <a:pt x="1145" y="2725"/>
                </a:lnTo>
                <a:cubicBezTo>
                  <a:pt x="1069" y="2711"/>
                  <a:pt x="1018" y="2639"/>
                  <a:pt x="1031" y="2563"/>
                </a:cubicBezTo>
                <a:cubicBezTo>
                  <a:pt x="1045" y="2486"/>
                  <a:pt x="1117" y="2435"/>
                  <a:pt x="1194" y="2449"/>
                </a:cubicBezTo>
                <a:lnTo>
                  <a:pt x="1574" y="2516"/>
                </a:lnTo>
                <a:cubicBezTo>
                  <a:pt x="1650" y="2529"/>
                  <a:pt x="1701" y="2602"/>
                  <a:pt x="1688" y="2678"/>
                </a:cubicBezTo>
                <a:close/>
                <a:moveTo>
                  <a:pt x="1951" y="1864"/>
                </a:moveTo>
                <a:lnTo>
                  <a:pt x="1702" y="1568"/>
                </a:lnTo>
                <a:cubicBezTo>
                  <a:pt x="1653" y="1508"/>
                  <a:pt x="1660" y="1420"/>
                  <a:pt x="1720" y="1370"/>
                </a:cubicBezTo>
                <a:cubicBezTo>
                  <a:pt x="1779" y="1320"/>
                  <a:pt x="1867" y="1328"/>
                  <a:pt x="1917" y="1387"/>
                </a:cubicBezTo>
                <a:lnTo>
                  <a:pt x="2166" y="1683"/>
                </a:lnTo>
                <a:cubicBezTo>
                  <a:pt x="2215" y="1743"/>
                  <a:pt x="2208" y="1831"/>
                  <a:pt x="2148" y="1881"/>
                </a:cubicBezTo>
                <a:cubicBezTo>
                  <a:pt x="2122" y="1903"/>
                  <a:pt x="2090" y="1914"/>
                  <a:pt x="2058" y="1914"/>
                </a:cubicBezTo>
                <a:cubicBezTo>
                  <a:pt x="2018" y="1914"/>
                  <a:pt x="1978" y="1897"/>
                  <a:pt x="1951" y="1864"/>
                </a:cubicBezTo>
                <a:close/>
                <a:moveTo>
                  <a:pt x="3762" y="3693"/>
                </a:moveTo>
                <a:cubicBezTo>
                  <a:pt x="3644" y="3867"/>
                  <a:pt x="3522" y="4046"/>
                  <a:pt x="3514" y="4288"/>
                </a:cubicBezTo>
                <a:cubicBezTo>
                  <a:pt x="3512" y="4348"/>
                  <a:pt x="3470" y="4397"/>
                  <a:pt x="3413" y="4410"/>
                </a:cubicBezTo>
                <a:cubicBezTo>
                  <a:pt x="3466" y="4426"/>
                  <a:pt x="3503" y="4474"/>
                  <a:pt x="3503" y="4532"/>
                </a:cubicBezTo>
                <a:cubicBezTo>
                  <a:pt x="3503" y="4583"/>
                  <a:pt x="3474" y="4626"/>
                  <a:pt x="3431" y="4647"/>
                </a:cubicBezTo>
                <a:cubicBezTo>
                  <a:pt x="3474" y="4668"/>
                  <a:pt x="3503" y="4712"/>
                  <a:pt x="3503" y="4762"/>
                </a:cubicBezTo>
                <a:cubicBezTo>
                  <a:pt x="3503" y="4833"/>
                  <a:pt x="3446" y="4891"/>
                  <a:pt x="3375" y="4891"/>
                </a:cubicBezTo>
                <a:lnTo>
                  <a:pt x="3297" y="4891"/>
                </a:lnTo>
                <a:cubicBezTo>
                  <a:pt x="3273" y="5025"/>
                  <a:pt x="3155" y="5127"/>
                  <a:pt x="3013" y="5127"/>
                </a:cubicBezTo>
                <a:cubicBezTo>
                  <a:pt x="2872" y="5127"/>
                  <a:pt x="2754" y="5025"/>
                  <a:pt x="2730" y="4891"/>
                </a:cubicBezTo>
                <a:lnTo>
                  <a:pt x="2652" y="4891"/>
                </a:lnTo>
                <a:cubicBezTo>
                  <a:pt x="2581" y="4891"/>
                  <a:pt x="2523" y="4833"/>
                  <a:pt x="2523" y="4762"/>
                </a:cubicBezTo>
                <a:cubicBezTo>
                  <a:pt x="2523" y="4712"/>
                  <a:pt x="2553" y="4668"/>
                  <a:pt x="2596" y="4647"/>
                </a:cubicBezTo>
                <a:cubicBezTo>
                  <a:pt x="2553" y="4626"/>
                  <a:pt x="2523" y="4583"/>
                  <a:pt x="2523" y="4532"/>
                </a:cubicBezTo>
                <a:cubicBezTo>
                  <a:pt x="2523" y="4474"/>
                  <a:pt x="2562" y="4425"/>
                  <a:pt x="2614" y="4409"/>
                </a:cubicBezTo>
                <a:cubicBezTo>
                  <a:pt x="2558" y="4397"/>
                  <a:pt x="2515" y="4348"/>
                  <a:pt x="2513" y="4288"/>
                </a:cubicBezTo>
                <a:cubicBezTo>
                  <a:pt x="2506" y="4046"/>
                  <a:pt x="2383" y="3866"/>
                  <a:pt x="2265" y="3693"/>
                </a:cubicBezTo>
                <a:cubicBezTo>
                  <a:pt x="2123" y="3485"/>
                  <a:pt x="1976" y="3270"/>
                  <a:pt x="1976" y="2891"/>
                </a:cubicBezTo>
                <a:cubicBezTo>
                  <a:pt x="1976" y="2348"/>
                  <a:pt x="2442" y="1906"/>
                  <a:pt x="3013" y="1906"/>
                </a:cubicBezTo>
                <a:cubicBezTo>
                  <a:pt x="3585" y="1906"/>
                  <a:pt x="4050" y="2348"/>
                  <a:pt x="4050" y="2891"/>
                </a:cubicBezTo>
                <a:cubicBezTo>
                  <a:pt x="4050" y="3270"/>
                  <a:pt x="3904" y="3485"/>
                  <a:pt x="3762" y="3693"/>
                </a:cubicBezTo>
                <a:close/>
                <a:moveTo>
                  <a:pt x="4076" y="1864"/>
                </a:moveTo>
                <a:cubicBezTo>
                  <a:pt x="4048" y="1897"/>
                  <a:pt x="4009" y="1914"/>
                  <a:pt x="3969" y="1914"/>
                </a:cubicBezTo>
                <a:cubicBezTo>
                  <a:pt x="3937" y="1914"/>
                  <a:pt x="3905" y="1903"/>
                  <a:pt x="3879" y="1881"/>
                </a:cubicBezTo>
                <a:cubicBezTo>
                  <a:pt x="3819" y="1831"/>
                  <a:pt x="3812" y="1743"/>
                  <a:pt x="3861" y="1683"/>
                </a:cubicBezTo>
                <a:lnTo>
                  <a:pt x="4110" y="1387"/>
                </a:lnTo>
                <a:cubicBezTo>
                  <a:pt x="4159" y="1328"/>
                  <a:pt x="4248" y="1320"/>
                  <a:pt x="4307" y="1370"/>
                </a:cubicBezTo>
                <a:cubicBezTo>
                  <a:pt x="4366" y="1420"/>
                  <a:pt x="4374" y="1508"/>
                  <a:pt x="4324" y="1568"/>
                </a:cubicBezTo>
                <a:lnTo>
                  <a:pt x="4076" y="1864"/>
                </a:lnTo>
                <a:close/>
                <a:moveTo>
                  <a:pt x="4882" y="2725"/>
                </a:moveTo>
                <a:lnTo>
                  <a:pt x="4501" y="2792"/>
                </a:lnTo>
                <a:cubicBezTo>
                  <a:pt x="4493" y="2793"/>
                  <a:pt x="4485" y="2794"/>
                  <a:pt x="4477" y="2794"/>
                </a:cubicBezTo>
                <a:cubicBezTo>
                  <a:pt x="4410" y="2794"/>
                  <a:pt x="4351" y="2746"/>
                  <a:pt x="4339" y="2678"/>
                </a:cubicBezTo>
                <a:cubicBezTo>
                  <a:pt x="4325" y="2602"/>
                  <a:pt x="4376" y="2529"/>
                  <a:pt x="4453" y="2516"/>
                </a:cubicBezTo>
                <a:lnTo>
                  <a:pt x="4833" y="2449"/>
                </a:lnTo>
                <a:cubicBezTo>
                  <a:pt x="4909" y="2435"/>
                  <a:pt x="4982" y="2486"/>
                  <a:pt x="4996" y="2563"/>
                </a:cubicBezTo>
                <a:cubicBezTo>
                  <a:pt x="5009" y="2639"/>
                  <a:pt x="4958" y="2711"/>
                  <a:pt x="4882" y="2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048692" name="light-bulb_62830"/>
          <p:cNvSpPr>
            <a:spLocks noChangeAspect="1"/>
          </p:cNvSpPr>
          <p:nvPr/>
        </p:nvSpPr>
        <p:spPr bwMode="auto">
          <a:xfrm>
            <a:off x="879122" y="3885035"/>
            <a:ext cx="504163" cy="50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rgbClr val="EAB905"/>
          </a:solidFill>
          <a:ln>
            <a:noFill/>
          </a:ln>
          <a:scene3d>
            <a:camera prst="perspectiveRight">
              <a:rot lat="0" lon="21594000" rev="0"/>
            </a:camera>
            <a:lightRig rig="threePt" dir="t"/>
          </a:scene3d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zh-CN" altLang="en-US">
              <a:solidFill>
                <a:srgbClr val="EAB905"/>
              </a:solidFill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048693" name="iṥ1íďe"/>
          <p:cNvSpPr/>
          <p:nvPr/>
        </p:nvSpPr>
        <p:spPr>
          <a:xfrm flipH="1">
            <a:off x="1383285" y="3862969"/>
            <a:ext cx="4116081" cy="610863"/>
          </a:xfrm>
          <a:prstGeom prst="rect">
            <a:avLst/>
          </a:prstGeom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b="1" dirty="0">
                <a:latin typeface="Helvetica" pitchFamily="2" charset="0"/>
                <a:cs typeface="+mn-ea"/>
                <a:sym typeface="+mn-lt"/>
              </a:rPr>
              <a:t>What SD is really like</a:t>
            </a:r>
            <a:endParaRPr lang="zh-CN" altLang="en-US" sz="2200" b="1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048694" name="îŝḻíďê"/>
          <p:cNvSpPr txBox="1"/>
          <p:nvPr/>
        </p:nvSpPr>
        <p:spPr>
          <a:xfrm flipH="1">
            <a:off x="1131200" y="4473831"/>
            <a:ext cx="4523366" cy="1564061"/>
          </a:xfrm>
          <a:prstGeom prst="rect">
            <a:avLst/>
          </a:prstGeom>
          <a:noFill/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Documentation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Meeting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Code</a:t>
            </a:r>
            <a:r>
              <a:rPr lang="zh-CN" altLang="en-US" sz="2200" dirty="0">
                <a:latin typeface="Helvetica" pitchFamily="2" charset="0"/>
                <a:cs typeface="+mn-ea"/>
                <a:sym typeface="+mn-lt"/>
              </a:rPr>
              <a:t> </a:t>
            </a: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Review/Approval/Integration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Helvetica" pitchFamily="2" charset="0"/>
                <a:cs typeface="+mn-ea"/>
                <a:sym typeface="+mn-lt"/>
              </a:rPr>
              <a:t>Copy/Paste</a:t>
            </a:r>
            <a:endParaRPr lang="zh-CN" altLang="en-US" sz="2200" dirty="0">
              <a:latin typeface="Helvetica" pitchFamily="2" charset="0"/>
              <a:cs typeface="+mn-ea"/>
              <a:sym typeface="+mn-lt"/>
            </a:endParaRPr>
          </a:p>
        </p:txBody>
      </p:sp>
      <p:pic>
        <p:nvPicPr>
          <p:cNvPr id="2097162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96" y="1630915"/>
            <a:ext cx="6175073" cy="45519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Overall Aim of this Course</a:t>
            </a:r>
          </a:p>
        </p:txBody>
      </p:sp>
      <p:sp>
        <p:nvSpPr>
          <p:cNvPr id="104869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48700" name="TextBox 4"/>
          <p:cNvSpPr txBox="1"/>
          <p:nvPr/>
        </p:nvSpPr>
        <p:spPr>
          <a:xfrm>
            <a:off x="1091255" y="1742155"/>
            <a:ext cx="10734985" cy="378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To Become a Good Software Development Engineer (SDE) 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dirty="0">
                <a:cs typeface="Arial" panose="020B0604020202020204" pitchFamily="34" charset="0"/>
              </a:rPr>
              <a:t>You may be a super coder, mathematician, competitor, but not necessarily a good SDE</a:t>
            </a:r>
          </a:p>
          <a:p>
            <a:r>
              <a:rPr lang="en-US" dirty="0">
                <a:cs typeface="Arial" panose="020B0604020202020204" pitchFamily="34" charset="0"/>
              </a:rPr>
              <a:t>	</a:t>
            </a:r>
          </a:p>
          <a:p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CN" altLang="zh-CN" sz="2000" b="1" kern="0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Being Aware of Continously Learning and Thinking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dirty="0"/>
              <a:t>What you learned from this course is </a:t>
            </a:r>
            <a:r>
              <a:rPr lang="en-US" u="sng" dirty="0">
                <a:solidFill>
                  <a:srgbClr val="C00000"/>
                </a:solidFill>
              </a:rPr>
              <a:t>limited</a:t>
            </a:r>
            <a:r>
              <a:rPr lang="en-US" dirty="0"/>
              <a:t> and will be </a:t>
            </a:r>
            <a:r>
              <a:rPr lang="en-US" u="sng" dirty="0">
                <a:solidFill>
                  <a:srgbClr val="C00000"/>
                </a:solidFill>
              </a:rPr>
              <a:t>outdated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very soon</a:t>
            </a:r>
          </a:p>
          <a:p>
            <a:r>
              <a:rPr lang="en-US" dirty="0"/>
              <a:t>	Think about the </a:t>
            </a:r>
            <a:r>
              <a:rPr lang="en-US" u="sng" dirty="0">
                <a:solidFill>
                  <a:srgbClr val="C00000"/>
                </a:solidFill>
              </a:rPr>
              <a:t>big picture</a:t>
            </a:r>
            <a:r>
              <a:rPr lang="en-US" dirty="0"/>
              <a:t>, think </a:t>
            </a:r>
            <a:r>
              <a:rPr lang="en-US" u="sng" dirty="0">
                <a:solidFill>
                  <a:srgbClr val="C00000"/>
                </a:solidFill>
              </a:rPr>
              <a:t>smartly</a:t>
            </a:r>
            <a:r>
              <a:rPr lang="en-US" dirty="0"/>
              <a:t> and </a:t>
            </a:r>
            <a:r>
              <a:rPr lang="en-US" u="sng" dirty="0">
                <a:solidFill>
                  <a:srgbClr val="C00000"/>
                </a:solidFill>
              </a:rPr>
              <a:t>non-technically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 </a:t>
            </a:r>
          </a:p>
          <a:p>
            <a:r>
              <a:rPr lang="en-US" dirty="0"/>
              <a:t>	Do things that matter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Great Responsibility</a:t>
            </a:r>
            <a:r>
              <a:rPr lang="zh-CN" alt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Glorious Mission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CN" altLang="zh-CN" dirty="0"/>
              <a:t>The forth industry revolution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Create great product and create it in China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Export our IT product and service to the world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3"/>
          <p:cNvGrpSpPr/>
          <p:nvPr/>
        </p:nvGrpSpPr>
        <p:grpSpPr>
          <a:xfrm>
            <a:off x="4819048" y="1319889"/>
            <a:ext cx="2553904" cy="2567941"/>
            <a:chOff x="5865211" y="1319889"/>
            <a:chExt cx="2553904" cy="2567941"/>
          </a:xfrm>
        </p:grpSpPr>
        <p:sp>
          <p:nvSpPr>
            <p:cNvPr id="1048704" name="文本框 1"/>
            <p:cNvSpPr txBox="1"/>
            <p:nvPr/>
          </p:nvSpPr>
          <p:spPr>
            <a:xfrm>
              <a:off x="5865211" y="1319889"/>
              <a:ext cx="2545080" cy="256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03</a:t>
              </a:r>
              <a:endParaRPr lang="zh-CN" altLang="en-US" sz="16600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705" name="文本框 2"/>
            <p:cNvSpPr txBox="1"/>
            <p:nvPr/>
          </p:nvSpPr>
          <p:spPr>
            <a:xfrm>
              <a:off x="5865211" y="2574748"/>
              <a:ext cx="25539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Three </a:t>
              </a:r>
              <a:endParaRPr lang="zh-CN" altLang="en-US" sz="24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048706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Course Overview</a:t>
            </a:r>
            <a:endParaRPr lang="zh-CN" altLang="en-US" sz="4000" b="1" dirty="0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Terminology: Stakeholders</a:t>
            </a:r>
          </a:p>
        </p:txBody>
      </p:sp>
      <p:sp>
        <p:nvSpPr>
          <p:cNvPr id="104871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048712" name="TextBox 4"/>
          <p:cNvSpPr txBox="1"/>
          <p:nvPr/>
        </p:nvSpPr>
        <p:spPr>
          <a:xfrm>
            <a:off x="890087" y="921483"/>
            <a:ext cx="11155610" cy="405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Stakeholders are roles involved in a project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Client (</a:t>
            </a:r>
            <a:r>
              <a:rPr lang="en-US" sz="2000" b="1" dirty="0" err="1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甲方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, PM)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Provides resources in exchange for software </a:t>
            </a:r>
          </a:p>
          <a:p>
            <a:r>
              <a:rPr lang="en-US" sz="2000" dirty="0"/>
              <a:t>	Bears risk in event of project failure </a:t>
            </a:r>
          </a:p>
          <a:p>
            <a:r>
              <a:rPr lang="en-US" sz="2000" dirty="0"/>
              <a:t>	Sets requirements, priorities</a:t>
            </a:r>
          </a:p>
          <a:p>
            <a:r>
              <a:rPr lang="en-US" sz="2000" dirty="0"/>
              <a:t>	Client satisfaction is primary measure of project success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Developers</a:t>
            </a:r>
            <a:r>
              <a:rPr lang="zh-CN" alt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(</a:t>
            </a:r>
            <a:r>
              <a:rPr lang="zh-CN" alt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程序员</a:t>
            </a:r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Should be considered a stakeholder (but not the most important one) </a:t>
            </a:r>
          </a:p>
          <a:p>
            <a:r>
              <a:rPr lang="en-US" sz="2000" dirty="0"/>
              <a:t>	Are also an expensive resource </a:t>
            </a:r>
          </a:p>
          <a:p>
            <a:r>
              <a:rPr lang="en-US" sz="2000" dirty="0"/>
              <a:t>	Have responsibilities of competence, confidentiality, compliance</a:t>
            </a:r>
          </a:p>
          <a:p>
            <a:pPr lvl="1"/>
            <a:r>
              <a:rPr lang="en-US" sz="2000" dirty="0"/>
              <a:t> </a:t>
            </a:r>
          </a:p>
        </p:txBody>
      </p:sp>
      <p:sp>
        <p:nvSpPr>
          <p:cNvPr id="1048713" name="TextBox 3"/>
          <p:cNvSpPr txBox="1"/>
          <p:nvPr/>
        </p:nvSpPr>
        <p:spPr>
          <a:xfrm>
            <a:off x="890086" y="4907695"/>
            <a:ext cx="107349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Customer</a:t>
            </a:r>
            <a:r>
              <a:rPr lang="zh-CN" alt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（顾客）</a:t>
            </a:r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Buys the software or selects it for use by an organization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User</a:t>
            </a:r>
            <a:r>
              <a:rPr lang="zh-CN" alt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（用户）</a:t>
            </a:r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Actually uses (interfaces with) the software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Software Development Process</a:t>
            </a:r>
          </a:p>
        </p:txBody>
      </p:sp>
      <p:sp>
        <p:nvSpPr>
          <p:cNvPr id="104871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48719" name="TextBox 4"/>
          <p:cNvSpPr txBox="1"/>
          <p:nvPr/>
        </p:nvSpPr>
        <p:spPr>
          <a:xfrm>
            <a:off x="1208689" y="1243051"/>
            <a:ext cx="4500249" cy="405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Feasibility and planning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Requirements</a:t>
            </a:r>
          </a:p>
          <a:p>
            <a:b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User Interface/Experience design 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System design 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Program development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(coding part)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Acceptance and release</a:t>
            </a:r>
          </a:p>
          <a:p>
            <a:b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Operation and maintenance </a:t>
            </a:r>
          </a:p>
        </p:txBody>
      </p:sp>
      <p:sp>
        <p:nvSpPr>
          <p:cNvPr id="1048720" name="TextBox 6"/>
          <p:cNvSpPr txBox="1"/>
          <p:nvPr/>
        </p:nvSpPr>
        <p:spPr>
          <a:xfrm>
            <a:off x="5708938" y="1755228"/>
            <a:ext cx="5656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May be repeated during the development cycle</a:t>
            </a:r>
          </a:p>
          <a:p>
            <a:endParaRPr lang="en-US" sz="2000" dirty="0"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Distinguish among these steps</a:t>
            </a:r>
          </a:p>
        </p:txBody>
      </p:sp>
      <p:sp>
        <p:nvSpPr>
          <p:cNvPr id="1048721" name="Rounded Rectangle 8"/>
          <p:cNvSpPr/>
          <p:nvPr/>
        </p:nvSpPr>
        <p:spPr>
          <a:xfrm>
            <a:off x="1091254" y="1755228"/>
            <a:ext cx="4500249" cy="2959815"/>
          </a:xfrm>
          <a:prstGeom prst="roundRect">
            <a:avLst>
              <a:gd name="adj" fmla="val 392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8722" name="TextBox 3"/>
          <p:cNvSpPr txBox="1"/>
          <p:nvPr/>
        </p:nvSpPr>
        <p:spPr>
          <a:xfrm>
            <a:off x="930165" y="5685553"/>
            <a:ext cx="11193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These are the major contents covered in this course and will be presented in your project report </a:t>
            </a:r>
            <a:endParaRPr lang="en-US" sz="20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Feasibility</a:t>
            </a:r>
          </a:p>
        </p:txBody>
      </p:sp>
      <p:sp>
        <p:nvSpPr>
          <p:cNvPr id="104872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048725" name="TextBox 4"/>
          <p:cNvSpPr txBox="1"/>
          <p:nvPr/>
        </p:nvSpPr>
        <p:spPr>
          <a:xfrm>
            <a:off x="1481958" y="1550386"/>
            <a:ext cx="78995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 feasibility study precedes the decision to begin a project. </a:t>
            </a:r>
          </a:p>
          <a:p>
            <a:r>
              <a:rPr lang="en-US" sz="2000" dirty="0"/>
              <a:t>	What is the scope of the proposed project?</a:t>
            </a:r>
            <a:br>
              <a:rPr lang="en-US" sz="2000" dirty="0"/>
            </a:br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Is the project technically feasible?</a:t>
            </a:r>
            <a:br>
              <a:rPr lang="en-US" sz="2000" dirty="0"/>
            </a:br>
            <a:r>
              <a:rPr lang="en-US" sz="2000" dirty="0"/>
              <a:t>	What are the projected benefits? </a:t>
            </a:r>
          </a:p>
          <a:p>
            <a:pPr lvl="2"/>
            <a:r>
              <a:rPr lang="en-US" sz="2000" dirty="0"/>
              <a:t>What are the costs?</a:t>
            </a:r>
            <a:br>
              <a:rPr lang="en-US" sz="2000" dirty="0"/>
            </a:br>
            <a:r>
              <a:rPr lang="en-US" sz="2000" dirty="0"/>
              <a:t>Are the resources available?</a:t>
            </a:r>
            <a:br>
              <a:rPr lang="en-US" sz="2000" dirty="0"/>
            </a:br>
            <a:r>
              <a:rPr lang="en-US" sz="2000" dirty="0"/>
              <a:t>What are the risks and how can they be managed? </a:t>
            </a:r>
          </a:p>
          <a:p>
            <a:endParaRPr lang="en-US" sz="2000" dirty="0"/>
          </a:p>
        </p:txBody>
      </p:sp>
      <p:sp>
        <p:nvSpPr>
          <p:cNvPr id="1048726" name="TextBox 5"/>
          <p:cNvSpPr txBox="1"/>
          <p:nvPr/>
        </p:nvSpPr>
        <p:spPr>
          <a:xfrm>
            <a:off x="1481958" y="3998404"/>
            <a:ext cx="8229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 feasibility study leads to a decision: go or no-go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Requirements</a:t>
            </a:r>
          </a:p>
        </p:txBody>
      </p:sp>
      <p:sp>
        <p:nvSpPr>
          <p:cNvPr id="104872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048729" name="TextBox 4"/>
          <p:cNvSpPr txBox="1"/>
          <p:nvPr/>
        </p:nvSpPr>
        <p:spPr>
          <a:xfrm>
            <a:off x="557047" y="1320730"/>
            <a:ext cx="10615449" cy="424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Requirements define the function of the system from the client's viewpoint. 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requirements establish the system's functionality, constraints, and goals by consultation with the client, customers, and users.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This step is sometimes divided into: </a:t>
            </a:r>
          </a:p>
          <a:p>
            <a:pPr lvl="2"/>
            <a:r>
              <a:rPr lang="en-US" sz="2000" dirty="0"/>
              <a:t>Requirements analysis </a:t>
            </a:r>
          </a:p>
          <a:p>
            <a:pPr lvl="2"/>
            <a:r>
              <a:rPr lang="en-US" sz="2000" dirty="0"/>
              <a:t>Requirements definition </a:t>
            </a:r>
          </a:p>
          <a:p>
            <a:pPr lvl="2"/>
            <a:r>
              <a:rPr lang="en-US" sz="2000" dirty="0"/>
              <a:t>Requirements specification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requirements may be developed in a self-contained study, or may emerge incrementally. 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Failure to agree on the requirements and define them adequately is one of the biggest cause of software projects failing. </a:t>
            </a:r>
          </a:p>
        </p:txBody>
      </p:sp>
      <p:pic>
        <p:nvPicPr>
          <p:cNvPr id="209716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5" y="2638643"/>
            <a:ext cx="5950823" cy="17125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User Interface/Experience (UI/UX)</a:t>
            </a:r>
            <a:endParaRPr lang="en-CN" dirty="0"/>
          </a:p>
        </p:txBody>
      </p:sp>
      <p:sp>
        <p:nvSpPr>
          <p:cNvPr id="104873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048732" name="TextBox 4"/>
          <p:cNvSpPr txBox="1"/>
          <p:nvPr/>
        </p:nvSpPr>
        <p:spPr>
          <a:xfrm>
            <a:off x="588578" y="1384199"/>
            <a:ext cx="106154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Usability is of great importance in many modern applications and software systems. 	</a:t>
            </a:r>
            <a:r>
              <a:rPr lang="en-US" sz="2000" dirty="0"/>
              <a:t>Requires good user interface design</a:t>
            </a:r>
          </a:p>
          <a:p>
            <a:endParaRPr lang="en-US" sz="2000" dirty="0">
              <a:effectLst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User interfaces need to be evaluated with users. This requires iterative development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Design the user interface Test with users</a:t>
            </a:r>
            <a:br>
              <a:rPr lang="en-US" sz="2000" dirty="0"/>
            </a:br>
            <a:r>
              <a:rPr lang="en-US" sz="2000" dirty="0"/>
              <a:t>	Revise the user interface Repeat </a:t>
            </a:r>
          </a:p>
        </p:txBody>
      </p:sp>
      <p:sp>
        <p:nvSpPr>
          <p:cNvPr id="1048733" name="TextBox 3"/>
          <p:cNvSpPr txBox="1"/>
          <p:nvPr/>
        </p:nvSpPr>
        <p:spPr>
          <a:xfrm>
            <a:off x="588577" y="3596365"/>
            <a:ext cx="11077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Product driven, </a:t>
            </a:r>
            <a:r>
              <a:rPr lang="en-US" sz="2000" b="1" u="sng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NOT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tech driven</a:t>
            </a:r>
          </a:p>
          <a:p>
            <a:r>
              <a:rPr lang="en-US" sz="2000" b="1" dirty="0">
                <a:solidFill>
                  <a:srgbClr val="515223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>
                <a:effectLst/>
                <a:latin typeface="Helvetica" pitchFamily="2" charset="0"/>
                <a:cs typeface="Arial" panose="020B0604020202020204" pitchFamily="34" charset="0"/>
              </a:rPr>
              <a:t>There are many reasons why a product fails, but a ugly product will definitely fail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Introduction &amp; Syllabus</a:t>
            </a:r>
            <a:endParaRPr lang="zh-CN" altLang="en-US" sz="4000" b="1" dirty="0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65" name="组合 3"/>
          <p:cNvGrpSpPr/>
          <p:nvPr/>
        </p:nvGrpSpPr>
        <p:grpSpPr>
          <a:xfrm>
            <a:off x="4819048" y="1319889"/>
            <a:ext cx="2553904" cy="2567941"/>
            <a:chOff x="5865211" y="1319889"/>
            <a:chExt cx="2553904" cy="2567941"/>
          </a:xfrm>
        </p:grpSpPr>
        <p:sp>
          <p:nvSpPr>
            <p:cNvPr id="1048595" name="文本框 1"/>
            <p:cNvSpPr txBox="1"/>
            <p:nvPr/>
          </p:nvSpPr>
          <p:spPr>
            <a:xfrm>
              <a:off x="5865211" y="1319889"/>
              <a:ext cx="2545080" cy="256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01</a:t>
              </a:r>
              <a:endParaRPr lang="zh-CN" altLang="en-US" sz="16600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596" name="文本框 2"/>
            <p:cNvSpPr txBox="1"/>
            <p:nvPr/>
          </p:nvSpPr>
          <p:spPr>
            <a:xfrm>
              <a:off x="5865211" y="2574748"/>
              <a:ext cx="25539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ONE </a:t>
              </a:r>
              <a:endParaRPr lang="zh-CN" altLang="en-US" sz="24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System Design</a:t>
            </a:r>
          </a:p>
        </p:txBody>
      </p:sp>
      <p:sp>
        <p:nvSpPr>
          <p:cNvPr id="104873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048736" name="TextBox 4"/>
          <p:cNvSpPr txBox="1"/>
          <p:nvPr/>
        </p:nvSpPr>
        <p:spPr>
          <a:xfrm>
            <a:off x="798785" y="1453928"/>
            <a:ext cx="13453243" cy="279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Design describes the system from the software developers' viewpoint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System design</a:t>
            </a:r>
          </a:p>
          <a:p>
            <a:pPr lvl="2"/>
            <a:r>
              <a:rPr lang="en-US" sz="2000" dirty="0"/>
              <a:t>Establish a system architecture, both hardware and software, that matches the requirements. </a:t>
            </a:r>
          </a:p>
          <a:p>
            <a:pPr lvl="2"/>
            <a:r>
              <a:rPr lang="en-US" sz="2000" dirty="0"/>
              <a:t>Security and performance are parts of the system design</a:t>
            </a:r>
          </a:p>
          <a:p>
            <a:endParaRPr lang="en-US" dirty="0">
              <a:effectLst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Models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Models are often used to represent the requirements, system design, and program design</a:t>
            </a:r>
          </a:p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sz="2000" dirty="0"/>
              <a:t>This course teaches the basic concepts of the Unified Modeling Language (UML)</a:t>
            </a:r>
          </a:p>
        </p:txBody>
      </p:sp>
      <p:sp>
        <p:nvSpPr>
          <p:cNvPr id="1048737" name="TextBox 5"/>
          <p:cNvSpPr txBox="1"/>
          <p:nvPr/>
        </p:nvSpPr>
        <p:spPr>
          <a:xfrm>
            <a:off x="6261908" y="4443747"/>
            <a:ext cx="5656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54942"/>
                </a:solidFill>
                <a:effectLst/>
                <a:latin typeface="Calibri" panose="020F0502020204030204" pitchFamily="34" charset="0"/>
              </a:rPr>
              <a:t>You should </a:t>
            </a:r>
            <a:r>
              <a:rPr lang="en-US" sz="2000" dirty="0" err="1">
                <a:solidFill>
                  <a:srgbClr val="A54942"/>
                </a:solidFill>
                <a:effectLst/>
                <a:latin typeface="Calibri" panose="020F0502020204030204" pitchFamily="34" charset="0"/>
              </a:rPr>
              <a:t>得意忘形</a:t>
            </a:r>
            <a:r>
              <a:rPr lang="zh-CN" altLang="en-US" sz="2000" dirty="0">
                <a:solidFill>
                  <a:srgbClr val="A54942"/>
                </a:solidFill>
                <a:effectLst/>
                <a:latin typeface="Calibri" panose="020F0502020204030204" pitchFamily="34" charset="0"/>
              </a:rPr>
              <a:t>！</a:t>
            </a:r>
            <a:endParaRPr lang="en-US" sz="2000" dirty="0">
              <a:effectLst/>
            </a:endParaRPr>
          </a:p>
        </p:txBody>
      </p:sp>
      <p:sp>
        <p:nvSpPr>
          <p:cNvPr id="1048738" name="Rounded Rectangular Callout 6"/>
          <p:cNvSpPr/>
          <p:nvPr/>
        </p:nvSpPr>
        <p:spPr>
          <a:xfrm>
            <a:off x="6116583" y="4433657"/>
            <a:ext cx="2659117" cy="410200"/>
          </a:xfrm>
          <a:prstGeom prst="wedgeRoundRectCallout">
            <a:avLst>
              <a:gd name="adj1" fmla="val -32590"/>
              <a:gd name="adj2" fmla="val -103110"/>
              <a:gd name="adj3" fmla="val 1666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Program Development</a:t>
            </a:r>
          </a:p>
        </p:txBody>
      </p:sp>
      <p:sp>
        <p:nvSpPr>
          <p:cNvPr id="104874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048741" name="TextBox 4"/>
          <p:cNvSpPr txBox="1"/>
          <p:nvPr/>
        </p:nvSpPr>
        <p:spPr>
          <a:xfrm>
            <a:off x="1091255" y="1648710"/>
            <a:ext cx="105962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Takes the system design and user interface design and builds programs that meet the requirements.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Program design (design pattern)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Implementation (coding)</a:t>
            </a:r>
          </a:p>
          <a:p>
            <a:r>
              <a:rPr lang="en-US" sz="2000" dirty="0">
                <a:effectLst/>
                <a:latin typeface="TimesNewRomanPSMT"/>
              </a:rPr>
              <a:t>	</a:t>
            </a:r>
            <a:r>
              <a:rPr lang="en-US" sz="2000" dirty="0"/>
              <a:t>Testing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Testing</a:t>
            </a:r>
          </a:p>
        </p:txBody>
      </p:sp>
      <p:sp>
        <p:nvSpPr>
          <p:cNvPr id="104874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048744" name="TextBox 3"/>
          <p:cNvSpPr txBox="1"/>
          <p:nvPr/>
        </p:nvSpPr>
        <p:spPr>
          <a:xfrm>
            <a:off x="493549" y="1372887"/>
            <a:ext cx="10946524" cy="344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User testing</a:t>
            </a:r>
            <a:br>
              <a:rPr lang="en-US" sz="1800" b="1" dirty="0">
                <a:solidFill>
                  <a:srgbClr val="4472A3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4472A3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Versions of the user interface are tested by users. Their experience may lead </a:t>
            </a:r>
          </a:p>
          <a:p>
            <a:r>
              <a:rPr lang="en-US" sz="2000" dirty="0"/>
              <a:t>	to changes in the requirements or the design. </a:t>
            </a:r>
          </a:p>
          <a:p>
            <a:endParaRPr lang="en-US" sz="2000" dirty="0">
              <a:effectLst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Program testing</a:t>
            </a:r>
            <a:br>
              <a:rPr lang="en-US" sz="1800" b="1" dirty="0">
                <a:solidFill>
                  <a:srgbClr val="4472A3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4472A3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The development team tests components individually (unit testing) or in </a:t>
            </a:r>
          </a:p>
          <a:p>
            <a:r>
              <a:rPr lang="en-US" sz="2000" dirty="0"/>
              <a:t>	combination (system testing) against the design to find bugs, etc. 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Acceptance testing </a:t>
            </a:r>
          </a:p>
          <a:p>
            <a:r>
              <a:rPr lang="en-US" sz="2000" dirty="0"/>
              <a:t>	The client tests the final version of the system or parts of the system against the 	requirements.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Acceptance and Release</a:t>
            </a:r>
          </a:p>
        </p:txBody>
      </p:sp>
      <p:sp>
        <p:nvSpPr>
          <p:cNvPr id="104874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048747" name="TextBox 4"/>
          <p:cNvSpPr txBox="1"/>
          <p:nvPr/>
        </p:nvSpPr>
        <p:spPr>
          <a:xfrm>
            <a:off x="622738" y="1593604"/>
            <a:ext cx="10896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Acceptance Testing </a:t>
            </a:r>
          </a:p>
          <a:p>
            <a:r>
              <a:rPr lang="en-US" sz="2000" dirty="0"/>
              <a:t>	The system is tested against the requirements by the client</a:t>
            </a:r>
          </a:p>
          <a:p>
            <a:r>
              <a:rPr lang="en-US" sz="2000" dirty="0"/>
              <a:t>	That’s why requirement engineering is so IMPORTANT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Delivery and Release </a:t>
            </a:r>
          </a:p>
          <a:p>
            <a:r>
              <a:rPr lang="en-US" sz="2000" dirty="0"/>
              <a:t>	After successful acceptance testing, the system is delivered to the client and released 	into production or marketed to customers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Operation and Maintenance</a:t>
            </a:r>
          </a:p>
        </p:txBody>
      </p:sp>
      <p:sp>
        <p:nvSpPr>
          <p:cNvPr id="104874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048750" name="TextBox 3"/>
          <p:cNvSpPr txBox="1"/>
          <p:nvPr/>
        </p:nvSpPr>
        <p:spPr>
          <a:xfrm>
            <a:off x="493549" y="1372887"/>
            <a:ext cx="10946524" cy="405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Operation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The system is put into practical use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Maintenance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Errors and problems are identified and fixed</a:t>
            </a:r>
            <a:endParaRPr lang="en-US" dirty="0">
              <a:latin typeface="Calibri" panose="020F0502020204030204" pitchFamily="34" charset="0"/>
            </a:endParaRPr>
          </a:p>
          <a:p>
            <a:endParaRPr lang="en-US" sz="2000" dirty="0">
              <a:effectLst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Evolution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The system evolves over time as requirements change, to add new functions, or adapt 	to a changing technical environment</a:t>
            </a:r>
          </a:p>
          <a:p>
            <a:endParaRPr lang="en-US" sz="2000" dirty="0">
              <a:effectLst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Phase out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The system is withdrawn from service</a:t>
            </a:r>
            <a:br>
              <a:rPr lang="en-US" sz="2000" dirty="0"/>
            </a:br>
            <a:r>
              <a:rPr lang="en-US" sz="2000" dirty="0"/>
              <a:t>	This is sometimes called the Software Life Cycle.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More to Know</a:t>
            </a:r>
            <a:endParaRPr lang="zh-CN" altLang="en-US" sz="4000" b="1" dirty="0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123" name="组合 3"/>
          <p:cNvGrpSpPr/>
          <p:nvPr/>
        </p:nvGrpSpPr>
        <p:grpSpPr>
          <a:xfrm>
            <a:off x="4819048" y="1319889"/>
            <a:ext cx="2553904" cy="2567941"/>
            <a:chOff x="5865211" y="1319889"/>
            <a:chExt cx="2553904" cy="2567941"/>
          </a:xfrm>
        </p:grpSpPr>
        <p:sp>
          <p:nvSpPr>
            <p:cNvPr id="1048752" name="文本框 1"/>
            <p:cNvSpPr txBox="1"/>
            <p:nvPr/>
          </p:nvSpPr>
          <p:spPr>
            <a:xfrm>
              <a:off x="5865211" y="1319889"/>
              <a:ext cx="2545080" cy="256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04</a:t>
              </a:r>
              <a:endParaRPr lang="zh-CN" altLang="en-US" sz="16600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753" name="文本框 2"/>
            <p:cNvSpPr txBox="1"/>
            <p:nvPr/>
          </p:nvSpPr>
          <p:spPr>
            <a:xfrm>
              <a:off x="5865211" y="2574748"/>
              <a:ext cx="25539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Four </a:t>
              </a:r>
              <a:endParaRPr lang="zh-CN" altLang="en-US" sz="24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Variety</a:t>
            </a:r>
          </a:p>
        </p:txBody>
      </p:sp>
      <p:sp>
        <p:nvSpPr>
          <p:cNvPr id="104875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1048759" name="TextBox 4"/>
          <p:cNvSpPr txBox="1"/>
          <p:nvPr/>
        </p:nvSpPr>
        <p:spPr>
          <a:xfrm>
            <a:off x="1091255" y="1461812"/>
            <a:ext cx="10734985" cy="344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Variety</a:t>
            </a:r>
            <a:endParaRPr lang="en-US" sz="2000" dirty="0"/>
          </a:p>
          <a:p>
            <a:r>
              <a:rPr lang="en-US" sz="2000" dirty="0"/>
              <a:t>	Software must serve many different purposes, in many different settings, for many 	different people. </a:t>
            </a:r>
          </a:p>
          <a:p>
            <a:endParaRPr lang="en-US" sz="2000" dirty="0"/>
          </a:p>
          <a:p>
            <a:r>
              <a:rPr lang="en-US" sz="2000" dirty="0"/>
              <a:t>	Project variety demands developer versatility. </a:t>
            </a:r>
          </a:p>
          <a:p>
            <a:endParaRPr lang="en-US" sz="2000" dirty="0"/>
          </a:p>
          <a:p>
            <a:r>
              <a:rPr lang="en-US" sz="2000" dirty="0"/>
              <a:t>	There is no “best” way to create software in all cases. </a:t>
            </a:r>
          </a:p>
          <a:p>
            <a:r>
              <a:rPr lang="en-US" sz="2000" dirty="0"/>
              <a:t>		Function, Time, Cost</a:t>
            </a:r>
          </a:p>
          <a:p>
            <a:endParaRPr lang="en-US" sz="2000" dirty="0"/>
          </a:p>
          <a:p>
            <a:r>
              <a:rPr lang="en-US" sz="2000" dirty="0"/>
              <a:t>	A software engineer must know a wide variety of methods &amp; tools and select 	appropriate ones for the project at hand.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Risk</a:t>
            </a:r>
          </a:p>
        </p:txBody>
      </p:sp>
      <p:sp>
        <p:nvSpPr>
          <p:cNvPr id="104876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048765" name="TextBox 3"/>
          <p:cNvSpPr txBox="1"/>
          <p:nvPr/>
        </p:nvSpPr>
        <p:spPr>
          <a:xfrm>
            <a:off x="525211" y="1130951"/>
            <a:ext cx="10734985" cy="557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Many (probably most) software development projects run into difficulties.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/>
              <a:t>DeepSeek</a:t>
            </a:r>
            <a:r>
              <a:rPr lang="zh-CN" altLang="en-US" sz="2000" dirty="0"/>
              <a:t> </a:t>
            </a:r>
            <a:r>
              <a:rPr lang="en-CN" altLang="zh-CN" sz="2000" dirty="0"/>
              <a:t>v.s.</a:t>
            </a:r>
            <a:r>
              <a:rPr lang="zh-CN" altLang="en-US" sz="2000" dirty="0"/>
              <a:t> </a:t>
            </a:r>
            <a:r>
              <a:rPr lang="en-US" altLang="zh-CN" sz="2000" dirty="0"/>
              <a:t>ChatGPT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Problems: </a:t>
            </a:r>
          </a:p>
          <a:p>
            <a:r>
              <a:rPr lang="en-US" sz="2000" dirty="0"/>
              <a:t>	Does not work as expected (FUNCTION) </a:t>
            </a:r>
          </a:p>
          <a:p>
            <a:r>
              <a:rPr lang="en-US" sz="2000" dirty="0"/>
              <a:t>	Over budget (COST) </a:t>
            </a:r>
          </a:p>
          <a:p>
            <a:r>
              <a:rPr lang="en-US" sz="2000" dirty="0"/>
              <a:t>	Late delivery (TIME)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Competing goals: </a:t>
            </a:r>
          </a:p>
          <a:p>
            <a:r>
              <a:rPr lang="en-US" sz="2000" dirty="0"/>
              <a:t>	Every software project has a trade-off between function, cost, and time. </a:t>
            </a:r>
          </a:p>
          <a:p>
            <a:r>
              <a:rPr lang="en-US" sz="2000" dirty="0"/>
              <a:t>	Extra function adds extra costs for development, testing, maintenance, etc.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Consequences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Failed projects can bankrupt companies. </a:t>
            </a:r>
          </a:p>
          <a:p>
            <a:pPr lvl="1"/>
            <a:r>
              <a:rPr lang="en-US" sz="2000" dirty="0"/>
              <a:t>	Managers can lose their jobs </a:t>
            </a:r>
          </a:p>
          <a:p>
            <a:pPr lvl="1"/>
            <a:r>
              <a:rPr lang="en-US" sz="2000" dirty="0"/>
              <a:t>	Users and society may be harmed</a:t>
            </a:r>
          </a:p>
          <a:p>
            <a:pPr lvl="1"/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/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Minimizing Risk: Communication</a:t>
            </a:r>
          </a:p>
        </p:txBody>
      </p:sp>
      <p:sp>
        <p:nvSpPr>
          <p:cNvPr id="104876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1048768" name="TextBox 5"/>
          <p:cNvSpPr txBox="1"/>
          <p:nvPr/>
        </p:nvSpPr>
        <p:spPr>
          <a:xfrm>
            <a:off x="920988" y="1658174"/>
            <a:ext cx="11271012" cy="344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As much as half of delivered software is never used </a:t>
            </a:r>
          </a:p>
          <a:p>
            <a:r>
              <a:rPr lang="en-US" sz="2000" dirty="0"/>
              <a:t>	Developers build the “wrong software” – doesn’t meet client’s needs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software development team must:</a:t>
            </a:r>
          </a:p>
          <a:p>
            <a:r>
              <a:rPr lang="en-US" sz="2000" dirty="0"/>
              <a:t>	Understand what the client expects of the software </a:t>
            </a:r>
          </a:p>
          <a:p>
            <a:r>
              <a:rPr lang="en-US" sz="2000" dirty="0"/>
              <a:t>	Understand what the client's organization expects of the client</a:t>
            </a:r>
          </a:p>
          <a:p>
            <a:r>
              <a:rPr lang="en-US" sz="2000" dirty="0"/>
              <a:t>	Understand what customers and users expect of the software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Developer may add technical insights, but client satisfaction measures project success.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Product driven, </a:t>
            </a:r>
            <a:r>
              <a:rPr lang="en-US" sz="2000" u="sng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tech driven!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Minimizing Risk: Communication</a:t>
            </a:r>
          </a:p>
        </p:txBody>
      </p:sp>
      <p:sp>
        <p:nvSpPr>
          <p:cNvPr id="104877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1048771" name="TextBox 3"/>
          <p:cNvSpPr txBox="1"/>
          <p:nvPr/>
        </p:nvSpPr>
        <p:spPr>
          <a:xfrm>
            <a:off x="518231" y="1417138"/>
            <a:ext cx="11673769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Feasibility studies</a:t>
            </a:r>
          </a:p>
          <a:p>
            <a:r>
              <a:rPr lang="en-US" sz="2000" dirty="0"/>
              <a:t>	 Whether to begin a project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Separate of requirements from design </a:t>
            </a:r>
          </a:p>
          <a:p>
            <a:r>
              <a:rPr lang="en-US" sz="2000" dirty="0"/>
              <a:t>	What the client wants </a:t>
            </a:r>
            <a:r>
              <a:rPr lang="en-US" sz="2000" dirty="0" err="1"/>
              <a:t>v.s</a:t>
            </a:r>
            <a:r>
              <a:rPr lang="en-US" sz="2000" dirty="0"/>
              <a:t>. how the developers meet the requirements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Milestones and releases</a:t>
            </a:r>
          </a:p>
          <a:p>
            <a:r>
              <a:rPr lang="en-US" sz="2000" dirty="0"/>
              <a:t>	 How the developers report or demonstrate progress to the clients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Acceptance and user testing</a:t>
            </a:r>
          </a:p>
          <a:p>
            <a:r>
              <a:rPr lang="en-US" sz="2000" dirty="0"/>
              <a:t>	 How the client tests that the software meets the requirements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Handover </a:t>
            </a:r>
          </a:p>
          <a:p>
            <a:r>
              <a:rPr lang="en-US" sz="2000" dirty="0"/>
              <a:t>	Ensuring that the client receives a package that can be operated and maintained over a long 	time period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>
          <a:xfrm>
            <a:off x="1091255" y="0"/>
            <a:ext cx="8168208" cy="79086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About Me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104860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48607" name="TextBox 7"/>
          <p:cNvSpPr txBox="1"/>
          <p:nvPr/>
        </p:nvSpPr>
        <p:spPr>
          <a:xfrm>
            <a:off x="1015160" y="2139333"/>
            <a:ext cx="9710858" cy="4257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Professional Experience</a:t>
            </a:r>
          </a:p>
          <a:p>
            <a:pPr lvl="1"/>
            <a:r>
              <a:rPr lang="en-US" sz="2000" b="1" dirty="0">
                <a:cs typeface="Arial" panose="020B0604020202020204" pitchFamily="34" charset="0"/>
              </a:rPr>
              <a:t>Jul. 2023 – Present: 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	Professor, Southeast University, China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cs typeface="Arial" panose="020B0604020202020204" pitchFamily="34" charset="0"/>
              </a:rPr>
              <a:t>Aug. 2022 – Jun. 2023: 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	Assistant Professor, Kennesaw State University, United States</a:t>
            </a:r>
          </a:p>
          <a:p>
            <a:pPr lvl="1"/>
            <a:endParaRPr lang="en-US" sz="20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cs typeface="Arial" panose="020B0604020202020204" pitchFamily="34" charset="0"/>
              </a:rPr>
              <a:t>Jun, 2017 – Jul, 2022: 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	Research Scientist/Sr. Director of Research, </a:t>
            </a:r>
            <a:r>
              <a:rPr lang="en-US" sz="2000" dirty="0" err="1">
                <a:cs typeface="Arial" panose="020B0604020202020204" pitchFamily="34" charset="0"/>
              </a:rPr>
              <a:t>Stratifyd</a:t>
            </a:r>
            <a:r>
              <a:rPr lang="en-US" sz="2000" dirty="0">
                <a:cs typeface="Arial" panose="020B0604020202020204" pitchFamily="34" charset="0"/>
              </a:rPr>
              <a:t>, Inc., United States</a:t>
            </a:r>
          </a:p>
          <a:p>
            <a:pPr lvl="2"/>
            <a:r>
              <a:rPr lang="en-US" sz="2000" dirty="0" err="1">
                <a:cs typeface="Arial" panose="020B0604020202020204" pitchFamily="34" charset="0"/>
              </a:rPr>
              <a:t>Stratifyd</a:t>
            </a:r>
            <a:r>
              <a:rPr lang="en-US" sz="2000" dirty="0">
                <a:cs typeface="Arial" panose="020B0604020202020204" pitchFamily="34" charset="0"/>
              </a:rPr>
              <a:t>: Startup SaaS company, Social media data analytic systems</a:t>
            </a:r>
          </a:p>
          <a:p>
            <a:pPr lvl="2"/>
            <a:endParaRPr lang="en-US" sz="1600" dirty="0"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Research Interests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Social Computing and Security, Cyber Science and Engineering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</a:p>
        </p:txBody>
      </p:sp>
      <p:sp>
        <p:nvSpPr>
          <p:cNvPr id="1048608" name="矩形 6"/>
          <p:cNvSpPr/>
          <p:nvPr/>
        </p:nvSpPr>
        <p:spPr>
          <a:xfrm>
            <a:off x="1015160" y="790865"/>
            <a:ext cx="7826258" cy="160350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CN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刘光</a:t>
            </a:r>
            <a:r>
              <a:rPr lang="zh-CN" altLang="en-US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迟 </a:t>
            </a:r>
            <a:r>
              <a:rPr lang="en-US" altLang="zh-CN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Professor, Ph.D. Advisor</a:t>
            </a:r>
          </a:p>
          <a:p>
            <a:r>
              <a:rPr lang="en-US" sz="2000" dirty="0">
                <a:latin typeface="Helvetica" pitchFamily="2" charset="0"/>
                <a:cs typeface="+mn-ea"/>
              </a:rPr>
              <a:t>Room 160, CS Building, </a:t>
            </a:r>
            <a:r>
              <a:rPr lang="en-US" sz="2000" dirty="0" err="1">
                <a:latin typeface="Helvetica" pitchFamily="2" charset="0"/>
                <a:cs typeface="+mn-ea"/>
              </a:rPr>
              <a:t>Jiulonghu</a:t>
            </a:r>
            <a:r>
              <a:rPr lang="en-US" sz="2000" dirty="0">
                <a:latin typeface="Helvetica" pitchFamily="2" charset="0"/>
                <a:cs typeface="+mn-ea"/>
              </a:rPr>
              <a:t> Campus</a:t>
            </a:r>
            <a:br>
              <a:rPr lang="en-US" sz="2000" dirty="0">
                <a:latin typeface="Helvetica" pitchFamily="2" charset="0"/>
                <a:cs typeface="+mn-ea"/>
              </a:rPr>
            </a:br>
            <a:r>
              <a:rPr lang="en-US" sz="2000" dirty="0">
                <a:latin typeface="Helvetica" pitchFamily="2" charset="0"/>
                <a:cs typeface="+mn-ea"/>
              </a:rPr>
              <a:t>E-mail: </a:t>
            </a:r>
            <a:r>
              <a:rPr lang="en-US" sz="2000" dirty="0" err="1">
                <a:latin typeface="Helvetica" pitchFamily="2" charset="0"/>
                <a:cs typeface="+mn-ea"/>
              </a:rPr>
              <a:t>gc-liu</a:t>
            </a:r>
            <a:r>
              <a:rPr lang="en-US" sz="2000" dirty="0">
                <a:latin typeface="Helvetica" pitchFamily="2" charset="0"/>
                <a:cs typeface="+mn-ea"/>
              </a:rPr>
              <a:t>[at]</a:t>
            </a:r>
            <a:r>
              <a:rPr lang="en-US" sz="2000" dirty="0" err="1">
                <a:latin typeface="Helvetica" pitchFamily="2" charset="0"/>
                <a:cs typeface="+mn-ea"/>
              </a:rPr>
              <a:t>seu</a:t>
            </a:r>
            <a:r>
              <a:rPr lang="en-US" sz="2000" dirty="0">
                <a:latin typeface="Helvetica" pitchFamily="2" charset="0"/>
                <a:cs typeface="+mn-ea"/>
              </a:rPr>
              <a:t>[dot]</a:t>
            </a:r>
            <a:r>
              <a:rPr lang="en-US" sz="2000" dirty="0" err="1">
                <a:latin typeface="Helvetica" pitchFamily="2" charset="0"/>
                <a:cs typeface="+mn-ea"/>
              </a:rPr>
              <a:t>edu</a:t>
            </a:r>
            <a:r>
              <a:rPr lang="en-US" sz="2000" dirty="0">
                <a:latin typeface="Helvetica" pitchFamily="2" charset="0"/>
                <a:cs typeface="+mn-ea"/>
              </a:rPr>
              <a:t>[dot]</a:t>
            </a:r>
            <a:r>
              <a:rPr lang="en-US" sz="2000" dirty="0" err="1">
                <a:latin typeface="Helvetica" pitchFamily="2" charset="0"/>
                <a:cs typeface="+mn-ea"/>
              </a:rPr>
              <a:t>cn</a:t>
            </a:r>
            <a:r>
              <a:rPr lang="en-US" sz="2000" dirty="0">
                <a:latin typeface="Helvetica" pitchFamily="2" charset="0"/>
                <a:cs typeface="+mn-ea"/>
              </a:rPr>
              <a:t> </a:t>
            </a:r>
          </a:p>
          <a:p>
            <a:r>
              <a:rPr lang="en-US" sz="2000" dirty="0">
                <a:latin typeface="Helvetica" pitchFamily="2" charset="0"/>
                <a:cs typeface="+mn-ea"/>
              </a:rPr>
              <a:t>More Info at: </a:t>
            </a:r>
            <a:r>
              <a:rPr lang="en-US" sz="2000" i="0" u="none" strike="noStrike" dirty="0">
                <a:effectLst/>
                <a:latin typeface="calibri" panose="020F0502020204030204" pitchFamily="34" charset="0"/>
                <a:hlinkClick r:id="rId3" tooltip="https://gc-liu.github.io/"/>
              </a:rPr>
              <a:t>https://gc-liu.github.io/</a:t>
            </a:r>
            <a:endParaRPr lang="zh-CN" altLang="en-US" sz="2000" dirty="0">
              <a:latin typeface="Helvetica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Minimizing Risk: Visibility</a:t>
            </a:r>
          </a:p>
        </p:txBody>
      </p:sp>
      <p:sp>
        <p:nvSpPr>
          <p:cNvPr id="104877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1048774" name="TextBox 3"/>
          <p:cNvSpPr txBox="1"/>
          <p:nvPr/>
        </p:nvSpPr>
        <p:spPr>
          <a:xfrm>
            <a:off x="518231" y="1280543"/>
            <a:ext cx="116737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people who take the responsibility must know </a:t>
            </a:r>
            <a:r>
              <a:rPr 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what is happening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8775" name="TextBox 4"/>
          <p:cNvSpPr txBox="1"/>
          <p:nvPr/>
        </p:nvSpPr>
        <p:spPr>
          <a:xfrm>
            <a:off x="518231" y="1788374"/>
            <a:ext cx="10874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people who decide your promotion or quit must know </a:t>
            </a:r>
            <a:r>
              <a:rPr 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what you have </a:t>
            </a:r>
            <a:r>
              <a:rPr lang="en-US" sz="2000" b="1" u="sng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contributed</a:t>
            </a:r>
          </a:p>
        </p:txBody>
      </p:sp>
      <p:sp>
        <p:nvSpPr>
          <p:cNvPr id="1048776" name="TextBox 6"/>
          <p:cNvSpPr txBox="1"/>
          <p:nvPr/>
        </p:nvSpPr>
        <p:spPr>
          <a:xfrm>
            <a:off x="518231" y="2361193"/>
            <a:ext cx="10359976" cy="2415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Manager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Must rely on others for reports of progress or difficulties</a:t>
            </a:r>
          </a:p>
          <a:p>
            <a:endParaRPr lang="en-US" sz="1800" dirty="0">
              <a:effectLst/>
            </a:endParaRPr>
          </a:p>
          <a:p>
            <a:r>
              <a:rPr lang="en-US" sz="18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Software Developer:</a:t>
            </a:r>
            <a:br>
              <a:rPr lang="en-US" sz="1600" dirty="0">
                <a:solidFill>
                  <a:srgbClr val="A54942"/>
                </a:solidFill>
                <a:effectLst/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A54942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Have difficulty evaluating progress</a:t>
            </a:r>
            <a:br>
              <a:rPr lang="en-US" sz="2000" dirty="0"/>
            </a:br>
            <a:r>
              <a:rPr lang="en-US" sz="2000" dirty="0"/>
              <a:t>	Are usually humble about achievement</a:t>
            </a:r>
          </a:p>
          <a:p>
            <a:r>
              <a:rPr lang="en-US" sz="2000" dirty="0"/>
              <a:t>	Consider reporting a waste of time</a:t>
            </a:r>
          </a:p>
          <a:p>
            <a:r>
              <a:rPr lang="en-US" sz="2000" dirty="0"/>
              <a:t>	Prompt in action and prudent in claim </a:t>
            </a:r>
            <a:r>
              <a:rPr lang="en-US" sz="2000" dirty="0" err="1"/>
              <a:t>敏于行而讷于言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Minimizing Risk: Short Dev Cycle</a:t>
            </a:r>
          </a:p>
        </p:txBody>
      </p:sp>
      <p:sp>
        <p:nvSpPr>
          <p:cNvPr id="104877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1048779" name="TextBox 3"/>
          <p:cNvSpPr txBox="1"/>
          <p:nvPr/>
        </p:nvSpPr>
        <p:spPr>
          <a:xfrm>
            <a:off x="518231" y="1417138"/>
            <a:ext cx="116737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Risk is minimized by frequent delivery of working software weeks rather than months. </a:t>
            </a:r>
          </a:p>
          <a:p>
            <a:pPr lvl="1"/>
            <a:r>
              <a:rPr lang="en-US" sz="2000" dirty="0"/>
              <a:t>Client, customers, and users can evaluate the developers' work</a:t>
            </a:r>
          </a:p>
          <a:p>
            <a:pPr lvl="1"/>
            <a:r>
              <a:rPr lang="en-US" sz="2000" dirty="0"/>
              <a:t>Opportunities to adapt to changing circumstances</a:t>
            </a:r>
            <a:br>
              <a:rPr lang="en-US" sz="2000" dirty="0"/>
            </a:br>
            <a:r>
              <a:rPr lang="en-US" sz="2000" dirty="0"/>
              <a:t>This is one of the basic principles of </a:t>
            </a:r>
            <a:r>
              <a:rPr lang="en-US" sz="2000" u="sng" dirty="0">
                <a:solidFill>
                  <a:srgbClr val="C00000"/>
                </a:solidFill>
              </a:rPr>
              <a:t>agile software development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Scale</a:t>
            </a:r>
          </a:p>
        </p:txBody>
      </p:sp>
      <p:sp>
        <p:nvSpPr>
          <p:cNvPr id="104878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1048782" name="TextBox 3"/>
          <p:cNvSpPr txBox="1"/>
          <p:nvPr/>
        </p:nvSpPr>
        <p:spPr>
          <a:xfrm>
            <a:off x="539251" y="1138990"/>
            <a:ext cx="10734985" cy="283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System Aspect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Large and very large systems may be totally </a:t>
            </a:r>
            <a:r>
              <a:rPr lang="en-US" sz="2000" u="sng" dirty="0">
                <a:solidFill>
                  <a:srgbClr val="C00000"/>
                </a:solidFill>
              </a:rPr>
              <a:t>different</a:t>
            </a:r>
            <a:r>
              <a:rPr lang="en-US" sz="2000" dirty="0"/>
              <a:t> in function, cost and time</a:t>
            </a:r>
          </a:p>
          <a:p>
            <a:r>
              <a:rPr lang="en-US" sz="2000" dirty="0"/>
              <a:t>	 The requirements have changed many times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Human Resource Aspect</a:t>
            </a: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/>
              <a:t>May contain 100 to 10,000+ person/years </a:t>
            </a:r>
          </a:p>
          <a:p>
            <a:pPr lvl="2"/>
            <a:r>
              <a:rPr lang="en-US" sz="2000" dirty="0"/>
              <a:t>Nobody comprehends the entire project</a:t>
            </a:r>
          </a:p>
          <a:p>
            <a:pPr lvl="2"/>
            <a:r>
              <a:rPr lang="en-US" sz="2000" dirty="0"/>
              <a:t>Frequent turnover of staff</a:t>
            </a:r>
          </a:p>
          <a:p>
            <a:endParaRPr lang="en-US" sz="2000" dirty="0"/>
          </a:p>
        </p:txBody>
      </p:sp>
      <p:pic>
        <p:nvPicPr>
          <p:cNvPr id="209716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18" y="2249838"/>
            <a:ext cx="5956747" cy="350294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Management</a:t>
            </a:r>
          </a:p>
        </p:txBody>
      </p:sp>
      <p:sp>
        <p:nvSpPr>
          <p:cNvPr id="104878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1048785" name="TextBox 3"/>
          <p:cNvSpPr txBox="1"/>
          <p:nvPr/>
        </p:nvSpPr>
        <p:spPr>
          <a:xfrm>
            <a:off x="539251" y="1138990"/>
            <a:ext cx="1073498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Project management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latin typeface="CourierNewPSMT" panose="02070309020205020404" pitchFamily="49" charset="0"/>
              </a:rPr>
              <a:t>	</a:t>
            </a:r>
            <a:r>
              <a:rPr lang="en-US" sz="2000" dirty="0"/>
              <a:t>Track progress against schedule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>
                <a:latin typeface="CourierNewPSMT" panose="02070309020205020404" pitchFamily="49" charset="0"/>
              </a:rPr>
              <a:t>	</a:t>
            </a:r>
            <a:r>
              <a:rPr lang="en-US" sz="2000" dirty="0"/>
              <a:t>Prioritize tasks </a:t>
            </a:r>
          </a:p>
          <a:p>
            <a:endParaRPr lang="en-US" sz="2000" dirty="0"/>
          </a:p>
          <a:p>
            <a:pPr marL="0" lvl="1"/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Personnel management </a:t>
            </a:r>
          </a:p>
          <a:p>
            <a:r>
              <a:rPr lang="en-US" sz="1400" dirty="0">
                <a:latin typeface="CourierNewPSMT" panose="02070309020205020404" pitchFamily="49" charset="0"/>
              </a:rPr>
              <a:t>	</a:t>
            </a:r>
            <a:r>
              <a:rPr lang="en-US" sz="2000" dirty="0"/>
              <a:t>Allocate the right number of developers with the right skills at the right time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latin typeface="CourierNewPSMT" panose="02070309020205020404" pitchFamily="49" charset="0"/>
              </a:rPr>
              <a:t>	</a:t>
            </a:r>
            <a:r>
              <a:rPr lang="en-US" sz="2000" dirty="0"/>
              <a:t>Ensure that developers have a productive work environment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Compliance advising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latin typeface="CourierNewPSMT" panose="02070309020205020404" pitchFamily="49" charset="0"/>
              </a:rPr>
              <a:t>	</a:t>
            </a:r>
            <a:r>
              <a:rPr lang="en-US" sz="2000" dirty="0"/>
              <a:t>Understand legal, regulatory, economic environment </a:t>
            </a:r>
          </a:p>
          <a:p>
            <a:endParaRPr lang="en-US" sz="1400" dirty="0">
              <a:latin typeface="SymbolMT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Development processes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</a:rPr>
              <a:t>	</a:t>
            </a:r>
            <a:r>
              <a:rPr lang="en-US" sz="2000" dirty="0"/>
              <a:t>Enforce best practices to minimize risk without excessive overhead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1048787" name="TextBox 5"/>
          <p:cNvSpPr txBox="1"/>
          <p:nvPr/>
        </p:nvSpPr>
        <p:spPr>
          <a:xfrm>
            <a:off x="3876497" y="2547376"/>
            <a:ext cx="38696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 good process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2000" dirty="0">
                <a:latin typeface="CourierNewPSMT" panose="02070309020205020404" pitchFamily="49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dirty="0"/>
              <a:t>lead to </a:t>
            </a:r>
            <a:r>
              <a:rPr lang="en-US" sz="2000" dirty="0">
                <a:solidFill>
                  <a:srgbClr val="C00000"/>
                </a:solidFill>
              </a:rPr>
              <a:t>good software </a:t>
            </a:r>
          </a:p>
          <a:p>
            <a:r>
              <a:rPr lang="en-US" sz="2000" dirty="0">
                <a:solidFill>
                  <a:srgbClr val="A54942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/>
              <a:t> reduce </a:t>
            </a:r>
            <a:r>
              <a:rPr lang="en-US" sz="2000" dirty="0">
                <a:solidFill>
                  <a:srgbClr val="C00000"/>
                </a:solidFill>
              </a:rPr>
              <a:t>risk</a:t>
            </a:r>
          </a:p>
          <a:p>
            <a:r>
              <a:rPr lang="en-US" sz="2000" dirty="0">
                <a:solidFill>
                  <a:srgbClr val="A54942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/>
              <a:t> enhance </a:t>
            </a:r>
            <a:r>
              <a:rPr lang="en-US" sz="2000" dirty="0">
                <a:solidFill>
                  <a:srgbClr val="C00000"/>
                </a:solidFill>
              </a:rPr>
              <a:t>visibility </a:t>
            </a:r>
          </a:p>
          <a:p>
            <a:r>
              <a:rPr lang="en-US" sz="2000" dirty="0"/>
              <a:t>	 enable </a:t>
            </a:r>
            <a:r>
              <a:rPr lang="en-US" sz="2000" dirty="0">
                <a:solidFill>
                  <a:srgbClr val="C00000"/>
                </a:solidFill>
              </a:rPr>
              <a:t>teamwork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540868" y="2606037"/>
            <a:ext cx="7978032" cy="914400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zh-CN" dirty="0"/>
              <a:t>Thanks for your listening!</a:t>
            </a:r>
            <a:endParaRPr lang="zh-CN" altLang="en-US" dirty="0"/>
          </a:p>
        </p:txBody>
      </p:sp>
      <p:cxnSp>
        <p:nvCxnSpPr>
          <p:cNvPr id="3145732" name="直接连接符 2"/>
          <p:cNvCxnSpPr>
            <a:cxnSpLocks/>
          </p:cNvCxnSpPr>
          <p:nvPr/>
        </p:nvCxnSpPr>
        <p:spPr>
          <a:xfrm>
            <a:off x="11226555" y="4069080"/>
            <a:ext cx="0" cy="786699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3" name="矩形 63"/>
          <p:cNvSpPr/>
          <p:nvPr/>
        </p:nvSpPr>
        <p:spPr>
          <a:xfrm>
            <a:off x="8043723" y="4360552"/>
            <a:ext cx="3003067" cy="61157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2025/02/21</a:t>
            </a:r>
            <a:endParaRPr lang="zh-CN" altLang="en-US" sz="2800" dirty="0">
              <a:solidFill>
                <a:schemeClr val="accent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8794" name="矩形 66"/>
          <p:cNvSpPr/>
          <p:nvPr/>
        </p:nvSpPr>
        <p:spPr>
          <a:xfrm>
            <a:off x="4295518" y="3921753"/>
            <a:ext cx="6751272" cy="61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Instructor: Liu, </a:t>
            </a:r>
            <a:r>
              <a:rPr lang="en-US" altLang="zh-CN" sz="2800" dirty="0" err="1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Guangchi</a:t>
            </a: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>
          <a:xfrm>
            <a:off x="1091255" y="-2300"/>
            <a:ext cx="8168208" cy="79086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About the Team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10486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8614" name="矩形 6"/>
          <p:cNvSpPr/>
          <p:nvPr/>
        </p:nvSpPr>
        <p:spPr>
          <a:xfrm>
            <a:off x="2704110" y="1155714"/>
            <a:ext cx="1153188" cy="160350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CN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刘光</a:t>
            </a:r>
            <a:r>
              <a:rPr lang="zh-CN" altLang="en-US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迟</a:t>
            </a:r>
            <a:endParaRPr lang="en-US" altLang="zh-CN" sz="2000" b="1" dirty="0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048615" name="矩形 6"/>
          <p:cNvSpPr/>
          <p:nvPr/>
        </p:nvSpPr>
        <p:spPr>
          <a:xfrm>
            <a:off x="1020678" y="607753"/>
            <a:ext cx="1683431" cy="4574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2400" b="1" dirty="0">
                <a:solidFill>
                  <a:srgbClr val="515223"/>
                </a:solidFill>
                <a:latin typeface="Helvetica" pitchFamily="2" charset="0"/>
                <a:cs typeface="+mn-ea"/>
              </a:rPr>
              <a:t>Instructor</a:t>
            </a: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58" y="1152666"/>
            <a:ext cx="1663273" cy="1603509"/>
          </a:xfrm>
          <a:prstGeom prst="rect">
            <a:avLst/>
          </a:prstGeom>
        </p:spPr>
      </p:pic>
      <p:sp>
        <p:nvSpPr>
          <p:cNvPr id="1048616" name="矩形 6"/>
          <p:cNvSpPr/>
          <p:nvPr/>
        </p:nvSpPr>
        <p:spPr>
          <a:xfrm>
            <a:off x="2174745" y="3218954"/>
            <a:ext cx="3617975" cy="1363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宋一鑫</a:t>
            </a:r>
            <a:br>
              <a:rPr lang="en-US" sz="2000" dirty="0">
                <a:latin typeface="Helvetica" pitchFamily="2" charset="0"/>
                <a:cs typeface="+mn-ea"/>
              </a:rPr>
            </a:br>
            <a:r>
              <a:rPr lang="en-US" sz="2000" dirty="0">
                <a:latin typeface="Helvetica" pitchFamily="2" charset="0"/>
                <a:cs typeface="+mn-ea"/>
              </a:rPr>
              <a:t>E-mail: </a:t>
            </a:r>
          </a:p>
          <a:p>
            <a:r>
              <a:rPr lang="en-US" sz="2000" dirty="0">
                <a:latin typeface="Helvetica" pitchFamily="2" charset="0"/>
                <a:cs typeface="+mn-ea"/>
                <a:hlinkClick r:id="rId4"/>
              </a:rPr>
              <a:t>604462433@qq.com</a:t>
            </a:r>
            <a:endParaRPr lang="en-US" sz="2000" dirty="0">
              <a:latin typeface="Helvetica" pitchFamily="2" charset="0"/>
              <a:cs typeface="+mn-ea"/>
            </a:endParaRPr>
          </a:p>
        </p:txBody>
      </p:sp>
      <p:sp>
        <p:nvSpPr>
          <p:cNvPr id="1048617" name="矩形 6"/>
          <p:cNvSpPr/>
          <p:nvPr/>
        </p:nvSpPr>
        <p:spPr>
          <a:xfrm>
            <a:off x="1020678" y="2784685"/>
            <a:ext cx="4557867" cy="4574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2400" b="1" dirty="0">
                <a:solidFill>
                  <a:srgbClr val="515223"/>
                </a:solidFill>
                <a:latin typeface="Helvetica" pitchFamily="2" charset="0"/>
                <a:cs typeface="+mn-ea"/>
              </a:rPr>
              <a:t>Teaching Assistant</a:t>
            </a:r>
          </a:p>
        </p:txBody>
      </p:sp>
      <p:sp>
        <p:nvSpPr>
          <p:cNvPr id="1048618" name="矩形 6"/>
          <p:cNvSpPr/>
          <p:nvPr/>
        </p:nvSpPr>
        <p:spPr>
          <a:xfrm>
            <a:off x="2154584" y="4824382"/>
            <a:ext cx="3617975" cy="1363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王鑫超</a:t>
            </a:r>
            <a:br>
              <a:rPr lang="en-US" sz="2000" dirty="0">
                <a:latin typeface="Helvetica" pitchFamily="2" charset="0"/>
                <a:cs typeface="+mn-ea"/>
              </a:rPr>
            </a:br>
            <a:r>
              <a:rPr lang="en-US" sz="2000" dirty="0">
                <a:latin typeface="Helvetica" pitchFamily="2" charset="0"/>
                <a:cs typeface="+mn-ea"/>
              </a:rPr>
              <a:t>E-mail: </a:t>
            </a:r>
          </a:p>
          <a:p>
            <a:r>
              <a:rPr lang="en-US" sz="2000" dirty="0">
                <a:latin typeface="Helvetica" pitchFamily="2" charset="0"/>
                <a:cs typeface="+mn-ea"/>
              </a:rPr>
              <a:t>512954172@qq.com</a:t>
            </a:r>
          </a:p>
        </p:txBody>
      </p:sp>
      <p:pic>
        <p:nvPicPr>
          <p:cNvPr id="2097156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36" y="3241773"/>
            <a:ext cx="1113749" cy="1484998"/>
          </a:xfrm>
          <a:prstGeom prst="rect">
            <a:avLst/>
          </a:prstGeom>
        </p:spPr>
      </p:pic>
      <p:sp>
        <p:nvSpPr>
          <p:cNvPr id="1048619" name="矩形 6"/>
          <p:cNvSpPr/>
          <p:nvPr/>
        </p:nvSpPr>
        <p:spPr>
          <a:xfrm>
            <a:off x="6096000" y="3229935"/>
            <a:ext cx="3617975" cy="13787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江波</a:t>
            </a:r>
            <a:br>
              <a:rPr lang="en-US" sz="2000" dirty="0">
                <a:latin typeface="Helvetica" pitchFamily="2" charset="0"/>
                <a:cs typeface="+mn-ea"/>
              </a:rPr>
            </a:br>
            <a:r>
              <a:rPr lang="en-US" sz="2000" dirty="0">
                <a:latin typeface="Helvetica" pitchFamily="2" charset="0"/>
                <a:cs typeface="+mn-ea"/>
              </a:rPr>
              <a:t>E-mail: jser1099@foxmail.com</a:t>
            </a:r>
          </a:p>
        </p:txBody>
      </p:sp>
      <p:pic>
        <p:nvPicPr>
          <p:cNvPr id="2097157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259" y="3238480"/>
            <a:ext cx="1126691" cy="1502988"/>
          </a:xfrm>
          <a:prstGeom prst="rect">
            <a:avLst/>
          </a:prstGeom>
        </p:spPr>
      </p:pic>
      <p:pic>
        <p:nvPicPr>
          <p:cNvPr id="209715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836" y="4809685"/>
            <a:ext cx="1113748" cy="1484998"/>
          </a:xfrm>
          <a:prstGeom prst="rect">
            <a:avLst/>
          </a:prstGeom>
        </p:spPr>
      </p:pic>
      <p:sp>
        <p:nvSpPr>
          <p:cNvPr id="1048620" name="矩形 6"/>
          <p:cNvSpPr/>
          <p:nvPr/>
        </p:nvSpPr>
        <p:spPr>
          <a:xfrm>
            <a:off x="6096000" y="4815198"/>
            <a:ext cx="3617975" cy="13787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马子焓</a:t>
            </a:r>
            <a:br>
              <a:rPr lang="en-US" sz="2000" dirty="0">
                <a:latin typeface="Helvetica" pitchFamily="2" charset="0"/>
                <a:cs typeface="+mn-ea"/>
              </a:rPr>
            </a:br>
            <a:r>
              <a:rPr lang="en-US" sz="2000" dirty="0">
                <a:latin typeface="Helvetica" pitchFamily="2" charset="0"/>
                <a:cs typeface="+mn-ea"/>
              </a:rPr>
              <a:t>E-mail: </a:t>
            </a:r>
            <a:r>
              <a:rPr lang="en-US" sz="2000" dirty="0" err="1">
                <a:latin typeface="Helvetica" pitchFamily="2" charset="0"/>
                <a:cs typeface="+mn-ea"/>
              </a:rPr>
              <a:t>zihan_ma@seu.edu.cn</a:t>
            </a:r>
            <a:endParaRPr lang="en-US" sz="2000" dirty="0">
              <a:latin typeface="Helvetica" pitchFamily="2" charset="0"/>
              <a:cs typeface="+mn-ea"/>
            </a:endParaRPr>
          </a:p>
        </p:txBody>
      </p:sp>
      <p:pic>
        <p:nvPicPr>
          <p:cNvPr id="209715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761" y="4809685"/>
            <a:ext cx="1153189" cy="15466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title"/>
          </p:nvPr>
        </p:nvSpPr>
        <p:spPr>
          <a:xfrm>
            <a:off x="1091255" y="-2300"/>
            <a:ext cx="8168208" cy="79086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Join the Community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104862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8626" name="文本框 34"/>
          <p:cNvSpPr txBox="1"/>
          <p:nvPr/>
        </p:nvSpPr>
        <p:spPr>
          <a:xfrm>
            <a:off x="766195" y="5900158"/>
            <a:ext cx="3649981" cy="332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  <a:latin typeface="Helvetica Regular" pitchFamily="2" charset="0"/>
              </a:rPr>
              <a:t>课程沟通</a:t>
            </a:r>
            <a:r>
              <a:rPr kumimoji="1" lang="en-US" altLang="zh-CN" sz="1600" dirty="0">
                <a:solidFill>
                  <a:srgbClr val="C00000"/>
                </a:solidFill>
                <a:latin typeface="Helvetica Regular" pitchFamily="2" charset="0"/>
              </a:rPr>
              <a:t>QQ</a:t>
            </a:r>
            <a:r>
              <a:rPr kumimoji="1" lang="zh-CN" altLang="en-US" sz="1600" dirty="0">
                <a:solidFill>
                  <a:srgbClr val="C00000"/>
                </a:solidFill>
                <a:latin typeface="Helvetica Regular" pitchFamily="2" charset="0"/>
              </a:rPr>
              <a:t>群：加群请注明 姓名</a:t>
            </a:r>
            <a:r>
              <a:rPr kumimoji="1" lang="en-US" altLang="zh-CN" sz="1600" dirty="0">
                <a:solidFill>
                  <a:srgbClr val="C00000"/>
                </a:solidFill>
                <a:latin typeface="Helvetica Regular" pitchFamily="2" charset="0"/>
              </a:rPr>
              <a:t>_</a:t>
            </a:r>
            <a:r>
              <a:rPr kumimoji="1" lang="zh-CN" altLang="en-US" sz="1600" dirty="0">
                <a:solidFill>
                  <a:srgbClr val="C00000"/>
                </a:solidFill>
                <a:latin typeface="Helvetica Regular" pitchFamily="2" charset="0"/>
              </a:rPr>
              <a:t>学号</a:t>
            </a:r>
          </a:p>
        </p:txBody>
      </p:sp>
      <p:pic>
        <p:nvPicPr>
          <p:cNvPr id="2097160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55" y="788565"/>
            <a:ext cx="2283696" cy="4953066"/>
          </a:xfrm>
          <a:prstGeom prst="rect">
            <a:avLst/>
          </a:prstGeom>
        </p:spPr>
      </p:pic>
      <p:pic>
        <p:nvPicPr>
          <p:cNvPr id="2097161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376" y="1220903"/>
            <a:ext cx="6500649" cy="2054690"/>
          </a:xfrm>
          <a:prstGeom prst="rect">
            <a:avLst/>
          </a:prstGeom>
        </p:spPr>
      </p:pic>
      <p:sp>
        <p:nvSpPr>
          <p:cNvPr id="1048627" name="文本框 34"/>
          <p:cNvSpPr txBox="1"/>
          <p:nvPr/>
        </p:nvSpPr>
        <p:spPr>
          <a:xfrm>
            <a:off x="4989376" y="3429000"/>
            <a:ext cx="3434080" cy="57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  <a:latin typeface="Helvetica Regular" pitchFamily="2" charset="0"/>
              </a:rPr>
              <a:t>作业提交至 微助教 </a:t>
            </a:r>
            <a:r>
              <a:rPr kumimoji="1" lang="en-US" altLang="zh-CN" sz="1600" dirty="0">
                <a:solidFill>
                  <a:srgbClr val="C00000"/>
                </a:solidFill>
                <a:latin typeface="Helvetica Regular" pitchFamily="2" charset="0"/>
              </a:rPr>
              <a:t>App</a:t>
            </a:r>
          </a:p>
          <a:p>
            <a:r>
              <a:rPr kumimoji="1" lang="zh-CN" altLang="en-CN" sz="1600" dirty="0">
                <a:solidFill>
                  <a:srgbClr val="C00000"/>
                </a:solidFill>
                <a:latin typeface="Helvetica Regular" pitchFamily="2" charset="0"/>
              </a:rPr>
              <a:t>请在</a:t>
            </a:r>
            <a:r>
              <a:rPr kumimoji="1" lang="zh-CN" altLang="en-US" sz="1600" dirty="0">
                <a:solidFill>
                  <a:srgbClr val="C00000"/>
                </a:solidFill>
                <a:latin typeface="Helvetica Regular" pitchFamily="2" charset="0"/>
              </a:rPr>
              <a:t>系统中完整填写你的学号和姓名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Contents Covered in this Course</a:t>
            </a:r>
            <a:r>
              <a:rPr lang="en-CN" baseline="30000" dirty="0"/>
              <a:t>[1,2,3]</a:t>
            </a:r>
            <a:endParaRPr lang="en-CN" dirty="0"/>
          </a:p>
        </p:txBody>
      </p:sp>
      <p:sp>
        <p:nvSpPr>
          <p:cNvPr id="10486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02548" y="6387385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79" name="组合 2"/>
          <p:cNvGrpSpPr/>
          <p:nvPr/>
        </p:nvGrpSpPr>
        <p:grpSpPr>
          <a:xfrm>
            <a:off x="1002348" y="1188617"/>
            <a:ext cx="4638536" cy="1481058"/>
            <a:chOff x="1026732" y="2360338"/>
            <a:chExt cx="4638536" cy="1481058"/>
          </a:xfrm>
        </p:grpSpPr>
        <p:sp>
          <p:nvSpPr>
            <p:cNvPr id="1048633" name="文本框 13"/>
            <p:cNvSpPr txBox="1"/>
            <p:nvPr/>
          </p:nvSpPr>
          <p:spPr>
            <a:xfrm>
              <a:off x="2548688" y="2360338"/>
              <a:ext cx="2681022" cy="71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Introduction</a:t>
              </a:r>
              <a:endParaRPr lang="zh-CN" altLang="en-US" sz="28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34" name="椭圆 160"/>
            <p:cNvSpPr/>
            <p:nvPr/>
          </p:nvSpPr>
          <p:spPr>
            <a:xfrm>
              <a:off x="1026732" y="2539881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35" name="文本框 1"/>
            <p:cNvSpPr txBox="1"/>
            <p:nvPr/>
          </p:nvSpPr>
          <p:spPr>
            <a:xfrm>
              <a:off x="2548688" y="3101249"/>
              <a:ext cx="3116580" cy="72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latin typeface="Helvetica Regular" pitchFamily="2" charset="0"/>
                </a:rPr>
                <a:t>Process, Terminologies,</a:t>
              </a:r>
            </a:p>
            <a:p>
              <a:r>
                <a:rPr kumimoji="1" lang="en-US" altLang="zh-CN" sz="2200" dirty="0">
                  <a:latin typeface="Helvetica Regular" pitchFamily="2" charset="0"/>
                </a:rPr>
                <a:t>Tools</a:t>
              </a:r>
              <a:endParaRPr kumimoji="1" lang="zh-CN" altLang="en-US" sz="2200" dirty="0">
                <a:latin typeface="Helvetica Regular" pitchFamily="2" charset="0"/>
              </a:endParaRPr>
            </a:p>
          </p:txBody>
        </p:sp>
      </p:grpSp>
      <p:grpSp>
        <p:nvGrpSpPr>
          <p:cNvPr id="80" name="组合 22"/>
          <p:cNvGrpSpPr/>
          <p:nvPr/>
        </p:nvGrpSpPr>
        <p:grpSpPr>
          <a:xfrm>
            <a:off x="1002347" y="2900163"/>
            <a:ext cx="5020106" cy="1301515"/>
            <a:chOff x="1026732" y="2539881"/>
            <a:chExt cx="5020106" cy="1301515"/>
          </a:xfrm>
        </p:grpSpPr>
        <p:sp>
          <p:nvSpPr>
            <p:cNvPr id="1048636" name="文本框 24"/>
            <p:cNvSpPr txBox="1"/>
            <p:nvPr/>
          </p:nvSpPr>
          <p:spPr>
            <a:xfrm>
              <a:off x="2550045" y="2539881"/>
              <a:ext cx="3496793" cy="71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Design</a:t>
              </a:r>
              <a:endParaRPr lang="zh-CN" altLang="en-US" sz="28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37" name="椭圆 25"/>
            <p:cNvSpPr/>
            <p:nvPr/>
          </p:nvSpPr>
          <p:spPr>
            <a:xfrm>
              <a:off x="1026732" y="2539881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38" name="文本框 26"/>
            <p:cNvSpPr txBox="1"/>
            <p:nvPr/>
          </p:nvSpPr>
          <p:spPr>
            <a:xfrm>
              <a:off x="2550046" y="3280792"/>
              <a:ext cx="2646680" cy="408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latin typeface="Helvetica Regular" pitchFamily="2" charset="0"/>
                </a:rPr>
                <a:t>UI, System, Program</a:t>
              </a:r>
              <a:endParaRPr kumimoji="1" lang="zh-CN" altLang="en-US" sz="2200" dirty="0">
                <a:latin typeface="Helvetica Regular" pitchFamily="2" charset="0"/>
              </a:endParaRPr>
            </a:p>
          </p:txBody>
        </p:sp>
      </p:grpSp>
      <p:grpSp>
        <p:nvGrpSpPr>
          <p:cNvPr id="81" name="组合 3"/>
          <p:cNvGrpSpPr/>
          <p:nvPr/>
        </p:nvGrpSpPr>
        <p:grpSpPr>
          <a:xfrm>
            <a:off x="6849540" y="1188617"/>
            <a:ext cx="4340112" cy="1301515"/>
            <a:chOff x="7657903" y="3280792"/>
            <a:chExt cx="4340112" cy="1301515"/>
          </a:xfrm>
        </p:grpSpPr>
        <p:sp>
          <p:nvSpPr>
            <p:cNvPr id="1048639" name="文本框 28"/>
            <p:cNvSpPr txBox="1"/>
            <p:nvPr/>
          </p:nvSpPr>
          <p:spPr>
            <a:xfrm>
              <a:off x="7657903" y="3280792"/>
              <a:ext cx="3350293" cy="71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Requirements</a:t>
              </a:r>
              <a:endParaRPr lang="zh-CN" altLang="en-US" sz="28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40" name="椭圆 29"/>
            <p:cNvSpPr/>
            <p:nvPr/>
          </p:nvSpPr>
          <p:spPr>
            <a:xfrm>
              <a:off x="10696500" y="3280792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41" name="文本框 30"/>
            <p:cNvSpPr txBox="1"/>
            <p:nvPr/>
          </p:nvSpPr>
          <p:spPr>
            <a:xfrm>
              <a:off x="7657904" y="4021703"/>
              <a:ext cx="2456180" cy="408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latin typeface="Helvetica Regular" pitchFamily="2" charset="0"/>
                </a:rPr>
                <a:t>Analysis, Modeling</a:t>
              </a:r>
              <a:endParaRPr kumimoji="1" lang="zh-CN" altLang="en-US" sz="2200" dirty="0">
                <a:latin typeface="Helvetica Regular" pitchFamily="2" charset="0"/>
              </a:endParaRPr>
            </a:p>
          </p:txBody>
        </p:sp>
      </p:grpSp>
      <p:grpSp>
        <p:nvGrpSpPr>
          <p:cNvPr id="82" name="组合 31"/>
          <p:cNvGrpSpPr/>
          <p:nvPr/>
        </p:nvGrpSpPr>
        <p:grpSpPr>
          <a:xfrm>
            <a:off x="6849540" y="2800361"/>
            <a:ext cx="4340111" cy="1301515"/>
            <a:chOff x="7657904" y="3280792"/>
            <a:chExt cx="4340111" cy="1301515"/>
          </a:xfrm>
        </p:grpSpPr>
        <p:sp>
          <p:nvSpPr>
            <p:cNvPr id="1048642" name="文本框 32"/>
            <p:cNvSpPr txBox="1"/>
            <p:nvPr/>
          </p:nvSpPr>
          <p:spPr>
            <a:xfrm>
              <a:off x="7657904" y="3280792"/>
              <a:ext cx="2681022" cy="71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Testing</a:t>
              </a:r>
              <a:endParaRPr lang="zh-CN" altLang="en-US" sz="28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43" name="椭圆 33"/>
            <p:cNvSpPr/>
            <p:nvPr/>
          </p:nvSpPr>
          <p:spPr>
            <a:xfrm>
              <a:off x="10696500" y="3280792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44" name="文本框 34"/>
            <p:cNvSpPr txBox="1"/>
            <p:nvPr/>
          </p:nvSpPr>
          <p:spPr>
            <a:xfrm>
              <a:off x="7657904" y="4021703"/>
              <a:ext cx="27084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latin typeface="Helvetica Regular" pitchFamily="2" charset="0"/>
                </a:rPr>
                <a:t>Unit/ Integrated Test</a:t>
              </a:r>
              <a:endParaRPr kumimoji="1" lang="zh-CN" altLang="en-US" sz="2200" dirty="0">
                <a:latin typeface="Helvetica Regular" pitchFamily="2" charset="0"/>
              </a:endParaRPr>
            </a:p>
          </p:txBody>
        </p:sp>
      </p:grpSp>
      <p:grpSp>
        <p:nvGrpSpPr>
          <p:cNvPr id="83" name="组合 22"/>
          <p:cNvGrpSpPr/>
          <p:nvPr/>
        </p:nvGrpSpPr>
        <p:grpSpPr>
          <a:xfrm>
            <a:off x="1002347" y="4432166"/>
            <a:ext cx="5020106" cy="1301515"/>
            <a:chOff x="1026732" y="2539881"/>
            <a:chExt cx="5020106" cy="1301515"/>
          </a:xfrm>
        </p:grpSpPr>
        <p:sp>
          <p:nvSpPr>
            <p:cNvPr id="1048645" name="文本框 24"/>
            <p:cNvSpPr txBox="1"/>
            <p:nvPr/>
          </p:nvSpPr>
          <p:spPr>
            <a:xfrm>
              <a:off x="2550045" y="2539881"/>
              <a:ext cx="3496793" cy="71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Management</a:t>
              </a:r>
              <a:endParaRPr lang="zh-CN" altLang="en-US" sz="28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46" name="椭圆 25"/>
            <p:cNvSpPr/>
            <p:nvPr/>
          </p:nvSpPr>
          <p:spPr>
            <a:xfrm>
              <a:off x="1026732" y="2539881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05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048647" name="文本框 26"/>
            <p:cNvSpPr txBox="1"/>
            <p:nvPr/>
          </p:nvSpPr>
          <p:spPr>
            <a:xfrm>
              <a:off x="2550046" y="3280792"/>
              <a:ext cx="1973581" cy="408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latin typeface="Helvetica Regular" pitchFamily="2" charset="0"/>
                </a:rPr>
                <a:t>Legal, Risk, QA</a:t>
              </a:r>
              <a:endParaRPr kumimoji="1" lang="zh-CN" altLang="en-US" sz="2200" dirty="0">
                <a:latin typeface="Helvetica Regular" pitchFamily="2" charset="0"/>
              </a:endParaRPr>
            </a:p>
          </p:txBody>
        </p:sp>
      </p:grpSp>
      <p:sp>
        <p:nvSpPr>
          <p:cNvPr id="1048648" name="TextBox 24"/>
          <p:cNvSpPr txBox="1"/>
          <p:nvPr/>
        </p:nvSpPr>
        <p:spPr>
          <a:xfrm>
            <a:off x="1438656" y="5964169"/>
            <a:ext cx="11867916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1600" dirty="0"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cs typeface="Arial" panose="020B0604020202020204" pitchFamily="34" charset="0"/>
              </a:rPr>
              <a:t>[1] Software Engineering, Yue Chen, et al. Zhejiang University </a:t>
            </a:r>
            <a:r>
              <a:rPr lang="en-US" sz="1050" dirty="0">
                <a:cs typeface="Arial" panose="020B0604020202020204" pitchFamily="34" charset="0"/>
                <a:hlinkClick r:id="rId3"/>
              </a:rPr>
              <a:t>https://www.bilibili.com/video/BV16g411M7r2?p=1</a:t>
            </a:r>
            <a:endParaRPr lang="en-US" sz="1050" dirty="0"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cs typeface="Arial" panose="020B0604020202020204" pitchFamily="34" charset="0"/>
              </a:rPr>
              <a:t>[2] Software Engineering, Curran Muhlberger, et al. Cornell University, </a:t>
            </a:r>
            <a:r>
              <a:rPr lang="en-US" sz="1050" dirty="0">
                <a:cs typeface="Arial" panose="020B0604020202020204" pitchFamily="34" charset="0"/>
                <a:hlinkClick r:id="rId4"/>
              </a:rPr>
              <a:t>https://www.cs.cornell.edu/courses/cs5150/2022sp/</a:t>
            </a:r>
            <a:endParaRPr lang="en-US" sz="1050" dirty="0"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cs typeface="Arial" panose="020B0604020202020204" pitchFamily="34" charset="0"/>
              </a:rPr>
              <a:t>[3]</a:t>
            </a:r>
            <a:r>
              <a:rPr lang="zh-CN" altLang="en-US" sz="1050" dirty="0">
                <a:cs typeface="Arial" panose="020B0604020202020204" pitchFamily="34" charset="0"/>
              </a:rPr>
              <a:t>伊恩</a:t>
            </a:r>
            <a:r>
              <a:rPr lang="en-US" altLang="zh-CN" sz="1050" dirty="0">
                <a:cs typeface="Arial" panose="020B0604020202020204" pitchFamily="34" charset="0"/>
              </a:rPr>
              <a:t>·</a:t>
            </a:r>
            <a:r>
              <a:rPr lang="zh-CN" altLang="en-US" sz="1050" dirty="0">
                <a:cs typeface="Arial" panose="020B0604020202020204" pitchFamily="34" charset="0"/>
              </a:rPr>
              <a:t>萨默维尔</a:t>
            </a:r>
            <a:r>
              <a:rPr lang="en-US" sz="1050" dirty="0">
                <a:cs typeface="Arial" panose="020B0604020202020204" pitchFamily="34" charset="0"/>
              </a:rPr>
              <a:t>(Ian Sommerville).</a:t>
            </a:r>
            <a:r>
              <a:rPr lang="zh-CN" altLang="en-US" sz="1050" dirty="0">
                <a:cs typeface="Arial" panose="020B0604020202020204" pitchFamily="34" charset="0"/>
              </a:rPr>
              <a:t>软件工程</a:t>
            </a:r>
            <a:r>
              <a:rPr lang="en-US" sz="1050" dirty="0">
                <a:cs typeface="Arial" panose="020B0604020202020204" pitchFamily="34" charset="0"/>
              </a:rPr>
              <a:t>(</a:t>
            </a:r>
            <a:r>
              <a:rPr lang="zh-CN" altLang="en-US" sz="1050" dirty="0">
                <a:cs typeface="Arial" panose="020B0604020202020204" pitchFamily="34" charset="0"/>
              </a:rPr>
              <a:t>原书第</a:t>
            </a:r>
            <a:r>
              <a:rPr lang="en-US" sz="1050" dirty="0">
                <a:cs typeface="Arial" panose="020B0604020202020204" pitchFamily="34" charset="0"/>
              </a:rPr>
              <a:t>10</a:t>
            </a:r>
            <a:r>
              <a:rPr lang="zh-CN" altLang="en-US" sz="1050" dirty="0">
                <a:cs typeface="Arial" panose="020B0604020202020204" pitchFamily="34" charset="0"/>
              </a:rPr>
              <a:t>版</a:t>
            </a:r>
            <a:r>
              <a:rPr lang="en-US" sz="1050" dirty="0">
                <a:cs typeface="Arial" panose="020B0604020202020204" pitchFamily="34" charset="0"/>
              </a:rPr>
              <a:t>)</a:t>
            </a:r>
            <a:r>
              <a:rPr lang="zh-CN" altLang="en-US" sz="1050" dirty="0">
                <a:cs typeface="Arial" panose="020B0604020202020204" pitchFamily="34" charset="0"/>
              </a:rPr>
              <a:t>，机械工业出版社</a:t>
            </a:r>
            <a:r>
              <a:rPr lang="en-US" sz="1050" dirty="0">
                <a:cs typeface="Arial" panose="020B0604020202020204" pitchFamily="34" charset="0"/>
              </a:rPr>
              <a:t> (2018-02</a:t>
            </a:r>
            <a:r>
              <a:rPr lang="zh-CN" altLang="en-US" sz="1050" dirty="0">
                <a:cs typeface="Arial" panose="020B0604020202020204" pitchFamily="34" charset="0"/>
              </a:rPr>
              <a:t>出版</a:t>
            </a:r>
            <a:r>
              <a:rPr lang="en-US" sz="1050" dirty="0">
                <a:cs typeface="Arial" panose="020B0604020202020204" pitchFamily="34" charset="0"/>
              </a:rPr>
              <a:t>)</a:t>
            </a:r>
            <a:endParaRPr lang="en-CN" sz="1050" dirty="0">
              <a:cs typeface="Arial" panose="020B0604020202020204" pitchFamily="34" charset="0"/>
            </a:endParaRPr>
          </a:p>
          <a:p>
            <a:pPr lvl="1"/>
            <a:endParaRPr lang="en-US" sz="105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Calender</a:t>
            </a:r>
          </a:p>
        </p:txBody>
      </p:sp>
      <p:sp>
        <p:nvSpPr>
          <p:cNvPr id="104865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3260900" y="1009228"/>
          <a:ext cx="6886400" cy="5140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5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ea"/>
                        </a:rPr>
                        <a:t>Week #</a:t>
                      </a:r>
                    </a:p>
                  </a:txBody>
                  <a:tcPr marL="68580" marR="68580" marT="0" marB="0">
                    <a:solidFill>
                      <a:srgbClr val="515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ea"/>
                        </a:rPr>
                        <a:t>Date</a:t>
                      </a:r>
                    </a:p>
                  </a:txBody>
                  <a:tcPr marL="68580" marR="68580" marT="0" marB="0">
                    <a:solidFill>
                      <a:srgbClr val="515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ea"/>
                        </a:rPr>
                        <a:t>Topic</a:t>
                      </a:r>
                    </a:p>
                  </a:txBody>
                  <a:tcPr marL="68580" marR="68580" marT="0" marB="0">
                    <a:solidFill>
                      <a:srgbClr val="515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ea"/>
                        </a:rPr>
                        <a:t>Lab</a:t>
                      </a:r>
                    </a:p>
                  </a:txBody>
                  <a:tcPr marL="68580" marR="68580" marT="0" marB="0">
                    <a:solidFill>
                      <a:srgbClr val="515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Intro&amp;Syllabus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Software Process/Project Management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Project Management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>
                          <a:effectLst/>
                        </a:rPr>
                        <a:t>Requirement Engineering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Requirement Engineering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User Interface/Experience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Models</a:t>
                      </a:r>
                      <a:r>
                        <a:rPr lang="zh-CN" alt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&amp;</a:t>
                      </a:r>
                      <a:r>
                        <a:rPr lang="zh-CN" alt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Architecture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3.29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altLang="zh-CN" sz="1400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400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（</a:t>
                      </a:r>
                      <a:r>
                        <a:rPr lang="en-US" altLang="zh-CN" sz="1400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Holiday</a:t>
                      </a:r>
                      <a:r>
                        <a:rPr lang="zh-CN" altLang="en-US" sz="1400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sz="1400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Models</a:t>
                      </a:r>
                      <a:r>
                        <a:rPr lang="zh-CN" alt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&amp;</a:t>
                      </a:r>
                      <a:r>
                        <a:rPr lang="zh-CN" alt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Architecture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4.12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Program Development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Program Development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4.26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>
                          <a:effectLst/>
                        </a:rPr>
                        <a:t>Program Development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>
                          <a:effectLst/>
                        </a:rPr>
                        <a:t>Testing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Testing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Version Control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Legal Aspects and Professionalism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188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Review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48654" name="TextBox 5"/>
          <p:cNvSpPr txBox="1"/>
          <p:nvPr/>
        </p:nvSpPr>
        <p:spPr>
          <a:xfrm>
            <a:off x="109728" y="1316659"/>
            <a:ext cx="3257940" cy="3025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In-Class Lesson: </a:t>
            </a:r>
          </a:p>
          <a:p>
            <a:r>
              <a:rPr lang="en-US" altLang="zh-CN" sz="1800" dirty="0"/>
              <a:t>Session 3-5 (9:50 ~ 12:15)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Week 1-16 </a:t>
            </a:r>
          </a:p>
          <a:p>
            <a:r>
              <a:rPr lang="en-US" altLang="zh-CN" sz="1800" dirty="0"/>
              <a:t>Friday</a:t>
            </a:r>
            <a:r>
              <a:rPr lang="zh-CN" altLang="en-US" sz="1800" dirty="0"/>
              <a:t> </a:t>
            </a:r>
            <a:r>
              <a:rPr lang="en-US" altLang="zh-CN" dirty="0"/>
              <a:t>J6</a:t>
            </a:r>
            <a:r>
              <a:rPr lang="en-US" altLang="zh-CN" sz="1800" dirty="0"/>
              <a:t>-101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Lab: </a:t>
            </a:r>
          </a:p>
          <a:p>
            <a:r>
              <a:rPr lang="en-US" altLang="zh-CN" sz="1800" dirty="0"/>
              <a:t>Session 6-9 (14:00 ~ 17:25) </a:t>
            </a:r>
          </a:p>
          <a:p>
            <a:r>
              <a:rPr lang="en-US" altLang="zh-CN" dirty="0"/>
              <a:t>Week 6-12 (Bi-Weekly)</a:t>
            </a:r>
          </a:p>
          <a:p>
            <a:r>
              <a:rPr lang="en-US" altLang="zh-CN" dirty="0"/>
              <a:t>Sunday, J6-101</a:t>
            </a:r>
          </a:p>
          <a:p>
            <a:r>
              <a:rPr lang="en-US" altLang="zh-CN" dirty="0"/>
              <a:t>Bring Your Laptop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Grading Scale</a:t>
            </a:r>
          </a:p>
        </p:txBody>
      </p:sp>
      <p:sp>
        <p:nvSpPr>
          <p:cNvPr id="104865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48660" name="TextBox 4"/>
          <p:cNvSpPr txBox="1"/>
          <p:nvPr/>
        </p:nvSpPr>
        <p:spPr>
          <a:xfrm>
            <a:off x="1240570" y="1148832"/>
            <a:ext cx="10573057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Attendance/In-Class Questions: 30%</a:t>
            </a:r>
          </a:p>
          <a:p>
            <a:r>
              <a:rPr lang="en-US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dirty="0">
                <a:cs typeface="Arial" panose="020B0604020202020204" pitchFamily="34" charset="0"/>
              </a:rPr>
              <a:t>Randomly pick students to answer my questions</a:t>
            </a:r>
          </a:p>
          <a:p>
            <a:r>
              <a:rPr lang="en-US" dirty="0">
                <a:cs typeface="Arial" panose="020B0604020202020204" pitchFamily="34" charset="0"/>
              </a:rPr>
              <a:t>	Will lose points if you don’t show up or respond well (Second-major student is excluded)</a:t>
            </a:r>
          </a:p>
          <a:p>
            <a:r>
              <a:rPr lang="en-US" dirty="0">
                <a:cs typeface="Arial" panose="020B0604020202020204" pitchFamily="34" charset="0"/>
              </a:rPr>
              <a:t>	4 take-home assignments </a:t>
            </a:r>
          </a:p>
          <a:p>
            <a:r>
              <a:rPr lang="en-US" dirty="0">
                <a:cs typeface="Arial" panose="020B0604020202020204" pitchFamily="34" charset="0"/>
              </a:rPr>
              <a:t>	</a:t>
            </a:r>
            <a:r>
              <a:rPr lang="en-US" u="sng" dirty="0">
                <a:solidFill>
                  <a:srgbClr val="C00000"/>
                </a:solidFill>
                <a:cs typeface="Arial" panose="020B0604020202020204" pitchFamily="34" charset="0"/>
              </a:rPr>
              <a:t>Score will be counted individually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Final Exam: 40%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Basic concepts and understandings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Single-choice, true/false and short-answer questions  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Closed-book exam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Arial" panose="020B0604020202020204" pitchFamily="34" charset="0"/>
              </a:rPr>
              <a:t>	</a:t>
            </a:r>
            <a:r>
              <a:rPr lang="en-US" u="sng" dirty="0">
                <a:solidFill>
                  <a:srgbClr val="C00000"/>
                </a:solidFill>
                <a:cs typeface="Arial" panose="020B0604020202020204" pitchFamily="34" charset="0"/>
              </a:rPr>
              <a:t>Score will be counted individually</a:t>
            </a:r>
          </a:p>
          <a:p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/>
            <a:r>
              <a:rPr lang="en-US" sz="1600" b="0" kern="0" dirty="0">
                <a:effectLst/>
              </a:rPr>
              <a:t>	</a:t>
            </a:r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Grading Scale</a:t>
            </a:r>
          </a:p>
        </p:txBody>
      </p:sp>
      <p:sp>
        <p:nvSpPr>
          <p:cNvPr id="104866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048666" name="TextBox 3"/>
          <p:cNvSpPr txBox="1"/>
          <p:nvPr/>
        </p:nvSpPr>
        <p:spPr>
          <a:xfrm>
            <a:off x="1240570" y="1148832"/>
            <a:ext cx="10951430" cy="4739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Project: 30%</a:t>
            </a:r>
          </a:p>
          <a:p>
            <a:r>
              <a:rPr lang="en-US" b="1" kern="0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b="0" kern="0" dirty="0">
                <a:effectLst/>
              </a:rPr>
              <a:t>Accomplish an industrial </a:t>
            </a:r>
            <a:r>
              <a:rPr lang="en-US" kern="0" dirty="0"/>
              <a:t>p</a:t>
            </a:r>
            <a:r>
              <a:rPr lang="en-US" b="0" kern="0" dirty="0">
                <a:effectLst/>
              </a:rPr>
              <a:t>roject, e.g., developing a SaaS App on cloud</a:t>
            </a:r>
            <a:endParaRPr lang="en-US" b="1" kern="0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kern="0" dirty="0"/>
              <a:t>4 ~ 6 students a team </a:t>
            </a:r>
          </a:p>
          <a:p>
            <a:r>
              <a:rPr lang="en-US" kern="0" dirty="0"/>
              <a:t>		Claim your Project Name, Team Name, Members in Team Info (QQ </a:t>
            </a:r>
            <a:r>
              <a:rPr lang="en-US" kern="0" dirty="0" err="1"/>
              <a:t>群在线文档</a:t>
            </a:r>
            <a:r>
              <a:rPr lang="en-US" kern="0" dirty="0"/>
              <a:t>)</a:t>
            </a:r>
            <a:endParaRPr lang="en-US" b="0" kern="0" dirty="0">
              <a:effectLst/>
            </a:endParaRPr>
          </a:p>
          <a:p>
            <a:pPr lvl="1"/>
            <a:r>
              <a:rPr lang="en-US" b="0" kern="0" dirty="0">
                <a:effectLst/>
              </a:rPr>
              <a:t>	</a:t>
            </a:r>
            <a:r>
              <a:rPr lang="en-US" u="sng" kern="0" dirty="0">
                <a:solidFill>
                  <a:srgbClr val="C00000"/>
                </a:solidFill>
              </a:rPr>
              <a:t>F</a:t>
            </a:r>
            <a:r>
              <a:rPr lang="en-US" b="0" u="sng" kern="0" dirty="0">
                <a:solidFill>
                  <a:srgbClr val="C00000"/>
                </a:solidFill>
                <a:effectLst/>
              </a:rPr>
              <a:t>ollow the process</a:t>
            </a:r>
            <a:r>
              <a:rPr lang="en-US" u="sng" kern="0" dirty="0">
                <a:solidFill>
                  <a:srgbClr val="C00000"/>
                </a:solidFill>
              </a:rPr>
              <a:t> </a:t>
            </a:r>
            <a:r>
              <a:rPr lang="en-US" b="0" u="sng" kern="0" dirty="0">
                <a:solidFill>
                  <a:srgbClr val="C00000"/>
                </a:solidFill>
                <a:effectLst/>
              </a:rPr>
              <a:t>learned in class </a:t>
            </a:r>
            <a:r>
              <a:rPr lang="en-US" b="0" kern="0" dirty="0">
                <a:effectLst/>
              </a:rPr>
              <a:t>and show your </a:t>
            </a:r>
            <a:r>
              <a:rPr lang="en-US" b="0" u="sng" kern="0" dirty="0">
                <a:solidFill>
                  <a:srgbClr val="C00000"/>
                </a:solidFill>
                <a:effectLst/>
              </a:rPr>
              <a:t>own </a:t>
            </a:r>
            <a:r>
              <a:rPr lang="en-US" u="sng" kern="0" dirty="0">
                <a:solidFill>
                  <a:srgbClr val="C00000"/>
                </a:solidFill>
              </a:rPr>
              <a:t>contribution</a:t>
            </a:r>
            <a:endParaRPr lang="en-US" b="0" u="sng" kern="0" dirty="0">
              <a:solidFill>
                <a:srgbClr val="C00000"/>
              </a:solidFill>
              <a:effectLst/>
            </a:endParaRPr>
          </a:p>
          <a:p>
            <a:pPr lvl="1"/>
            <a:r>
              <a:rPr lang="en-US" kern="0" dirty="0"/>
              <a:t>	4 Labs: discuss with us about your project following the process</a:t>
            </a:r>
          </a:p>
          <a:p>
            <a:pPr lvl="1"/>
            <a:r>
              <a:rPr lang="en-US" kern="0" dirty="0"/>
              <a:t>		Requirements</a:t>
            </a:r>
          </a:p>
          <a:p>
            <a:pPr lvl="1"/>
            <a:r>
              <a:rPr lang="en-US" kern="0" dirty="0"/>
              <a:t>		System Design</a:t>
            </a:r>
          </a:p>
          <a:p>
            <a:pPr lvl="1"/>
            <a:r>
              <a:rPr lang="en-US" kern="0" dirty="0"/>
              <a:t>		Program Dev</a:t>
            </a:r>
          </a:p>
          <a:p>
            <a:pPr lvl="1"/>
            <a:r>
              <a:rPr lang="en-US" kern="0" dirty="0"/>
              <a:t>		Testing</a:t>
            </a:r>
            <a:endParaRPr lang="en-US" b="0" kern="0" dirty="0">
              <a:effectLst/>
            </a:endParaRPr>
          </a:p>
          <a:p>
            <a:pPr lvl="1"/>
            <a:r>
              <a:rPr lang="en-US" kern="0" dirty="0"/>
              <a:t>	Final Report: report file (.pdf), source code (</a:t>
            </a:r>
            <a:r>
              <a:rPr lang="en-US" kern="0" dirty="0" err="1"/>
              <a:t>github</a:t>
            </a:r>
            <a:r>
              <a:rPr lang="en-US" kern="0" dirty="0"/>
              <a:t>/</a:t>
            </a:r>
            <a:r>
              <a:rPr lang="en-US" kern="0" dirty="0" err="1"/>
              <a:t>gitee</a:t>
            </a:r>
            <a:r>
              <a:rPr lang="en-US" kern="0" dirty="0"/>
              <a:t> link) and demo video</a:t>
            </a:r>
          </a:p>
          <a:p>
            <a:pPr lvl="1"/>
            <a:r>
              <a:rPr lang="en-US" kern="0" dirty="0"/>
              <a:t>		Will include the major components in software development process (introduce later)</a:t>
            </a:r>
          </a:p>
          <a:p>
            <a:pPr lvl="1"/>
            <a:r>
              <a:rPr lang="en-US" b="0" kern="0" dirty="0">
                <a:effectLst/>
              </a:rPr>
              <a:t>	Every student in this class will have </a:t>
            </a:r>
            <a:r>
              <a:rPr lang="en-US" b="0" kern="0" dirty="0" err="1">
                <a:effectLst/>
              </a:rPr>
              <a:t>HuaweiYun</a:t>
            </a:r>
            <a:r>
              <a:rPr lang="en-US" b="0" kern="0" dirty="0">
                <a:effectLst/>
              </a:rPr>
              <a:t> credits for project development</a:t>
            </a:r>
          </a:p>
          <a:p>
            <a:pPr lvl="1"/>
            <a:r>
              <a:rPr lang="en-US" kern="0" dirty="0"/>
              <a:t>	</a:t>
            </a:r>
            <a:r>
              <a:rPr lang="en-US" u="sng" dirty="0">
                <a:solidFill>
                  <a:srgbClr val="C00000"/>
                </a:solidFill>
                <a:cs typeface="Arial" panose="020B0604020202020204" pitchFamily="34" charset="0"/>
              </a:rPr>
              <a:t>Score will be counted </a:t>
            </a:r>
            <a:r>
              <a:rPr lang="en-US" u="sng" dirty="0" err="1">
                <a:solidFill>
                  <a:srgbClr val="C00000"/>
                </a:solidFill>
                <a:cs typeface="Arial" panose="020B0604020202020204" pitchFamily="34" charset="0"/>
              </a:rPr>
              <a:t>grouply</a:t>
            </a:r>
            <a:endParaRPr lang="en-US" u="sng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/>
            <a:endParaRPr lang="en-US" b="0" kern="0" dirty="0">
              <a:effectLst/>
            </a:endParaRPr>
          </a:p>
          <a:p>
            <a:pPr lvl="1"/>
            <a:r>
              <a:rPr lang="en-US" sz="1600" b="0" kern="0" dirty="0">
                <a:effectLst/>
              </a:rPr>
              <a:t>	</a:t>
            </a:r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048667" name="Rectangle 4"/>
          <p:cNvSpPr/>
          <p:nvPr/>
        </p:nvSpPr>
        <p:spPr bwMode="auto">
          <a:xfrm>
            <a:off x="2669957" y="5567747"/>
            <a:ext cx="1838325" cy="746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048668" name="Rectangle 5"/>
          <p:cNvSpPr/>
          <p:nvPr/>
        </p:nvSpPr>
        <p:spPr bwMode="auto">
          <a:xfrm>
            <a:off x="7946807" y="5569334"/>
            <a:ext cx="1839913" cy="744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048669" name="TextBox 2"/>
          <p:cNvSpPr txBox="1">
            <a:spLocks noChangeArrowheads="1"/>
          </p:cNvSpPr>
          <p:nvPr/>
        </p:nvSpPr>
        <p:spPr bwMode="auto">
          <a:xfrm>
            <a:off x="2863699" y="6005458"/>
            <a:ext cx="1451113" cy="307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0"/>
              <a:t>Local Machine </a:t>
            </a:r>
          </a:p>
        </p:txBody>
      </p:sp>
      <p:sp>
        <p:nvSpPr>
          <p:cNvPr id="1048670" name="TextBox 7"/>
          <p:cNvSpPr txBox="1">
            <a:spLocks noChangeArrowheads="1"/>
          </p:cNvSpPr>
          <p:nvPr/>
        </p:nvSpPr>
        <p:spPr bwMode="auto">
          <a:xfrm>
            <a:off x="8141309" y="6006328"/>
            <a:ext cx="1451113" cy="307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0" dirty="0"/>
              <a:t>Cloud (Huawei)</a:t>
            </a:r>
          </a:p>
        </p:txBody>
      </p:sp>
      <p:sp>
        <p:nvSpPr>
          <p:cNvPr id="1048671" name="TextBox 8"/>
          <p:cNvSpPr txBox="1">
            <a:spLocks noChangeArrowheads="1"/>
          </p:cNvSpPr>
          <p:nvPr/>
        </p:nvSpPr>
        <p:spPr bwMode="auto">
          <a:xfrm>
            <a:off x="3151933" y="5697657"/>
            <a:ext cx="874644" cy="3078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0">
                <a:solidFill>
                  <a:schemeClr val="tx2"/>
                </a:solidFill>
              </a:rPr>
              <a:t>Terminal</a:t>
            </a:r>
          </a:p>
        </p:txBody>
      </p:sp>
      <p:cxnSp>
        <p:nvCxnSpPr>
          <p:cNvPr id="3145730" name="Straight Arrow Connector 9"/>
          <p:cNvCxnSpPr>
            <a:cxnSpLocks noChangeShapeType="1"/>
          </p:cNvCxnSpPr>
          <p:nvPr/>
        </p:nvCxnSpPr>
        <p:spPr bwMode="auto">
          <a:xfrm>
            <a:off x="4744820" y="5851694"/>
            <a:ext cx="3054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45731" name="Straight Arrow Connector 13"/>
          <p:cNvCxnSpPr>
            <a:cxnSpLocks noChangeShapeType="1"/>
          </p:cNvCxnSpPr>
          <p:nvPr/>
        </p:nvCxnSpPr>
        <p:spPr bwMode="auto">
          <a:xfrm flipH="1">
            <a:off x="4744820" y="6005652"/>
            <a:ext cx="3054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48672" name="TextBox 17"/>
          <p:cNvSpPr txBox="1">
            <a:spLocks noChangeArrowheads="1"/>
          </p:cNvSpPr>
          <p:nvPr/>
        </p:nvSpPr>
        <p:spPr bwMode="auto">
          <a:xfrm>
            <a:off x="8429543" y="5700912"/>
            <a:ext cx="874644" cy="3078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048673" name="TextBox 18"/>
          <p:cNvSpPr txBox="1">
            <a:spLocks noChangeArrowheads="1"/>
          </p:cNvSpPr>
          <p:nvPr/>
        </p:nvSpPr>
        <p:spPr bwMode="auto">
          <a:xfrm>
            <a:off x="4873891" y="5543757"/>
            <a:ext cx="2708341" cy="307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0"/>
              <a:t>Input (Text, Image, Query)</a:t>
            </a:r>
          </a:p>
        </p:txBody>
      </p:sp>
      <p:sp>
        <p:nvSpPr>
          <p:cNvPr id="1048674" name="TextBox 19"/>
          <p:cNvSpPr txBox="1">
            <a:spLocks noChangeArrowheads="1"/>
          </p:cNvSpPr>
          <p:nvPr/>
        </p:nvSpPr>
        <p:spPr bwMode="auto">
          <a:xfrm>
            <a:off x="4391842" y="6008712"/>
            <a:ext cx="3597966" cy="307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0" dirty="0"/>
              <a:t>Output (Sentiment, Category, Result)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Microsoft Office PowerPoint</Application>
  <PresentationFormat>宽屏</PresentationFormat>
  <Paragraphs>479</Paragraphs>
  <Slides>35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CourierNewPSMT</vt:lpstr>
      <vt:lpstr>Helvetica</vt:lpstr>
      <vt:lpstr>Helvetica Regular</vt:lpstr>
      <vt:lpstr>SymbolMT</vt:lpstr>
      <vt:lpstr>TimesNewRomanPSMT</vt:lpstr>
      <vt:lpstr>等线</vt:lpstr>
      <vt:lpstr>微软雅黑</vt:lpstr>
      <vt:lpstr>Arial</vt:lpstr>
      <vt:lpstr>Calibri</vt:lpstr>
      <vt:lpstr>Calibri</vt:lpstr>
      <vt:lpstr>Wingdings</vt:lpstr>
      <vt:lpstr>Office 主题​​</vt:lpstr>
      <vt:lpstr>1_OfficePLUS</vt:lpstr>
      <vt:lpstr>PowerPoint 演示文稿</vt:lpstr>
      <vt:lpstr>PowerPoint 演示文稿</vt:lpstr>
      <vt:lpstr>About Me</vt:lpstr>
      <vt:lpstr>About the Team</vt:lpstr>
      <vt:lpstr>Join the Community</vt:lpstr>
      <vt:lpstr>Contents Covered in this Course[1,2,3]</vt:lpstr>
      <vt:lpstr>Calender</vt:lpstr>
      <vt:lpstr>Grading Scale</vt:lpstr>
      <vt:lpstr>Grading Scale</vt:lpstr>
      <vt:lpstr>PowerPoint 演示文稿</vt:lpstr>
      <vt:lpstr>What you can learn from this course</vt:lpstr>
      <vt:lpstr>What you should expect as an SDE</vt:lpstr>
      <vt:lpstr>Overall Aim of this Course</vt:lpstr>
      <vt:lpstr>PowerPoint 演示文稿</vt:lpstr>
      <vt:lpstr>Terminology: Stakeholders</vt:lpstr>
      <vt:lpstr>Software Development Process</vt:lpstr>
      <vt:lpstr>Feasibility</vt:lpstr>
      <vt:lpstr>Requirements</vt:lpstr>
      <vt:lpstr>User Interface/Experience (UI/UX)</vt:lpstr>
      <vt:lpstr>System Design</vt:lpstr>
      <vt:lpstr>Program Development</vt:lpstr>
      <vt:lpstr>Testing</vt:lpstr>
      <vt:lpstr>Acceptance and Release</vt:lpstr>
      <vt:lpstr>Operation and Maintenance</vt:lpstr>
      <vt:lpstr>PowerPoint 演示文稿</vt:lpstr>
      <vt:lpstr>Variety</vt:lpstr>
      <vt:lpstr>Risk</vt:lpstr>
      <vt:lpstr>Minimizing Risk: Communication</vt:lpstr>
      <vt:lpstr>Minimizing Risk: Communication</vt:lpstr>
      <vt:lpstr>Minimizing Risk: Visibility</vt:lpstr>
      <vt:lpstr>Minimizing Risk: Short Dev Cycle</vt:lpstr>
      <vt:lpstr>Scale</vt:lpstr>
      <vt:lpstr>Management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Qingyan Wu</cp:lastModifiedBy>
  <cp:revision>1</cp:revision>
  <dcterms:created xsi:type="dcterms:W3CDTF">2018-12-15T13:38:48Z</dcterms:created>
  <dcterms:modified xsi:type="dcterms:W3CDTF">2025-03-14T03:10:25Z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95a78b2e18ff43ca97320838aee8f3f4_23</vt:lpwstr>
  </property>
</Properties>
</file>