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2"/>
  </p:notesMasterIdLst>
  <p:sldIdLst>
    <p:sldId id="582" r:id="rId2"/>
    <p:sldId id="545" r:id="rId3"/>
    <p:sldId id="584" r:id="rId4"/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603" r:id="rId16"/>
    <p:sldId id="596" r:id="rId17"/>
    <p:sldId id="597" r:id="rId18"/>
    <p:sldId id="598" r:id="rId19"/>
    <p:sldId id="599" r:id="rId20"/>
    <p:sldId id="600" r:id="rId21"/>
    <p:sldId id="601" r:id="rId22"/>
    <p:sldId id="602" r:id="rId23"/>
    <p:sldId id="604" r:id="rId24"/>
    <p:sldId id="605" r:id="rId25"/>
    <p:sldId id="606" r:id="rId26"/>
    <p:sldId id="607" r:id="rId27"/>
    <p:sldId id="608" r:id="rId28"/>
    <p:sldId id="609" r:id="rId29"/>
    <p:sldId id="610" r:id="rId30"/>
    <p:sldId id="612" r:id="rId31"/>
    <p:sldId id="675" r:id="rId32"/>
    <p:sldId id="672" r:id="rId33"/>
    <p:sldId id="638" r:id="rId34"/>
    <p:sldId id="673" r:id="rId35"/>
    <p:sldId id="553" r:id="rId36"/>
    <p:sldId id="674" r:id="rId37"/>
    <p:sldId id="614" r:id="rId38"/>
    <p:sldId id="615" r:id="rId39"/>
    <p:sldId id="616" r:id="rId40"/>
    <p:sldId id="621" r:id="rId41"/>
    <p:sldId id="623" r:id="rId42"/>
    <p:sldId id="624" r:id="rId43"/>
    <p:sldId id="625" r:id="rId44"/>
    <p:sldId id="626" r:id="rId45"/>
    <p:sldId id="627" r:id="rId46"/>
    <p:sldId id="628" r:id="rId47"/>
    <p:sldId id="629" r:id="rId48"/>
    <p:sldId id="630" r:id="rId49"/>
    <p:sldId id="676" r:id="rId50"/>
    <p:sldId id="613" r:id="rId51"/>
    <p:sldId id="639" r:id="rId52"/>
    <p:sldId id="640" r:id="rId53"/>
    <p:sldId id="641" r:id="rId54"/>
    <p:sldId id="642" r:id="rId55"/>
    <p:sldId id="643" r:id="rId56"/>
    <p:sldId id="644" r:id="rId57"/>
    <p:sldId id="645" r:id="rId58"/>
    <p:sldId id="646" r:id="rId59"/>
    <p:sldId id="647" r:id="rId60"/>
    <p:sldId id="649" r:id="rId61"/>
    <p:sldId id="650" r:id="rId62"/>
    <p:sldId id="651" r:id="rId63"/>
    <p:sldId id="652" r:id="rId64"/>
    <p:sldId id="653" r:id="rId65"/>
    <p:sldId id="655" r:id="rId66"/>
    <p:sldId id="656" r:id="rId67"/>
    <p:sldId id="660" r:id="rId68"/>
    <p:sldId id="661" r:id="rId69"/>
    <p:sldId id="662" r:id="rId70"/>
    <p:sldId id="663" r:id="rId71"/>
    <p:sldId id="664" r:id="rId72"/>
    <p:sldId id="665" r:id="rId73"/>
    <p:sldId id="666" r:id="rId74"/>
    <p:sldId id="667" r:id="rId75"/>
    <p:sldId id="668" r:id="rId76"/>
    <p:sldId id="669" r:id="rId77"/>
    <p:sldId id="670" r:id="rId78"/>
    <p:sldId id="671" r:id="rId79"/>
    <p:sldId id="677" r:id="rId80"/>
    <p:sldId id="527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光迟" userId="15fc420c-f742-4852-805c-e39c7fd097d2" providerId="ADAL" clId="{D027EA11-E377-3E43-9523-FFA49897442A}"/>
    <pc:docChg chg="addSld delSld modSld">
      <pc:chgData name="刘光迟" userId="15fc420c-f742-4852-805c-e39c7fd097d2" providerId="ADAL" clId="{D027EA11-E377-3E43-9523-FFA49897442A}" dt="2024-02-29T15:06:59.158" v="508" actId="20577"/>
      <pc:docMkLst>
        <pc:docMk/>
      </pc:docMkLst>
      <pc:sldChg chg="addSp modSp mod">
        <pc:chgData name="刘光迟" userId="15fc420c-f742-4852-805c-e39c7fd097d2" providerId="ADAL" clId="{D027EA11-E377-3E43-9523-FFA49897442A}" dt="2024-02-29T13:48:21.343" v="42" actId="122"/>
        <pc:sldMkLst>
          <pc:docMk/>
          <pc:sldMk cId="3791991276" sldId="591"/>
        </pc:sldMkLst>
        <pc:spChg chg="add mod">
          <ac:chgData name="刘光迟" userId="15fc420c-f742-4852-805c-e39c7fd097d2" providerId="ADAL" clId="{D027EA11-E377-3E43-9523-FFA49897442A}" dt="2024-02-29T13:48:21.343" v="42" actId="122"/>
          <ac:spMkLst>
            <pc:docMk/>
            <pc:sldMk cId="3791991276" sldId="591"/>
            <ac:spMk id="4" creationId="{C3AA7991-0C2C-D27A-5288-7DAEFAC2418F}"/>
          </ac:spMkLst>
        </pc:spChg>
      </pc:sldChg>
      <pc:sldChg chg="modSp mod">
        <pc:chgData name="刘光迟" userId="15fc420c-f742-4852-805c-e39c7fd097d2" providerId="ADAL" clId="{D027EA11-E377-3E43-9523-FFA49897442A}" dt="2024-02-29T14:06:35.597" v="45" actId="20577"/>
        <pc:sldMkLst>
          <pc:docMk/>
          <pc:sldMk cId="67910548" sldId="608"/>
        </pc:sldMkLst>
        <pc:spChg chg="mod">
          <ac:chgData name="刘光迟" userId="15fc420c-f742-4852-805c-e39c7fd097d2" providerId="ADAL" clId="{D027EA11-E377-3E43-9523-FFA49897442A}" dt="2024-02-29T14:06:35.597" v="45" actId="20577"/>
          <ac:spMkLst>
            <pc:docMk/>
            <pc:sldMk cId="67910548" sldId="608"/>
            <ac:spMk id="9" creationId="{37ED1C8F-648F-DF2C-DF07-3E27F8202FBD}"/>
          </ac:spMkLst>
        </pc:spChg>
      </pc:sldChg>
      <pc:sldChg chg="modSp mod">
        <pc:chgData name="刘光迟" userId="15fc420c-f742-4852-805c-e39c7fd097d2" providerId="ADAL" clId="{D027EA11-E377-3E43-9523-FFA49897442A}" dt="2024-02-29T14:38:54.968" v="47" actId="20577"/>
        <pc:sldMkLst>
          <pc:docMk/>
          <pc:sldMk cId="0" sldId="642"/>
        </pc:sldMkLst>
        <pc:spChg chg="mod">
          <ac:chgData name="刘光迟" userId="15fc420c-f742-4852-805c-e39c7fd097d2" providerId="ADAL" clId="{D027EA11-E377-3E43-9523-FFA49897442A}" dt="2024-02-29T14:38:54.968" v="47" actId="20577"/>
          <ac:spMkLst>
            <pc:docMk/>
            <pc:sldMk cId="0" sldId="642"/>
            <ac:spMk id="4" creationId="{00000000-0000-0000-0000-000000000000}"/>
          </ac:spMkLst>
        </pc:spChg>
      </pc:sldChg>
      <pc:sldChg chg="del">
        <pc:chgData name="刘光迟" userId="15fc420c-f742-4852-805c-e39c7fd097d2" providerId="ADAL" clId="{D027EA11-E377-3E43-9523-FFA49897442A}" dt="2024-02-29T14:47:32.134" v="304" actId="2696"/>
        <pc:sldMkLst>
          <pc:docMk/>
          <pc:sldMk cId="0" sldId="654"/>
        </pc:sldMkLst>
      </pc:sldChg>
      <pc:sldChg chg="modSp add mod">
        <pc:chgData name="刘光迟" userId="15fc420c-f742-4852-805c-e39c7fd097d2" providerId="ADAL" clId="{D027EA11-E377-3E43-9523-FFA49897442A}" dt="2024-02-29T14:44:17.359" v="155" actId="207"/>
        <pc:sldMkLst>
          <pc:docMk/>
          <pc:sldMk cId="2805705242" sldId="675"/>
        </pc:sldMkLst>
        <pc:spChg chg="mod">
          <ac:chgData name="刘光迟" userId="15fc420c-f742-4852-805c-e39c7fd097d2" providerId="ADAL" clId="{D027EA11-E377-3E43-9523-FFA49897442A}" dt="2024-02-29T14:43:05.279" v="91" actId="20577"/>
          <ac:spMkLst>
            <pc:docMk/>
            <pc:sldMk cId="2805705242" sldId="675"/>
            <ac:spMk id="2" creationId="{E5190910-18F3-AC70-C551-004BD6515DA2}"/>
          </ac:spMkLst>
        </pc:spChg>
        <pc:spChg chg="mod">
          <ac:chgData name="刘光迟" userId="15fc420c-f742-4852-805c-e39c7fd097d2" providerId="ADAL" clId="{D027EA11-E377-3E43-9523-FFA49897442A}" dt="2024-02-29T14:44:17.359" v="155" actId="207"/>
          <ac:spMkLst>
            <pc:docMk/>
            <pc:sldMk cId="2805705242" sldId="675"/>
            <ac:spMk id="9" creationId="{CDB6BCFC-9A52-48B0-BBC9-8A6E173D6F7A}"/>
          </ac:spMkLst>
        </pc:spChg>
      </pc:sldChg>
      <pc:sldChg chg="modSp add mod">
        <pc:chgData name="刘光迟" userId="15fc420c-f742-4852-805c-e39c7fd097d2" providerId="ADAL" clId="{D027EA11-E377-3E43-9523-FFA49897442A}" dt="2024-02-29T14:46:26.566" v="303" actId="20577"/>
        <pc:sldMkLst>
          <pc:docMk/>
          <pc:sldMk cId="1619676154" sldId="676"/>
        </pc:sldMkLst>
        <pc:spChg chg="mod">
          <ac:chgData name="刘光迟" userId="15fc420c-f742-4852-805c-e39c7fd097d2" providerId="ADAL" clId="{D027EA11-E377-3E43-9523-FFA49897442A}" dt="2024-02-29T14:46:26.566" v="303" actId="20577"/>
          <ac:spMkLst>
            <pc:docMk/>
            <pc:sldMk cId="1619676154" sldId="676"/>
            <ac:spMk id="9" creationId="{CDB6BCFC-9A52-48B0-BBC9-8A6E173D6F7A}"/>
          </ac:spMkLst>
        </pc:spChg>
      </pc:sldChg>
      <pc:sldChg chg="modSp add mod">
        <pc:chgData name="刘光迟" userId="15fc420c-f742-4852-805c-e39c7fd097d2" providerId="ADAL" clId="{D027EA11-E377-3E43-9523-FFA49897442A}" dt="2024-02-29T15:06:59.158" v="508" actId="20577"/>
        <pc:sldMkLst>
          <pc:docMk/>
          <pc:sldMk cId="3959581636" sldId="677"/>
        </pc:sldMkLst>
        <pc:spChg chg="mod">
          <ac:chgData name="刘光迟" userId="15fc420c-f742-4852-805c-e39c7fd097d2" providerId="ADAL" clId="{D027EA11-E377-3E43-9523-FFA49897442A}" dt="2024-02-29T15:06:59.158" v="508" actId="20577"/>
          <ac:spMkLst>
            <pc:docMk/>
            <pc:sldMk cId="3959581636" sldId="677"/>
            <ac:spMk id="9" creationId="{CDB6BCFC-9A52-48B0-BBC9-8A6E173D6F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B7413-AF54-469D-ABFD-75D5619B0007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A31E6-CBE9-40EA-A2F4-8D17CCD5D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27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p/51/102751.shtml" TargetMode="External"/><Relationship Id="rId7" Type="http://schemas.openxmlformats.org/officeDocument/2006/relationships/hyperlink" Target="https://zhuanlan.zhihu.com/p/33529850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eibo.com/p/1005052284144087/photos?type=photo" TargetMode="External"/><Relationship Id="rId5" Type="http://schemas.openxmlformats.org/officeDocument/2006/relationships/hyperlink" Target="https://www.seu.edu.cn/bsxtwxw/main.htm" TargetMode="External"/><Relationship Id="rId4" Type="http://schemas.openxmlformats.org/officeDocument/2006/relationships/hyperlink" Target="https://mp.weixin.qq.com/mp/profile_ext?action=home&amp;__biz=MzA4MzM3Mzc3Ng==&amp;scene=124#wechat_redirect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2A17-D0FB-E832-307E-C76B5EC99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E6AC998-72EF-9BC7-35BB-56922167B1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1DA40F5-F985-88BF-2D37-18F666A6D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本模板基于“</a:t>
            </a:r>
            <a:r>
              <a:rPr lang="zh-CN" altLang="en-US" dirty="0">
                <a:hlinkClick r:id="rId3"/>
              </a:rPr>
              <a:t>中国科学院大学</a:t>
            </a:r>
            <a:r>
              <a:rPr lang="en-US" altLang="zh-CN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路人丁</a:t>
            </a:r>
            <a:r>
              <a:rPr lang="en-US" altLang="zh-CN" dirty="0">
                <a:hlinkClick r:id="rId3"/>
              </a:rPr>
              <a:t>-PPT</a:t>
            </a:r>
            <a:r>
              <a:rPr lang="zh-CN" altLang="en-US" dirty="0">
                <a:hlinkClick r:id="rId3"/>
              </a:rPr>
              <a:t>模板</a:t>
            </a:r>
            <a:r>
              <a:rPr lang="zh-CN" altLang="en-US" dirty="0"/>
              <a:t>”魔改而成，著作权归该作者所有。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本模板中使用的东南大学校徽、校标文字组合、校训文字等素材来自于微信公众号“</a:t>
            </a:r>
            <a:r>
              <a:rPr lang="zh-CN" altLang="en-US" dirty="0">
                <a:hlinkClick r:id="rId4"/>
              </a:rPr>
              <a:t>金木屋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本模板的视觉设计参考了“</a:t>
            </a:r>
            <a:r>
              <a:rPr lang="zh-CN" altLang="en-US" dirty="0">
                <a:hlinkClick r:id="rId5"/>
              </a:rPr>
              <a:t>东南大学视觉识别系统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人物介绍页头像素材来自 </a:t>
            </a:r>
            <a:r>
              <a:rPr lang="zh-CN" altLang="en-US" dirty="0">
                <a:hlinkClick r:id="rId6"/>
              </a:rPr>
              <a:t>小肥柴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本模板力求简洁，布局合理，主次分明。以学术风为设计理念，适用于学术报告与论文答辩等相关应用场景。模板未使用任何动画效果。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您仅可以以个人非商业用途使用本</a:t>
            </a:r>
            <a:r>
              <a:rPr lang="en-US" altLang="zh-CN" dirty="0"/>
              <a:t>PPT</a:t>
            </a:r>
            <a:r>
              <a:rPr lang="zh-CN" altLang="en-US" dirty="0"/>
              <a:t>模板，不可将信息内容的全部或部分用以出售，或以出租、出借、转让、分销、发布等其他任何方式供其他人使用。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欢迎 </a:t>
            </a:r>
            <a:r>
              <a:rPr lang="zh-CN" altLang="en-US" dirty="0">
                <a:hlinkClick r:id="rId7"/>
              </a:rPr>
              <a:t>持续关注东南大学止于至善学术风</a:t>
            </a:r>
            <a:r>
              <a:rPr lang="en-US" altLang="zh-CN" dirty="0">
                <a:hlinkClick r:id="rId7"/>
              </a:rPr>
              <a:t> PPT </a:t>
            </a:r>
            <a:r>
              <a:rPr lang="zh-CN" altLang="en-US" dirty="0">
                <a:hlinkClick r:id="rId7"/>
              </a:rPr>
              <a:t>模板</a:t>
            </a:r>
            <a:r>
              <a:rPr lang="zh-CN" altLang="en-US" dirty="0"/>
              <a:t> 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zhuanlan.zhihu.com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/p/335298500</a:t>
            </a:r>
            <a:r>
              <a:rPr lang="zh-CN" altLang="en-US" dirty="0"/>
              <a:t>）后续的功能优化及多语言更新版本。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最后，祝汇报顺利，马到成功！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Version:</a:t>
            </a:r>
            <a:r>
              <a:rPr kumimoji="1" lang="zh-CN" altLang="en-US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(2021) v1.5-en.</a:t>
            </a:r>
            <a:endParaRPr kumimoji="1" lang="zh-CN" altLang="en-US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B1D92D-FAAB-0A81-900B-D240D21DE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28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A31E6-CBE9-40EA-A2F4-8D17CCD5DDD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4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4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箭头: 五边形 46">
            <a:extLst>
              <a:ext uri="{FF2B5EF4-FFF2-40B4-BE49-F238E27FC236}">
                <a16:creationId xmlns:a16="http://schemas.microsoft.com/office/drawing/2014/main" id="{E27F0E8A-FBE3-41B6-A56B-7A14F7AAA7BA}"/>
              </a:ext>
            </a:extLst>
          </p:cNvPr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solidFill>
                <a:schemeClr val="accent6"/>
              </a:solidFill>
              <a:latin typeface="Helvetica Regular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AB9554-0968-7F4C-B17C-055427BAAC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5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EF621E98-351F-489A-ADCE-3FC79FDE6DDD}"/>
              </a:ext>
            </a:extLst>
          </p:cNvPr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C25A5A92-C8E6-4CA8-AB93-8B885C5EA989}"/>
              </a:ext>
            </a:extLst>
          </p:cNvPr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0B284135-360D-47CC-8BC2-5C03015968F7}"/>
              </a:ext>
            </a:extLst>
          </p:cNvPr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D0824BE2-0B1A-47B1-BAAF-7C29E1879AE7}"/>
              </a:ext>
            </a:extLst>
          </p:cNvPr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9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53D6D2E-F110-4473-8442-17B28C05A741}"/>
              </a:ext>
            </a:extLst>
          </p:cNvPr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BEB427-D252-4942-9F34-301C64219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358D7B-1DA9-9E4B-AFF1-9A13B20D43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CA3C166-80E6-1B4A-AD5B-C8D4745687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 i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4B77A5BA-0111-5844-9F86-5926B121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44B829B2-7BD2-9948-8F21-7182730A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6280651B-EA0A-1E41-B81D-87E3C43E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13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B0862E3-9A13-49FB-8057-D6463602E7B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33B73963-4941-42F0-9B00-7431FEF61A6C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9C71AABC-C91A-43D0-9AF8-0B6162EDCD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A32A9019-0CBC-4C4A-90F0-2676ED9FCD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1D06DB6D-BC70-544C-8EA4-3A3874C96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72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80DB1628-9D3D-4F59-B275-C695A900F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F01A7288-9F85-304B-887D-2D1E13D7A2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DE14FD2D-7810-B34E-8AFB-9A17BDEA70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18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F03BE017-E7F3-4A34-ABC3-ECA964258175}"/>
              </a:ext>
            </a:extLst>
          </p:cNvPr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="0" i="0" dirty="0">
              <a:latin typeface="Helvetica Regular" pitchFamily="2" charset="0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2" name="图片占位符 91">
            <a:extLst>
              <a:ext uri="{FF2B5EF4-FFF2-40B4-BE49-F238E27FC236}">
                <a16:creationId xmlns:a16="http://schemas.microsoft.com/office/drawing/2014/main" id="{D3B0A0DB-185C-4430-9224-1C0A227377F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 dirty="0"/>
          </a:p>
        </p:txBody>
      </p:sp>
      <p:sp>
        <p:nvSpPr>
          <p:cNvPr id="90" name="标题 1">
            <a:extLst>
              <a:ext uri="{FF2B5EF4-FFF2-40B4-BE49-F238E27FC236}">
                <a16:creationId xmlns:a16="http://schemas.microsoft.com/office/drawing/2014/main" id="{E3FA308D-84A8-4382-ADA4-2CD6EA622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68876A75-1BD3-9D4E-9D34-C6453E6DC7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48222E54-5ACA-6D4B-9A58-9B51C83B62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97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图片占位符 6">
            <a:extLst>
              <a:ext uri="{FF2B5EF4-FFF2-40B4-BE49-F238E27FC236}">
                <a16:creationId xmlns:a16="http://schemas.microsoft.com/office/drawing/2014/main" id="{260C43B2-4304-44E2-A6F0-062D59008B9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11D8ADCD-C58A-41B8-80C4-2341BB348593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3" name="标题 1">
            <a:extLst>
              <a:ext uri="{FF2B5EF4-FFF2-40B4-BE49-F238E27FC236}">
                <a16:creationId xmlns:a16="http://schemas.microsoft.com/office/drawing/2014/main" id="{841EB5B4-0657-4AE7-A427-642106D598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EC81340F-C45F-6B4F-9864-73BF32BA9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31D45924-509B-5D4C-A99D-FF1FB6F34B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1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D88D36A-B7BF-4F3A-AA10-0BECE80A55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5" name="图片占位符 94">
            <a:extLst>
              <a:ext uri="{FF2B5EF4-FFF2-40B4-BE49-F238E27FC236}">
                <a16:creationId xmlns:a16="http://schemas.microsoft.com/office/drawing/2014/main" id="{DEC9F75E-9249-4FFE-AF96-E92B201A1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" name="图片占位符 97">
            <a:extLst>
              <a:ext uri="{FF2B5EF4-FFF2-40B4-BE49-F238E27FC236}">
                <a16:creationId xmlns:a16="http://schemas.microsoft.com/office/drawing/2014/main" id="{E7782F2A-850E-4B5F-8330-CF50AC9EFA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9" name="图片占位符 98">
            <a:extLst>
              <a:ext uri="{FF2B5EF4-FFF2-40B4-BE49-F238E27FC236}">
                <a16:creationId xmlns:a16="http://schemas.microsoft.com/office/drawing/2014/main" id="{25096E3E-9433-4D85-BA39-301B214A35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DF883148-B063-4C5A-9CC7-CE69774A8C94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accent3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B8A4FF80-ED1E-4D1D-9434-215EB5FB87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B3A067A2-39E8-0940-8B54-688BC270D1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7D982EDC-1B4A-034E-9CE9-9172DBAF4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42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162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F00C798-F4CB-49E3-81E0-4CD12D5AEA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endParaRPr lang="en-US" altLang="zh-CN" dirty="0"/>
          </a:p>
          <a:p>
            <a:pPr lvl="0"/>
            <a:r>
              <a:rPr lang="en-US" altLang="zh-CN" dirty="0"/>
              <a:t>(Helvetica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Arial</a:t>
            </a:r>
            <a:r>
              <a:rPr lang="zh-CN" altLang="en-US" dirty="0"/>
              <a:t> </a:t>
            </a:r>
            <a:r>
              <a:rPr lang="en-US" altLang="zh-CN" dirty="0"/>
              <a:t>36Pt)</a:t>
            </a:r>
            <a:endParaRPr lang="zh-CN" altLang="en-US" dirty="0"/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C1695A4-3593-4E25-8722-4214E3CC76B6}"/>
              </a:ext>
            </a:extLst>
          </p:cNvPr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29C0276-5751-4797-BFA5-F68D05ACBB63}"/>
              </a:ext>
            </a:extLst>
          </p:cNvPr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5E25CC-A5BC-44E2-9950-5BDC824D9AC1}"/>
              </a:ext>
            </a:extLst>
          </p:cNvPr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82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B2DFB5F-1361-46F4-B3DF-471ECD4DCA18}"/>
              </a:ext>
            </a:extLst>
          </p:cNvPr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85D4CE6-0BBF-450D-B3AB-7C163A40E793}"/>
              </a:ext>
            </a:extLst>
          </p:cNvPr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49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1B478B4D-326B-4F22-B792-98AB7E9C8268}"/>
              </a:ext>
            </a:extLst>
          </p:cNvPr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bg1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742BE2E-64C4-45DC-B5F2-9CE85916052B}"/>
              </a:ext>
            </a:extLst>
          </p:cNvPr>
          <p:cNvSpPr txBox="1"/>
          <p:nvPr userDrawn="1"/>
        </p:nvSpPr>
        <p:spPr>
          <a:xfrm>
            <a:off x="4781377" y="483991"/>
            <a:ext cx="2629246" cy="90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Contents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BEB662E1-75A1-469F-B2C5-6EC6E8255C44}"/>
              </a:ext>
            </a:extLst>
          </p:cNvPr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b="0" i="0" dirty="0">
              <a:solidFill>
                <a:schemeClr val="bg1"/>
              </a:solidFill>
              <a:latin typeface="Helvetica Regular" pitchFamily="2" charset="0"/>
              <a:cs typeface="+mn-ea"/>
              <a:sym typeface="+mn-lt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CF32DCCF-D109-144D-93EF-7A463349C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8999" y="0"/>
            <a:ext cx="6858000" cy="685800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D607238F-89BF-434F-A2F2-C5D1BB90B6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7CB78A0-538A-4F4C-97AC-5D6B9B36EAE3}"/>
              </a:ext>
            </a:extLst>
          </p:cNvPr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lvetica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3F2D1-9FCF-4792-8D92-8CA0C104ED79}"/>
              </a:ext>
            </a:extLst>
          </p:cNvPr>
          <p:cNvSpPr txBox="1"/>
          <p:nvPr userDrawn="1"/>
        </p:nvSpPr>
        <p:spPr>
          <a:xfrm>
            <a:off x="5093161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01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FBCD60-E317-434E-9948-6517EE806648}"/>
              </a:ext>
            </a:extLst>
          </p:cNvPr>
          <p:cNvCxnSpPr>
            <a:cxnSpLocks/>
          </p:cNvCxnSpPr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E5FF972F-6C72-4EB1-91BD-22FC6A6BFE55}"/>
              </a:ext>
            </a:extLst>
          </p:cNvPr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ED22ADE-3337-4765-824B-2BCE393B3BC8}"/>
              </a:ext>
            </a:extLst>
          </p:cNvPr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F0E457-CBAE-48A1-9FDD-0AD48E16BB0E}"/>
              </a:ext>
            </a:extLst>
          </p:cNvPr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F5B61E3-C874-41BD-9977-575DE377EF7C}"/>
              </a:ext>
            </a:extLst>
          </p:cNvPr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79C958C-4261-4C02-847F-E854178B5EDF}"/>
              </a:ext>
            </a:extLst>
          </p:cNvPr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50FB6E99-D418-4444-914B-2306780544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5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FB16484-E5F7-4B77-B7A5-FDAB1703AF52}"/>
              </a:ext>
            </a:extLst>
          </p:cNvPr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FD6F57-F8D0-494A-A461-A05057362E38}"/>
              </a:ext>
            </a:extLst>
          </p:cNvPr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02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F3C94DC-BC3D-4914-BCEA-9BADE3C91715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D3B89C71-934D-411D-A2EA-05C70F77FCCA}"/>
              </a:ext>
            </a:extLst>
          </p:cNvPr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837D7F3-A47E-4687-B46E-2D3048C16002}"/>
              </a:ext>
            </a:extLst>
          </p:cNvPr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FE10A76B-7B22-4776-AAF9-D0EEE0D973D2}"/>
              </a:ext>
            </a:extLst>
          </p:cNvPr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0425897-AA01-4101-B050-A034992317B0}"/>
              </a:ext>
            </a:extLst>
          </p:cNvPr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DC1ADFB-E837-4D7F-B9F3-657D2F4ACAB6}"/>
              </a:ext>
            </a:extLst>
          </p:cNvPr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034BB7AD-2674-4436-98EF-FC7061F098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8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E3D9E87-D3B4-4F53-99F3-7438B7E4D4AB}"/>
              </a:ext>
            </a:extLst>
          </p:cNvPr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D21FE1-F1E4-4E14-BF8F-A4D4ED823FBC}"/>
              </a:ext>
            </a:extLst>
          </p:cNvPr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76C3FD-32D6-4E41-B7F5-97F8A47A3D05}"/>
              </a:ext>
            </a:extLst>
          </p:cNvPr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03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DD83EE6-28E8-42E1-9D1D-CEA16A3EF647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2CCFA9F-ED6D-4706-AB87-12B0B7099A55}"/>
              </a:ext>
            </a:extLst>
          </p:cNvPr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3FD0E-8CED-473A-8132-8C32D5EB7E41}"/>
              </a:ext>
            </a:extLst>
          </p:cNvPr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A2882-5AAA-4796-ACBF-11DE20417AB5}"/>
              </a:ext>
            </a:extLst>
          </p:cNvPr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5BF0DA-9E98-46CA-BC5A-2F733F99C372}"/>
              </a:ext>
            </a:extLst>
          </p:cNvPr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44B3714-021E-44F1-A9C0-8DB23D7B89E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2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>
            <a:extLst>
              <a:ext uri="{FF2B5EF4-FFF2-40B4-BE49-F238E27FC236}">
                <a16:creationId xmlns:a16="http://schemas.microsoft.com/office/drawing/2014/main" id="{F4B8A56B-7F99-43EE-87F0-42D96BE6E0C1}"/>
              </a:ext>
            </a:extLst>
          </p:cNvPr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A4933-BE2B-4B78-BB0B-EFF272C44588}"/>
              </a:ext>
            </a:extLst>
          </p:cNvPr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04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73394E7-E5C6-4B02-8A31-9C03D9C6FA0B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>
            <a:extLst>
              <a:ext uri="{FF2B5EF4-FFF2-40B4-BE49-F238E27FC236}">
                <a16:creationId xmlns:a16="http://schemas.microsoft.com/office/drawing/2014/main" id="{9FDAE5AE-1C3F-4A93-B305-B77CDC3F4BE2}"/>
              </a:ext>
            </a:extLst>
          </p:cNvPr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8B831D4E-CDC6-4513-9163-9BB77DDB0516}"/>
              </a:ext>
            </a:extLst>
          </p:cNvPr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五边形 10">
            <a:extLst>
              <a:ext uri="{FF2B5EF4-FFF2-40B4-BE49-F238E27FC236}">
                <a16:creationId xmlns:a16="http://schemas.microsoft.com/office/drawing/2014/main" id="{25618009-D285-438D-BF60-F87BDBE0685A}"/>
              </a:ext>
            </a:extLst>
          </p:cNvPr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五边形 11">
            <a:extLst>
              <a:ext uri="{FF2B5EF4-FFF2-40B4-BE49-F238E27FC236}">
                <a16:creationId xmlns:a16="http://schemas.microsoft.com/office/drawing/2014/main" id="{4A10CB81-B3E3-411C-90C9-3480A10EDB9B}"/>
              </a:ext>
            </a:extLst>
          </p:cNvPr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五边形 12">
            <a:extLst>
              <a:ext uri="{FF2B5EF4-FFF2-40B4-BE49-F238E27FC236}">
                <a16:creationId xmlns:a16="http://schemas.microsoft.com/office/drawing/2014/main" id="{D251409D-FDB9-430B-A00F-D4A65811924B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63A1AFEA-57CF-4E71-AF6C-91E549CCF7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76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>
            <a:extLst>
              <a:ext uri="{FF2B5EF4-FFF2-40B4-BE49-F238E27FC236}">
                <a16:creationId xmlns:a16="http://schemas.microsoft.com/office/drawing/2014/main" id="{03B97F61-153E-4B6E-8D40-C8B9A7E64D6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2B8D9-D400-4BD8-9CF6-DCEAAC82BDD5}"/>
              </a:ext>
            </a:extLst>
          </p:cNvPr>
          <p:cNvSpPr txBox="1"/>
          <p:nvPr userDrawn="1"/>
        </p:nvSpPr>
        <p:spPr>
          <a:xfrm>
            <a:off x="5093162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05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85F31B-D145-4BD9-A54B-96E8E681B170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>
            <a:extLst>
              <a:ext uri="{FF2B5EF4-FFF2-40B4-BE49-F238E27FC236}">
                <a16:creationId xmlns:a16="http://schemas.microsoft.com/office/drawing/2014/main" id="{883EB526-2712-4265-9BF4-5874AAB98515}"/>
              </a:ext>
            </a:extLst>
          </p:cNvPr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C7D4DE0F-D1AF-4276-ADBB-A15A5BFE8CB9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DFA316F4-7F98-4275-AAEF-578596A2062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219BA2AF-DF75-4C32-85E3-CB62BA8F756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A86D27D2-3D87-4A30-89B6-7FAFD15E7EA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BD5DBA0-D1E0-4B8B-AF12-F77A29B64E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25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七边形 5">
            <a:extLst>
              <a:ext uri="{FF2B5EF4-FFF2-40B4-BE49-F238E27FC236}">
                <a16:creationId xmlns:a16="http://schemas.microsoft.com/office/drawing/2014/main" id="{60753701-EC64-455B-B060-1320051E3FE3}"/>
              </a:ext>
            </a:extLst>
          </p:cNvPr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CBE861-C433-4078-A9A5-2C401EE3B270}"/>
              </a:ext>
            </a:extLst>
          </p:cNvPr>
          <p:cNvSpPr txBox="1"/>
          <p:nvPr userDrawn="1"/>
        </p:nvSpPr>
        <p:spPr>
          <a:xfrm>
            <a:off x="5093161" y="3044279"/>
            <a:ext cx="2068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 06</a:t>
            </a:r>
            <a:endParaRPr lang="zh-CN" altLang="en-US" sz="4400" b="1" i="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3DD6575-0576-4AFA-9BC4-891ADAB845BD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>
            <a:extLst>
              <a:ext uri="{FF2B5EF4-FFF2-40B4-BE49-F238E27FC236}">
                <a16:creationId xmlns:a16="http://schemas.microsoft.com/office/drawing/2014/main" id="{C48532B4-0A1B-49CC-99AA-FE75395721EF}"/>
              </a:ext>
            </a:extLst>
          </p:cNvPr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1" name="七边形 10">
            <a:extLst>
              <a:ext uri="{FF2B5EF4-FFF2-40B4-BE49-F238E27FC236}">
                <a16:creationId xmlns:a16="http://schemas.microsoft.com/office/drawing/2014/main" id="{32356412-5283-4799-9197-98AEACE613AC}"/>
              </a:ext>
            </a:extLst>
          </p:cNvPr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2" name="七边形 11">
            <a:extLst>
              <a:ext uri="{FF2B5EF4-FFF2-40B4-BE49-F238E27FC236}">
                <a16:creationId xmlns:a16="http://schemas.microsoft.com/office/drawing/2014/main" id="{4E421018-60A0-4F10-A9A6-A6EE3BBD8BF9}"/>
              </a:ext>
            </a:extLst>
          </p:cNvPr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3" name="七边形 12">
            <a:extLst>
              <a:ext uri="{FF2B5EF4-FFF2-40B4-BE49-F238E27FC236}">
                <a16:creationId xmlns:a16="http://schemas.microsoft.com/office/drawing/2014/main" id="{9B17F2FA-61E0-4197-AD3A-2DE5104FF5C1}"/>
              </a:ext>
            </a:extLst>
          </p:cNvPr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4" name="七边形 13">
            <a:extLst>
              <a:ext uri="{FF2B5EF4-FFF2-40B4-BE49-F238E27FC236}">
                <a16:creationId xmlns:a16="http://schemas.microsoft.com/office/drawing/2014/main" id="{1C86E54A-170E-4CA4-BE8B-1118DA74B7C4}"/>
              </a:ext>
            </a:extLst>
          </p:cNvPr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Helvetica" pitchFamily="2" charset="0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A5976A4D-F088-4D08-ABB4-FDF23F9CA8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altLang="zh-CN" dirty="0"/>
              <a:t>Edit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82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2CF8FAE-6DBB-42F8-A821-12D15C788E8C}"/>
              </a:ext>
            </a:extLst>
          </p:cNvPr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elvetica" pitchFamily="2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958D3BC-E7F4-4914-8CAC-14D6BF0FFFB3}"/>
              </a:ext>
            </a:extLst>
          </p:cNvPr>
          <p:cNvSpPr/>
          <p:nvPr/>
        </p:nvSpPr>
        <p:spPr>
          <a:xfrm>
            <a:off x="140677" y="3106616"/>
            <a:ext cx="2520462" cy="1066800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53FC77-9263-4C53-8F22-D64EBC3880B1}"/>
              </a:ext>
            </a:extLst>
          </p:cNvPr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itchFamily="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3BEEB7-FA72-410F-B92D-7D208F847B83}"/>
              </a:ext>
            </a:extLst>
          </p:cNvPr>
          <p:cNvSpPr txBox="1"/>
          <p:nvPr/>
        </p:nvSpPr>
        <p:spPr>
          <a:xfrm>
            <a:off x="23448" y="2848709"/>
            <a:ext cx="2782509" cy="15749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4400" b="1" i="0" dirty="0">
                <a:solidFill>
                  <a:schemeClr val="bg1"/>
                </a:solidFill>
                <a:latin typeface="Helvetica" pitchFamily="2" charset="0"/>
                <a:ea typeface="+mj-ea"/>
                <a:cs typeface="Arial" panose="020B0604020202020204" pitchFamily="34" charset="0"/>
              </a:rPr>
              <a:t>Contents</a:t>
            </a:r>
            <a:endParaRPr lang="zh-CN" altLang="en-US" sz="4000" b="1" i="0" dirty="0">
              <a:solidFill>
                <a:schemeClr val="bg1"/>
              </a:solidFill>
              <a:latin typeface="Helvetica" pitchFamily="2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02326B7-0E5A-F24B-8BE7-D58545042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23B942-3F1B-403C-8E85-6382B206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93AE5-CDDD-4CA4-8BCF-44DD4A71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383BD-F3E7-403E-84A3-6F01BCC2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A1635-4D35-4F49-9AAC-DA6F5F037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FD9E9-D991-439F-8738-F1CD489BA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94C284-E105-48E5-B7ED-E6DDC39F64AA}"/>
              </a:ext>
            </a:extLst>
          </p:cNvPr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9773E7-896B-4ABE-A918-DD345AEA7B33}"/>
              </a:ext>
            </a:extLst>
          </p:cNvPr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Helvetica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5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3840">
          <p15:clr>
            <a:srgbClr val="F26B43"/>
          </p15:clr>
        </p15:guide>
        <p15:guide id="3" pos="416">
          <p15:clr>
            <a:srgbClr val="F26B43"/>
          </p15:clr>
        </p15:guide>
        <p15:guide id="4" pos="725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4" Type="http://schemas.openxmlformats.org/officeDocument/2006/relationships/image" Target="../media/image18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19FB3-324C-135C-C597-CFE1F2A2D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6CBB627A-110C-5181-F71C-85385E9D2C31}"/>
              </a:ext>
            </a:extLst>
          </p:cNvPr>
          <p:cNvSpPr txBox="1">
            <a:spLocks/>
          </p:cNvSpPr>
          <p:nvPr/>
        </p:nvSpPr>
        <p:spPr>
          <a:xfrm>
            <a:off x="3791712" y="1239205"/>
            <a:ext cx="8191129" cy="2189795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4000" b="1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</a:rPr>
              <a:t>B09S0061</a:t>
            </a:r>
            <a:r>
              <a:rPr lang="en-CN" sz="4000" b="1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Software Engineering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altLang="zh-CN" sz="4000" b="1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Lecture 2</a:t>
            </a:r>
            <a:endParaRPr lang="zh-CN" altLang="en-US" sz="4000" b="1" dirty="0">
              <a:solidFill>
                <a:schemeClr val="accent1"/>
              </a:solidFill>
              <a:latin typeface="Helvetica" pitchFamily="2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43A5448-887B-2811-7B52-5977DCD9B7C4}"/>
              </a:ext>
            </a:extLst>
          </p:cNvPr>
          <p:cNvSpPr/>
          <p:nvPr/>
        </p:nvSpPr>
        <p:spPr>
          <a:xfrm>
            <a:off x="8750859" y="4819809"/>
            <a:ext cx="3003067" cy="61157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2025/02/28</a:t>
            </a:r>
            <a:endParaRPr lang="zh-CN" altLang="en-US" sz="2800" dirty="0">
              <a:solidFill>
                <a:schemeClr val="accent1"/>
              </a:solidFill>
              <a:latin typeface="Helvetica" pitchFamily="2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75C5DE9-02A6-176D-72BF-596AB60AD2DA}"/>
              </a:ext>
            </a:extLst>
          </p:cNvPr>
          <p:cNvSpPr/>
          <p:nvPr/>
        </p:nvSpPr>
        <p:spPr>
          <a:xfrm>
            <a:off x="5002654" y="4381010"/>
            <a:ext cx="6751272" cy="611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Instructor: Liu, </a:t>
            </a:r>
            <a:r>
              <a:rPr lang="en-US" altLang="zh-CN" sz="2800" dirty="0" err="1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Guangchi</a:t>
            </a:r>
            <a:r>
              <a:rPr lang="en-US" altLang="zh-CN" sz="28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 Ph.D.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597F1F1-8E5E-2A4E-EAB5-CFF7C279D9BA}"/>
              </a:ext>
            </a:extLst>
          </p:cNvPr>
          <p:cNvCxnSpPr>
            <a:cxnSpLocks/>
          </p:cNvCxnSpPr>
          <p:nvPr/>
        </p:nvCxnSpPr>
        <p:spPr>
          <a:xfrm>
            <a:off x="11842946" y="4575127"/>
            <a:ext cx="0" cy="752777"/>
          </a:xfrm>
          <a:prstGeom prst="line">
            <a:avLst/>
          </a:prstGeom>
          <a:ln w="508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9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BD68F-CAF6-CFB5-F009-FC02F8E74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9E41-C475-3BC3-8908-A6724FF2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Waterfall Model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BFBA1-3CF5-B3C7-EBE9-4F2C00E5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E7D8966-F8E2-9783-E73F-B1A066B44797}"/>
              </a:ext>
            </a:extLst>
          </p:cNvPr>
          <p:cNvSpPr txBox="1"/>
          <p:nvPr/>
        </p:nvSpPr>
        <p:spPr>
          <a:xfrm>
            <a:off x="572376" y="1690062"/>
            <a:ext cx="109465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 pure sequential model is not possible. </a:t>
            </a:r>
          </a:p>
          <a:p>
            <a:endParaRPr lang="en-US" altLang="zh-CN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The plan must allow for some form of iteration. </a:t>
            </a:r>
          </a:p>
          <a:p>
            <a:endParaRPr lang="en-US" altLang="zh-CN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Examples: </a:t>
            </a:r>
          </a:p>
          <a:p>
            <a:r>
              <a:rPr lang="en-US" altLang="zh-CN" sz="2000" dirty="0"/>
              <a:t>	A feasibility study cannot create a proposed budget and schedule without a preliminary 	study of the requirements and a tentative design.</a:t>
            </a:r>
          </a:p>
          <a:p>
            <a:endParaRPr lang="en-US" altLang="zh-CN" sz="2000" dirty="0"/>
          </a:p>
          <a:p>
            <a:r>
              <a:rPr lang="en-US" altLang="zh-CN" sz="2000" dirty="0"/>
              <a:t>	Detailed design and implementation reveal gaps in the requirements specification.</a:t>
            </a:r>
          </a:p>
          <a:p>
            <a:endParaRPr lang="en-US" altLang="zh-CN" sz="2000" dirty="0"/>
          </a:p>
          <a:p>
            <a:r>
              <a:rPr lang="en-US" altLang="zh-CN" sz="2000" dirty="0"/>
              <a:t>	Requirements and/or technology may change during the development. </a:t>
            </a:r>
            <a:endParaRPr lang="en-US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7991-0C2C-D27A-5288-7DAEFAC2418F}"/>
              </a:ext>
            </a:extLst>
          </p:cNvPr>
          <p:cNvSpPr txBox="1"/>
          <p:nvPr/>
        </p:nvSpPr>
        <p:spPr>
          <a:xfrm>
            <a:off x="3178053" y="5362033"/>
            <a:ext cx="46567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计划赶不上变化！</a:t>
            </a:r>
          </a:p>
        </p:txBody>
      </p:sp>
    </p:spTree>
    <p:extLst>
      <p:ext uri="{BB962C8B-B14F-4D97-AF65-F5344CB8AC3E}">
        <p14:creationId xmlns:p14="http://schemas.microsoft.com/office/powerpoint/2010/main" val="379199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2C8F0-E2CB-F858-A8F7-7ACE0C70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F76A-42D9-90E1-3C9A-431B3897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Modified Waterfall Model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875EE-975E-B526-B273-4778C3DB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63808B5-41A5-967E-EE2B-A0F7E2E07260}"/>
              </a:ext>
            </a:extLst>
          </p:cNvPr>
          <p:cNvGrpSpPr/>
          <p:nvPr/>
        </p:nvGrpSpPr>
        <p:grpSpPr>
          <a:xfrm>
            <a:off x="1808752" y="1310878"/>
            <a:ext cx="8574496" cy="4726027"/>
            <a:chOff x="1373457" y="1668948"/>
            <a:chExt cx="7064352" cy="382557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6856736-A321-DA96-A582-D3452EA35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6408" y="1668948"/>
              <a:ext cx="4191363" cy="148602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5A833E5-7E64-3C9D-D463-56581DE0B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3457" y="3154977"/>
              <a:ext cx="7064352" cy="2339543"/>
            </a:xfrm>
            <a:prstGeom prst="rect">
              <a:avLst/>
            </a:prstGeom>
          </p:spPr>
        </p:pic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6A9C8054-D694-59D1-F399-6A975EB5F228}"/>
              </a:ext>
            </a:extLst>
          </p:cNvPr>
          <p:cNvSpPr txBox="1"/>
          <p:nvPr/>
        </p:nvSpPr>
        <p:spPr>
          <a:xfrm>
            <a:off x="7640048" y="1463469"/>
            <a:ext cx="27432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Waterfall model with feedback </a:t>
            </a:r>
          </a:p>
          <a:p>
            <a:r>
              <a:rPr lang="en-US" altLang="zh-CN" sz="2000" dirty="0"/>
              <a:t>This is better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8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69D38-156E-77E2-14EC-95238BC83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40D5-E702-C209-3881-F62D3C92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When to Use the Modified Waterfall Model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CE5D5F-B65B-DEE9-238D-211CAF31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833CC38-446D-7023-9D3F-D3F545432E17}"/>
              </a:ext>
            </a:extLst>
          </p:cNvPr>
          <p:cNvSpPr txBox="1"/>
          <p:nvPr/>
        </p:nvSpPr>
        <p:spPr>
          <a:xfrm>
            <a:off x="572376" y="1690062"/>
            <a:ext cx="109465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The Modified Waterfall Model works best when the requirements are well understood and the design is straightforward, e.g.</a:t>
            </a:r>
          </a:p>
          <a:p>
            <a:pPr lvl="1"/>
            <a:r>
              <a:rPr lang="en-US" altLang="zh-CN" sz="2000" dirty="0"/>
              <a:t>Converting a manual data processing systems where the requirements were well understood (e.g., electricity billing).</a:t>
            </a:r>
          </a:p>
          <a:p>
            <a:pPr lvl="1"/>
            <a:r>
              <a:rPr lang="en-US" altLang="zh-CN" sz="2000" dirty="0"/>
              <a:t> </a:t>
            </a:r>
          </a:p>
          <a:p>
            <a:pPr lvl="1"/>
            <a:r>
              <a:rPr lang="en-US" altLang="zh-CN" sz="2000" dirty="0"/>
              <a:t>New version of a system where the functionality is closely derived from an earlier product (e.g. automatic braking system for a car). 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Portions of a large system where some components have clearly defined requirements and are clearly separated from the rest of the system.</a:t>
            </a:r>
            <a:endParaRPr lang="en-US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5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4AFAC-C5C9-C713-998E-66914A88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9202-5DFB-9DB5-121C-80DF8263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Iterative Refinement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5253F-3E75-E01F-AA64-578A7C0D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E70B6A7-FD19-3A75-36B0-2C5652AA11A3}"/>
              </a:ext>
            </a:extLst>
          </p:cNvPr>
          <p:cNvSpPr txBox="1"/>
          <p:nvPr/>
        </p:nvSpPr>
        <p:spPr>
          <a:xfrm>
            <a:off x="572376" y="1690062"/>
            <a:ext cx="109465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Concept</a:t>
            </a:r>
          </a:p>
          <a:p>
            <a:pPr lvl="1"/>
            <a:r>
              <a:rPr lang="en-US" altLang="zh-CN" sz="2000" dirty="0"/>
              <a:t>Requirements are hard to understand until there is an operational system, particularly with user interfaces. </a:t>
            </a:r>
          </a:p>
          <a:p>
            <a:pPr lvl="1"/>
            <a:r>
              <a:rPr lang="en-US" altLang="zh-CN" sz="2000" dirty="0"/>
              <a:t>System and program design may benefit from prototypes. 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Process</a:t>
            </a:r>
            <a:r>
              <a:rPr lang="en-US" altLang="zh-CN" sz="2000" dirty="0"/>
              <a:t> </a:t>
            </a:r>
          </a:p>
          <a:p>
            <a:pPr lvl="1"/>
            <a:r>
              <a:rPr lang="en-US" altLang="zh-CN" sz="2000" dirty="0"/>
              <a:t>Create a </a:t>
            </a:r>
            <a:r>
              <a:rPr lang="en-US" altLang="zh-CN" sz="2000" b="1" dirty="0">
                <a:solidFill>
                  <a:srgbClr val="FF0000"/>
                </a:solidFill>
              </a:rPr>
              <a:t>prototype</a:t>
            </a:r>
            <a:r>
              <a:rPr lang="en-US" altLang="zh-CN" sz="2000" dirty="0"/>
              <a:t> system early in the development process.</a:t>
            </a:r>
          </a:p>
          <a:p>
            <a:pPr lvl="1"/>
            <a:r>
              <a:rPr lang="en-US" altLang="zh-CN" sz="2000" dirty="0"/>
              <a:t>Review the prototype with clients and test it with users, to </a:t>
            </a:r>
            <a:r>
              <a:rPr lang="en-US" altLang="zh-CN" sz="2000" b="1" dirty="0">
                <a:solidFill>
                  <a:srgbClr val="FF0000"/>
                </a:solidFill>
              </a:rPr>
              <a:t>improve the understanding of the requirements </a:t>
            </a:r>
            <a:r>
              <a:rPr lang="en-US" altLang="zh-CN" sz="2000" dirty="0"/>
              <a:t>and </a:t>
            </a:r>
            <a:r>
              <a:rPr lang="en-US" altLang="zh-CN" sz="2000" b="1" dirty="0">
                <a:solidFill>
                  <a:srgbClr val="FF0000"/>
                </a:solidFill>
              </a:rPr>
              <a:t>clarify the design</a:t>
            </a:r>
            <a:r>
              <a:rPr lang="en-US" altLang="zh-CN" sz="2000" dirty="0"/>
              <a:t>.</a:t>
            </a:r>
          </a:p>
          <a:p>
            <a:pPr lvl="1"/>
            <a:r>
              <a:rPr lang="en-US" altLang="zh-CN" sz="2000" dirty="0"/>
              <a:t>Refine the prototype in a series of </a:t>
            </a:r>
            <a:r>
              <a:rPr lang="en-US" altLang="zh-CN" sz="2000" b="1" dirty="0">
                <a:solidFill>
                  <a:srgbClr val="FF0000"/>
                </a:solidFill>
              </a:rPr>
              <a:t>iterations</a:t>
            </a:r>
            <a:r>
              <a:rPr lang="en-US" altLang="zh-CN" sz="2000" dirty="0"/>
              <a:t>. </a:t>
            </a:r>
            <a:endParaRPr lang="en-US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F59B3-FCE0-6968-DDDA-725BD9DA4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2B3A-E878-DF11-18AA-116A7768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Iterative Refinement: an Example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094EB-472E-4A0D-C56B-CA3A8AEC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E5F06A4-CF18-855C-CBF7-4704E4003778}"/>
              </a:ext>
            </a:extLst>
          </p:cNvPr>
          <p:cNvSpPr txBox="1"/>
          <p:nvPr/>
        </p:nvSpPr>
        <p:spPr>
          <a:xfrm>
            <a:off x="572376" y="1338033"/>
            <a:ext cx="109465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Problem: Add graphics package to a programming environment</a:t>
            </a:r>
          </a:p>
          <a:p>
            <a:endParaRPr lang="en-US" altLang="zh-CN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Requirements</a:t>
            </a:r>
          </a:p>
          <a:p>
            <a:pPr lvl="1"/>
            <a:r>
              <a:rPr lang="en-US" altLang="zh-CN" sz="2000" dirty="0"/>
              <a:t>The client was unsure of several important requirements, </a:t>
            </a:r>
            <a:r>
              <a:rPr lang="en-US" altLang="zh-CN" sz="2000" dirty="0" err="1"/>
              <a:t>e.g</a:t>
            </a:r>
            <a:r>
              <a:rPr lang="en-US" altLang="zh-CN" sz="2000" dirty="0"/>
              <a:t>, syntax for how to manage coordinates across different objects. </a:t>
            </a:r>
          </a:p>
          <a:p>
            <a:pPr lvl="1"/>
            <a:endParaRPr lang="en-US" altLang="zh-CN" sz="2000" dirty="0"/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Process</a:t>
            </a:r>
          </a:p>
          <a:p>
            <a:pPr lvl="1"/>
            <a:r>
              <a:rPr lang="en-US" altLang="zh-CN" sz="2000" dirty="0"/>
              <a:t>Build a prototype version with a preprocessor and preliminary run-time package.</a:t>
            </a:r>
          </a:p>
          <a:p>
            <a:pPr lvl="1"/>
            <a:r>
              <a:rPr lang="en-US" altLang="zh-CN" sz="2000" dirty="0"/>
              <a:t>Have several iterations. For each iteration:</a:t>
            </a:r>
          </a:p>
          <a:p>
            <a:pPr lvl="2"/>
            <a:r>
              <a:rPr lang="en-US" altLang="zh-CN" sz="2000" dirty="0"/>
              <a:t>test the system with users</a:t>
            </a:r>
          </a:p>
          <a:p>
            <a:pPr lvl="2"/>
            <a:r>
              <a:rPr lang="en-US" altLang="zh-CN" sz="2000" dirty="0"/>
              <a:t>make modifications</a:t>
            </a:r>
          </a:p>
          <a:p>
            <a:pPr lvl="2"/>
            <a:r>
              <a:rPr lang="en-US" altLang="zh-CN" sz="2000" dirty="0"/>
              <a:t>repeat until users are pleased with function</a:t>
            </a:r>
          </a:p>
          <a:p>
            <a:pPr lvl="1"/>
            <a:r>
              <a:rPr lang="en-US" altLang="zh-CN" sz="2000" dirty="0"/>
              <a:t>As a final iteration, replace the preprocessor and eliminate patches and short cuts in the run-time package.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This is an example of iterative refinement. </a:t>
            </a:r>
          </a:p>
        </p:txBody>
      </p:sp>
    </p:spTree>
    <p:extLst>
      <p:ext uri="{BB962C8B-B14F-4D97-AF65-F5344CB8AC3E}">
        <p14:creationId xmlns:p14="http://schemas.microsoft.com/office/powerpoint/2010/main" val="345592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3EA5E-B6A9-3420-5B8B-B14C0999E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2CE5-716D-6146-0EFE-8EB4DE55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Iterative Refinement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6232C5-3048-EA7D-5A9C-0BDE1376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CAB270-5308-7847-3168-4983FFD67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70" y="1632728"/>
            <a:ext cx="6484313" cy="37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7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9F5E0-878E-BAE2-A4C5-0F963D356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7A36-8B4F-3826-FCAB-FEBE32AD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 of Iterative Refinement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3CF04C-270A-676F-7E5B-E3D44B75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73A9CA56-6102-5CCC-5D62-4B2610091CC3}"/>
              </a:ext>
            </a:extLst>
          </p:cNvPr>
          <p:cNvSpPr txBox="1"/>
          <p:nvPr/>
        </p:nvSpPr>
        <p:spPr>
          <a:xfrm>
            <a:off x="572376" y="1690062"/>
            <a:ext cx="109465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This is a 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rPr>
              <a:t>medium weight </a:t>
            </a:r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process with documentation created during the process. </a:t>
            </a:r>
          </a:p>
          <a:p>
            <a:endParaRPr lang="en-US" altLang="zh-CN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Iterative refinement uses various techniques that enable the client to review the planned system early during development: </a:t>
            </a:r>
          </a:p>
          <a:p>
            <a:pPr lvl="1"/>
            <a:r>
              <a:rPr lang="en-US" altLang="zh-CN" sz="2000" dirty="0"/>
              <a:t>User interface mock-ups </a:t>
            </a:r>
          </a:p>
          <a:p>
            <a:pPr lvl="1"/>
            <a:r>
              <a:rPr lang="en-US" altLang="zh-CN" sz="2000" dirty="0"/>
              <a:t>Throw-away software components</a:t>
            </a:r>
          </a:p>
          <a:p>
            <a:pPr lvl="1"/>
            <a:r>
              <a:rPr lang="en-US" altLang="zh-CN" sz="2000" dirty="0"/>
              <a:t>Dummy modules </a:t>
            </a:r>
          </a:p>
          <a:p>
            <a:pPr lvl="1"/>
            <a:r>
              <a:rPr lang="en-US" altLang="zh-CN" sz="2000" dirty="0"/>
              <a:t>Rapid prototyping </a:t>
            </a:r>
          </a:p>
          <a:p>
            <a:pPr lvl="1"/>
            <a:r>
              <a:rPr lang="en-US" altLang="zh-CN" sz="2000" dirty="0"/>
              <a:t>Successive refinement</a:t>
            </a:r>
          </a:p>
          <a:p>
            <a:pPr lvl="1"/>
            <a:r>
              <a:rPr lang="en-US" altLang="zh-CN" sz="2000" dirty="0"/>
              <a:t> </a:t>
            </a: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Get something working as quickly as possible, for client and user evaluation, but do not release it. 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2D9A6-5A6C-BD64-D4EE-1B15B746B6F1}"/>
              </a:ext>
            </a:extLst>
          </p:cNvPr>
          <p:cNvSpPr txBox="1"/>
          <p:nvPr/>
        </p:nvSpPr>
        <p:spPr>
          <a:xfrm>
            <a:off x="3577446" y="5593260"/>
            <a:ext cx="46567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Fake it until you make it</a:t>
            </a:r>
            <a:endParaRPr lang="zh-CN" altLang="en-US" sz="2000" b="1" dirty="0">
              <a:solidFill>
                <a:srgbClr val="C0000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5638A-A0B4-F975-E3C8-17D58FB4A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4FD7-BA6E-6A1B-3B69-C57B7F4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Spiral Development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631C9-E991-6B2F-DDF3-BC9489B5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9E08E7B-AA21-CECB-F1A0-F1E82B786690}"/>
              </a:ext>
            </a:extLst>
          </p:cNvPr>
          <p:cNvSpPr txBox="1"/>
          <p:nvPr/>
        </p:nvSpPr>
        <p:spPr>
          <a:xfrm>
            <a:off x="572376" y="1184145"/>
            <a:ext cx="109465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Example</a:t>
            </a:r>
          </a:p>
          <a:p>
            <a:r>
              <a:rPr lang="en-US" altLang="zh-CN" sz="2000" dirty="0"/>
              <a:t>	Developing a new version of an operating system (Microsoft).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Spiral development</a:t>
            </a: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With spiral development there is always a fully tested system, but the functionality is incomplete.</a:t>
            </a:r>
          </a:p>
          <a:p>
            <a:pPr lvl="1"/>
            <a:r>
              <a:rPr lang="en-US" altLang="zh-CN" sz="2000" dirty="0"/>
              <a:t>Create a base system that has the overall structure of the final product with dummy stubs for missing components.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For every completed component, create a comprehensive set of test cases.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Development teams build new or improved components, each with a set of test cases. Add these components to the source code library.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On a daily cycle, testers build the entire system from the source code library and run the complete set of test cases. </a:t>
            </a:r>
            <a:endParaRPr lang="en-US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53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AC8A6-B55F-FC02-93DE-3BEBC2F96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29C7-A7A8-C420-9374-8B3D7984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Spiral Development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47B74-219F-F1C4-B080-1BA33A24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AC26EB-E98E-88B5-8658-D474A2823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83" y="1875454"/>
            <a:ext cx="10240034" cy="32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1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D2627-CD83-AA66-BBEF-4B2CA9005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8994-83B3-881E-BB23-B01A8862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 of Spiral Development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6EC3C-45B5-C973-827E-B6B0A614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7D59BADC-B148-A973-F582-256A5448CE53}"/>
              </a:ext>
            </a:extLst>
          </p:cNvPr>
          <p:cNvSpPr txBox="1"/>
          <p:nvPr/>
        </p:nvSpPr>
        <p:spPr>
          <a:xfrm>
            <a:off x="572376" y="1690062"/>
            <a:ext cx="109465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Spiral development is widely used to develop new versions of large systems:</a:t>
            </a:r>
          </a:p>
          <a:p>
            <a:pPr lvl="1"/>
            <a:r>
              <a:rPr lang="en-US" altLang="zh-CN" sz="2000" dirty="0"/>
              <a:t>The overall system architecture is well understood.</a:t>
            </a:r>
          </a:p>
          <a:p>
            <a:pPr lvl="1"/>
            <a:r>
              <a:rPr lang="en-US" altLang="zh-CN" sz="2000" dirty="0"/>
              <a:t>Large components can be developed and tested separately.</a:t>
            </a:r>
          </a:p>
          <a:p>
            <a:pPr lvl="1"/>
            <a:r>
              <a:rPr lang="en-US" altLang="zh-CN" sz="2000" dirty="0"/>
              <a:t>The importance of the system justifies the overhead of setting up a comprehensive set of automated tests.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Challenges</a:t>
            </a:r>
            <a:r>
              <a:rPr lang="en-US" altLang="zh-CN" sz="2000" dirty="0"/>
              <a:t>	</a:t>
            </a:r>
          </a:p>
          <a:p>
            <a:pPr lvl="1"/>
            <a:r>
              <a:rPr lang="en-US" altLang="zh-CN" sz="2000" dirty="0"/>
              <a:t>Difficult to make major changes to the architecture.</a:t>
            </a:r>
          </a:p>
          <a:p>
            <a:pPr lvl="1"/>
            <a:r>
              <a:rPr lang="en-US" altLang="zh-CN" sz="2000" dirty="0"/>
              <a:t>Difficult to make changes that effect many components. </a:t>
            </a:r>
            <a:endParaRPr lang="en-US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5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5087" y="3977885"/>
            <a:ext cx="9521825" cy="644144"/>
          </a:xfrm>
          <a:prstGeom prst="rect">
            <a:avLst/>
          </a:prstGeom>
        </p:spPr>
        <p:txBody>
          <a:bodyPr wrap="square">
            <a:normAutofit fontScale="97500" lnSpcReduction="10000"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Software Development Process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819048" y="1319889"/>
            <a:ext cx="2553904" cy="2646878"/>
            <a:chOff x="5865211" y="1319889"/>
            <a:chExt cx="2553904" cy="2646878"/>
          </a:xfrm>
        </p:grpSpPr>
        <p:sp>
          <p:nvSpPr>
            <p:cNvPr id="2" name="文本框 1"/>
            <p:cNvSpPr txBox="1"/>
            <p:nvPr/>
          </p:nvSpPr>
          <p:spPr>
            <a:xfrm>
              <a:off x="5865211" y="1319889"/>
              <a:ext cx="2553904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dirty="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01</a:t>
              </a:r>
              <a:endParaRPr lang="zh-CN" altLang="en-US" sz="16600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865211" y="2574748"/>
              <a:ext cx="2553904" cy="4603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PART</a:t>
              </a:r>
              <a:r>
                <a:rPr lang="zh-CN" altLang="en-US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ONE </a:t>
              </a:r>
              <a:endParaRPr lang="zh-CN" altLang="en-US" sz="24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71980-1BD7-8C68-4928-1B6F5477A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252A-0142-A417-EE60-1C86C0B1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Incremental Release of Online Systems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51D58-BA10-7949-B724-6B3CDE9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0734ADA-66E8-36B3-62F5-44AB3EB7AF22}"/>
              </a:ext>
            </a:extLst>
          </p:cNvPr>
          <p:cNvSpPr txBox="1"/>
          <p:nvPr/>
        </p:nvSpPr>
        <p:spPr>
          <a:xfrm>
            <a:off x="572376" y="1690062"/>
            <a:ext cx="109465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It is easier for a small team to develop a small system correctly than to coordinate large projects with many ramifications.</a:t>
            </a:r>
          </a:p>
          <a:p>
            <a:endParaRPr lang="en-US" altLang="zh-CN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With web sites and other online software it is often possible to release a very basic system and add extra functionality in a sequence of short sprints. 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Example:</a:t>
            </a:r>
          </a:p>
          <a:p>
            <a:r>
              <a:rPr lang="en-US" altLang="zh-CN" sz="2000" dirty="0"/>
              <a:t>	Start-up company delivering from shops to homes. 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Advantages</a:t>
            </a:r>
          </a:p>
          <a:p>
            <a:pPr lvl="1"/>
            <a:r>
              <a:rPr lang="en-US" altLang="zh-CN" sz="2000" dirty="0"/>
              <a:t>Pay-back on investment begins soon.</a:t>
            </a:r>
          </a:p>
          <a:p>
            <a:pPr lvl="1"/>
            <a:r>
              <a:rPr lang="en-US" altLang="zh-CN" sz="2000" dirty="0"/>
              <a:t>Requirement are more clearly understood in developing subsequent sprints – minimize wasted effort.</a:t>
            </a:r>
          </a:p>
          <a:p>
            <a:pPr lvl="1"/>
            <a:r>
              <a:rPr lang="en-US" altLang="zh-CN" sz="2000" dirty="0"/>
              <a:t>Feedback from customers and clients can be incorporated in later phases. </a:t>
            </a:r>
            <a:endParaRPr lang="en-US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00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87BAC-6F8B-6AC9-BB0E-B81173D3E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8CC4-D410-0380-DB0C-8661728C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Agile Methods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42246-39D6-A90F-4FAB-C6AF8D87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0D49031-D3B7-0962-BCDF-86C36102DBA2}"/>
              </a:ext>
            </a:extLst>
          </p:cNvPr>
          <p:cNvSpPr txBox="1"/>
          <p:nvPr/>
        </p:nvSpPr>
        <p:spPr>
          <a:xfrm>
            <a:off x="622738" y="1690062"/>
            <a:ext cx="109465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The term Agile is used for a variety of methods. </a:t>
            </a:r>
          </a:p>
          <a:p>
            <a:endParaRPr lang="en-US" altLang="zh-CN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General principles: </a:t>
            </a:r>
          </a:p>
          <a:p>
            <a:pPr lvl="1"/>
            <a:r>
              <a:rPr lang="en-US" altLang="zh-CN" sz="2000" dirty="0"/>
              <a:t>A large project is divided into small increments called </a:t>
            </a:r>
            <a:r>
              <a:rPr lang="en-US" altLang="zh-CN" sz="2000" b="1" dirty="0">
                <a:solidFill>
                  <a:srgbClr val="FF0000"/>
                </a:solidFill>
              </a:rPr>
              <a:t>sprints</a:t>
            </a:r>
            <a:r>
              <a:rPr lang="en-US" altLang="zh-CN" sz="2000" dirty="0"/>
              <a:t>.</a:t>
            </a:r>
          </a:p>
          <a:p>
            <a:pPr lvl="1"/>
            <a:r>
              <a:rPr lang="en-US" altLang="zh-CN" sz="2000" dirty="0"/>
              <a:t>The development is carried out by small teams of 4 to 9 people.</a:t>
            </a:r>
          </a:p>
          <a:p>
            <a:pPr lvl="1"/>
            <a:r>
              <a:rPr lang="en-US" altLang="zh-CN" sz="2000" dirty="0"/>
              <a:t>The schedule is divided into fixed </a:t>
            </a:r>
            <a:r>
              <a:rPr lang="en-US" altLang="zh-CN" sz="2000" b="1" dirty="0">
                <a:solidFill>
                  <a:srgbClr val="FF0000"/>
                </a:solidFill>
              </a:rPr>
              <a:t>time boxes</a:t>
            </a:r>
            <a:r>
              <a:rPr lang="en-US" altLang="zh-CN" sz="2000" dirty="0"/>
              <a:t>, perhaps 2 to 4 weeks. </a:t>
            </a:r>
          </a:p>
          <a:p>
            <a:pPr lvl="1"/>
            <a:r>
              <a:rPr lang="en-US" altLang="zh-CN" sz="2000" dirty="0"/>
              <a:t>Each sprint is a time box during which the team completes part of a software project. A single sprint will go through several process steps, such as requirements, design, coding, and testing. Each sprint ends with fully tested code, ready to be put into production. </a:t>
            </a:r>
          </a:p>
          <a:p>
            <a:pPr lvl="1"/>
            <a:r>
              <a:rPr lang="en-US" altLang="zh-CN" sz="2000" dirty="0"/>
              <a:t>This is a </a:t>
            </a:r>
            <a:r>
              <a:rPr lang="en-US" altLang="zh-CN" sz="2000" b="1" dirty="0">
                <a:solidFill>
                  <a:srgbClr val="FF0000"/>
                </a:solidFill>
              </a:rPr>
              <a:t>lightweight process </a:t>
            </a:r>
            <a:r>
              <a:rPr lang="en-US" altLang="zh-CN" sz="2000" dirty="0"/>
              <a:t>with minimal documentation created during the process, but the final version needs full documentation for future maintenance. </a:t>
            </a:r>
            <a:endParaRPr lang="en-US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E5233-4B7F-B6A0-9225-0874926D8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E24A-12CA-5B69-67AA-23F3EAF5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Agile Development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52D18-85E5-DBF7-97B8-663FDC48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98F96AB7-52B3-40D3-03E6-0344B37FA969}"/>
              </a:ext>
            </a:extLst>
          </p:cNvPr>
          <p:cNvSpPr txBox="1"/>
          <p:nvPr/>
        </p:nvSpPr>
        <p:spPr>
          <a:xfrm>
            <a:off x="730996" y="4207686"/>
            <a:ext cx="109465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After each sprint the code may be:</a:t>
            </a:r>
          </a:p>
          <a:p>
            <a:pPr lvl="1"/>
            <a:r>
              <a:rPr lang="en-US" altLang="zh-CN" sz="2000" dirty="0"/>
              <a:t>released (original agile method)</a:t>
            </a:r>
          </a:p>
          <a:p>
            <a:pPr lvl="1"/>
            <a:r>
              <a:rPr lang="en-US" altLang="zh-CN" sz="2000" dirty="0"/>
              <a:t>combined with code from other sprints for subsequent release</a:t>
            </a:r>
          </a:p>
          <a:p>
            <a:pPr lvl="1"/>
            <a:r>
              <a:rPr lang="en-US" altLang="zh-CN" sz="2000" dirty="0"/>
              <a:t>incorporated into a larger code base (spiral development)</a:t>
            </a:r>
            <a:endParaRPr lang="en-US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3B8899-C6A8-1AB8-8841-8ED40C739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28" y="1303803"/>
            <a:ext cx="8550344" cy="26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65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9530B-E1E0-FC74-5524-99335A9BA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57D7-59CB-86B6-C9D2-5C3CF2AA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Agile: Releasing Code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C96443-9C83-F532-A0CC-F678D59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925D82F1-0BF1-D938-FE7C-D9082F3549BD}"/>
              </a:ext>
            </a:extLst>
          </p:cNvPr>
          <p:cNvSpPr txBox="1"/>
          <p:nvPr/>
        </p:nvSpPr>
        <p:spPr>
          <a:xfrm>
            <a:off x="622738" y="1797784"/>
            <a:ext cx="109465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Versions of agile</a:t>
            </a:r>
          </a:p>
          <a:p>
            <a:pPr lvl="1"/>
            <a:r>
              <a:rPr lang="en-US" altLang="zh-CN" sz="2000" dirty="0"/>
              <a:t>The original version of agile required each sprint to end with released code. This is rarely possible in practice. 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In this course, we define a sprint to create production quality code.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Some people use the term “sprint” to cover any short activity, but this is beyond the agile spirit.</a:t>
            </a:r>
            <a:endParaRPr lang="en-US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1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F947F-1F54-5F45-F3F2-C7FDAEE12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B1F1-B8B5-FAA6-B631-F27FE6F8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Agile Development: Rework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E5BF7-AA28-5062-03BD-0D7F9556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78985C31-68D5-F65D-FEA2-900235C2C078}"/>
              </a:ext>
            </a:extLst>
          </p:cNvPr>
          <p:cNvSpPr txBox="1"/>
          <p:nvPr/>
        </p:nvSpPr>
        <p:spPr>
          <a:xfrm>
            <a:off x="622738" y="1172414"/>
            <a:ext cx="1094652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The challenge of agile development</a:t>
            </a:r>
          </a:p>
          <a:p>
            <a:r>
              <a:rPr lang="en-US" altLang="zh-CN" sz="2000" dirty="0"/>
              <a:t>	The agile approach is excellent for the development or continual enhancement of a 	system within an established architecture.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 high-level team must establish the overall architecture and coordinate the sprints. </a:t>
            </a:r>
          </a:p>
          <a:p>
            <a:endParaRPr lang="en-US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Rework</a:t>
            </a: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With agile development the requirements and design of the overall system emerge incrementally.</a:t>
            </a:r>
          </a:p>
          <a:p>
            <a:pPr lvl="1"/>
            <a:r>
              <a:rPr lang="en-US" altLang="zh-CN" sz="2000" dirty="0"/>
              <a:t>Inevitably parts of some early sprints will need to be reworked.</a:t>
            </a:r>
          </a:p>
          <a:p>
            <a:pPr lvl="1"/>
            <a:r>
              <a:rPr lang="en-US" altLang="zh-CN" sz="2000" dirty="0"/>
              <a:t>This requires changes to code that has already been fully tested and may have been released. This is always awkward.</a:t>
            </a:r>
          </a:p>
          <a:p>
            <a:pPr lvl="1"/>
            <a:endParaRPr lang="en-US" altLang="zh-CN" sz="2000" dirty="0"/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If the volume of rework is large, it is more efficient not to fully polish each component, but to use iterative refinement to minimize the amount of rework. 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8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CB8BB-597A-BC3B-6553-0182EB40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2D9E-C6A9-5E0F-F0D5-C1ABD379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Mixed Processes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94F25-971D-9E52-6921-653390B5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02DEC23-FA61-6CFE-5B75-9DDB9BE66550}"/>
              </a:ext>
            </a:extLst>
          </p:cNvPr>
          <p:cNvSpPr txBox="1"/>
          <p:nvPr/>
        </p:nvSpPr>
        <p:spPr>
          <a:xfrm>
            <a:off x="572376" y="1391482"/>
            <a:ext cx="109465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In practice, many large projects use processes that mix aspects of the four types of software process. </a:t>
            </a:r>
          </a:p>
          <a:p>
            <a:endParaRPr lang="en-US" altLang="zh-CN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Examples</a:t>
            </a:r>
          </a:p>
          <a:p>
            <a:pPr lvl="1"/>
            <a:r>
              <a:rPr lang="en-US" altLang="zh-CN" sz="2000" dirty="0"/>
              <a:t>A project with well-understood requirements might use a modified waterfall approach to specify the requirements and system design, followed by a series of agile sprints. 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A project with vague requirements might use iterative refinement to clarify the requirements, followed by a modified waterfall model to build the final version.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With spiral development, new components may be developed as a series of sprints.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User interfaces have to be tested with users. This forces iterative development, whatever process is used for the rest of the system.</a:t>
            </a:r>
            <a:endParaRPr lang="en-US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51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EFF83-D4B6-BAF8-9401-DFEB004CD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3EA0-1968-19F0-7948-6CB266E9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Mixed Processes: Phased Development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A22102-3C42-12BF-E07C-97BE1F97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E867235-AFFF-DA28-11A7-CF1D5840CF52}"/>
              </a:ext>
            </a:extLst>
          </p:cNvPr>
          <p:cNvSpPr txBox="1"/>
          <p:nvPr/>
        </p:nvSpPr>
        <p:spPr>
          <a:xfrm>
            <a:off x="572376" y="1690062"/>
            <a:ext cx="109465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Divide a large project into two or more phases. </a:t>
            </a:r>
            <a:endParaRPr lang="en-US" altLang="zh-CN" sz="2000" dirty="0"/>
          </a:p>
          <a:p>
            <a:pPr lvl="1"/>
            <a:r>
              <a:rPr lang="en-US" altLang="zh-CN" sz="2000" dirty="0"/>
              <a:t>A first version of the system with basic functionality is brought quickly into production (Phase 1). </a:t>
            </a:r>
          </a:p>
          <a:p>
            <a:pPr lvl="1"/>
            <a:r>
              <a:rPr lang="en-US" altLang="zh-CN" sz="2000" dirty="0"/>
              <a:t>Subsequent phases are based on experience gained from users of the previous phase.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Advantages</a:t>
            </a:r>
          </a:p>
          <a:p>
            <a:pPr lvl="1"/>
            <a:r>
              <a:rPr lang="en-US" altLang="zh-CN" sz="2000" dirty="0"/>
              <a:t>Pay-back on investment begins soon.</a:t>
            </a:r>
          </a:p>
          <a:p>
            <a:pPr lvl="1"/>
            <a:r>
              <a:rPr lang="en-US" altLang="zh-CN" sz="2000" dirty="0"/>
              <a:t>Requirement are more clearly understood when developing subsequent phases.</a:t>
            </a:r>
          </a:p>
          <a:p>
            <a:pPr lvl="1"/>
            <a:r>
              <a:rPr lang="en-US" altLang="zh-CN" sz="2000" dirty="0"/>
              <a:t>Costs can be spread out over longer time periods.</a:t>
            </a:r>
            <a:endParaRPr lang="en-US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07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83564-99CE-17BA-B57C-CE4654096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CBC8-B70E-427D-2243-861CDCB7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Observations about Software Processes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F0F7B-62F0-8AEE-BF21-AC91B0C6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7ED1C8F-648F-DF2C-DF07-3E27F8202FBD}"/>
              </a:ext>
            </a:extLst>
          </p:cNvPr>
          <p:cNvSpPr txBox="1"/>
          <p:nvPr/>
        </p:nvSpPr>
        <p:spPr>
          <a:xfrm>
            <a:off x="572376" y="1690062"/>
            <a:ext cx="109465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Completed projects should have included all the basic process steps but ... the development process is always partly evolutionary. 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Risk is lowered by: 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</a:rPr>
              <a:t>Prototyping</a:t>
            </a:r>
            <a:r>
              <a:rPr lang="en-US" altLang="zh-CN" sz="2000" dirty="0"/>
              <a:t> key components</a:t>
            </a:r>
          </a:p>
          <a:p>
            <a:pPr lvl="1"/>
            <a:r>
              <a:rPr lang="en-US" altLang="zh-CN" sz="2000" dirty="0"/>
              <a:t>Frequent </a:t>
            </a:r>
            <a:r>
              <a:rPr lang="en-US" altLang="zh-CN" sz="2000" b="1" dirty="0">
                <a:solidFill>
                  <a:srgbClr val="FF0000"/>
                </a:solidFill>
              </a:rPr>
              <a:t>releases</a:t>
            </a:r>
            <a:r>
              <a:rPr lang="en-US" altLang="zh-CN" sz="2000" dirty="0"/>
              <a:t>, or dividing large projects into </a:t>
            </a:r>
            <a:r>
              <a:rPr lang="en-US" altLang="zh-CN" sz="2000" b="1" dirty="0">
                <a:solidFill>
                  <a:srgbClr val="FF0000"/>
                </a:solidFill>
              </a:rPr>
              <a:t>phases</a:t>
            </a:r>
          </a:p>
          <a:p>
            <a:pPr lvl="1"/>
            <a:r>
              <a:rPr lang="en-US" altLang="zh-CN" sz="2000" dirty="0"/>
              <a:t>Early and repeated testing with </a:t>
            </a:r>
            <a:r>
              <a:rPr lang="en-US" altLang="zh-CN" sz="2000" b="1" dirty="0">
                <a:solidFill>
                  <a:srgbClr val="FF0000"/>
                </a:solidFill>
              </a:rPr>
              <a:t>users</a:t>
            </a:r>
            <a:r>
              <a:rPr lang="en-US" altLang="zh-CN" sz="2000" dirty="0"/>
              <a:t> and </a:t>
            </a:r>
            <a:r>
              <a:rPr lang="en-US" altLang="zh-CN" sz="2000" b="1" dirty="0">
                <a:solidFill>
                  <a:srgbClr val="FF0000"/>
                </a:solidFill>
              </a:rPr>
              <a:t>customers</a:t>
            </a:r>
          </a:p>
          <a:p>
            <a:pPr lvl="1"/>
            <a:r>
              <a:rPr lang="en-US" altLang="zh-CN" sz="2000" dirty="0"/>
              <a:t>Following a </a:t>
            </a:r>
            <a:r>
              <a:rPr lang="en-US" altLang="zh-CN" sz="2000" b="1" dirty="0">
                <a:solidFill>
                  <a:srgbClr val="FF0000"/>
                </a:solidFill>
              </a:rPr>
              <a:t>visible</a:t>
            </a:r>
            <a:r>
              <a:rPr lang="en-US" altLang="zh-CN" sz="2000" dirty="0"/>
              <a:t> software process 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It is never possible to complete each step without provision for revision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0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AE806-1DA5-BBC4-85AA-4015FA82C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5CAD-D68D-638B-19C6-09BDE4D1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Choosing a Software Process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072009-9563-01D8-94A4-039E0E86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F7A7135-CB05-8B29-D275-70906C755E0D}"/>
              </a:ext>
            </a:extLst>
          </p:cNvPr>
          <p:cNvSpPr txBox="1"/>
          <p:nvPr/>
        </p:nvSpPr>
        <p:spPr>
          <a:xfrm>
            <a:off x="572376" y="1690062"/>
            <a:ext cx="109465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Changes during the software development process are expensive.</a:t>
            </a:r>
          </a:p>
          <a:p>
            <a:pPr lvl="1"/>
            <a:r>
              <a:rPr lang="en-US" altLang="zh-CN" sz="2000" dirty="0"/>
              <a:t>If the requirements are poorly understood or expected to change, select a process that keeps flexibility. </a:t>
            </a:r>
            <a:r>
              <a:rPr lang="en-US" altLang="zh-CN" sz="2000" b="1" dirty="0">
                <a:solidFill>
                  <a:srgbClr val="FF0000"/>
                </a:solidFill>
              </a:rPr>
              <a:t>Iterative refinement, agile sprints, phased implementation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If a big software system has many inter-related components, avoid major changes to the design of a system during development. </a:t>
            </a:r>
            <a:r>
              <a:rPr lang="en-US" altLang="zh-CN" sz="2000" b="1" dirty="0">
                <a:solidFill>
                  <a:srgbClr val="FF0000"/>
                </a:solidFill>
              </a:rPr>
              <a:t>Modified waterfall model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If the market for the software is poorly understood, use a process that gets operational software in front of customers as quickly as possible. </a:t>
            </a:r>
            <a:r>
              <a:rPr lang="en-US" altLang="zh-CN" sz="2000" b="1" dirty="0">
                <a:solidFill>
                  <a:srgbClr val="FF0000"/>
                </a:solidFill>
              </a:rPr>
              <a:t>Agile sprints</a:t>
            </a:r>
            <a:r>
              <a:rPr lang="en-US" altLang="zh-CN" sz="2000" dirty="0"/>
              <a:t>.</a:t>
            </a:r>
            <a:endParaRPr lang="en-US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2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84F9D-A046-55E1-E466-899BFAD35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1A73-5151-720B-D516-AD93FF40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Corporate Processes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6F5EB5-6603-B39A-02AC-CB81F56E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86F164F-103D-984C-4BCA-A205962FDDE6}"/>
              </a:ext>
            </a:extLst>
          </p:cNvPr>
          <p:cNvSpPr txBox="1"/>
          <p:nvPr/>
        </p:nvSpPr>
        <p:spPr>
          <a:xfrm>
            <a:off x="572376" y="1690062"/>
            <a:ext cx="109465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Large software development organizations have their own internal processes that are designed for their needs. For example:</a:t>
            </a:r>
          </a:p>
          <a:p>
            <a:pPr lvl="1"/>
            <a:r>
              <a:rPr lang="en-US" altLang="zh-CN" sz="2000" dirty="0"/>
              <a:t>Amazon (Internet commerce) was a pioneer in using agile methods. Most software development is divided into sprints of about four weeks elapsed time. 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Move fast and break things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Lockheed Martin (government contractor) follows a modified waterfall model that fits with the way that the US government manages software contracts. 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Microsoft (PC software) places great emphasis on testing with a very wide variety of equipment and backwards compatibility. Much of the development uses a spiral process.</a:t>
            </a:r>
            <a:endParaRPr lang="en-US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6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2FD36-08E7-9A35-B0A9-05B7FBBD7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413C-E7E8-D401-BCC3-FAD46826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Sequence </a:t>
            </a:r>
            <a:r>
              <a:rPr lang="en-US" altLang="zh-CN" dirty="0"/>
              <a:t>of Processes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BD49B0-36AD-5717-458A-C8DBF5F2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D27AF-33C3-8983-4E8C-C40A2B4A640F}"/>
              </a:ext>
            </a:extLst>
          </p:cNvPr>
          <p:cNvSpPr txBox="1"/>
          <p:nvPr/>
        </p:nvSpPr>
        <p:spPr>
          <a:xfrm>
            <a:off x="493549" y="1372887"/>
            <a:ext cx="1094652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Lecture 1 introduced several process steps: </a:t>
            </a:r>
            <a:br>
              <a:rPr lang="en-US" sz="1800" b="1" dirty="0">
                <a:solidFill>
                  <a:srgbClr val="4472A3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>
                <a:solidFill>
                  <a:srgbClr val="4472A3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altLang="zh-CN" sz="2000" dirty="0"/>
              <a:t>Requirements</a:t>
            </a:r>
          </a:p>
          <a:p>
            <a:r>
              <a:rPr lang="en-US" altLang="zh-CN" sz="2000" dirty="0"/>
              <a:t>	User interface design</a:t>
            </a:r>
          </a:p>
          <a:p>
            <a:r>
              <a:rPr lang="en-US" altLang="zh-CN" sz="2000" dirty="0"/>
              <a:t>	System design</a:t>
            </a:r>
          </a:p>
          <a:p>
            <a:r>
              <a:rPr lang="en-US" altLang="zh-CN" sz="2000" dirty="0"/>
              <a:t>	Program development (design and coding) </a:t>
            </a:r>
          </a:p>
          <a:p>
            <a:r>
              <a:rPr lang="en-US" altLang="zh-CN" sz="2000" dirty="0"/>
              <a:t>	Acceptance and release</a:t>
            </a:r>
          </a:p>
          <a:p>
            <a:endParaRPr lang="en-US" sz="2000" dirty="0">
              <a:effectLst/>
            </a:endParaRP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Every software project will include these basic steps, in some shape or form, but:</a:t>
            </a:r>
            <a:b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rgbClr val="4472A3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US" altLang="zh-CN" sz="2000" dirty="0"/>
              <a:t>The steps may be formal or informal.</a:t>
            </a:r>
          </a:p>
          <a:p>
            <a:r>
              <a:rPr lang="en-US" altLang="zh-CN" sz="2000" dirty="0"/>
              <a:t>	The steps may be carried out in various sequences.</a:t>
            </a:r>
          </a:p>
          <a:p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 software development process or methodology is a systematic way of combining these steps to build a software system. </a:t>
            </a: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1495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AFCCA-7668-193B-8FA8-D78E3DE1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0910-18F3-AC70-C551-004BD651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Fashion and Buzz Words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E18B48-A0A7-582F-4177-D1676A06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DB6BCFC-9A52-48B0-BBC9-8A6E173D6F7A}"/>
              </a:ext>
            </a:extLst>
          </p:cNvPr>
          <p:cNvSpPr txBox="1"/>
          <p:nvPr/>
        </p:nvSpPr>
        <p:spPr>
          <a:xfrm>
            <a:off x="572375" y="1690062"/>
            <a:ext cx="1116399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Every few years a new software methodology gets great publicity.</a:t>
            </a:r>
          </a:p>
          <a:p>
            <a:endParaRPr lang="en-US" altLang="zh-CN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Recent examples include heroic programming, agile, scrum, </a:t>
            </a:r>
            <a:r>
              <a:rPr lang="en-US" altLang="zh-CN" sz="2000" b="1" dirty="0" err="1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devOps</a:t>
            </a:r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, Jenkins pipeline, etc.</a:t>
            </a:r>
          </a:p>
          <a:p>
            <a:pPr lvl="1"/>
            <a:r>
              <a:rPr lang="en-US" altLang="zh-CN" sz="2000" dirty="0"/>
              <a:t>All claim to be a vast improvement over previous ways of developing software.</a:t>
            </a:r>
          </a:p>
          <a:p>
            <a:pPr lvl="1"/>
            <a:r>
              <a:rPr lang="en-US" altLang="zh-CN" sz="2000" dirty="0"/>
              <a:t>Most include some good ideas, but others are simple reformulations of old concepts.</a:t>
            </a:r>
          </a:p>
          <a:p>
            <a:pPr lvl="1"/>
            <a:r>
              <a:rPr lang="en-US" altLang="zh-CN" sz="2000" dirty="0"/>
              <a:t>Each new methodology invents new buzz words.</a:t>
            </a:r>
            <a:endParaRPr lang="en-US" altLang="zh-CN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lvl="1"/>
            <a:endParaRPr lang="en-US" altLang="zh-CN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Don’t be fooled by marketing. </a:t>
            </a:r>
          </a:p>
          <a:p>
            <a:pPr lvl="1"/>
            <a:r>
              <a:rPr lang="en-US" altLang="zh-CN" sz="2000" dirty="0"/>
              <a:t>There is no development process that works for all types of software.</a:t>
            </a:r>
          </a:p>
          <a:p>
            <a:pPr lvl="1"/>
            <a:r>
              <a:rPr lang="en-US" altLang="zh-CN" sz="2000" dirty="0"/>
              <a:t>Even the best processes need skilled developers to create good, secure, reliable, systems</a:t>
            </a:r>
            <a:endParaRPr lang="en-US" altLang="zh-CN" sz="2000" b="1" dirty="0">
              <a:solidFill>
                <a:srgbClr val="FF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4273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AFCCA-7668-193B-8FA8-D78E3DE1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0910-18F3-AC70-C551-004BD651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Requirements on Final Project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E18B48-A0A7-582F-4177-D1676A06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DB6BCFC-9A52-48B0-BBC9-8A6E173D6F7A}"/>
              </a:ext>
            </a:extLst>
          </p:cNvPr>
          <p:cNvSpPr txBox="1"/>
          <p:nvPr/>
        </p:nvSpPr>
        <p:spPr>
          <a:xfrm>
            <a:off x="572375" y="1690062"/>
            <a:ext cx="11163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1. Describe the process used in your project and explain why 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05705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5087" y="3977885"/>
            <a:ext cx="9521825" cy="644144"/>
          </a:xfrm>
          <a:prstGeom prst="rect">
            <a:avLst/>
          </a:prstGeom>
        </p:spPr>
        <p:txBody>
          <a:bodyPr wrap="square">
            <a:normAutofit fontScale="97500" lnSpcReduction="10000"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Feasibility Studies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819048" y="1319889"/>
            <a:ext cx="2553904" cy="2646878"/>
            <a:chOff x="5865211" y="1319889"/>
            <a:chExt cx="2553904" cy="2646878"/>
          </a:xfrm>
        </p:grpSpPr>
        <p:sp>
          <p:nvSpPr>
            <p:cNvPr id="2" name="文本框 1"/>
            <p:cNvSpPr txBox="1"/>
            <p:nvPr/>
          </p:nvSpPr>
          <p:spPr>
            <a:xfrm>
              <a:off x="5865211" y="1319889"/>
              <a:ext cx="2553904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dirty="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02</a:t>
              </a:r>
              <a:endParaRPr lang="zh-CN" altLang="en-US" sz="16600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865211" y="2574748"/>
              <a:ext cx="2553904" cy="4603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PART</a:t>
              </a:r>
              <a:r>
                <a:rPr lang="zh-CN" altLang="en-US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TWO </a:t>
              </a:r>
              <a:endParaRPr lang="zh-CN" altLang="en-US" sz="24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Feasibility Study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21882" y="2932955"/>
            <a:ext cx="8778875" cy="2329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dirty="0"/>
              <a:t>夫未战而庙算胜者，得算多也，未战而庙算不胜者，得算少也。多算胜，少算不胜，而况于无算乎！</a:t>
            </a:r>
          </a:p>
          <a:p>
            <a:pPr algn="r"/>
            <a:r>
              <a:rPr lang="en-US" altLang="zh-CN" dirty="0"/>
              <a:t>——《</a:t>
            </a:r>
            <a:r>
              <a:rPr lang="zh-CN" altLang="en-US" dirty="0"/>
              <a:t>孙子兵法</a:t>
            </a:r>
            <a:r>
              <a:rPr lang="en-US" altLang="zh-CN" dirty="0"/>
              <a:t>·</a:t>
            </a:r>
            <a:r>
              <a:rPr lang="zh-CN" altLang="en-US" dirty="0"/>
              <a:t>计篇</a:t>
            </a:r>
            <a:r>
              <a:rPr lang="en-US" altLang="zh-CN" dirty="0"/>
              <a:t>》</a:t>
            </a:r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27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Feasibility</a:t>
            </a:r>
            <a:r>
              <a:rPr lang="en-US" altLang="zh-CN"/>
              <a:t> </a:t>
            </a:r>
            <a:r>
              <a:rPr lang="zh-CN" altLang="en-US"/>
              <a:t>Study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1565" y="1458595"/>
            <a:ext cx="97853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None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feasibility study</a:t>
            </a:r>
            <a:r>
              <a:rPr lang="en-US" sz="2000" dirty="0"/>
              <a:t> is a study made before committing to a project.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91565" y="2374900"/>
            <a:ext cx="60960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/>
              <a:t>A feasibility study leads to a </a:t>
            </a:r>
            <a:r>
              <a:rPr lang="en-US" sz="2000" dirty="0">
                <a:solidFill>
                  <a:srgbClr val="C00000"/>
                </a:solidFill>
              </a:rPr>
              <a:t>decision:</a:t>
            </a:r>
            <a:endParaRPr lang="en-US" sz="2000" dirty="0"/>
          </a:p>
          <a:p>
            <a:r>
              <a:rPr lang="en-US" sz="2000" dirty="0"/>
              <a:t>• go ahead</a:t>
            </a:r>
          </a:p>
          <a:p>
            <a:r>
              <a:rPr lang="en-US" sz="2000" dirty="0"/>
              <a:t>• do not go ahead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90930" y="3907155"/>
            <a:ext cx="9785985" cy="779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buClrTx/>
              <a:buSzTx/>
              <a:buNone/>
            </a:pPr>
            <a:r>
              <a:rPr lang="en-US" sz="2000" dirty="0"/>
              <a:t>In production projects, the feasibility study often leads to a </a:t>
            </a:r>
            <a:r>
              <a:rPr lang="en-US" sz="2000" dirty="0">
                <a:solidFill>
                  <a:srgbClr val="C00000"/>
                </a:solidFill>
              </a:rPr>
              <a:t>budget request.</a:t>
            </a:r>
          </a:p>
          <a:p>
            <a:pPr algn="l">
              <a:buClrTx/>
              <a:buSzTx/>
              <a:buFontTx/>
              <a:buNone/>
            </a:pPr>
            <a:r>
              <a:rPr lang="en-US" sz="2000" dirty="0"/>
              <a:t>A feasibility study may be in the form of a </a:t>
            </a:r>
            <a:r>
              <a:rPr lang="en-US" sz="2000" dirty="0">
                <a:solidFill>
                  <a:srgbClr val="C00000"/>
                </a:solidFill>
              </a:rPr>
              <a:t>proposal.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	are Feasibility Studies Difficult?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0570" y="1148832"/>
            <a:ext cx="10573057" cy="3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spcBef>
                <a:spcPts val="1800"/>
              </a:spcBef>
              <a:defRPr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Uncertainty</a:t>
            </a:r>
          </a:p>
          <a:p>
            <a:pPr indent="0" fontAlgn="auto">
              <a:spcBef>
                <a:spcPts val="1800"/>
              </a:spcBef>
              <a:defRPr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Clients</a:t>
            </a:r>
            <a:r>
              <a:rPr lang="en-US" sz="2000" dirty="0"/>
              <a:t> may be unsure of the scope of the project.</a:t>
            </a:r>
          </a:p>
          <a:p>
            <a:pPr indent="0" fontAlgn="auto">
              <a:spcBef>
                <a:spcPts val="1800"/>
              </a:spcBef>
              <a:defRPr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Benefits</a:t>
            </a:r>
            <a:r>
              <a:rPr lang="en-US" sz="2000" dirty="0"/>
              <a:t> are usually very hard to quantify.</a:t>
            </a:r>
          </a:p>
          <a:p>
            <a:pPr indent="0" fontAlgn="auto">
              <a:spcBef>
                <a:spcPts val="1800"/>
              </a:spcBef>
              <a:defRPr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Approach </a:t>
            </a:r>
            <a:r>
              <a:rPr lang="en-US" sz="2000" dirty="0"/>
              <a:t>is usually ill-defined. Estimates of resources and timetable are very rough.</a:t>
            </a:r>
          </a:p>
          <a:p>
            <a:pPr indent="0" fontAlgn="auto">
              <a:spcBef>
                <a:spcPts val="1800"/>
              </a:spcBef>
              <a:defRPr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Organizational</a:t>
            </a:r>
            <a:r>
              <a:rPr lang="en-US" sz="2000" dirty="0"/>
              <a:t> changes may be needed.</a:t>
            </a:r>
          </a:p>
          <a:p>
            <a:pPr indent="0" fontAlgn="auto">
              <a:spcBef>
                <a:spcPts val="1800"/>
              </a:spcBef>
              <a:defRPr/>
            </a:pPr>
            <a:r>
              <a:rPr lang="en-US" sz="2000" dirty="0"/>
              <a:t>Therefore, feasibility studies rely heavily on the judgment of experienced people. </a:t>
            </a:r>
          </a:p>
          <a:p>
            <a:pPr indent="0" fontAlgn="auto">
              <a:spcBef>
                <a:spcPts val="1800"/>
              </a:spcBef>
              <a:defRPr/>
            </a:pPr>
            <a:r>
              <a:rPr lang="en-US" sz="2000" dirty="0">
                <a:solidFill>
                  <a:srgbClr val="C00000"/>
                </a:solidFill>
              </a:rPr>
              <a:t>Mistakes made at the beginning of a project are the most difficult to correct.</a:t>
            </a:r>
          </a:p>
          <a:p>
            <a:pPr lvl="1">
              <a:defRPr/>
            </a:pPr>
            <a:r>
              <a:rPr lang="en-US" sz="1600" b="0" kern="0" dirty="0">
                <a:effectLst/>
              </a:rPr>
              <a:t>	</a:t>
            </a:r>
            <a:r>
              <a:rPr lang="en-US" sz="2000" dirty="0">
                <a:cs typeface="Arial" panose="020B0604020202020204" pitchFamily="34" charset="0"/>
              </a:rPr>
              <a:t>	</a:t>
            </a:r>
            <a:endParaRPr lang="en-US" sz="16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	are Feasibility	Studies Difficult?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1565" y="1148715"/>
            <a:ext cx="958469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spcBef>
                <a:spcPts val="1800"/>
              </a:spcBef>
              <a:defRPr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Advocacy</a:t>
            </a:r>
          </a:p>
          <a:p>
            <a:pPr indent="0" fontAlgn="auto">
              <a:spcBef>
                <a:spcPts val="1800"/>
              </a:spcBef>
              <a:defRPr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Advocacy </a:t>
            </a:r>
            <a:r>
              <a:rPr lang="en-US" sz="2000" dirty="0"/>
              <a:t>is needed to build enthusiasm for a project: to convince an organization to undertake an expensive, complex project with many risks.</a:t>
            </a:r>
          </a:p>
          <a:p>
            <a:pPr indent="0" fontAlgn="auto">
              <a:spcBef>
                <a:spcPts val="1800"/>
              </a:spcBef>
              <a:defRPr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Enthusiasm </a:t>
            </a:r>
            <a:r>
              <a:rPr lang="en-US" sz="2000" dirty="0"/>
              <a:t>is good, but enthusiasts usually emphasize potential benefits and downplay risks.		</a:t>
            </a:r>
          </a:p>
          <a:p>
            <a:pPr indent="0" fontAlgn="auto">
              <a:spcBef>
                <a:spcPts val="1800"/>
              </a:spcBef>
              <a:defRPr/>
            </a:pPr>
            <a:r>
              <a:rPr lang="en-US" sz="2000" dirty="0"/>
              <a:t>People	carrying out the feasibility study and making the decision often have a </a:t>
            </a: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vested interest </a:t>
            </a:r>
            <a:r>
              <a:rPr lang="en-US" sz="2000" dirty="0"/>
              <a:t>in the project going ahead, e.g., financial gain, career development.</a:t>
            </a:r>
          </a:p>
          <a:p>
            <a:pPr indent="0" fontAlgn="auto">
              <a:spcBef>
                <a:spcPts val="1800"/>
              </a:spcBef>
              <a:defRPr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	</a:t>
            </a:r>
            <a:r>
              <a:rPr lang="en-US" sz="2000" dirty="0">
                <a:cs typeface="Arial" panose="020B0604020202020204" pitchFamily="34" charset="0"/>
              </a:rPr>
              <a:t>	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sz="1600" b="0" kern="0" dirty="0">
                <a:effectLst/>
              </a:rPr>
              <a:t>	</a:t>
            </a:r>
            <a:r>
              <a:rPr lang="en-US" sz="2000" dirty="0">
                <a:cs typeface="Arial" panose="020B0604020202020204" pitchFamily="34" charset="0"/>
              </a:rPr>
              <a:t>	</a:t>
            </a:r>
            <a:endParaRPr lang="en-US" sz="1600" dirty="0"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472DA-7948-25CA-8A86-879B2BB17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40" y="4273768"/>
            <a:ext cx="2346398" cy="234639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	Decision Maker's Viewpoint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1345" y="1233922"/>
            <a:ext cx="10573057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spcBef>
                <a:spcPts val="1200"/>
              </a:spcBef>
              <a:defRPr/>
            </a:pPr>
            <a:r>
              <a:rPr lang="en-US" sz="2000" dirty="0"/>
              <a:t>The feasibility study makes </a:t>
            </a:r>
            <a:r>
              <a:rPr lang="en-US" sz="2000" dirty="0">
                <a:solidFill>
                  <a:srgbClr val="C00000"/>
                </a:solidFill>
              </a:rPr>
              <a:t>recommendations</a:t>
            </a:r>
            <a:r>
              <a:rPr lang="en-US" sz="2000" dirty="0"/>
              <a:t>.		</a:t>
            </a:r>
          </a:p>
          <a:p>
            <a:pPr indent="0" fontAlgn="auto">
              <a:spcBef>
                <a:spcPts val="1200"/>
              </a:spcBef>
              <a:defRPr/>
            </a:pPr>
            <a:r>
              <a:rPr lang="en-US" sz="2000" dirty="0"/>
              <a:t>Senior member(s) of the client’s organization</a:t>
            </a:r>
            <a:r>
              <a:rPr lang="en-US" sz="2000" dirty="0">
                <a:solidFill>
                  <a:srgbClr val="C00000"/>
                </a:solidFill>
              </a:rPr>
              <a:t> decide</a:t>
            </a:r>
            <a:r>
              <a:rPr lang="en-US" sz="2000" dirty="0"/>
              <a:t> whether to begin a major software project. What information do they needed?</a:t>
            </a:r>
          </a:p>
          <a:p>
            <a:pPr indent="0" fontAlgn="auto">
              <a:spcBef>
                <a:spcPts val="1200"/>
              </a:spcBef>
              <a:defRPr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Client:</a:t>
            </a:r>
            <a:r>
              <a:rPr lang="en-US" sz="2000" dirty="0"/>
              <a:t> Who is this project for?</a:t>
            </a:r>
          </a:p>
          <a:p>
            <a:pPr indent="0" fontAlgn="auto">
              <a:spcBef>
                <a:spcPts val="1200"/>
              </a:spcBef>
              <a:defRPr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Scope:</a:t>
            </a:r>
            <a:r>
              <a:rPr lang="en-US" sz="2000" dirty="0"/>
              <a:t> What are the boundaries of the project?</a:t>
            </a:r>
          </a:p>
          <a:p>
            <a:pPr indent="0" fontAlgn="auto">
              <a:spcBef>
                <a:spcPts val="1200"/>
              </a:spcBef>
              <a:defRPr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Benefits:</a:t>
            </a:r>
            <a:r>
              <a:rPr lang="en-US" sz="2000" dirty="0"/>
              <a:t> What are the benefits? Can they be quantified? If the software is a product, what are the forecasts of likely sales?</a:t>
            </a:r>
          </a:p>
          <a:p>
            <a:pPr indent="0" fontAlgn="auto">
              <a:spcBef>
                <a:spcPts val="1200"/>
              </a:spcBef>
              <a:defRPr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Technical: </a:t>
            </a:r>
            <a:r>
              <a:rPr lang="en-US" sz="2000" dirty="0"/>
              <a:t>Is the project possible? Is there at least one technical way to carry out	the project? </a:t>
            </a:r>
          </a:p>
          <a:p>
            <a:pPr indent="0" fontAlgn="auto">
              <a:spcBef>
                <a:spcPts val="1200"/>
              </a:spcBef>
              <a:defRPr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Resources: </a:t>
            </a:r>
            <a:r>
              <a:rPr lang="en-US" sz="2000" dirty="0"/>
              <a:t>What are the estimates of staff, time, equipment, etc.?</a:t>
            </a:r>
          </a:p>
          <a:p>
            <a:pPr indent="0" fontAlgn="auto">
              <a:spcBef>
                <a:spcPts val="1200"/>
              </a:spcBef>
              <a:defRPr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Alternatives:</a:t>
            </a:r>
            <a:r>
              <a:rPr lang="en-US" sz="2000" dirty="0"/>
              <a:t> What are the options if the project is not done?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65" y="238125"/>
            <a:ext cx="9579610" cy="790575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are the	Risks? Can they be Minimized?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1345" y="1148832"/>
            <a:ext cx="10573057" cy="370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spcBef>
                <a:spcPts val="1800"/>
              </a:spcBef>
              <a:defRPr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Technical risks	</a:t>
            </a:r>
          </a:p>
          <a:p>
            <a:pPr indent="0" fontAlgn="auto">
              <a:spcBef>
                <a:spcPts val="1800"/>
              </a:spcBef>
              <a:defRPr/>
            </a:pPr>
            <a:r>
              <a:rPr lang="en-US" sz="2000" dirty="0">
                <a:cs typeface="Arial" panose="020B0604020202020204" pitchFamily="34" charset="0"/>
              </a:rPr>
              <a:t>There must be an outline plan with a rough timetable and staff allocation.</a:t>
            </a:r>
          </a:p>
          <a:p>
            <a:pPr indent="0" fontAlgn="auto">
              <a:spcBef>
                <a:spcPts val="1800"/>
              </a:spcBef>
              <a:defRPr/>
            </a:pPr>
            <a:r>
              <a:rPr lang="en-US" sz="2000" dirty="0">
                <a:cs typeface="Arial" panose="020B0604020202020204" pitchFamily="34" charset="0"/>
              </a:rPr>
              <a:t>The plan must have a very large margin for contingencies. (Projects typically require twice the staff and/or time envisaged in the feasibility plan.)</a:t>
            </a:r>
          </a:p>
          <a:p>
            <a:pPr indent="0" fontAlgn="auto">
              <a:spcBef>
                <a:spcPts val="1800"/>
              </a:spcBef>
              <a:defRPr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External</a:t>
            </a:r>
          </a:p>
          <a:p>
            <a:pPr indent="0" fontAlgn="auto">
              <a:spcBef>
                <a:spcPts val="1800"/>
              </a:spcBef>
              <a:defRPr/>
            </a:pPr>
            <a:r>
              <a:rPr lang="en-US" sz="2000" dirty="0">
                <a:cs typeface="Arial" panose="020B0604020202020204" pitchFamily="34" charset="0"/>
              </a:rPr>
              <a:t>Every system interacts with others Are the others committed to the necessary efforts(e.g.,potential users and customers)?</a:t>
            </a:r>
          </a:p>
          <a:p>
            <a:pPr indent="0" fontAlgn="auto">
              <a:spcBef>
                <a:spcPts val="1800"/>
              </a:spcBef>
              <a:defRPr/>
            </a:pPr>
            <a:r>
              <a:rPr lang="en-US" sz="2000" dirty="0">
                <a:cs typeface="Arial" panose="020B0604020202020204" pitchFamily="34" charset="0"/>
              </a:rPr>
              <a:t>Where are the external pressures and obstacles?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Organizational</a:t>
            </a:r>
            <a:r>
              <a:rPr lang="en-US" altLang="zh-CN"/>
              <a:t> </a:t>
            </a:r>
            <a:r>
              <a:rPr lang="zh-CN" altLang="en-US"/>
              <a:t>Feasibility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35050" y="1167130"/>
            <a:ext cx="9387840" cy="3399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spcBef>
                <a:spcPts val="1800"/>
              </a:spcBef>
            </a:pPr>
            <a:r>
              <a:rPr lang="en-US" sz="2000" dirty="0">
                <a:cs typeface="Arial" panose="020B0604020202020204" pitchFamily="34" charset="0"/>
              </a:rPr>
              <a:t>A major computer system makes demands on an organization:</a:t>
            </a:r>
          </a:p>
          <a:p>
            <a:pPr indent="0" fontAlgn="auto">
              <a:spcBef>
                <a:spcPts val="1800"/>
              </a:spcBef>
            </a:pPr>
            <a:r>
              <a:rPr lang="en-US" sz="2000" dirty="0">
                <a:cs typeface="Arial" panose="020B0604020202020204" pitchFamily="34" charset="0"/>
              </a:rPr>
              <a:t>Does the organization have the </a:t>
            </a:r>
            <a:r>
              <a:rPr 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management expertise</a:t>
            </a:r>
            <a:r>
              <a:rPr lang="en-US" sz="2000" dirty="0">
                <a:cs typeface="Arial" panose="020B0604020202020204" pitchFamily="34" charset="0"/>
              </a:rPr>
              <a:t>?</a:t>
            </a:r>
          </a:p>
          <a:p>
            <a:pPr indent="0" fontAlgn="auto">
              <a:spcBef>
                <a:spcPts val="1800"/>
              </a:spcBef>
            </a:pPr>
            <a:r>
              <a:rPr lang="en-US" sz="2000" dirty="0">
                <a:cs typeface="Arial" panose="020B0604020202020204" pitchFamily="34" charset="0"/>
              </a:rPr>
              <a:t>Does the organization have the </a:t>
            </a:r>
            <a:r>
              <a:rPr 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technical expertise</a:t>
            </a:r>
            <a:r>
              <a:rPr lang="en-US" sz="2000" dirty="0">
                <a:cs typeface="Arial" panose="020B0604020202020204" pitchFamily="34" charset="0"/>
              </a:rPr>
              <a:t>? Even if the work is carried out by a contractor, the organization needs expertise to oversee the work.</a:t>
            </a:r>
          </a:p>
          <a:p>
            <a:pPr indent="0" fontAlgn="auto">
              <a:spcBef>
                <a:spcPts val="1800"/>
              </a:spcBef>
            </a:pPr>
            <a:r>
              <a:rPr lang="en-US" sz="2000" dirty="0">
                <a:cs typeface="Arial" panose="020B0604020202020204" pitchFamily="34" charset="0"/>
              </a:rPr>
              <a:t>Is the organization committed to the </a:t>
            </a:r>
            <a:r>
              <a:rPr 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changes</a:t>
            </a:r>
            <a:r>
              <a:rPr lang="en-US" sz="2000" dirty="0">
                <a:cs typeface="Arial" panose="020B0604020202020204" pitchFamily="34" charset="0"/>
              </a:rPr>
              <a:t> in personnel, workflow, etc.?	</a:t>
            </a:r>
          </a:p>
          <a:p>
            <a:pPr indent="0" fontAlgn="auto">
              <a:spcBef>
                <a:spcPts val="1800"/>
              </a:spcBef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Example </a:t>
            </a:r>
          </a:p>
          <a:p>
            <a:pPr indent="0" fontAlgn="auto">
              <a:spcBef>
                <a:spcPts val="1800"/>
              </a:spcBef>
            </a:pPr>
            <a:r>
              <a:rPr lang="en-US" sz="2000" dirty="0">
                <a:cs typeface="Arial" panose="020B0604020202020204" pitchFamily="34" charset="0"/>
              </a:rPr>
              <a:t>Copyright deposit system: clerical workflow.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614E9-F967-8F24-893A-C8806B359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90C3-0070-815A-2EE2-01FA22C6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Development Processes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298DF-D652-ACAA-1FFC-DBAFCAEB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DEF80-FADA-E90F-8544-AD3EB60D925C}"/>
              </a:ext>
            </a:extLst>
          </p:cNvPr>
          <p:cNvSpPr txBox="1"/>
          <p:nvPr/>
        </p:nvSpPr>
        <p:spPr>
          <a:xfrm>
            <a:off x="493549" y="1372887"/>
            <a:ext cx="109465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Waterfall model</a:t>
            </a:r>
          </a:p>
          <a:p>
            <a:r>
              <a:rPr lang="en-US" altLang="zh-CN" sz="2000" b="1" dirty="0">
                <a:solidFill>
                  <a:srgbClr val="4472A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dirty="0"/>
              <a:t>Complete each process step before beginning the next. 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Iterative refinement</a:t>
            </a:r>
          </a:p>
          <a:p>
            <a:r>
              <a:rPr lang="en-US" altLang="zh-CN" sz="2000" dirty="0"/>
              <a:t>	</a:t>
            </a:r>
            <a:r>
              <a:rPr lang="en-US" altLang="zh-CN" sz="2000"/>
              <a:t>Go quickly </a:t>
            </a:r>
            <a:r>
              <a:rPr lang="en-US" altLang="zh-CN" sz="2000" dirty="0"/>
              <a:t>through all the steps to create a rough system, then repeat them to improve 	the system</a:t>
            </a:r>
            <a:endParaRPr lang="en-US" altLang="zh-CN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Spiral</a:t>
            </a:r>
          </a:p>
          <a:p>
            <a:r>
              <a:rPr lang="en-US" sz="2000" dirty="0"/>
              <a:t>	A variant of iterative refinement in which new and updated components are added to 	the developing system as they are completed.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Agile development</a:t>
            </a:r>
          </a:p>
          <a:p>
            <a:r>
              <a:rPr lang="en-US" sz="2000" dirty="0"/>
              <a:t>	Small increments of software are developed in </a:t>
            </a:r>
            <a:r>
              <a:rPr lang="en-US" sz="2000"/>
              <a:t>a sequence </a:t>
            </a:r>
            <a:r>
              <a:rPr lang="en-US" sz="2000" dirty="0"/>
              <a:t>of sprints, </a:t>
            </a:r>
            <a:r>
              <a:rPr lang="en-US" sz="2000" dirty="0" err="1"/>
              <a:t>eachof</a:t>
            </a:r>
            <a:r>
              <a:rPr lang="en-US" sz="2000" dirty="0"/>
              <a:t> which 	creates deployable code.</a:t>
            </a:r>
          </a:p>
        </p:txBody>
      </p:sp>
    </p:spTree>
    <p:extLst>
      <p:ext uri="{BB962C8B-B14F-4D97-AF65-F5344CB8AC3E}">
        <p14:creationId xmlns:p14="http://schemas.microsoft.com/office/powerpoint/2010/main" val="1647753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Feasibility</a:t>
            </a:r>
            <a:r>
              <a:rPr lang="en-US"/>
              <a:t> </a:t>
            </a:r>
            <a:r>
              <a:t>Study:</a:t>
            </a:r>
            <a:r>
              <a:rPr lang="en-US"/>
              <a:t> </a:t>
            </a:r>
            <a:r>
              <a:t>Scope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47420" y="1167765"/>
            <a:ext cx="971486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spcBef>
                <a:spcPts val="1800"/>
              </a:spcBef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Scope</a:t>
            </a:r>
            <a:r>
              <a:rPr lang="en-US" sz="2000"/>
              <a:t> </a:t>
            </a:r>
            <a:r>
              <a:rPr sz="2000"/>
              <a:t>expresses</a:t>
            </a:r>
            <a:r>
              <a:rPr lang="en-US" sz="2000"/>
              <a:t> </a:t>
            </a: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the boundaries of the system:</a:t>
            </a:r>
          </a:p>
          <a:p>
            <a:pPr indent="0" fontAlgn="auto">
              <a:spcBef>
                <a:spcPts val="1800"/>
              </a:spcBef>
            </a:pPr>
            <a:r>
              <a:rPr sz="2000"/>
              <a:t>• It</a:t>
            </a:r>
            <a:r>
              <a:rPr lang="en-US" sz="2000"/>
              <a:t> </a:t>
            </a:r>
            <a:r>
              <a:rPr sz="2000"/>
              <a:t>will</a:t>
            </a:r>
            <a:r>
              <a:rPr lang="en-US" sz="2000"/>
              <a:t> </a:t>
            </a:r>
            <a:r>
              <a:rPr sz="2000"/>
              <a:t>have </a:t>
            </a:r>
            <a:r>
              <a:rPr sz="2000">
                <a:solidFill>
                  <a:srgbClr val="C00000"/>
                </a:solidFill>
              </a:rPr>
              <a:t>a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list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of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included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functions</a:t>
            </a:r>
          </a:p>
          <a:p>
            <a:pPr indent="0" fontAlgn="auto">
              <a:spcBef>
                <a:spcPts val="1800"/>
              </a:spcBef>
            </a:pPr>
            <a:r>
              <a:rPr sz="2000"/>
              <a:t>• It</a:t>
            </a:r>
            <a:r>
              <a:rPr lang="en-US" sz="2000"/>
              <a:t> </a:t>
            </a:r>
            <a:r>
              <a:rPr sz="2000"/>
              <a:t>will</a:t>
            </a:r>
            <a:r>
              <a:rPr lang="en-US" sz="2000"/>
              <a:t> </a:t>
            </a:r>
            <a:r>
              <a:rPr sz="2000"/>
              <a:t>have</a:t>
            </a:r>
            <a:r>
              <a:rPr lang="en-US" sz="2000"/>
              <a:t> </a:t>
            </a:r>
            <a:r>
              <a:rPr sz="2000">
                <a:solidFill>
                  <a:srgbClr val="C00000"/>
                </a:solidFill>
              </a:rPr>
              <a:t>a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list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of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excluded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functions</a:t>
            </a:r>
          </a:p>
          <a:p>
            <a:pPr indent="0" fontAlgn="auto">
              <a:spcBef>
                <a:spcPts val="1800"/>
              </a:spcBef>
            </a:pPr>
            <a:r>
              <a:rPr sz="2000"/>
              <a:t>• It</a:t>
            </a:r>
            <a:r>
              <a:rPr lang="en-US" sz="2000"/>
              <a:t> </a:t>
            </a:r>
            <a:r>
              <a:rPr sz="2000"/>
              <a:t>will</a:t>
            </a:r>
            <a:r>
              <a:rPr lang="en-US" sz="2000"/>
              <a:t> </a:t>
            </a:r>
            <a:r>
              <a:rPr sz="2000"/>
              <a:t>have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a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list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of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dependencies</a:t>
            </a:r>
          </a:p>
          <a:p>
            <a:pPr indent="0" fontAlgn="auto">
              <a:spcBef>
                <a:spcPts val="1800"/>
              </a:spcBef>
            </a:pPr>
            <a:r>
              <a:rPr sz="2000"/>
              <a:t>• It</a:t>
            </a:r>
            <a:r>
              <a:rPr lang="en-US" sz="2000"/>
              <a:t> </a:t>
            </a:r>
            <a:r>
              <a:rPr sz="2000"/>
              <a:t>will</a:t>
            </a:r>
            <a:r>
              <a:rPr lang="en-US" sz="2000"/>
              <a:t> </a:t>
            </a:r>
            <a:r>
              <a:rPr sz="2000"/>
              <a:t>have</a:t>
            </a:r>
            <a:r>
              <a:rPr lang="en-US" sz="2000"/>
              <a:t> </a:t>
            </a:r>
            <a:r>
              <a:rPr sz="2000">
                <a:solidFill>
                  <a:srgbClr val="C00000"/>
                </a:solidFill>
              </a:rPr>
              <a:t>a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list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of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current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systems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to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be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sz="2000">
                <a:solidFill>
                  <a:srgbClr val="C00000"/>
                </a:solidFill>
              </a:rPr>
              <a:t>replaced</a:t>
            </a:r>
          </a:p>
          <a:p>
            <a:pPr indent="0" fontAlgn="auto">
              <a:spcBef>
                <a:spcPts val="1800"/>
              </a:spcBef>
            </a:pPr>
            <a:r>
              <a:rPr sz="2000"/>
              <a:t>Confusion</a:t>
            </a:r>
            <a:r>
              <a:rPr lang="en-US" sz="2000"/>
              <a:t> </a:t>
            </a:r>
            <a:r>
              <a:rPr sz="2000"/>
              <a:t>over</a:t>
            </a:r>
            <a:r>
              <a:rPr lang="en-US" sz="2000"/>
              <a:t> </a:t>
            </a:r>
            <a:r>
              <a:rPr sz="2000"/>
              <a:t>scope</a:t>
            </a:r>
            <a:r>
              <a:rPr lang="en-US" sz="2000"/>
              <a:t> </a:t>
            </a:r>
            <a:r>
              <a:rPr sz="2000"/>
              <a:t>is</a:t>
            </a:r>
            <a:r>
              <a:rPr lang="en-US" sz="2000"/>
              <a:t> </a:t>
            </a:r>
            <a:r>
              <a:rPr sz="2000"/>
              <a:t>a</a:t>
            </a:r>
            <a:r>
              <a:rPr lang="en-US" sz="2000"/>
              <a:t> </a:t>
            </a:r>
            <a:r>
              <a:rPr sz="2000"/>
              <a:t>common</a:t>
            </a:r>
            <a:r>
              <a:rPr lang="en-US" sz="2000"/>
              <a:t> </a:t>
            </a:r>
            <a:r>
              <a:rPr sz="2000"/>
              <a:t>reason</a:t>
            </a:r>
            <a:r>
              <a:rPr lang="en-US" sz="2000"/>
              <a:t> </a:t>
            </a:r>
            <a:r>
              <a:rPr sz="2000"/>
              <a:t>for</a:t>
            </a:r>
            <a:r>
              <a:rPr lang="en-US" sz="2000"/>
              <a:t> </a:t>
            </a:r>
            <a:r>
              <a:rPr sz="2000"/>
              <a:t>clients</a:t>
            </a:r>
            <a:r>
              <a:rPr lang="en-US" sz="2000"/>
              <a:t> </a:t>
            </a:r>
            <a:r>
              <a:rPr sz="2000"/>
              <a:t>to</a:t>
            </a:r>
            <a:r>
              <a:rPr lang="en-US" sz="2000"/>
              <a:t> </a:t>
            </a:r>
            <a:r>
              <a:rPr sz="2000"/>
              <a:t>be</a:t>
            </a:r>
            <a:r>
              <a:rPr lang="en-US" sz="2000"/>
              <a:t> </a:t>
            </a:r>
            <a:r>
              <a:rPr sz="2000"/>
              <a:t>dissatisfied</a:t>
            </a:r>
            <a:r>
              <a:rPr lang="en-US" sz="2000"/>
              <a:t> </a:t>
            </a:r>
            <a:r>
              <a:rPr sz="2000"/>
              <a:t>with</a:t>
            </a:r>
            <a:r>
              <a:rPr lang="en-US" sz="2000"/>
              <a:t> </a:t>
            </a:r>
            <a:r>
              <a:rPr sz="2000"/>
              <a:t>a</a:t>
            </a:r>
            <a:r>
              <a:rPr lang="en-US" sz="2000"/>
              <a:t> </a:t>
            </a:r>
            <a:r>
              <a:rPr sz="2000"/>
              <a:t>system.</a:t>
            </a:r>
          </a:p>
          <a:p>
            <a:pPr indent="0" fontAlgn="auto">
              <a:spcBef>
                <a:spcPts val="1800"/>
              </a:spcBef>
            </a:pPr>
            <a:r>
              <a:rPr sz="2000"/>
              <a:t>"Is</a:t>
            </a:r>
            <a:r>
              <a:rPr lang="en-US" sz="2000"/>
              <a:t> </a:t>
            </a:r>
            <a:r>
              <a:rPr sz="2000"/>
              <a:t>that</a:t>
            </a:r>
            <a:r>
              <a:rPr lang="en-US" sz="2000"/>
              <a:t> </a:t>
            </a:r>
            <a:r>
              <a:rPr sz="2000"/>
              <a:t>all</a:t>
            </a:r>
            <a:r>
              <a:rPr lang="en-US" sz="2000"/>
              <a:t> </a:t>
            </a:r>
            <a:r>
              <a:rPr sz="2000"/>
              <a:t>you</a:t>
            </a:r>
            <a:r>
              <a:rPr lang="en-US" sz="2000"/>
              <a:t> </a:t>
            </a:r>
            <a:r>
              <a:rPr sz="2000"/>
              <a:t>planned</a:t>
            </a:r>
            <a:r>
              <a:rPr lang="en-US" sz="2000"/>
              <a:t> </a:t>
            </a:r>
            <a:r>
              <a:rPr sz="2000"/>
              <a:t>to</a:t>
            </a:r>
            <a:r>
              <a:rPr lang="en-US" sz="2000"/>
              <a:t> </a:t>
            </a:r>
            <a:r>
              <a:rPr sz="2000"/>
              <a:t>do?"</a:t>
            </a:r>
            <a:r>
              <a:rPr lang="en-US" sz="2000"/>
              <a:t> </a:t>
            </a:r>
            <a:r>
              <a:rPr sz="2000"/>
              <a:t>"But</a:t>
            </a:r>
            <a:r>
              <a:rPr lang="en-US" sz="2000"/>
              <a:t> </a:t>
            </a:r>
            <a:r>
              <a:rPr sz="2000"/>
              <a:t>I</a:t>
            </a:r>
            <a:r>
              <a:rPr lang="en-US" sz="2000"/>
              <a:t> </a:t>
            </a:r>
            <a:r>
              <a:rPr sz="2000"/>
              <a:t>assumed</a:t>
            </a:r>
            <a:r>
              <a:rPr lang="en-US" sz="2000"/>
              <a:t> </a:t>
            </a:r>
            <a:r>
              <a:rPr sz="2000"/>
              <a:t>that</a:t>
            </a:r>
            <a:r>
              <a:rPr lang="en-US" sz="2000"/>
              <a:t> </a:t>
            </a:r>
            <a:r>
              <a:rPr sz="2000"/>
              <a:t>you</a:t>
            </a:r>
            <a:r>
              <a:rPr lang="en-US" sz="2000"/>
              <a:t> </a:t>
            </a:r>
            <a:r>
              <a:rPr sz="2000"/>
              <a:t>were</a:t>
            </a:r>
            <a:r>
              <a:rPr lang="en-US" sz="2000"/>
              <a:t> </a:t>
            </a:r>
            <a:r>
              <a:rPr sz="2000"/>
              <a:t>going</a:t>
            </a:r>
            <a:r>
              <a:rPr lang="en-US" sz="2000"/>
              <a:t> </a:t>
            </a:r>
            <a:r>
              <a:rPr sz="2000"/>
              <a:t>to</a:t>
            </a:r>
            <a:r>
              <a:rPr lang="en-US" sz="2000"/>
              <a:t> </a:t>
            </a:r>
            <a:r>
              <a:rPr sz="2000"/>
              <a:t>do</a:t>
            </a:r>
            <a:r>
              <a:rPr lang="en-US" sz="2000"/>
              <a:t> </a:t>
            </a:r>
            <a:r>
              <a:rPr sz="2000"/>
              <a:t>xyz."</a:t>
            </a:r>
            <a:r>
              <a:rPr lang="en-US" sz="2000"/>
              <a:t> </a:t>
            </a:r>
            <a:r>
              <a:rPr sz="2000"/>
              <a:t>"I</a:t>
            </a:r>
            <a:r>
              <a:rPr lang="en-US" sz="2000"/>
              <a:t> </a:t>
            </a:r>
            <a:r>
              <a:rPr sz="2000"/>
              <a:t>can't</a:t>
            </a:r>
            <a:r>
              <a:rPr lang="en-US" sz="2000"/>
              <a:t> </a:t>
            </a:r>
            <a:r>
              <a:rPr sz="2000"/>
              <a:t>use</a:t>
            </a:r>
            <a:r>
              <a:rPr lang="en-US" sz="2000"/>
              <a:t> </a:t>
            </a:r>
            <a:r>
              <a:rPr sz="2000"/>
              <a:t>the</a:t>
            </a:r>
            <a:r>
              <a:rPr lang="en-US" sz="2000"/>
              <a:t> </a:t>
            </a:r>
            <a:r>
              <a:rPr sz="2000"/>
              <a:t>system</a:t>
            </a:r>
            <a:r>
              <a:rPr lang="en-US" sz="2000"/>
              <a:t> </a:t>
            </a:r>
            <a:r>
              <a:rPr sz="2000"/>
              <a:t>without</a:t>
            </a:r>
            <a:r>
              <a:rPr lang="en-US" sz="2000"/>
              <a:t> </a:t>
            </a:r>
            <a:r>
              <a:rPr sz="2000"/>
              <a:t>abc."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Feasibility</a:t>
            </a:r>
            <a:r>
              <a:rPr lang="en-US" altLang="zh-CN"/>
              <a:t> </a:t>
            </a:r>
            <a:r>
              <a:rPr lang="zh-CN" altLang="en-US"/>
              <a:t>Study:</a:t>
            </a:r>
            <a:r>
              <a:rPr lang="en-US" altLang="zh-CN"/>
              <a:t> </a:t>
            </a:r>
            <a:r>
              <a:rPr lang="zh-CN" altLang="en-US"/>
              <a:t>Benefits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0930" y="1244600"/>
            <a:ext cx="10427970" cy="4169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spcBef>
                <a:spcPts val="1800"/>
              </a:spcBef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Why is this project proposed? Can you quantify the benefits?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>
                <a:solidFill>
                  <a:srgbClr val="C00000"/>
                </a:solidFill>
              </a:rPr>
              <a:t>Organization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benefits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Create</a:t>
            </a:r>
            <a:r>
              <a:rPr lang="en-US" altLang="zh-CN" sz="2000"/>
              <a:t> </a:t>
            </a:r>
            <a:r>
              <a:rPr lang="zh-CN" altLang="en-US" sz="2000"/>
              <a:t>a</a:t>
            </a:r>
            <a:r>
              <a:rPr lang="en-US" altLang="zh-CN" sz="2000"/>
              <a:t> </a:t>
            </a:r>
            <a:r>
              <a:rPr lang="zh-CN" altLang="en-US" sz="2000"/>
              <a:t>marketable</a:t>
            </a:r>
            <a:r>
              <a:rPr lang="en-US" altLang="zh-CN" sz="2000"/>
              <a:t> </a:t>
            </a:r>
            <a:r>
              <a:rPr lang="zh-CN" altLang="en-US" sz="2000"/>
              <a:t>product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Improve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/>
              <a:t>efficiency</a:t>
            </a:r>
            <a:r>
              <a:rPr lang="en-US" altLang="zh-CN" sz="2000"/>
              <a:t> </a:t>
            </a:r>
            <a:r>
              <a:rPr lang="zh-CN" altLang="en-US" sz="2000"/>
              <a:t>of</a:t>
            </a:r>
            <a:r>
              <a:rPr lang="en-US" altLang="zh-CN" sz="2000"/>
              <a:t> </a:t>
            </a:r>
            <a:r>
              <a:rPr lang="zh-CN" altLang="en-US" sz="2000"/>
              <a:t>an</a:t>
            </a:r>
            <a:r>
              <a:rPr lang="en-US" altLang="zh-CN" sz="2000"/>
              <a:t> </a:t>
            </a:r>
            <a:r>
              <a:rPr lang="zh-CN" altLang="en-US" sz="2000"/>
              <a:t>organization</a:t>
            </a:r>
            <a:r>
              <a:rPr lang="en-US" altLang="zh-CN" sz="2000"/>
              <a:t> </a:t>
            </a:r>
            <a:r>
              <a:rPr lang="zh-CN" altLang="en-US" sz="2000"/>
              <a:t>(e.g.,</a:t>
            </a:r>
            <a:r>
              <a:rPr lang="en-US" altLang="zh-CN" sz="2000"/>
              <a:t> </a:t>
            </a:r>
            <a:r>
              <a:rPr lang="zh-CN" altLang="en-US" sz="2000"/>
              <a:t>save</a:t>
            </a:r>
            <a:r>
              <a:rPr lang="en-US" altLang="zh-CN" sz="2000"/>
              <a:t> </a:t>
            </a:r>
            <a:r>
              <a:rPr lang="zh-CN" altLang="en-US" sz="2000"/>
              <a:t>staff)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Control</a:t>
            </a:r>
            <a:r>
              <a:rPr lang="en-US" altLang="zh-CN" sz="2000"/>
              <a:t> </a:t>
            </a:r>
            <a:r>
              <a:rPr lang="zh-CN" altLang="en-US" sz="2000"/>
              <a:t>a</a:t>
            </a:r>
            <a:r>
              <a:rPr lang="en-US" altLang="zh-CN" sz="2000"/>
              <a:t> </a:t>
            </a:r>
            <a:r>
              <a:rPr lang="zh-CN" altLang="en-US" sz="2000"/>
              <a:t>system</a:t>
            </a:r>
            <a:r>
              <a:rPr lang="en-US" altLang="zh-CN" sz="2000"/>
              <a:t> </a:t>
            </a:r>
            <a:r>
              <a:rPr lang="zh-CN" altLang="en-US" sz="2000"/>
              <a:t>that</a:t>
            </a:r>
            <a:r>
              <a:rPr lang="en-US" altLang="zh-CN" sz="2000"/>
              <a:t> </a:t>
            </a:r>
            <a:r>
              <a:rPr lang="zh-CN" altLang="en-US" sz="2000"/>
              <a:t>is</a:t>
            </a:r>
            <a:r>
              <a:rPr lang="en-US" altLang="zh-CN" sz="2000"/>
              <a:t> </a:t>
            </a:r>
            <a:r>
              <a:rPr lang="zh-CN" altLang="en-US" sz="2000"/>
              <a:t>too</a:t>
            </a:r>
            <a:r>
              <a:rPr lang="en-US" altLang="zh-CN" sz="2000"/>
              <a:t> </a:t>
            </a:r>
            <a:r>
              <a:rPr lang="zh-CN" altLang="en-US" sz="2000"/>
              <a:t>complex</a:t>
            </a:r>
            <a:r>
              <a:rPr lang="en-US" altLang="zh-CN" sz="2000"/>
              <a:t> </a:t>
            </a:r>
            <a:r>
              <a:rPr lang="zh-CN" altLang="en-US" sz="2000"/>
              <a:t>to</a:t>
            </a:r>
            <a:r>
              <a:rPr lang="en-US" altLang="zh-CN" sz="2000"/>
              <a:t> </a:t>
            </a:r>
            <a:r>
              <a:rPr lang="zh-CN" altLang="en-US" sz="2000"/>
              <a:t>control</a:t>
            </a:r>
            <a:r>
              <a:rPr lang="en-US" altLang="zh-CN" sz="2000"/>
              <a:t> </a:t>
            </a:r>
            <a:r>
              <a:rPr lang="zh-CN" altLang="en-US" sz="2000"/>
              <a:t>manually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New</a:t>
            </a:r>
            <a:r>
              <a:rPr lang="en-US" altLang="zh-CN" sz="2000"/>
              <a:t> </a:t>
            </a:r>
            <a:r>
              <a:rPr lang="zh-CN" altLang="en-US" sz="2000"/>
              <a:t>or</a:t>
            </a:r>
            <a:r>
              <a:rPr lang="en-US" altLang="zh-CN" sz="2000"/>
              <a:t> </a:t>
            </a:r>
            <a:r>
              <a:rPr lang="zh-CN" altLang="en-US" sz="2000"/>
              <a:t>improved</a:t>
            </a:r>
            <a:r>
              <a:rPr lang="en-US" altLang="zh-CN" sz="2000"/>
              <a:t> </a:t>
            </a:r>
            <a:r>
              <a:rPr lang="zh-CN" altLang="en-US" sz="2000"/>
              <a:t>service(e.g.,</a:t>
            </a:r>
            <a:r>
              <a:rPr lang="en-US" altLang="zh-CN" sz="2000"/>
              <a:t> </a:t>
            </a:r>
            <a:r>
              <a:rPr lang="zh-CN" altLang="en-US" sz="2000"/>
              <a:t>faster</a:t>
            </a:r>
            <a:r>
              <a:rPr lang="en-US" altLang="zh-CN" sz="2000"/>
              <a:t> </a:t>
            </a:r>
            <a:r>
              <a:rPr lang="zh-CN" altLang="en-US" sz="2000"/>
              <a:t>response</a:t>
            </a:r>
            <a:r>
              <a:rPr lang="en-US" altLang="zh-CN" sz="2000"/>
              <a:t> </a:t>
            </a:r>
            <a:r>
              <a:rPr lang="zh-CN" altLang="en-US" sz="2000"/>
              <a:t>to</a:t>
            </a:r>
            <a:r>
              <a:rPr lang="en-US" altLang="zh-CN" sz="2000"/>
              <a:t> </a:t>
            </a:r>
            <a:r>
              <a:rPr lang="zh-CN" altLang="en-US" sz="2000"/>
              <a:t>customers)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Safety</a:t>
            </a:r>
            <a:r>
              <a:rPr lang="en-US" altLang="zh-CN" sz="2000"/>
              <a:t> </a:t>
            </a:r>
            <a:r>
              <a:rPr lang="zh-CN" altLang="en-US" sz="2000"/>
              <a:t>or</a:t>
            </a:r>
            <a:r>
              <a:rPr lang="en-US" altLang="zh-CN" sz="2000"/>
              <a:t> </a:t>
            </a:r>
            <a:r>
              <a:rPr lang="zh-CN" altLang="en-US" sz="2000"/>
              <a:t>security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>
                <a:solidFill>
                  <a:srgbClr val="C00000"/>
                </a:solidFill>
              </a:rPr>
              <a:t>Professional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benefits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are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not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the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reason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for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doing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a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project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Feasibility</a:t>
            </a:r>
            <a:r>
              <a:rPr lang="en-US" altLang="zh-CN"/>
              <a:t> </a:t>
            </a:r>
            <a:r>
              <a:rPr lang="zh-CN" altLang="en-US"/>
              <a:t>Study:</a:t>
            </a:r>
            <a:r>
              <a:rPr lang="en-US" altLang="zh-CN"/>
              <a:t> </a:t>
            </a:r>
            <a:r>
              <a:rPr lang="zh-CN" altLang="en-US"/>
              <a:t>Technical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337310"/>
            <a:ext cx="10427970" cy="4477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sz="2000"/>
              <a:t>A</a:t>
            </a:r>
            <a:r>
              <a:rPr lang="en-US" altLang="zh-CN" sz="2000"/>
              <a:t> </a:t>
            </a:r>
            <a:r>
              <a:rPr lang="zh-CN" altLang="en-US" sz="2000"/>
              <a:t>feasibility</a:t>
            </a:r>
            <a:r>
              <a:rPr lang="en-US" altLang="zh-CN" sz="2000"/>
              <a:t> </a:t>
            </a:r>
            <a:r>
              <a:rPr lang="zh-CN" altLang="en-US" sz="2000"/>
              <a:t>study</a:t>
            </a:r>
            <a:r>
              <a:rPr lang="en-US" altLang="zh-CN" sz="2000"/>
              <a:t> </a:t>
            </a:r>
            <a:r>
              <a:rPr lang="zh-CN" altLang="en-US" sz="2000"/>
              <a:t>needs</a:t>
            </a:r>
            <a:r>
              <a:rPr lang="en-US" altLang="zh-CN" sz="2000"/>
              <a:t> </a:t>
            </a:r>
            <a:r>
              <a:rPr lang="zh-CN" altLang="en-US" sz="2000"/>
              <a:t>to</a:t>
            </a:r>
            <a:r>
              <a:rPr lang="en-US" altLang="zh-CN" sz="2000"/>
              <a:t> </a:t>
            </a:r>
            <a:r>
              <a:rPr lang="zh-CN" altLang="en-US" sz="2000"/>
              <a:t>demonstrate</a:t>
            </a:r>
            <a:r>
              <a:rPr lang="en-US" altLang="zh-CN" sz="2000"/>
              <a:t> </a:t>
            </a:r>
            <a:r>
              <a:rPr lang="zh-CN" altLang="en-US" sz="2000"/>
              <a:t>that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/>
              <a:t>proposed</a:t>
            </a:r>
            <a:r>
              <a:rPr lang="en-US" altLang="zh-CN" sz="2000"/>
              <a:t> </a:t>
            </a:r>
            <a:r>
              <a:rPr lang="zh-CN" altLang="en-US" sz="2000"/>
              <a:t>system</a:t>
            </a:r>
            <a:r>
              <a:rPr lang="en-US" altLang="zh-CN" sz="2000"/>
              <a:t> </a:t>
            </a:r>
            <a:r>
              <a:rPr lang="zh-CN" altLang="en-US" sz="2000"/>
              <a:t>is</a:t>
            </a: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 technically feasible. 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This</a:t>
            </a:r>
            <a:r>
              <a:rPr lang="en-US" altLang="zh-CN" sz="2000"/>
              <a:t> </a:t>
            </a:r>
            <a:r>
              <a:rPr lang="zh-CN" altLang="en-US" sz="2000"/>
              <a:t>requires: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an</a:t>
            </a:r>
            <a:r>
              <a:rPr lang="en-US" altLang="zh-CN" sz="2000"/>
              <a:t> </a:t>
            </a:r>
            <a:r>
              <a:rPr lang="zh-CN" altLang="en-US" sz="2000">
                <a:solidFill>
                  <a:srgbClr val="C00000"/>
                </a:solidFill>
              </a:rPr>
              <a:t>outline</a:t>
            </a:r>
            <a:r>
              <a:rPr lang="en-US" altLang="zh-CN" sz="2000"/>
              <a:t> </a:t>
            </a:r>
            <a:r>
              <a:rPr lang="zh-CN" altLang="en-US" sz="2000"/>
              <a:t>of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/>
              <a:t>requirements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a</a:t>
            </a:r>
            <a:r>
              <a:rPr lang="en-US" altLang="zh-CN" sz="2000"/>
              <a:t> </a:t>
            </a:r>
            <a:r>
              <a:rPr lang="zh-CN" altLang="en-US" sz="2000">
                <a:solidFill>
                  <a:srgbClr val="C00000"/>
                </a:solidFill>
              </a:rPr>
              <a:t>possible</a:t>
            </a:r>
            <a:r>
              <a:rPr lang="en-US" altLang="zh-CN" sz="2000"/>
              <a:t> </a:t>
            </a:r>
            <a:r>
              <a:rPr lang="zh-CN" altLang="en-US" sz="2000"/>
              <a:t>system</a:t>
            </a:r>
            <a:r>
              <a:rPr lang="en-US" altLang="zh-CN" sz="2000"/>
              <a:t> </a:t>
            </a:r>
            <a:r>
              <a:rPr lang="zh-CN" altLang="en-US" sz="2000"/>
              <a:t>design</a:t>
            </a:r>
            <a:r>
              <a:rPr lang="en-US" altLang="zh-CN" sz="2000"/>
              <a:t> </a:t>
            </a:r>
            <a:r>
              <a:rPr lang="zh-CN" altLang="en-US" sz="2000"/>
              <a:t>(e.g.,</a:t>
            </a:r>
            <a:r>
              <a:rPr lang="en-US" altLang="zh-CN" sz="2000"/>
              <a:t> </a:t>
            </a:r>
            <a:r>
              <a:rPr lang="zh-CN" altLang="en-US" sz="2000"/>
              <a:t>database,</a:t>
            </a:r>
            <a:r>
              <a:rPr lang="en-US" altLang="zh-CN" sz="2000"/>
              <a:t> </a:t>
            </a:r>
            <a:r>
              <a:rPr lang="zh-CN" altLang="en-US" sz="2000"/>
              <a:t>distributed,</a:t>
            </a:r>
            <a:r>
              <a:rPr lang="en-US" altLang="zh-CN" sz="2000"/>
              <a:t> </a:t>
            </a:r>
            <a:r>
              <a:rPr lang="zh-CN" altLang="en-US" sz="2000"/>
              <a:t>etc.)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>
                <a:solidFill>
                  <a:srgbClr val="C00000"/>
                </a:solidFill>
              </a:rPr>
              <a:t>possible</a:t>
            </a:r>
            <a:r>
              <a:rPr lang="en-US" altLang="zh-CN" sz="2000"/>
              <a:t> </a:t>
            </a:r>
            <a:r>
              <a:rPr lang="zh-CN" altLang="en-US" sz="2000"/>
              <a:t>choices</a:t>
            </a:r>
            <a:r>
              <a:rPr lang="en-US" altLang="zh-CN" sz="2000"/>
              <a:t> </a:t>
            </a:r>
            <a:r>
              <a:rPr lang="zh-CN" altLang="en-US" sz="2000"/>
              <a:t>of</a:t>
            </a:r>
            <a:r>
              <a:rPr lang="en-US" altLang="zh-CN" sz="2000"/>
              <a:t> </a:t>
            </a:r>
            <a:r>
              <a:rPr lang="zh-CN" altLang="en-US" sz="2000"/>
              <a:t>software</a:t>
            </a:r>
            <a:r>
              <a:rPr lang="en-US" altLang="zh-CN" sz="2000"/>
              <a:t> </a:t>
            </a:r>
            <a:r>
              <a:rPr lang="zh-CN" altLang="en-US" sz="2000"/>
              <a:t>to</a:t>
            </a:r>
            <a:r>
              <a:rPr lang="en-US" altLang="zh-CN" sz="2000"/>
              <a:t> </a:t>
            </a:r>
            <a:r>
              <a:rPr lang="zh-CN" altLang="en-US" sz="2000"/>
              <a:t>be</a:t>
            </a:r>
            <a:r>
              <a:rPr lang="en-US" altLang="zh-CN" sz="2000"/>
              <a:t> </a:t>
            </a:r>
            <a:r>
              <a:rPr lang="zh-CN" altLang="en-US" sz="2000"/>
              <a:t>acquired</a:t>
            </a:r>
            <a:r>
              <a:rPr lang="en-US" altLang="zh-CN" sz="2000"/>
              <a:t> </a:t>
            </a:r>
            <a:r>
              <a:rPr lang="zh-CN" altLang="en-US" sz="2000"/>
              <a:t>or</a:t>
            </a:r>
            <a:r>
              <a:rPr lang="en-US" altLang="zh-CN" sz="2000"/>
              <a:t> </a:t>
            </a:r>
            <a:r>
              <a:rPr lang="zh-CN" altLang="en-US" sz="2000"/>
              <a:t>developed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>
                <a:solidFill>
                  <a:srgbClr val="C00000"/>
                </a:solidFill>
              </a:rPr>
              <a:t>estimates</a:t>
            </a:r>
            <a:r>
              <a:rPr lang="en-US" altLang="zh-CN" sz="2000"/>
              <a:t> </a:t>
            </a:r>
            <a:r>
              <a:rPr lang="zh-CN" altLang="en-US" sz="2000"/>
              <a:t>of</a:t>
            </a:r>
            <a:r>
              <a:rPr lang="en-US" altLang="zh-CN" sz="2000"/>
              <a:t> </a:t>
            </a:r>
            <a:r>
              <a:rPr lang="zh-CN" altLang="en-US" sz="2000"/>
              <a:t>numbers</a:t>
            </a:r>
            <a:r>
              <a:rPr lang="en-US" altLang="zh-CN" sz="2000"/>
              <a:t> </a:t>
            </a:r>
            <a:r>
              <a:rPr lang="zh-CN" altLang="en-US" sz="2000"/>
              <a:t>of</a:t>
            </a:r>
            <a:r>
              <a:rPr lang="en-US" altLang="zh-CN" sz="2000"/>
              <a:t> </a:t>
            </a:r>
            <a:r>
              <a:rPr lang="zh-CN" altLang="en-US" sz="2000"/>
              <a:t>users,</a:t>
            </a:r>
            <a:r>
              <a:rPr lang="en-US" altLang="zh-CN" sz="2000"/>
              <a:t> </a:t>
            </a:r>
            <a:r>
              <a:rPr lang="zh-CN" altLang="en-US" sz="2000"/>
              <a:t>data,</a:t>
            </a:r>
            <a:r>
              <a:rPr lang="en-US" altLang="zh-CN" sz="2000"/>
              <a:t> </a:t>
            </a:r>
            <a:r>
              <a:rPr lang="zh-CN" altLang="en-US" sz="2000"/>
              <a:t>transactions,</a:t>
            </a:r>
            <a:r>
              <a:rPr lang="en-US" altLang="zh-CN" sz="2000"/>
              <a:t> </a:t>
            </a:r>
            <a:r>
              <a:rPr lang="zh-CN" altLang="en-US" sz="2000"/>
              <a:t>etc.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These</a:t>
            </a:r>
            <a:r>
              <a:rPr lang="en-US" altLang="zh-CN" sz="2000"/>
              <a:t> </a:t>
            </a:r>
            <a:r>
              <a:rPr lang="zh-CN" altLang="en-US" sz="2000"/>
              <a:t>rough</a:t>
            </a:r>
            <a:r>
              <a:rPr lang="en-US" altLang="zh-CN" sz="2000"/>
              <a:t> </a:t>
            </a:r>
            <a:r>
              <a:rPr lang="zh-CN" altLang="en-US" sz="2000"/>
              <a:t>numbers</a:t>
            </a:r>
            <a:r>
              <a:rPr lang="en-US" altLang="zh-CN" sz="2000"/>
              <a:t> </a:t>
            </a:r>
            <a:r>
              <a:rPr lang="zh-CN" altLang="en-US" sz="2000"/>
              <a:t>are</a:t>
            </a:r>
            <a:r>
              <a:rPr lang="en-US" altLang="zh-CN" sz="2000"/>
              <a:t> </a:t>
            </a:r>
            <a:r>
              <a:rPr lang="zh-CN" altLang="en-US" sz="2000"/>
              <a:t>part</a:t>
            </a:r>
            <a:r>
              <a:rPr lang="en-US" altLang="zh-CN" sz="2000"/>
              <a:t> </a:t>
            </a:r>
            <a:r>
              <a:rPr lang="zh-CN" altLang="en-US" sz="2000"/>
              <a:t>of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/>
              <a:t>provisional</a:t>
            </a:r>
            <a:r>
              <a:rPr lang="en-US" altLang="zh-CN" sz="2000"/>
              <a:t> </a:t>
            </a:r>
            <a:r>
              <a:rPr lang="zh-CN" altLang="en-US" sz="2000"/>
              <a:t>plan</a:t>
            </a:r>
            <a:r>
              <a:rPr lang="en-US" altLang="zh-CN" sz="2000"/>
              <a:t> </a:t>
            </a:r>
            <a:r>
              <a:rPr lang="zh-CN" altLang="en-US" sz="2000"/>
              <a:t>that</a:t>
            </a:r>
            <a:r>
              <a:rPr lang="en-US" altLang="zh-CN" sz="2000"/>
              <a:t> </a:t>
            </a:r>
            <a:r>
              <a:rPr lang="zh-CN" altLang="en-US" sz="2000"/>
              <a:t>is</a:t>
            </a:r>
            <a:r>
              <a:rPr lang="en-US" altLang="zh-CN" sz="2000"/>
              <a:t> </a:t>
            </a:r>
            <a:r>
              <a:rPr lang="zh-CN" altLang="en-US" sz="2000"/>
              <a:t>used</a:t>
            </a:r>
            <a:r>
              <a:rPr lang="en-US" altLang="zh-CN" sz="2000"/>
              <a:t> </a:t>
            </a:r>
            <a:r>
              <a:rPr lang="zh-CN" altLang="en-US" sz="2000"/>
              <a:t>to</a:t>
            </a:r>
            <a:r>
              <a:rPr lang="en-US" altLang="zh-CN" sz="2000"/>
              <a:t> </a:t>
            </a:r>
            <a:r>
              <a:rPr lang="zh-CN" altLang="en-US" sz="2000"/>
              <a:t>estimate</a:t>
            </a:r>
            <a:r>
              <a:rPr lang="en-US" altLang="zh-CN" sz="2000"/>
              <a:t> </a:t>
            </a:r>
            <a:r>
              <a:rPr lang="zh-CN" altLang="en-US" sz="2000"/>
              <a:t>the	</a:t>
            </a:r>
            <a:r>
              <a:rPr lang="en-US" altLang="zh-CN" sz="2000"/>
              <a:t> </a:t>
            </a:r>
            <a:r>
              <a:rPr lang="zh-CN" altLang="en-US" sz="2000"/>
              <a:t>staffing,</a:t>
            </a:r>
            <a:r>
              <a:rPr lang="en-US" altLang="zh-CN" sz="2000"/>
              <a:t> </a:t>
            </a:r>
            <a:r>
              <a:rPr lang="zh-CN" altLang="en-US" sz="2000"/>
              <a:t>timetable,</a:t>
            </a:r>
            <a:r>
              <a:rPr lang="en-US" altLang="zh-CN" sz="2000"/>
              <a:t> </a:t>
            </a:r>
            <a:r>
              <a:rPr lang="zh-CN" altLang="en-US" sz="2000"/>
              <a:t>equipment</a:t>
            </a:r>
            <a:r>
              <a:rPr lang="en-US" altLang="zh-CN" sz="2000"/>
              <a:t> </a:t>
            </a:r>
            <a:r>
              <a:rPr lang="zh-CN" altLang="en-US" sz="2000"/>
              <a:t>needs,</a:t>
            </a:r>
            <a:r>
              <a:rPr lang="en-US" altLang="zh-CN" sz="2000"/>
              <a:t> </a:t>
            </a:r>
            <a:r>
              <a:rPr lang="zh-CN" altLang="en-US" sz="2000"/>
              <a:t>etc.</a:t>
            </a:r>
          </a:p>
          <a:p>
            <a:pPr algn="l" fontAlgn="auto">
              <a:spcBef>
                <a:spcPts val="1800"/>
              </a:spcBef>
              <a:buClrTx/>
              <a:buSzTx/>
              <a:buNone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The technical approach actually followed may be very different.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565" y="238125"/>
            <a:ext cx="8873490" cy="79057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Feasibility</a:t>
            </a:r>
            <a:r>
              <a:rPr lang="en-US" altLang="zh-CN"/>
              <a:t> </a:t>
            </a:r>
            <a:r>
              <a:rPr lang="zh-CN" altLang="en-US"/>
              <a:t>Study:</a:t>
            </a:r>
            <a:r>
              <a:rPr lang="en-US" altLang="zh-CN"/>
              <a:t> </a:t>
            </a:r>
            <a:r>
              <a:rPr lang="zh-CN" altLang="en-US"/>
              <a:t>Planning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Resources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7430" y="1582420"/>
            <a:ext cx="10340340" cy="3091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sz="2000" dirty="0"/>
              <a:t>The</a:t>
            </a:r>
            <a:r>
              <a:rPr lang="en-US" altLang="zh-CN" sz="2000" dirty="0"/>
              <a:t> </a:t>
            </a:r>
            <a:r>
              <a:rPr lang="zh-CN" altLang="en-US" sz="2000" dirty="0"/>
              <a:t>feasibility</a:t>
            </a:r>
            <a:r>
              <a:rPr lang="en-US" altLang="zh-CN" sz="2000" dirty="0"/>
              <a:t> </a:t>
            </a:r>
            <a:r>
              <a:rPr lang="zh-CN" altLang="en-US" sz="2000" dirty="0"/>
              <a:t>study</a:t>
            </a:r>
            <a:r>
              <a:rPr lang="en-US" altLang="zh-CN" sz="2000" dirty="0"/>
              <a:t> </a:t>
            </a:r>
            <a:r>
              <a:rPr lang="zh-CN" altLang="en-US" sz="2000" dirty="0"/>
              <a:t>must</a:t>
            </a:r>
            <a:r>
              <a:rPr lang="en-US" altLang="zh-CN" sz="2000" dirty="0"/>
              <a:t> </a:t>
            </a:r>
            <a:r>
              <a:rPr lang="zh-CN" altLang="en-US" sz="2000" dirty="0"/>
              <a:t>include</a:t>
            </a:r>
            <a:r>
              <a:rPr lang="en-US" altLang="zh-CN" sz="2000" dirty="0"/>
              <a:t> </a:t>
            </a:r>
            <a:r>
              <a:rPr lang="zh-CN" altLang="en-US" sz="2000" dirty="0"/>
              <a:t>an </a:t>
            </a: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outline plan: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 dirty="0"/>
              <a:t>Estimate</a:t>
            </a:r>
            <a:r>
              <a:rPr lang="en-US" altLang="zh-CN" sz="2000" dirty="0"/>
              <a:t> </a:t>
            </a:r>
            <a:r>
              <a:rPr lang="zh-CN" altLang="en-US" sz="2000" dirty="0"/>
              <a:t>the</a:t>
            </a:r>
            <a:r>
              <a:rPr lang="en-US" altLang="zh-CN" sz="2000" dirty="0"/>
              <a:t> </a:t>
            </a:r>
            <a:r>
              <a:rPr lang="zh-CN" altLang="en-US" sz="2000" dirty="0"/>
              <a:t>staffing</a:t>
            </a:r>
            <a:r>
              <a:rPr lang="en-US" altLang="zh-CN" sz="2000" dirty="0"/>
              <a:t> </a:t>
            </a:r>
            <a:r>
              <a:rPr lang="zh-CN" altLang="en-US" sz="2000" dirty="0"/>
              <a:t>and</a:t>
            </a:r>
            <a:r>
              <a:rPr lang="en-US" altLang="zh-CN" sz="2000" dirty="0"/>
              <a:t> </a:t>
            </a:r>
            <a:r>
              <a:rPr lang="zh-CN" altLang="en-US" sz="2000" dirty="0"/>
              <a:t>equipment</a:t>
            </a:r>
            <a:r>
              <a:rPr lang="en-US" altLang="zh-CN" sz="2000" dirty="0"/>
              <a:t> </a:t>
            </a:r>
            <a:r>
              <a:rPr lang="zh-CN" altLang="en-US" sz="2000" dirty="0"/>
              <a:t>needs,</a:t>
            </a:r>
            <a:r>
              <a:rPr lang="en-US" altLang="zh-CN" sz="2000" dirty="0"/>
              <a:t> </a:t>
            </a:r>
            <a:r>
              <a:rPr lang="zh-CN" altLang="en-US" sz="2000" dirty="0"/>
              <a:t>and</a:t>
            </a:r>
            <a:r>
              <a:rPr lang="en-US" altLang="zh-CN" sz="2000" dirty="0"/>
              <a:t> </a:t>
            </a:r>
            <a:r>
              <a:rPr lang="zh-CN" altLang="en-US" sz="2000" dirty="0"/>
              <a:t>the</a:t>
            </a:r>
            <a:r>
              <a:rPr lang="en-US" altLang="zh-CN" sz="2000" dirty="0"/>
              <a:t> </a:t>
            </a:r>
            <a:r>
              <a:rPr lang="zh-CN" altLang="en-US" sz="2000" dirty="0"/>
              <a:t>preliminary</a:t>
            </a:r>
            <a:r>
              <a:rPr lang="en-US" altLang="zh-CN" sz="2000" dirty="0"/>
              <a:t> </a:t>
            </a:r>
            <a:r>
              <a:rPr lang="zh-CN" altLang="en-US" sz="2000" dirty="0"/>
              <a:t>timetable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 dirty="0"/>
              <a:t>Identify</a:t>
            </a:r>
            <a:r>
              <a:rPr lang="en-US" altLang="zh-CN" sz="2000" dirty="0"/>
              <a:t> </a:t>
            </a:r>
            <a:r>
              <a:rPr lang="zh-CN" altLang="en-US" sz="2000" dirty="0"/>
              <a:t>major</a:t>
            </a:r>
            <a:r>
              <a:rPr lang="en-US" altLang="zh-CN" sz="2000" dirty="0"/>
              <a:t> </a:t>
            </a:r>
            <a:r>
              <a:rPr lang="zh-CN" altLang="en-US" sz="2000" dirty="0"/>
              <a:t>milestones</a:t>
            </a:r>
            <a:r>
              <a:rPr lang="en-US" altLang="zh-CN" sz="2000" dirty="0"/>
              <a:t> </a:t>
            </a:r>
            <a:r>
              <a:rPr lang="zh-CN" altLang="en-US" sz="2000" dirty="0"/>
              <a:t>and</a:t>
            </a:r>
            <a:r>
              <a:rPr lang="en-US" altLang="zh-CN" sz="2000" dirty="0"/>
              <a:t> </a:t>
            </a:r>
            <a:r>
              <a:rPr lang="zh-CN" altLang="en-US" sz="2000" dirty="0"/>
              <a:t>decision</a:t>
            </a:r>
            <a:r>
              <a:rPr lang="en-US" altLang="zh-CN" sz="2000" dirty="0"/>
              <a:t> </a:t>
            </a:r>
            <a:r>
              <a:rPr lang="zh-CN" altLang="en-US" sz="2000" dirty="0"/>
              <a:t>points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 dirty="0"/>
              <a:t>Identify</a:t>
            </a:r>
            <a:r>
              <a:rPr lang="en-US" altLang="zh-CN" sz="2000" dirty="0"/>
              <a:t> </a:t>
            </a:r>
            <a:r>
              <a:rPr lang="zh-CN" altLang="en-US" sz="2000" dirty="0"/>
              <a:t>interactions</a:t>
            </a:r>
            <a:r>
              <a:rPr lang="en-US" altLang="zh-CN" sz="2000" dirty="0"/>
              <a:t> </a:t>
            </a:r>
            <a:r>
              <a:rPr lang="zh-CN" altLang="en-US" sz="2000" dirty="0"/>
              <a:t>with</a:t>
            </a:r>
            <a:r>
              <a:rPr lang="en-US" altLang="zh-CN" sz="2000" dirty="0"/>
              <a:t> </a:t>
            </a:r>
            <a:r>
              <a:rPr lang="zh-CN" altLang="en-US" sz="2000" dirty="0"/>
              <a:t>and</a:t>
            </a:r>
            <a:r>
              <a:rPr lang="en-US" altLang="zh-CN" sz="2000" dirty="0"/>
              <a:t> </a:t>
            </a:r>
            <a:r>
              <a:rPr lang="zh-CN" altLang="en-US" sz="2000" dirty="0"/>
              <a:t>dependences</a:t>
            </a:r>
            <a:r>
              <a:rPr lang="en-US" altLang="zh-CN" sz="2000" dirty="0"/>
              <a:t> </a:t>
            </a:r>
            <a:r>
              <a:rPr lang="zh-CN" altLang="en-US" sz="2000" dirty="0"/>
              <a:t>on</a:t>
            </a:r>
            <a:r>
              <a:rPr lang="en-US" altLang="zh-CN" sz="2000" dirty="0"/>
              <a:t> </a:t>
            </a:r>
            <a:r>
              <a:rPr lang="zh-CN" altLang="en-US" sz="2000" dirty="0"/>
              <a:t>external</a:t>
            </a:r>
            <a:r>
              <a:rPr lang="en-US" altLang="zh-CN" sz="2000" dirty="0"/>
              <a:t> </a:t>
            </a:r>
            <a:r>
              <a:rPr lang="zh-CN" altLang="en-US" sz="2000" dirty="0"/>
              <a:t>systems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 dirty="0"/>
              <a:t>Provide</a:t>
            </a:r>
            <a:r>
              <a:rPr lang="en-US" altLang="zh-CN" sz="2000" dirty="0"/>
              <a:t> </a:t>
            </a:r>
            <a:r>
              <a:rPr lang="zh-CN" altLang="en-US" sz="2000" dirty="0"/>
              <a:t>a</a:t>
            </a:r>
            <a:r>
              <a:rPr lang="en-US" altLang="zh-CN" sz="2000" dirty="0"/>
              <a:t> </a:t>
            </a:r>
            <a:r>
              <a:rPr lang="zh-CN" altLang="en-US" sz="2000" dirty="0"/>
              <a:t>preliminary</a:t>
            </a:r>
            <a:r>
              <a:rPr lang="en-US" altLang="zh-CN" sz="2000" dirty="0"/>
              <a:t> </a:t>
            </a:r>
            <a:r>
              <a:rPr lang="zh-CN" altLang="en-US" sz="2000" dirty="0"/>
              <a:t>list</a:t>
            </a:r>
            <a:r>
              <a:rPr lang="en-US" altLang="zh-CN" sz="2000" dirty="0"/>
              <a:t> </a:t>
            </a:r>
            <a:r>
              <a:rPr lang="zh-CN" altLang="en-US" sz="2000" dirty="0"/>
              <a:t>of</a:t>
            </a:r>
            <a:r>
              <a:rPr lang="en-US" altLang="zh-CN" sz="2000" dirty="0"/>
              <a:t> </a:t>
            </a:r>
            <a:r>
              <a:rPr lang="zh-CN" altLang="en-US" sz="2000" dirty="0"/>
              <a:t>deliverables</a:t>
            </a:r>
            <a:r>
              <a:rPr lang="en-US" altLang="zh-CN" sz="2000" dirty="0"/>
              <a:t> </a:t>
            </a:r>
            <a:r>
              <a:rPr lang="zh-CN" altLang="en-US" sz="2000" dirty="0"/>
              <a:t>and</a:t>
            </a:r>
            <a:r>
              <a:rPr lang="en-US" altLang="zh-CN" sz="2000" dirty="0"/>
              <a:t> </a:t>
            </a:r>
            <a:r>
              <a:rPr lang="zh-CN" altLang="en-US" sz="2000" dirty="0"/>
              <a:t>delivery</a:t>
            </a:r>
            <a:r>
              <a:rPr lang="en-US" altLang="zh-CN" sz="2000" dirty="0"/>
              <a:t> </a:t>
            </a:r>
            <a:r>
              <a:rPr lang="zh-CN" altLang="en-US" sz="2000" dirty="0"/>
              <a:t>dates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 dirty="0">
                <a:solidFill>
                  <a:srgbClr val="C00000"/>
                </a:solidFill>
              </a:rPr>
              <a:t>There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>
                <a:solidFill>
                  <a:srgbClr val="C00000"/>
                </a:solidFill>
              </a:rPr>
              <a:t>is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>
                <a:solidFill>
                  <a:srgbClr val="C00000"/>
                </a:solidFill>
              </a:rPr>
              <a:t>a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>
                <a:solidFill>
                  <a:srgbClr val="C00000"/>
                </a:solidFill>
              </a:rPr>
              <a:t>separate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>
                <a:solidFill>
                  <a:srgbClr val="C00000"/>
                </a:solidFill>
              </a:rPr>
              <a:t>lecture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>
                <a:solidFill>
                  <a:srgbClr val="C00000"/>
                </a:solidFill>
              </a:rPr>
              <a:t>about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>
                <a:solidFill>
                  <a:srgbClr val="C00000"/>
                </a:solidFill>
              </a:rPr>
              <a:t>Project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>
                <a:solidFill>
                  <a:srgbClr val="C00000"/>
                </a:solidFill>
              </a:rPr>
              <a:t>Management.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Feasibility</a:t>
            </a:r>
            <a:r>
              <a:rPr lang="en-US" altLang="zh-CN"/>
              <a:t> </a:t>
            </a:r>
            <a:r>
              <a:rPr lang="zh-CN" altLang="en-US"/>
              <a:t>Study:</a:t>
            </a:r>
            <a:r>
              <a:rPr lang="en-US" altLang="zh-CN"/>
              <a:t> </a:t>
            </a:r>
            <a:r>
              <a:rPr lang="zh-CN" altLang="en-US"/>
              <a:t>Alternatives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Risks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44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0930" y="1226185"/>
            <a:ext cx="1033018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sz="2000"/>
              <a:t>A</a:t>
            </a:r>
            <a:r>
              <a:rPr lang="en-US" altLang="zh-CN" sz="2000"/>
              <a:t> </a:t>
            </a:r>
            <a:r>
              <a:rPr lang="zh-CN" altLang="en-US" sz="2000"/>
              <a:t>feasibility</a:t>
            </a:r>
            <a:r>
              <a:rPr lang="en-US" altLang="zh-CN" sz="2000"/>
              <a:t> </a:t>
            </a:r>
            <a:r>
              <a:rPr lang="zh-CN" altLang="en-US" sz="2000"/>
              <a:t>study</a:t>
            </a:r>
            <a:r>
              <a:rPr lang="en-US" altLang="zh-CN" sz="2000"/>
              <a:t> </a:t>
            </a:r>
            <a:r>
              <a:rPr lang="zh-CN" altLang="en-US" sz="2000"/>
              <a:t>should</a:t>
            </a:r>
            <a:r>
              <a:rPr lang="en-US" altLang="zh-CN" sz="2000"/>
              <a:t> </a:t>
            </a:r>
            <a:r>
              <a:rPr lang="zh-CN" altLang="en-US" sz="2000"/>
              <a:t>identify</a:t>
            </a:r>
            <a:r>
              <a:rPr lang="en-US" altLang="zh-CN" sz="2000"/>
              <a:t> </a:t>
            </a:r>
            <a:r>
              <a:rPr lang="zh-CN" altLang="en-US" sz="2000">
                <a:solidFill>
                  <a:srgbClr val="C00000"/>
                </a:solidFill>
              </a:rPr>
              <a:t>risks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and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alternatives</a:t>
            </a:r>
            <a:r>
              <a:rPr lang="zh-CN" altLang="en-US" sz="2000"/>
              <a:t>.	</a:t>
            </a:r>
          </a:p>
          <a:p>
            <a:pPr indent="0" fontAlgn="auto">
              <a:spcBef>
                <a:spcPts val="1800"/>
              </a:spcBef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Risks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 What</a:t>
            </a:r>
            <a:r>
              <a:rPr lang="en-US" altLang="zh-CN" sz="2000"/>
              <a:t> </a:t>
            </a:r>
            <a:r>
              <a:rPr lang="zh-CN" altLang="en-US" sz="2000"/>
              <a:t>can</a:t>
            </a:r>
            <a:r>
              <a:rPr lang="en-US" altLang="zh-CN" sz="2000"/>
              <a:t> </a:t>
            </a:r>
            <a:r>
              <a:rPr lang="zh-CN" altLang="en-US" sz="2000"/>
              <a:t>go</a:t>
            </a:r>
            <a:r>
              <a:rPr lang="en-US" altLang="zh-CN" sz="2000"/>
              <a:t> </a:t>
            </a:r>
            <a:r>
              <a:rPr lang="zh-CN" altLang="en-US" sz="2000"/>
              <a:t>wrong?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 How</a:t>
            </a:r>
            <a:r>
              <a:rPr lang="en-US" altLang="zh-CN" sz="2000"/>
              <a:t> </a:t>
            </a:r>
            <a:r>
              <a:rPr lang="zh-CN" altLang="en-US" sz="2000"/>
              <a:t>will</a:t>
            </a:r>
            <a:r>
              <a:rPr lang="en-US" altLang="zh-CN" sz="2000"/>
              <a:t> </a:t>
            </a:r>
            <a:r>
              <a:rPr lang="zh-CN" altLang="en-US" sz="2000"/>
              <a:t>progress</a:t>
            </a:r>
            <a:r>
              <a:rPr lang="en-US" altLang="zh-CN" sz="2000"/>
              <a:t> </a:t>
            </a:r>
            <a:r>
              <a:rPr lang="zh-CN" altLang="en-US" sz="2000"/>
              <a:t>be</a:t>
            </a:r>
            <a:r>
              <a:rPr lang="en-US" altLang="zh-CN" sz="2000"/>
              <a:t> </a:t>
            </a:r>
            <a:r>
              <a:rPr lang="zh-CN" altLang="en-US" sz="2000"/>
              <a:t>monitored</a:t>
            </a:r>
            <a:r>
              <a:rPr lang="en-US" altLang="zh-CN" sz="2000"/>
              <a:t> </a:t>
            </a:r>
            <a:r>
              <a:rPr lang="zh-CN" altLang="en-US" sz="2000"/>
              <a:t>and</a:t>
            </a:r>
            <a:r>
              <a:rPr lang="en-US" altLang="zh-CN" sz="2000"/>
              <a:t> </a:t>
            </a:r>
            <a:r>
              <a:rPr lang="zh-CN" altLang="en-US" sz="2000"/>
              <a:t>problems</a:t>
            </a:r>
            <a:r>
              <a:rPr lang="en-US" altLang="zh-CN" sz="2000"/>
              <a:t> </a:t>
            </a:r>
            <a:r>
              <a:rPr lang="zh-CN" altLang="en-US" sz="2000"/>
              <a:t>identified</a:t>
            </a:r>
            <a:r>
              <a:rPr lang="en-US" altLang="zh-CN" sz="2000"/>
              <a:t> </a:t>
            </a:r>
            <a:r>
              <a:rPr lang="zh-CN" altLang="en-US" sz="2000"/>
              <a:t>(visibility)?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 What</a:t>
            </a:r>
            <a:r>
              <a:rPr lang="en-US" altLang="zh-CN" sz="2000"/>
              <a:t> </a:t>
            </a:r>
            <a:r>
              <a:rPr lang="zh-CN" altLang="en-US" sz="2000"/>
              <a:t>are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/>
              <a:t>fall</a:t>
            </a:r>
            <a:r>
              <a:rPr lang="en-US" altLang="zh-CN" sz="2000"/>
              <a:t> </a:t>
            </a:r>
            <a:r>
              <a:rPr lang="zh-CN" altLang="en-US" sz="2000"/>
              <a:t>back</a:t>
            </a:r>
            <a:r>
              <a:rPr lang="en-US" altLang="zh-CN" sz="2000"/>
              <a:t> </a:t>
            </a:r>
            <a:r>
              <a:rPr lang="zh-CN" altLang="en-US" sz="2000"/>
              <a:t>options?</a:t>
            </a:r>
          </a:p>
          <a:p>
            <a:pPr algn="l" fontAlgn="auto">
              <a:spcBef>
                <a:spcPts val="1800"/>
              </a:spcBef>
              <a:buClrTx/>
              <a:buSzTx/>
              <a:buFontTx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Alternatives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 Continue</a:t>
            </a:r>
            <a:r>
              <a:rPr lang="en-US" altLang="zh-CN" sz="2000"/>
              <a:t> </a:t>
            </a:r>
            <a:r>
              <a:rPr lang="zh-CN" altLang="en-US" sz="2000"/>
              <a:t>with</a:t>
            </a:r>
            <a:r>
              <a:rPr lang="en-US" altLang="zh-CN" sz="2000"/>
              <a:t> </a:t>
            </a:r>
            <a:r>
              <a:rPr lang="zh-CN" altLang="en-US" sz="2000"/>
              <a:t>current</a:t>
            </a:r>
            <a:r>
              <a:rPr lang="en-US" altLang="zh-CN" sz="2000"/>
              <a:t> </a:t>
            </a:r>
            <a:r>
              <a:rPr lang="zh-CN" altLang="en-US" sz="2000"/>
              <a:t>system,</a:t>
            </a:r>
            <a:r>
              <a:rPr lang="en-US" altLang="zh-CN" sz="2000"/>
              <a:t> </a:t>
            </a:r>
            <a:r>
              <a:rPr lang="zh-CN" altLang="en-US" sz="2000"/>
              <a:t>enhance</a:t>
            </a:r>
            <a:r>
              <a:rPr lang="en-US" altLang="zh-CN" sz="2000"/>
              <a:t> </a:t>
            </a:r>
            <a:r>
              <a:rPr lang="zh-CN" altLang="en-US" sz="2000"/>
              <a:t>it,</a:t>
            </a:r>
            <a:r>
              <a:rPr lang="en-US" altLang="zh-CN" sz="2000"/>
              <a:t> </a:t>
            </a:r>
            <a:r>
              <a:rPr lang="zh-CN" altLang="en-US" sz="2000"/>
              <a:t>or</a:t>
            </a:r>
            <a:r>
              <a:rPr lang="en-US" altLang="zh-CN" sz="2000"/>
              <a:t> </a:t>
            </a:r>
            <a:r>
              <a:rPr lang="zh-CN" altLang="en-US" sz="2000"/>
              <a:t>create</a:t>
            </a:r>
            <a:r>
              <a:rPr lang="en-US" altLang="zh-CN" sz="2000"/>
              <a:t> </a:t>
            </a:r>
            <a:r>
              <a:rPr lang="zh-CN" altLang="en-US" sz="2000"/>
              <a:t>new</a:t>
            </a:r>
            <a:r>
              <a:rPr lang="en-US" altLang="zh-CN" sz="2000"/>
              <a:t> </a:t>
            </a:r>
            <a:r>
              <a:rPr lang="zh-CN" altLang="en-US" sz="2000"/>
              <a:t>one?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 Develop</a:t>
            </a:r>
            <a:r>
              <a:rPr lang="en-US" altLang="zh-CN" sz="2000"/>
              <a:t> </a:t>
            </a:r>
            <a:r>
              <a:rPr lang="zh-CN" altLang="en-US" sz="2000"/>
              <a:t>in-house,</a:t>
            </a:r>
            <a:r>
              <a:rPr lang="en-US" altLang="zh-CN" sz="2000"/>
              <a:t> </a:t>
            </a:r>
            <a:r>
              <a:rPr lang="zh-CN" altLang="en-US" sz="2000"/>
              <a:t>or</a:t>
            </a:r>
            <a:r>
              <a:rPr lang="en-US" altLang="zh-CN" sz="2000"/>
              <a:t> </a:t>
            </a:r>
            <a:r>
              <a:rPr lang="zh-CN" altLang="en-US" sz="2000"/>
              <a:t>contract</a:t>
            </a:r>
            <a:r>
              <a:rPr lang="en-US" altLang="zh-CN" sz="2000"/>
              <a:t> </a:t>
            </a:r>
            <a:r>
              <a:rPr lang="zh-CN" altLang="en-US" sz="2000"/>
              <a:t>out?</a:t>
            </a:r>
            <a:r>
              <a:rPr lang="en-US" altLang="zh-CN" sz="2000"/>
              <a:t> </a:t>
            </a:r>
            <a:r>
              <a:rPr lang="zh-CN" altLang="en-US" sz="2000"/>
              <a:t>(How</a:t>
            </a:r>
            <a:r>
              <a:rPr lang="en-US" altLang="zh-CN" sz="2000"/>
              <a:t> </a:t>
            </a:r>
            <a:r>
              <a:rPr lang="zh-CN" altLang="en-US" sz="2000"/>
              <a:t>will</a:t>
            </a:r>
            <a:r>
              <a:rPr lang="en-US" altLang="zh-CN" sz="2000"/>
              <a:t> </a:t>
            </a:r>
            <a:r>
              <a:rPr lang="zh-CN" altLang="en-US" sz="2000"/>
              <a:t>a</a:t>
            </a:r>
            <a:r>
              <a:rPr lang="en-US" altLang="zh-CN" sz="2000"/>
              <a:t> </a:t>
            </a:r>
            <a:r>
              <a:rPr lang="zh-CN" altLang="en-US" sz="2000"/>
              <a:t>contract</a:t>
            </a:r>
            <a:r>
              <a:rPr lang="en-US" altLang="zh-CN" sz="2000"/>
              <a:t> </a:t>
            </a:r>
            <a:r>
              <a:rPr lang="zh-CN" altLang="en-US" sz="2000"/>
              <a:t>be</a:t>
            </a:r>
            <a:r>
              <a:rPr lang="en-US" altLang="zh-CN" sz="2000"/>
              <a:t> </a:t>
            </a:r>
            <a:r>
              <a:rPr lang="zh-CN" altLang="en-US" sz="2000"/>
              <a:t>managed?)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 Phases</a:t>
            </a:r>
            <a:r>
              <a:rPr lang="en-US" altLang="zh-CN" sz="2000"/>
              <a:t> </a:t>
            </a:r>
            <a:r>
              <a:rPr lang="zh-CN" altLang="en-US" sz="2000"/>
              <a:t>of</a:t>
            </a:r>
            <a:r>
              <a:rPr lang="en-US" altLang="zh-CN" sz="2000"/>
              <a:t> </a:t>
            </a:r>
            <a:r>
              <a:rPr lang="zh-CN" altLang="en-US" sz="2000"/>
              <a:t>delivery</a:t>
            </a:r>
            <a:r>
              <a:rPr lang="en-US" altLang="zh-CN" sz="2000"/>
              <a:t> </a:t>
            </a:r>
            <a:r>
              <a:rPr lang="zh-CN" altLang="en-US" sz="2000"/>
              <a:t>and</a:t>
            </a:r>
            <a:r>
              <a:rPr lang="en-US" altLang="zh-CN" sz="2000"/>
              <a:t> </a:t>
            </a:r>
            <a:r>
              <a:rPr lang="zh-CN" altLang="en-US" sz="2000"/>
              <a:t>possible</a:t>
            </a:r>
            <a:r>
              <a:rPr lang="en-US" altLang="zh-CN" sz="2000"/>
              <a:t> </a:t>
            </a:r>
            <a:r>
              <a:rPr lang="zh-CN" altLang="en-US" sz="2000"/>
              <a:t>points</a:t>
            </a:r>
            <a:r>
              <a:rPr lang="en-US" altLang="zh-CN" sz="2000"/>
              <a:t> </a:t>
            </a:r>
            <a:r>
              <a:rPr lang="zh-CN" altLang="en-US" sz="2000"/>
              <a:t>for</a:t>
            </a:r>
            <a:r>
              <a:rPr lang="en-US" altLang="zh-CN" sz="2000"/>
              <a:t> </a:t>
            </a:r>
            <a:r>
              <a:rPr lang="zh-CN" altLang="en-US" sz="2000"/>
              <a:t>revising</a:t>
            </a:r>
            <a:r>
              <a:rPr lang="en-US" altLang="zh-CN" sz="2000"/>
              <a:t> </a:t>
            </a:r>
            <a:r>
              <a:rPr lang="zh-CN" altLang="en-US" sz="2000"/>
              <a:t>plan.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Techniques</a:t>
            </a:r>
            <a:r>
              <a:rPr lang="en-US" altLang="zh-CN" dirty="0"/>
              <a:t> </a:t>
            </a:r>
            <a:r>
              <a:rPr lang="zh-CN" altLang="en-US" dirty="0"/>
              <a:t>for</a:t>
            </a:r>
            <a:r>
              <a:rPr lang="en-US" altLang="zh-CN" dirty="0"/>
              <a:t> </a:t>
            </a:r>
            <a:r>
              <a:rPr lang="zh-CN" altLang="en-US" dirty="0"/>
              <a:t>Feasibility</a:t>
            </a:r>
            <a:r>
              <a:rPr lang="en-US" altLang="zh-CN" dirty="0"/>
              <a:t> </a:t>
            </a:r>
            <a:r>
              <a:rPr lang="zh-CN" altLang="en-US" dirty="0"/>
              <a:t>Studies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45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139825"/>
            <a:ext cx="1024953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/>
              <a:t>highest</a:t>
            </a:r>
            <a:r>
              <a:rPr lang="en-US" altLang="zh-CN" sz="2000"/>
              <a:t> </a:t>
            </a:r>
            <a:r>
              <a:rPr lang="zh-CN" altLang="en-US" sz="2000"/>
              <a:t>priority</a:t>
            </a:r>
            <a:r>
              <a:rPr lang="en-US" altLang="zh-CN" sz="2000"/>
              <a:t> </a:t>
            </a:r>
            <a:r>
              <a:rPr lang="zh-CN" altLang="en-US" sz="2000"/>
              <a:t>is</a:t>
            </a:r>
            <a:r>
              <a:rPr lang="en-US" altLang="zh-CN" sz="2000"/>
              <a:t> </a:t>
            </a:r>
            <a:r>
              <a:rPr lang="zh-CN" altLang="en-US" sz="2000"/>
              <a:t>to</a:t>
            </a:r>
            <a:r>
              <a:rPr lang="en-US" altLang="zh-CN" sz="2000"/>
              <a:t> </a:t>
            </a:r>
            <a:r>
              <a:rPr lang="zh-CN" altLang="en-US" sz="2000"/>
              <a:t>ensure</a:t>
            </a:r>
            <a:r>
              <a:rPr lang="en-US" altLang="zh-CN" sz="2000"/>
              <a:t> </a:t>
            </a:r>
            <a:r>
              <a:rPr lang="zh-CN" altLang="en-US" sz="2000"/>
              <a:t>that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/>
              <a:t>client</a:t>
            </a:r>
            <a:r>
              <a:rPr lang="en-US" altLang="zh-CN" sz="2000"/>
              <a:t> </a:t>
            </a:r>
            <a:r>
              <a:rPr lang="zh-CN" altLang="en-US" sz="2000"/>
              <a:t>and</a:t>
            </a:r>
            <a:r>
              <a:rPr lang="en-US" altLang="zh-CN" sz="2000"/>
              <a:t> </a:t>
            </a:r>
            <a:r>
              <a:rPr lang="zh-CN" altLang="en-US" sz="2000"/>
              <a:t>development</a:t>
            </a:r>
            <a:r>
              <a:rPr lang="en-US" altLang="zh-CN" sz="2000"/>
              <a:t> </a:t>
            </a:r>
            <a:r>
              <a:rPr lang="zh-CN" altLang="en-US" sz="2000"/>
              <a:t>team</a:t>
            </a:r>
            <a:r>
              <a:rPr lang="en-US" altLang="zh-CN" sz="2000"/>
              <a:t> </a:t>
            </a:r>
            <a:r>
              <a:rPr lang="zh-CN" altLang="en-US" sz="2000"/>
              <a:t>have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/>
              <a:t>same</a:t>
            </a:r>
            <a:r>
              <a:rPr lang="en-US" altLang="zh-CN" sz="2000"/>
              <a:t> </a:t>
            </a:r>
            <a:r>
              <a:rPr lang="zh-CN" altLang="en-US" sz="2000"/>
              <a:t>understanding</a:t>
            </a:r>
            <a:r>
              <a:rPr lang="en-US" altLang="zh-CN" sz="2000"/>
              <a:t> </a:t>
            </a:r>
            <a:r>
              <a:rPr lang="zh-CN" altLang="en-US" sz="2000"/>
              <a:t>of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/>
              <a:t>goals</a:t>
            </a:r>
            <a:r>
              <a:rPr lang="en-US" altLang="zh-CN" sz="2000"/>
              <a:t> </a:t>
            </a:r>
            <a:r>
              <a:rPr lang="zh-CN" altLang="en-US" sz="2000"/>
              <a:t>of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/>
              <a:t>system.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For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>
                <a:solidFill>
                  <a:srgbClr val="C00000"/>
                </a:solidFill>
              </a:rPr>
              <a:t>development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team</a:t>
            </a:r>
            <a:r>
              <a:rPr lang="en-US" altLang="zh-CN" sz="2000"/>
              <a:t> </a:t>
            </a:r>
            <a:r>
              <a:rPr lang="zh-CN" altLang="en-US" sz="2000"/>
              <a:t>to</a:t>
            </a:r>
            <a:r>
              <a:rPr lang="en-US" altLang="zh-CN" sz="2000"/>
              <a:t> </a:t>
            </a:r>
            <a:r>
              <a:rPr lang="zh-CN" altLang="en-US" sz="2000"/>
              <a:t>understand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/>
              <a:t>goals: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Interviews</a:t>
            </a:r>
            <a:r>
              <a:rPr lang="en-US" altLang="zh-CN" sz="2000"/>
              <a:t> </a:t>
            </a:r>
            <a:r>
              <a:rPr lang="zh-CN" altLang="en-US" sz="2000"/>
              <a:t>with</a:t>
            </a:r>
            <a:r>
              <a:rPr lang="en-US" altLang="zh-CN" sz="2000"/>
              <a:t> </a:t>
            </a:r>
            <a:r>
              <a:rPr lang="zh-CN" altLang="en-US" sz="2000"/>
              <a:t>client</a:t>
            </a:r>
            <a:r>
              <a:rPr lang="en-US" altLang="zh-CN" sz="2000"/>
              <a:t> </a:t>
            </a:r>
            <a:r>
              <a:rPr lang="zh-CN" altLang="en-US" sz="2000"/>
              <a:t>and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/>
              <a:t>staff</a:t>
            </a:r>
            <a:r>
              <a:rPr lang="en-US" altLang="zh-CN" sz="2000"/>
              <a:t> </a:t>
            </a:r>
            <a:r>
              <a:rPr lang="zh-CN" altLang="en-US" sz="2000"/>
              <a:t>of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/>
              <a:t>client</a:t>
            </a:r>
            <a:r>
              <a:rPr lang="en-US" altLang="zh-CN" sz="2000"/>
              <a:t>’</a:t>
            </a:r>
            <a:r>
              <a:rPr lang="zh-CN" altLang="en-US" sz="2000"/>
              <a:t>s</a:t>
            </a:r>
            <a:r>
              <a:rPr lang="en-US" altLang="zh-CN" sz="2000"/>
              <a:t> </a:t>
            </a:r>
            <a:r>
              <a:rPr lang="zh-CN" altLang="en-US" sz="2000"/>
              <a:t>organization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Review</a:t>
            </a:r>
            <a:r>
              <a:rPr lang="en-US" altLang="zh-CN" sz="2000"/>
              <a:t> </a:t>
            </a:r>
            <a:r>
              <a:rPr lang="zh-CN" altLang="en-US" sz="2000"/>
              <a:t>of</a:t>
            </a:r>
            <a:r>
              <a:rPr lang="en-US" altLang="zh-CN" sz="2000"/>
              <a:t> </a:t>
            </a:r>
            <a:r>
              <a:rPr lang="zh-CN" altLang="en-US" sz="2000"/>
              <a:t>existing</a:t>
            </a:r>
            <a:r>
              <a:rPr lang="en-US" altLang="zh-CN" sz="2000"/>
              <a:t> </a:t>
            </a:r>
            <a:r>
              <a:rPr lang="zh-CN" altLang="en-US" sz="2000"/>
              <a:t>systems</a:t>
            </a:r>
            <a:r>
              <a:rPr lang="en-US" altLang="zh-CN" sz="2000"/>
              <a:t> </a:t>
            </a:r>
            <a:r>
              <a:rPr lang="zh-CN" altLang="en-US" sz="2000"/>
              <a:t>(including</a:t>
            </a:r>
            <a:r>
              <a:rPr lang="en-US" altLang="zh-CN" sz="2000"/>
              <a:t> </a:t>
            </a:r>
            <a:r>
              <a:rPr lang="zh-CN" altLang="en-US" sz="2000"/>
              <a:t>competitors</a:t>
            </a:r>
            <a:r>
              <a:rPr lang="en-US" altLang="zh-CN" sz="2000"/>
              <a:t>’</a:t>
            </a:r>
            <a:r>
              <a:rPr lang="zh-CN" altLang="en-US" sz="2000"/>
              <a:t>)</a:t>
            </a:r>
            <a:r>
              <a:rPr lang="en-US" altLang="zh-CN" sz="2000"/>
              <a:t> </a:t>
            </a:r>
            <a:r>
              <a:rPr lang="zh-CN" altLang="en-US" sz="2000"/>
              <a:t>For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>
                <a:solidFill>
                  <a:srgbClr val="C00000"/>
                </a:solidFill>
              </a:rPr>
              <a:t>client</a:t>
            </a:r>
            <a:r>
              <a:rPr lang="en-US" altLang="zh-CN" sz="2000"/>
              <a:t> </a:t>
            </a:r>
            <a:r>
              <a:rPr lang="zh-CN" altLang="en-US" sz="2000"/>
              <a:t>to</a:t>
            </a:r>
            <a:r>
              <a:rPr lang="en-US" altLang="zh-CN" sz="2000"/>
              <a:t> </a:t>
            </a:r>
            <a:r>
              <a:rPr lang="zh-CN" altLang="en-US" sz="2000"/>
              <a:t>appreciate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/>
              <a:t>proposed</a:t>
            </a:r>
            <a:r>
              <a:rPr lang="en-US" altLang="zh-CN" sz="2000"/>
              <a:t> </a:t>
            </a:r>
            <a:r>
              <a:rPr lang="zh-CN" altLang="en-US" sz="2000"/>
              <a:t>system: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Demonstration</a:t>
            </a:r>
            <a:r>
              <a:rPr lang="en-US" altLang="zh-CN" sz="2000"/>
              <a:t> </a:t>
            </a:r>
            <a:r>
              <a:rPr lang="zh-CN" altLang="en-US" sz="2000"/>
              <a:t>of</a:t>
            </a:r>
            <a:r>
              <a:rPr lang="en-US" altLang="zh-CN" sz="2000"/>
              <a:t> </a:t>
            </a:r>
            <a:r>
              <a:rPr lang="zh-CN" altLang="en-US" sz="2000"/>
              <a:t>key</a:t>
            </a:r>
            <a:r>
              <a:rPr lang="en-US" altLang="zh-CN" sz="2000"/>
              <a:t> </a:t>
            </a:r>
            <a:r>
              <a:rPr lang="zh-CN" altLang="en-US" sz="2000"/>
              <a:t>features</a:t>
            </a:r>
            <a:r>
              <a:rPr lang="en-US" altLang="zh-CN" sz="2000"/>
              <a:t> </a:t>
            </a:r>
            <a:r>
              <a:rPr lang="zh-CN" altLang="en-US" sz="2000"/>
              <a:t>or</a:t>
            </a:r>
            <a:r>
              <a:rPr lang="en-US" altLang="zh-CN" sz="2000"/>
              <a:t> </a:t>
            </a:r>
            <a:r>
              <a:rPr lang="zh-CN" altLang="en-US" sz="2000"/>
              <a:t>similar</a:t>
            </a:r>
            <a:r>
              <a:rPr lang="en-US" altLang="zh-CN" sz="2000"/>
              <a:t> </a:t>
            </a:r>
            <a:r>
              <a:rPr lang="zh-CN" altLang="en-US" sz="2000"/>
              <a:t>systems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Mock-up</a:t>
            </a:r>
            <a:r>
              <a:rPr lang="en-US" altLang="zh-CN" sz="2000"/>
              <a:t> </a:t>
            </a:r>
            <a:r>
              <a:rPr lang="zh-CN" altLang="en-US" sz="2000"/>
              <a:t>of</a:t>
            </a:r>
            <a:r>
              <a:rPr lang="en-US" altLang="zh-CN" sz="2000"/>
              <a:t> </a:t>
            </a:r>
            <a:r>
              <a:rPr lang="zh-CN" altLang="en-US" sz="2000"/>
              <a:t>user</a:t>
            </a:r>
            <a:r>
              <a:rPr lang="en-US" altLang="zh-CN" sz="2000"/>
              <a:t> </a:t>
            </a:r>
            <a:r>
              <a:rPr lang="zh-CN" altLang="en-US" sz="2000"/>
              <a:t>interfaces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Walk</a:t>
            </a:r>
            <a:r>
              <a:rPr lang="en-US" altLang="zh-CN" sz="2000"/>
              <a:t> </a:t>
            </a:r>
            <a:r>
              <a:rPr lang="zh-CN" altLang="en-US" sz="2000"/>
              <a:t>through</a:t>
            </a:r>
            <a:r>
              <a:rPr lang="en-US" altLang="zh-CN" sz="2000"/>
              <a:t> </a:t>
            </a:r>
            <a:r>
              <a:rPr lang="zh-CN" altLang="en-US" sz="2000"/>
              <a:t>typical</a:t>
            </a:r>
            <a:r>
              <a:rPr lang="en-US" altLang="zh-CN" sz="2000"/>
              <a:t> </a:t>
            </a:r>
            <a:r>
              <a:rPr lang="zh-CN" altLang="en-US" sz="2000"/>
              <a:t>transactions</a:t>
            </a:r>
            <a:r>
              <a:rPr lang="en-US" altLang="zh-CN" sz="2000"/>
              <a:t> </a:t>
            </a:r>
            <a:r>
              <a:rPr lang="zh-CN" altLang="en-US" sz="2000"/>
              <a:t>or</a:t>
            </a:r>
            <a:r>
              <a:rPr lang="en-US" altLang="zh-CN" sz="2000"/>
              <a:t> </a:t>
            </a:r>
            <a:r>
              <a:rPr lang="zh-CN" altLang="en-US" sz="2000"/>
              <a:t>interactions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Techniques</a:t>
            </a:r>
            <a:r>
              <a:rPr lang="en-US" altLang="zh-CN"/>
              <a:t> </a:t>
            </a:r>
            <a:r>
              <a:rPr lang="zh-CN" altLang="en-US"/>
              <a:t>for</a:t>
            </a:r>
            <a:r>
              <a:rPr lang="en-US" altLang="zh-CN"/>
              <a:t> </a:t>
            </a:r>
            <a:r>
              <a:rPr lang="zh-CN" altLang="en-US"/>
              <a:t>Feasibility</a:t>
            </a:r>
            <a:r>
              <a:rPr lang="en-US" altLang="zh-CN"/>
              <a:t> </a:t>
            </a:r>
            <a:r>
              <a:rPr lang="zh-CN" altLang="en-US"/>
              <a:t>Studies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46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2030" y="1407160"/>
            <a:ext cx="10187940" cy="4422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spcBef>
                <a:spcPts val="1800"/>
              </a:spcBef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Outline	budget: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n</a:t>
            </a:r>
            <a:r>
              <a:rPr lang="en-US" altLang="zh-CN" sz="2000"/>
              <a:t> </a:t>
            </a:r>
            <a:r>
              <a:rPr lang="zh-CN" altLang="en-US" sz="2000"/>
              <a:t>people</a:t>
            </a:r>
            <a:r>
              <a:rPr lang="en-US" altLang="zh-CN" sz="2000"/>
              <a:t> </a:t>
            </a:r>
            <a:r>
              <a:rPr lang="zh-CN" altLang="en-US" sz="2000"/>
              <a:t>for</a:t>
            </a:r>
            <a:r>
              <a:rPr lang="en-US" altLang="zh-CN" sz="2000"/>
              <a:t> </a:t>
            </a:r>
            <a:r>
              <a:rPr lang="zh-CN" altLang="en-US" sz="2000"/>
              <a:t>m</a:t>
            </a:r>
            <a:r>
              <a:rPr lang="en-US" altLang="zh-CN" sz="2000"/>
              <a:t> </a:t>
            </a:r>
            <a:r>
              <a:rPr lang="zh-CN" altLang="en-US" sz="2000"/>
              <a:t>months</a:t>
            </a:r>
            <a:r>
              <a:rPr lang="en-US" altLang="zh-CN" sz="2000"/>
              <a:t> </a:t>
            </a:r>
            <a:r>
              <a:rPr lang="zh-CN" altLang="en-US" sz="2000"/>
              <a:t>at</a:t>
            </a:r>
            <a:r>
              <a:rPr lang="en-US" altLang="zh-CN" sz="2000"/>
              <a:t> </a:t>
            </a:r>
            <a:r>
              <a:rPr lang="zh-CN" altLang="en-US" sz="2000"/>
              <a:t>$x</a:t>
            </a:r>
            <a:r>
              <a:rPr lang="en-US" altLang="zh-CN" sz="2000"/>
              <a:t> </a:t>
            </a:r>
            <a:r>
              <a:rPr lang="zh-CN" altLang="en-US" sz="2000"/>
              <a:t>per</a:t>
            </a:r>
            <a:r>
              <a:rPr lang="en-US" altLang="zh-CN" sz="2000"/>
              <a:t> </a:t>
            </a:r>
            <a:r>
              <a:rPr lang="zh-CN" altLang="en-US" sz="2000"/>
              <a:t>month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equipment,</a:t>
            </a:r>
            <a:r>
              <a:rPr lang="en-US" altLang="zh-CN" sz="2000"/>
              <a:t> </a:t>
            </a:r>
            <a:r>
              <a:rPr lang="zh-CN" altLang="en-US" sz="2000"/>
              <a:t>buildings,</a:t>
            </a:r>
            <a:r>
              <a:rPr lang="en-US" altLang="zh-CN" sz="2000"/>
              <a:t> </a:t>
            </a:r>
            <a:r>
              <a:rPr lang="zh-CN" altLang="en-US" sz="2000"/>
              <a:t>etc.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contingency</a:t>
            </a:r>
            <a:r>
              <a:rPr lang="en-US" altLang="zh-CN" sz="2000"/>
              <a:t> </a:t>
            </a:r>
            <a:r>
              <a:rPr lang="zh-CN" altLang="en-US" sz="2000"/>
              <a:t>(at</a:t>
            </a:r>
            <a:r>
              <a:rPr lang="en-US" altLang="zh-CN" sz="2000"/>
              <a:t> </a:t>
            </a:r>
            <a:r>
              <a:rPr lang="zh-CN" altLang="en-US" sz="2000"/>
              <a:t>least</a:t>
            </a:r>
            <a:r>
              <a:rPr lang="en-US" altLang="zh-CN" sz="2000"/>
              <a:t> </a:t>
            </a:r>
            <a:r>
              <a:rPr lang="zh-CN" altLang="en-US" sz="2000"/>
              <a:t>50%</a:t>
            </a:r>
            <a:r>
              <a:rPr lang="en-US" altLang="zh-CN" sz="2000"/>
              <a:t> </a:t>
            </a:r>
            <a:r>
              <a:rPr lang="zh-CN" altLang="en-US" sz="2000"/>
              <a:t>is</a:t>
            </a:r>
            <a:r>
              <a:rPr lang="en-US" altLang="zh-CN" sz="2000"/>
              <a:t> </a:t>
            </a:r>
            <a:r>
              <a:rPr lang="zh-CN" altLang="en-US" sz="2000"/>
              <a:t>needed)</a:t>
            </a:r>
          </a:p>
          <a:p>
            <a:pPr algn="l" fontAlgn="auto">
              <a:spcBef>
                <a:spcPts val="1800"/>
              </a:spcBef>
              <a:buClrTx/>
              <a:buSzTx/>
              <a:buFontTx/>
            </a:pP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Phases/milestones: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specify</a:t>
            </a:r>
            <a:r>
              <a:rPr lang="en-US" altLang="zh-CN" sz="2000"/>
              <a:t> </a:t>
            </a:r>
            <a:r>
              <a:rPr lang="zh-CN" altLang="en-US" sz="2000"/>
              <a:t>deliverables</a:t>
            </a:r>
            <a:r>
              <a:rPr lang="en-US" altLang="zh-CN" sz="2000"/>
              <a:t> </a:t>
            </a:r>
            <a:r>
              <a:rPr lang="zh-CN" altLang="en-US" sz="2000"/>
              <a:t>and</a:t>
            </a:r>
            <a:r>
              <a:rPr lang="en-US" altLang="zh-CN" sz="2000"/>
              <a:t> </a:t>
            </a:r>
            <a:r>
              <a:rPr lang="zh-CN" altLang="en-US" sz="2000"/>
              <a:t>approximate</a:t>
            </a:r>
            <a:r>
              <a:rPr lang="en-US" altLang="zh-CN" sz="2000"/>
              <a:t> </a:t>
            </a:r>
            <a:r>
              <a:rPr lang="zh-CN" altLang="en-US" sz="2000"/>
              <a:t>dates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planned</a:t>
            </a:r>
            <a:r>
              <a:rPr lang="en-US" altLang="zh-CN" sz="2000"/>
              <a:t> </a:t>
            </a:r>
            <a:r>
              <a:rPr lang="zh-CN" altLang="en-US" sz="2000"/>
              <a:t>releases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Feasibility</a:t>
            </a:r>
            <a:r>
              <a:rPr lang="en-US" altLang="zh-CN"/>
              <a:t> </a:t>
            </a:r>
            <a:r>
              <a:rPr lang="zh-CN" altLang="en-US"/>
              <a:t>Study:</a:t>
            </a:r>
            <a:r>
              <a:rPr lang="en-US" altLang="zh-CN"/>
              <a:t> </a:t>
            </a:r>
            <a:r>
              <a:rPr lang="zh-CN" altLang="en-US"/>
              <a:t>Decision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47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333500"/>
            <a:ext cx="96774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sz="2000"/>
              <a:t>Different</a:t>
            </a:r>
            <a:r>
              <a:rPr lang="en-US" altLang="zh-CN" sz="2000"/>
              <a:t> </a:t>
            </a:r>
            <a:r>
              <a:rPr lang="zh-CN" altLang="en-US" sz="2000"/>
              <a:t>organizations</a:t>
            </a:r>
            <a:r>
              <a:rPr lang="en-US" altLang="zh-CN" sz="2000"/>
              <a:t> </a:t>
            </a:r>
            <a:r>
              <a:rPr lang="zh-CN" altLang="en-US" sz="2000"/>
              <a:t>and</a:t>
            </a:r>
            <a:r>
              <a:rPr lang="en-US" altLang="zh-CN" sz="2000"/>
              <a:t> </a:t>
            </a:r>
            <a:r>
              <a:rPr lang="zh-CN" altLang="en-US" sz="2000"/>
              <a:t>senior</a:t>
            </a:r>
            <a:r>
              <a:rPr lang="en-US" altLang="zh-CN" sz="2000"/>
              <a:t> </a:t>
            </a:r>
            <a:r>
              <a:rPr lang="zh-CN" altLang="en-US" sz="2000"/>
              <a:t>managers</a:t>
            </a:r>
            <a:r>
              <a:rPr lang="en-US" altLang="zh-CN" sz="2000"/>
              <a:t> </a:t>
            </a:r>
            <a:r>
              <a:rPr lang="zh-CN" altLang="en-US" sz="2000"/>
              <a:t>have</a:t>
            </a:r>
            <a:r>
              <a:rPr lang="en-US" altLang="zh-CN" sz="2000"/>
              <a:t> </a:t>
            </a:r>
            <a:r>
              <a:rPr lang="zh-CN" altLang="en-US" sz="2000"/>
              <a:t>different</a:t>
            </a:r>
            <a:r>
              <a:rPr lang="en-US" altLang="zh-CN" sz="2000"/>
              <a:t> </a:t>
            </a:r>
            <a:r>
              <a:rPr lang="zh-CN" altLang="en-US" sz="2000"/>
              <a:t>styles</a:t>
            </a:r>
            <a:r>
              <a:rPr lang="en-US" altLang="zh-CN" sz="2000"/>
              <a:t> </a:t>
            </a:r>
            <a:r>
              <a:rPr lang="zh-CN" altLang="en-US" sz="2000"/>
              <a:t>for</a:t>
            </a:r>
            <a:r>
              <a:rPr lang="en-US" altLang="zh-CN" sz="2000"/>
              <a:t> </a:t>
            </a:r>
            <a:r>
              <a:rPr lang="zh-CN" altLang="en-US" sz="2000"/>
              <a:t>feasibility</a:t>
            </a:r>
            <a:r>
              <a:rPr lang="en-US" altLang="zh-CN" sz="2000"/>
              <a:t> </a:t>
            </a:r>
            <a:r>
              <a:rPr lang="zh-CN" altLang="en-US" sz="2000"/>
              <a:t>studies,</a:t>
            </a:r>
            <a:r>
              <a:rPr lang="en-US" altLang="zh-CN" sz="2000"/>
              <a:t> </a:t>
            </a:r>
            <a:r>
              <a:rPr lang="zh-CN" altLang="en-US" sz="2000"/>
              <a:t>e.g.,</a:t>
            </a:r>
            <a:r>
              <a:rPr lang="en-US" altLang="zh-CN" sz="2000"/>
              <a:t> </a:t>
            </a:r>
            <a:r>
              <a:rPr lang="zh-CN" altLang="en-US" sz="2000"/>
              <a:t>some</a:t>
            </a:r>
            <a:r>
              <a:rPr lang="en-US" altLang="zh-CN" sz="2000"/>
              <a:t> </a:t>
            </a:r>
            <a:r>
              <a:rPr lang="zh-CN" altLang="en-US" sz="2000"/>
              <a:t>decision</a:t>
            </a:r>
            <a:r>
              <a:rPr lang="en-US" altLang="zh-CN" sz="2000"/>
              <a:t> </a:t>
            </a:r>
            <a:r>
              <a:rPr lang="zh-CN" altLang="en-US" sz="2000"/>
              <a:t>makers: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Monitor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/>
              <a:t>team</a:t>
            </a:r>
            <a:r>
              <a:rPr lang="en-US" altLang="zh-CN" sz="2000"/>
              <a:t> </a:t>
            </a:r>
            <a:r>
              <a:rPr lang="zh-CN" altLang="en-US" sz="2000"/>
              <a:t>and</a:t>
            </a:r>
            <a:r>
              <a:rPr lang="en-US" altLang="zh-CN" sz="2000"/>
              <a:t> </a:t>
            </a:r>
            <a:r>
              <a:rPr lang="zh-CN" altLang="en-US" sz="2000"/>
              <a:t>the</a:t>
            </a:r>
            <a:r>
              <a:rPr lang="en-US" altLang="zh-CN" sz="2000"/>
              <a:t> </a:t>
            </a:r>
            <a:r>
              <a:rPr lang="zh-CN" altLang="en-US" sz="2000"/>
              <a:t>process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Rely</a:t>
            </a:r>
            <a:r>
              <a:rPr lang="en-US" altLang="zh-CN" sz="2000"/>
              <a:t> </a:t>
            </a:r>
            <a:r>
              <a:rPr lang="zh-CN" altLang="en-US" sz="2000"/>
              <a:t>on</a:t>
            </a:r>
            <a:r>
              <a:rPr lang="en-US" altLang="zh-CN" sz="2000"/>
              <a:t> </a:t>
            </a:r>
            <a:r>
              <a:rPr lang="zh-CN" altLang="en-US" sz="2000"/>
              <a:t>detailed</a:t>
            </a:r>
            <a:r>
              <a:rPr lang="en-US" altLang="zh-CN" sz="2000"/>
              <a:t> </a:t>
            </a:r>
            <a:r>
              <a:rPr lang="zh-CN" altLang="en-US" sz="2000"/>
              <a:t>reading</a:t>
            </a:r>
            <a:r>
              <a:rPr lang="en-US" altLang="zh-CN" sz="2000"/>
              <a:t> </a:t>
            </a:r>
            <a:r>
              <a:rPr lang="zh-CN" altLang="en-US" sz="2000"/>
              <a:t>of</a:t>
            </a:r>
            <a:r>
              <a:rPr lang="en-US" altLang="zh-CN" sz="2000"/>
              <a:t> </a:t>
            </a:r>
            <a:r>
              <a:rPr lang="zh-CN" altLang="en-US" sz="2000"/>
              <a:t>a</a:t>
            </a:r>
            <a:r>
              <a:rPr lang="en-US" altLang="zh-CN" sz="2000"/>
              <a:t> </a:t>
            </a:r>
            <a:r>
              <a:rPr lang="zh-CN" altLang="en-US" sz="2000"/>
              <a:t>written</a:t>
            </a:r>
            <a:r>
              <a:rPr lang="en-US" altLang="zh-CN" sz="2000"/>
              <a:t> </a:t>
            </a:r>
            <a:r>
              <a:rPr lang="zh-CN" altLang="en-US" sz="2000"/>
              <a:t>report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Rely</a:t>
            </a:r>
            <a:r>
              <a:rPr lang="en-US" altLang="zh-CN" sz="2000"/>
              <a:t> </a:t>
            </a:r>
            <a:r>
              <a:rPr lang="zh-CN" altLang="en-US" sz="2000"/>
              <a:t>on</a:t>
            </a:r>
            <a:r>
              <a:rPr lang="en-US" altLang="zh-CN" sz="2000"/>
              <a:t> </a:t>
            </a:r>
            <a:r>
              <a:rPr lang="zh-CN" altLang="en-US" sz="2000"/>
              <a:t>face-to-face</a:t>
            </a:r>
            <a:r>
              <a:rPr lang="en-US" altLang="zh-CN" sz="2000"/>
              <a:t> </a:t>
            </a:r>
            <a:r>
              <a:rPr lang="zh-CN" altLang="en-US" sz="2000"/>
              <a:t>questioning</a:t>
            </a:r>
            <a:r>
              <a:rPr lang="en-US" altLang="zh-CN" sz="2000"/>
              <a:t> </a:t>
            </a:r>
            <a:r>
              <a:rPr lang="zh-CN" altLang="en-US" sz="2000"/>
              <a:t>of</a:t>
            </a:r>
            <a:r>
              <a:rPr lang="en-US" altLang="zh-CN" sz="2000"/>
              <a:t> </a:t>
            </a:r>
            <a:r>
              <a:rPr lang="zh-CN" altLang="en-US" sz="2000"/>
              <a:t>knowledgeable</a:t>
            </a:r>
            <a:r>
              <a:rPr lang="en-US" altLang="zh-CN" sz="2000"/>
              <a:t> </a:t>
            </a:r>
            <a:r>
              <a:rPr lang="zh-CN" altLang="en-US" sz="2000"/>
              <a:t>people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>
                <a:solidFill>
                  <a:srgbClr val="C00000"/>
                </a:solidFill>
              </a:rPr>
              <a:t>But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they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must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understand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the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decision.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Feasibility</a:t>
            </a:r>
            <a:r>
              <a:rPr lang="en-US" altLang="zh-CN"/>
              <a:t> </a:t>
            </a:r>
            <a:r>
              <a:rPr lang="zh-CN" altLang="en-US"/>
              <a:t>Report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48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0930" y="1111250"/>
            <a:ext cx="10506710" cy="3630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sz="2000"/>
              <a:t>A</a:t>
            </a:r>
            <a:r>
              <a:rPr lang="en-US" altLang="zh-CN" sz="2000"/>
              <a:t> </a:t>
            </a:r>
            <a:r>
              <a:rPr lang="zh-CN" altLang="en-US" sz="2000"/>
              <a:t>feasibility</a:t>
            </a:r>
            <a:r>
              <a:rPr lang="en-US" altLang="zh-CN" sz="2000"/>
              <a:t> </a:t>
            </a:r>
            <a:r>
              <a:rPr lang="zh-CN" altLang="en-US" sz="2000"/>
              <a:t>study</a:t>
            </a:r>
            <a:r>
              <a:rPr lang="en-US" altLang="zh-CN" sz="2000"/>
              <a:t> </a:t>
            </a:r>
            <a:r>
              <a:rPr lang="zh-CN" altLang="en-US" sz="2000"/>
              <a:t>should</a:t>
            </a:r>
            <a:r>
              <a:rPr lang="en-US" altLang="zh-CN" sz="2000"/>
              <a:t> </a:t>
            </a:r>
            <a:r>
              <a:rPr lang="zh-CN" altLang="en-US" sz="2000"/>
              <a:t>have</a:t>
            </a:r>
            <a:r>
              <a:rPr lang="en-US" altLang="zh-CN" sz="2000"/>
              <a:t> </a:t>
            </a:r>
            <a:r>
              <a:rPr lang="zh-CN" altLang="en-US" sz="2000"/>
              <a:t>a</a:t>
            </a:r>
            <a:r>
              <a:rPr lang="en-US" altLang="zh-CN" sz="2000"/>
              <a:t> </a:t>
            </a:r>
            <a:r>
              <a:rPr lang="en-US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written report.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>
                <a:solidFill>
                  <a:srgbClr val="C00000"/>
                </a:solidFill>
              </a:rPr>
              <a:t>It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should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be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a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well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written,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well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presented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document.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For</a:t>
            </a:r>
            <a:r>
              <a:rPr lang="en-US" altLang="zh-CN" sz="2000"/>
              <a:t> </a:t>
            </a:r>
            <a:r>
              <a:rPr lang="zh-CN" altLang="en-US" sz="2000"/>
              <a:t>a</a:t>
            </a:r>
            <a:r>
              <a:rPr lang="en-US" altLang="zh-CN" sz="2000"/>
              <a:t> </a:t>
            </a:r>
            <a:r>
              <a:rPr lang="zh-CN" altLang="en-US" sz="2000"/>
              <a:t>general</a:t>
            </a:r>
            <a:r>
              <a:rPr lang="en-US" altLang="zh-CN" sz="2000"/>
              <a:t> </a:t>
            </a:r>
            <a:r>
              <a:rPr lang="zh-CN" altLang="en-US" sz="2000"/>
              <a:t>audience:</a:t>
            </a:r>
            <a:r>
              <a:rPr lang="en-US" altLang="zh-CN" sz="2000"/>
              <a:t> </a:t>
            </a:r>
            <a:r>
              <a:rPr lang="zh-CN" altLang="en-US" sz="2000"/>
              <a:t>client,</a:t>
            </a:r>
            <a:r>
              <a:rPr lang="en-US" altLang="zh-CN" sz="2000"/>
              <a:t> </a:t>
            </a:r>
            <a:r>
              <a:rPr lang="zh-CN" altLang="en-US" sz="2000"/>
              <a:t>financial</a:t>
            </a:r>
            <a:r>
              <a:rPr lang="en-US" altLang="zh-CN" sz="2000"/>
              <a:t> </a:t>
            </a:r>
            <a:r>
              <a:rPr lang="zh-CN" altLang="en-US" sz="2000"/>
              <a:t>management,</a:t>
            </a:r>
            <a:r>
              <a:rPr lang="en-US" altLang="zh-CN" sz="2000"/>
              <a:t> </a:t>
            </a:r>
            <a:r>
              <a:rPr lang="zh-CN" altLang="en-US" sz="2000"/>
              <a:t>technical</a:t>
            </a:r>
            <a:r>
              <a:rPr lang="en-US" altLang="zh-CN" sz="2000"/>
              <a:t> </a:t>
            </a:r>
            <a:r>
              <a:rPr lang="zh-CN" altLang="en-US" sz="2000"/>
              <a:t>management,etc.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Short</a:t>
            </a:r>
            <a:r>
              <a:rPr lang="en-US" altLang="zh-CN" sz="2000"/>
              <a:t> </a:t>
            </a:r>
            <a:r>
              <a:rPr lang="zh-CN" altLang="en-US" sz="2000"/>
              <a:t>enough</a:t>
            </a:r>
            <a:r>
              <a:rPr lang="en-US" altLang="zh-CN" sz="2000"/>
              <a:t> </a:t>
            </a:r>
            <a:r>
              <a:rPr lang="zh-CN" altLang="en-US" sz="2000"/>
              <a:t>that</a:t>
            </a:r>
            <a:r>
              <a:rPr lang="en-US" altLang="zh-CN" sz="2000"/>
              <a:t> </a:t>
            </a:r>
            <a:r>
              <a:rPr lang="zh-CN" altLang="en-US" sz="2000"/>
              <a:t>everybody</a:t>
            </a:r>
            <a:r>
              <a:rPr lang="en-US" altLang="zh-CN" sz="2000"/>
              <a:t> </a:t>
            </a:r>
            <a:r>
              <a:rPr lang="zh-CN" altLang="en-US" sz="2000"/>
              <a:t>reads</a:t>
            </a:r>
            <a:r>
              <a:rPr lang="en-US" altLang="zh-CN" sz="2000"/>
              <a:t> </a:t>
            </a:r>
            <a:r>
              <a:rPr lang="zh-CN" altLang="en-US" sz="2000"/>
              <a:t>it.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Long</a:t>
            </a:r>
            <a:r>
              <a:rPr lang="en-US" altLang="zh-CN" sz="2000"/>
              <a:t> </a:t>
            </a:r>
            <a:r>
              <a:rPr lang="zh-CN" altLang="en-US" sz="2000"/>
              <a:t>enough</a:t>
            </a:r>
            <a:r>
              <a:rPr lang="en-US" altLang="zh-CN" sz="2000"/>
              <a:t> </a:t>
            </a:r>
            <a:r>
              <a:rPr lang="zh-CN" altLang="en-US" sz="2000"/>
              <a:t>that</a:t>
            </a:r>
            <a:r>
              <a:rPr lang="en-US" altLang="zh-CN" sz="2000"/>
              <a:t> </a:t>
            </a:r>
            <a:r>
              <a:rPr lang="zh-CN" altLang="en-US" sz="2000"/>
              <a:t>no</a:t>
            </a:r>
            <a:r>
              <a:rPr lang="en-US" altLang="zh-CN" sz="2000"/>
              <a:t> </a:t>
            </a:r>
            <a:r>
              <a:rPr lang="zh-CN" altLang="en-US" sz="2000"/>
              <a:t>important</a:t>
            </a:r>
            <a:r>
              <a:rPr lang="en-US" altLang="zh-CN" sz="2000"/>
              <a:t> </a:t>
            </a:r>
            <a:r>
              <a:rPr lang="zh-CN" altLang="en-US" sz="2000"/>
              <a:t>topics</a:t>
            </a:r>
            <a:r>
              <a:rPr lang="en-US" altLang="zh-CN" sz="2000"/>
              <a:t> </a:t>
            </a:r>
            <a:r>
              <a:rPr lang="zh-CN" altLang="en-US" sz="2000"/>
              <a:t>are</a:t>
            </a:r>
            <a:r>
              <a:rPr lang="en-US" altLang="zh-CN" sz="2000"/>
              <a:t> </a:t>
            </a:r>
            <a:r>
              <a:rPr lang="zh-CN" altLang="en-US" sz="2000"/>
              <a:t>skipped.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/>
              <a:t>•</a:t>
            </a:r>
            <a:r>
              <a:rPr lang="en-US" altLang="zh-CN" sz="2000"/>
              <a:t> </a:t>
            </a:r>
            <a:r>
              <a:rPr lang="zh-CN" altLang="en-US" sz="2000"/>
              <a:t>Details</a:t>
            </a:r>
            <a:r>
              <a:rPr lang="en-US" altLang="zh-CN" sz="2000"/>
              <a:t> </a:t>
            </a:r>
            <a:r>
              <a:rPr lang="zh-CN" altLang="en-US" sz="2000"/>
              <a:t>can</a:t>
            </a:r>
            <a:r>
              <a:rPr lang="en-US" altLang="zh-CN" sz="2000"/>
              <a:t> </a:t>
            </a:r>
            <a:r>
              <a:rPr lang="zh-CN" altLang="en-US" sz="2000"/>
              <a:t>be</a:t>
            </a:r>
            <a:r>
              <a:rPr lang="en-US" altLang="zh-CN" sz="2000"/>
              <a:t> </a:t>
            </a:r>
            <a:r>
              <a:rPr lang="zh-CN" altLang="en-US" sz="2000"/>
              <a:t>included</a:t>
            </a:r>
            <a:r>
              <a:rPr lang="en-US" altLang="zh-CN" sz="2000"/>
              <a:t> </a:t>
            </a:r>
            <a:r>
              <a:rPr lang="zh-CN" altLang="en-US" sz="2000"/>
              <a:t>in</a:t>
            </a:r>
            <a:r>
              <a:rPr lang="en-US" altLang="zh-CN" sz="2000"/>
              <a:t> </a:t>
            </a:r>
            <a:r>
              <a:rPr lang="zh-CN" altLang="en-US" sz="2000"/>
              <a:t>supporting</a:t>
            </a:r>
            <a:r>
              <a:rPr lang="en-US" altLang="zh-CN" sz="2000"/>
              <a:t> </a:t>
            </a:r>
            <a:r>
              <a:rPr lang="zh-CN" altLang="en-US" sz="2000"/>
              <a:t>documents.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sz="2000">
                <a:solidFill>
                  <a:srgbClr val="C00000"/>
                </a:solidFill>
              </a:rPr>
              <a:t>A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report	that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is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not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read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and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understood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is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useless.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AFCCA-7668-193B-8FA8-D78E3DE1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0910-18F3-AC70-C551-004BD651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Requirements on Final Project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E18B48-A0A7-582F-4177-D1676A06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DB6BCFC-9A52-48B0-BBC9-8A6E173D6F7A}"/>
              </a:ext>
            </a:extLst>
          </p:cNvPr>
          <p:cNvSpPr txBox="1"/>
          <p:nvPr/>
        </p:nvSpPr>
        <p:spPr>
          <a:xfrm>
            <a:off x="572375" y="1690062"/>
            <a:ext cx="111639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2. Include the feasibility report in your final report (Assuming the grader is the decision maker) 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1967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59191-9331-B904-4BB1-3375EB105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2C9E-CB8C-AFDD-7B7D-62E3BBAF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351" y="233626"/>
            <a:ext cx="10427646" cy="79086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Heavyweight and Lightweight Software Development</a:t>
            </a:r>
            <a:endParaRPr lang="en-C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6BF0B-332E-E84B-32BD-F5E6BDCD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991FA-1CDA-9D8A-EA2A-4386A7EEFD83}"/>
              </a:ext>
            </a:extLst>
          </p:cNvPr>
          <p:cNvSpPr txBox="1"/>
          <p:nvPr/>
        </p:nvSpPr>
        <p:spPr>
          <a:xfrm>
            <a:off x="498473" y="1690062"/>
            <a:ext cx="109465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In a </a:t>
            </a:r>
            <a:r>
              <a:rPr lang="en-US" altLang="zh-CN" sz="2000" b="1" dirty="0">
                <a:solidFill>
                  <a:srgbClr val="FF0000"/>
                </a:solidFill>
              </a:rPr>
              <a:t>heavyweight process</a:t>
            </a:r>
            <a:r>
              <a:rPr lang="en-US" altLang="zh-CN" sz="2000" dirty="0"/>
              <a:t>, the aim is to fully complete each step and have minimal changes and revisions later. Each step is fully documented before beginning the next.</a:t>
            </a:r>
          </a:p>
          <a:p>
            <a:endParaRPr lang="en-US" sz="2000" dirty="0"/>
          </a:p>
          <a:p>
            <a:r>
              <a:rPr lang="en-US" altLang="zh-CN" sz="2000" dirty="0"/>
              <a:t>Example: </a:t>
            </a:r>
            <a:r>
              <a:rPr lang="en-US" altLang="zh-CN" sz="2000" b="1" dirty="0">
                <a:solidFill>
                  <a:srgbClr val="FF0000"/>
                </a:solidFill>
              </a:rPr>
              <a:t>Modified Waterfall Model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altLang="zh-CN" sz="2000" dirty="0"/>
              <a:t>In a </a:t>
            </a:r>
            <a:r>
              <a:rPr lang="en-US" altLang="zh-CN" sz="2000" b="1" dirty="0">
                <a:solidFill>
                  <a:srgbClr val="FF0000"/>
                </a:solidFill>
              </a:rPr>
              <a:t>lightweight process</a:t>
            </a:r>
            <a:r>
              <a:rPr lang="en-US" altLang="zh-CN" sz="2000" dirty="0"/>
              <a:t>, the development team has minimal intermediate documentation. There is an expectation that changes will be made based on experience, and only the final system will be documented.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Example: </a:t>
            </a:r>
            <a:r>
              <a:rPr lang="en-US" altLang="zh-CN" sz="2000" b="1" dirty="0">
                <a:solidFill>
                  <a:srgbClr val="FF0000"/>
                </a:solidFill>
              </a:rPr>
              <a:t>Agile Software Development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368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5087" y="3977885"/>
            <a:ext cx="9521825" cy="644144"/>
          </a:xfrm>
          <a:prstGeom prst="rect">
            <a:avLst/>
          </a:prstGeom>
        </p:spPr>
        <p:txBody>
          <a:bodyPr wrap="square">
            <a:normAutofit fontScale="97500" lnSpcReduction="10000"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rPr>
              <a:t>Project	Management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819048" y="1319889"/>
            <a:ext cx="2553904" cy="2646878"/>
            <a:chOff x="5865211" y="1319889"/>
            <a:chExt cx="2553904" cy="2646878"/>
          </a:xfrm>
        </p:grpSpPr>
        <p:sp>
          <p:nvSpPr>
            <p:cNvPr id="2" name="文本框 1"/>
            <p:cNvSpPr txBox="1"/>
            <p:nvPr/>
          </p:nvSpPr>
          <p:spPr>
            <a:xfrm>
              <a:off x="5865211" y="1319889"/>
              <a:ext cx="2553904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dirty="0">
                  <a:solidFill>
                    <a:schemeClr val="accent1"/>
                  </a:solidFill>
                  <a:latin typeface="Helvetica" pitchFamily="2" charset="0"/>
                  <a:cs typeface="+mn-ea"/>
                  <a:sym typeface="+mn-lt"/>
                </a:rPr>
                <a:t>03</a:t>
              </a:r>
              <a:endParaRPr lang="zh-CN" altLang="en-US" sz="16600" dirty="0">
                <a:solidFill>
                  <a:schemeClr val="accent1"/>
                </a:solidFill>
                <a:latin typeface="Helvetica" pitchFamily="2" charset="0"/>
                <a:cs typeface="+mn-ea"/>
                <a:sym typeface="+mn-lt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865211" y="2574748"/>
              <a:ext cx="2553904" cy="4603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PART</a:t>
              </a:r>
              <a:r>
                <a:rPr lang="zh-CN" altLang="en-US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 </a:t>
              </a:r>
              <a:r>
                <a:rPr lang="en-US" altLang="zh-CN" sz="2400" dirty="0">
                  <a:solidFill>
                    <a:schemeClr val="accent1"/>
                  </a:solidFill>
                  <a:latin typeface="Helvetica" pitchFamily="2" charset="0"/>
                  <a:cs typeface="Arial" panose="020B0604020202020204" pitchFamily="34" charset="0"/>
                  <a:sym typeface="+mn-lt"/>
                </a:rPr>
                <a:t>THREE </a:t>
              </a:r>
              <a:endParaRPr lang="zh-CN" altLang="en-US" sz="24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1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The	Aim	of</a:t>
            </a:r>
            <a:r>
              <a:rPr lang="en-US" altLang="zh-CN"/>
              <a:t> </a:t>
            </a:r>
            <a:r>
              <a:rPr lang="zh-CN" altLang="en-US"/>
              <a:t>Project</a:t>
            </a:r>
            <a:r>
              <a:rPr lang="en-US" altLang="zh-CN"/>
              <a:t> </a:t>
            </a:r>
            <a:r>
              <a:rPr lang="zh-CN" altLang="en-US"/>
              <a:t>Management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51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149985"/>
            <a:ext cx="10427335" cy="4208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dirty="0"/>
              <a:t>To</a:t>
            </a:r>
            <a:r>
              <a:rPr lang="en-US" altLang="zh-CN" dirty="0"/>
              <a:t> </a:t>
            </a:r>
            <a:r>
              <a:rPr lang="zh-CN" altLang="en-US" dirty="0"/>
              <a:t>complete</a:t>
            </a:r>
            <a:r>
              <a:rPr lang="en-US" altLang="zh-CN" dirty="0"/>
              <a:t> </a:t>
            </a:r>
            <a:r>
              <a:rPr lang="zh-CN" altLang="en-US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project: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On</a:t>
            </a:r>
            <a:r>
              <a:rPr lang="en-US" altLang="zh-CN" dirty="0"/>
              <a:t> </a:t>
            </a:r>
            <a:r>
              <a:rPr lang="en-US" altLang="zh-CN" dirty="0" err="1"/>
              <a:t>ti</a:t>
            </a:r>
            <a:r>
              <a:rPr lang="zh-CN" altLang="en-US" dirty="0"/>
              <a:t>me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On</a:t>
            </a:r>
            <a:r>
              <a:rPr lang="en-US" altLang="zh-CN" dirty="0"/>
              <a:t> </a:t>
            </a:r>
            <a:r>
              <a:rPr lang="zh-CN" altLang="en-US" dirty="0"/>
              <a:t>budget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With</a:t>
            </a:r>
            <a:r>
              <a:rPr lang="en-US" altLang="zh-CN" dirty="0"/>
              <a:t> </a:t>
            </a:r>
            <a:r>
              <a:rPr lang="zh-CN" altLang="en-US" dirty="0"/>
              <a:t>required</a:t>
            </a:r>
            <a:r>
              <a:rPr lang="en-US" altLang="zh-CN" dirty="0"/>
              <a:t> </a:t>
            </a:r>
            <a:r>
              <a:rPr lang="zh-CN" altLang="en-US" dirty="0"/>
              <a:t>func</a:t>
            </a:r>
            <a:r>
              <a:rPr lang="en-US" altLang="zh-CN" dirty="0" err="1"/>
              <a:t>ti</a:t>
            </a:r>
            <a:r>
              <a:rPr lang="zh-CN" altLang="en-US" dirty="0"/>
              <a:t>onality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To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sa</a:t>
            </a:r>
            <a:r>
              <a:rPr lang="en-US" altLang="zh-CN" dirty="0" err="1"/>
              <a:t>ti</a:t>
            </a:r>
            <a:r>
              <a:rPr lang="zh-CN" altLang="en-US" dirty="0"/>
              <a:t>sfac</a:t>
            </a:r>
            <a:r>
              <a:rPr lang="en-US" altLang="zh-CN" dirty="0" err="1"/>
              <a:t>ti</a:t>
            </a:r>
            <a:r>
              <a:rPr lang="zh-CN" altLang="en-US" dirty="0"/>
              <a:t>on</a:t>
            </a:r>
            <a:r>
              <a:rPr lang="en-US" altLang="zh-CN" dirty="0"/>
              <a:t> </a:t>
            </a:r>
            <a:r>
              <a:rPr lang="zh-CN" altLang="en-US" dirty="0"/>
              <a:t>of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client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Without</a:t>
            </a:r>
            <a:r>
              <a:rPr lang="en-US" altLang="zh-CN" dirty="0"/>
              <a:t> </a:t>
            </a:r>
            <a:r>
              <a:rPr lang="zh-CN" altLang="en-US" dirty="0"/>
              <a:t>exhaus</a:t>
            </a:r>
            <a:r>
              <a:rPr lang="en-US" altLang="zh-CN" dirty="0" err="1"/>
              <a:t>ti</a:t>
            </a:r>
            <a:r>
              <a:rPr lang="zh-CN" altLang="en-US" dirty="0"/>
              <a:t>ng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team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>
                <a:solidFill>
                  <a:srgbClr val="C00000"/>
                </a:solidFill>
              </a:rPr>
              <a:t>To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provide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visibility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about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the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progress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of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project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>
                <a:solidFill>
                  <a:srgbClr val="C00000"/>
                </a:solidFill>
              </a:rPr>
              <a:t>To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give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early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warning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of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problems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so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that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correc</a:t>
            </a:r>
            <a:r>
              <a:rPr lang="en-US" altLang="zh-CN" dirty="0" err="1">
                <a:solidFill>
                  <a:srgbClr val="C00000"/>
                </a:solidFill>
              </a:rPr>
              <a:t>ti</a:t>
            </a:r>
            <a:r>
              <a:rPr lang="zh-CN" altLang="en-US" dirty="0">
                <a:solidFill>
                  <a:srgbClr val="C00000"/>
                </a:solidFill>
              </a:rPr>
              <a:t>ons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can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be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made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Challenge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Project</a:t>
            </a:r>
            <a:r>
              <a:rPr lang="en-US" altLang="zh-CN"/>
              <a:t> </a:t>
            </a:r>
            <a:r>
              <a:rPr lang="zh-CN" altLang="en-US"/>
              <a:t>Management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52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955040"/>
            <a:ext cx="10303510" cy="4658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Clients wish to know:</a:t>
            </a:r>
          </a:p>
          <a:p>
            <a:pPr indent="0" fontAlgn="auto">
              <a:spcBef>
                <a:spcPts val="1800"/>
              </a:spcBef>
            </a:pPr>
            <a:r>
              <a:rPr lang="en-US" altLang="zh-CN"/>
              <a:t>   </a:t>
            </a:r>
            <a:r>
              <a:rPr lang="zh-CN" altLang="en-US"/>
              <a:t>Will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system</a:t>
            </a:r>
            <a:r>
              <a:rPr lang="en-US" altLang="zh-CN"/>
              <a:t> </a:t>
            </a:r>
            <a:r>
              <a:rPr lang="zh-CN" altLang="en-US"/>
              <a:t>do</a:t>
            </a:r>
            <a:r>
              <a:rPr lang="en-US" altLang="zh-CN"/>
              <a:t> </a:t>
            </a:r>
            <a:r>
              <a:rPr lang="zh-CN" altLang="en-US"/>
              <a:t>what</a:t>
            </a:r>
            <a:r>
              <a:rPr lang="en-US" altLang="zh-CN"/>
              <a:t> </a:t>
            </a:r>
            <a:r>
              <a:rPr lang="zh-CN" altLang="en-US"/>
              <a:t>was</a:t>
            </a:r>
            <a:r>
              <a:rPr lang="en-US" altLang="zh-CN"/>
              <a:t> </a:t>
            </a:r>
            <a:r>
              <a:rPr lang="zh-CN" altLang="en-US"/>
              <a:t>promised?</a:t>
            </a:r>
            <a:r>
              <a:rPr lang="en-US" altLang="zh-CN"/>
              <a:t>  </a:t>
            </a:r>
            <a:endParaRPr lang="zh-CN" altLang="en-US"/>
          </a:p>
          <a:p>
            <a:pPr indent="0" fontAlgn="auto">
              <a:spcBef>
                <a:spcPts val="1800"/>
              </a:spcBef>
            </a:pPr>
            <a:r>
              <a:rPr lang="en-US" altLang="zh-CN"/>
              <a:t>   </a:t>
            </a:r>
            <a:r>
              <a:rPr lang="zh-CN" altLang="en-US"/>
              <a:t>When</a:t>
            </a:r>
            <a:r>
              <a:rPr lang="en-US" altLang="zh-CN"/>
              <a:t> </a:t>
            </a:r>
            <a:r>
              <a:rPr lang="zh-CN" altLang="en-US"/>
              <a:t>will</a:t>
            </a:r>
            <a:r>
              <a:rPr lang="en-US" altLang="zh-CN"/>
              <a:t> </a:t>
            </a:r>
            <a:r>
              <a:rPr lang="zh-CN" altLang="en-US"/>
              <a:t>it</a:t>
            </a:r>
            <a:r>
              <a:rPr lang="en-US" altLang="zh-CN"/>
              <a:t> </a:t>
            </a:r>
            <a:r>
              <a:rPr lang="zh-CN" altLang="en-US"/>
              <a:t>be</a:t>
            </a:r>
            <a:r>
              <a:rPr lang="en-US" altLang="zh-CN"/>
              <a:t> </a:t>
            </a:r>
            <a:r>
              <a:rPr lang="zh-CN" altLang="en-US"/>
              <a:t>delivered?</a:t>
            </a:r>
            <a:r>
              <a:rPr lang="en-US" altLang="zh-CN"/>
              <a:t> </a:t>
            </a:r>
            <a:r>
              <a:rPr lang="zh-CN" altLang="en-US"/>
              <a:t>If</a:t>
            </a:r>
            <a:r>
              <a:rPr lang="en-US" altLang="zh-CN"/>
              <a:t> </a:t>
            </a:r>
            <a:r>
              <a:rPr lang="zh-CN" altLang="en-US"/>
              <a:t>late,</a:t>
            </a:r>
            <a:r>
              <a:rPr lang="en-US" altLang="zh-CN"/>
              <a:t> </a:t>
            </a:r>
            <a:r>
              <a:rPr lang="zh-CN" altLang="en-US"/>
              <a:t>how</a:t>
            </a:r>
            <a:r>
              <a:rPr lang="en-US" altLang="zh-CN"/>
              <a:t> </a:t>
            </a:r>
            <a:r>
              <a:rPr lang="zh-CN" altLang="en-US"/>
              <a:t>late?</a:t>
            </a:r>
          </a:p>
          <a:p>
            <a:pPr indent="0" fontAlgn="auto">
              <a:spcBef>
                <a:spcPts val="1800"/>
              </a:spcBef>
            </a:pPr>
            <a:r>
              <a:rPr lang="en-US" altLang="zh-CN"/>
              <a:t>   </a:t>
            </a:r>
            <a:r>
              <a:rPr lang="zh-CN" altLang="en-US"/>
              <a:t>How</a:t>
            </a:r>
            <a:r>
              <a:rPr lang="en-US" altLang="zh-CN"/>
              <a:t> </a:t>
            </a:r>
            <a:r>
              <a:rPr lang="zh-CN" altLang="en-US"/>
              <a:t>does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cost</a:t>
            </a:r>
            <a:r>
              <a:rPr lang="en-US" altLang="zh-CN"/>
              <a:t> </a:t>
            </a:r>
            <a:r>
              <a:rPr lang="zh-CN" altLang="en-US"/>
              <a:t>compare</a:t>
            </a:r>
            <a:r>
              <a:rPr lang="en-US" altLang="zh-CN"/>
              <a:t> </a:t>
            </a:r>
            <a:r>
              <a:rPr lang="zh-CN" altLang="en-US"/>
              <a:t>with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budget?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Often the software is part of a larger</a:t>
            </a:r>
            <a:r>
              <a:rPr lang="en-US" altLang="zh-CN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activity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If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system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product,</a:t>
            </a:r>
            <a:r>
              <a:rPr lang="en-US" altLang="zh-CN"/>
              <a:t> </a:t>
            </a:r>
            <a:r>
              <a:rPr lang="zh-CN" altLang="en-US"/>
              <a:t>marke</a:t>
            </a:r>
            <a:r>
              <a:rPr lang="en-US" altLang="zh-CN"/>
              <a:t>ti</a:t>
            </a:r>
            <a:r>
              <a:rPr lang="zh-CN" altLang="en-US"/>
              <a:t>ng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development</a:t>
            </a:r>
            <a:r>
              <a:rPr lang="en-US" altLang="zh-CN"/>
              <a:t> </a:t>
            </a:r>
            <a:r>
              <a:rPr lang="zh-CN" altLang="en-US"/>
              <a:t>must</a:t>
            </a:r>
            <a:r>
              <a:rPr lang="en-US" altLang="zh-CN"/>
              <a:t> </a:t>
            </a:r>
            <a:r>
              <a:rPr lang="zh-CN" altLang="en-US"/>
              <a:t>be</a:t>
            </a:r>
            <a:r>
              <a:rPr lang="en-US" altLang="zh-CN"/>
              <a:t> </a:t>
            </a:r>
            <a:r>
              <a:rPr lang="zh-CN" altLang="en-US"/>
              <a:t>combined(e.g.,</a:t>
            </a:r>
            <a:r>
              <a:rPr lang="en-US" altLang="zh-CN"/>
              <a:t> </a:t>
            </a:r>
            <a:r>
              <a:rPr lang="zh-CN" altLang="en-US"/>
              <a:t>Microso</a:t>
            </a:r>
            <a:r>
              <a:rPr lang="en-US" altLang="zh-CN"/>
              <a:t>ft </a:t>
            </a:r>
            <a:r>
              <a:rPr lang="zh-CN" altLang="en-US"/>
              <a:t>Office)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If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system</a:t>
            </a:r>
            <a:r>
              <a:rPr lang="en-US" altLang="zh-CN"/>
              <a:t> </a:t>
            </a:r>
            <a:r>
              <a:rPr lang="zh-CN" altLang="en-US"/>
              <a:t>has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work	with</a:t>
            </a:r>
            <a:r>
              <a:rPr lang="en-US" altLang="zh-CN"/>
              <a:t> </a:t>
            </a:r>
            <a:r>
              <a:rPr lang="zh-CN" altLang="en-US"/>
              <a:t>other</a:t>
            </a:r>
            <a:r>
              <a:rPr lang="en-US" altLang="zh-CN"/>
              <a:t> </a:t>
            </a:r>
            <a:r>
              <a:rPr lang="zh-CN" altLang="en-US"/>
              <a:t>systems,</a:t>
            </a:r>
            <a:r>
              <a:rPr lang="en-US" altLang="zh-CN"/>
              <a:t> </a:t>
            </a:r>
            <a:r>
              <a:rPr lang="zh-CN" altLang="en-US"/>
              <a:t>developments</a:t>
            </a:r>
            <a:r>
              <a:rPr lang="en-US" altLang="zh-CN"/>
              <a:t> </a:t>
            </a:r>
            <a:r>
              <a:rPr lang="zh-CN" altLang="en-US"/>
              <a:t>must</a:t>
            </a:r>
            <a:r>
              <a:rPr lang="en-US" altLang="zh-CN"/>
              <a:t> </a:t>
            </a:r>
            <a:r>
              <a:rPr lang="zh-CN" altLang="en-US"/>
              <a:t>be</a:t>
            </a:r>
            <a:r>
              <a:rPr lang="en-US" altLang="zh-CN"/>
              <a:t> </a:t>
            </a:r>
            <a:r>
              <a:rPr lang="zh-CN" altLang="en-US"/>
              <a:t>coordinated(e.g.,embedded</a:t>
            </a:r>
            <a:r>
              <a:rPr lang="en-US" altLang="zh-CN"/>
              <a:t> </a:t>
            </a:r>
            <a:r>
              <a:rPr lang="zh-CN" altLang="en-US"/>
              <a:t>systems	in</a:t>
            </a:r>
            <a:r>
              <a:rPr lang="en-US" altLang="zh-CN"/>
              <a:t> </a:t>
            </a:r>
            <a:r>
              <a:rPr lang="zh-CN" altLang="en-US"/>
              <a:t>an</a:t>
            </a:r>
            <a:r>
              <a:rPr lang="en-US" altLang="zh-CN"/>
              <a:t> </a:t>
            </a:r>
            <a:r>
              <a:rPr lang="zh-CN" altLang="en-US"/>
              <a:t>automobile)</a:t>
            </a:r>
          </a:p>
          <a:p>
            <a:pPr indent="0" algn="r" fontAlgn="auto">
              <a:spcBef>
                <a:spcPts val="1800"/>
              </a:spcBef>
            </a:pPr>
            <a:r>
              <a:rPr lang="zh-CN" altLang="en-US"/>
              <a:t>(con</a:t>
            </a:r>
            <a:r>
              <a:rPr lang="en-US" altLang="zh-CN"/>
              <a:t>ti</a:t>
            </a:r>
            <a:r>
              <a:rPr lang="zh-CN" altLang="en-US"/>
              <a:t>nued</a:t>
            </a:r>
            <a:r>
              <a:rPr lang="en-US" altLang="zh-CN"/>
              <a:t> </a:t>
            </a:r>
            <a:r>
              <a:rPr lang="zh-CN" altLang="en-US"/>
              <a:t>on</a:t>
            </a:r>
            <a:r>
              <a:rPr lang="en-US" altLang="zh-CN"/>
              <a:t> </a:t>
            </a:r>
            <a:r>
              <a:rPr lang="zh-CN" altLang="en-US"/>
              <a:t>next</a:t>
            </a:r>
            <a:r>
              <a:rPr lang="en-US" altLang="zh-CN"/>
              <a:t> </a:t>
            </a:r>
            <a:r>
              <a:rPr lang="zh-CN" altLang="en-US"/>
              <a:t>slide)	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565" y="238125"/>
            <a:ext cx="8865870" cy="79057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Challenge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Project</a:t>
            </a:r>
            <a:r>
              <a:rPr lang="en-US" altLang="zh-CN"/>
              <a:t> </a:t>
            </a:r>
            <a:r>
              <a:rPr lang="zh-CN" altLang="en-US"/>
              <a:t>Management</a:t>
            </a:r>
            <a:r>
              <a:rPr lang="en-US" altLang="zh-CN"/>
              <a:t> </a:t>
            </a:r>
            <a:r>
              <a:rPr lang="zh-CN" altLang="en-US"/>
              <a:t>(con</a:t>
            </a:r>
            <a:r>
              <a:rPr lang="en-US" altLang="zh-CN"/>
              <a:t>ti</a:t>
            </a:r>
            <a:r>
              <a:rPr lang="zh-CN" altLang="en-US"/>
              <a:t>nued)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53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486535"/>
            <a:ext cx="10125710" cy="3718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BUT: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Every</a:t>
            </a:r>
            <a:r>
              <a:rPr lang="en-US" altLang="zh-CN"/>
              <a:t> </a:t>
            </a:r>
            <a:r>
              <a:rPr lang="zh-CN" altLang="en-US"/>
              <a:t>so</a:t>
            </a:r>
            <a:r>
              <a:rPr lang="en-US" altLang="zh-CN"/>
              <a:t>ft</a:t>
            </a:r>
            <a:r>
              <a:rPr lang="zh-CN" altLang="en-US"/>
              <a:t>ware</a:t>
            </a:r>
            <a:r>
              <a:rPr lang="en-US" altLang="zh-CN"/>
              <a:t> </a:t>
            </a:r>
            <a:r>
              <a:rPr lang="zh-CN" altLang="en-US"/>
              <a:t>system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different.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Most</a:t>
            </a:r>
            <a:r>
              <a:rPr lang="en-US" altLang="zh-CN"/>
              <a:t> </a:t>
            </a:r>
            <a:r>
              <a:rPr lang="zh-CN" altLang="en-US"/>
              <a:t>systems</a:t>
            </a:r>
            <a:r>
              <a:rPr lang="en-US" altLang="zh-CN"/>
              <a:t> </a:t>
            </a:r>
            <a:r>
              <a:rPr lang="zh-CN" altLang="en-US"/>
              <a:t>are	not</a:t>
            </a:r>
            <a:r>
              <a:rPr lang="en-US" altLang="zh-CN"/>
              <a:t> </a:t>
            </a:r>
            <a:r>
              <a:rPr lang="zh-CN" altLang="en-US"/>
              <a:t>well</a:t>
            </a:r>
            <a:r>
              <a:rPr lang="en-US" altLang="zh-CN"/>
              <a:t> </a:t>
            </a:r>
            <a:r>
              <a:rPr lang="zh-CN" altLang="en-US"/>
              <a:t>specified,	or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requirements</a:t>
            </a:r>
            <a:r>
              <a:rPr lang="en-US" altLang="zh-CN"/>
              <a:t> </a:t>
            </a:r>
            <a:r>
              <a:rPr lang="zh-CN" altLang="en-US"/>
              <a:t>change</a:t>
            </a:r>
            <a:r>
              <a:rPr lang="en-US" altLang="zh-CN"/>
              <a:t> </a:t>
            </a:r>
            <a:r>
              <a:rPr lang="zh-CN" altLang="en-US"/>
              <a:t>during</a:t>
            </a:r>
            <a:r>
              <a:rPr lang="en-US" altLang="zh-CN"/>
              <a:t> </a:t>
            </a:r>
            <a:r>
              <a:rPr lang="zh-CN" altLang="en-US"/>
              <a:t>development.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Es</a:t>
            </a:r>
            <a:r>
              <a:rPr lang="en-US" altLang="zh-CN"/>
              <a:t>ti</a:t>
            </a:r>
            <a:r>
              <a:rPr lang="zh-CN" altLang="en-US"/>
              <a:t>ma</a:t>
            </a:r>
            <a:r>
              <a:rPr lang="en-US" altLang="zh-CN"/>
              <a:t>ti</a:t>
            </a:r>
            <a:r>
              <a:rPr lang="zh-CN" altLang="en-US"/>
              <a:t>ng</a:t>
            </a:r>
            <a:r>
              <a:rPr lang="en-US" altLang="zh-CN"/>
              <a:t> ti</a:t>
            </a:r>
            <a:r>
              <a:rPr lang="zh-CN" altLang="en-US"/>
              <a:t>me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effort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full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errors,</a:t>
            </a:r>
            <a:r>
              <a:rPr lang="en-US" altLang="zh-CN"/>
              <a:t> </a:t>
            </a:r>
            <a:r>
              <a:rPr lang="zh-CN" altLang="en-US"/>
              <a:t>even</a:t>
            </a:r>
            <a:r>
              <a:rPr lang="en-US" altLang="zh-CN"/>
              <a:t> </a:t>
            </a:r>
            <a:r>
              <a:rPr lang="zh-CN" altLang="en-US"/>
              <a:t>when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system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well</a:t>
            </a:r>
            <a:r>
              <a:rPr lang="en-US" altLang="zh-CN"/>
              <a:t> </a:t>
            </a:r>
            <a:r>
              <a:rPr lang="zh-CN" altLang="en-US"/>
              <a:t>understood.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Aspects	of</a:t>
            </a:r>
            <a:r>
              <a:rPr lang="en-US" altLang="zh-CN"/>
              <a:t> </a:t>
            </a:r>
            <a:r>
              <a:rPr lang="zh-CN" altLang="en-US"/>
              <a:t>Project</a:t>
            </a:r>
            <a:r>
              <a:rPr lang="en-US" altLang="zh-CN"/>
              <a:t> </a:t>
            </a:r>
            <a:r>
              <a:rPr lang="zh-CN" altLang="en-US"/>
              <a:t>Management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54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101090"/>
            <a:ext cx="9967595" cy="49549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 fontAlgn="auto">
              <a:spcBef>
                <a:spcPts val="1800"/>
              </a:spcBef>
              <a:buClrTx/>
              <a:buSzTx/>
              <a:buFontTx/>
            </a:pPr>
            <a:r>
              <a:rPr lang="zh-CN" altLang="en-US" b="1" dirty="0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Planning</a:t>
            </a:r>
          </a:p>
          <a:p>
            <a:pPr indent="0" fontAlgn="auto">
              <a:spcBef>
                <a:spcPts val="12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Outline	schedule</a:t>
            </a:r>
            <a:r>
              <a:rPr lang="en-US" altLang="zh-CN" dirty="0"/>
              <a:t> </a:t>
            </a:r>
            <a:r>
              <a:rPr lang="zh-CN" altLang="en-US" dirty="0"/>
              <a:t>during</a:t>
            </a:r>
            <a:r>
              <a:rPr lang="en-US" altLang="zh-CN" dirty="0"/>
              <a:t> </a:t>
            </a:r>
            <a:r>
              <a:rPr lang="zh-CN" altLang="en-US" dirty="0"/>
              <a:t>feasibility</a:t>
            </a:r>
            <a:r>
              <a:rPr lang="en-US" altLang="zh-CN" dirty="0"/>
              <a:t> </a:t>
            </a:r>
            <a:r>
              <a:rPr lang="zh-CN" altLang="en-US" dirty="0"/>
              <a:t>study</a:t>
            </a:r>
            <a:r>
              <a:rPr lang="en-US" altLang="zh-CN" dirty="0"/>
              <a:t> </a:t>
            </a:r>
          </a:p>
          <a:p>
            <a:pPr indent="0" fontAlgn="auto">
              <a:spcBef>
                <a:spcPts val="12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Fuller</a:t>
            </a:r>
            <a:r>
              <a:rPr lang="en-US" altLang="zh-CN" dirty="0"/>
              <a:t> </a:t>
            </a:r>
            <a:r>
              <a:rPr lang="zh-CN" altLang="en-US" dirty="0"/>
              <a:t>schedule</a:t>
            </a:r>
            <a:r>
              <a:rPr lang="en-US" altLang="zh-CN" dirty="0"/>
              <a:t> </a:t>
            </a:r>
            <a:r>
              <a:rPr lang="zh-CN" altLang="en-US" dirty="0"/>
              <a:t>for</a:t>
            </a:r>
            <a:r>
              <a:rPr lang="en-US" altLang="zh-CN" dirty="0"/>
              <a:t> </a:t>
            </a:r>
            <a:r>
              <a:rPr lang="zh-CN" altLang="en-US" dirty="0"/>
              <a:t>each</a:t>
            </a:r>
            <a:r>
              <a:rPr lang="en-US" altLang="zh-CN" dirty="0"/>
              <a:t> </a:t>
            </a:r>
            <a:r>
              <a:rPr lang="zh-CN" altLang="en-US" dirty="0"/>
              <a:t>part</a:t>
            </a:r>
            <a:r>
              <a:rPr lang="en-US" altLang="zh-CN" dirty="0"/>
              <a:t> </a:t>
            </a:r>
            <a:r>
              <a:rPr lang="zh-CN" altLang="en-US" dirty="0"/>
              <a:t>of</a:t>
            </a:r>
            <a:r>
              <a:rPr lang="en-US" altLang="zh-CN" dirty="0"/>
              <a:t> </a:t>
            </a:r>
            <a:r>
              <a:rPr lang="zh-CN" altLang="en-US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project</a:t>
            </a:r>
            <a:r>
              <a:rPr lang="en-US" altLang="zh-CN" dirty="0"/>
              <a:t> </a:t>
            </a:r>
            <a:r>
              <a:rPr lang="zh-CN" altLang="en-US" dirty="0"/>
              <a:t>(e.g.,</a:t>
            </a:r>
            <a:r>
              <a:rPr lang="en-US" altLang="zh-CN" dirty="0"/>
              <a:t> </a:t>
            </a:r>
            <a:r>
              <a:rPr lang="zh-CN" altLang="en-US" dirty="0"/>
              <a:t>each</a:t>
            </a:r>
            <a:r>
              <a:rPr lang="en-US" altLang="zh-CN" dirty="0"/>
              <a:t> </a:t>
            </a:r>
            <a:r>
              <a:rPr lang="zh-CN" altLang="en-US" dirty="0"/>
              <a:t>process</a:t>
            </a:r>
            <a:r>
              <a:rPr lang="en-US" altLang="zh-CN" dirty="0"/>
              <a:t> </a:t>
            </a:r>
            <a:r>
              <a:rPr lang="zh-CN" altLang="en-US" dirty="0"/>
              <a:t>step,itera</a:t>
            </a:r>
            <a:r>
              <a:rPr lang="en-US" altLang="zh-CN" dirty="0" err="1"/>
              <a:t>ti</a:t>
            </a:r>
            <a:r>
              <a:rPr lang="zh-CN" altLang="en-US" dirty="0"/>
              <a:t>on,</a:t>
            </a:r>
            <a:r>
              <a:rPr lang="en-US" altLang="zh-CN" dirty="0"/>
              <a:t> </a:t>
            </a:r>
            <a:r>
              <a:rPr lang="zh-CN" altLang="en-US" dirty="0"/>
              <a:t>or</a:t>
            </a:r>
            <a:r>
              <a:rPr lang="en-US" altLang="zh-CN" dirty="0"/>
              <a:t> </a:t>
            </a:r>
            <a:r>
              <a:rPr lang="zh-CN" altLang="en-US" dirty="0"/>
              <a:t>sprint)</a:t>
            </a:r>
          </a:p>
          <a:p>
            <a:pPr algn="l" fontAlgn="auto">
              <a:spcBef>
                <a:spcPts val="1800"/>
              </a:spcBef>
              <a:buClrTx/>
              <a:buSzTx/>
              <a:buFontTx/>
            </a:pPr>
            <a:r>
              <a:rPr lang="zh-CN" altLang="en-US" b="1" dirty="0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Contingency planning</a:t>
            </a:r>
          </a:p>
          <a:p>
            <a:pPr indent="0" fontAlgn="auto">
              <a:spcBef>
                <a:spcPts val="12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An</a:t>
            </a:r>
            <a:r>
              <a:rPr lang="en-US" altLang="zh-CN" dirty="0" err="1"/>
              <a:t>ti</a:t>
            </a:r>
            <a:r>
              <a:rPr lang="zh-CN" altLang="en-US" dirty="0"/>
              <a:t>cipa</a:t>
            </a:r>
            <a:r>
              <a:rPr lang="en-US" altLang="zh-CN" dirty="0" err="1"/>
              <a:t>ti</a:t>
            </a:r>
            <a:r>
              <a:rPr lang="zh-CN" altLang="en-US" dirty="0"/>
              <a:t>on</a:t>
            </a:r>
            <a:r>
              <a:rPr lang="en-US" altLang="zh-CN" dirty="0"/>
              <a:t> </a:t>
            </a:r>
            <a:r>
              <a:rPr lang="zh-CN" altLang="en-US" dirty="0"/>
              <a:t>of</a:t>
            </a:r>
            <a:r>
              <a:rPr lang="en-US" altLang="zh-CN" dirty="0"/>
              <a:t> </a:t>
            </a:r>
            <a:r>
              <a:rPr lang="zh-CN" altLang="en-US" dirty="0"/>
              <a:t>possible</a:t>
            </a:r>
            <a:r>
              <a:rPr lang="en-US" altLang="zh-CN" dirty="0"/>
              <a:t> </a:t>
            </a:r>
            <a:r>
              <a:rPr lang="zh-CN" altLang="en-US" dirty="0"/>
              <a:t>problems</a:t>
            </a:r>
            <a:r>
              <a:rPr lang="en-US" altLang="zh-CN" dirty="0"/>
              <a:t> </a:t>
            </a:r>
            <a:r>
              <a:rPr lang="zh-CN" altLang="en-US" dirty="0"/>
              <a:t>(risk</a:t>
            </a:r>
            <a:r>
              <a:rPr lang="en-US" altLang="zh-CN" dirty="0"/>
              <a:t> </a:t>
            </a:r>
            <a:r>
              <a:rPr lang="zh-CN" altLang="en-US" dirty="0"/>
              <a:t>management)</a:t>
            </a:r>
          </a:p>
          <a:p>
            <a:pPr algn="l" fontAlgn="auto">
              <a:spcBef>
                <a:spcPts val="1800"/>
              </a:spcBef>
              <a:buClrTx/>
              <a:buSzTx/>
              <a:buFontTx/>
            </a:pPr>
            <a:r>
              <a:rPr lang="zh-CN" altLang="en-US" b="1" dirty="0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Progress tracking</a:t>
            </a:r>
          </a:p>
          <a:p>
            <a:pPr indent="0" fontAlgn="auto">
              <a:spcBef>
                <a:spcPts val="12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Regular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comparison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of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progress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against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plan</a:t>
            </a:r>
            <a:endParaRPr lang="zh-CN" altLang="en-US" dirty="0"/>
          </a:p>
          <a:p>
            <a:pPr indent="0" fontAlgn="auto">
              <a:spcBef>
                <a:spcPts val="12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Regular</a:t>
            </a:r>
            <a:r>
              <a:rPr lang="en-US" altLang="zh-CN" dirty="0"/>
              <a:t> </a:t>
            </a:r>
            <a:r>
              <a:rPr lang="zh-CN" altLang="en-US" dirty="0"/>
              <a:t>modifica</a:t>
            </a:r>
            <a:r>
              <a:rPr lang="en-US" altLang="zh-CN" dirty="0" err="1"/>
              <a:t>ti</a:t>
            </a:r>
            <a:r>
              <a:rPr lang="zh-CN" altLang="en-US" dirty="0"/>
              <a:t>on</a:t>
            </a:r>
            <a:r>
              <a:rPr lang="en-US" altLang="zh-CN" dirty="0"/>
              <a:t> </a:t>
            </a:r>
            <a:r>
              <a:rPr lang="zh-CN" altLang="en-US" dirty="0"/>
              <a:t>of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plan</a:t>
            </a:r>
          </a:p>
          <a:p>
            <a:pPr indent="0" fontAlgn="auto">
              <a:spcBef>
                <a:spcPts val="12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Changes</a:t>
            </a:r>
            <a:r>
              <a:rPr lang="en-US" altLang="zh-CN" dirty="0"/>
              <a:t> </a:t>
            </a:r>
            <a:r>
              <a:rPr lang="zh-CN" altLang="en-US" dirty="0"/>
              <a:t>of</a:t>
            </a:r>
            <a:r>
              <a:rPr lang="en-US" altLang="zh-CN" dirty="0"/>
              <a:t> </a:t>
            </a:r>
            <a:r>
              <a:rPr lang="zh-CN" altLang="en-US" dirty="0"/>
              <a:t>scope,</a:t>
            </a:r>
            <a:r>
              <a:rPr lang="en-US" altLang="zh-CN" dirty="0"/>
              <a:t> </a:t>
            </a:r>
            <a:r>
              <a:rPr lang="zh-CN" altLang="en-US" dirty="0"/>
              <a:t>etc.</a:t>
            </a:r>
            <a:r>
              <a:rPr lang="en-US" altLang="zh-CN" dirty="0"/>
              <a:t> </a:t>
            </a:r>
            <a:r>
              <a:rPr lang="zh-CN" altLang="en-US" dirty="0"/>
              <a:t>made</a:t>
            </a:r>
            <a:r>
              <a:rPr lang="en-US" altLang="zh-CN" dirty="0"/>
              <a:t> </a:t>
            </a:r>
            <a:r>
              <a:rPr lang="zh-CN" altLang="en-US" dirty="0"/>
              <a:t>jointly</a:t>
            </a:r>
            <a:r>
              <a:rPr lang="en-US" altLang="zh-CN" dirty="0"/>
              <a:t> </a:t>
            </a:r>
            <a:r>
              <a:rPr lang="zh-CN" altLang="en-US" dirty="0"/>
              <a:t>by</a:t>
            </a:r>
            <a:r>
              <a:rPr lang="en-US" altLang="zh-CN" dirty="0"/>
              <a:t> </a:t>
            </a:r>
            <a:r>
              <a:rPr lang="zh-CN" altLang="en-US" dirty="0"/>
              <a:t>client</a:t>
            </a:r>
            <a:r>
              <a:rPr lang="en-US" altLang="zh-CN" dirty="0"/>
              <a:t> </a:t>
            </a:r>
            <a:r>
              <a:rPr lang="zh-CN" altLang="en-US" dirty="0"/>
              <a:t>and</a:t>
            </a:r>
            <a:r>
              <a:rPr lang="en-US" altLang="zh-CN" dirty="0"/>
              <a:t> </a:t>
            </a:r>
            <a:r>
              <a:rPr lang="zh-CN" altLang="en-US" dirty="0"/>
              <a:t>developers</a:t>
            </a:r>
          </a:p>
          <a:p>
            <a:pPr algn="l" fontAlgn="auto">
              <a:spcBef>
                <a:spcPts val="1800"/>
              </a:spcBef>
              <a:buClrTx/>
              <a:buSzTx/>
              <a:buFontTx/>
            </a:pPr>
            <a:r>
              <a:rPr lang="zh-CN" altLang="en-US" b="1" dirty="0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Final analysis</a:t>
            </a:r>
          </a:p>
          <a:p>
            <a:pPr indent="0" fontAlgn="auto">
              <a:spcBef>
                <a:spcPts val="12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Analysis</a:t>
            </a:r>
            <a:r>
              <a:rPr lang="en-US" altLang="zh-CN" dirty="0"/>
              <a:t> </a:t>
            </a:r>
            <a:r>
              <a:rPr lang="zh-CN" altLang="en-US" dirty="0"/>
              <a:t>of</a:t>
            </a:r>
            <a:r>
              <a:rPr lang="en-US" altLang="zh-CN" dirty="0"/>
              <a:t> </a:t>
            </a:r>
            <a:r>
              <a:rPr lang="zh-CN" altLang="en-US" dirty="0"/>
              <a:t>project</a:t>
            </a:r>
            <a:r>
              <a:rPr lang="en-US" altLang="zh-CN" dirty="0"/>
              <a:t> </a:t>
            </a:r>
            <a:r>
              <a:rPr lang="zh-CN" altLang="en-US" dirty="0"/>
              <a:t>for</a:t>
            </a:r>
            <a:r>
              <a:rPr lang="en-US" altLang="zh-CN" dirty="0"/>
              <a:t> </a:t>
            </a:r>
            <a:r>
              <a:rPr lang="zh-CN" altLang="en-US" dirty="0"/>
              <a:t>improvements</a:t>
            </a:r>
            <a:r>
              <a:rPr lang="en-US" altLang="zh-CN" dirty="0"/>
              <a:t> </a:t>
            </a:r>
            <a:r>
              <a:rPr lang="zh-CN" altLang="en-US" dirty="0"/>
              <a:t>during	next</a:t>
            </a:r>
            <a:r>
              <a:rPr lang="en-US" altLang="zh-CN" dirty="0"/>
              <a:t> </a:t>
            </a:r>
            <a:r>
              <a:rPr lang="zh-CN" altLang="en-US" dirty="0"/>
              <a:t>project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Terminology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55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305560"/>
            <a:ext cx="10010775" cy="38049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 fontAlgn="auto">
              <a:spcBef>
                <a:spcPts val="1800"/>
              </a:spcBef>
              <a:buClrTx/>
              <a:buSzTx/>
              <a:buFontTx/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Deliverable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Work</a:t>
            </a:r>
            <a:r>
              <a:rPr lang="en-US" altLang="zh-CN"/>
              <a:t> </a:t>
            </a:r>
            <a:r>
              <a:rPr lang="zh-CN" altLang="en-US"/>
              <a:t>product</a:t>
            </a:r>
            <a:r>
              <a:rPr lang="en-US" altLang="zh-CN"/>
              <a:t> </a:t>
            </a:r>
            <a:r>
              <a:rPr lang="zh-CN" altLang="en-US"/>
              <a:t>that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provided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client</a:t>
            </a:r>
            <a:r>
              <a:rPr lang="en-US" altLang="zh-CN"/>
              <a:t> </a:t>
            </a:r>
            <a:r>
              <a:rPr lang="zh-CN" altLang="en-US"/>
              <a:t>(mock-up,	demonstra</a:t>
            </a:r>
            <a:r>
              <a:rPr lang="en-US" altLang="zh-CN"/>
              <a:t>ti</a:t>
            </a:r>
            <a:r>
              <a:rPr lang="zh-CN" altLang="en-US"/>
              <a:t>on,</a:t>
            </a:r>
            <a:r>
              <a:rPr lang="en-US" altLang="zh-CN"/>
              <a:t> </a:t>
            </a:r>
            <a:r>
              <a:rPr lang="zh-CN" altLang="en-US"/>
              <a:t>prototype,</a:t>
            </a:r>
            <a:r>
              <a:rPr lang="en-US" altLang="zh-CN"/>
              <a:t> </a:t>
            </a:r>
            <a:r>
              <a:rPr lang="zh-CN" altLang="en-US"/>
              <a:t>report,</a:t>
            </a:r>
            <a:r>
              <a:rPr lang="en-US" altLang="zh-CN"/>
              <a:t> </a:t>
            </a:r>
            <a:r>
              <a:rPr lang="zh-CN" altLang="en-US"/>
              <a:t>presenta</a:t>
            </a:r>
            <a:r>
              <a:rPr lang="en-US" altLang="zh-CN"/>
              <a:t>ti</a:t>
            </a:r>
            <a:r>
              <a:rPr lang="zh-CN" altLang="en-US"/>
              <a:t>on,</a:t>
            </a:r>
            <a:r>
              <a:rPr lang="en-US" altLang="zh-CN"/>
              <a:t> </a:t>
            </a:r>
            <a:r>
              <a:rPr lang="zh-CN" altLang="en-US"/>
              <a:t>documenta</a:t>
            </a:r>
            <a:r>
              <a:rPr lang="en-US" altLang="zh-CN"/>
              <a:t>ti</a:t>
            </a:r>
            <a:r>
              <a:rPr lang="zh-CN" altLang="en-US"/>
              <a:t>on,</a:t>
            </a:r>
            <a:r>
              <a:rPr lang="en-US" altLang="zh-CN"/>
              <a:t> </a:t>
            </a:r>
            <a:r>
              <a:rPr lang="zh-CN" altLang="en-US"/>
              <a:t>code,</a:t>
            </a:r>
            <a:r>
              <a:rPr lang="en-US" altLang="zh-CN"/>
              <a:t> </a:t>
            </a:r>
            <a:r>
              <a:rPr lang="zh-CN" altLang="en-US"/>
              <a:t>etc.)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Release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system</a:t>
            </a:r>
            <a:r>
              <a:rPr lang="en-US" altLang="zh-CN"/>
              <a:t> </a:t>
            </a:r>
            <a:r>
              <a:rPr lang="zh-CN" altLang="en-US"/>
              <a:t>or</a:t>
            </a:r>
            <a:r>
              <a:rPr lang="en-US" altLang="zh-CN"/>
              <a:t> </a:t>
            </a:r>
            <a:r>
              <a:rPr lang="zh-CN" altLang="en-US"/>
              <a:t>subsystem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customers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users</a:t>
            </a:r>
          </a:p>
          <a:p>
            <a:pPr algn="l" fontAlgn="auto">
              <a:spcBef>
                <a:spcPts val="1800"/>
              </a:spcBef>
              <a:buClrTx/>
              <a:buSzTx/>
              <a:buFontTx/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Milestone</a:t>
            </a:r>
          </a:p>
          <a:p>
            <a:pPr indent="0" fontAlgn="auto">
              <a:spcBef>
                <a:spcPts val="1800"/>
              </a:spcBef>
            </a:pPr>
            <a:r>
              <a:rPr lang="en-US" altLang="zh-CN"/>
              <a:t>  </a:t>
            </a:r>
            <a:r>
              <a:rPr lang="zh-CN" altLang="en-US"/>
              <a:t>Comple</a:t>
            </a:r>
            <a:r>
              <a:rPr lang="en-US" altLang="zh-CN"/>
              <a:t>ti</a:t>
            </a:r>
            <a:r>
              <a:rPr lang="zh-CN" altLang="en-US"/>
              <a:t>on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specified</a:t>
            </a:r>
            <a:r>
              <a:rPr lang="en-US" altLang="zh-CN"/>
              <a:t> </a:t>
            </a:r>
            <a:r>
              <a:rPr lang="zh-CN" altLang="en-US"/>
              <a:t>set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</a:t>
            </a:r>
            <a:r>
              <a:rPr lang="en-US" altLang="zh-CN"/>
              <a:t>ti</a:t>
            </a:r>
            <a:r>
              <a:rPr lang="zh-CN" altLang="en-US"/>
              <a:t>es</a:t>
            </a:r>
            <a:r>
              <a:rPr lang="en-US" altLang="zh-CN"/>
              <a:t> </a:t>
            </a:r>
            <a:r>
              <a:rPr lang="zh-CN" altLang="en-US"/>
              <a:t>(e.g.,</a:t>
            </a:r>
            <a:r>
              <a:rPr lang="en-US" altLang="zh-CN"/>
              <a:t> </a:t>
            </a:r>
            <a:r>
              <a:rPr lang="zh-CN" altLang="en-US"/>
              <a:t>delivery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deliverable,</a:t>
            </a:r>
            <a:r>
              <a:rPr lang="en-US" altLang="zh-CN"/>
              <a:t> </a:t>
            </a:r>
            <a:r>
              <a:rPr lang="zh-CN" altLang="en-US"/>
              <a:t>comple</a:t>
            </a:r>
            <a:r>
              <a:rPr lang="en-US" altLang="zh-CN"/>
              <a:t>ti</a:t>
            </a:r>
            <a:r>
              <a:rPr lang="zh-CN" altLang="en-US"/>
              <a:t>on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process</a:t>
            </a:r>
            <a:r>
              <a:rPr lang="en-US" altLang="zh-CN"/>
              <a:t> </a:t>
            </a:r>
            <a:r>
              <a:rPr lang="zh-CN" altLang="en-US"/>
              <a:t>step,</a:t>
            </a:r>
            <a:r>
              <a:rPr lang="en-US" altLang="zh-CN"/>
              <a:t> </a:t>
            </a:r>
            <a:r>
              <a:rPr lang="zh-CN" altLang="en-US"/>
              <a:t>end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sprint)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Terminology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56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273175"/>
            <a:ext cx="10223500" cy="46539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Activity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Part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project</a:t>
            </a:r>
            <a:r>
              <a:rPr lang="en-US" altLang="zh-CN"/>
              <a:t> </a:t>
            </a:r>
            <a:r>
              <a:rPr lang="zh-CN" altLang="en-US"/>
              <a:t>that</a:t>
            </a:r>
            <a:r>
              <a:rPr lang="en-US" altLang="zh-CN"/>
              <a:t> </a:t>
            </a:r>
            <a:r>
              <a:rPr lang="zh-CN" altLang="en-US"/>
              <a:t>takes</a:t>
            </a:r>
            <a:r>
              <a:rPr lang="en-US" altLang="zh-CN"/>
              <a:t> </a:t>
            </a:r>
            <a:r>
              <a:rPr lang="zh-CN" altLang="en-US"/>
              <a:t>place</a:t>
            </a:r>
            <a:r>
              <a:rPr lang="en-US" altLang="zh-CN"/>
              <a:t> </a:t>
            </a:r>
            <a:r>
              <a:rPr lang="zh-CN" altLang="en-US"/>
              <a:t>over</a:t>
            </a:r>
            <a:r>
              <a:rPr lang="en-US" altLang="zh-CN"/>
              <a:t> ti</a:t>
            </a:r>
            <a:r>
              <a:rPr lang="zh-CN" altLang="en-US"/>
              <a:t>me</a:t>
            </a:r>
            <a:r>
              <a:rPr lang="en-US" altLang="zh-CN"/>
              <a:t> </a:t>
            </a:r>
            <a:r>
              <a:rPr lang="zh-CN" altLang="en-US"/>
              <a:t>(also</a:t>
            </a:r>
            <a:r>
              <a:rPr lang="en-US" altLang="zh-CN"/>
              <a:t> </a:t>
            </a:r>
            <a:r>
              <a:rPr lang="zh-CN" altLang="en-US"/>
              <a:t>known</a:t>
            </a:r>
            <a:r>
              <a:rPr lang="en-US" altLang="zh-CN"/>
              <a:t> </a:t>
            </a:r>
            <a:r>
              <a:rPr lang="zh-CN" altLang="en-US"/>
              <a:t>as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task)</a:t>
            </a:r>
          </a:p>
          <a:p>
            <a:pPr algn="l" fontAlgn="auto">
              <a:spcBef>
                <a:spcPts val="1800"/>
              </a:spcBef>
              <a:buClrTx/>
              <a:buSzTx/>
              <a:buFontTx/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Event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end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group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</a:t>
            </a:r>
            <a:r>
              <a:rPr lang="en-US" altLang="zh-CN"/>
              <a:t>ti</a:t>
            </a:r>
            <a:r>
              <a:rPr lang="zh-CN" altLang="en-US"/>
              <a:t>es,</a:t>
            </a:r>
            <a:r>
              <a:rPr lang="en-US" altLang="zh-CN"/>
              <a:t> </a:t>
            </a:r>
            <a:r>
              <a:rPr lang="zh-CN" altLang="en-US"/>
              <a:t>e.g.,</a:t>
            </a:r>
            <a:r>
              <a:rPr lang="en-US" altLang="zh-CN"/>
              <a:t> </a:t>
            </a:r>
            <a:r>
              <a:rPr lang="zh-CN" altLang="en-US"/>
              <a:t>agreement</a:t>
            </a:r>
            <a:r>
              <a:rPr lang="en-US" altLang="zh-CN"/>
              <a:t> </a:t>
            </a:r>
            <a:r>
              <a:rPr lang="zh-CN" altLang="en-US"/>
              <a:t>by</a:t>
            </a:r>
            <a:r>
              <a:rPr lang="en-US" altLang="zh-CN"/>
              <a:t> </a:t>
            </a:r>
            <a:r>
              <a:rPr lang="zh-CN" altLang="en-US"/>
              <a:t>all	par</a:t>
            </a:r>
            <a:r>
              <a:rPr lang="en-US" altLang="zh-CN"/>
              <a:t>ti</a:t>
            </a:r>
            <a:r>
              <a:rPr lang="zh-CN" altLang="en-US"/>
              <a:t>es</a:t>
            </a:r>
            <a:r>
              <a:rPr lang="en-US" altLang="zh-CN"/>
              <a:t> </a:t>
            </a:r>
            <a:r>
              <a:rPr lang="zh-CN" altLang="en-US"/>
              <a:t>on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budget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plan</a:t>
            </a:r>
          </a:p>
          <a:p>
            <a:pPr algn="l" fontAlgn="auto">
              <a:spcBef>
                <a:spcPts val="1800"/>
              </a:spcBef>
              <a:buClrTx/>
              <a:buSzTx/>
              <a:buFontTx/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Dependency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An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vity</a:t>
            </a:r>
            <a:r>
              <a:rPr lang="en-US" altLang="zh-CN"/>
              <a:t> </a:t>
            </a:r>
            <a:r>
              <a:rPr lang="zh-CN" altLang="en-US"/>
              <a:t>that</a:t>
            </a:r>
            <a:r>
              <a:rPr lang="en-US" altLang="zh-CN"/>
              <a:t> </a:t>
            </a:r>
            <a:r>
              <a:rPr lang="zh-CN" altLang="en-US"/>
              <a:t>cannot</a:t>
            </a:r>
            <a:r>
              <a:rPr lang="en-US" altLang="zh-CN"/>
              <a:t> </a:t>
            </a:r>
            <a:r>
              <a:rPr lang="zh-CN" altLang="en-US"/>
              <a:t>begin</a:t>
            </a:r>
            <a:r>
              <a:rPr lang="en-US" altLang="zh-CN"/>
              <a:t> </a:t>
            </a:r>
            <a:r>
              <a:rPr lang="zh-CN" altLang="en-US"/>
              <a:t>un</a:t>
            </a:r>
            <a:r>
              <a:rPr lang="en-US" altLang="zh-CN"/>
              <a:t>ti</a:t>
            </a:r>
            <a:r>
              <a:rPr lang="zh-CN" altLang="en-US"/>
              <a:t>l</a:t>
            </a:r>
            <a:r>
              <a:rPr lang="en-US" altLang="zh-CN"/>
              <a:t> </a:t>
            </a:r>
            <a:r>
              <a:rPr lang="zh-CN" altLang="en-US"/>
              <a:t>some</a:t>
            </a:r>
            <a:r>
              <a:rPr lang="en-US" altLang="zh-CN"/>
              <a:t> </a:t>
            </a:r>
            <a:r>
              <a:rPr lang="zh-CN" altLang="en-US"/>
              <a:t>event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reached</a:t>
            </a:r>
          </a:p>
          <a:p>
            <a:pPr algn="l" fontAlgn="auto">
              <a:spcBef>
                <a:spcPts val="1800"/>
              </a:spcBef>
              <a:buClrTx/>
              <a:buSzTx/>
              <a:buFontTx/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Resource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Staff</a:t>
            </a:r>
            <a:r>
              <a:rPr lang="en-US" altLang="zh-CN"/>
              <a:t> ti</a:t>
            </a:r>
            <a:r>
              <a:rPr lang="zh-CN" altLang="en-US"/>
              <a:t>me,</a:t>
            </a:r>
            <a:r>
              <a:rPr lang="en-US" altLang="zh-CN"/>
              <a:t> </a:t>
            </a:r>
            <a:r>
              <a:rPr lang="zh-CN" altLang="en-US"/>
              <a:t>equipment,</a:t>
            </a:r>
            <a:r>
              <a:rPr lang="en-US" altLang="zh-CN"/>
              <a:t> </a:t>
            </a:r>
            <a:r>
              <a:rPr lang="zh-CN" altLang="en-US"/>
              <a:t>or</a:t>
            </a:r>
            <a:r>
              <a:rPr lang="en-US" altLang="zh-CN"/>
              <a:t> </a:t>
            </a:r>
            <a:r>
              <a:rPr lang="zh-CN" altLang="en-US"/>
              <a:t>other</a:t>
            </a:r>
            <a:r>
              <a:rPr lang="en-US" altLang="zh-CN"/>
              <a:t> </a:t>
            </a:r>
            <a:r>
              <a:rPr lang="zh-CN" altLang="en-US"/>
              <a:t>limited</a:t>
            </a:r>
            <a:r>
              <a:rPr lang="en-US" altLang="zh-CN"/>
              <a:t> </a:t>
            </a:r>
            <a:r>
              <a:rPr lang="zh-CN" altLang="en-US"/>
              <a:t>resource</a:t>
            </a:r>
            <a:r>
              <a:rPr lang="en-US" altLang="zh-CN"/>
              <a:t> </a:t>
            </a:r>
            <a:r>
              <a:rPr lang="zh-CN" altLang="en-US"/>
              <a:t>required</a:t>
            </a:r>
            <a:r>
              <a:rPr lang="en-US" altLang="zh-CN"/>
              <a:t> </a:t>
            </a:r>
            <a:r>
              <a:rPr lang="zh-CN" altLang="en-US"/>
              <a:t>by</a:t>
            </a:r>
            <a:r>
              <a:rPr lang="en-US" altLang="zh-CN"/>
              <a:t> </a:t>
            </a:r>
            <a:r>
              <a:rPr lang="zh-CN" altLang="en-US"/>
              <a:t>an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vity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565" y="238125"/>
            <a:ext cx="9270365" cy="79057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Standard</a:t>
            </a:r>
            <a:r>
              <a:rPr lang="en-US" altLang="zh-CN"/>
              <a:t> </a:t>
            </a:r>
            <a:r>
              <a:rPr lang="zh-CN" altLang="en-US"/>
              <a:t>Approach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Projec</a:t>
            </a:r>
            <a:r>
              <a:rPr lang="en-US" altLang="zh-CN"/>
              <a:t>t </a:t>
            </a:r>
            <a:r>
              <a:rPr lang="zh-CN" altLang="en-US"/>
              <a:t>Management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57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234440"/>
            <a:ext cx="10294620" cy="4199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scope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project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defined</a:t>
            </a:r>
            <a:r>
              <a:rPr lang="en-US" altLang="zh-CN"/>
              <a:t> </a:t>
            </a:r>
            <a:r>
              <a:rPr lang="zh-CN" altLang="en-US"/>
              <a:t>early</a:t>
            </a:r>
            <a:r>
              <a:rPr lang="en-US" altLang="zh-CN"/>
              <a:t> </a:t>
            </a:r>
            <a:r>
              <a:rPr lang="zh-CN" altLang="en-US"/>
              <a:t>in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process.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development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divided</a:t>
            </a:r>
            <a:r>
              <a:rPr lang="en-US" altLang="zh-CN"/>
              <a:t> </a:t>
            </a:r>
            <a:r>
              <a:rPr lang="zh-CN" altLang="en-US"/>
              <a:t>into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tasks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milestones</a:t>
            </a:r>
            <a:r>
              <a:rPr lang="zh-CN" altLang="en-US"/>
              <a:t>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Estimates</a:t>
            </a:r>
            <a:r>
              <a:rPr lang="en-US" altLang="zh-CN"/>
              <a:t> </a:t>
            </a:r>
            <a:r>
              <a:rPr lang="zh-CN" altLang="en-US"/>
              <a:t>are</a:t>
            </a:r>
            <a:r>
              <a:rPr lang="en-US" altLang="zh-CN"/>
              <a:t> </a:t>
            </a:r>
            <a:r>
              <a:rPr lang="zh-CN" altLang="en-US"/>
              <a:t>made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ti</a:t>
            </a:r>
            <a:r>
              <a:rPr lang="zh-CN" altLang="en-US"/>
              <a:t>me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resources</a:t>
            </a:r>
            <a:r>
              <a:rPr lang="en-US" altLang="zh-CN"/>
              <a:t> </a:t>
            </a:r>
            <a:r>
              <a:rPr lang="zh-CN" altLang="en-US"/>
              <a:t>needed</a:t>
            </a:r>
            <a:r>
              <a:rPr lang="en-US" altLang="zh-CN"/>
              <a:t> </a:t>
            </a:r>
            <a:r>
              <a:rPr lang="zh-CN" altLang="en-US"/>
              <a:t>for</a:t>
            </a:r>
            <a:r>
              <a:rPr lang="en-US" altLang="zh-CN"/>
              <a:t> </a:t>
            </a:r>
            <a:r>
              <a:rPr lang="zh-CN" altLang="en-US"/>
              <a:t>each</a:t>
            </a:r>
            <a:r>
              <a:rPr lang="en-US" altLang="zh-CN"/>
              <a:t> </a:t>
            </a:r>
            <a:r>
              <a:rPr lang="zh-CN" altLang="en-US"/>
              <a:t>task.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es</a:t>
            </a:r>
            <a:r>
              <a:rPr lang="en-US" altLang="zh-CN"/>
              <a:t>ti</a:t>
            </a:r>
            <a:r>
              <a:rPr lang="zh-CN" altLang="en-US"/>
              <a:t>mates</a:t>
            </a:r>
            <a:r>
              <a:rPr lang="en-US" altLang="zh-CN"/>
              <a:t> </a:t>
            </a:r>
            <a:r>
              <a:rPr lang="zh-CN" altLang="en-US"/>
              <a:t>are</a:t>
            </a:r>
            <a:r>
              <a:rPr lang="en-US" altLang="zh-CN"/>
              <a:t> </a:t>
            </a:r>
            <a:r>
              <a:rPr lang="zh-CN" altLang="en-US"/>
              <a:t>combined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create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schedule</a:t>
            </a:r>
            <a:r>
              <a:rPr lang="zh-CN" altLang="en-US"/>
              <a:t> and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plan</a:t>
            </a:r>
            <a:r>
              <a:rPr lang="zh-CN" altLang="en-US"/>
              <a:t>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Progress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con</a:t>
            </a:r>
            <a:r>
              <a:rPr lang="en-US" altLang="zh-CN"/>
              <a:t>ti</a:t>
            </a:r>
            <a:r>
              <a:rPr lang="zh-CN" altLang="en-US"/>
              <a:t>nually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reviewed</a:t>
            </a:r>
            <a:r>
              <a:rPr lang="en-US" altLang="zh-CN"/>
              <a:t> </a:t>
            </a:r>
            <a:r>
              <a:rPr lang="zh-CN" altLang="en-US"/>
              <a:t>against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plan,</a:t>
            </a:r>
            <a:r>
              <a:rPr lang="en-US" altLang="zh-CN"/>
              <a:t> </a:t>
            </a:r>
            <a:r>
              <a:rPr lang="zh-CN" altLang="en-US"/>
              <a:t>perhaps</a:t>
            </a:r>
            <a:r>
              <a:rPr lang="en-US" altLang="zh-CN"/>
              <a:t> </a:t>
            </a:r>
            <a:r>
              <a:rPr lang="zh-CN" altLang="en-US"/>
              <a:t>weekly.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plan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modified</a:t>
            </a:r>
            <a:r>
              <a:rPr lang="en-US" altLang="zh-CN"/>
              <a:t> </a:t>
            </a:r>
            <a:r>
              <a:rPr lang="zh-CN" altLang="en-US"/>
              <a:t>by</a:t>
            </a:r>
            <a:r>
              <a:rPr lang="en-US" altLang="zh-CN"/>
              <a:t> </a:t>
            </a:r>
            <a:r>
              <a:rPr lang="zh-CN" altLang="en-US"/>
              <a:t>changes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scope,</a:t>
            </a:r>
            <a:r>
              <a:rPr lang="en-US" altLang="zh-CN"/>
              <a:t> ti</a:t>
            </a:r>
            <a:r>
              <a:rPr lang="zh-CN" altLang="en-US"/>
              <a:t>me,</a:t>
            </a:r>
            <a:r>
              <a:rPr lang="en-US" altLang="zh-CN"/>
              <a:t> </a:t>
            </a:r>
            <a:r>
              <a:rPr lang="zh-CN" altLang="en-US"/>
              <a:t>resources,</a:t>
            </a:r>
            <a:r>
              <a:rPr lang="en-US" altLang="zh-CN"/>
              <a:t> </a:t>
            </a:r>
            <a:r>
              <a:rPr lang="zh-CN" altLang="en-US"/>
              <a:t>etc.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Typically	the</a:t>
            </a:r>
            <a:r>
              <a:rPr lang="en-US" altLang="zh-CN"/>
              <a:t> </a:t>
            </a:r>
            <a:r>
              <a:rPr lang="zh-CN" altLang="en-US"/>
              <a:t>plan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managed</a:t>
            </a:r>
            <a:r>
              <a:rPr lang="en-US" altLang="zh-CN"/>
              <a:t> </a:t>
            </a:r>
            <a:r>
              <a:rPr lang="zh-CN" altLang="en-US"/>
              <a:t>by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separate</a:t>
            </a:r>
            <a:r>
              <a:rPr lang="en-US" altLang="zh-CN"/>
              <a:t> </a:t>
            </a:r>
            <a:r>
              <a:rPr lang="zh-CN" altLang="en-US"/>
              <a:t>project</a:t>
            </a:r>
            <a:r>
              <a:rPr lang="en-US" altLang="zh-CN"/>
              <a:t> </a:t>
            </a:r>
            <a:r>
              <a:rPr lang="zh-CN" altLang="en-US"/>
              <a:t>management</a:t>
            </a:r>
            <a:r>
              <a:rPr lang="en-US" altLang="zh-CN"/>
              <a:t> </a:t>
            </a:r>
            <a:r>
              <a:rPr lang="zh-CN" altLang="en-US"/>
              <a:t>team,</a:t>
            </a:r>
            <a:r>
              <a:rPr lang="en-US" altLang="zh-CN"/>
              <a:t> </a:t>
            </a:r>
            <a:r>
              <a:rPr lang="zh-CN" altLang="en-US"/>
              <a:t>not</a:t>
            </a:r>
            <a:r>
              <a:rPr lang="en-US" altLang="zh-CN"/>
              <a:t> </a:t>
            </a:r>
            <a:r>
              <a:rPr lang="zh-CN" altLang="en-US"/>
              <a:t>by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so</a:t>
            </a:r>
            <a:r>
              <a:rPr lang="en-US" altLang="zh-CN"/>
              <a:t>ft</a:t>
            </a:r>
            <a:r>
              <a:rPr lang="zh-CN" altLang="en-US"/>
              <a:t>ware</a:t>
            </a:r>
            <a:r>
              <a:rPr lang="en-US" altLang="zh-CN"/>
              <a:t> </a:t>
            </a:r>
            <a:r>
              <a:rPr lang="zh-CN" altLang="en-US"/>
              <a:t>developers.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>
                <a:solidFill>
                  <a:srgbClr val="C00000"/>
                </a:solidFill>
              </a:rPr>
              <a:t>Used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with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the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Modified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Waterfall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Model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and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Itera</a:t>
            </a:r>
            <a:r>
              <a:rPr lang="en-US" altLang="zh-CN">
                <a:solidFill>
                  <a:srgbClr val="C00000"/>
                </a:solidFill>
              </a:rPr>
              <a:t>ti</a:t>
            </a:r>
            <a:r>
              <a:rPr lang="zh-CN" altLang="en-US">
                <a:solidFill>
                  <a:srgbClr val="C00000"/>
                </a:solidFill>
              </a:rPr>
              <a:t>ve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Refinement.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Agile</a:t>
            </a:r>
            <a:r>
              <a:rPr lang="en-US" altLang="zh-CN"/>
              <a:t> </a:t>
            </a:r>
            <a:r>
              <a:rPr lang="zh-CN" altLang="en-US"/>
              <a:t>Approach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Project</a:t>
            </a:r>
            <a:r>
              <a:rPr lang="en-US" altLang="zh-CN"/>
              <a:t> </a:t>
            </a:r>
            <a:r>
              <a:rPr lang="zh-CN" altLang="en-US"/>
              <a:t>Management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58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696085"/>
            <a:ext cx="10049510" cy="32213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Planning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divided</a:t>
            </a:r>
            <a:r>
              <a:rPr lang="en-US" altLang="zh-CN"/>
              <a:t> </a:t>
            </a:r>
            <a:r>
              <a:rPr lang="zh-CN" altLang="en-US"/>
              <a:t>into</a:t>
            </a:r>
            <a:r>
              <a:rPr lang="en-US" altLang="zh-CN"/>
              <a:t> </a:t>
            </a:r>
            <a:r>
              <a:rPr lang="zh-CN" altLang="en-US"/>
              <a:t>high</a:t>
            </a:r>
            <a:r>
              <a:rPr lang="en-US" altLang="zh-CN"/>
              <a:t> </a:t>
            </a:r>
            <a:r>
              <a:rPr lang="zh-CN" altLang="en-US"/>
              <a:t>level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release forecasting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low</a:t>
            </a:r>
            <a:r>
              <a:rPr lang="en-US" altLang="zh-CN"/>
              <a:t> </a:t>
            </a:r>
            <a:r>
              <a:rPr lang="zh-CN" altLang="en-US"/>
              <a:t>level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detailed planning</a:t>
            </a:r>
            <a:r>
              <a:rPr lang="zh-CN" altLang="en-US"/>
              <a:t>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Release</a:t>
            </a:r>
            <a:r>
              <a:rPr lang="en-US" altLang="zh-CN"/>
              <a:t> </a:t>
            </a:r>
            <a:r>
              <a:rPr lang="zh-CN" altLang="en-US"/>
              <a:t>planning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best</a:t>
            </a:r>
            <a:r>
              <a:rPr lang="en-US" altLang="zh-CN"/>
              <a:t> </a:t>
            </a:r>
            <a:r>
              <a:rPr lang="zh-CN" altLang="en-US"/>
              <a:t>guess,	high</a:t>
            </a:r>
            <a:r>
              <a:rPr lang="en-US" altLang="zh-CN"/>
              <a:t> </a:t>
            </a:r>
            <a:r>
              <a:rPr lang="zh-CN" altLang="en-US"/>
              <a:t>level</a:t>
            </a:r>
            <a:r>
              <a:rPr lang="en-US" altLang="zh-CN"/>
              <a:t> </a:t>
            </a:r>
            <a:r>
              <a:rPr lang="zh-CN" altLang="en-US"/>
              <a:t>view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what</a:t>
            </a:r>
            <a:r>
              <a:rPr lang="en-US" altLang="zh-CN"/>
              <a:t> </a:t>
            </a:r>
            <a:r>
              <a:rPr lang="zh-CN" altLang="en-US"/>
              <a:t>can</a:t>
            </a:r>
            <a:r>
              <a:rPr lang="en-US" altLang="zh-CN"/>
              <a:t> </a:t>
            </a:r>
            <a:r>
              <a:rPr lang="zh-CN" altLang="en-US"/>
              <a:t>be</a:t>
            </a:r>
            <a:r>
              <a:rPr lang="en-US" altLang="zh-CN"/>
              <a:t> </a:t>
            </a:r>
            <a:r>
              <a:rPr lang="zh-CN" altLang="en-US"/>
              <a:t>achieved</a:t>
            </a:r>
            <a:r>
              <a:rPr lang="en-US" altLang="zh-CN"/>
              <a:t> </a:t>
            </a:r>
            <a:r>
              <a:rPr lang="zh-CN" altLang="en-US"/>
              <a:t>in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sequence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time-boxes</a:t>
            </a:r>
            <a:r>
              <a:rPr lang="zh-CN" altLang="en-US"/>
              <a:t>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Release</a:t>
            </a:r>
            <a:r>
              <a:rPr lang="en-US" altLang="zh-CN"/>
              <a:t> </a:t>
            </a:r>
            <a:r>
              <a:rPr lang="zh-CN" altLang="en-US"/>
              <a:t>plans</a:t>
            </a:r>
            <a:r>
              <a:rPr lang="en-US" altLang="zh-CN"/>
              <a:t> </a:t>
            </a:r>
            <a:r>
              <a:rPr lang="zh-CN" altLang="en-US"/>
              <a:t>are</a:t>
            </a:r>
            <a:r>
              <a:rPr lang="en-US" altLang="zh-CN"/>
              <a:t> </a:t>
            </a:r>
            <a:r>
              <a:rPr lang="zh-CN" altLang="en-US"/>
              <a:t>con</a:t>
            </a:r>
            <a:r>
              <a:rPr lang="en-US" altLang="zh-CN"/>
              <a:t>ti</a:t>
            </a:r>
            <a:r>
              <a:rPr lang="zh-CN" altLang="en-US"/>
              <a:t>nually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modified</a:t>
            </a:r>
            <a:r>
              <a:rPr lang="zh-CN" altLang="en-US"/>
              <a:t>,</a:t>
            </a:r>
            <a:r>
              <a:rPr lang="en-US" altLang="zh-CN"/>
              <a:t> </a:t>
            </a:r>
            <a:r>
              <a:rPr lang="zh-CN" altLang="en-US"/>
              <a:t>perhaps</a:t>
            </a:r>
            <a:r>
              <a:rPr lang="en-US" altLang="zh-CN"/>
              <a:t> </a:t>
            </a:r>
            <a:r>
              <a:rPr lang="zh-CN" altLang="en-US"/>
              <a:t>daily.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Clients</a:t>
            </a:r>
            <a:r>
              <a:rPr lang="en-US" altLang="zh-CN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developers</a:t>
            </a:r>
            <a:r>
              <a:rPr lang="en-US" altLang="zh-CN"/>
              <a:t> </a:t>
            </a:r>
            <a:r>
              <a:rPr lang="zh-CN" altLang="en-US"/>
              <a:t>take</a:t>
            </a:r>
            <a:r>
              <a:rPr lang="en-US" altLang="zh-CN"/>
              <a:t> </a:t>
            </a:r>
            <a:r>
              <a:rPr lang="zh-CN" altLang="en-US"/>
              <a:t>joint</a:t>
            </a:r>
            <a:r>
              <a:rPr lang="en-US" altLang="zh-CN"/>
              <a:t> </a:t>
            </a:r>
            <a:r>
              <a:rPr lang="zh-CN" altLang="en-US"/>
              <a:t>control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release</a:t>
            </a:r>
            <a:r>
              <a:rPr lang="en-US" altLang="zh-CN"/>
              <a:t> </a:t>
            </a:r>
            <a:r>
              <a:rPr lang="zh-CN" altLang="en-US"/>
              <a:t>plans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choice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sprints.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For</a:t>
            </a:r>
            <a:r>
              <a:rPr lang="en-US" altLang="zh-CN"/>
              <a:t> </a:t>
            </a:r>
            <a:r>
              <a:rPr lang="zh-CN" altLang="en-US"/>
              <a:t>each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time-box</a:t>
            </a:r>
            <a:r>
              <a:rPr lang="zh-CN" altLang="en-US"/>
              <a:t>,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team</a:t>
            </a:r>
            <a:r>
              <a:rPr lang="en-US" altLang="zh-CN"/>
              <a:t> </a:t>
            </a:r>
            <a:r>
              <a:rPr lang="zh-CN" altLang="en-US"/>
              <a:t>plans</a:t>
            </a:r>
            <a:r>
              <a:rPr lang="en-US" altLang="zh-CN"/>
              <a:t> </a:t>
            </a:r>
            <a:r>
              <a:rPr lang="zh-CN" altLang="en-US"/>
              <a:t>what</a:t>
            </a:r>
            <a:r>
              <a:rPr lang="en-US" altLang="zh-CN"/>
              <a:t> </a:t>
            </a:r>
            <a:r>
              <a:rPr lang="zh-CN" altLang="en-US"/>
              <a:t>it</a:t>
            </a:r>
            <a:r>
              <a:rPr lang="en-US" altLang="zh-CN"/>
              <a:t> </a:t>
            </a:r>
            <a:r>
              <a:rPr lang="zh-CN" altLang="en-US"/>
              <a:t>can</a:t>
            </a:r>
            <a:r>
              <a:rPr lang="en-US" altLang="zh-CN"/>
              <a:t> </a:t>
            </a:r>
            <a:r>
              <a:rPr lang="zh-CN" altLang="en-US"/>
              <a:t>achieve.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team</a:t>
            </a:r>
            <a:r>
              <a:rPr lang="en-US" altLang="zh-CN"/>
              <a:t> </a:t>
            </a:r>
            <a:r>
              <a:rPr lang="zh-CN" altLang="en-US"/>
              <a:t>may</a:t>
            </a:r>
            <a:r>
              <a:rPr lang="en-US" altLang="zh-CN"/>
              <a:t> </a:t>
            </a:r>
            <a:r>
              <a:rPr lang="zh-CN" altLang="en-US"/>
              <a:t>use</a:t>
            </a:r>
            <a:r>
              <a:rPr lang="en-US" altLang="zh-CN"/>
              <a:t> </a:t>
            </a:r>
            <a:r>
              <a:rPr lang="zh-CN" altLang="en-US"/>
              <a:t>Gan</a:t>
            </a:r>
            <a:r>
              <a:rPr lang="en-US" altLang="zh-CN"/>
              <a:t>tt </a:t>
            </a:r>
            <a:r>
              <a:rPr lang="zh-CN" altLang="en-US"/>
              <a:t>charts</a:t>
            </a:r>
            <a:r>
              <a:rPr lang="en-US" altLang="zh-CN"/>
              <a:t> </a:t>
            </a:r>
            <a:r>
              <a:rPr lang="zh-CN" altLang="en-US"/>
              <a:t>or</a:t>
            </a:r>
            <a:r>
              <a:rPr lang="en-US" altLang="zh-CN"/>
              <a:t> </a:t>
            </a:r>
            <a:r>
              <a:rPr lang="zh-CN" altLang="en-US"/>
              <a:t>other</a:t>
            </a:r>
            <a:r>
              <a:rPr lang="en-US" altLang="zh-CN"/>
              <a:t> </a:t>
            </a:r>
            <a:r>
              <a:rPr lang="zh-CN" altLang="en-US"/>
              <a:t>conven</a:t>
            </a:r>
            <a:r>
              <a:rPr lang="en-US" altLang="zh-CN"/>
              <a:t>ti</a:t>
            </a:r>
            <a:r>
              <a:rPr lang="zh-CN" altLang="en-US"/>
              <a:t>onal</a:t>
            </a:r>
            <a:r>
              <a:rPr lang="en-US" altLang="zh-CN"/>
              <a:t> </a:t>
            </a:r>
            <a:r>
              <a:rPr lang="zh-CN" altLang="en-US"/>
              <a:t>planning</a:t>
            </a:r>
            <a:r>
              <a:rPr lang="en-US" altLang="zh-CN"/>
              <a:t> </a:t>
            </a:r>
            <a:r>
              <a:rPr lang="zh-CN" altLang="en-US"/>
              <a:t>tools.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Es</a:t>
            </a:r>
            <a:r>
              <a:rPr lang="en-US" altLang="zh-CN"/>
              <a:t>ti</a:t>
            </a:r>
            <a:r>
              <a:rPr lang="zh-CN" altLang="en-US"/>
              <a:t>ma</a:t>
            </a:r>
            <a:r>
              <a:rPr lang="en-US" altLang="zh-CN"/>
              <a:t>ti</a:t>
            </a:r>
            <a:r>
              <a:rPr lang="zh-CN" altLang="en-US"/>
              <a:t>ng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Time</a:t>
            </a:r>
            <a:r>
              <a:rPr lang="en-US" altLang="zh-CN"/>
              <a:t> </a:t>
            </a:r>
            <a:r>
              <a:rPr lang="zh-CN" altLang="en-US"/>
              <a:t>for</a:t>
            </a:r>
            <a:r>
              <a:rPr lang="en-US" altLang="zh-CN"/>
              <a:t> </a:t>
            </a:r>
            <a:r>
              <a:rPr lang="zh-CN" altLang="en-US"/>
              <a:t>an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vity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59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417955"/>
            <a:ext cx="98190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/>
              <a:t>With</a:t>
            </a:r>
            <a:r>
              <a:rPr lang="en-US" altLang="zh-CN"/>
              <a:t> </a:t>
            </a:r>
            <a:r>
              <a:rPr lang="zh-CN" altLang="en-US"/>
              <a:t>experienced</a:t>
            </a:r>
            <a:r>
              <a:rPr lang="en-US" altLang="zh-CN"/>
              <a:t> </a:t>
            </a:r>
            <a:r>
              <a:rPr lang="zh-CN" altLang="en-US"/>
              <a:t>staff,</a:t>
            </a:r>
            <a:r>
              <a:rPr lang="en-US" altLang="zh-CN"/>
              <a:t> </a:t>
            </a:r>
            <a:r>
              <a:rPr lang="zh-CN" altLang="en-US"/>
              <a:t>es</a:t>
            </a:r>
            <a:r>
              <a:rPr lang="en-US" altLang="zh-CN"/>
              <a:t>ti</a:t>
            </a:r>
            <a:r>
              <a:rPr lang="zh-CN" altLang="en-US"/>
              <a:t>ma</a:t>
            </a:r>
            <a:r>
              <a:rPr lang="en-US" altLang="zh-CN"/>
              <a:t>ti</a:t>
            </a:r>
            <a:r>
              <a:rPr lang="zh-CN" altLang="en-US"/>
              <a:t>ng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actual</a:t>
            </a:r>
            <a:r>
              <a:rPr lang="en-US" altLang="zh-CN"/>
              <a:t> ti</a:t>
            </a:r>
            <a:r>
              <a:rPr lang="zh-CN" altLang="en-US"/>
              <a:t>me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carry</a:t>
            </a:r>
            <a:r>
              <a:rPr lang="en-US" altLang="zh-CN"/>
              <a:t> </a:t>
            </a:r>
            <a:r>
              <a:rPr lang="zh-CN" altLang="en-US"/>
              <a:t>out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single</a:t>
            </a:r>
            <a:r>
              <a:rPr lang="en-US" altLang="zh-CN"/>
              <a:t> </a:t>
            </a:r>
            <a:r>
              <a:rPr lang="zh-CN" altLang="en-US"/>
              <a:t>task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usually</a:t>
            </a:r>
            <a:r>
              <a:rPr lang="en-US" altLang="zh-CN"/>
              <a:t> </a:t>
            </a:r>
            <a:r>
              <a:rPr lang="zh-CN" altLang="en-US"/>
              <a:t>fairly</a:t>
            </a:r>
            <a:r>
              <a:rPr lang="en-US" altLang="zh-CN"/>
              <a:t> </a:t>
            </a:r>
            <a:r>
              <a:rPr lang="zh-CN" altLang="en-US"/>
              <a:t>accurate,</a:t>
            </a:r>
            <a:r>
              <a:rPr lang="en-US" altLang="zh-CN"/>
              <a:t> </a:t>
            </a:r>
            <a:r>
              <a:rPr lang="zh-CN" altLang="en-US"/>
              <a:t>but</a:t>
            </a:r>
            <a:r>
              <a:rPr lang="en-US" altLang="zh-CN"/>
              <a:t> </a:t>
            </a:r>
            <a:r>
              <a:rPr lang="zh-CN" altLang="en-US"/>
              <a:t>...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li</a:t>
            </a:r>
            <a:r>
              <a:rPr lang="en-US" altLang="zh-CN"/>
              <a:t>tt</a:t>
            </a:r>
            <a:r>
              <a:rPr lang="zh-CN" altLang="en-US"/>
              <a:t>le</a:t>
            </a:r>
            <a:r>
              <a:rPr lang="en-US" altLang="zh-CN"/>
              <a:t> </a:t>
            </a:r>
            <a:r>
              <a:rPr lang="zh-CN" altLang="en-US"/>
              <a:t>bits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pieces</a:t>
            </a:r>
            <a:r>
              <a:rPr lang="en-US" altLang="zh-CN"/>
              <a:t> </a:t>
            </a:r>
            <a:r>
              <a:rPr lang="zh-CN" altLang="en-US"/>
              <a:t>are</a:t>
            </a:r>
            <a:r>
              <a:rPr lang="en-US" altLang="zh-CN"/>
              <a:t> </a:t>
            </a:r>
            <a:r>
              <a:rPr lang="zh-CN" altLang="en-US"/>
              <a:t>underes</a:t>
            </a:r>
            <a:r>
              <a:rPr lang="en-US" altLang="zh-CN"/>
              <a:t>ti</a:t>
            </a:r>
            <a:r>
              <a:rPr lang="zh-CN" altLang="en-US"/>
              <a:t>mated.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ti</a:t>
            </a:r>
            <a:r>
              <a:rPr lang="zh-CN" altLang="en-US"/>
              <a:t>me</a:t>
            </a:r>
            <a:r>
              <a:rPr lang="en-US" altLang="zh-CN"/>
              <a:t> </a:t>
            </a:r>
            <a:r>
              <a:rPr lang="zh-CN" altLang="en-US"/>
              <a:t>from</a:t>
            </a:r>
            <a:r>
              <a:rPr lang="en-US" altLang="zh-CN"/>
              <a:t> </a:t>
            </a:r>
            <a:r>
              <a:rPr lang="zh-CN" altLang="en-US"/>
              <a:t>almost</a:t>
            </a:r>
            <a:r>
              <a:rPr lang="en-US" altLang="zh-CN"/>
              <a:t> </a:t>
            </a:r>
            <a:r>
              <a:rPr lang="zh-CN" altLang="en-US"/>
              <a:t>"done"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completely</a:t>
            </a:r>
            <a:r>
              <a:rPr lang="en-US" altLang="zh-CN"/>
              <a:t> </a:t>
            </a:r>
            <a:r>
              <a:rPr lang="zh-CN" altLang="en-US"/>
              <a:t>"done"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much</a:t>
            </a:r>
            <a:r>
              <a:rPr lang="en-US" altLang="zh-CN"/>
              <a:t> </a:t>
            </a:r>
            <a:r>
              <a:rPr lang="zh-CN" altLang="en-US"/>
              <a:t>longer</a:t>
            </a:r>
            <a:r>
              <a:rPr lang="en-US" altLang="zh-CN"/>
              <a:t> </a:t>
            </a:r>
            <a:r>
              <a:rPr lang="zh-CN" altLang="en-US"/>
              <a:t>than</a:t>
            </a:r>
            <a:r>
              <a:rPr lang="en-US" altLang="zh-CN"/>
              <a:t> </a:t>
            </a:r>
            <a:r>
              <a:rPr lang="zh-CN" altLang="en-US"/>
              <a:t>an</a:t>
            </a:r>
            <a:r>
              <a:rPr lang="en-US" altLang="zh-CN"/>
              <a:t>ti</a:t>
            </a:r>
            <a:r>
              <a:rPr lang="zh-CN" altLang="en-US"/>
              <a:t>cipated.</a:t>
            </a:r>
            <a:r>
              <a:rPr lang="en-US" altLang="zh-CN"/>
              <a:t> </a:t>
            </a:r>
            <a:r>
              <a:rPr lang="zh-CN" altLang="en-US"/>
              <a:t>(There's</a:t>
            </a:r>
            <a:r>
              <a:rPr lang="en-US" altLang="zh-CN"/>
              <a:t> </a:t>
            </a:r>
            <a:r>
              <a:rPr lang="zh-CN" altLang="en-US"/>
              <a:t>just</a:t>
            </a:r>
            <a:r>
              <a:rPr lang="en-US" altLang="zh-CN"/>
              <a:t> </a:t>
            </a:r>
            <a:r>
              <a:rPr lang="zh-CN" altLang="en-US"/>
              <a:t>one</a:t>
            </a:r>
            <a:r>
              <a:rPr lang="en-US" altLang="zh-CN"/>
              <a:t> </a:t>
            </a:r>
            <a:r>
              <a:rPr lang="zh-CN" altLang="en-US"/>
              <a:t>thing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ti</a:t>
            </a:r>
            <a:r>
              <a:rPr lang="zh-CN" altLang="en-US"/>
              <a:t>dy</a:t>
            </a:r>
            <a:r>
              <a:rPr lang="en-US" altLang="zh-CN"/>
              <a:t> </a:t>
            </a:r>
            <a:r>
              <a:rPr lang="zh-CN" altLang="en-US"/>
              <a:t>up.</a:t>
            </a:r>
            <a:r>
              <a:rPr lang="en-US" altLang="zh-CN"/>
              <a:t> </a:t>
            </a:r>
            <a:r>
              <a:rPr lang="zh-CN" altLang="en-US"/>
              <a:t>I</a:t>
            </a:r>
            <a:r>
              <a:rPr lang="en-US" altLang="zh-CN"/>
              <a:t> </a:t>
            </a:r>
            <a:r>
              <a:rPr lang="zh-CN" altLang="en-US"/>
              <a:t>need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put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comments</a:t>
            </a:r>
            <a:r>
              <a:rPr lang="en-US" altLang="zh-CN"/>
              <a:t> </a:t>
            </a:r>
            <a:r>
              <a:rPr lang="zh-CN" altLang="en-US"/>
              <a:t>into</a:t>
            </a:r>
            <a:r>
              <a:rPr lang="en-US" altLang="zh-CN"/>
              <a:t> </a:t>
            </a:r>
            <a:r>
              <a:rPr lang="zh-CN" altLang="en-US"/>
              <a:t>be</a:t>
            </a:r>
            <a:r>
              <a:rPr lang="en-US" altLang="zh-CN"/>
              <a:t>tt</a:t>
            </a:r>
            <a:r>
              <a:rPr lang="zh-CN" altLang="en-US"/>
              <a:t>er</a:t>
            </a:r>
            <a:r>
              <a:rPr lang="en-US" altLang="zh-CN"/>
              <a:t> </a:t>
            </a:r>
            <a:r>
              <a:rPr lang="zh-CN" altLang="en-US"/>
              <a:t>shape.</a:t>
            </a:r>
            <a:r>
              <a:rPr lang="en-US" altLang="zh-CN"/>
              <a:t> </a:t>
            </a:r>
            <a:r>
              <a:rPr lang="zh-CN" altLang="en-US"/>
              <a:t>I</a:t>
            </a:r>
            <a:r>
              <a:rPr lang="en-US" altLang="zh-CN"/>
              <a:t> </a:t>
            </a:r>
            <a:r>
              <a:rPr lang="zh-CN" altLang="en-US"/>
              <a:t>really</a:t>
            </a:r>
            <a:r>
              <a:rPr lang="en-US" altLang="zh-CN"/>
              <a:t> </a:t>
            </a:r>
            <a:r>
              <a:rPr lang="zh-CN" altLang="en-US"/>
              <a:t>should</a:t>
            </a:r>
            <a:r>
              <a:rPr lang="en-US" altLang="zh-CN"/>
              <a:t> </a:t>
            </a:r>
            <a:r>
              <a:rPr lang="zh-CN" altLang="en-US"/>
              <a:t>get</a:t>
            </a:r>
            <a:r>
              <a:rPr lang="en-US" altLang="zh-CN"/>
              <a:t> </a:t>
            </a:r>
            <a:r>
              <a:rPr lang="zh-CN" altLang="en-US"/>
              <a:t>rid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that</a:t>
            </a:r>
            <a:r>
              <a:rPr lang="en-US" altLang="zh-CN"/>
              <a:t> </a:t>
            </a:r>
            <a:r>
              <a:rPr lang="zh-CN" altLang="en-US"/>
              <a:t>patch.)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 The</a:t>
            </a:r>
            <a:r>
              <a:rPr lang="en-US" altLang="zh-CN"/>
              <a:t> </a:t>
            </a:r>
            <a:r>
              <a:rPr lang="zh-CN" altLang="en-US"/>
              <a:t>distrac</a:t>
            </a:r>
            <a:r>
              <a:rPr lang="en-US" altLang="zh-CN"/>
              <a:t>ti</a:t>
            </a:r>
            <a:r>
              <a:rPr lang="zh-CN" altLang="en-US"/>
              <a:t>ons</a:t>
            </a:r>
            <a:r>
              <a:rPr lang="en-US" altLang="zh-CN"/>
              <a:t> </a:t>
            </a:r>
            <a:r>
              <a:rPr lang="zh-CN" altLang="en-US"/>
              <a:t>are</a:t>
            </a:r>
            <a:r>
              <a:rPr lang="en-US" altLang="zh-CN"/>
              <a:t> </a:t>
            </a:r>
            <a:r>
              <a:rPr lang="zh-CN" altLang="en-US"/>
              <a:t>not</a:t>
            </a:r>
            <a:r>
              <a:rPr lang="en-US" altLang="zh-CN"/>
              <a:t> </a:t>
            </a:r>
            <a:r>
              <a:rPr lang="zh-CN" altLang="en-US"/>
              <a:t>planned</a:t>
            </a:r>
            <a:r>
              <a:rPr lang="en-US" altLang="zh-CN"/>
              <a:t> </a:t>
            </a:r>
            <a:r>
              <a:rPr lang="zh-CN" altLang="en-US"/>
              <a:t>for.</a:t>
            </a:r>
            <a:r>
              <a:rPr lang="en-US" altLang="zh-CN"/>
              <a:t> </a:t>
            </a:r>
            <a:r>
              <a:rPr lang="zh-CN" altLang="en-US"/>
              <a:t>(My</a:t>
            </a:r>
            <a:r>
              <a:rPr lang="en-US" altLang="zh-CN"/>
              <a:t> </a:t>
            </a:r>
            <a:r>
              <a:rPr lang="zh-CN" altLang="en-US"/>
              <a:t>system</a:t>
            </a:r>
            <a:r>
              <a:rPr lang="en-US" altLang="zh-CN"/>
              <a:t> </a:t>
            </a:r>
            <a:r>
              <a:rPr lang="zh-CN" altLang="en-US"/>
              <a:t>crashed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I</a:t>
            </a:r>
            <a:r>
              <a:rPr lang="en-US" altLang="zh-CN"/>
              <a:t> </a:t>
            </a:r>
            <a:r>
              <a:rPr lang="zh-CN" altLang="en-US"/>
              <a:t>decided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upgrade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so</a:t>
            </a:r>
            <a:r>
              <a:rPr lang="en-US" altLang="zh-CN"/>
              <a:t>ft</a:t>
            </a:r>
            <a:r>
              <a:rPr lang="zh-CN" altLang="en-US"/>
              <a:t>ware.</a:t>
            </a:r>
            <a:r>
              <a:rPr lang="en-US" altLang="zh-CN"/>
              <a:t> </a:t>
            </a:r>
            <a:r>
              <a:rPr lang="zh-CN" altLang="en-US"/>
              <a:t>My</a:t>
            </a:r>
            <a:r>
              <a:rPr lang="en-US" altLang="zh-CN"/>
              <a:t> </a:t>
            </a:r>
            <a:r>
              <a:rPr lang="zh-CN" altLang="en-US"/>
              <a:t>child's</a:t>
            </a:r>
            <a:r>
              <a:rPr lang="en-US" altLang="zh-CN"/>
              <a:t> </a:t>
            </a:r>
            <a:r>
              <a:rPr lang="zh-CN" altLang="en-US"/>
              <a:t>school</a:t>
            </a:r>
            <a:r>
              <a:rPr lang="en-US" altLang="zh-CN"/>
              <a:t> </a:t>
            </a:r>
            <a:r>
              <a:rPr lang="zh-CN" altLang="en-US"/>
              <a:t>was</a:t>
            </a:r>
            <a:r>
              <a:rPr lang="en-US" altLang="zh-CN"/>
              <a:t> </a:t>
            </a:r>
            <a:r>
              <a:rPr lang="zh-CN" altLang="en-US"/>
              <a:t>closed</a:t>
            </a:r>
            <a:r>
              <a:rPr lang="en-US" altLang="zh-CN"/>
              <a:t> </a:t>
            </a:r>
            <a:r>
              <a:rPr lang="zh-CN" altLang="en-US"/>
              <a:t>because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snow.</a:t>
            </a:r>
            <a:r>
              <a:rPr lang="en-US" altLang="zh-CN"/>
              <a:t> </a:t>
            </a:r>
            <a:r>
              <a:rPr lang="zh-CN" altLang="en-US"/>
              <a:t>I</a:t>
            </a:r>
            <a:r>
              <a:rPr lang="en-US" altLang="zh-CN"/>
              <a:t> </a:t>
            </a:r>
            <a:r>
              <a:rPr lang="zh-CN" altLang="en-US"/>
              <a:t>spent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day</a:t>
            </a:r>
            <a:r>
              <a:rPr lang="en-US" altLang="zh-CN"/>
              <a:t> </a:t>
            </a:r>
            <a:r>
              <a:rPr lang="zh-CN" altLang="en-US"/>
              <a:t>interviewing</a:t>
            </a:r>
            <a:r>
              <a:rPr lang="en-US" altLang="zh-CN"/>
              <a:t> </a:t>
            </a:r>
            <a:r>
              <a:rPr lang="zh-CN" altLang="en-US"/>
              <a:t>job</a:t>
            </a:r>
            <a:r>
              <a:rPr lang="en-US" altLang="zh-CN"/>
              <a:t> </a:t>
            </a:r>
            <a:r>
              <a:rPr lang="zh-CN" altLang="en-US"/>
              <a:t>candidates.)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Some</a:t>
            </a:r>
            <a:r>
              <a:rPr lang="en-US" altLang="zh-CN"/>
              <a:t> </a:t>
            </a:r>
            <a:r>
              <a:rPr lang="zh-CN" altLang="en-US"/>
              <a:t>things</a:t>
            </a:r>
            <a:r>
              <a:rPr lang="en-US" altLang="zh-CN"/>
              <a:t> </a:t>
            </a:r>
            <a:r>
              <a:rPr lang="zh-CN" altLang="en-US"/>
              <a:t>have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be</a:t>
            </a:r>
            <a:r>
              <a:rPr lang="en-US" altLang="zh-CN"/>
              <a:t> </a:t>
            </a:r>
            <a:r>
              <a:rPr lang="zh-CN" altLang="en-US"/>
              <a:t>done</a:t>
            </a:r>
            <a:r>
              <a:rPr lang="en-US" altLang="zh-CN"/>
              <a:t> </a:t>
            </a:r>
            <a:r>
              <a:rPr lang="zh-CN" altLang="en-US"/>
              <a:t>twice.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F4AC1-328F-CE2A-9BF7-A19AF6C41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9CB8-35CA-AF34-8A6B-A6A5D0A1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351" y="233626"/>
            <a:ext cx="10427646" cy="79086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Heavyweight and Lightweight Methodologies</a:t>
            </a:r>
            <a:endParaRPr lang="en-C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7C2E9-4719-2DB3-B716-A40B0F27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9DACD9-6DC9-9793-23A0-32978591D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49" y="1136841"/>
            <a:ext cx="8682901" cy="2840303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FAE4AEA2-040A-C18A-5AA9-38623F43EF48}"/>
              </a:ext>
            </a:extLst>
          </p:cNvPr>
          <p:cNvSpPr txBox="1"/>
          <p:nvPr/>
        </p:nvSpPr>
        <p:spPr>
          <a:xfrm>
            <a:off x="8423379" y="5768564"/>
            <a:ext cx="36950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Based on the Manifesto for Agile Software Development: </a:t>
            </a:r>
          </a:p>
          <a:p>
            <a:r>
              <a:rPr lang="en-US" altLang="zh-CN" sz="1050" dirty="0"/>
              <a:t>http://agilemanifesto.org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48766-87A6-42E8-7B6E-4B65092B3291}"/>
              </a:ext>
            </a:extLst>
          </p:cNvPr>
          <p:cNvSpPr txBox="1"/>
          <p:nvPr/>
        </p:nvSpPr>
        <p:spPr>
          <a:xfrm>
            <a:off x="4386744" y="4089494"/>
            <a:ext cx="46567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过程和工具</a:t>
            </a:r>
            <a:r>
              <a:rPr lang="en-US" altLang="zh-CN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2000" b="0" i="0" dirty="0" err="1">
                <a:solidFill>
                  <a:srgbClr val="191B1F"/>
                </a:solidFill>
                <a:effectLst/>
                <a:latin typeface="-apple-system"/>
              </a:rPr>
              <a:t>v.s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-apple-system"/>
              </a:rPr>
              <a:t>.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个体和交互 </a:t>
            </a:r>
            <a:endParaRPr lang="en-US" altLang="zh-CN" sz="2000" b="1" dirty="0">
              <a:solidFill>
                <a:srgbClr val="C0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algn="l"/>
            <a:r>
              <a:rPr lang="zh-CN" altLang="en-US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面面俱到的文档</a:t>
            </a:r>
            <a:r>
              <a:rPr lang="en-US" altLang="zh-CN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2000" b="0" i="0" dirty="0" err="1">
                <a:solidFill>
                  <a:srgbClr val="191B1F"/>
                </a:solidFill>
                <a:effectLst/>
                <a:latin typeface="-apple-system"/>
              </a:rPr>
              <a:t>v.s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-apple-system"/>
              </a:rPr>
              <a:t>. </a:t>
            </a:r>
            <a:r>
              <a:rPr lang="zh-CN" altLang="en-US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可以工作的软件</a:t>
            </a:r>
          </a:p>
          <a:p>
            <a:r>
              <a:rPr lang="zh-CN" altLang="en-US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遵循计划</a:t>
            </a:r>
            <a:r>
              <a:rPr lang="en-US" altLang="zh-CN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2000" b="0" i="0" dirty="0" err="1">
                <a:solidFill>
                  <a:srgbClr val="191B1F"/>
                </a:solidFill>
                <a:effectLst/>
                <a:latin typeface="-apple-system"/>
              </a:rPr>
              <a:t>v.s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-apple-system"/>
              </a:rPr>
              <a:t>.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响应变化 </a:t>
            </a:r>
            <a:endParaRPr lang="en-US" altLang="zh-CN" sz="2000" b="1" dirty="0">
              <a:solidFill>
                <a:srgbClr val="C00000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合同谈判</a:t>
            </a:r>
            <a:r>
              <a:rPr lang="en-US" altLang="zh-CN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2000" b="0" i="0" dirty="0" err="1">
                <a:solidFill>
                  <a:srgbClr val="191B1F"/>
                </a:solidFill>
                <a:effectLst/>
                <a:latin typeface="-apple-system"/>
              </a:rPr>
              <a:t>v.s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-apple-system"/>
              </a:rPr>
              <a:t>.</a:t>
            </a:r>
            <a:r>
              <a:rPr lang="zh-CN" altLang="en-US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客户合作</a:t>
            </a:r>
          </a:p>
        </p:txBody>
      </p:sp>
    </p:spTree>
    <p:extLst>
      <p:ext uri="{BB962C8B-B14F-4D97-AF65-F5344CB8AC3E}">
        <p14:creationId xmlns:p14="http://schemas.microsoft.com/office/powerpoint/2010/main" val="33887728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Team</a:t>
            </a:r>
            <a:r>
              <a:rPr lang="en-US" altLang="zh-CN"/>
              <a:t> </a:t>
            </a:r>
            <a:r>
              <a:rPr lang="zh-CN" altLang="en-US"/>
              <a:t>Es</a:t>
            </a:r>
            <a:r>
              <a:rPr lang="en-US" altLang="zh-CN"/>
              <a:t>ti</a:t>
            </a:r>
            <a:r>
              <a:rPr lang="zh-CN" altLang="en-US"/>
              <a:t>ma</a:t>
            </a:r>
            <a:r>
              <a:rPr lang="en-US" altLang="zh-CN"/>
              <a:t>ti</a:t>
            </a:r>
            <a:r>
              <a:rPr lang="zh-CN" altLang="en-US"/>
              <a:t>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60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0295" y="1434465"/>
            <a:ext cx="10428605" cy="3714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b="1" dirty="0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Agile approach to project management</a:t>
            </a:r>
            <a:r>
              <a:rPr lang="zh-CN" altLang="en-US" dirty="0"/>
              <a:t>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 Different</a:t>
            </a:r>
            <a:r>
              <a:rPr lang="en-US" altLang="zh-CN" dirty="0"/>
              <a:t> </a:t>
            </a:r>
            <a:r>
              <a:rPr lang="zh-CN" altLang="en-US" dirty="0"/>
              <a:t>teams</a:t>
            </a:r>
            <a:r>
              <a:rPr lang="en-US" altLang="zh-CN" dirty="0"/>
              <a:t> </a:t>
            </a:r>
            <a:r>
              <a:rPr lang="zh-CN" altLang="en-US" dirty="0"/>
              <a:t>work</a:t>
            </a:r>
            <a:r>
              <a:rPr lang="en-US" altLang="zh-CN" dirty="0"/>
              <a:t> </a:t>
            </a:r>
            <a:r>
              <a:rPr lang="zh-CN" altLang="en-US" dirty="0"/>
              <a:t>at</a:t>
            </a:r>
            <a:r>
              <a:rPr lang="en-US" altLang="zh-CN" dirty="0"/>
              <a:t> </a:t>
            </a:r>
            <a:r>
              <a:rPr lang="zh-CN" altLang="en-US" dirty="0"/>
              <a:t>different</a:t>
            </a:r>
            <a:r>
              <a:rPr lang="en-US" altLang="zh-CN" dirty="0"/>
              <a:t> </a:t>
            </a:r>
            <a:r>
              <a:rPr lang="zh-CN" altLang="en-US" dirty="0"/>
              <a:t>speeds.	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 The</a:t>
            </a:r>
            <a:r>
              <a:rPr lang="en-US" altLang="zh-CN" dirty="0"/>
              <a:t> </a:t>
            </a:r>
            <a:r>
              <a:rPr lang="zh-CN" altLang="en-US" dirty="0"/>
              <a:t>team</a:t>
            </a:r>
            <a:r>
              <a:rPr lang="en-US" altLang="zh-CN" dirty="0"/>
              <a:t> </a:t>
            </a:r>
            <a:r>
              <a:rPr lang="zh-CN" altLang="en-US" dirty="0"/>
              <a:t>has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best</a:t>
            </a:r>
            <a:r>
              <a:rPr lang="en-US" altLang="zh-CN" dirty="0"/>
              <a:t> </a:t>
            </a:r>
            <a:r>
              <a:rPr lang="zh-CN" altLang="en-US" dirty="0"/>
              <a:t>understanding</a:t>
            </a:r>
            <a:r>
              <a:rPr lang="en-US" altLang="zh-CN" dirty="0"/>
              <a:t> </a:t>
            </a:r>
            <a:r>
              <a:rPr lang="zh-CN" altLang="en-US" dirty="0"/>
              <a:t>of</a:t>
            </a:r>
            <a:r>
              <a:rPr lang="en-US" altLang="zh-CN" dirty="0"/>
              <a:t> </a:t>
            </a:r>
            <a:r>
              <a:rPr lang="zh-CN" altLang="en-US" dirty="0"/>
              <a:t>what</a:t>
            </a:r>
            <a:r>
              <a:rPr lang="en-US" altLang="zh-CN" dirty="0"/>
              <a:t> </a:t>
            </a:r>
            <a:r>
              <a:rPr lang="zh-CN" altLang="en-US" dirty="0"/>
              <a:t>it</a:t>
            </a:r>
            <a:r>
              <a:rPr lang="en-US" altLang="zh-CN" dirty="0"/>
              <a:t> </a:t>
            </a:r>
            <a:r>
              <a:rPr lang="zh-CN" altLang="en-US" dirty="0"/>
              <a:t>can</a:t>
            </a:r>
            <a:r>
              <a:rPr lang="en-US" altLang="zh-CN" dirty="0"/>
              <a:t> </a:t>
            </a:r>
            <a:r>
              <a:rPr lang="zh-CN" altLang="en-US" dirty="0"/>
              <a:t>achieve</a:t>
            </a:r>
            <a:r>
              <a:rPr lang="en-US" altLang="zh-CN" dirty="0"/>
              <a:t> </a:t>
            </a:r>
            <a:r>
              <a:rPr lang="zh-CN" altLang="en-US" dirty="0"/>
              <a:t>in</a:t>
            </a:r>
            <a:r>
              <a:rPr lang="en-US" altLang="zh-CN" dirty="0"/>
              <a:t> </a:t>
            </a:r>
            <a:r>
              <a:rPr lang="zh-CN" altLang="en-US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single	</a:t>
            </a:r>
            <a:r>
              <a:rPr lang="en-US" altLang="zh-CN" dirty="0" err="1"/>
              <a:t>ti</a:t>
            </a:r>
            <a:r>
              <a:rPr lang="zh-CN" altLang="en-US" dirty="0"/>
              <a:t>me-box</a:t>
            </a:r>
            <a:r>
              <a:rPr lang="en-US" altLang="zh-CN" dirty="0"/>
              <a:t> </a:t>
            </a:r>
            <a:r>
              <a:rPr lang="zh-CN" altLang="en-US" dirty="0"/>
              <a:t>or</a:t>
            </a:r>
            <a:r>
              <a:rPr lang="en-US" altLang="zh-CN" dirty="0"/>
              <a:t> </a:t>
            </a:r>
            <a:r>
              <a:rPr lang="zh-CN" altLang="en-US" dirty="0"/>
              <a:t>sprint.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 The</a:t>
            </a:r>
            <a:r>
              <a:rPr lang="en-US" altLang="zh-CN" dirty="0"/>
              <a:t> </a:t>
            </a:r>
            <a:r>
              <a:rPr lang="zh-CN" altLang="en-US" dirty="0"/>
              <a:t>team</a:t>
            </a:r>
            <a:r>
              <a:rPr lang="en-US" altLang="zh-CN" dirty="0"/>
              <a:t> </a:t>
            </a:r>
            <a:r>
              <a:rPr lang="zh-CN" altLang="en-US" dirty="0"/>
              <a:t>commits</a:t>
            </a:r>
            <a:r>
              <a:rPr lang="en-US" altLang="zh-CN" dirty="0"/>
              <a:t> </a:t>
            </a:r>
            <a:r>
              <a:rPr lang="zh-CN" altLang="en-US" dirty="0"/>
              <a:t>to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outcome</a:t>
            </a:r>
            <a:r>
              <a:rPr lang="en-US" altLang="zh-CN" dirty="0"/>
              <a:t> </a:t>
            </a:r>
            <a:r>
              <a:rPr lang="zh-CN" altLang="en-US" dirty="0"/>
              <a:t>of</a:t>
            </a:r>
            <a:r>
              <a:rPr lang="en-US" altLang="zh-CN" dirty="0"/>
              <a:t> </a:t>
            </a:r>
            <a:r>
              <a:rPr lang="zh-CN" altLang="en-US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sprint.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b="1" dirty="0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Within the time box, the team must have an internal schedule.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>
                <a:solidFill>
                  <a:srgbClr val="C00000"/>
                </a:solidFill>
              </a:rPr>
              <a:t>With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your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project,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you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will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need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to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commit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to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the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outcome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and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have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schedule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to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manage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your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progress.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Start-up	Time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61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444625"/>
            <a:ext cx="10427335" cy="2907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On a big project, the start-up time is typically three to six months:</a:t>
            </a:r>
            <a:r>
              <a:rPr lang="zh-CN" altLang="en-US"/>
              <a:t>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Personnel</a:t>
            </a:r>
            <a:r>
              <a:rPr lang="en-US" altLang="zh-CN"/>
              <a:t> </a:t>
            </a:r>
            <a:r>
              <a:rPr lang="zh-CN" altLang="en-US"/>
              <a:t>have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complete</a:t>
            </a:r>
            <a:r>
              <a:rPr lang="en-US" altLang="zh-CN"/>
              <a:t> </a:t>
            </a:r>
            <a:r>
              <a:rPr lang="zh-CN" altLang="en-US"/>
              <a:t>previous</a:t>
            </a:r>
            <a:r>
              <a:rPr lang="en-US" altLang="zh-CN"/>
              <a:t> </a:t>
            </a:r>
            <a:r>
              <a:rPr lang="zh-CN" altLang="en-US"/>
              <a:t>projects</a:t>
            </a:r>
            <a:r>
              <a:rPr lang="en-US" altLang="zh-CN"/>
              <a:t> </a:t>
            </a:r>
            <a:r>
              <a:rPr lang="zh-CN" altLang="en-US"/>
              <a:t>(fa</a:t>
            </a:r>
            <a:r>
              <a:rPr lang="en-US" altLang="zh-CN"/>
              <a:t>ti</a:t>
            </a:r>
            <a:r>
              <a:rPr lang="zh-CN" altLang="en-US"/>
              <a:t>gue)</a:t>
            </a:r>
            <a:r>
              <a:rPr lang="en-US" altLang="zh-CN"/>
              <a:t> </a:t>
            </a:r>
            <a:r>
              <a:rPr lang="zh-CN" altLang="en-US"/>
              <a:t>or</a:t>
            </a:r>
            <a:r>
              <a:rPr lang="en-US" altLang="zh-CN"/>
              <a:t> </a:t>
            </a:r>
            <a:r>
              <a:rPr lang="zh-CN" altLang="en-US"/>
              <a:t>be</a:t>
            </a:r>
            <a:r>
              <a:rPr lang="en-US" altLang="zh-CN"/>
              <a:t> </a:t>
            </a:r>
            <a:r>
              <a:rPr lang="zh-CN" altLang="en-US"/>
              <a:t>recruited.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Hardware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so</a:t>
            </a:r>
            <a:r>
              <a:rPr lang="en-US" altLang="zh-CN"/>
              <a:t>ft</a:t>
            </a:r>
            <a:r>
              <a:rPr lang="zh-CN" altLang="en-US"/>
              <a:t>ware</a:t>
            </a:r>
            <a:r>
              <a:rPr lang="en-US" altLang="zh-CN"/>
              <a:t> </a:t>
            </a:r>
            <a:r>
              <a:rPr lang="zh-CN" altLang="en-US"/>
              <a:t>has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be</a:t>
            </a:r>
            <a:r>
              <a:rPr lang="en-US" altLang="zh-CN"/>
              <a:t> </a:t>
            </a:r>
            <a:r>
              <a:rPr lang="zh-CN" altLang="en-US"/>
              <a:t>acquired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installed.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Staff</a:t>
            </a:r>
            <a:r>
              <a:rPr lang="en-US" altLang="zh-CN"/>
              <a:t> </a:t>
            </a:r>
            <a:r>
              <a:rPr lang="zh-CN" altLang="en-US"/>
              <a:t>have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learn</a:t>
            </a:r>
            <a:r>
              <a:rPr lang="en-US" altLang="zh-CN"/>
              <a:t> </a:t>
            </a:r>
            <a:r>
              <a:rPr lang="zh-CN" altLang="en-US"/>
              <a:t>new</a:t>
            </a:r>
            <a:r>
              <a:rPr lang="en-US" altLang="zh-CN"/>
              <a:t> </a:t>
            </a:r>
            <a:r>
              <a:rPr lang="zh-CN" altLang="en-US"/>
              <a:t>domain</a:t>
            </a:r>
            <a:r>
              <a:rPr lang="en-US" altLang="zh-CN"/>
              <a:t> </a:t>
            </a:r>
            <a:r>
              <a:rPr lang="zh-CN" altLang="en-US"/>
              <a:t>areas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so</a:t>
            </a:r>
            <a:r>
              <a:rPr lang="en-US" altLang="zh-CN"/>
              <a:t>ft</a:t>
            </a:r>
            <a:r>
              <a:rPr lang="zh-CN" altLang="en-US"/>
              <a:t>ware</a:t>
            </a:r>
            <a:r>
              <a:rPr lang="en-US" altLang="zh-CN"/>
              <a:t> </a:t>
            </a:r>
            <a:r>
              <a:rPr lang="zh-CN" altLang="en-US"/>
              <a:t>(slow</a:t>
            </a:r>
            <a:r>
              <a:rPr lang="en-US" altLang="zh-CN"/>
              <a:t> </a:t>
            </a:r>
            <a:r>
              <a:rPr lang="zh-CN" altLang="en-US"/>
              <a:t>while</a:t>
            </a:r>
            <a:r>
              <a:rPr lang="en-US" altLang="zh-CN"/>
              <a:t> </a:t>
            </a:r>
            <a:r>
              <a:rPr lang="zh-CN" altLang="en-US"/>
              <a:t>learning).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 Clients</a:t>
            </a:r>
            <a:r>
              <a:rPr lang="en-US" altLang="zh-CN"/>
              <a:t> </a:t>
            </a:r>
            <a:r>
              <a:rPr lang="zh-CN" altLang="en-US"/>
              <a:t>may</a:t>
            </a:r>
            <a:r>
              <a:rPr lang="en-US" altLang="zh-CN"/>
              <a:t> </a:t>
            </a:r>
            <a:r>
              <a:rPr lang="zh-CN" altLang="en-US"/>
              <a:t>not</a:t>
            </a:r>
            <a:r>
              <a:rPr lang="en-US" altLang="zh-CN"/>
              <a:t> </a:t>
            </a:r>
            <a:r>
              <a:rPr lang="zh-CN" altLang="en-US"/>
              <a:t>be</a:t>
            </a:r>
            <a:r>
              <a:rPr lang="en-US" altLang="zh-CN"/>
              <a:t> </a:t>
            </a:r>
            <a:r>
              <a:rPr lang="zh-CN" altLang="en-US"/>
              <a:t>ready.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>
                <a:solidFill>
                  <a:srgbClr val="C00000"/>
                </a:solidFill>
              </a:rPr>
              <a:t>New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companies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have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par</a:t>
            </a:r>
            <a:r>
              <a:rPr lang="en-US" altLang="zh-CN">
                <a:solidFill>
                  <a:srgbClr val="C00000"/>
                </a:solidFill>
              </a:rPr>
              <a:t>ti</a:t>
            </a:r>
            <a:r>
              <a:rPr lang="zh-CN" altLang="en-US">
                <a:solidFill>
                  <a:srgbClr val="C00000"/>
                </a:solidFill>
              </a:rPr>
              <a:t>cular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difficul</a:t>
            </a:r>
            <a:r>
              <a:rPr lang="en-US" altLang="zh-CN">
                <a:solidFill>
                  <a:srgbClr val="C00000"/>
                </a:solidFill>
              </a:rPr>
              <a:t>ti</a:t>
            </a:r>
            <a:r>
              <a:rPr lang="zh-CN" altLang="en-US">
                <a:solidFill>
                  <a:srgbClr val="C00000"/>
                </a:solidFill>
              </a:rPr>
              <a:t>es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since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they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may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have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to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hire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staff,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find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office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space,etc.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Project</a:t>
            </a:r>
            <a:r>
              <a:rPr lang="en-US" altLang="zh-CN"/>
              <a:t> </a:t>
            </a:r>
            <a:r>
              <a:rPr lang="zh-CN" altLang="en-US"/>
              <a:t>Planning</a:t>
            </a:r>
            <a:r>
              <a:rPr lang="en-US" altLang="zh-CN"/>
              <a:t> </a:t>
            </a:r>
            <a:r>
              <a:rPr lang="zh-CN" altLang="en-US"/>
              <a:t>Tools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62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0930" y="1271270"/>
            <a:ext cx="10427970" cy="34804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b="1" dirty="0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Critical Path Method, Gan</a:t>
            </a:r>
            <a:r>
              <a:rPr lang="en-US" altLang="zh-CN" b="1" dirty="0" err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tt</a:t>
            </a:r>
            <a:r>
              <a:rPr lang="zh-CN" altLang="en-US" b="1" dirty="0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 charts, etc</a:t>
            </a:r>
            <a:r>
              <a:rPr lang="zh-CN" altLang="en-US" dirty="0"/>
              <a:t>.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Build</a:t>
            </a:r>
            <a:r>
              <a:rPr lang="en-US" altLang="zh-CN" dirty="0"/>
              <a:t> </a:t>
            </a:r>
            <a:r>
              <a:rPr lang="zh-CN" altLang="en-US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work-plan</a:t>
            </a:r>
            <a:r>
              <a:rPr lang="en-US" altLang="zh-CN" dirty="0"/>
              <a:t> </a:t>
            </a:r>
            <a:r>
              <a:rPr lang="zh-CN" altLang="en-US" dirty="0"/>
              <a:t>from</a:t>
            </a:r>
            <a:r>
              <a:rPr lang="en-US" altLang="zh-CN" dirty="0"/>
              <a:t> </a:t>
            </a:r>
            <a:r>
              <a:rPr lang="zh-CN" altLang="en-US" dirty="0"/>
              <a:t>ac</a:t>
            </a:r>
            <a:r>
              <a:rPr lang="en-US" altLang="zh-CN" dirty="0" err="1"/>
              <a:t>ti</a:t>
            </a:r>
            <a:r>
              <a:rPr lang="zh-CN" altLang="en-US" dirty="0"/>
              <a:t>vity</a:t>
            </a:r>
            <a:r>
              <a:rPr lang="en-US" altLang="zh-CN" dirty="0"/>
              <a:t> </a:t>
            </a:r>
            <a:r>
              <a:rPr lang="zh-CN" altLang="en-US" dirty="0"/>
              <a:t>data.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Display</a:t>
            </a:r>
            <a:r>
              <a:rPr lang="en-US" altLang="zh-CN" dirty="0"/>
              <a:t> </a:t>
            </a:r>
            <a:r>
              <a:rPr lang="zh-CN" altLang="en-US" dirty="0"/>
              <a:t>work-plan</a:t>
            </a:r>
            <a:r>
              <a:rPr lang="en-US" altLang="zh-CN" dirty="0"/>
              <a:t> </a:t>
            </a:r>
            <a:r>
              <a:rPr lang="zh-CN" altLang="en-US" dirty="0"/>
              <a:t>in</a:t>
            </a:r>
            <a:r>
              <a:rPr lang="en-US" altLang="zh-CN" dirty="0"/>
              <a:t> </a:t>
            </a:r>
            <a:r>
              <a:rPr lang="zh-CN" altLang="en-US" dirty="0"/>
              <a:t>graphical</a:t>
            </a:r>
            <a:r>
              <a:rPr lang="en-US" altLang="zh-CN" dirty="0"/>
              <a:t> </a:t>
            </a:r>
            <a:r>
              <a:rPr lang="zh-CN" altLang="en-US" dirty="0"/>
              <a:t>or</a:t>
            </a:r>
            <a:r>
              <a:rPr lang="en-US" altLang="zh-CN" dirty="0"/>
              <a:t> </a:t>
            </a:r>
            <a:r>
              <a:rPr lang="zh-CN" altLang="en-US" dirty="0"/>
              <a:t>tabular</a:t>
            </a:r>
            <a:r>
              <a:rPr lang="en-US" altLang="zh-CN" dirty="0"/>
              <a:t> </a:t>
            </a:r>
            <a:r>
              <a:rPr lang="zh-CN" altLang="en-US" dirty="0"/>
              <a:t>form.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b="1" dirty="0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Project planning software (e.g., </a:t>
            </a:r>
            <a:r>
              <a:rPr lang="en-CN" altLang="zh-CN" b="1" dirty="0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PingCode, Feishu, Jira</a:t>
            </a:r>
            <a:r>
              <a:rPr lang="zh-CN" altLang="en-US" b="1" dirty="0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)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Maintain</a:t>
            </a:r>
            <a:r>
              <a:rPr lang="en-US" altLang="zh-CN" dirty="0"/>
              <a:t> </a:t>
            </a:r>
            <a:r>
              <a:rPr lang="zh-CN" altLang="en-US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database</a:t>
            </a:r>
            <a:r>
              <a:rPr lang="en-US" altLang="zh-CN" dirty="0"/>
              <a:t> </a:t>
            </a:r>
            <a:r>
              <a:rPr lang="zh-CN" altLang="en-US" dirty="0"/>
              <a:t>of</a:t>
            </a:r>
            <a:r>
              <a:rPr lang="en-US" altLang="zh-CN" dirty="0"/>
              <a:t> </a:t>
            </a:r>
            <a:r>
              <a:rPr lang="zh-CN" altLang="en-US" dirty="0"/>
              <a:t>ac</a:t>
            </a:r>
            <a:r>
              <a:rPr lang="en-US" altLang="zh-CN" dirty="0" err="1"/>
              <a:t>ti</a:t>
            </a:r>
            <a:r>
              <a:rPr lang="zh-CN" altLang="en-US" dirty="0"/>
              <a:t>vi</a:t>
            </a:r>
            <a:r>
              <a:rPr lang="en-US" altLang="zh-CN" dirty="0" err="1"/>
              <a:t>ti</a:t>
            </a:r>
            <a:r>
              <a:rPr lang="zh-CN" altLang="en-US" dirty="0"/>
              <a:t>es</a:t>
            </a:r>
            <a:r>
              <a:rPr lang="en-US" altLang="zh-CN" dirty="0"/>
              <a:t> </a:t>
            </a:r>
            <a:r>
              <a:rPr lang="zh-CN" altLang="en-US" dirty="0"/>
              <a:t>and</a:t>
            </a:r>
            <a:r>
              <a:rPr lang="en-US" altLang="zh-CN" dirty="0"/>
              <a:t> </a:t>
            </a:r>
            <a:r>
              <a:rPr lang="zh-CN" altLang="en-US" dirty="0"/>
              <a:t>related</a:t>
            </a:r>
            <a:r>
              <a:rPr lang="en-US" altLang="zh-CN" dirty="0"/>
              <a:t> </a:t>
            </a:r>
            <a:r>
              <a:rPr lang="zh-CN" altLang="en-US" dirty="0"/>
              <a:t>data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Calculate</a:t>
            </a:r>
            <a:r>
              <a:rPr lang="en-US" altLang="zh-CN" dirty="0"/>
              <a:t> </a:t>
            </a:r>
            <a:r>
              <a:rPr lang="zh-CN" altLang="en-US" dirty="0"/>
              <a:t>and</a:t>
            </a:r>
            <a:r>
              <a:rPr lang="en-US" altLang="zh-CN" dirty="0"/>
              <a:t> </a:t>
            </a:r>
            <a:r>
              <a:rPr lang="zh-CN" altLang="en-US" dirty="0"/>
              <a:t>display</a:t>
            </a:r>
            <a:r>
              <a:rPr lang="en-US" altLang="zh-CN" dirty="0"/>
              <a:t> </a:t>
            </a:r>
            <a:r>
              <a:rPr lang="zh-CN" altLang="en-US" dirty="0"/>
              <a:t>schedules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Manage</a:t>
            </a:r>
            <a:r>
              <a:rPr lang="en-US" altLang="zh-CN" dirty="0"/>
              <a:t> </a:t>
            </a:r>
            <a:r>
              <a:rPr lang="zh-CN" altLang="en-US" dirty="0"/>
              <a:t>progress</a:t>
            </a:r>
            <a:r>
              <a:rPr lang="en-US" altLang="zh-CN" dirty="0"/>
              <a:t> </a:t>
            </a:r>
            <a:r>
              <a:rPr lang="zh-CN" altLang="en-US" dirty="0"/>
              <a:t>reports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Simple</a:t>
            </a:r>
            <a:r>
              <a:rPr lang="en-US" altLang="zh-CN"/>
              <a:t> </a:t>
            </a:r>
            <a:r>
              <a:rPr lang="zh-CN" altLang="en-US"/>
              <a:t>Gan</a:t>
            </a:r>
            <a:r>
              <a:rPr lang="en-US" altLang="zh-CN"/>
              <a:t>tt </a:t>
            </a:r>
            <a:r>
              <a:rPr lang="zh-CN" altLang="en-US"/>
              <a:t>Chart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63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22475" y="1402715"/>
            <a:ext cx="7167245" cy="3284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02100" y="5151120"/>
            <a:ext cx="5523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Source:</a:t>
            </a:r>
            <a:r>
              <a:rPr lang="en-US" altLang="zh-CN"/>
              <a:t> </a:t>
            </a:r>
            <a:r>
              <a:rPr lang="zh-CN" altLang="en-US"/>
              <a:t>Advanced</a:t>
            </a:r>
            <a:r>
              <a:rPr lang="en-US" altLang="zh-CN"/>
              <a:t> </a:t>
            </a:r>
            <a:r>
              <a:rPr lang="zh-CN" altLang="en-US"/>
              <a:t>SoIware</a:t>
            </a:r>
            <a:r>
              <a:rPr lang="en-US" altLang="zh-CN"/>
              <a:t> </a:t>
            </a:r>
            <a:r>
              <a:rPr lang="zh-CN" altLang="en-US"/>
              <a:t>Engineering</a:t>
            </a:r>
            <a:r>
              <a:rPr lang="en-US" altLang="zh-CN"/>
              <a:t> </a:t>
            </a:r>
            <a:r>
              <a:rPr lang="zh-CN" altLang="en-US"/>
              <a:t>Limited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Gan</a:t>
            </a:r>
            <a:r>
              <a:rPr lang="en-US" altLang="zh-CN"/>
              <a:t>tt </a:t>
            </a:r>
            <a:r>
              <a:rPr lang="zh-CN" altLang="en-US"/>
              <a:t>Charts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64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167130"/>
            <a:ext cx="10083165" cy="4625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b="1" dirty="0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Used for small projects, single time-boxes, and sprints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Dates</a:t>
            </a:r>
            <a:r>
              <a:rPr lang="en-US" altLang="zh-CN" dirty="0"/>
              <a:t> </a:t>
            </a:r>
            <a:r>
              <a:rPr lang="zh-CN" altLang="en-US" dirty="0"/>
              <a:t>run</a:t>
            </a:r>
            <a:r>
              <a:rPr lang="en-US" altLang="zh-CN" dirty="0"/>
              <a:t> </a:t>
            </a:r>
            <a:r>
              <a:rPr lang="zh-CN" altLang="en-US" dirty="0"/>
              <a:t>along	the</a:t>
            </a:r>
            <a:r>
              <a:rPr lang="en-US" altLang="zh-CN" dirty="0"/>
              <a:t> </a:t>
            </a:r>
            <a:r>
              <a:rPr lang="zh-CN" altLang="en-US" dirty="0"/>
              <a:t>top</a:t>
            </a:r>
            <a:r>
              <a:rPr lang="en-US" altLang="zh-CN" dirty="0"/>
              <a:t> </a:t>
            </a:r>
            <a:r>
              <a:rPr lang="zh-CN" altLang="en-US" dirty="0"/>
              <a:t>(days,</a:t>
            </a:r>
            <a:r>
              <a:rPr lang="en-US" altLang="zh-CN" dirty="0"/>
              <a:t> </a:t>
            </a:r>
            <a:r>
              <a:rPr lang="zh-CN" altLang="en-US" dirty="0"/>
              <a:t>weeks,</a:t>
            </a:r>
            <a:r>
              <a:rPr lang="en-US" altLang="zh-CN" dirty="0"/>
              <a:t> </a:t>
            </a:r>
            <a:r>
              <a:rPr lang="zh-CN" altLang="en-US" dirty="0"/>
              <a:t>or</a:t>
            </a:r>
            <a:r>
              <a:rPr lang="en-US" altLang="zh-CN" dirty="0"/>
              <a:t> </a:t>
            </a:r>
            <a:r>
              <a:rPr lang="zh-CN" altLang="en-US" dirty="0"/>
              <a:t>months).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Each</a:t>
            </a:r>
            <a:r>
              <a:rPr lang="en-US" altLang="zh-CN" dirty="0"/>
              <a:t> </a:t>
            </a:r>
            <a:r>
              <a:rPr lang="zh-CN" altLang="en-US" dirty="0"/>
              <a:t>row</a:t>
            </a:r>
            <a:r>
              <a:rPr lang="en-US" altLang="zh-CN" dirty="0"/>
              <a:t> </a:t>
            </a:r>
            <a:r>
              <a:rPr lang="zh-CN" altLang="en-US" dirty="0"/>
              <a:t>represents</a:t>
            </a:r>
            <a:r>
              <a:rPr lang="en-US" altLang="zh-CN" dirty="0"/>
              <a:t> </a:t>
            </a:r>
            <a:r>
              <a:rPr lang="zh-CN" altLang="en-US" dirty="0"/>
              <a:t>an</a:t>
            </a:r>
            <a:r>
              <a:rPr lang="en-US" altLang="zh-CN" dirty="0"/>
              <a:t> </a:t>
            </a:r>
            <a:r>
              <a:rPr lang="zh-CN" altLang="en-US" dirty="0"/>
              <a:t>ac</a:t>
            </a:r>
            <a:r>
              <a:rPr lang="en-US" altLang="zh-CN" dirty="0" err="1"/>
              <a:t>ti</a:t>
            </a:r>
            <a:r>
              <a:rPr lang="zh-CN" altLang="en-US" dirty="0"/>
              <a:t>vity.</a:t>
            </a:r>
            <a:r>
              <a:rPr lang="en-US" altLang="zh-CN" dirty="0"/>
              <a:t> </a:t>
            </a:r>
            <a:r>
              <a:rPr lang="zh-CN" altLang="en-US" dirty="0"/>
              <a:t>Ac</a:t>
            </a:r>
            <a:r>
              <a:rPr lang="en-US" altLang="zh-CN" dirty="0" err="1"/>
              <a:t>ti</a:t>
            </a:r>
            <a:r>
              <a:rPr lang="zh-CN" altLang="en-US" dirty="0"/>
              <a:t>vi</a:t>
            </a:r>
            <a:r>
              <a:rPr lang="en-US" altLang="zh-CN" dirty="0" err="1"/>
              <a:t>ti</a:t>
            </a:r>
            <a:r>
              <a:rPr lang="zh-CN" altLang="en-US" dirty="0"/>
              <a:t>es</a:t>
            </a:r>
            <a:r>
              <a:rPr lang="en-US" altLang="zh-CN" dirty="0"/>
              <a:t> </a:t>
            </a:r>
            <a:r>
              <a:rPr lang="zh-CN" altLang="en-US" dirty="0"/>
              <a:t>may</a:t>
            </a:r>
            <a:r>
              <a:rPr lang="en-US" altLang="zh-CN" dirty="0"/>
              <a:t> </a:t>
            </a:r>
            <a:r>
              <a:rPr lang="zh-CN" altLang="en-US" dirty="0"/>
              <a:t>be</a:t>
            </a:r>
            <a:r>
              <a:rPr lang="en-US" altLang="zh-CN" dirty="0"/>
              <a:t> </a:t>
            </a:r>
            <a:r>
              <a:rPr lang="zh-CN" altLang="en-US" dirty="0"/>
              <a:t>sequen</a:t>
            </a:r>
            <a:r>
              <a:rPr lang="en-US" altLang="zh-CN" dirty="0" err="1"/>
              <a:t>ti</a:t>
            </a:r>
            <a:r>
              <a:rPr lang="zh-CN" altLang="en-US" dirty="0"/>
              <a:t>al,</a:t>
            </a:r>
            <a:r>
              <a:rPr lang="en-US" altLang="zh-CN" dirty="0"/>
              <a:t> </a:t>
            </a:r>
            <a:r>
              <a:rPr lang="zh-CN" altLang="en-US" dirty="0"/>
              <a:t>in</a:t>
            </a:r>
            <a:r>
              <a:rPr lang="en-US" altLang="zh-CN" dirty="0"/>
              <a:t> </a:t>
            </a:r>
            <a:r>
              <a:rPr lang="zh-CN" altLang="en-US" dirty="0"/>
              <a:t>parallel</a:t>
            </a:r>
            <a:r>
              <a:rPr lang="en-US" altLang="zh-CN" dirty="0"/>
              <a:t> </a:t>
            </a:r>
            <a:r>
              <a:rPr lang="zh-CN" altLang="en-US" dirty="0"/>
              <a:t>or</a:t>
            </a:r>
            <a:r>
              <a:rPr lang="en-US" altLang="zh-CN" dirty="0"/>
              <a:t> </a:t>
            </a:r>
            <a:r>
              <a:rPr lang="zh-CN" altLang="en-US" dirty="0"/>
              <a:t>overlapping.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schedule</a:t>
            </a:r>
            <a:r>
              <a:rPr lang="en-US" altLang="zh-CN" dirty="0"/>
              <a:t> </a:t>
            </a:r>
            <a:r>
              <a:rPr lang="zh-CN" altLang="en-US" dirty="0"/>
              <a:t>for</a:t>
            </a:r>
            <a:r>
              <a:rPr lang="en-US" altLang="zh-CN" dirty="0"/>
              <a:t> </a:t>
            </a:r>
            <a:r>
              <a:rPr lang="zh-CN" altLang="en-US" dirty="0"/>
              <a:t>an</a:t>
            </a:r>
            <a:r>
              <a:rPr lang="en-US" altLang="zh-CN" dirty="0"/>
              <a:t> </a:t>
            </a:r>
            <a:r>
              <a:rPr lang="zh-CN" altLang="en-US" dirty="0"/>
              <a:t>ac</a:t>
            </a:r>
            <a:r>
              <a:rPr lang="en-US" altLang="zh-CN" dirty="0" err="1"/>
              <a:t>ti</a:t>
            </a:r>
            <a:r>
              <a:rPr lang="zh-CN" altLang="en-US" dirty="0"/>
              <a:t>vity</a:t>
            </a:r>
            <a:r>
              <a:rPr lang="en-US" altLang="zh-CN" dirty="0"/>
              <a:t> </a:t>
            </a:r>
            <a:r>
              <a:rPr lang="zh-CN" altLang="en-US" dirty="0"/>
              <a:t>is</a:t>
            </a:r>
            <a:r>
              <a:rPr lang="en-US" altLang="zh-CN" dirty="0"/>
              <a:t> </a:t>
            </a:r>
            <a:r>
              <a:rPr lang="zh-CN" altLang="en-US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horizontal</a:t>
            </a:r>
            <a:r>
              <a:rPr lang="en-US" altLang="zh-CN" dirty="0"/>
              <a:t> </a:t>
            </a:r>
            <a:r>
              <a:rPr lang="zh-CN" altLang="en-US" dirty="0"/>
              <a:t>bar.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le</a:t>
            </a:r>
            <a:r>
              <a:rPr lang="en-US" altLang="zh-CN" dirty="0"/>
              <a:t>ft </a:t>
            </a:r>
            <a:r>
              <a:rPr lang="zh-CN" altLang="en-US" dirty="0"/>
              <a:t>end</a:t>
            </a:r>
            <a:r>
              <a:rPr lang="en-US" altLang="zh-CN" dirty="0"/>
              <a:t> </a:t>
            </a:r>
            <a:r>
              <a:rPr lang="zh-CN" altLang="en-US" dirty="0"/>
              <a:t>marks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planned</a:t>
            </a:r>
            <a:r>
              <a:rPr lang="en-US" altLang="zh-CN" dirty="0"/>
              <a:t> </a:t>
            </a:r>
            <a:r>
              <a:rPr lang="zh-CN" altLang="en-US" dirty="0"/>
              <a:t>beginning</a:t>
            </a:r>
            <a:r>
              <a:rPr lang="en-US" altLang="zh-CN" dirty="0"/>
              <a:t> </a:t>
            </a:r>
            <a:r>
              <a:rPr lang="zh-CN" altLang="en-US" dirty="0"/>
              <a:t>of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task.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right</a:t>
            </a:r>
            <a:r>
              <a:rPr lang="en-US" altLang="zh-CN" dirty="0"/>
              <a:t> </a:t>
            </a:r>
            <a:r>
              <a:rPr lang="zh-CN" altLang="en-US" dirty="0"/>
              <a:t>end</a:t>
            </a:r>
            <a:r>
              <a:rPr lang="en-US" altLang="zh-CN" dirty="0"/>
              <a:t> </a:t>
            </a:r>
            <a:r>
              <a:rPr lang="zh-CN" altLang="en-US" dirty="0"/>
              <a:t>marks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expected</a:t>
            </a:r>
            <a:r>
              <a:rPr lang="en-US" altLang="zh-CN" dirty="0"/>
              <a:t> </a:t>
            </a:r>
            <a:r>
              <a:rPr lang="zh-CN" altLang="en-US" dirty="0"/>
              <a:t>end</a:t>
            </a:r>
            <a:r>
              <a:rPr lang="en-US" altLang="zh-CN" dirty="0"/>
              <a:t> </a:t>
            </a:r>
            <a:r>
              <a:rPr lang="zh-CN" altLang="en-US" dirty="0"/>
              <a:t>date.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chart</a:t>
            </a:r>
            <a:r>
              <a:rPr lang="en-US" altLang="zh-CN" dirty="0"/>
              <a:t> </a:t>
            </a:r>
            <a:r>
              <a:rPr lang="zh-CN" altLang="en-US" dirty="0"/>
              <a:t>is</a:t>
            </a:r>
            <a:r>
              <a:rPr lang="en-US" altLang="zh-CN" dirty="0"/>
              <a:t> </a:t>
            </a:r>
            <a:r>
              <a:rPr lang="zh-CN" altLang="en-US" dirty="0"/>
              <a:t>updated</a:t>
            </a:r>
            <a:r>
              <a:rPr lang="en-US" altLang="zh-CN" dirty="0"/>
              <a:t> </a:t>
            </a:r>
            <a:r>
              <a:rPr lang="zh-CN" altLang="en-US" dirty="0"/>
              <a:t>by</a:t>
            </a:r>
            <a:r>
              <a:rPr lang="en-US" altLang="zh-CN" dirty="0"/>
              <a:t> </a:t>
            </a:r>
            <a:r>
              <a:rPr lang="zh-CN" altLang="en-US" dirty="0"/>
              <a:t>filling</a:t>
            </a:r>
            <a:r>
              <a:rPr lang="en-US" altLang="zh-CN" dirty="0"/>
              <a:t> </a:t>
            </a:r>
            <a:r>
              <a:rPr lang="zh-CN" altLang="en-US" dirty="0"/>
              <a:t>in</a:t>
            </a:r>
            <a:r>
              <a:rPr lang="en-US" altLang="zh-CN" dirty="0"/>
              <a:t> </a:t>
            </a:r>
            <a:r>
              <a:rPr lang="zh-CN" altLang="en-US" dirty="0"/>
              <a:t>each</a:t>
            </a:r>
            <a:r>
              <a:rPr lang="en-US" altLang="zh-CN" dirty="0"/>
              <a:t> </a:t>
            </a:r>
            <a:r>
              <a:rPr lang="zh-CN" altLang="en-US" dirty="0"/>
              <a:t>ac</a:t>
            </a:r>
            <a:r>
              <a:rPr lang="en-US" altLang="zh-CN" dirty="0" err="1"/>
              <a:t>ti</a:t>
            </a:r>
            <a:r>
              <a:rPr lang="zh-CN" altLang="en-US" dirty="0"/>
              <a:t>vity</a:t>
            </a:r>
            <a:r>
              <a:rPr lang="en-US" altLang="zh-CN" dirty="0"/>
              <a:t> </a:t>
            </a:r>
            <a:r>
              <a:rPr lang="zh-CN" altLang="en-US" dirty="0"/>
              <a:t>to</a:t>
            </a:r>
            <a:r>
              <a:rPr lang="en-US" altLang="zh-CN" dirty="0"/>
              <a:t> </a:t>
            </a:r>
            <a:r>
              <a:rPr lang="zh-CN" altLang="en-US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length</a:t>
            </a:r>
            <a:r>
              <a:rPr lang="en-US" altLang="zh-CN" dirty="0"/>
              <a:t> </a:t>
            </a:r>
            <a:r>
              <a:rPr lang="zh-CN" altLang="en-US" dirty="0"/>
              <a:t>propor</a:t>
            </a:r>
            <a:r>
              <a:rPr lang="en-US" altLang="zh-CN" dirty="0" err="1"/>
              <a:t>ti</a:t>
            </a:r>
            <a:r>
              <a:rPr lang="zh-CN" altLang="en-US" dirty="0"/>
              <a:t>onal</a:t>
            </a:r>
            <a:r>
              <a:rPr lang="en-US" altLang="zh-CN" dirty="0"/>
              <a:t> </a:t>
            </a:r>
            <a:r>
              <a:rPr lang="zh-CN" altLang="en-US" dirty="0"/>
              <a:t>to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work</a:t>
            </a:r>
            <a:r>
              <a:rPr lang="en-US" altLang="zh-CN" dirty="0"/>
              <a:t> </a:t>
            </a:r>
            <a:r>
              <a:rPr lang="zh-CN" altLang="en-US" dirty="0"/>
              <a:t>accomplished.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This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is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o</a:t>
            </a:r>
            <a:r>
              <a:rPr lang="en-US" altLang="zh-CN" dirty="0">
                <a:solidFill>
                  <a:srgbClr val="C00000"/>
                </a:solidFill>
              </a:rPr>
              <a:t>ft</a:t>
            </a:r>
            <a:r>
              <a:rPr lang="zh-CN" altLang="en-US" dirty="0">
                <a:solidFill>
                  <a:srgbClr val="C00000"/>
                </a:solidFill>
              </a:rPr>
              <a:t>en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difficult.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Progress</a:t>
            </a:r>
            <a:r>
              <a:rPr lang="en-US" altLang="zh-CN" dirty="0"/>
              <a:t> </a:t>
            </a:r>
            <a:r>
              <a:rPr lang="zh-CN" altLang="en-US" dirty="0"/>
              <a:t>to</a:t>
            </a:r>
            <a:r>
              <a:rPr lang="en-US" altLang="zh-CN" dirty="0"/>
              <a:t> </a:t>
            </a:r>
            <a:r>
              <a:rPr lang="zh-CN" altLang="en-US" dirty="0"/>
              <a:t>dat</a:t>
            </a:r>
            <a:r>
              <a:rPr lang="en-US" altLang="zh-CN" dirty="0"/>
              <a:t>e </a:t>
            </a:r>
            <a:r>
              <a:rPr lang="zh-CN" altLang="en-US" dirty="0"/>
              <a:t>can</a:t>
            </a:r>
            <a:r>
              <a:rPr lang="en-US" altLang="zh-CN" dirty="0"/>
              <a:t> </a:t>
            </a:r>
            <a:r>
              <a:rPr lang="zh-CN" altLang="en-US" dirty="0"/>
              <a:t>be</a:t>
            </a:r>
            <a:r>
              <a:rPr lang="en-US" altLang="zh-CN" dirty="0"/>
              <a:t> </a:t>
            </a:r>
            <a:r>
              <a:rPr lang="zh-CN" altLang="en-US" dirty="0"/>
              <a:t>compared</a:t>
            </a:r>
            <a:r>
              <a:rPr lang="en-US" altLang="zh-CN" dirty="0"/>
              <a:t> </a:t>
            </a:r>
            <a:r>
              <a:rPr lang="zh-CN" altLang="en-US" dirty="0"/>
              <a:t>with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plan</a:t>
            </a:r>
            <a:r>
              <a:rPr lang="en-US" altLang="zh-CN" dirty="0"/>
              <a:t> </a:t>
            </a:r>
            <a:r>
              <a:rPr lang="zh-CN" altLang="en-US" dirty="0"/>
              <a:t>by</a:t>
            </a:r>
            <a:r>
              <a:rPr lang="en-US" altLang="zh-CN" dirty="0"/>
              <a:t> </a:t>
            </a:r>
            <a:r>
              <a:rPr lang="zh-CN" altLang="en-US" dirty="0"/>
              <a:t>drawing</a:t>
            </a:r>
            <a:r>
              <a:rPr lang="en-US" altLang="zh-CN" dirty="0"/>
              <a:t> </a:t>
            </a:r>
            <a:r>
              <a:rPr lang="zh-CN" altLang="en-US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ver</a:t>
            </a:r>
            <a:r>
              <a:rPr lang="en-US" altLang="zh-CN" dirty="0" err="1"/>
              <a:t>ti</a:t>
            </a:r>
            <a:r>
              <a:rPr lang="zh-CN" altLang="en-US" dirty="0"/>
              <a:t>cal</a:t>
            </a:r>
            <a:r>
              <a:rPr lang="en-US" altLang="zh-CN" dirty="0"/>
              <a:t> </a:t>
            </a:r>
            <a:r>
              <a:rPr lang="zh-CN" altLang="en-US" dirty="0"/>
              <a:t>line</a:t>
            </a:r>
            <a:r>
              <a:rPr lang="en-US" altLang="zh-CN" dirty="0"/>
              <a:t> </a:t>
            </a:r>
            <a:r>
              <a:rPr lang="zh-CN" altLang="en-US" dirty="0"/>
              <a:t>through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chart</a:t>
            </a:r>
            <a:r>
              <a:rPr lang="en-US" altLang="zh-CN" dirty="0"/>
              <a:t> </a:t>
            </a:r>
            <a:r>
              <a:rPr lang="zh-CN" altLang="en-US" dirty="0"/>
              <a:t>at</a:t>
            </a:r>
            <a:r>
              <a:rPr lang="en-US" altLang="zh-CN" dirty="0"/>
              <a:t> </a:t>
            </a:r>
            <a:r>
              <a:rPr lang="zh-CN" altLang="en-US" dirty="0"/>
              <a:t>the</a:t>
            </a:r>
            <a:r>
              <a:rPr lang="en-US" altLang="zh-CN" dirty="0"/>
              <a:t> </a:t>
            </a:r>
            <a:r>
              <a:rPr lang="zh-CN" altLang="en-US" dirty="0"/>
              <a:t>current</a:t>
            </a:r>
            <a:r>
              <a:rPr lang="en-US" altLang="zh-CN" dirty="0"/>
              <a:t> </a:t>
            </a:r>
            <a:r>
              <a:rPr lang="zh-CN" altLang="en-US" dirty="0"/>
              <a:t>date.	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vity	Graph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65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508125"/>
            <a:ext cx="9766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A group of scheduling techniques that emphasizes dependencies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74750" y="2547620"/>
            <a:ext cx="2453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1"/>
            </p:custDataLst>
          </p:nvPr>
        </p:nvCxnSpPr>
        <p:spPr>
          <a:xfrm>
            <a:off x="1174750" y="3319145"/>
            <a:ext cx="2453640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944370" y="3571875"/>
            <a:ext cx="914400" cy="914400"/>
          </a:xfrm>
          <a:prstGeom prst="ellipse">
            <a:avLst/>
          </a:prstGeom>
          <a:noFill/>
          <a:ln>
            <a:solidFill>
              <a:srgbClr val="515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44370" y="4792980"/>
            <a:ext cx="953135" cy="758825"/>
          </a:xfrm>
          <a:prstGeom prst="rect">
            <a:avLst/>
          </a:prstGeom>
          <a:noFill/>
          <a:ln>
            <a:solidFill>
              <a:srgbClr val="515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34510" y="2317750"/>
            <a:ext cx="289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An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vity(task)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334510" y="31273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dummy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vity(dependency)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34510" y="38449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An</a:t>
            </a:r>
            <a:r>
              <a:rPr lang="en-US" altLang="zh-CN"/>
              <a:t> </a:t>
            </a:r>
            <a:r>
              <a:rPr lang="zh-CN" altLang="en-US"/>
              <a:t>event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334510" y="49834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milestone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Example:Ac</a:t>
            </a:r>
            <a:r>
              <a:rPr lang="en-US" altLang="zh-CN" dirty="0" err="1"/>
              <a:t>ti</a:t>
            </a:r>
            <a:r>
              <a:rPr lang="zh-CN" altLang="en-US" dirty="0"/>
              <a:t>vity</a:t>
            </a:r>
            <a:r>
              <a:rPr lang="en-US" altLang="zh-CN" dirty="0"/>
              <a:t> </a:t>
            </a:r>
            <a:r>
              <a:rPr lang="zh-CN" altLang="en-US" dirty="0"/>
              <a:t>Graph</a:t>
            </a:r>
            <a:r>
              <a:rPr lang="en-US" altLang="zh-CN" dirty="0"/>
              <a:t> w/ Time Estimate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66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63F595-6589-5A14-4CF8-C43A7DF32E3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85595" y="1329055"/>
            <a:ext cx="8496935" cy="391414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565" y="238125"/>
            <a:ext cx="9333230" cy="79057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Earliest</a:t>
            </a:r>
            <a:r>
              <a:rPr lang="en-US" altLang="zh-CN"/>
              <a:t> </a:t>
            </a:r>
            <a:r>
              <a:rPr lang="zh-CN" altLang="en-US"/>
              <a:t>Event</a:t>
            </a:r>
            <a:r>
              <a:rPr lang="en-US" altLang="zh-CN"/>
              <a:t> </a:t>
            </a:r>
            <a:r>
              <a:rPr lang="zh-CN" altLang="en-US"/>
              <a:t>Dates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Earliest</a:t>
            </a:r>
            <a:r>
              <a:rPr lang="en-US" altLang="zh-CN"/>
              <a:t> </a:t>
            </a:r>
            <a:r>
              <a:rPr lang="zh-CN" altLang="en-US"/>
              <a:t>Start</a:t>
            </a:r>
            <a:r>
              <a:rPr lang="en-US" altLang="zh-CN"/>
              <a:t> </a:t>
            </a:r>
            <a:r>
              <a:rPr lang="zh-CN" altLang="en-US"/>
              <a:t>Dates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67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430020"/>
            <a:ext cx="9880600" cy="3084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Earliest start date: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earliest</a:t>
            </a:r>
            <a:r>
              <a:rPr lang="en-US" altLang="zh-CN"/>
              <a:t> </a:t>
            </a:r>
            <a:r>
              <a:rPr lang="zh-CN" altLang="en-US"/>
              <a:t>date</a:t>
            </a:r>
            <a:r>
              <a:rPr lang="en-US" altLang="zh-CN"/>
              <a:t> </a:t>
            </a:r>
            <a:r>
              <a:rPr lang="zh-CN" altLang="en-US"/>
              <a:t>that</a:t>
            </a:r>
            <a:r>
              <a:rPr lang="en-US" altLang="zh-CN"/>
              <a:t> </a:t>
            </a:r>
            <a:r>
              <a:rPr lang="zh-CN" altLang="en-US"/>
              <a:t>it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possible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start</a:t>
            </a:r>
            <a:r>
              <a:rPr lang="en-US" altLang="zh-CN"/>
              <a:t> </a:t>
            </a:r>
            <a:r>
              <a:rPr lang="zh-CN" altLang="en-US"/>
              <a:t>an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vity.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Earliest event date: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date</a:t>
            </a:r>
            <a:r>
              <a:rPr lang="en-US" altLang="zh-CN"/>
              <a:t> </a:t>
            </a:r>
            <a:r>
              <a:rPr lang="zh-CN" altLang="en-US"/>
              <a:t>that</a:t>
            </a:r>
            <a:r>
              <a:rPr lang="en-US" altLang="zh-CN"/>
              <a:t> </a:t>
            </a:r>
            <a:r>
              <a:rPr lang="zh-CN" altLang="en-US"/>
              <a:t>all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</a:t>
            </a:r>
            <a:r>
              <a:rPr lang="en-US" altLang="zh-CN"/>
              <a:t>ti</a:t>
            </a:r>
            <a:r>
              <a:rPr lang="zh-CN" altLang="en-US"/>
              <a:t>es</a:t>
            </a:r>
            <a:r>
              <a:rPr lang="en-US" altLang="zh-CN"/>
              <a:t> </a:t>
            </a:r>
            <a:r>
              <a:rPr lang="zh-CN" altLang="en-US"/>
              <a:t>ending</a:t>
            </a:r>
            <a:r>
              <a:rPr lang="en-US" altLang="zh-CN"/>
              <a:t> </a:t>
            </a:r>
            <a:r>
              <a:rPr lang="zh-CN" altLang="en-US"/>
              <a:t>at</a:t>
            </a:r>
            <a:r>
              <a:rPr lang="en-US" altLang="zh-CN"/>
              <a:t> </a:t>
            </a:r>
            <a:r>
              <a:rPr lang="zh-CN" altLang="en-US"/>
              <a:t>that</a:t>
            </a:r>
            <a:r>
              <a:rPr lang="en-US" altLang="zh-CN"/>
              <a:t> </a:t>
            </a:r>
            <a:r>
              <a:rPr lang="zh-CN" altLang="en-US"/>
              <a:t>node</a:t>
            </a:r>
            <a:r>
              <a:rPr lang="en-US" altLang="zh-CN"/>
              <a:t> </a:t>
            </a:r>
            <a:r>
              <a:rPr lang="zh-CN" altLang="en-US"/>
              <a:t>will</a:t>
            </a:r>
            <a:r>
              <a:rPr lang="en-US" altLang="zh-CN"/>
              <a:t> </a:t>
            </a:r>
            <a:r>
              <a:rPr lang="zh-CN" altLang="en-US"/>
              <a:t>be</a:t>
            </a:r>
            <a:r>
              <a:rPr lang="en-US" altLang="zh-CN"/>
              <a:t> </a:t>
            </a:r>
            <a:r>
              <a:rPr lang="zh-CN" altLang="en-US"/>
              <a:t>completed,</a:t>
            </a:r>
            <a:r>
              <a:rPr lang="en-US" altLang="zh-CN"/>
              <a:t> </a:t>
            </a:r>
            <a:r>
              <a:rPr lang="zh-CN" altLang="en-US"/>
              <a:t>assuming</a:t>
            </a:r>
            <a:r>
              <a:rPr lang="en-US" altLang="zh-CN"/>
              <a:t> </a:t>
            </a:r>
            <a:r>
              <a:rPr lang="zh-CN" altLang="en-US"/>
              <a:t>that</a:t>
            </a:r>
            <a:r>
              <a:rPr lang="en-US" altLang="zh-CN"/>
              <a:t> </a:t>
            </a:r>
            <a:r>
              <a:rPr lang="zh-CN" altLang="en-US"/>
              <a:t>every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vity</a:t>
            </a:r>
            <a:r>
              <a:rPr lang="en-US" altLang="zh-CN"/>
              <a:t> </a:t>
            </a:r>
            <a:r>
              <a:rPr lang="zh-CN" altLang="en-US"/>
              <a:t>begins</a:t>
            </a:r>
            <a:r>
              <a:rPr lang="en-US" altLang="zh-CN"/>
              <a:t> </a:t>
            </a:r>
            <a:r>
              <a:rPr lang="zh-CN" altLang="en-US"/>
              <a:t>at</a:t>
            </a:r>
            <a:r>
              <a:rPr lang="en-US" altLang="zh-CN"/>
              <a:t> </a:t>
            </a:r>
            <a:r>
              <a:rPr lang="zh-CN" altLang="en-US"/>
              <a:t>its</a:t>
            </a:r>
            <a:r>
              <a:rPr lang="en-US" altLang="zh-CN"/>
              <a:t> </a:t>
            </a:r>
            <a:r>
              <a:rPr lang="zh-CN" altLang="en-US"/>
              <a:t>earliest</a:t>
            </a:r>
            <a:r>
              <a:rPr lang="en-US" altLang="zh-CN"/>
              <a:t> </a:t>
            </a:r>
            <a:r>
              <a:rPr lang="zh-CN" altLang="en-US"/>
              <a:t>start</a:t>
            </a:r>
            <a:r>
              <a:rPr lang="en-US" altLang="zh-CN"/>
              <a:t> </a:t>
            </a:r>
            <a:r>
              <a:rPr lang="zh-CN" altLang="en-US"/>
              <a:t>date.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Earliest project completion date: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date</a:t>
            </a:r>
            <a:r>
              <a:rPr lang="en-US" altLang="zh-CN"/>
              <a:t> </a:t>
            </a:r>
            <a:r>
              <a:rPr lang="zh-CN" altLang="en-US"/>
              <a:t>on</a:t>
            </a:r>
            <a:r>
              <a:rPr lang="en-US" altLang="zh-CN"/>
              <a:t> </a:t>
            </a:r>
            <a:r>
              <a:rPr lang="zh-CN" altLang="en-US"/>
              <a:t>which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project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completed</a:t>
            </a:r>
            <a:r>
              <a:rPr lang="en-US" altLang="zh-CN"/>
              <a:t> </a:t>
            </a:r>
            <a:r>
              <a:rPr lang="zh-CN" altLang="en-US"/>
              <a:t>assuming</a:t>
            </a:r>
            <a:r>
              <a:rPr lang="en-US" altLang="zh-CN"/>
              <a:t> </a:t>
            </a:r>
            <a:r>
              <a:rPr lang="zh-CN" altLang="en-US"/>
              <a:t>that</a:t>
            </a:r>
            <a:r>
              <a:rPr lang="en-US" altLang="zh-CN"/>
              <a:t> </a:t>
            </a:r>
            <a:r>
              <a:rPr lang="zh-CN" altLang="en-US"/>
              <a:t>every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vity</a:t>
            </a:r>
            <a:r>
              <a:rPr lang="en-US" altLang="zh-CN"/>
              <a:t> </a:t>
            </a:r>
            <a:r>
              <a:rPr lang="zh-CN" altLang="en-US"/>
              <a:t>begins</a:t>
            </a:r>
            <a:r>
              <a:rPr lang="en-US" altLang="zh-CN"/>
              <a:t> </a:t>
            </a:r>
            <a:r>
              <a:rPr lang="zh-CN" altLang="en-US"/>
              <a:t>on</a:t>
            </a:r>
            <a:r>
              <a:rPr lang="en-US" altLang="zh-CN"/>
              <a:t> </a:t>
            </a:r>
            <a:r>
              <a:rPr lang="zh-CN" altLang="en-US"/>
              <a:t>its</a:t>
            </a:r>
            <a:r>
              <a:rPr lang="en-US" altLang="zh-CN"/>
              <a:t> </a:t>
            </a:r>
            <a:r>
              <a:rPr lang="zh-CN" altLang="en-US"/>
              <a:t>earliest</a:t>
            </a:r>
            <a:r>
              <a:rPr lang="en-US" altLang="zh-CN"/>
              <a:t> </a:t>
            </a:r>
            <a:r>
              <a:rPr lang="zh-CN" altLang="en-US"/>
              <a:t>start</a:t>
            </a:r>
            <a:r>
              <a:rPr lang="en-US" altLang="zh-CN"/>
              <a:t> </a:t>
            </a:r>
            <a:r>
              <a:rPr lang="zh-CN" altLang="en-US"/>
              <a:t>date.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These</a:t>
            </a:r>
            <a:r>
              <a:rPr lang="en-US" altLang="zh-CN"/>
              <a:t> </a:t>
            </a:r>
            <a:r>
              <a:rPr lang="zh-CN" altLang="en-US"/>
              <a:t>calcula</a:t>
            </a:r>
            <a:r>
              <a:rPr lang="en-US" altLang="zh-CN"/>
              <a:t>ti</a:t>
            </a:r>
            <a:r>
              <a:rPr lang="zh-CN" altLang="en-US"/>
              <a:t>ons</a:t>
            </a:r>
            <a:r>
              <a:rPr lang="en-US" altLang="zh-CN"/>
              <a:t> </a:t>
            </a:r>
            <a:r>
              <a:rPr lang="zh-CN" altLang="en-US"/>
              <a:t>all</a:t>
            </a:r>
            <a:r>
              <a:rPr lang="en-US" altLang="zh-CN"/>
              <a:t> </a:t>
            </a:r>
            <a:r>
              <a:rPr lang="zh-CN" altLang="en-US"/>
              <a:t>depend</a:t>
            </a:r>
            <a:r>
              <a:rPr lang="en-US" altLang="zh-CN"/>
              <a:t> </a:t>
            </a:r>
            <a:r>
              <a:rPr lang="zh-CN" altLang="en-US"/>
              <a:t>on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>
                <a:solidFill>
                  <a:srgbClr val="C00000"/>
                </a:solidFill>
              </a:rPr>
              <a:t>dependencies</a:t>
            </a:r>
            <a:r>
              <a:rPr lang="en-US" altLang="zh-CN"/>
              <a:t> </a:t>
            </a:r>
            <a:r>
              <a:rPr lang="zh-CN" altLang="en-US"/>
              <a:t>represented</a:t>
            </a:r>
            <a:r>
              <a:rPr lang="en-US" altLang="zh-CN"/>
              <a:t> </a:t>
            </a:r>
            <a:r>
              <a:rPr lang="zh-CN" altLang="en-US"/>
              <a:t>by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vity</a:t>
            </a:r>
            <a:r>
              <a:rPr lang="en-US" altLang="zh-CN"/>
              <a:t> </a:t>
            </a:r>
            <a:r>
              <a:rPr lang="zh-CN" altLang="en-US"/>
              <a:t>graph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accuracy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>
                <a:solidFill>
                  <a:srgbClr val="C00000"/>
                </a:solidFill>
              </a:rPr>
              <a:t>es</a:t>
            </a:r>
            <a:r>
              <a:rPr lang="en-US" altLang="zh-CN">
                <a:solidFill>
                  <a:srgbClr val="C00000"/>
                </a:solidFill>
              </a:rPr>
              <a:t>ti</a:t>
            </a:r>
            <a:r>
              <a:rPr lang="zh-CN" altLang="en-US">
                <a:solidFill>
                  <a:srgbClr val="C00000"/>
                </a:solidFill>
              </a:rPr>
              <a:t>mates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of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the</a:t>
            </a:r>
            <a:r>
              <a:rPr lang="en-US" altLang="zh-CN">
                <a:solidFill>
                  <a:srgbClr val="C00000"/>
                </a:solidFill>
              </a:rPr>
              <a:t> ti</a:t>
            </a:r>
            <a:r>
              <a:rPr lang="zh-CN" altLang="en-US">
                <a:solidFill>
                  <a:srgbClr val="C00000"/>
                </a:solidFill>
              </a:rPr>
              <a:t>me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carry</a:t>
            </a:r>
            <a:r>
              <a:rPr lang="en-US" altLang="zh-CN"/>
              <a:t> </a:t>
            </a:r>
            <a:r>
              <a:rPr lang="zh-CN" altLang="en-US"/>
              <a:t>out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individual</a:t>
            </a:r>
            <a:r>
              <a:rPr lang="en-US" altLang="zh-CN"/>
              <a:t> </a:t>
            </a:r>
            <a:r>
              <a:rPr lang="zh-CN" altLang="en-US"/>
              <a:t>tasks.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565" y="238125"/>
            <a:ext cx="9015095" cy="79057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Earliest</a:t>
            </a:r>
            <a:r>
              <a:rPr lang="en-US" altLang="zh-CN"/>
              <a:t> </a:t>
            </a:r>
            <a:r>
              <a:rPr lang="zh-CN" altLang="en-US"/>
              <a:t>Event</a:t>
            </a:r>
            <a:r>
              <a:rPr lang="en-US" altLang="zh-CN"/>
              <a:t> </a:t>
            </a:r>
            <a:r>
              <a:rPr lang="zh-CN" altLang="en-US"/>
              <a:t>Dates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Earliest</a:t>
            </a:r>
            <a:r>
              <a:rPr lang="en-US" altLang="zh-CN"/>
              <a:t> </a:t>
            </a:r>
            <a:r>
              <a:rPr lang="zh-CN" altLang="en-US"/>
              <a:t>Start</a:t>
            </a:r>
            <a:r>
              <a:rPr lang="en-US" altLang="zh-CN"/>
              <a:t> </a:t>
            </a:r>
            <a:r>
              <a:rPr lang="zh-CN" altLang="en-US"/>
              <a:t>Dates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68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13180" y="1351280"/>
            <a:ext cx="7545705" cy="433705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Latest</a:t>
            </a:r>
            <a:r>
              <a:rPr lang="en-US" altLang="zh-CN"/>
              <a:t> </a:t>
            </a:r>
            <a:r>
              <a:rPr lang="zh-CN" altLang="en-US"/>
              <a:t>Event</a:t>
            </a:r>
            <a:r>
              <a:rPr lang="en-US" altLang="zh-CN"/>
              <a:t> </a:t>
            </a:r>
            <a:r>
              <a:rPr lang="zh-CN" altLang="en-US"/>
              <a:t>Dates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Latest</a:t>
            </a:r>
            <a:r>
              <a:rPr lang="en-US" altLang="zh-CN"/>
              <a:t> </a:t>
            </a:r>
            <a:r>
              <a:rPr lang="zh-CN" altLang="en-US"/>
              <a:t>Start</a:t>
            </a:r>
            <a:r>
              <a:rPr lang="en-US" altLang="zh-CN"/>
              <a:t> </a:t>
            </a:r>
            <a:r>
              <a:rPr lang="zh-CN" altLang="en-US"/>
              <a:t>Dates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69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482725"/>
            <a:ext cx="8470265" cy="34404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Latest start date: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latest</a:t>
            </a:r>
            <a:r>
              <a:rPr lang="en-US" altLang="zh-CN"/>
              <a:t> </a:t>
            </a:r>
            <a:r>
              <a:rPr lang="zh-CN" altLang="en-US"/>
              <a:t>date</a:t>
            </a:r>
            <a:r>
              <a:rPr lang="en-US" altLang="zh-CN"/>
              <a:t> </a:t>
            </a:r>
            <a:r>
              <a:rPr lang="zh-CN" altLang="en-US"/>
              <a:t>that</a:t>
            </a:r>
            <a:r>
              <a:rPr lang="en-US" altLang="zh-CN"/>
              <a:t> </a:t>
            </a:r>
            <a:r>
              <a:rPr lang="zh-CN" altLang="en-US"/>
              <a:t>it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possible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start</a:t>
            </a:r>
            <a:r>
              <a:rPr lang="en-US" altLang="zh-CN"/>
              <a:t> </a:t>
            </a:r>
            <a:r>
              <a:rPr lang="zh-CN" altLang="en-US"/>
              <a:t>an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vity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s</a:t>
            </a:r>
            <a:r>
              <a:rPr lang="en-US" altLang="zh-CN"/>
              <a:t>ti</a:t>
            </a:r>
            <a:r>
              <a:rPr lang="zh-CN" altLang="en-US"/>
              <a:t>ll</a:t>
            </a:r>
            <a:r>
              <a:rPr lang="en-US" altLang="zh-CN"/>
              <a:t> </a:t>
            </a:r>
            <a:r>
              <a:rPr lang="zh-CN" altLang="en-US"/>
              <a:t>complete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project</a:t>
            </a:r>
            <a:r>
              <a:rPr lang="en-US" altLang="zh-CN"/>
              <a:t> </a:t>
            </a:r>
            <a:r>
              <a:rPr lang="zh-CN" altLang="en-US"/>
              <a:t>by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earliest</a:t>
            </a:r>
            <a:r>
              <a:rPr lang="en-US" altLang="zh-CN"/>
              <a:t> </a:t>
            </a:r>
            <a:r>
              <a:rPr lang="zh-CN" altLang="en-US"/>
              <a:t>project</a:t>
            </a:r>
            <a:r>
              <a:rPr lang="en-US" altLang="zh-CN"/>
              <a:t> </a:t>
            </a:r>
            <a:r>
              <a:rPr lang="zh-CN" altLang="en-US"/>
              <a:t>comple</a:t>
            </a:r>
            <a:r>
              <a:rPr lang="en-US" altLang="zh-CN"/>
              <a:t>ti</a:t>
            </a:r>
            <a:r>
              <a:rPr lang="zh-CN" altLang="en-US"/>
              <a:t>on</a:t>
            </a:r>
            <a:r>
              <a:rPr lang="en-US" altLang="zh-CN"/>
              <a:t> </a:t>
            </a:r>
            <a:r>
              <a:rPr lang="zh-CN" altLang="en-US"/>
              <a:t>date.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Latest event date: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latest</a:t>
            </a:r>
            <a:r>
              <a:rPr lang="en-US" altLang="zh-CN"/>
              <a:t> </a:t>
            </a:r>
            <a:r>
              <a:rPr lang="zh-CN" altLang="en-US"/>
              <a:t>date</a:t>
            </a:r>
            <a:r>
              <a:rPr lang="en-US" altLang="zh-CN"/>
              <a:t> </a:t>
            </a:r>
            <a:r>
              <a:rPr lang="zh-CN" altLang="en-US"/>
              <a:t>that</a:t>
            </a:r>
            <a:r>
              <a:rPr lang="en-US" altLang="zh-CN"/>
              <a:t> </a:t>
            </a:r>
            <a:r>
              <a:rPr lang="zh-CN" altLang="en-US"/>
              <a:t>all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</a:t>
            </a:r>
            <a:r>
              <a:rPr lang="en-US" altLang="zh-CN"/>
              <a:t>ti</a:t>
            </a:r>
            <a:r>
              <a:rPr lang="zh-CN" altLang="en-US"/>
              <a:t>es</a:t>
            </a:r>
            <a:r>
              <a:rPr lang="en-US" altLang="zh-CN"/>
              <a:t> </a:t>
            </a:r>
            <a:r>
              <a:rPr lang="zh-CN" altLang="en-US"/>
              <a:t>ending</a:t>
            </a:r>
            <a:r>
              <a:rPr lang="en-US" altLang="zh-CN"/>
              <a:t> </a:t>
            </a:r>
            <a:r>
              <a:rPr lang="zh-CN" altLang="en-US"/>
              <a:t>at</a:t>
            </a:r>
            <a:r>
              <a:rPr lang="en-US" altLang="zh-CN"/>
              <a:t> </a:t>
            </a:r>
            <a:r>
              <a:rPr lang="zh-CN" altLang="en-US"/>
              <a:t>that</a:t>
            </a:r>
            <a:r>
              <a:rPr lang="en-US" altLang="zh-CN"/>
              <a:t> </a:t>
            </a:r>
            <a:r>
              <a:rPr lang="zh-CN" altLang="en-US"/>
              <a:t>node</a:t>
            </a:r>
            <a:r>
              <a:rPr lang="en-US" altLang="zh-CN"/>
              <a:t> </a:t>
            </a:r>
            <a:r>
              <a:rPr lang="zh-CN" altLang="en-US"/>
              <a:t>must</a:t>
            </a:r>
            <a:r>
              <a:rPr lang="en-US" altLang="zh-CN"/>
              <a:t> </a:t>
            </a:r>
            <a:r>
              <a:rPr lang="zh-CN" altLang="en-US"/>
              <a:t>be</a:t>
            </a:r>
            <a:r>
              <a:rPr lang="en-US" altLang="zh-CN"/>
              <a:t> </a:t>
            </a:r>
            <a:r>
              <a:rPr lang="zh-CN" altLang="en-US"/>
              <a:t>completed,</a:t>
            </a:r>
            <a:r>
              <a:rPr lang="en-US" altLang="zh-CN"/>
              <a:t> </a:t>
            </a:r>
            <a:r>
              <a:rPr lang="zh-CN" altLang="en-US"/>
              <a:t>in</a:t>
            </a:r>
            <a:r>
              <a:rPr lang="en-US" altLang="zh-CN"/>
              <a:t> </a:t>
            </a:r>
            <a:r>
              <a:rPr lang="zh-CN" altLang="en-US"/>
              <a:t>order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complete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project</a:t>
            </a:r>
            <a:r>
              <a:rPr lang="en-US" altLang="zh-CN"/>
              <a:t> </a:t>
            </a:r>
            <a:r>
              <a:rPr lang="zh-CN" altLang="en-US"/>
              <a:t>by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earliest</a:t>
            </a:r>
            <a:r>
              <a:rPr lang="en-US" altLang="zh-CN"/>
              <a:t> </a:t>
            </a:r>
            <a:r>
              <a:rPr lang="zh-CN" altLang="en-US"/>
              <a:t>project</a:t>
            </a:r>
            <a:r>
              <a:rPr lang="en-US" altLang="zh-CN"/>
              <a:t> </a:t>
            </a:r>
            <a:r>
              <a:rPr lang="zh-CN" altLang="en-US"/>
              <a:t>comple</a:t>
            </a:r>
            <a:r>
              <a:rPr lang="en-US" altLang="zh-CN"/>
              <a:t>ti</a:t>
            </a:r>
            <a:r>
              <a:rPr lang="zh-CN" altLang="en-US"/>
              <a:t>on</a:t>
            </a:r>
            <a:r>
              <a:rPr lang="en-US" altLang="zh-CN"/>
              <a:t> </a:t>
            </a:r>
            <a:r>
              <a:rPr lang="zh-CN" altLang="en-US"/>
              <a:t>date.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2957C-E8F9-EFA1-18F0-0F9AEA58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0A77-E6C8-487A-E33B-A5153C55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E1FE4-0C8C-F329-6A6D-04725367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328D3-6A02-DC3C-E744-5880071FDDBE}"/>
              </a:ext>
            </a:extLst>
          </p:cNvPr>
          <p:cNvSpPr txBox="1"/>
          <p:nvPr/>
        </p:nvSpPr>
        <p:spPr>
          <a:xfrm>
            <a:off x="493549" y="1372887"/>
            <a:ext cx="109465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Software engineering, as a discipline, dates from the early 1970s.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At that time:	</a:t>
            </a:r>
          </a:p>
          <a:p>
            <a:r>
              <a:rPr lang="en-US" altLang="zh-CN" sz="2000" dirty="0"/>
              <a:t>	Most computer systems were conversions of systems that had previously been done 	manually, e.g., payroll, billing, airline reservations. The </a:t>
            </a:r>
            <a:r>
              <a:rPr lang="en-US" altLang="zh-CN" sz="2000" b="1" dirty="0">
                <a:solidFill>
                  <a:srgbClr val="FF0000"/>
                </a:solidFill>
              </a:rPr>
              <a:t>requirements</a:t>
            </a:r>
            <a:r>
              <a:rPr lang="en-US" altLang="zh-CN" sz="2000" dirty="0"/>
              <a:t> were well 	understood.</a:t>
            </a:r>
          </a:p>
          <a:p>
            <a:endParaRPr lang="en-US" altLang="zh-CN" sz="2000" dirty="0"/>
          </a:p>
          <a:p>
            <a:r>
              <a:rPr lang="en-US" altLang="zh-CN" sz="2000" dirty="0"/>
              <a:t>	Many systems followed the same architecture, Master File Update. The </a:t>
            </a:r>
            <a:r>
              <a:rPr lang="en-US" altLang="zh-CN" sz="2000" b="1" dirty="0">
                <a:solidFill>
                  <a:srgbClr val="FF0000"/>
                </a:solidFill>
              </a:rPr>
              <a:t>system design 	</a:t>
            </a:r>
            <a:r>
              <a:rPr lang="en-US" altLang="zh-CN" sz="2000" dirty="0"/>
              <a:t>was well understood.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	Coding</a:t>
            </a:r>
            <a:r>
              <a:rPr lang="en-US" altLang="zh-CN" sz="2000" dirty="0"/>
              <a:t> was tedious with none of the modern languages and tools. Therefore, it was 	important to have a good </a:t>
            </a:r>
            <a:r>
              <a:rPr lang="en-US" altLang="zh-CN" sz="2000" b="1" dirty="0">
                <a:solidFill>
                  <a:srgbClr val="FF0000"/>
                </a:solidFill>
              </a:rPr>
              <a:t>program design </a:t>
            </a:r>
            <a:r>
              <a:rPr lang="en-US" altLang="zh-CN" sz="2000" dirty="0"/>
              <a:t>before beginning to code.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endParaRPr lang="en-US" sz="2000" dirty="0"/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These factors led to the 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rPr>
              <a:t>Waterfall Model </a:t>
            </a:r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of software development.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027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Latest</a:t>
            </a:r>
            <a:r>
              <a:rPr lang="en-US" altLang="zh-CN"/>
              <a:t> </a:t>
            </a:r>
            <a:r>
              <a:rPr lang="zh-CN" altLang="en-US"/>
              <a:t>Event</a:t>
            </a:r>
            <a:r>
              <a:rPr lang="en-US" altLang="zh-CN"/>
              <a:t> </a:t>
            </a:r>
            <a:r>
              <a:rPr lang="zh-CN" altLang="en-US"/>
              <a:t>Dates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Latest</a:t>
            </a:r>
            <a:r>
              <a:rPr lang="en-US" altLang="zh-CN"/>
              <a:t> </a:t>
            </a:r>
            <a:r>
              <a:rPr lang="zh-CN" altLang="en-US"/>
              <a:t>Start</a:t>
            </a:r>
            <a:r>
              <a:rPr lang="en-US" altLang="zh-CN"/>
              <a:t> </a:t>
            </a:r>
            <a:r>
              <a:rPr lang="zh-CN" altLang="en-US"/>
              <a:t>Dates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70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07890" y="1156970"/>
            <a:ext cx="5742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Each</a:t>
            </a:r>
            <a:r>
              <a:rPr lang="en-US" altLang="zh-CN"/>
              <a:t> </a:t>
            </a:r>
            <a:r>
              <a:rPr lang="zh-CN" altLang="en-US"/>
              <a:t>event</a:t>
            </a:r>
            <a:r>
              <a:rPr lang="en-US" altLang="zh-CN"/>
              <a:t> </a:t>
            </a:r>
            <a:r>
              <a:rPr lang="zh-CN" altLang="en-US"/>
              <a:t>must</a:t>
            </a:r>
            <a:r>
              <a:rPr lang="en-US" altLang="zh-CN"/>
              <a:t> </a:t>
            </a:r>
            <a:r>
              <a:rPr lang="zh-CN" altLang="en-US"/>
              <a:t>be</a:t>
            </a:r>
            <a:r>
              <a:rPr lang="en-US" altLang="zh-CN"/>
              <a:t> </a:t>
            </a:r>
            <a:r>
              <a:rPr lang="zh-CN" altLang="en-US"/>
              <a:t>achieved</a:t>
            </a:r>
            <a:r>
              <a:rPr lang="en-US" altLang="zh-CN"/>
              <a:t> </a:t>
            </a:r>
            <a:r>
              <a:rPr lang="zh-CN" altLang="en-US"/>
              <a:t>by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date</a:t>
            </a:r>
            <a:r>
              <a:rPr lang="en-US" altLang="zh-CN"/>
              <a:t> </a:t>
            </a:r>
            <a:r>
              <a:rPr lang="zh-CN" altLang="en-US"/>
              <a:t>shown</a:t>
            </a:r>
            <a:r>
              <a:rPr lang="en-US" altLang="zh-CN"/>
              <a:t> </a:t>
            </a:r>
            <a:r>
              <a:rPr lang="zh-CN" altLang="en-US"/>
              <a:t>or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final</a:t>
            </a:r>
            <a:r>
              <a:rPr lang="en-US" altLang="zh-CN"/>
              <a:t> </a:t>
            </a:r>
            <a:r>
              <a:rPr lang="zh-CN" altLang="en-US"/>
              <a:t>date</a:t>
            </a:r>
            <a:r>
              <a:rPr lang="en-US" altLang="zh-CN"/>
              <a:t> </a:t>
            </a:r>
            <a:r>
              <a:rPr lang="zh-CN" altLang="en-US"/>
              <a:t>will</a:t>
            </a:r>
            <a:r>
              <a:rPr lang="en-US" altLang="zh-CN"/>
              <a:t> </a:t>
            </a:r>
            <a:r>
              <a:rPr lang="zh-CN" altLang="en-US"/>
              <a:t>not</a:t>
            </a:r>
            <a:r>
              <a:rPr lang="en-US" altLang="zh-CN"/>
              <a:t> </a:t>
            </a:r>
            <a:r>
              <a:rPr lang="zh-CN" altLang="en-US"/>
              <a:t>be</a:t>
            </a:r>
            <a:r>
              <a:rPr lang="en-US" altLang="zh-CN"/>
              <a:t> </a:t>
            </a:r>
            <a:r>
              <a:rPr lang="zh-CN" altLang="en-US"/>
              <a:t>met.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91565" y="1211580"/>
            <a:ext cx="2027555" cy="6800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zh-CN" altLang="en-US">
                <a:solidFill>
                  <a:srgbClr val="00B0F0"/>
                </a:solidFill>
                <a:latin typeface="+mj-lt"/>
                <a:ea typeface="黑体" panose="02010609060101010101" charset="-122"/>
                <a:cs typeface="+mj-lt"/>
              </a:rPr>
              <a:t>Latest event </a:t>
            </a:r>
          </a:p>
          <a:p>
            <a:pPr algn="ctr"/>
            <a:r>
              <a:rPr lang="zh-CN" altLang="en-US">
                <a:solidFill>
                  <a:srgbClr val="00B0F0"/>
                </a:solidFill>
                <a:latin typeface="+mj-lt"/>
                <a:ea typeface="黑体" panose="02010609060101010101" charset="-122"/>
                <a:cs typeface="+mj-lt"/>
              </a:rPr>
              <a:t>dates in blue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1565" y="2021205"/>
            <a:ext cx="8350250" cy="376682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Cri</a:t>
            </a:r>
            <a:r>
              <a:rPr lang="en-US" altLang="zh-CN"/>
              <a:t>ti</a:t>
            </a:r>
            <a:r>
              <a:rPr lang="zh-CN" altLang="en-US"/>
              <a:t>cal</a:t>
            </a:r>
            <a:r>
              <a:rPr lang="en-US" altLang="zh-CN"/>
              <a:t> </a:t>
            </a:r>
            <a:r>
              <a:rPr lang="zh-CN" altLang="en-US"/>
              <a:t>Path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71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48990" y="1155065"/>
            <a:ext cx="7401560" cy="12344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/>
              <a:t>Events</a:t>
            </a:r>
            <a:r>
              <a:rPr lang="en-US" altLang="zh-CN"/>
              <a:t> </a:t>
            </a:r>
            <a:r>
              <a:rPr lang="zh-CN" altLang="en-US"/>
              <a:t>on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cri</a:t>
            </a:r>
            <a:r>
              <a:rPr lang="en-US" altLang="zh-CN"/>
              <a:t>ti</a:t>
            </a:r>
            <a:r>
              <a:rPr lang="zh-CN" altLang="en-US"/>
              <a:t>cal</a:t>
            </a:r>
            <a:r>
              <a:rPr lang="en-US" altLang="zh-CN"/>
              <a:t> </a:t>
            </a:r>
            <a:r>
              <a:rPr lang="zh-CN" altLang="en-US"/>
              <a:t>path</a:t>
            </a:r>
            <a:r>
              <a:rPr lang="en-US" altLang="zh-CN"/>
              <a:t> </a:t>
            </a:r>
            <a:r>
              <a:rPr lang="zh-CN" altLang="en-US"/>
              <a:t>have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>
                <a:solidFill>
                  <a:srgbClr val="C00000"/>
                </a:solidFill>
              </a:rPr>
              <a:t>earliest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event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date</a:t>
            </a:r>
            <a:r>
              <a:rPr lang="en-US" altLang="zh-CN"/>
              <a:t> </a:t>
            </a:r>
            <a:r>
              <a:rPr lang="zh-CN" altLang="en-US"/>
              <a:t>equal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latest event date</a:t>
            </a:r>
            <a:r>
              <a:rPr lang="zh-CN" altLang="en-US"/>
              <a:t>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Every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vity</a:t>
            </a:r>
            <a:r>
              <a:rPr lang="en-US" altLang="zh-CN"/>
              <a:t> </a:t>
            </a:r>
            <a:r>
              <a:rPr lang="zh-CN" altLang="en-US"/>
              <a:t>on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the critical path</a:t>
            </a:r>
            <a:r>
              <a:rPr lang="en-US" altLang="zh-CN"/>
              <a:t> </a:t>
            </a:r>
            <a:r>
              <a:rPr lang="zh-CN" altLang="en-US"/>
              <a:t>must</a:t>
            </a:r>
            <a:r>
              <a:rPr lang="en-US" altLang="zh-CN"/>
              <a:t> </a:t>
            </a:r>
            <a:r>
              <a:rPr lang="zh-CN" altLang="en-US"/>
              <a:t>begin</a:t>
            </a:r>
            <a:r>
              <a:rPr lang="en-US" altLang="zh-CN"/>
              <a:t> </a:t>
            </a:r>
            <a:r>
              <a:rPr lang="zh-CN" altLang="en-US"/>
              <a:t>on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earliest</a:t>
            </a:r>
            <a:r>
              <a:rPr lang="en-US" altLang="zh-CN"/>
              <a:t> </a:t>
            </a:r>
            <a:r>
              <a:rPr lang="zh-CN" altLang="en-US"/>
              <a:t>start</a:t>
            </a:r>
            <a:r>
              <a:rPr lang="en-US" altLang="zh-CN"/>
              <a:t> </a:t>
            </a:r>
            <a:r>
              <a:rPr lang="zh-CN" altLang="en-US"/>
              <a:t>date.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91565" y="1449705"/>
            <a:ext cx="1631315" cy="6451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olidFill>
                  <a:srgbClr val="FFC000"/>
                </a:solidFill>
              </a:rPr>
              <a:t>Cri</a:t>
            </a:r>
            <a:r>
              <a:rPr lang="en-US" altLang="zh-CN">
                <a:solidFill>
                  <a:srgbClr val="FFC000"/>
                </a:solidFill>
              </a:rPr>
              <a:t>ti</a:t>
            </a:r>
            <a:r>
              <a:rPr lang="zh-CN" altLang="en-US">
                <a:solidFill>
                  <a:srgbClr val="FFC000"/>
                </a:solidFill>
              </a:rPr>
              <a:t>cal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>
                <a:solidFill>
                  <a:srgbClr val="FFC000"/>
                </a:solidFill>
              </a:rPr>
              <a:t>path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>
                <a:solidFill>
                  <a:srgbClr val="FFC000"/>
                </a:solidFill>
              </a:rPr>
              <a:t>in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>
                <a:solidFill>
                  <a:srgbClr val="FFC000"/>
                </a:solidFill>
              </a:rPr>
              <a:t>orange</a:t>
            </a:r>
          </a:p>
        </p:txBody>
      </p:sp>
      <p:graphicFrame>
        <p:nvGraphicFramePr>
          <p:cNvPr id="6" name="对象 5"/>
          <p:cNvGraphicFramePr/>
          <p:nvPr>
            <p:custDataLst>
              <p:tags r:id="rId1"/>
            </p:custDataLst>
          </p:nvPr>
        </p:nvGraphicFramePr>
        <p:xfrm>
          <a:off x="1177290" y="2247265"/>
          <a:ext cx="9279255" cy="376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895965" imgH="6029325" progId="Paint.Picture">
                  <p:embed/>
                </p:oleObj>
              </mc:Choice>
              <mc:Fallback>
                <p:oleObj r:id="rId3" imgW="10895965" imgH="6029325" progId="Paint.Pictur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7290" y="2247265"/>
                        <a:ext cx="9279255" cy="3761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Slack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72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2446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</a:t>
            </a:r>
            <a:r>
              <a:rPr lang="en-US" altLang="zh-CN"/>
              <a:t>ti</a:t>
            </a:r>
            <a:r>
              <a:rPr lang="zh-CN" altLang="en-US"/>
              <a:t>es	</a:t>
            </a:r>
            <a:r>
              <a:rPr lang="en-US" altLang="zh-CN"/>
              <a:t> </a:t>
            </a:r>
            <a:r>
              <a:rPr lang="zh-CN" altLang="en-US"/>
              <a:t>not</a:t>
            </a:r>
            <a:r>
              <a:rPr lang="en-US" altLang="zh-CN"/>
              <a:t> </a:t>
            </a:r>
            <a:r>
              <a:rPr lang="zh-CN" altLang="en-US"/>
              <a:t>on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cri</a:t>
            </a:r>
            <a:r>
              <a:rPr lang="en-US" altLang="zh-CN"/>
              <a:t>ti</a:t>
            </a:r>
            <a:r>
              <a:rPr lang="zh-CN" altLang="en-US"/>
              <a:t>cal</a:t>
            </a:r>
            <a:r>
              <a:rPr lang="en-US" altLang="zh-CN"/>
              <a:t> </a:t>
            </a:r>
            <a:r>
              <a:rPr lang="zh-CN" altLang="en-US"/>
              <a:t>path</a:t>
            </a:r>
            <a:r>
              <a:rPr lang="en-US" altLang="zh-CN"/>
              <a:t> </a:t>
            </a:r>
            <a:r>
              <a:rPr lang="zh-CN" altLang="en-US"/>
              <a:t>have</a:t>
            </a:r>
            <a:r>
              <a:rPr lang="en-US" altLang="zh-CN"/>
              <a:t> </a:t>
            </a:r>
            <a:r>
              <a:rPr lang="zh-CN" altLang="en-US"/>
              <a:t>slack.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69235" y="1682750"/>
            <a:ext cx="5287010" cy="2563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2200" y="4475480"/>
            <a:ext cx="9507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earliest</a:t>
            </a:r>
            <a:r>
              <a:rPr lang="en-US" altLang="zh-CN"/>
              <a:t> </a:t>
            </a:r>
            <a:r>
              <a:rPr lang="zh-CN" altLang="en-US"/>
              <a:t>start</a:t>
            </a:r>
            <a:r>
              <a:rPr lang="en-US" altLang="zh-CN"/>
              <a:t> </a:t>
            </a:r>
            <a:r>
              <a:rPr lang="zh-CN" altLang="en-US"/>
              <a:t>date</a:t>
            </a:r>
            <a:r>
              <a:rPr lang="en-US" altLang="zh-CN"/>
              <a:t> </a:t>
            </a:r>
            <a:r>
              <a:rPr lang="zh-CN" altLang="en-US"/>
              <a:t>for</a:t>
            </a:r>
            <a:r>
              <a:rPr lang="en-US" altLang="zh-CN"/>
              <a:t> </a:t>
            </a:r>
            <a:r>
              <a:rPr lang="zh-CN" altLang="en-US"/>
              <a:t>this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vity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17.</a:t>
            </a:r>
            <a:r>
              <a:rPr lang="en-US" altLang="zh-CN"/>
              <a:t> </a:t>
            </a:r>
            <a:r>
              <a:rPr lang="zh-CN" altLang="en-US"/>
              <a:t>It	must</a:t>
            </a:r>
            <a:r>
              <a:rPr lang="en-US" altLang="zh-CN"/>
              <a:t> </a:t>
            </a:r>
            <a:r>
              <a:rPr lang="zh-CN" altLang="en-US"/>
              <a:t>be</a:t>
            </a:r>
            <a:r>
              <a:rPr lang="en-US" altLang="zh-CN"/>
              <a:t> </a:t>
            </a:r>
            <a:r>
              <a:rPr lang="zh-CN" altLang="en-US"/>
              <a:t>completed</a:t>
            </a:r>
            <a:r>
              <a:rPr lang="en-US" altLang="zh-CN"/>
              <a:t> </a:t>
            </a:r>
            <a:r>
              <a:rPr lang="zh-CN" altLang="en-US"/>
              <a:t>by</a:t>
            </a:r>
            <a:r>
              <a:rPr lang="en-US" altLang="zh-CN"/>
              <a:t> </a:t>
            </a:r>
            <a:r>
              <a:rPr lang="zh-CN" altLang="en-US"/>
              <a:t>week</a:t>
            </a:r>
            <a:r>
              <a:rPr lang="en-US" altLang="zh-CN"/>
              <a:t> </a:t>
            </a:r>
            <a:r>
              <a:rPr lang="zh-CN" altLang="en-US"/>
              <a:t>23.</a:t>
            </a:r>
            <a:r>
              <a:rPr lang="en-US" altLang="zh-CN"/>
              <a:t> </a:t>
            </a:r>
            <a:r>
              <a:rPr lang="zh-CN" altLang="en-US"/>
              <a:t>Since</a:t>
            </a:r>
            <a:r>
              <a:rPr lang="en-US" altLang="zh-CN"/>
              <a:t> </a:t>
            </a:r>
            <a:r>
              <a:rPr lang="zh-CN" altLang="en-US"/>
              <a:t>its</a:t>
            </a:r>
            <a:r>
              <a:rPr lang="en-US" altLang="zh-CN"/>
              <a:t> </a:t>
            </a:r>
            <a:r>
              <a:rPr lang="zh-CN" altLang="en-US"/>
              <a:t>dura</a:t>
            </a:r>
            <a:r>
              <a:rPr lang="en-US" altLang="zh-CN"/>
              <a:t>ti</a:t>
            </a:r>
            <a:r>
              <a:rPr lang="zh-CN" altLang="en-US"/>
              <a:t>on</a:t>
            </a:r>
            <a:r>
              <a:rPr lang="en-US" altLang="zh-CN"/>
              <a:t> </a:t>
            </a:r>
            <a:r>
              <a:rPr lang="zh-CN" altLang="en-US"/>
              <a:t>is</a:t>
            </a:r>
            <a:r>
              <a:rPr lang="en-US" altLang="zh-CN"/>
              <a:t> </a:t>
            </a:r>
            <a:r>
              <a:rPr lang="zh-CN" altLang="en-US"/>
              <a:t>3</a:t>
            </a:r>
            <a:r>
              <a:rPr lang="en-US" altLang="zh-CN"/>
              <a:t> </a:t>
            </a:r>
            <a:r>
              <a:rPr lang="zh-CN" altLang="en-US"/>
              <a:t>weeks,</a:t>
            </a:r>
            <a:r>
              <a:rPr lang="en-US" altLang="zh-CN"/>
              <a:t> </a:t>
            </a:r>
            <a:r>
              <a:rPr lang="zh-CN" altLang="en-US"/>
              <a:t>it</a:t>
            </a:r>
            <a:r>
              <a:rPr lang="en-US" altLang="zh-CN"/>
              <a:t> </a:t>
            </a:r>
            <a:r>
              <a:rPr lang="zh-CN" altLang="en-US"/>
              <a:t>can</a:t>
            </a:r>
            <a:r>
              <a:rPr lang="en-US" altLang="zh-CN"/>
              <a:t> </a:t>
            </a:r>
            <a:r>
              <a:rPr lang="zh-CN" altLang="en-US"/>
              <a:t>be</a:t>
            </a:r>
            <a:r>
              <a:rPr lang="en-US" altLang="zh-CN"/>
              <a:t> </a:t>
            </a:r>
            <a:r>
              <a:rPr lang="zh-CN" altLang="en-US"/>
              <a:t>started</a:t>
            </a:r>
            <a:r>
              <a:rPr lang="en-US" altLang="zh-CN"/>
              <a:t> </a:t>
            </a:r>
            <a:r>
              <a:rPr lang="zh-CN" altLang="en-US"/>
              <a:t>any</a:t>
            </a:r>
            <a:r>
              <a:rPr lang="en-US" altLang="zh-CN"/>
              <a:t> ti</a:t>
            </a:r>
            <a:r>
              <a:rPr lang="zh-CN" altLang="en-US"/>
              <a:t>me</a:t>
            </a:r>
            <a:r>
              <a:rPr lang="en-US" altLang="zh-CN"/>
              <a:t> </a:t>
            </a:r>
            <a:r>
              <a:rPr lang="zh-CN" altLang="en-US"/>
              <a:t>between</a:t>
            </a:r>
            <a:r>
              <a:rPr lang="en-US" altLang="zh-CN"/>
              <a:t> </a:t>
            </a:r>
            <a:r>
              <a:rPr lang="zh-CN" altLang="en-US"/>
              <a:t>week</a:t>
            </a:r>
            <a:r>
              <a:rPr lang="en-US" altLang="zh-CN"/>
              <a:t> </a:t>
            </a:r>
            <a:r>
              <a:rPr lang="zh-CN" altLang="en-US"/>
              <a:t>17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20.</a:t>
            </a:r>
            <a:r>
              <a:rPr lang="en-US" altLang="zh-CN"/>
              <a:t> </a:t>
            </a:r>
            <a:r>
              <a:rPr lang="zh-CN" altLang="en-US"/>
              <a:t>This</a:t>
            </a:r>
            <a:r>
              <a:rPr lang="en-US" altLang="zh-CN"/>
              <a:t> </a:t>
            </a:r>
            <a:r>
              <a:rPr lang="zh-CN" altLang="en-US"/>
              <a:t>give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slack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3</a:t>
            </a:r>
            <a:r>
              <a:rPr lang="en-US" altLang="zh-CN"/>
              <a:t> </a:t>
            </a:r>
            <a:r>
              <a:rPr lang="zh-CN" altLang="en-US"/>
              <a:t>weeks.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Slack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Cri</a:t>
            </a:r>
            <a:r>
              <a:rPr lang="en-US" altLang="zh-CN"/>
              <a:t>ti</a:t>
            </a:r>
            <a:r>
              <a:rPr lang="zh-CN" altLang="en-US"/>
              <a:t>cal</a:t>
            </a:r>
            <a:r>
              <a:rPr lang="en-US" altLang="zh-CN"/>
              <a:t> </a:t>
            </a:r>
            <a:r>
              <a:rPr lang="zh-CN" altLang="en-US"/>
              <a:t>Path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73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91565" y="1363345"/>
                <a:ext cx="10427335" cy="26968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indent="0" fontAlgn="auto">
                  <a:spcBef>
                    <a:spcPts val="1800"/>
                  </a:spcBef>
                </a:pPr>
                <a:r>
                  <a:rPr lang="zh-CN" altLang="en-US" b="1">
                    <a:solidFill>
                      <a:schemeClr val="accent1"/>
                    </a:solidFill>
                    <a:latin typeface="+mj-lt"/>
                    <a:ea typeface="黑体" panose="02010609060101010101" charset="-122"/>
                    <a:cs typeface="+mj-lt"/>
                  </a:rPr>
                  <a:t>Slack: </a:t>
                </a:r>
                <a:r>
                  <a:rPr lang="en-US" altLang="zh-CN"/>
                  <a:t>th</a:t>
                </a:r>
                <a:r>
                  <a:rPr lang="zh-CN" altLang="en-US"/>
                  <a:t>e</a:t>
                </a:r>
                <a:r>
                  <a:rPr lang="en-US" altLang="zh-CN"/>
                  <a:t> </a:t>
                </a:r>
                <a:r>
                  <a:rPr lang="zh-CN" altLang="en-US"/>
                  <a:t>difference</a:t>
                </a:r>
                <a:r>
                  <a:rPr lang="en-US" altLang="zh-CN"/>
                  <a:t> </a:t>
                </a:r>
                <a:r>
                  <a:rPr lang="zh-CN" altLang="en-US"/>
                  <a:t>between</a:t>
                </a:r>
                <a:r>
                  <a:rPr lang="en-US" altLang="zh-CN"/>
                  <a:t> </a:t>
                </a:r>
                <a:r>
                  <a:rPr lang="zh-CN" altLang="en-US"/>
                  <a:t>the</a:t>
                </a:r>
                <a:r>
                  <a:rPr lang="en-US" altLang="zh-CN"/>
                  <a:t> </a:t>
                </a:r>
                <a:r>
                  <a:rPr lang="zh-CN" altLang="en-US"/>
                  <a:t>latest</a:t>
                </a:r>
                <a:r>
                  <a:rPr lang="en-US" altLang="zh-CN"/>
                  <a:t> </a:t>
                </a:r>
                <a:r>
                  <a:rPr lang="zh-CN" altLang="en-US"/>
                  <a:t>start</a:t>
                </a:r>
                <a:r>
                  <a:rPr lang="en-US" altLang="zh-CN"/>
                  <a:t> </a:t>
                </a:r>
                <a:r>
                  <a:rPr lang="zh-CN" altLang="en-US"/>
                  <a:t>date</a:t>
                </a:r>
                <a:r>
                  <a:rPr lang="en-US" altLang="zh-CN"/>
                  <a:t> </a:t>
                </a:r>
                <a:r>
                  <a:rPr lang="zh-CN" altLang="en-US"/>
                  <a:t>and</a:t>
                </a:r>
                <a:r>
                  <a:rPr lang="en-US" altLang="zh-CN"/>
                  <a:t> </a:t>
                </a:r>
                <a:r>
                  <a:rPr lang="zh-CN" altLang="en-US"/>
                  <a:t>the</a:t>
                </a:r>
                <a:r>
                  <a:rPr lang="en-US" altLang="zh-CN"/>
                  <a:t> </a:t>
                </a:r>
                <a:r>
                  <a:rPr lang="zh-CN" altLang="en-US"/>
                  <a:t>earliest</a:t>
                </a:r>
                <a:r>
                  <a:rPr lang="en-US" altLang="zh-CN"/>
                  <a:t> </a:t>
                </a:r>
                <a:r>
                  <a:rPr lang="zh-CN" altLang="en-US"/>
                  <a:t>start</a:t>
                </a:r>
                <a:r>
                  <a:rPr lang="en-US" altLang="zh-CN"/>
                  <a:t> </a:t>
                </a:r>
                <a:r>
                  <a:rPr lang="zh-CN" altLang="en-US"/>
                  <a:t>date</a:t>
                </a:r>
                <a:r>
                  <a:rPr lang="en-US" altLang="zh-CN"/>
                  <a:t> </a:t>
                </a:r>
                <a:r>
                  <a:rPr lang="zh-CN" altLang="en-US"/>
                  <a:t>of</a:t>
                </a:r>
                <a:r>
                  <a:rPr lang="en-US" altLang="zh-CN"/>
                  <a:t> </a:t>
                </a:r>
                <a:r>
                  <a:rPr lang="zh-CN" altLang="en-US"/>
                  <a:t>an</a:t>
                </a:r>
                <a:r>
                  <a:rPr lang="en-US" altLang="zh-CN"/>
                  <a:t> </a:t>
                </a:r>
                <a:r>
                  <a:rPr lang="zh-CN" altLang="en-US"/>
                  <a:t>ac</a:t>
                </a:r>
                <a:r>
                  <a:rPr lang="en-US" altLang="zh-CN"/>
                  <a:t>ti</a:t>
                </a:r>
                <a:r>
                  <a:rPr lang="zh-CN" altLang="en-US"/>
                  <a:t>vity</a:t>
                </a:r>
                <a:r>
                  <a:rPr lang="en-US" altLang="zh-CN"/>
                  <a:t> </a:t>
                </a:r>
              </a:p>
              <a:p>
                <a:pPr indent="0" fontAlgn="auto">
                  <a:spcBef>
                    <a:spcPts val="1800"/>
                  </a:spcBef>
                </a:pPr>
                <a:r>
                  <a:rPr lang="zh-CN" altLang="en-US"/>
                  <a:t>Slack</a:t>
                </a:r>
                <a:r>
                  <a:rPr lang="en-US" altLang="zh-CN"/>
                  <a:t> </a:t>
                </a:r>
                <a:r>
                  <a:rPr lang="zh-CN" altLang="en-US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𝑙𝑎𝑡𝑒𝑠𝑡</m:t>
                        </m:r>
                        <m:r>
                          <a:rPr lang="en-US" altLang="zh-CN">
                            <a:latin typeface="Cambria Math" panose="02040503050406030204" charset="0"/>
                            <a:sym typeface="+mn-ea"/>
                          </a:rPr>
                          <m:t> 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𝑒𝑣𝑒𝑛𝑡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𝑒𝑛𝑑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𝑒𝑎𝑟𝑙𝑖𝑒𝑠𝑡</m:t>
                        </m:r>
                        <m:r>
                          <a:rPr lang="en-US" altLang="zh-CN">
                            <a:latin typeface="Cambria Math" panose="02040503050406030204" charset="0"/>
                            <a:sym typeface="+mn-ea"/>
                          </a:rPr>
                          <m:t> 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𝑒𝑣𝑒𝑛𝑡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sym typeface="+mn-ea"/>
                          </a:rPr>
                          <m:t>begin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-</a:t>
                </a:r>
                <a:r>
                  <a:rPr lang="en-US" altLang="zh-CN"/>
                  <a:t> </a:t>
                </a:r>
                <a:r>
                  <a:rPr lang="zh-CN" altLang="en-US"/>
                  <a:t>(</a:t>
                </a:r>
                <a:r>
                  <a:rPr lang="en-US" altLang="zh-CN"/>
                  <a:t>ti</a:t>
                </a:r>
                <a:r>
                  <a:rPr lang="zh-CN" altLang="en-US"/>
                  <a:t>me</a:t>
                </a:r>
                <a:r>
                  <a:rPr lang="en-US" altLang="zh-CN"/>
                  <a:t> </a:t>
                </a:r>
                <a:r>
                  <a:rPr lang="zh-CN" altLang="en-US"/>
                  <a:t>es</a:t>
                </a:r>
                <a:r>
                  <a:rPr lang="en-US" altLang="zh-CN"/>
                  <a:t>ti</a:t>
                </a:r>
                <a:r>
                  <a:rPr lang="zh-CN" altLang="en-US"/>
                  <a:t>mate)</a:t>
                </a:r>
              </a:p>
              <a:p>
                <a:pPr indent="0" fontAlgn="auto">
                  <a:spcBef>
                    <a:spcPts val="1800"/>
                  </a:spcBef>
                </a:pPr>
                <a:r>
                  <a:rPr lang="zh-CN" altLang="en-US" b="1">
                    <a:solidFill>
                      <a:schemeClr val="accent1"/>
                    </a:solidFill>
                    <a:latin typeface="+mj-lt"/>
                    <a:ea typeface="黑体" panose="02010609060101010101" charset="-122"/>
                    <a:cs typeface="+mj-lt"/>
                  </a:rPr>
                  <a:t>Critical path: </a:t>
                </a:r>
                <a:r>
                  <a:rPr lang="zh-CN" altLang="en-US"/>
                  <a:t>a</a:t>
                </a:r>
                <a:r>
                  <a:rPr lang="en-US" altLang="zh-CN"/>
                  <a:t> </a:t>
                </a:r>
                <a:r>
                  <a:rPr lang="zh-CN" altLang="en-US"/>
                  <a:t>path</a:t>
                </a:r>
                <a:r>
                  <a:rPr lang="en-US" altLang="zh-CN"/>
                  <a:t> </a:t>
                </a:r>
                <a:r>
                  <a:rPr lang="zh-CN" altLang="en-US"/>
                  <a:t>through</a:t>
                </a:r>
                <a:r>
                  <a:rPr lang="en-US" altLang="zh-CN"/>
                  <a:t> </a:t>
                </a:r>
                <a:r>
                  <a:rPr lang="zh-CN" altLang="en-US"/>
                  <a:t>the</a:t>
                </a:r>
                <a:r>
                  <a:rPr lang="en-US" altLang="zh-CN"/>
                  <a:t> </a:t>
                </a:r>
                <a:r>
                  <a:rPr lang="zh-CN" altLang="en-US"/>
                  <a:t>graph</a:t>
                </a:r>
                <a:r>
                  <a:rPr lang="en-US" altLang="zh-CN"/>
                  <a:t> </a:t>
                </a:r>
                <a:r>
                  <a:rPr lang="zh-CN" altLang="en-US"/>
                  <a:t>where</a:t>
                </a:r>
                <a:r>
                  <a:rPr lang="en-US" altLang="zh-CN"/>
                  <a:t> </a:t>
                </a:r>
                <a:r>
                  <a:rPr lang="zh-CN" altLang="en-US"/>
                  <a:t>every</a:t>
                </a:r>
                <a:r>
                  <a:rPr lang="en-US" altLang="zh-CN"/>
                  <a:t> </a:t>
                </a:r>
                <a:r>
                  <a:rPr lang="zh-CN" altLang="en-US"/>
                  <a:t>ac</a:t>
                </a:r>
                <a:r>
                  <a:rPr lang="en-US" altLang="zh-CN"/>
                  <a:t>ti</a:t>
                </a:r>
                <a:r>
                  <a:rPr lang="zh-CN" altLang="en-US"/>
                  <a:t>vity</a:t>
                </a:r>
                <a:r>
                  <a:rPr lang="en-US" altLang="zh-CN"/>
                  <a:t> </a:t>
                </a:r>
                <a:r>
                  <a:rPr lang="zh-CN" altLang="en-US"/>
                  <a:t>has</a:t>
                </a:r>
                <a:r>
                  <a:rPr lang="en-US" altLang="zh-CN"/>
                  <a:t> </a:t>
                </a:r>
                <a:r>
                  <a:rPr lang="zh-CN" altLang="en-US"/>
                  <a:t>zero</a:t>
                </a:r>
                <a:r>
                  <a:rPr lang="en-US" altLang="zh-CN"/>
                  <a:t> </a:t>
                </a:r>
                <a:r>
                  <a:rPr lang="zh-CN" altLang="en-US"/>
                  <a:t>slack</a:t>
                </a:r>
              </a:p>
              <a:p>
                <a:pPr indent="0" fontAlgn="auto">
                  <a:spcBef>
                    <a:spcPts val="1800"/>
                  </a:spcBef>
                </a:pPr>
                <a:endParaRPr lang="zh-CN" altLang="en-US"/>
              </a:p>
              <a:p>
                <a:pPr indent="0" fontAlgn="auto">
                  <a:spcBef>
                    <a:spcPts val="1800"/>
                  </a:spcBef>
                </a:pPr>
                <a:r>
                  <a:rPr lang="zh-CN" altLang="en-US"/>
                  <a:t>If</a:t>
                </a:r>
                <a:r>
                  <a:rPr lang="en-US" altLang="zh-CN"/>
                  <a:t> </a:t>
                </a:r>
                <a:r>
                  <a:rPr lang="zh-CN" altLang="en-US"/>
                  <a:t>an</a:t>
                </a:r>
                <a:r>
                  <a:rPr lang="en-US" altLang="zh-CN"/>
                  <a:t> </a:t>
                </a:r>
                <a:r>
                  <a:rPr lang="zh-CN" altLang="en-US"/>
                  <a:t>ac</a:t>
                </a:r>
                <a:r>
                  <a:rPr lang="en-US" altLang="zh-CN"/>
                  <a:t>ti</a:t>
                </a:r>
                <a:r>
                  <a:rPr lang="zh-CN" altLang="en-US"/>
                  <a:t>vity</a:t>
                </a:r>
                <a:r>
                  <a:rPr lang="en-US" altLang="zh-CN"/>
                  <a:t> </a:t>
                </a:r>
                <a:r>
                  <a:rPr lang="zh-CN" altLang="en-US"/>
                  <a:t>on</a:t>
                </a:r>
                <a:r>
                  <a:rPr lang="en-US" altLang="zh-CN"/>
                  <a:t> </a:t>
                </a:r>
                <a:r>
                  <a:rPr lang="zh-CN" altLang="en-US"/>
                  <a:t>the</a:t>
                </a:r>
                <a:r>
                  <a:rPr lang="en-US" altLang="zh-CN"/>
                  <a:t> </a:t>
                </a:r>
                <a:r>
                  <a:rPr lang="zh-CN" altLang="en-US"/>
                  <a:t>cri</a:t>
                </a:r>
                <a:r>
                  <a:rPr lang="en-US" altLang="zh-CN"/>
                  <a:t>ti</a:t>
                </a:r>
                <a:r>
                  <a:rPr lang="zh-CN" altLang="en-US"/>
                  <a:t>cal</a:t>
                </a:r>
                <a:r>
                  <a:rPr lang="en-US" altLang="zh-CN"/>
                  <a:t> </a:t>
                </a:r>
                <a:r>
                  <a:rPr lang="zh-CN" altLang="en-US"/>
                  <a:t>path</a:t>
                </a:r>
                <a:r>
                  <a:rPr lang="en-US" altLang="zh-CN"/>
                  <a:t> </a:t>
                </a:r>
                <a:r>
                  <a:rPr lang="zh-CN" altLang="en-US"/>
                  <a:t>is</a:t>
                </a:r>
                <a:r>
                  <a:rPr lang="en-US" altLang="zh-CN"/>
                  <a:t> </a:t>
                </a:r>
                <a:r>
                  <a:rPr lang="zh-CN" altLang="en-US"/>
                  <a:t>not</a:t>
                </a:r>
                <a:r>
                  <a:rPr lang="en-US" altLang="zh-CN"/>
                  <a:t> </a:t>
                </a:r>
                <a:r>
                  <a:rPr lang="zh-CN" altLang="en-US"/>
                  <a:t>started</a:t>
                </a:r>
                <a:r>
                  <a:rPr lang="en-US" altLang="zh-CN"/>
                  <a:t> </a:t>
                </a:r>
                <a:r>
                  <a:rPr lang="zh-CN" altLang="en-US"/>
                  <a:t>on</a:t>
                </a:r>
                <a:r>
                  <a:rPr lang="en-US" altLang="zh-CN"/>
                  <a:t> </a:t>
                </a:r>
                <a:r>
                  <a:rPr lang="zh-CN" altLang="en-US"/>
                  <a:t>its</a:t>
                </a:r>
                <a:r>
                  <a:rPr lang="en-US" altLang="zh-CN"/>
                  <a:t> </a:t>
                </a:r>
                <a:r>
                  <a:rPr lang="zh-CN" altLang="en-US"/>
                  <a:t>earliest</a:t>
                </a:r>
                <a:r>
                  <a:rPr lang="en-US" altLang="zh-CN"/>
                  <a:t> </a:t>
                </a:r>
                <a:r>
                  <a:rPr lang="zh-CN" altLang="en-US"/>
                  <a:t>start</a:t>
                </a:r>
                <a:r>
                  <a:rPr lang="en-US" altLang="zh-CN"/>
                  <a:t> </a:t>
                </a:r>
                <a:r>
                  <a:rPr lang="zh-CN" altLang="en-US"/>
                  <a:t>date</a:t>
                </a:r>
                <a:r>
                  <a:rPr lang="en-US" altLang="zh-CN"/>
                  <a:t> </a:t>
                </a:r>
                <a:r>
                  <a:rPr lang="zh-CN" altLang="en-US"/>
                  <a:t>or</a:t>
                </a:r>
                <a:r>
                  <a:rPr lang="en-US" altLang="zh-CN"/>
                  <a:t> </a:t>
                </a:r>
                <a:r>
                  <a:rPr lang="zh-CN" altLang="en-US"/>
                  <a:t>takes</a:t>
                </a:r>
                <a:r>
                  <a:rPr lang="en-US" altLang="zh-CN"/>
                  <a:t> </a:t>
                </a:r>
                <a:r>
                  <a:rPr lang="zh-CN" altLang="en-US"/>
                  <a:t>longer</a:t>
                </a:r>
                <a:r>
                  <a:rPr lang="en-US" altLang="zh-CN"/>
                  <a:t> </a:t>
                </a:r>
                <a:r>
                  <a:rPr lang="zh-CN" altLang="en-US"/>
                  <a:t>than</a:t>
                </a:r>
                <a:r>
                  <a:rPr lang="en-US" altLang="zh-CN"/>
                  <a:t> </a:t>
                </a:r>
                <a:r>
                  <a:rPr lang="zh-CN" altLang="en-US"/>
                  <a:t>the</a:t>
                </a:r>
                <a:r>
                  <a:rPr lang="en-US" altLang="zh-CN"/>
                  <a:t> </a:t>
                </a:r>
                <a:r>
                  <a:rPr lang="zh-CN" altLang="en-US"/>
                  <a:t>predicted</a:t>
                </a:r>
                <a:r>
                  <a:rPr lang="en-US" altLang="zh-CN"/>
                  <a:t> ti</a:t>
                </a:r>
                <a:r>
                  <a:rPr lang="zh-CN" altLang="en-US"/>
                  <a:t>me</a:t>
                </a:r>
                <a:r>
                  <a:rPr lang="en-US" altLang="zh-CN"/>
                  <a:t> </a:t>
                </a:r>
                <a:r>
                  <a:rPr lang="zh-CN" altLang="en-US"/>
                  <a:t>to</a:t>
                </a:r>
                <a:r>
                  <a:rPr lang="en-US" altLang="zh-CN"/>
                  <a:t> </a:t>
                </a:r>
                <a:r>
                  <a:rPr lang="zh-CN" altLang="en-US"/>
                  <a:t>complete,</a:t>
                </a:r>
                <a:r>
                  <a:rPr lang="en-US" altLang="zh-CN"/>
                  <a:t> </a:t>
                </a:r>
                <a:r>
                  <a:rPr lang="zh-CN" altLang="en-US"/>
                  <a:t>then</a:t>
                </a:r>
                <a:r>
                  <a:rPr lang="en-US" altLang="zh-CN"/>
                  <a:t> </a:t>
                </a:r>
                <a:r>
                  <a:rPr lang="zh-CN" altLang="en-US"/>
                  <a:t>the</a:t>
                </a:r>
                <a:r>
                  <a:rPr lang="en-US" altLang="zh-CN"/>
                  <a:t> </a:t>
                </a:r>
                <a:r>
                  <a:rPr lang="zh-CN" altLang="en-US"/>
                  <a:t>project</a:t>
                </a:r>
                <a:r>
                  <a:rPr lang="en-US" altLang="zh-CN"/>
                  <a:t> </a:t>
                </a:r>
                <a:r>
                  <a:rPr lang="zh-CN" altLang="en-US"/>
                  <a:t>comple</a:t>
                </a:r>
                <a:r>
                  <a:rPr lang="en-US" altLang="zh-CN"/>
                  <a:t>ti</a:t>
                </a:r>
                <a:r>
                  <a:rPr lang="zh-CN" altLang="en-US"/>
                  <a:t>on</a:t>
                </a:r>
                <a:r>
                  <a:rPr lang="en-US" altLang="zh-CN"/>
                  <a:t> </a:t>
                </a:r>
                <a:r>
                  <a:rPr lang="zh-CN" altLang="en-US"/>
                  <a:t>date</a:t>
                </a:r>
                <a:r>
                  <a:rPr lang="en-US" altLang="zh-CN"/>
                  <a:t> </a:t>
                </a:r>
                <a:r>
                  <a:rPr lang="zh-CN" altLang="en-US"/>
                  <a:t>is</a:t>
                </a:r>
                <a:r>
                  <a:rPr lang="en-US" altLang="zh-CN"/>
                  <a:t> </a:t>
                </a:r>
                <a:r>
                  <a:rPr lang="zh-CN" altLang="en-US"/>
                  <a:t>delayed.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65" y="1363345"/>
                <a:ext cx="10427335" cy="26968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1565" y="238125"/>
            <a:ext cx="8618220" cy="79057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Using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Cri</a:t>
            </a:r>
            <a:r>
              <a:rPr lang="en-US" altLang="zh-CN"/>
              <a:t>ti</a:t>
            </a:r>
            <a:r>
              <a:rPr lang="zh-CN" altLang="en-US"/>
              <a:t>cal</a:t>
            </a:r>
            <a:r>
              <a:rPr lang="en-US" altLang="zh-CN"/>
              <a:t> </a:t>
            </a:r>
            <a:r>
              <a:rPr lang="zh-CN" altLang="en-US"/>
              <a:t>Path</a:t>
            </a:r>
            <a:r>
              <a:rPr lang="en-US" altLang="zh-CN"/>
              <a:t> </a:t>
            </a:r>
            <a:r>
              <a:rPr lang="zh-CN" altLang="en-US"/>
              <a:t>Method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Iden</a:t>
            </a:r>
            <a:r>
              <a:rPr lang="en-US" altLang="zh-CN"/>
              <a:t>ti</a:t>
            </a:r>
            <a:r>
              <a:rPr lang="zh-CN" altLang="en-US"/>
              <a:t>fy</a:t>
            </a:r>
            <a:r>
              <a:rPr lang="en-US" altLang="zh-CN"/>
              <a:t> </a:t>
            </a:r>
            <a:r>
              <a:rPr lang="zh-CN" altLang="en-US"/>
              <a:t>Problems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74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457325"/>
            <a:ext cx="10223500" cy="2406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>
                <a:solidFill>
                  <a:srgbClr val="C00000"/>
                </a:solidFill>
              </a:rPr>
              <a:t>The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earlier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that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a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problem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is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known,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the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easier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it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is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to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fix.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Example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Purchase</a:t>
            </a:r>
            <a:r>
              <a:rPr lang="en-US" altLang="zh-CN"/>
              <a:t> </a:t>
            </a:r>
            <a:r>
              <a:rPr lang="zh-CN" altLang="en-US"/>
              <a:t>key</a:t>
            </a:r>
            <a:r>
              <a:rPr lang="en-US" altLang="zh-CN"/>
              <a:t> </a:t>
            </a:r>
            <a:r>
              <a:rPr lang="zh-CN" altLang="en-US"/>
              <a:t>item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equipment</a:t>
            </a:r>
            <a:r>
              <a:rPr lang="en-US" altLang="zh-CN"/>
              <a:t> </a:t>
            </a:r>
            <a:r>
              <a:rPr lang="zh-CN" altLang="en-US"/>
              <a:t>earlier</a:t>
            </a:r>
            <a:r>
              <a:rPr lang="en-US" altLang="zh-CN"/>
              <a:t> </a:t>
            </a:r>
            <a:r>
              <a:rPr lang="zh-CN" altLang="en-US"/>
              <a:t>than</a:t>
            </a:r>
            <a:r>
              <a:rPr lang="en-US" altLang="zh-CN"/>
              <a:t> </a:t>
            </a:r>
            <a:r>
              <a:rPr lang="zh-CN" altLang="en-US"/>
              <a:t>an</a:t>
            </a:r>
            <a:r>
              <a:rPr lang="en-US" altLang="zh-CN"/>
              <a:t>ti</a:t>
            </a:r>
            <a:r>
              <a:rPr lang="zh-CN" altLang="en-US"/>
              <a:t>cipated.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Adding</a:t>
            </a:r>
            <a:r>
              <a:rPr lang="en-US" altLang="zh-CN"/>
              <a:t> </a:t>
            </a:r>
            <a:r>
              <a:rPr lang="zh-CN" altLang="en-US"/>
              <a:t>Resources</a:t>
            </a:r>
            <a:r>
              <a:rPr lang="en-US" altLang="zh-CN"/>
              <a:t> </a:t>
            </a:r>
            <a:r>
              <a:rPr lang="zh-CN" altLang="en-US"/>
              <a:t>to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vity</a:t>
            </a:r>
            <a:r>
              <a:rPr lang="en-US" altLang="zh-CN"/>
              <a:t> </a:t>
            </a:r>
            <a:r>
              <a:rPr lang="zh-CN" altLang="en-US"/>
              <a:t>Graph</a:t>
            </a:r>
            <a:r>
              <a:rPr lang="en-US" altLang="zh-CN"/>
              <a:t> </a:t>
            </a:r>
            <a:r>
              <a:rPr lang="zh-CN" altLang="en-US"/>
              <a:t>or</a:t>
            </a:r>
            <a:r>
              <a:rPr lang="en-US" altLang="zh-CN"/>
              <a:t> </a:t>
            </a:r>
            <a:r>
              <a:rPr lang="zh-CN" altLang="en-US"/>
              <a:t>Gan</a:t>
            </a:r>
            <a:r>
              <a:rPr lang="en-US" altLang="zh-CN"/>
              <a:t>tt </a:t>
            </a:r>
            <a:r>
              <a:rPr lang="zh-CN" altLang="en-US"/>
              <a:t>Chart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75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2200" y="1305560"/>
            <a:ext cx="10363200" cy="44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Each activity is labeled with resources, e.g., </a:t>
            </a:r>
          </a:p>
          <a:p>
            <a:pPr indent="0" fontAlgn="auto">
              <a:spcBef>
                <a:spcPts val="1800"/>
              </a:spcBef>
            </a:pPr>
            <a:r>
              <a:rPr lang="en-US" altLang="zh-CN"/>
              <a:t>  </a:t>
            </a:r>
            <a:r>
              <a:rPr lang="zh-CN" altLang="en-US"/>
              <a:t>Number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people(e.g.,</a:t>
            </a:r>
            <a:r>
              <a:rPr lang="en-US" altLang="zh-CN"/>
              <a:t> </a:t>
            </a:r>
            <a:r>
              <a:rPr lang="zh-CN" altLang="en-US"/>
              <a:t>2</a:t>
            </a:r>
            <a:r>
              <a:rPr lang="en-US" altLang="zh-CN"/>
              <a:t> </a:t>
            </a:r>
            <a:r>
              <a:rPr lang="zh-CN" altLang="en-US"/>
              <a:t>Java</a:t>
            </a:r>
            <a:r>
              <a:rPr lang="en-US" altLang="zh-CN"/>
              <a:t> </a:t>
            </a:r>
            <a:r>
              <a:rPr lang="zh-CN" altLang="en-US"/>
              <a:t>programmers)	</a:t>
            </a:r>
          </a:p>
          <a:p>
            <a:pPr indent="0" fontAlgn="auto">
              <a:spcBef>
                <a:spcPts val="1800"/>
              </a:spcBef>
            </a:pPr>
            <a:r>
              <a:rPr lang="en-US" altLang="zh-CN"/>
              <a:t>  </a:t>
            </a:r>
            <a:r>
              <a:rPr lang="zh-CN" altLang="en-US"/>
              <a:t>Key</a:t>
            </a:r>
            <a:r>
              <a:rPr lang="en-US" altLang="zh-CN"/>
              <a:t> </a:t>
            </a:r>
            <a:r>
              <a:rPr lang="zh-CN" altLang="en-US"/>
              <a:t>personnel</a:t>
            </a:r>
            <a:r>
              <a:rPr lang="en-US" altLang="zh-CN"/>
              <a:t> </a:t>
            </a:r>
            <a:r>
              <a:rPr lang="zh-CN" altLang="en-US"/>
              <a:t>(e.g.,</a:t>
            </a:r>
            <a:r>
              <a:rPr lang="en-US" altLang="zh-CN"/>
              <a:t> </a:t>
            </a:r>
            <a:r>
              <a:rPr lang="zh-CN" altLang="en-US"/>
              <a:t>chief</a:t>
            </a:r>
            <a:r>
              <a:rPr lang="en-US" altLang="zh-CN"/>
              <a:t> </a:t>
            </a:r>
            <a:r>
              <a:rPr lang="zh-CN" altLang="en-US"/>
              <a:t>system</a:t>
            </a:r>
            <a:r>
              <a:rPr lang="en-US" altLang="zh-CN"/>
              <a:t> </a:t>
            </a:r>
            <a:r>
              <a:rPr lang="zh-CN" altLang="en-US"/>
              <a:t>architect)	</a:t>
            </a:r>
          </a:p>
          <a:p>
            <a:pPr indent="0" fontAlgn="auto">
              <a:spcBef>
                <a:spcPts val="1800"/>
              </a:spcBef>
            </a:pPr>
            <a:r>
              <a:rPr lang="en-US" altLang="zh-CN"/>
              <a:t>  </a:t>
            </a:r>
            <a:r>
              <a:rPr lang="zh-CN" altLang="en-US"/>
              <a:t>Equipment</a:t>
            </a:r>
            <a:r>
              <a:rPr lang="en-US" altLang="zh-CN"/>
              <a:t> </a:t>
            </a:r>
            <a:r>
              <a:rPr lang="zh-CN" altLang="en-US"/>
              <a:t>(e.g.,</a:t>
            </a:r>
            <a:r>
              <a:rPr lang="en-US" altLang="zh-CN"/>
              <a:t> </a:t>
            </a:r>
            <a:r>
              <a:rPr lang="zh-CN" altLang="en-US"/>
              <a:t>3</a:t>
            </a:r>
            <a:r>
              <a:rPr lang="en-US" altLang="zh-CN"/>
              <a:t> </a:t>
            </a:r>
            <a:r>
              <a:rPr lang="zh-CN" altLang="en-US"/>
              <a:t>servers</a:t>
            </a:r>
            <a:r>
              <a:rPr lang="en-US" altLang="zh-CN"/>
              <a:t> </a:t>
            </a:r>
            <a:r>
              <a:rPr lang="zh-CN" altLang="en-US"/>
              <a:t>with</a:t>
            </a:r>
            <a:r>
              <a:rPr lang="en-US" altLang="zh-CN"/>
              <a:t> </a:t>
            </a:r>
            <a:r>
              <a:rPr lang="zh-CN" altLang="en-US"/>
              <a:t>specified</a:t>
            </a:r>
            <a:r>
              <a:rPr lang="en-US" altLang="zh-CN"/>
              <a:t> </a:t>
            </a:r>
            <a:r>
              <a:rPr lang="zh-CN" altLang="en-US"/>
              <a:t>so</a:t>
            </a:r>
            <a:r>
              <a:rPr lang="en-US" altLang="zh-CN"/>
              <a:t>ft</a:t>
            </a:r>
            <a:r>
              <a:rPr lang="zh-CN" altLang="en-US"/>
              <a:t>ware)	</a:t>
            </a:r>
          </a:p>
          <a:p>
            <a:pPr indent="0" fontAlgn="auto">
              <a:spcBef>
                <a:spcPts val="1800"/>
              </a:spcBef>
            </a:pPr>
            <a:r>
              <a:rPr lang="en-US" altLang="zh-CN"/>
              <a:t>  </a:t>
            </a:r>
            <a:r>
              <a:rPr lang="zh-CN" altLang="en-US"/>
              <a:t>Facili</a:t>
            </a:r>
            <a:r>
              <a:rPr lang="en-US" altLang="zh-CN"/>
              <a:t>ti</a:t>
            </a:r>
            <a:r>
              <a:rPr lang="zh-CN" altLang="en-US"/>
              <a:t>es</a:t>
            </a:r>
            <a:r>
              <a:rPr lang="en-US" altLang="zh-CN"/>
              <a:t> </a:t>
            </a:r>
            <a:r>
              <a:rPr lang="zh-CN" altLang="en-US"/>
              <a:t>(e.g.,</a:t>
            </a:r>
            <a:r>
              <a:rPr lang="en-US" altLang="zh-CN"/>
              <a:t> </a:t>
            </a:r>
            <a:r>
              <a:rPr lang="zh-CN" altLang="en-US"/>
              <a:t>video</a:t>
            </a:r>
            <a:r>
              <a:rPr lang="en-US" altLang="zh-CN"/>
              <a:t> </a:t>
            </a:r>
            <a:r>
              <a:rPr lang="zh-CN" altLang="en-US"/>
              <a:t>conference</a:t>
            </a:r>
            <a:r>
              <a:rPr lang="en-US" altLang="zh-CN"/>
              <a:t> </a:t>
            </a:r>
            <a:r>
              <a:rPr lang="zh-CN" altLang="en-US"/>
              <a:t>center)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Each resource is labeled with availability, e.g.,</a:t>
            </a:r>
          </a:p>
          <a:p>
            <a:pPr indent="0" fontAlgn="auto">
              <a:spcBef>
                <a:spcPts val="1800"/>
              </a:spcBef>
            </a:pPr>
            <a:r>
              <a:rPr lang="en-US" altLang="zh-CN"/>
              <a:t>  </a:t>
            </a:r>
            <a:r>
              <a:rPr lang="zh-CN" altLang="en-US"/>
              <a:t>Hiring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training	</a:t>
            </a:r>
          </a:p>
          <a:p>
            <a:pPr indent="0" fontAlgn="auto">
              <a:spcBef>
                <a:spcPts val="1800"/>
              </a:spcBef>
            </a:pPr>
            <a:r>
              <a:rPr lang="en-US" altLang="zh-CN"/>
              <a:t>  </a:t>
            </a:r>
            <a:r>
              <a:rPr lang="zh-CN" altLang="en-US"/>
              <a:t>Vaca</a:t>
            </a:r>
            <a:r>
              <a:rPr lang="en-US" altLang="zh-CN"/>
              <a:t>ti</a:t>
            </a:r>
            <a:r>
              <a:rPr lang="zh-CN" altLang="en-US"/>
              <a:t>ons	</a:t>
            </a:r>
          </a:p>
          <a:p>
            <a:pPr indent="0" fontAlgn="auto">
              <a:spcBef>
                <a:spcPts val="1800"/>
              </a:spcBef>
            </a:pPr>
            <a:r>
              <a:rPr lang="en-US" altLang="zh-CN"/>
              <a:t>  </a:t>
            </a:r>
            <a:r>
              <a:rPr lang="zh-CN" altLang="en-US"/>
              <a:t>Equipment</a:t>
            </a:r>
            <a:r>
              <a:rPr lang="en-US" altLang="zh-CN"/>
              <a:t> </a:t>
            </a:r>
            <a:r>
              <a:rPr lang="zh-CN" altLang="en-US"/>
              <a:t>availability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Using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vity</a:t>
            </a:r>
            <a:r>
              <a:rPr lang="en-US" altLang="zh-CN"/>
              <a:t> </a:t>
            </a:r>
            <a:r>
              <a:rPr lang="zh-CN" altLang="en-US"/>
              <a:t>Graphs</a:t>
            </a:r>
            <a:r>
              <a:rPr lang="en-US" altLang="zh-CN"/>
              <a:t> </a:t>
            </a:r>
            <a:r>
              <a:rPr lang="zh-CN" altLang="en-US"/>
              <a:t>for</a:t>
            </a:r>
            <a:r>
              <a:rPr lang="en-US" altLang="zh-CN"/>
              <a:t> </a:t>
            </a:r>
            <a:r>
              <a:rPr lang="zh-CN" altLang="en-US"/>
              <a:t>Resources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76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213485"/>
            <a:ext cx="10125710" cy="44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Assume every activity begins at earliest start date: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>
                <a:solidFill>
                  <a:srgbClr val="C00000"/>
                </a:solidFill>
              </a:rPr>
              <a:t>In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each</a:t>
            </a:r>
            <a:r>
              <a:rPr lang="en-US" altLang="zh-CN">
                <a:solidFill>
                  <a:srgbClr val="C00000"/>
                </a:solidFill>
              </a:rPr>
              <a:t> ti</a:t>
            </a:r>
            <a:r>
              <a:rPr lang="zh-CN" altLang="en-US">
                <a:solidFill>
                  <a:srgbClr val="C00000"/>
                </a:solidFill>
              </a:rPr>
              <a:t>me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period,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calculate:</a:t>
            </a:r>
          </a:p>
          <a:p>
            <a:pPr indent="0" fontAlgn="auto">
              <a:spcBef>
                <a:spcPts val="1800"/>
              </a:spcBef>
            </a:pPr>
            <a:r>
              <a:rPr lang="en-US" altLang="zh-CN"/>
              <a:t>  </a:t>
            </a:r>
            <a:r>
              <a:rPr lang="zh-CN" altLang="en-US"/>
              <a:t>resources</a:t>
            </a:r>
            <a:r>
              <a:rPr lang="en-US" altLang="zh-CN"/>
              <a:t> </a:t>
            </a:r>
            <a:r>
              <a:rPr lang="zh-CN" altLang="en-US"/>
              <a:t>required	</a:t>
            </a:r>
          </a:p>
          <a:p>
            <a:pPr indent="0" fontAlgn="auto">
              <a:spcBef>
                <a:spcPts val="1800"/>
              </a:spcBef>
            </a:pPr>
            <a:r>
              <a:rPr lang="en-US" altLang="zh-CN"/>
              <a:t>  </a:t>
            </a:r>
            <a:r>
              <a:rPr lang="zh-CN" altLang="en-US"/>
              <a:t>resources</a:t>
            </a:r>
            <a:r>
              <a:rPr lang="en-US" altLang="zh-CN"/>
              <a:t> </a:t>
            </a:r>
            <a:r>
              <a:rPr lang="zh-CN" altLang="en-US"/>
              <a:t>available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>
                <a:solidFill>
                  <a:srgbClr val="C00000"/>
                </a:solidFill>
              </a:rPr>
              <a:t>Iden</a:t>
            </a:r>
            <a:r>
              <a:rPr lang="en-US" altLang="zh-CN">
                <a:solidFill>
                  <a:srgbClr val="C00000"/>
                </a:solidFill>
              </a:rPr>
              <a:t>ti</a:t>
            </a:r>
            <a:r>
              <a:rPr lang="zh-CN" altLang="en-US">
                <a:solidFill>
                  <a:srgbClr val="C00000"/>
                </a:solidFill>
              </a:rPr>
              <a:t>fy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shortage/surplus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resources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>
                <a:solidFill>
                  <a:srgbClr val="C00000"/>
                </a:solidFill>
              </a:rPr>
              <a:t>Adjust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schedule</a:t>
            </a:r>
          </a:p>
          <a:p>
            <a:pPr indent="0" fontAlgn="auto">
              <a:spcBef>
                <a:spcPts val="1800"/>
              </a:spcBef>
            </a:pPr>
            <a:r>
              <a:rPr lang="en-US" altLang="zh-CN"/>
              <a:t>  </a:t>
            </a:r>
            <a:r>
              <a:rPr lang="zh-CN" altLang="en-US"/>
              <a:t>acquire</a:t>
            </a:r>
            <a:r>
              <a:rPr lang="en-US" altLang="zh-CN"/>
              <a:t> </a:t>
            </a:r>
            <a:r>
              <a:rPr lang="zh-CN" altLang="en-US"/>
              <a:t>extra</a:t>
            </a:r>
            <a:r>
              <a:rPr lang="en-US" altLang="zh-CN"/>
              <a:t> </a:t>
            </a:r>
            <a:r>
              <a:rPr lang="zh-CN" altLang="en-US"/>
              <a:t>staff</a:t>
            </a:r>
            <a:r>
              <a:rPr lang="en-US" altLang="zh-CN"/>
              <a:t> </a:t>
            </a:r>
            <a:r>
              <a:rPr lang="zh-CN" altLang="en-US"/>
              <a:t>(e.g.,</a:t>
            </a:r>
            <a:r>
              <a:rPr lang="en-US" altLang="zh-CN"/>
              <a:t> </a:t>
            </a:r>
            <a:r>
              <a:rPr lang="zh-CN" altLang="en-US"/>
              <a:t>consultants)	</a:t>
            </a:r>
          </a:p>
          <a:p>
            <a:pPr indent="0" fontAlgn="auto">
              <a:spcBef>
                <a:spcPts val="1800"/>
              </a:spcBef>
            </a:pPr>
            <a:r>
              <a:rPr lang="en-US" altLang="zh-CN"/>
              <a:t>  </a:t>
            </a:r>
            <a:r>
              <a:rPr lang="zh-CN" altLang="en-US"/>
              <a:t>rearrange</a:t>
            </a:r>
            <a:r>
              <a:rPr lang="en-US" altLang="zh-CN"/>
              <a:t> </a:t>
            </a:r>
            <a:r>
              <a:rPr lang="zh-CN" altLang="en-US"/>
              <a:t>schedule</a:t>
            </a:r>
            <a:r>
              <a:rPr lang="en-US" altLang="zh-CN"/>
              <a:t> </a:t>
            </a:r>
            <a:r>
              <a:rPr lang="zh-CN" altLang="en-US"/>
              <a:t>(e.g.,	change	vaca</a:t>
            </a:r>
            <a:r>
              <a:rPr lang="en-US" altLang="zh-CN"/>
              <a:t>ti</a:t>
            </a:r>
            <a:r>
              <a:rPr lang="zh-CN" altLang="en-US"/>
              <a:t>ons)	</a:t>
            </a:r>
          </a:p>
          <a:p>
            <a:pPr indent="0" fontAlgn="auto">
              <a:spcBef>
                <a:spcPts val="1800"/>
              </a:spcBef>
            </a:pPr>
            <a:r>
              <a:rPr lang="en-US" altLang="zh-CN"/>
              <a:t>  </a:t>
            </a:r>
            <a:r>
              <a:rPr lang="zh-CN" altLang="en-US"/>
              <a:t>change</a:t>
            </a:r>
            <a:r>
              <a:rPr lang="en-US" altLang="zh-CN"/>
              <a:t> </a:t>
            </a:r>
            <a:r>
              <a:rPr lang="zh-CN" altLang="en-US"/>
              <a:t>order</a:t>
            </a:r>
            <a:r>
              <a:rPr lang="en-US" altLang="zh-CN"/>
              <a:t> </a:t>
            </a:r>
            <a:r>
              <a:rPr lang="zh-CN" altLang="en-US"/>
              <a:t>of</a:t>
            </a:r>
            <a:r>
              <a:rPr lang="en-US" altLang="zh-CN"/>
              <a:t> </a:t>
            </a:r>
            <a:r>
              <a:rPr lang="zh-CN" altLang="en-US"/>
              <a:t>carrying</a:t>
            </a:r>
            <a:r>
              <a:rPr lang="en-US" altLang="zh-CN"/>
              <a:t> </a:t>
            </a:r>
            <a:r>
              <a:rPr lang="zh-CN" altLang="en-US"/>
              <a:t>out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</a:t>
            </a:r>
            <a:r>
              <a:rPr lang="en-US" altLang="zh-CN"/>
              <a:t>ti</a:t>
            </a:r>
            <a:r>
              <a:rPr lang="zh-CN" altLang="en-US"/>
              <a:t>es</a:t>
            </a:r>
            <a:endParaRPr lang="en-US" altLang="zh-C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Key</a:t>
            </a:r>
            <a:r>
              <a:rPr lang="en-US" altLang="zh-CN"/>
              <a:t> </a:t>
            </a:r>
            <a:r>
              <a:rPr lang="zh-CN" altLang="en-US"/>
              <a:t>Personnel: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Mythical</a:t>
            </a:r>
            <a:r>
              <a:rPr lang="en-US" altLang="zh-CN"/>
              <a:t> </a:t>
            </a:r>
            <a:r>
              <a:rPr lang="zh-CN" altLang="en-US"/>
              <a:t>Man</a:t>
            </a:r>
            <a:r>
              <a:rPr lang="en-US" altLang="zh-CN"/>
              <a:t> </a:t>
            </a:r>
            <a:r>
              <a:rPr lang="zh-CN" altLang="en-US"/>
              <a:t>Month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77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213485"/>
            <a:ext cx="10223500" cy="3923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In computing, not all people are equal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Some</a:t>
            </a:r>
            <a:r>
              <a:rPr lang="en-US" altLang="zh-CN"/>
              <a:t> </a:t>
            </a:r>
            <a:r>
              <a:rPr lang="zh-CN" altLang="en-US"/>
              <a:t>people</a:t>
            </a:r>
            <a:r>
              <a:rPr lang="en-US" altLang="zh-CN"/>
              <a:t> </a:t>
            </a:r>
            <a:r>
              <a:rPr lang="zh-CN" altLang="en-US"/>
              <a:t>are</a:t>
            </a:r>
            <a:r>
              <a:rPr lang="en-US" altLang="zh-CN"/>
              <a:t> </a:t>
            </a:r>
            <a:r>
              <a:rPr lang="zh-CN" altLang="en-US"/>
              <a:t>much</a:t>
            </a:r>
            <a:r>
              <a:rPr lang="en-US" altLang="zh-CN"/>
              <a:t> </a:t>
            </a:r>
            <a:r>
              <a:rPr lang="zh-CN" altLang="en-US"/>
              <a:t>more</a:t>
            </a:r>
            <a:r>
              <a:rPr lang="en-US" altLang="zh-CN"/>
              <a:t> </a:t>
            </a:r>
            <a:r>
              <a:rPr lang="zh-CN" altLang="en-US"/>
              <a:t>produc</a:t>
            </a:r>
            <a:r>
              <a:rPr lang="en-US" altLang="zh-CN"/>
              <a:t>ti</a:t>
            </a:r>
            <a:r>
              <a:rPr lang="zh-CN" altLang="en-US"/>
              <a:t>ve</a:t>
            </a:r>
            <a:r>
              <a:rPr lang="en-US" altLang="zh-CN"/>
              <a:t> </a:t>
            </a:r>
            <a:r>
              <a:rPr lang="zh-CN" altLang="en-US"/>
              <a:t>(e.g.,</a:t>
            </a:r>
            <a:r>
              <a:rPr lang="en-US" altLang="zh-CN"/>
              <a:t> </a:t>
            </a:r>
            <a:r>
              <a:rPr lang="zh-CN" altLang="en-US"/>
              <a:t>more</a:t>
            </a:r>
            <a:r>
              <a:rPr lang="en-US" altLang="zh-CN"/>
              <a:t> </a:t>
            </a:r>
            <a:r>
              <a:rPr lang="zh-CN" altLang="en-US"/>
              <a:t>experienced).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Some</a:t>
            </a:r>
            <a:r>
              <a:rPr lang="en-US" altLang="zh-CN"/>
              <a:t> </a:t>
            </a:r>
            <a:r>
              <a:rPr lang="zh-CN" altLang="en-US"/>
              <a:t>tasks</a:t>
            </a:r>
            <a:r>
              <a:rPr lang="en-US" altLang="zh-CN"/>
              <a:t> </a:t>
            </a:r>
            <a:r>
              <a:rPr lang="zh-CN" altLang="en-US"/>
              <a:t>are</a:t>
            </a:r>
            <a:r>
              <a:rPr lang="en-US" altLang="zh-CN"/>
              <a:t> </a:t>
            </a:r>
            <a:r>
              <a:rPr lang="zh-CN" altLang="en-US"/>
              <a:t>too</a:t>
            </a:r>
            <a:r>
              <a:rPr lang="en-US" altLang="zh-CN"/>
              <a:t> </a:t>
            </a:r>
            <a:r>
              <a:rPr lang="zh-CN" altLang="en-US"/>
              <a:t>difficult</a:t>
            </a:r>
            <a:r>
              <a:rPr lang="en-US" altLang="zh-CN"/>
              <a:t> </a:t>
            </a:r>
            <a:r>
              <a:rPr lang="zh-CN" altLang="en-US"/>
              <a:t>for</a:t>
            </a:r>
            <a:r>
              <a:rPr lang="en-US" altLang="zh-CN"/>
              <a:t> </a:t>
            </a:r>
            <a:r>
              <a:rPr lang="zh-CN" altLang="en-US"/>
              <a:t>everybody.</a:t>
            </a:r>
          </a:p>
          <a:p>
            <a:pPr algn="l" fontAlgn="auto">
              <a:spcBef>
                <a:spcPts val="1800"/>
              </a:spcBef>
              <a:buClrTx/>
              <a:buSzTx/>
              <a:buFontTx/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Adding more people adds communications complexity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Some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</a:t>
            </a:r>
            <a:r>
              <a:rPr lang="en-US" altLang="zh-CN"/>
              <a:t>ti</a:t>
            </a:r>
            <a:r>
              <a:rPr lang="zh-CN" altLang="en-US"/>
              <a:t>es</a:t>
            </a:r>
            <a:r>
              <a:rPr lang="en-US" altLang="zh-CN"/>
              <a:t> </a:t>
            </a:r>
            <a:r>
              <a:rPr lang="zh-CN" altLang="en-US"/>
              <a:t>need</a:t>
            </a:r>
            <a:r>
              <a:rPr lang="en-US" altLang="zh-CN"/>
              <a:t> </a:t>
            </a:r>
            <a:r>
              <a:rPr lang="zh-CN" altLang="en-US"/>
              <a:t>a</a:t>
            </a:r>
            <a:r>
              <a:rPr lang="en-US" altLang="zh-CN"/>
              <a:t> </a:t>
            </a:r>
            <a:r>
              <a:rPr lang="zh-CN" altLang="en-US"/>
              <a:t>single</a:t>
            </a:r>
            <a:r>
              <a:rPr lang="en-US" altLang="zh-CN"/>
              <a:t> </a:t>
            </a:r>
            <a:r>
              <a:rPr lang="zh-CN" altLang="en-US"/>
              <a:t>mind.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Some</a:t>
            </a:r>
            <a:r>
              <a:rPr lang="en-US" altLang="zh-CN"/>
              <a:t>ti</a:t>
            </a:r>
            <a:r>
              <a:rPr lang="zh-CN" altLang="en-US"/>
              <a:t>mes,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elapsed</a:t>
            </a:r>
            <a:r>
              <a:rPr lang="en-US" altLang="zh-CN"/>
              <a:t> ti</a:t>
            </a:r>
            <a:r>
              <a:rPr lang="zh-CN" altLang="en-US"/>
              <a:t>me</a:t>
            </a:r>
            <a:r>
              <a:rPr lang="en-US" altLang="zh-CN"/>
              <a:t> </a:t>
            </a:r>
            <a:r>
              <a:rPr lang="zh-CN" altLang="en-US"/>
              <a:t>for</a:t>
            </a:r>
            <a:r>
              <a:rPr lang="en-US" altLang="zh-CN"/>
              <a:t> </a:t>
            </a:r>
            <a:r>
              <a:rPr lang="zh-CN" altLang="en-US"/>
              <a:t>an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vity</a:t>
            </a:r>
            <a:r>
              <a:rPr lang="en-US" altLang="zh-CN"/>
              <a:t> </a:t>
            </a:r>
            <a:r>
              <a:rPr lang="zh-CN" altLang="en-US"/>
              <a:t>can</a:t>
            </a:r>
            <a:r>
              <a:rPr lang="en-US" altLang="zh-CN"/>
              <a:t> </a:t>
            </a:r>
            <a:r>
              <a:rPr lang="zh-CN" altLang="en-US"/>
              <a:t>not</a:t>
            </a:r>
            <a:r>
              <a:rPr lang="en-US" altLang="zh-CN"/>
              <a:t> </a:t>
            </a:r>
            <a:r>
              <a:rPr lang="zh-CN" altLang="en-US"/>
              <a:t>be</a:t>
            </a:r>
            <a:r>
              <a:rPr lang="en-US" altLang="zh-CN"/>
              <a:t> </a:t>
            </a:r>
            <a:r>
              <a:rPr lang="zh-CN" altLang="en-US"/>
              <a:t>shortened.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>
                <a:solidFill>
                  <a:srgbClr val="C00000"/>
                </a:solidFill>
              </a:rPr>
              <a:t>Adding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more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people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may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increase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the</a:t>
            </a:r>
            <a:r>
              <a:rPr lang="en-US" altLang="zh-CN">
                <a:solidFill>
                  <a:srgbClr val="C00000"/>
                </a:solidFill>
              </a:rPr>
              <a:t> ti</a:t>
            </a:r>
            <a:r>
              <a:rPr lang="zh-CN" altLang="en-US">
                <a:solidFill>
                  <a:srgbClr val="C00000"/>
                </a:solidFill>
              </a:rPr>
              <a:t>me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to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complete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a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project.</a:t>
            </a:r>
          </a:p>
          <a:p>
            <a:pPr algn="l" fontAlgn="auto">
              <a:spcBef>
                <a:spcPts val="1800"/>
              </a:spcBef>
              <a:buClrTx/>
              <a:buSzTx/>
              <a:buFontTx/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What happens to the project if a key person is sick or quits?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Managing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Schedule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t>78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565" y="1155065"/>
            <a:ext cx="10364470" cy="4879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spcBef>
                <a:spcPts val="1800"/>
              </a:spcBef>
            </a:pPr>
            <a:r>
              <a:rPr lang="zh-CN" altLang="en-US" b="1">
                <a:solidFill>
                  <a:schemeClr val="accent1"/>
                </a:solidFill>
                <a:latin typeface="+mj-lt"/>
                <a:ea typeface="黑体" panose="02010609060101010101" charset="-122"/>
                <a:cs typeface="+mj-lt"/>
              </a:rPr>
              <a:t>The schedule may be managed by a member of the team or by an external project manager.	</a:t>
            </a:r>
            <a:endParaRPr lang="zh-CN" altLang="en-US"/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Create</a:t>
            </a:r>
            <a:r>
              <a:rPr lang="en-US" altLang="zh-CN"/>
              <a:t> </a:t>
            </a:r>
            <a:r>
              <a:rPr lang="zh-CN" altLang="en-US"/>
              <a:t>and</a:t>
            </a:r>
            <a:r>
              <a:rPr lang="en-US" altLang="zh-CN"/>
              <a:t> </a:t>
            </a:r>
            <a:r>
              <a:rPr lang="zh-CN" altLang="en-US"/>
              <a:t>maintain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schedule.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Track</a:t>
            </a:r>
            <a:r>
              <a:rPr lang="en-US" altLang="zh-CN"/>
              <a:t> </a:t>
            </a:r>
            <a:r>
              <a:rPr lang="zh-CN" altLang="en-US"/>
              <a:t>progress</a:t>
            </a:r>
            <a:r>
              <a:rPr lang="en-US" altLang="zh-CN"/>
              <a:t> </a:t>
            </a:r>
            <a:r>
              <a:rPr lang="zh-CN" altLang="en-US"/>
              <a:t>against</a:t>
            </a:r>
            <a:r>
              <a:rPr lang="en-US" altLang="zh-CN"/>
              <a:t> </a:t>
            </a:r>
            <a:r>
              <a:rPr lang="zh-CN" altLang="en-US"/>
              <a:t>schedule.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Check</a:t>
            </a:r>
            <a:r>
              <a:rPr lang="en-US" altLang="zh-CN"/>
              <a:t> </a:t>
            </a:r>
            <a:r>
              <a:rPr lang="zh-CN" altLang="en-US"/>
              <a:t>for</a:t>
            </a:r>
            <a:r>
              <a:rPr lang="en-US" altLang="zh-CN"/>
              <a:t> </a:t>
            </a:r>
            <a:r>
              <a:rPr lang="zh-CN" altLang="en-US"/>
              <a:t>slack</a:t>
            </a:r>
            <a:r>
              <a:rPr lang="en-US" altLang="zh-CN"/>
              <a:t> </a:t>
            </a:r>
            <a:r>
              <a:rPr lang="zh-CN" altLang="en-US"/>
              <a:t>in</a:t>
            </a:r>
            <a:r>
              <a:rPr lang="en-US" altLang="zh-CN"/>
              <a:t> </a:t>
            </a:r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schedule</a:t>
            </a:r>
            <a:r>
              <a:rPr lang="en-US" altLang="zh-CN"/>
              <a:t> </a:t>
            </a:r>
            <a:r>
              <a:rPr lang="zh-CN" altLang="en-US"/>
              <a:t>(minimize</a:t>
            </a:r>
            <a:r>
              <a:rPr lang="en-US" altLang="zh-CN"/>
              <a:t> </a:t>
            </a:r>
            <a:r>
              <a:rPr lang="zh-CN" altLang="en-US"/>
              <a:t>risk).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Con</a:t>
            </a:r>
            <a:r>
              <a:rPr lang="en-US" altLang="zh-CN"/>
              <a:t>ti</a:t>
            </a:r>
            <a:r>
              <a:rPr lang="zh-CN" altLang="en-US"/>
              <a:t>nually</a:t>
            </a:r>
            <a:r>
              <a:rPr lang="en-US" altLang="zh-CN"/>
              <a:t> </a:t>
            </a:r>
            <a:r>
              <a:rPr lang="zh-CN" altLang="en-US"/>
              <a:t>make</a:t>
            </a:r>
            <a:r>
              <a:rPr lang="en-US" altLang="zh-CN"/>
              <a:t> </a:t>
            </a:r>
            <a:r>
              <a:rPr lang="zh-CN" altLang="en-US"/>
              <a:t>adjustments: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Start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</a:t>
            </a:r>
            <a:r>
              <a:rPr lang="en-US" altLang="zh-CN"/>
              <a:t>ti</a:t>
            </a:r>
            <a:r>
              <a:rPr lang="zh-CN" altLang="en-US"/>
              <a:t>es</a:t>
            </a:r>
            <a:r>
              <a:rPr lang="en-US" altLang="zh-CN"/>
              <a:t> </a:t>
            </a:r>
            <a:r>
              <a:rPr lang="zh-CN" altLang="en-US"/>
              <a:t>before</a:t>
            </a:r>
            <a:r>
              <a:rPr lang="en-US" altLang="zh-CN"/>
              <a:t> </a:t>
            </a:r>
            <a:r>
              <a:rPr lang="zh-CN" altLang="en-US"/>
              <a:t>previous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</a:t>
            </a:r>
            <a:r>
              <a:rPr lang="en-US" altLang="zh-CN"/>
              <a:t>ti</a:t>
            </a:r>
            <a:r>
              <a:rPr lang="zh-CN" altLang="en-US"/>
              <a:t>es</a:t>
            </a:r>
            <a:r>
              <a:rPr lang="en-US" altLang="zh-CN"/>
              <a:t> </a:t>
            </a:r>
            <a:r>
              <a:rPr lang="zh-CN" altLang="en-US"/>
              <a:t>complete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Sub-contract</a:t>
            </a:r>
            <a:r>
              <a:rPr lang="en-US" altLang="zh-CN"/>
              <a:t> </a:t>
            </a:r>
            <a:r>
              <a:rPr lang="zh-CN" altLang="en-US"/>
              <a:t>ac</a:t>
            </a:r>
            <a:r>
              <a:rPr lang="en-US" altLang="zh-CN"/>
              <a:t>ti</a:t>
            </a:r>
            <a:r>
              <a:rPr lang="zh-CN" altLang="en-US"/>
              <a:t>vi</a:t>
            </a:r>
            <a:r>
              <a:rPr lang="en-US" altLang="zh-CN"/>
              <a:t>ti</a:t>
            </a:r>
            <a:r>
              <a:rPr lang="zh-CN" altLang="en-US"/>
              <a:t>es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Renego</a:t>
            </a:r>
            <a:r>
              <a:rPr lang="en-US" altLang="zh-CN"/>
              <a:t>ti</a:t>
            </a:r>
            <a:r>
              <a:rPr lang="zh-CN" altLang="en-US"/>
              <a:t>ate</a:t>
            </a:r>
            <a:r>
              <a:rPr lang="en-US" altLang="zh-CN"/>
              <a:t> </a:t>
            </a:r>
            <a:r>
              <a:rPr lang="zh-CN" altLang="en-US"/>
              <a:t>deliverables	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/>
              <a:t>•</a:t>
            </a:r>
            <a:r>
              <a:rPr lang="en-US" altLang="zh-CN"/>
              <a:t> </a:t>
            </a:r>
            <a:r>
              <a:rPr lang="zh-CN" altLang="en-US"/>
              <a:t>Keep</a:t>
            </a:r>
            <a:r>
              <a:rPr lang="en-US" altLang="zh-CN"/>
              <a:t> </a:t>
            </a:r>
            <a:r>
              <a:rPr lang="zh-CN" altLang="en-US"/>
              <a:t>senior</a:t>
            </a:r>
            <a:r>
              <a:rPr lang="en-US" altLang="zh-CN"/>
              <a:t> </a:t>
            </a:r>
            <a:r>
              <a:rPr lang="zh-CN" altLang="en-US"/>
              <a:t>management</a:t>
            </a:r>
            <a:r>
              <a:rPr lang="en-US" altLang="zh-CN"/>
              <a:t> </a:t>
            </a:r>
            <a:r>
              <a:rPr lang="zh-CN" altLang="en-US"/>
              <a:t>informed</a:t>
            </a:r>
            <a:r>
              <a:rPr lang="en-US" altLang="zh-CN"/>
              <a:t> </a:t>
            </a:r>
            <a:r>
              <a:rPr lang="zh-CN" altLang="en-US"/>
              <a:t>(visibility).</a:t>
            </a:r>
          </a:p>
          <a:p>
            <a:pPr indent="0" fontAlgn="auto">
              <a:spcBef>
                <a:spcPts val="1800"/>
              </a:spcBef>
            </a:pPr>
            <a:r>
              <a:rPr lang="zh-CN" altLang="en-US">
                <a:solidFill>
                  <a:srgbClr val="C00000"/>
                </a:solidFill>
              </a:rPr>
              <a:t>Needs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the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confidence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of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the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team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members.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AFCCA-7668-193B-8FA8-D78E3DE1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0910-18F3-AC70-C551-004BD651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Requirements on Final Project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E18B48-A0A7-582F-4177-D1676A06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DB6BCFC-9A52-48B0-BBC9-8A6E173D6F7A}"/>
              </a:ext>
            </a:extLst>
          </p:cNvPr>
          <p:cNvSpPr txBox="1"/>
          <p:nvPr/>
        </p:nvSpPr>
        <p:spPr>
          <a:xfrm>
            <a:off x="572375" y="1690062"/>
            <a:ext cx="11163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Helvetica" pitchFamily="2" charset="0"/>
                <a:cs typeface="Arial" panose="020B0604020202020204" pitchFamily="34" charset="0"/>
              </a:rPr>
              <a:t>3. Describe your project plan/schedule in your final report, with the techniques &amp; components introduced in this part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5958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53C76-6303-06CF-FBB6-D95EEE356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93D2-B177-3D10-10B7-5CC2CE56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Waterfall Model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59CD36-408B-4A75-B699-A3F3A2C5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09D0B9-C3DE-D7ED-7286-18F3C85F9899}"/>
              </a:ext>
            </a:extLst>
          </p:cNvPr>
          <p:cNvGrpSpPr/>
          <p:nvPr/>
        </p:nvGrpSpPr>
        <p:grpSpPr>
          <a:xfrm>
            <a:off x="1624489" y="1240972"/>
            <a:ext cx="8943022" cy="4742297"/>
            <a:chOff x="2061898" y="1684150"/>
            <a:chExt cx="7452106" cy="380270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29D3F1C-6E82-7291-A4A5-48450B78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1898" y="1684150"/>
              <a:ext cx="6713802" cy="237002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8BC22D0-96D6-9398-B141-245FADBDE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7366" y="4054175"/>
              <a:ext cx="4366638" cy="1432684"/>
            </a:xfrm>
            <a:prstGeom prst="rect">
              <a:avLst/>
            </a:prstGeom>
          </p:spPr>
        </p:pic>
      </p:grpSp>
      <p:sp>
        <p:nvSpPr>
          <p:cNvPr id="8" name="TextBox 3">
            <a:extLst>
              <a:ext uri="{FF2B5EF4-FFF2-40B4-BE49-F238E27FC236}">
                <a16:creationId xmlns:a16="http://schemas.microsoft.com/office/drawing/2014/main" id="{80852852-0BBE-57F3-43C3-BF9003716738}"/>
              </a:ext>
            </a:extLst>
          </p:cNvPr>
          <p:cNvSpPr txBox="1"/>
          <p:nvPr/>
        </p:nvSpPr>
        <p:spPr>
          <a:xfrm>
            <a:off x="969957" y="4408865"/>
            <a:ext cx="37113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There are problems with this basic model and it is rarely used in practice.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942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540868" y="2606037"/>
            <a:ext cx="7978032" cy="914400"/>
          </a:xfrm>
        </p:spPr>
        <p:txBody>
          <a:bodyPr>
            <a:normAutofit fontScale="92500"/>
          </a:bodyPr>
          <a:lstStyle/>
          <a:p>
            <a:pPr algn="r"/>
            <a:r>
              <a:rPr lang="en-US" altLang="zh-CN" dirty="0"/>
              <a:t>Thanks for your listening!</a:t>
            </a:r>
            <a:endParaRPr lang="zh-CN" altLang="en-US" dirty="0"/>
          </a:p>
        </p:txBody>
      </p:sp>
      <p:cxnSp>
        <p:nvCxnSpPr>
          <p:cNvPr id="27" name="直接连接符 2"/>
          <p:cNvCxnSpPr/>
          <p:nvPr/>
        </p:nvCxnSpPr>
        <p:spPr>
          <a:xfrm>
            <a:off x="11226555" y="4069080"/>
            <a:ext cx="0" cy="786699"/>
          </a:xfrm>
          <a:prstGeom prst="line">
            <a:avLst/>
          </a:prstGeom>
          <a:ln w="508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63"/>
          <p:cNvSpPr/>
          <p:nvPr/>
        </p:nvSpPr>
        <p:spPr>
          <a:xfrm>
            <a:off x="8043723" y="4360552"/>
            <a:ext cx="3003067" cy="61157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2025/02/28</a:t>
            </a:r>
            <a:endParaRPr lang="zh-CN" altLang="en-US" sz="2800" dirty="0">
              <a:solidFill>
                <a:schemeClr val="accent1"/>
              </a:solidFill>
              <a:latin typeface="Helvetica" pitchFamily="2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矩形 66"/>
          <p:cNvSpPr/>
          <p:nvPr/>
        </p:nvSpPr>
        <p:spPr>
          <a:xfrm>
            <a:off x="4295518" y="3921753"/>
            <a:ext cx="6751272" cy="611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Instructor: Liu, </a:t>
            </a:r>
            <a:r>
              <a:rPr lang="en-US" altLang="zh-CN" sz="2800" dirty="0" err="1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Guangchi</a:t>
            </a:r>
            <a:r>
              <a:rPr lang="en-US" altLang="zh-CN" sz="2800" dirty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  <a:sym typeface="+mn-lt"/>
              </a:rPr>
              <a:t> Ph.D.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22ADE-4E74-48B8-D1EA-4ED64F710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8861-9571-F1E7-4379-F1CFB17E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Waterfall Model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163066-8C4C-D438-0977-1580357C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524D94E-A194-6469-2551-73E94B293542}"/>
              </a:ext>
            </a:extLst>
          </p:cNvPr>
          <p:cNvSpPr txBox="1"/>
          <p:nvPr/>
        </p:nvSpPr>
        <p:spPr>
          <a:xfrm>
            <a:off x="493549" y="1372887"/>
            <a:ext cx="109465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The waterfall model is a 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rPr>
              <a:t>heavyweight process </a:t>
            </a:r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with full documentation of each process step.</a:t>
            </a:r>
          </a:p>
          <a:p>
            <a:endParaRPr lang="en-US" altLang="zh-CN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Advantages:</a:t>
            </a: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Separation of tasks</a:t>
            </a:r>
          </a:p>
          <a:p>
            <a:r>
              <a:rPr lang="en-US" altLang="zh-CN" sz="2000" dirty="0"/>
              <a:t>	Process visibility</a:t>
            </a:r>
          </a:p>
          <a:p>
            <a:r>
              <a:rPr lang="en-US" altLang="zh-CN" sz="2000" dirty="0"/>
              <a:t>	Quality control at each step</a:t>
            </a:r>
          </a:p>
          <a:p>
            <a:r>
              <a:rPr lang="en-US" altLang="zh-CN" sz="2000" dirty="0"/>
              <a:t>	Cost monitoring at each step</a:t>
            </a:r>
          </a:p>
          <a:p>
            <a:endParaRPr lang="en-US" sz="2000" dirty="0"/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Disadvantages:</a:t>
            </a:r>
          </a:p>
          <a:p>
            <a:r>
              <a:rPr lang="en-US" altLang="zh-CN" sz="2000" dirty="0"/>
              <a:t>	In practice, each stage in the process reveals new understanding of the previous 	stages, which often requires the earlier stages to be revised.</a:t>
            </a:r>
          </a:p>
          <a:p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515223"/>
                </a:solidFill>
                <a:latin typeface="Helvetica" pitchFamily="2" charset="0"/>
                <a:cs typeface="Arial" panose="020B0604020202020204" pitchFamily="34" charset="0"/>
              </a:rPr>
              <a:t>The Waterfall Model is not flexible enough.</a:t>
            </a:r>
            <a:endParaRPr lang="en-US" sz="2000" b="1" dirty="0">
              <a:solidFill>
                <a:srgbClr val="515223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2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5912</Words>
  <Application>Microsoft Macintosh PowerPoint</Application>
  <PresentationFormat>Widescreen</PresentationFormat>
  <Paragraphs>670</Paragraphs>
  <Slides>80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-apple-system</vt:lpstr>
      <vt:lpstr>等线</vt:lpstr>
      <vt:lpstr>微软雅黑</vt:lpstr>
      <vt:lpstr>Arial</vt:lpstr>
      <vt:lpstr>Calibri</vt:lpstr>
      <vt:lpstr>Cambria Math</vt:lpstr>
      <vt:lpstr>Helvetica</vt:lpstr>
      <vt:lpstr>Helvetica Regular</vt:lpstr>
      <vt:lpstr>1_Office 主题​​</vt:lpstr>
      <vt:lpstr>Paint.Picture</vt:lpstr>
      <vt:lpstr>PowerPoint Presentation</vt:lpstr>
      <vt:lpstr>PowerPoint Presentation</vt:lpstr>
      <vt:lpstr>Sequence of Processes</vt:lpstr>
      <vt:lpstr>Software Development Processes</vt:lpstr>
      <vt:lpstr>Heavyweight and Lightweight Software Development</vt:lpstr>
      <vt:lpstr>Heavyweight and Lightweight Methodologies</vt:lpstr>
      <vt:lpstr>History</vt:lpstr>
      <vt:lpstr>The Waterfall Model</vt:lpstr>
      <vt:lpstr>The Waterfall Model</vt:lpstr>
      <vt:lpstr>The Waterfall Model</vt:lpstr>
      <vt:lpstr>Modified Waterfall Model</vt:lpstr>
      <vt:lpstr>When to Use the Modified Waterfall Model</vt:lpstr>
      <vt:lpstr>Iterative Refinement</vt:lpstr>
      <vt:lpstr>Iterative Refinement: an Example</vt:lpstr>
      <vt:lpstr>Iterative Refinement</vt:lpstr>
      <vt:lpstr>Discussion of Iterative Refinement</vt:lpstr>
      <vt:lpstr>Spiral Development</vt:lpstr>
      <vt:lpstr>Spiral Development</vt:lpstr>
      <vt:lpstr>Discussion of Spiral Development</vt:lpstr>
      <vt:lpstr>Incremental Release of Online Systems</vt:lpstr>
      <vt:lpstr>Agile Methods</vt:lpstr>
      <vt:lpstr>Agile Development</vt:lpstr>
      <vt:lpstr>Agile: Releasing Code</vt:lpstr>
      <vt:lpstr>Agile Development: Rework</vt:lpstr>
      <vt:lpstr>Mixed Processes</vt:lpstr>
      <vt:lpstr>Mixed Processes: Phased Development</vt:lpstr>
      <vt:lpstr>Observations about Software Processes</vt:lpstr>
      <vt:lpstr>Choosing a Software Process</vt:lpstr>
      <vt:lpstr>Corporate Processes</vt:lpstr>
      <vt:lpstr>Fashion and Buzz Words</vt:lpstr>
      <vt:lpstr>Requirements on Final Project</vt:lpstr>
      <vt:lpstr>PowerPoint Presentation</vt:lpstr>
      <vt:lpstr>Feasibility Study</vt:lpstr>
      <vt:lpstr>Feasibility Study</vt:lpstr>
      <vt:lpstr>Why are Feasibility Studies Difficult?</vt:lpstr>
      <vt:lpstr>Why are Feasibility Studies Difficult?</vt:lpstr>
      <vt:lpstr>The Decision Maker's Viewpoint</vt:lpstr>
      <vt:lpstr>Where are the Risks? Can they be Minimized?</vt:lpstr>
      <vt:lpstr>Organizational Feasibility</vt:lpstr>
      <vt:lpstr>Feasibility Study: Scope</vt:lpstr>
      <vt:lpstr>Feasibility Study: Benefits</vt:lpstr>
      <vt:lpstr>Feasibility Study: Technical</vt:lpstr>
      <vt:lpstr>Feasibility Study: Planning and Resources</vt:lpstr>
      <vt:lpstr>Feasibility Study: Alternatives and Risks</vt:lpstr>
      <vt:lpstr>Techniques for Feasibility Studies</vt:lpstr>
      <vt:lpstr>Techniques for Feasibility Studies</vt:lpstr>
      <vt:lpstr>Feasibility Study: Decision</vt:lpstr>
      <vt:lpstr>Feasibility Report</vt:lpstr>
      <vt:lpstr>Requirements on Final Project</vt:lpstr>
      <vt:lpstr>PowerPoint Presentation</vt:lpstr>
      <vt:lpstr>The Aim of Project Management</vt:lpstr>
      <vt:lpstr>The Challenge of Project Management</vt:lpstr>
      <vt:lpstr>The Challenge of Project Management (continued)</vt:lpstr>
      <vt:lpstr>Aspects of Project Management</vt:lpstr>
      <vt:lpstr>Terminology</vt:lpstr>
      <vt:lpstr>Terminology</vt:lpstr>
      <vt:lpstr>Standard Approach to Project Management</vt:lpstr>
      <vt:lpstr>Agile Approach to Project Management</vt:lpstr>
      <vt:lpstr>Estimating the Time for an Activity</vt:lpstr>
      <vt:lpstr>Team Estimating</vt:lpstr>
      <vt:lpstr>Start-up Time</vt:lpstr>
      <vt:lpstr>Project Planning Tools</vt:lpstr>
      <vt:lpstr>A Simple Gantt Chart</vt:lpstr>
      <vt:lpstr>Gantt Charts</vt:lpstr>
      <vt:lpstr>Activity Graph</vt:lpstr>
      <vt:lpstr>Example:Activity Graph w/ Time Estimate</vt:lpstr>
      <vt:lpstr>Earliest Event Dates and Earliest Start Dates</vt:lpstr>
      <vt:lpstr>Earliest Event Dates and Earliest Start Dates</vt:lpstr>
      <vt:lpstr>Latest Event Dates and Latest Start Dates</vt:lpstr>
      <vt:lpstr>Latest Event Dates and Latest Start Dates</vt:lpstr>
      <vt:lpstr>Critical Path</vt:lpstr>
      <vt:lpstr>Slack</vt:lpstr>
      <vt:lpstr>Slack and Critical Path</vt:lpstr>
      <vt:lpstr>Using the Critical Path Method to Identify Problems</vt:lpstr>
      <vt:lpstr>Adding Resources to Activity Graph or Gantt Chart</vt:lpstr>
      <vt:lpstr>Using Activity Graphs for Resources</vt:lpstr>
      <vt:lpstr>Key Personnel: The Mythical Man Month</vt:lpstr>
      <vt:lpstr>Managing the Schedule</vt:lpstr>
      <vt:lpstr>Requirements on Final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子豪 任</dc:creator>
  <cp:lastModifiedBy>Microsoft Office User</cp:lastModifiedBy>
  <cp:revision>11</cp:revision>
  <dcterms:created xsi:type="dcterms:W3CDTF">2024-02-21T14:54:05Z</dcterms:created>
  <dcterms:modified xsi:type="dcterms:W3CDTF">2025-02-28T01:23:33Z</dcterms:modified>
</cp:coreProperties>
</file>