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582" r:id="rId3"/>
    <p:sldId id="680" r:id="rId5"/>
    <p:sldId id="545" r:id="rId6"/>
    <p:sldId id="584" r:id="rId7"/>
    <p:sldId id="585" r:id="rId8"/>
    <p:sldId id="616" r:id="rId9"/>
    <p:sldId id="586" r:id="rId10"/>
    <p:sldId id="587" r:id="rId11"/>
    <p:sldId id="588" r:id="rId12"/>
    <p:sldId id="589" r:id="rId13"/>
    <p:sldId id="590" r:id="rId14"/>
    <p:sldId id="591" r:id="rId15"/>
    <p:sldId id="592" r:id="rId16"/>
    <p:sldId id="593" r:id="rId17"/>
    <p:sldId id="594" r:id="rId18"/>
    <p:sldId id="595" r:id="rId19"/>
    <p:sldId id="603" r:id="rId20"/>
    <p:sldId id="596" r:id="rId21"/>
    <p:sldId id="597" r:id="rId22"/>
    <p:sldId id="598" r:id="rId23"/>
    <p:sldId id="599" r:id="rId24"/>
    <p:sldId id="600" r:id="rId25"/>
    <p:sldId id="601" r:id="rId26"/>
    <p:sldId id="602" r:id="rId27"/>
    <p:sldId id="681" r:id="rId28"/>
    <p:sldId id="604" r:id="rId29"/>
    <p:sldId id="605" r:id="rId30"/>
    <p:sldId id="606" r:id="rId31"/>
    <p:sldId id="608" r:id="rId32"/>
    <p:sldId id="609" r:id="rId33"/>
    <p:sldId id="610" r:id="rId34"/>
    <p:sldId id="611" r:id="rId35"/>
    <p:sldId id="612" r:id="rId36"/>
    <p:sldId id="675" r:id="rId37"/>
    <p:sldId id="618" r:id="rId38"/>
    <p:sldId id="619" r:id="rId39"/>
    <p:sldId id="620" r:id="rId40"/>
    <p:sldId id="683" r:id="rId41"/>
    <p:sldId id="684" r:id="rId42"/>
    <p:sldId id="677" r:id="rId43"/>
    <p:sldId id="621" r:id="rId44"/>
    <p:sldId id="622" r:id="rId45"/>
    <p:sldId id="678" r:id="rId46"/>
    <p:sldId id="623" r:id="rId47"/>
    <p:sldId id="679"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autoAdjust="0"/>
    <p:restoredTop sz="94684"/>
  </p:normalViewPr>
  <p:slideViewPr>
    <p:cSldViewPr snapToGrid="0">
      <p:cViewPr varScale="1">
        <p:scale>
          <a:sx n="167" d="100"/>
          <a:sy n="167" d="100"/>
        </p:scale>
        <p:origin x="1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B7413-AF54-469D-ABFD-75D5619B000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A31E6-CBE9-40EA-A2F4-8D17CCD5DD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7" Type="http://schemas.openxmlformats.org/officeDocument/2006/relationships/hyperlink" Target="https://zhuanlan.zhihu.com/p/335298500" TargetMode="External"/><Relationship Id="rId6" Type="http://schemas.openxmlformats.org/officeDocument/2006/relationships/hyperlink" Target="https://weibo.com/p/1005052284144087/photos?type=photo" TargetMode="External"/><Relationship Id="rId5" Type="http://schemas.openxmlformats.org/officeDocument/2006/relationships/hyperlink" Target="https://www.seu.edu.cn/bsxtwxw/main.htm" TargetMode="External"/><Relationship Id="rId4" Type="http://schemas.openxmlformats.org/officeDocument/2006/relationships/hyperlink" Target="https://mp.weixin.qq.com/mp/profile_ext?action=home&amp;__biz=MzA4MzM3Mzc3Ng==&amp;scene=124#wechat_redirect" TargetMode="External"/><Relationship Id="rId3" Type="http://schemas.openxmlformats.org/officeDocument/2006/relationships/hyperlink" Target="http://www.officeplus.cn/p/51/102751.shtml"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90204" pitchFamily="34" charset="0"/>
              <a:buChar char="•"/>
            </a:pPr>
            <a:r>
              <a:rPr lang="zh-CN" altLang="en-US" dirty="0">
                <a:cs typeface="+mn-ea"/>
                <a:sym typeface="+mn-lt"/>
              </a:rPr>
              <a:t>本模板基于“</a:t>
            </a:r>
            <a:r>
              <a:rPr lang="zh-CN" altLang="en-US" dirty="0">
                <a:hlinkClick r:id="rId3"/>
              </a:rPr>
              <a:t>中国科学院大学</a:t>
            </a:r>
            <a:r>
              <a:rPr lang="en-US" altLang="zh-CN" dirty="0">
                <a:hlinkClick r:id="rId3"/>
              </a:rPr>
              <a:t>-</a:t>
            </a:r>
            <a:r>
              <a:rPr lang="zh-CN" altLang="en-US" dirty="0">
                <a:hlinkClick r:id="rId3"/>
              </a:rPr>
              <a:t>路人丁</a:t>
            </a:r>
            <a:r>
              <a:rPr lang="en-US" altLang="zh-CN" dirty="0">
                <a:hlinkClick r:id="rId3"/>
              </a:rPr>
              <a:t>-PPT</a:t>
            </a:r>
            <a:r>
              <a:rPr lang="zh-CN" altLang="en-US" dirty="0">
                <a:hlinkClick r:id="rId3"/>
              </a:rPr>
              <a:t>模板</a:t>
            </a:r>
            <a:r>
              <a:rPr lang="zh-CN" altLang="en-US" dirty="0"/>
              <a:t>”魔改而成，著作权归该作者所有。</a:t>
            </a:r>
            <a:endParaRPr lang="en-US" altLang="zh-CN" dirty="0"/>
          </a:p>
          <a:p>
            <a:pPr marL="285750" indent="-285750">
              <a:lnSpc>
                <a:spcPct val="150000"/>
              </a:lnSpc>
              <a:buFont typeface="Arial" panose="020B0604020202090204" pitchFamily="34" charset="0"/>
              <a:buChar char="•"/>
            </a:pPr>
            <a:r>
              <a:rPr lang="zh-CN" altLang="en-US" dirty="0"/>
              <a:t>本模板中使用的东南大学校徽、校标文字组合、校训文字等素材来自于微信公众号“</a:t>
            </a:r>
            <a:r>
              <a:rPr lang="zh-CN" altLang="en-US" dirty="0">
                <a:hlinkClick r:id="rId4"/>
              </a:rPr>
              <a:t>金木屋</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本模板的视觉设计参考了“</a:t>
            </a:r>
            <a:r>
              <a:rPr lang="zh-CN" altLang="en-US" dirty="0">
                <a:hlinkClick r:id="rId5"/>
              </a:rPr>
              <a:t>东南大学视觉识别系统</a:t>
            </a:r>
            <a:r>
              <a:rPr lang="zh-CN" altLang="en-US" dirty="0"/>
              <a:t>”。</a:t>
            </a:r>
            <a:endParaRPr lang="en-US" altLang="zh-CN" dirty="0"/>
          </a:p>
          <a:p>
            <a:pPr marL="285750" indent="-285750">
              <a:lnSpc>
                <a:spcPct val="150000"/>
              </a:lnSpc>
              <a:buFont typeface="Arial" panose="020B0604020202090204" pitchFamily="34" charset="0"/>
              <a:buChar char="•"/>
            </a:pPr>
            <a:r>
              <a:rPr lang="zh-CN" altLang="en-US" dirty="0"/>
              <a:t>人物介绍页头像素材来自 </a:t>
            </a:r>
            <a:r>
              <a:rPr lang="zh-CN" altLang="en-US" dirty="0">
                <a:hlinkClick r:id="rId6"/>
              </a:rPr>
              <a:t>小肥柴</a:t>
            </a:r>
            <a:r>
              <a:rPr lang="zh-CN" altLang="en-US" dirty="0"/>
              <a:t>。</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本模板力求简洁，布局合理，主次分明。以学术风为设计理念，适用于学术报告与论文答辩等相关应用场景。模板未使用任何动画效果。</a:t>
            </a:r>
            <a:endParaRPr lang="en-US" altLang="zh-CN" dirty="0"/>
          </a:p>
          <a:p>
            <a:pPr marL="285750" indent="-285750">
              <a:lnSpc>
                <a:spcPct val="150000"/>
              </a:lnSpc>
              <a:buFont typeface="Arial" panose="020B0604020202090204" pitchFamily="34" charset="0"/>
              <a:buChar char="•"/>
            </a:pPr>
            <a:r>
              <a:rPr lang="zh-CN" altLang="en-US" dirty="0"/>
              <a:t>您仅可以以个人非商业用途使用本</a:t>
            </a:r>
            <a:r>
              <a:rPr lang="en-US" altLang="zh-CN" dirty="0"/>
              <a:t>PPT</a:t>
            </a:r>
            <a:r>
              <a:rPr lang="zh-CN" altLang="en-US" dirty="0"/>
              <a:t>模板，不可将信息内容的全部或部分用以出售，或以出租、出借、转让、分销、发布等其他任何方式供其他人使用。</a:t>
            </a:r>
            <a:endParaRPr lang="en-US" altLang="zh-CN" dirty="0"/>
          </a:p>
          <a:p>
            <a:pPr marL="285750" indent="-285750">
              <a:lnSpc>
                <a:spcPct val="150000"/>
              </a:lnSpc>
              <a:buFont typeface="Arial" panose="020B0604020202090204" pitchFamily="34" charset="0"/>
              <a:buChar char="•"/>
            </a:pPr>
            <a:endParaRPr lang="en-US" altLang="zh-CN" sz="800" dirty="0"/>
          </a:p>
          <a:p>
            <a:pPr marL="285750" indent="-285750">
              <a:lnSpc>
                <a:spcPct val="150000"/>
              </a:lnSpc>
              <a:buFont typeface="Arial" panose="020B0604020202090204" pitchFamily="34" charset="0"/>
              <a:buChar char="•"/>
            </a:pPr>
            <a:r>
              <a:rPr lang="zh-CN" altLang="en-US" dirty="0"/>
              <a:t>欢迎 </a:t>
            </a:r>
            <a:r>
              <a:rPr lang="zh-CN" altLang="en-US" dirty="0">
                <a:hlinkClick r:id="rId7"/>
              </a:rPr>
              <a:t>持续关注东南大学止于至善学术风</a:t>
            </a:r>
            <a:r>
              <a:rPr lang="en-US" altLang="zh-CN" dirty="0">
                <a:hlinkClick r:id="rId7"/>
              </a:rPr>
              <a:t> PPT </a:t>
            </a:r>
            <a:r>
              <a:rPr lang="zh-CN" altLang="en-US" dirty="0">
                <a:hlinkClick r:id="rId7"/>
              </a:rPr>
              <a:t>模板</a:t>
            </a:r>
            <a:r>
              <a:rPr lang="zh-CN" altLang="en-US" dirty="0"/>
              <a:t> （</a:t>
            </a:r>
            <a:r>
              <a:rPr lang="en-US" altLang="zh-CN" sz="1200" b="0" i="0" kern="1200" dirty="0">
                <a:solidFill>
                  <a:schemeClr val="tx1"/>
                </a:solidFill>
                <a:effectLst/>
                <a:latin typeface="+mn-lt"/>
                <a:ea typeface="+mn-ea"/>
                <a:cs typeface="+mn-cs"/>
              </a:rPr>
              <a:t>https://</a:t>
            </a:r>
            <a:r>
              <a:rPr lang="en-US" altLang="zh-CN" sz="1200" b="0" i="0" kern="1200" dirty="0" err="1">
                <a:solidFill>
                  <a:schemeClr val="tx1"/>
                </a:solidFill>
                <a:effectLst/>
                <a:latin typeface="+mn-lt"/>
                <a:ea typeface="+mn-ea"/>
                <a:cs typeface="+mn-cs"/>
              </a:rPr>
              <a:t>zhuanlan.zhihu.com</a:t>
            </a:r>
            <a:r>
              <a:rPr lang="en-US" altLang="zh-CN" sz="1200" b="0" i="0" kern="1200" dirty="0">
                <a:solidFill>
                  <a:schemeClr val="tx1"/>
                </a:solidFill>
                <a:effectLst/>
                <a:latin typeface="+mn-lt"/>
                <a:ea typeface="+mn-ea"/>
                <a:cs typeface="+mn-cs"/>
              </a:rPr>
              <a:t>/p/335298500</a:t>
            </a:r>
            <a:r>
              <a:rPr lang="zh-CN" altLang="en-US" dirty="0"/>
              <a:t>）后续的功能优化及多语言更新版本。</a:t>
            </a:r>
            <a:endParaRPr lang="en-US" altLang="zh-CN" dirty="0"/>
          </a:p>
          <a:p>
            <a:pPr marL="285750" indent="-285750">
              <a:lnSpc>
                <a:spcPct val="150000"/>
              </a:lnSpc>
              <a:buFont typeface="Arial" panose="020B0604020202090204" pitchFamily="34" charset="0"/>
              <a:buChar char="•"/>
            </a:pPr>
            <a:r>
              <a:rPr lang="zh-CN" altLang="en-US" dirty="0"/>
              <a:t>最后，祝汇报顺利，马到成功！</a:t>
            </a:r>
            <a:endParaRPr lang="en-US" altLang="zh-CN" dirty="0"/>
          </a:p>
          <a:p>
            <a:pPr marL="285750" indent="-285750">
              <a:lnSpc>
                <a:spcPct val="150000"/>
              </a:lnSpc>
              <a:buFont typeface="Arial" panose="020B0604020202090204" pitchFamily="34" charset="0"/>
              <a:buChar char="•"/>
            </a:pPr>
            <a:endParaRPr lang="en-US" altLang="zh-CN" dirty="0"/>
          </a:p>
          <a:p>
            <a:pPr marL="285750" marR="0" lvl="0" indent="-285750" algn="l" defTabSz="914400" rtl="0" eaLnBrk="1" fontAlgn="auto" latinLnBrk="0" hangingPunct="1">
              <a:lnSpc>
                <a:spcPct val="150000"/>
              </a:lnSpc>
              <a:spcBef>
                <a:spcPts val="0"/>
              </a:spcBef>
              <a:spcAft>
                <a:spcPts val="0"/>
              </a:spcAft>
              <a:buClrTx/>
              <a:buSzTx/>
              <a:buFont typeface="Arial" panose="020B0604020202090204" pitchFamily="34" charset="0"/>
              <a:buChar char="•"/>
              <a:defRPr/>
            </a:pPr>
            <a:r>
              <a:rPr kumimoji="1" lang="en-US" altLang="zh-CN" dirty="0">
                <a:latin typeface="+mn-ea"/>
                <a:cs typeface="Arial" panose="020B0604020202090204" pitchFamily="34" charset="0"/>
              </a:rPr>
              <a:t>Version:</a:t>
            </a:r>
            <a:r>
              <a:rPr kumimoji="1" lang="zh-CN" altLang="en-US" dirty="0">
                <a:latin typeface="+mn-ea"/>
                <a:cs typeface="Arial" panose="020B0604020202090204" pitchFamily="34" charset="0"/>
              </a:rPr>
              <a:t> </a:t>
            </a:r>
            <a:r>
              <a:rPr kumimoji="1" lang="en-US" altLang="zh-CN" dirty="0">
                <a:latin typeface="+mn-ea"/>
                <a:cs typeface="Arial" panose="020B0604020202090204" pitchFamily="34" charset="0"/>
              </a:rPr>
              <a:t>(2021) v1.5-en.</a:t>
            </a:r>
            <a:endParaRPr kumimoji="1" lang="zh-CN" altLang="en-US" dirty="0">
              <a:latin typeface="+mn-ea"/>
              <a:cs typeface="Arial" panose="020B060402020209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A31E6-CBE9-40EA-A2F4-8D17CCD5DDD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solidFill>
                <a:schemeClr val="accent6"/>
              </a:solidFill>
              <a:latin typeface="Helvetica Regular" pitchFamily="2" charset="0"/>
            </a:endParaRPr>
          </a:p>
        </p:txBody>
      </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hasCustomPrompt="1"/>
          </p:nvPr>
        </p:nvSpPr>
        <p:spPr>
          <a:xfrm>
            <a:off x="1091255" y="237834"/>
            <a:ext cx="8168208" cy="790865"/>
          </a:xfrm>
        </p:spPr>
        <p:txBody>
          <a:bodyPr wrap="square" lIns="0" tIns="0" rIns="0" bIns="0">
            <a:normAutofit/>
          </a:bodyPr>
          <a:lstStyle>
            <a:lvl1pPr>
              <a:defRPr sz="3600" b="1" i="0">
                <a:solidFill>
                  <a:schemeClr val="accent1"/>
                </a:solidFill>
                <a:latin typeface="Helvetica" pitchFamily="2" charset="0"/>
                <a:cs typeface="Arial" panose="020B0604020202090204" pitchFamily="34"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sp>
        <p:nvSpPr>
          <p:cNvPr id="13" name="日期占位符 12"/>
          <p:cNvSpPr>
            <a:spLocks noGrp="1"/>
          </p:cNvSpPr>
          <p:nvPr>
            <p:ph type="dt" sz="half" idx="10"/>
          </p:nvPr>
        </p:nvSpPr>
        <p:spPr/>
        <p:txBody>
          <a:bodyPr/>
          <a:lstStyle/>
          <a:p>
            <a:endParaRPr lang="zh-CN" altLang="en-US"/>
          </a:p>
        </p:txBody>
      </p:sp>
      <p:sp>
        <p:nvSpPr>
          <p:cNvPr id="14" name="页脚占位符 13"/>
          <p:cNvSpPr>
            <a:spLocks noGrp="1"/>
          </p:cNvSpPr>
          <p:nvPr>
            <p:ph type="ftr" sz="quarter" idx="11"/>
          </p:nvPr>
        </p:nvSpPr>
        <p:spPr/>
        <p:txBody>
          <a:bodyPr/>
          <a:lstStyle/>
          <a:p>
            <a:endParaRPr lang="zh-CN" altLang="en-US" dirty="0"/>
          </a:p>
        </p:txBody>
      </p:sp>
      <p:sp>
        <p:nvSpPr>
          <p:cNvPr id="15" name="灯片编号占位符 14"/>
          <p:cNvSpPr>
            <a:spLocks noGrp="1"/>
          </p:cNvSpPr>
          <p:nvPr>
            <p:ph type="sldNum" sz="quarter" idx="12"/>
          </p:nvPr>
        </p:nvSpPr>
        <p:spPr/>
        <p:txBody>
          <a:bodyPr/>
          <a:lstStyle>
            <a:lvl1pPr>
              <a:defRPr>
                <a:solidFill>
                  <a:schemeClr val="tx1"/>
                </a:solidFill>
              </a:defRPr>
            </a:lvl1pPr>
          </a:lstStyle>
          <a:p>
            <a:fld id="{2515AB8F-1C56-49E9-90C8-78D22B0C1B97}" type="slidenum">
              <a:rPr lang="zh-CN" altLang="en-US" smtClean="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b="0" i="0" dirty="0">
              <a:latin typeface="Helvetica Regular" pitchFamily="2" charset="0"/>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3"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accent3"/>
              </a:solidFill>
              <a:latin typeface="Helvetica Regular" pitchFamily="2" charset="0"/>
              <a:cs typeface="+mn-ea"/>
              <a:sym typeface="+mn-lt"/>
            </a:endParaRPr>
          </a:p>
        </p:txBody>
      </p:sp>
      <p:sp>
        <p:nvSpPr>
          <p:cNvPr id="92" name="标题 1"/>
          <p:cNvSpPr>
            <a:spLocks noGrp="1"/>
          </p:cNvSpPr>
          <p:nvPr>
            <p:ph type="title" hasCustomPrompt="1"/>
          </p:nvPr>
        </p:nvSpPr>
        <p:spPr>
          <a:xfrm>
            <a:off x="1091255" y="237834"/>
            <a:ext cx="8168208" cy="790865"/>
          </a:xfrm>
        </p:spPr>
        <p:txBody>
          <a:bodyPr wrap="square" lIns="0" tIns="0" rIns="0" bIns="0">
            <a:normAutofit/>
          </a:bodyPr>
          <a:lstStyle>
            <a:lvl1pPr>
              <a:defRPr sz="3600" b="1">
                <a:solidFill>
                  <a:schemeClr val="accent1"/>
                </a:solidFill>
                <a:latin typeface="Helvetica" pitchFamily="2" charset="0"/>
              </a:defRPr>
            </a:lvl1pPr>
          </a:lstStyle>
          <a:p>
            <a:r>
              <a:rPr lang="en-US" altLang="zh-CN" dirty="0"/>
              <a:t>Here</a:t>
            </a:r>
            <a:r>
              <a:rPr lang="zh-CN" altLang="en-US" dirty="0"/>
              <a:t> </a:t>
            </a:r>
            <a:r>
              <a:rPr lang="en-US" altLang="zh-CN" dirty="0"/>
              <a:t>is</a:t>
            </a:r>
            <a:r>
              <a:rPr lang="zh-CN" altLang="en-US" dirty="0"/>
              <a:t> </a:t>
            </a:r>
            <a:r>
              <a:rPr lang="en-US" altLang="zh-CN" dirty="0"/>
              <a:t>title</a:t>
            </a:r>
            <a:r>
              <a:rPr lang="zh-CN" altLang="en-US" dirty="0"/>
              <a:t> </a:t>
            </a:r>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b="1">
                <a:solidFill>
                  <a:schemeClr val="accent1"/>
                </a:solidFill>
                <a:latin typeface="Helvetica" pitchFamily="2" charset="0"/>
              </a:defRPr>
            </a:lvl1pPr>
          </a:lstStyle>
          <a:p>
            <a:pPr lvl="0"/>
            <a:r>
              <a:rPr lang="en-US" altLang="zh-CN" dirty="0"/>
              <a:t>Here</a:t>
            </a:r>
            <a:r>
              <a:rPr lang="zh-CN" altLang="en-US" dirty="0"/>
              <a:t> </a:t>
            </a:r>
            <a:r>
              <a:rPr lang="en-US" altLang="zh-CN" dirty="0"/>
              <a:t>is</a:t>
            </a:r>
            <a:r>
              <a:rPr lang="zh-CN" altLang="en-US" dirty="0"/>
              <a:t> </a:t>
            </a:r>
            <a:r>
              <a:rPr lang="en-US" altLang="zh-CN" dirty="0"/>
              <a:t>text</a:t>
            </a:r>
            <a:r>
              <a:rPr lang="zh-CN" altLang="en-US" dirty="0"/>
              <a:t> </a:t>
            </a:r>
            <a:endParaRPr lang="en-US" altLang="zh-CN" dirty="0"/>
          </a:p>
          <a:p>
            <a:pPr lvl="0"/>
            <a:r>
              <a:rPr lang="en-US" altLang="zh-CN" dirty="0"/>
              <a:t>(Helvetica</a:t>
            </a:r>
            <a:r>
              <a:rPr lang="zh-CN" altLang="en-US" dirty="0"/>
              <a:t> </a:t>
            </a:r>
            <a:r>
              <a:rPr lang="en-US" altLang="zh-CN" dirty="0"/>
              <a:t>/</a:t>
            </a:r>
            <a:r>
              <a:rPr lang="zh-CN" altLang="en-US" dirty="0"/>
              <a:t> </a:t>
            </a:r>
            <a:r>
              <a:rPr lang="en-US" altLang="zh-CN" dirty="0"/>
              <a:t>Arial</a:t>
            </a:r>
            <a:r>
              <a:rPr lang="zh-CN" altLang="en-US" dirty="0"/>
              <a:t> </a:t>
            </a:r>
            <a:r>
              <a:rPr lang="en-US" altLang="zh-CN" dirty="0"/>
              <a:t>36Pt)</a:t>
            </a:r>
            <a:endParaRPr lang="zh-CN" altLang="en-US" dirty="0"/>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bg1"/>
              </a:solidFill>
              <a:latin typeface="Helvetica Regular" pitchFamily="2" charset="0"/>
              <a:cs typeface="+mn-ea"/>
              <a:sym typeface="+mn-lt"/>
            </a:endParaRPr>
          </a:p>
        </p:txBody>
      </p:sp>
      <p:sp>
        <p:nvSpPr>
          <p:cNvPr id="86" name="文本框 85"/>
          <p:cNvSpPr txBox="1"/>
          <p:nvPr userDrawn="1"/>
        </p:nvSpPr>
        <p:spPr>
          <a:xfrm>
            <a:off x="4781377" y="483991"/>
            <a:ext cx="2629246" cy="908262"/>
          </a:xfrm>
          <a:prstGeom prst="rect">
            <a:avLst/>
          </a:prstGeom>
          <a:noFill/>
        </p:spPr>
        <p:txBody>
          <a:bodyPr wrap="none" rtlCol="0">
            <a:spAutoFit/>
          </a:bodyPr>
          <a:lstStyle/>
          <a:p>
            <a:pPr>
              <a:lnSpc>
                <a:spcPct val="130000"/>
              </a:lnSpc>
            </a:pPr>
            <a:r>
              <a:rPr lang="en-US" altLang="zh-CN" sz="4400" b="1" i="0" dirty="0">
                <a:solidFill>
                  <a:schemeClr val="bg1"/>
                </a:solidFill>
                <a:latin typeface="Helvetica" pitchFamily="2" charset="0"/>
                <a:cs typeface="Arial" panose="020B0604020202090204" pitchFamily="34" charset="0"/>
                <a:sym typeface="+mn-lt"/>
              </a:rPr>
              <a:t>Contents</a:t>
            </a:r>
            <a:endParaRPr lang="zh-CN" altLang="en-US" sz="4400" b="1" i="0" dirty="0">
              <a:solidFill>
                <a:schemeClr val="bg1"/>
              </a:solidFill>
              <a:latin typeface="Helvetica" pitchFamily="2" charset="0"/>
              <a:cs typeface="Arial" panose="020B0604020202090204" pitchFamily="34" charset="0"/>
              <a:sym typeface="+mn-lt"/>
            </a:endParaRP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b="0" i="0" dirty="0">
              <a:solidFill>
                <a:schemeClr val="bg1"/>
              </a:solidFill>
              <a:latin typeface="Helvetica Regular" pitchFamily="2" charset="0"/>
              <a:cs typeface="+mn-ea"/>
              <a:sym typeface="+mn-lt"/>
            </a:endParaRPr>
          </a:p>
        </p:txBody>
      </p:sp>
      <p:pic>
        <p:nvPicPr>
          <p:cNvPr id="89" name="图片 88"/>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3428999" y="0"/>
            <a:ext cx="6858000" cy="6858000"/>
          </a:xfrm>
          <a:prstGeom prst="rect">
            <a:avLst/>
          </a:prstGeom>
        </p:spPr>
      </p:pic>
      <p:pic>
        <p:nvPicPr>
          <p:cNvPr id="90" name="图片 89"/>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itchFamily="2" charset="0"/>
            </a:endParaRPr>
          </a:p>
        </p:txBody>
      </p:sp>
      <p:sp>
        <p:nvSpPr>
          <p:cNvPr id="7" name="文本框 6"/>
          <p:cNvSpPr txBox="1"/>
          <p:nvPr userDrawn="1"/>
        </p:nvSpPr>
        <p:spPr>
          <a:xfrm>
            <a:off x="5093161" y="3044279"/>
            <a:ext cx="2068195" cy="769441"/>
          </a:xfrm>
          <a:prstGeom prst="rect">
            <a:avLst/>
          </a:prstGeom>
          <a:noFill/>
        </p:spPr>
        <p:txBody>
          <a:bodyPr wrap="none" rtlCol="0">
            <a:spAutoFit/>
          </a:bodyPr>
          <a:lstStyle/>
          <a:p>
            <a:pPr algn="ctr"/>
            <a:r>
              <a:rPr lang="en-US" altLang="zh-CN" sz="4400" b="1" i="0" dirty="0">
                <a:solidFill>
                  <a:schemeClr val="bg1"/>
                </a:solidFill>
                <a:latin typeface="Helvetica" pitchFamily="2" charset="0"/>
                <a:cs typeface="Arial" panose="020B0604020202090204" pitchFamily="34" charset="0"/>
              </a:rPr>
              <a:t>Part 01</a:t>
            </a:r>
            <a:endParaRPr lang="zh-CN" altLang="en-US" sz="4400" b="1" i="0" dirty="0">
              <a:solidFill>
                <a:schemeClr val="bg1"/>
              </a:solidFill>
              <a:latin typeface="Helvetica" pitchFamily="2"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3200"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文本框 6"/>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90204" pitchFamily="34" charset="0"/>
              </a:rPr>
              <a:t>Part 02</a:t>
            </a:r>
            <a:endParaRPr lang="zh-CN" altLang="en-US" sz="4400" b="1" i="0" dirty="0">
              <a:solidFill>
                <a:schemeClr val="bg1"/>
              </a:solidFill>
              <a:latin typeface="Helvetica" pitchFamily="2"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b="1">
                <a:solidFill>
                  <a:schemeClr val="bg1"/>
                </a:solidFill>
                <a:latin typeface="Helvetica" pitchFamily="2" charset="0"/>
              </a:defRPr>
            </a:lvl1pPr>
            <a:lvl3pPr marL="914400" indent="0">
              <a:buNone/>
              <a:defRPr/>
            </a:lvl3pPr>
          </a:lstStyle>
          <a:p>
            <a:pPr lvl="0"/>
            <a:r>
              <a:rPr lang="en-US" altLang="zh-CN" dirty="0"/>
              <a:t>Edit Here</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90204" pitchFamily="34" charset="0"/>
              </a:rPr>
              <a:t>Part 03</a:t>
            </a:r>
            <a:endParaRPr lang="zh-CN" altLang="en-US" sz="4400" b="1" i="0" dirty="0">
              <a:solidFill>
                <a:schemeClr val="bg1"/>
              </a:solidFill>
              <a:latin typeface="Helvetica" pitchFamily="2" charset="0"/>
              <a:cs typeface="Arial" panose="020B0604020202090204"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vl2pPr marL="457200" indent="0">
              <a:buNone/>
              <a:defRPr/>
            </a:lvl2pPr>
          </a:lstStyle>
          <a:p>
            <a:pPr lvl="0"/>
            <a:r>
              <a:rPr lang="en-US" altLang="zh-CN" dirty="0"/>
              <a:t>Edit Here</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7" name="文本框 6"/>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90204" pitchFamily="34" charset="0"/>
              </a:rPr>
              <a:t>Part 04</a:t>
            </a:r>
            <a:endParaRPr lang="zh-CN" altLang="en-US" sz="4400" b="1" i="0" dirty="0">
              <a:solidFill>
                <a:schemeClr val="bg1"/>
              </a:solidFill>
              <a:latin typeface="Helvetica" pitchFamily="2" charset="0"/>
              <a:cs typeface="Arial" panose="020B060402020209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p:cNvSpPr txBox="1"/>
          <p:nvPr userDrawn="1"/>
        </p:nvSpPr>
        <p:spPr>
          <a:xfrm>
            <a:off x="5093162"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90204" pitchFamily="34" charset="0"/>
              </a:rPr>
              <a:t>Part 05</a:t>
            </a:r>
            <a:endParaRPr lang="zh-CN" altLang="en-US" sz="4400" b="1" i="0" dirty="0">
              <a:solidFill>
                <a:schemeClr val="bg1"/>
              </a:solidFill>
              <a:latin typeface="Helvetica" pitchFamily="2" charset="0"/>
              <a:cs typeface="Arial" panose="020B0604020202090204"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8" name="文本框 7"/>
          <p:cNvSpPr txBox="1"/>
          <p:nvPr userDrawn="1"/>
        </p:nvSpPr>
        <p:spPr>
          <a:xfrm>
            <a:off x="5093161" y="3044279"/>
            <a:ext cx="2068195" cy="769441"/>
          </a:xfrm>
          <a:prstGeom prst="rect">
            <a:avLst/>
          </a:prstGeom>
          <a:noFill/>
        </p:spPr>
        <p:txBody>
          <a:bodyPr wrap="none" rtlCol="0">
            <a:spAutoFit/>
          </a:bodyPr>
          <a:lstStyle/>
          <a:p>
            <a:r>
              <a:rPr lang="en-US" altLang="zh-CN" sz="4400" b="1" i="0" dirty="0">
                <a:solidFill>
                  <a:schemeClr val="bg1"/>
                </a:solidFill>
                <a:latin typeface="Helvetica" pitchFamily="2" charset="0"/>
                <a:cs typeface="Arial" panose="020B0604020202090204" pitchFamily="34" charset="0"/>
              </a:rPr>
              <a:t>Part 06</a:t>
            </a:r>
            <a:endParaRPr lang="zh-CN" altLang="en-US" sz="4400" b="1" i="0" dirty="0">
              <a:solidFill>
                <a:schemeClr val="bg1"/>
              </a:solidFill>
              <a:latin typeface="Helvetica" pitchFamily="2" charset="0"/>
              <a:cs typeface="Arial" panose="020B0604020202090204"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Helvetica" pitchFamily="2" charset="0"/>
            </a:endParaRPr>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b="1">
                <a:solidFill>
                  <a:schemeClr val="bg1"/>
                </a:solidFill>
                <a:latin typeface="Helvetica" pitchFamily="2" charset="0"/>
              </a:defRPr>
            </a:lvl1pPr>
          </a:lstStyle>
          <a:p>
            <a:pPr lvl="0"/>
            <a:r>
              <a:rPr lang="en-US" altLang="zh-CN" dirty="0"/>
              <a:t>Edit Here</a:t>
            </a:r>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itchFamily="2" charset="0"/>
            </a:endParaRPr>
          </a:p>
        </p:txBody>
      </p:sp>
      <p:sp>
        <p:nvSpPr>
          <p:cNvPr id="54" name="矩形 53"/>
          <p:cNvSpPr/>
          <p:nvPr/>
        </p:nvSpPr>
        <p:spPr>
          <a:xfrm>
            <a:off x="140677" y="3106616"/>
            <a:ext cx="2520462" cy="1066800"/>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Helvetica" pitchFamily="2" charset="0"/>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itchFamily="2" charset="0"/>
            </a:endParaRPr>
          </a:p>
        </p:txBody>
      </p:sp>
      <p:sp>
        <p:nvSpPr>
          <p:cNvPr id="50" name="文本框 49"/>
          <p:cNvSpPr txBox="1"/>
          <p:nvPr/>
        </p:nvSpPr>
        <p:spPr>
          <a:xfrm>
            <a:off x="23448" y="2848709"/>
            <a:ext cx="2782509" cy="1574934"/>
          </a:xfrm>
          <a:prstGeom prst="rect">
            <a:avLst/>
          </a:prstGeom>
          <a:noFill/>
        </p:spPr>
        <p:txBody>
          <a:bodyPr wrap="square" lIns="0" tIns="0" rIns="0" bIns="0" rtlCol="0" anchor="ctr" anchorCtr="0">
            <a:normAutofit/>
          </a:bodyPr>
          <a:lstStyle/>
          <a:p>
            <a:pPr algn="ctr"/>
            <a:r>
              <a:rPr lang="en-US" altLang="zh-CN" sz="4400" b="1" i="0" dirty="0">
                <a:solidFill>
                  <a:schemeClr val="bg1"/>
                </a:solidFill>
                <a:latin typeface="Helvetica" pitchFamily="2" charset="0"/>
                <a:ea typeface="+mj-ea"/>
                <a:cs typeface="Arial" panose="020B0604020202090204" pitchFamily="34" charset="0"/>
              </a:rPr>
              <a:t>Contents</a:t>
            </a:r>
            <a:endParaRPr lang="zh-CN" altLang="en-US" sz="4000" b="1" i="0" dirty="0">
              <a:solidFill>
                <a:schemeClr val="bg1"/>
              </a:solidFill>
              <a:latin typeface="Helvetica" pitchFamily="2" charset="0"/>
              <a:ea typeface="+mj-ea"/>
              <a:cs typeface="Arial" panose="020B0604020202090204" pitchFamily="34" charset="0"/>
            </a:endParaRPr>
          </a:p>
        </p:txBody>
      </p:sp>
      <p:pic>
        <p:nvPicPr>
          <p:cNvPr id="47" name="图片 46"/>
          <p:cNvPicPr>
            <a:picLocks noChangeAspect="1"/>
          </p:cNvPicPr>
          <p:nvPr userDrawn="1"/>
        </p:nvPicPr>
        <p:blipFill>
          <a:blip r:embed="rId2">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Helvetica Regular" pitchFamily="2" charset="0"/>
              </a:defRPr>
            </a:lvl1pPr>
          </a:lstStyle>
          <a:p>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Helvetica Regular" pitchFamily="2" charset="0"/>
              </a:defRPr>
            </a:lvl1pPr>
          </a:lstStyle>
          <a:p>
            <a:endParaRPr lang="zh-CN" altLang="en-US" dirty="0"/>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Helvetica Regular" pitchFamily="2" charset="0"/>
              </a:defRPr>
            </a:lvl1pPr>
          </a:lstStyle>
          <a:p>
            <a:fld id="{2515AB8F-1C56-49E9-90C8-78D22B0C1B97}" type="slidenum">
              <a:rPr lang="zh-CN" altLang="en-US" smtClean="0"/>
            </a:fld>
            <a:endParaRPr lang="zh-CN" altLang="en-US" dirty="0"/>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i="0" dirty="0">
              <a:latin typeface="Helvetica Regular"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b="0" i="0" kern="1200">
          <a:solidFill>
            <a:schemeClr val="tx1"/>
          </a:solidFill>
          <a:latin typeface="Helvetica Regular" pitchFamily="2" charset="0"/>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b="0" i="0" kern="1200">
          <a:solidFill>
            <a:schemeClr val="tx1"/>
          </a:solidFill>
          <a:latin typeface="Helvetica Regular" pitchFamily="2" charset="0"/>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b="0" i="0" kern="1200">
          <a:solidFill>
            <a:schemeClr val="tx1"/>
          </a:solidFill>
          <a:latin typeface="Helvetica Regular" pitchFamily="2" charset="0"/>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b="0" i="0" kern="1200">
          <a:solidFill>
            <a:schemeClr val="tx1"/>
          </a:solidFill>
          <a:latin typeface="Helvetica Regular" pitchFamily="2" charset="0"/>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b="0" i="0" kern="1200">
          <a:solidFill>
            <a:schemeClr val="tx1"/>
          </a:solidFill>
          <a:latin typeface="Helvetica Regular" pitchFamily="2" charset="0"/>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1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hyperlink" Target="https://www.dropbox.com/s/61a7hg7tbw4p0nx/Mentcare%20requirements%20document.pdf?e=1&amp;dl=0"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3791712" y="1239205"/>
            <a:ext cx="8191129" cy="218979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r">
              <a:lnSpc>
                <a:spcPct val="100000"/>
              </a:lnSpc>
              <a:buNone/>
            </a:pPr>
            <a:r>
              <a:rPr lang="en-US" sz="4000" b="1" dirty="0">
                <a:solidFill>
                  <a:schemeClr val="accent1"/>
                </a:solidFill>
                <a:latin typeface="Helvetica" pitchFamily="2" charset="0"/>
                <a:cs typeface="Arial" panose="020B0604020202090204" pitchFamily="34" charset="0"/>
              </a:rPr>
              <a:t>B09S0061</a:t>
            </a:r>
            <a:r>
              <a:rPr lang="en-US" sz="4000" b="1" dirty="0">
                <a:solidFill>
                  <a:schemeClr val="accent1"/>
                </a:solidFill>
                <a:latin typeface="Helvetica" pitchFamily="2" charset="0"/>
                <a:cs typeface="Arial" panose="020B0604020202090204" pitchFamily="34" charset="0"/>
              </a:rPr>
              <a:t> </a:t>
            </a:r>
            <a:r>
              <a:rPr lang="en-US" altLang="zh-CN" sz="4000" b="1" dirty="0">
                <a:solidFill>
                  <a:schemeClr val="accent1"/>
                </a:solidFill>
                <a:latin typeface="Helvetica" pitchFamily="2" charset="0"/>
                <a:cs typeface="Arial" panose="020B0604020202090204" pitchFamily="34" charset="0"/>
                <a:sym typeface="+mn-lt"/>
              </a:rPr>
              <a:t>Software Engineering</a:t>
            </a:r>
            <a:endParaRPr lang="en-US" altLang="zh-CN" sz="4000" b="1" dirty="0">
              <a:solidFill>
                <a:schemeClr val="accent1"/>
              </a:solidFill>
              <a:latin typeface="Helvetica" pitchFamily="2" charset="0"/>
              <a:cs typeface="Arial" panose="020B0604020202090204" pitchFamily="34" charset="0"/>
              <a:sym typeface="+mn-lt"/>
            </a:endParaRPr>
          </a:p>
          <a:p>
            <a:pPr marL="0" indent="0" algn="r">
              <a:lnSpc>
                <a:spcPct val="100000"/>
              </a:lnSpc>
              <a:buNone/>
            </a:pPr>
            <a:r>
              <a:rPr lang="en-US" altLang="zh-CN" sz="4000" b="1" dirty="0">
                <a:solidFill>
                  <a:schemeClr val="accent1"/>
                </a:solidFill>
                <a:latin typeface="Helvetica" pitchFamily="2" charset="0"/>
                <a:cs typeface="Arial" panose="020B0604020202090204" pitchFamily="34" charset="0"/>
                <a:sym typeface="+mn-lt"/>
              </a:rPr>
              <a:t>Lecture 3</a:t>
            </a:r>
            <a:endParaRPr lang="zh-CN" altLang="en-US" sz="4000" b="1" dirty="0">
              <a:solidFill>
                <a:schemeClr val="accent1"/>
              </a:solidFill>
              <a:latin typeface="Helvetica" pitchFamily="2" charset="0"/>
              <a:cs typeface="Arial" panose="020B0604020202090204" pitchFamily="34" charset="0"/>
              <a:sym typeface="+mn-lt"/>
            </a:endParaRPr>
          </a:p>
        </p:txBody>
      </p:sp>
      <p:sp>
        <p:nvSpPr>
          <p:cNvPr id="64" name="矩形 63"/>
          <p:cNvSpPr/>
          <p:nvPr/>
        </p:nvSpPr>
        <p:spPr>
          <a:xfrm>
            <a:off x="8750859" y="4819809"/>
            <a:ext cx="3003067" cy="650875"/>
          </a:xfrm>
          <a:prstGeom prst="rect">
            <a:avLst/>
          </a:prstGeom>
        </p:spPr>
        <p:txBody>
          <a:bodyPr wrap="square" lIns="0" rIns="0">
            <a:spAutoFit/>
          </a:bodyPr>
          <a:lstStyle/>
          <a:p>
            <a:pPr algn="r">
              <a:lnSpc>
                <a:spcPct val="130000"/>
              </a:lnSpc>
            </a:pPr>
            <a:r>
              <a:rPr lang="en-US" altLang="zh-CN" sz="2800" dirty="0">
                <a:solidFill>
                  <a:schemeClr val="accent1"/>
                </a:solidFill>
                <a:latin typeface="Helvetica" pitchFamily="2" charset="0"/>
                <a:cs typeface="Arial" panose="020B0604020202090204" pitchFamily="34" charset="0"/>
                <a:sym typeface="+mn-lt"/>
              </a:rPr>
              <a:t>2024/03/07</a:t>
            </a:r>
            <a:endParaRPr lang="zh-CN" altLang="en-US" sz="2800" dirty="0">
              <a:solidFill>
                <a:schemeClr val="accent1"/>
              </a:solidFill>
              <a:latin typeface="Helvetica" pitchFamily="2" charset="0"/>
              <a:cs typeface="Arial" panose="020B0604020202090204" pitchFamily="34" charset="0"/>
              <a:sym typeface="+mn-lt"/>
            </a:endParaRPr>
          </a:p>
        </p:txBody>
      </p:sp>
      <p:sp>
        <p:nvSpPr>
          <p:cNvPr id="67" name="矩形 66"/>
          <p:cNvSpPr/>
          <p:nvPr/>
        </p:nvSpPr>
        <p:spPr>
          <a:xfrm>
            <a:off x="5002654" y="4381010"/>
            <a:ext cx="6751272" cy="611514"/>
          </a:xfrm>
          <a:prstGeom prst="rect">
            <a:avLst/>
          </a:prstGeom>
        </p:spPr>
        <p:txBody>
          <a:bodyPr wrap="square">
            <a:spAutoFit/>
          </a:bodyPr>
          <a:lstStyle/>
          <a:p>
            <a:pPr algn="r">
              <a:lnSpc>
                <a:spcPct val="130000"/>
              </a:lnSpc>
            </a:pPr>
            <a:r>
              <a:rPr lang="en-US" altLang="zh-CN" sz="2800" dirty="0">
                <a:solidFill>
                  <a:schemeClr val="accent1"/>
                </a:solidFill>
                <a:latin typeface="Helvetica" pitchFamily="2" charset="0"/>
                <a:cs typeface="Arial" panose="020B0604020202090204" pitchFamily="34" charset="0"/>
                <a:sym typeface="+mn-lt"/>
              </a:rPr>
              <a:t>Instructor: Liu, </a:t>
            </a:r>
            <a:r>
              <a:rPr lang="en-US" altLang="zh-CN" sz="2800" dirty="0" err="1">
                <a:solidFill>
                  <a:schemeClr val="accent1"/>
                </a:solidFill>
                <a:latin typeface="Helvetica" pitchFamily="2" charset="0"/>
                <a:cs typeface="Arial" panose="020B0604020202090204" pitchFamily="34" charset="0"/>
                <a:sym typeface="+mn-lt"/>
              </a:rPr>
              <a:t>Guangchi</a:t>
            </a:r>
            <a:r>
              <a:rPr lang="en-US" altLang="zh-CN" sz="2800" dirty="0">
                <a:solidFill>
                  <a:schemeClr val="accent1"/>
                </a:solidFill>
                <a:latin typeface="Helvetica" pitchFamily="2" charset="0"/>
                <a:cs typeface="Arial" panose="020B0604020202090204" pitchFamily="34" charset="0"/>
                <a:sym typeface="+mn-lt"/>
              </a:rPr>
              <a:t> Ph.D.</a:t>
            </a:r>
            <a:endParaRPr lang="en-US" altLang="zh-CN" sz="2800" dirty="0">
              <a:solidFill>
                <a:schemeClr val="accent1"/>
              </a:solidFill>
              <a:latin typeface="Helvetica" pitchFamily="2" charset="0"/>
              <a:cs typeface="Arial" panose="020B0604020202090204" pitchFamily="34" charset="0"/>
              <a:sym typeface="+mn-lt"/>
            </a:endParaRPr>
          </a:p>
        </p:txBody>
      </p:sp>
      <p:cxnSp>
        <p:nvCxnSpPr>
          <p:cNvPr id="3" name="直接连接符 2"/>
          <p:cNvCxnSpPr/>
          <p:nvPr/>
        </p:nvCxnSpPr>
        <p:spPr>
          <a:xfrm>
            <a:off x="11842946" y="4575127"/>
            <a:ext cx="0" cy="752777"/>
          </a:xfrm>
          <a:prstGeom prst="line">
            <a:avLst/>
          </a:prstGeom>
          <a:ln w="50800" cmpd="thickThi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Requirements in Heavyweight Processes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TextBox 3"/>
          <p:cNvSpPr txBox="1"/>
          <p:nvPr/>
        </p:nvSpPr>
        <p:spPr>
          <a:xfrm>
            <a:off x="502976" y="1303811"/>
            <a:ext cx="10946524" cy="440120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Heavyweight processes expect detailed specification</a:t>
            </a:r>
            <a:endParaRPr lang="en-US" altLang="zh-CN" sz="2000" b="1" dirty="0">
              <a:solidFill>
                <a:srgbClr val="515223"/>
              </a:solidFill>
              <a:latin typeface="Helvetica" pitchFamily="2" charset="0"/>
              <a:cs typeface="Arial" panose="020B0604020202090204" pitchFamily="34" charset="0"/>
            </a:endParaRPr>
          </a:p>
          <a:p>
            <a:r>
              <a:rPr lang="en-US" altLang="zh-CN" sz="2000" dirty="0"/>
              <a:t>	Written document that specifies each requirement in detail. </a:t>
            </a:r>
            <a:endParaRPr lang="en-US" altLang="zh-CN" sz="2000" dirty="0"/>
          </a:p>
          <a:p>
            <a:r>
              <a:rPr lang="en-US" altLang="zh-CN" sz="2000" dirty="0"/>
              <a:t>	Carefully checked by client and developers.</a:t>
            </a:r>
            <a:endParaRPr lang="en-US" altLang="zh-CN" sz="2000" dirty="0"/>
          </a:p>
          <a:p>
            <a:r>
              <a:rPr lang="en-US" altLang="zh-CN" sz="2000" dirty="0"/>
              <a:t>	May be a contractual document.</a:t>
            </a:r>
            <a:endParaRPr lang="en-US" altLang="zh-CN" sz="2000" dirty="0"/>
          </a:p>
          <a:p>
            <a:r>
              <a:rPr lang="en-US" altLang="zh-CN" sz="2000" dirty="0"/>
              <a:t>	Will be used for acceptance testing.</a:t>
            </a:r>
            <a:endParaRPr lang="en-US" altLang="zh-CN" sz="2000" dirty="0"/>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Difficulties</a:t>
            </a:r>
            <a:endParaRPr lang="en-US" altLang="zh-CN" sz="2000" b="1" dirty="0">
              <a:solidFill>
                <a:srgbClr val="515223"/>
              </a:solidFill>
              <a:latin typeface="Helvetica" pitchFamily="2" charset="0"/>
              <a:cs typeface="Arial" panose="020B0604020202090204" pitchFamily="34" charset="0"/>
            </a:endParaRPr>
          </a:p>
          <a:p>
            <a:r>
              <a:rPr lang="en-US" altLang="zh-CN" sz="2000" dirty="0"/>
              <a:t>	Specification is time consuming and difficult to create. </a:t>
            </a:r>
            <a:endParaRPr lang="en-US" altLang="zh-CN" sz="2000" dirty="0"/>
          </a:p>
          <a:p>
            <a:r>
              <a:rPr lang="en-US" altLang="zh-CN" sz="2000" dirty="0"/>
              <a:t>	Specification is hard to maintain.</a:t>
            </a:r>
            <a:endParaRPr lang="en-US" altLang="zh-CN" sz="2000" dirty="0"/>
          </a:p>
          <a:p>
            <a:r>
              <a:rPr lang="en-US" altLang="zh-CN" sz="2000" dirty="0"/>
              <a:t>	Checking a detailed specification is tedious. </a:t>
            </a:r>
            <a:endParaRPr lang="en-US" altLang="zh-CN" sz="2000" dirty="0"/>
          </a:p>
          <a:p>
            <a:r>
              <a:rPr lang="en-US" altLang="zh-CN" sz="2000" dirty="0"/>
              <a:t>	</a:t>
            </a:r>
            <a:r>
              <a:rPr lang="en-US" altLang="zh-CN" sz="2000" b="1" dirty="0">
                <a:solidFill>
                  <a:srgbClr val="FF0000"/>
                </a:solidFill>
              </a:rPr>
              <a:t>Clients rarely understand the implications.</a:t>
            </a:r>
            <a:endParaRPr lang="en-US" altLang="zh-CN" sz="2000" b="1" dirty="0">
              <a:solidFill>
                <a:srgbClr val="FF0000"/>
              </a:solidFill>
            </a:endParaRPr>
          </a:p>
          <a:p>
            <a:endParaRPr lang="en-US" altLang="zh-CN" sz="2000" b="1" dirty="0">
              <a:solidFill>
                <a:srgbClr val="FF0000"/>
              </a:solidFill>
            </a:endParaRPr>
          </a:p>
          <a:p>
            <a:r>
              <a:rPr lang="en-US" altLang="zh-CN" sz="2000" b="1" dirty="0">
                <a:solidFill>
                  <a:srgbClr val="515223"/>
                </a:solidFill>
                <a:latin typeface="Helvetica" pitchFamily="2" charset="0"/>
                <a:cs typeface="Arial" panose="020B0604020202090204" pitchFamily="34" charset="0"/>
              </a:rPr>
              <a:t>The difficulty of creating and maintaining a detailed requirements specification is one of the reasons that many organizations prefer lightweight development processes. </a:t>
            </a:r>
            <a:endParaRPr lang="en-US" altLang="zh-CN"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8712621" cy="790865"/>
          </a:xfrm>
        </p:spPr>
        <p:txBody>
          <a:bodyPr>
            <a:normAutofit fontScale="90000"/>
          </a:bodyPr>
          <a:lstStyle/>
          <a:p>
            <a:r>
              <a:rPr lang="en-US" altLang="zh-CN" dirty="0"/>
              <a:t>Lightweight Processes: Agile Development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1159510" y="1028700"/>
            <a:ext cx="6508750" cy="2050415"/>
          </a:xfrm>
          <a:prstGeom prst="rect">
            <a:avLst/>
          </a:prstGeom>
        </p:spPr>
      </p:pic>
      <p:sp>
        <p:nvSpPr>
          <p:cNvPr id="5" name="TextBox 3"/>
          <p:cNvSpPr txBox="1"/>
          <p:nvPr/>
        </p:nvSpPr>
        <p:spPr>
          <a:xfrm>
            <a:off x="8033575" y="1699740"/>
            <a:ext cx="2840610" cy="707886"/>
          </a:xfrm>
          <a:prstGeom prst="rect">
            <a:avLst/>
          </a:prstGeom>
          <a:noFill/>
          <a:ln>
            <a:solidFill>
              <a:schemeClr val="tx1"/>
            </a:solidFill>
          </a:ln>
        </p:spPr>
        <p:txBody>
          <a:bodyPr wrap="square">
            <a:spAutoFit/>
          </a:bodyPr>
          <a:lstStyle/>
          <a:p>
            <a:r>
              <a:rPr lang="en-US" altLang="zh-CN" sz="2000" dirty="0"/>
              <a:t>Each sprint has its own set of requirements.</a:t>
            </a:r>
            <a:endParaRPr lang="en-US" altLang="zh-CN" sz="2000" b="1" dirty="0">
              <a:solidFill>
                <a:srgbClr val="515223"/>
              </a:solidFill>
              <a:latin typeface="Helvetica" pitchFamily="2" charset="0"/>
              <a:cs typeface="Arial" panose="020B0604020202090204" pitchFamily="34" charset="0"/>
            </a:endParaRPr>
          </a:p>
        </p:txBody>
      </p:sp>
      <p:pic>
        <p:nvPicPr>
          <p:cNvPr id="6" name="Picture 5" descr="Screenshot 2025-03-07 at 09.14.43"/>
          <p:cNvPicPr>
            <a:picLocks noChangeAspect="1"/>
          </p:cNvPicPr>
          <p:nvPr/>
        </p:nvPicPr>
        <p:blipFill>
          <a:blip r:embed="rId2"/>
          <a:stretch>
            <a:fillRect/>
          </a:stretch>
        </p:blipFill>
        <p:spPr>
          <a:xfrm>
            <a:off x="249555" y="3150870"/>
            <a:ext cx="5272405" cy="1321435"/>
          </a:xfrm>
          <a:prstGeom prst="rect">
            <a:avLst/>
          </a:prstGeom>
        </p:spPr>
      </p:pic>
      <p:pic>
        <p:nvPicPr>
          <p:cNvPr id="8" name="Picture 7" descr="Screenshot 2025-03-07 at 09.16.40"/>
          <p:cNvPicPr>
            <a:picLocks noChangeAspect="1"/>
          </p:cNvPicPr>
          <p:nvPr/>
        </p:nvPicPr>
        <p:blipFill>
          <a:blip r:embed="rId3"/>
          <a:stretch>
            <a:fillRect/>
          </a:stretch>
        </p:blipFill>
        <p:spPr>
          <a:xfrm>
            <a:off x="5193665" y="4062730"/>
            <a:ext cx="6776085" cy="21240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Requirements in Lightweight Processes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690062"/>
            <a:ext cx="11619624" cy="347787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Lightweight processes develop the requirements one sprint at a time.</a:t>
            </a:r>
            <a:endParaRPr lang="en-US" altLang="zh-CN" sz="2000" b="1" dirty="0">
              <a:solidFill>
                <a:srgbClr val="515223"/>
              </a:solidFill>
              <a:latin typeface="Helvetica" pitchFamily="2" charset="0"/>
              <a:cs typeface="Arial" panose="020B0604020202090204" pitchFamily="34" charset="0"/>
            </a:endParaRPr>
          </a:p>
          <a:p>
            <a:r>
              <a:rPr lang="en-US" altLang="zh-CN" sz="2000" dirty="0"/>
              <a:t>	Working code is used for checking the requirements.</a:t>
            </a:r>
            <a:endParaRPr lang="en-US" altLang="zh-CN" sz="2000" dirty="0"/>
          </a:p>
          <a:p>
            <a:r>
              <a:rPr lang="en-US" altLang="zh-CN" sz="2000" dirty="0"/>
              <a:t>	Client and developers work jointly on the requirements.</a:t>
            </a:r>
            <a:endParaRPr lang="en-US" altLang="zh-CN" sz="2000" dirty="0"/>
          </a:p>
          <a:p>
            <a:r>
              <a:rPr lang="en-US" altLang="zh-CN" sz="2000" dirty="0"/>
              <a:t>	Minimal documentation is created during the sprint.</a:t>
            </a:r>
            <a:endParaRPr lang="en-US" altLang="zh-CN" sz="2000" dirty="0"/>
          </a:p>
          <a:p>
            <a:r>
              <a:rPr lang="en-US" altLang="zh-CN" sz="2000" dirty="0"/>
              <a:t>	Fuller documentation is needed for future maintainers, but details are provided in the code. </a:t>
            </a:r>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Difficulties</a:t>
            </a:r>
            <a:endParaRPr lang="en-US" altLang="zh-CN" sz="2000" b="1" dirty="0">
              <a:solidFill>
                <a:srgbClr val="515223"/>
              </a:solidFill>
              <a:latin typeface="Helvetica" pitchFamily="2" charset="0"/>
              <a:cs typeface="Arial" panose="020B0604020202090204" pitchFamily="34" charset="0"/>
            </a:endParaRPr>
          </a:p>
          <a:p>
            <a:r>
              <a:rPr lang="en-US" altLang="zh-CN" sz="2000" dirty="0"/>
              <a:t>	Some requirements are system-wide and cannot be defined within a single sprint, e.g., data 	bases, security architectures, overall user interface design.</a:t>
            </a:r>
            <a:endParaRPr lang="en-US" altLang="zh-CN" sz="2000" dirty="0"/>
          </a:p>
          <a:p>
            <a:r>
              <a:rPr lang="en-US" altLang="zh-CN" sz="2000" dirty="0"/>
              <a:t>	The requirements of future sprints may lead to major rework of earlier sprints.</a:t>
            </a:r>
            <a:endParaRPr lang="en-US" altLang="zh-CN" sz="20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5" y="237834"/>
            <a:ext cx="8957718" cy="790865"/>
          </a:xfrm>
        </p:spPr>
        <p:txBody>
          <a:bodyPr>
            <a:normAutofit fontScale="90000"/>
          </a:bodyPr>
          <a:lstStyle/>
          <a:p>
            <a:r>
              <a:rPr lang="en-US" altLang="zh-CN" dirty="0"/>
              <a:t>Middleweight Processes: Iterative Refinement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6" name="图片 5"/>
          <p:cNvPicPr>
            <a:picLocks noChangeAspect="1"/>
          </p:cNvPicPr>
          <p:nvPr/>
        </p:nvPicPr>
        <p:blipFill>
          <a:blip r:embed="rId1"/>
          <a:stretch>
            <a:fillRect/>
          </a:stretch>
        </p:blipFill>
        <p:spPr>
          <a:xfrm>
            <a:off x="2756002" y="1736422"/>
            <a:ext cx="6484313" cy="3742684"/>
          </a:xfrm>
          <a:prstGeom prst="rect">
            <a:avLst/>
          </a:prstGeom>
        </p:spPr>
      </p:pic>
      <p:sp>
        <p:nvSpPr>
          <p:cNvPr id="7" name="TextBox 3"/>
          <p:cNvSpPr txBox="1"/>
          <p:nvPr/>
        </p:nvSpPr>
        <p:spPr>
          <a:xfrm>
            <a:off x="1091255" y="1378894"/>
            <a:ext cx="3131953" cy="707886"/>
          </a:xfrm>
          <a:prstGeom prst="rect">
            <a:avLst/>
          </a:prstGeom>
          <a:noFill/>
          <a:ln>
            <a:solidFill>
              <a:schemeClr val="tx1"/>
            </a:solidFill>
          </a:ln>
        </p:spPr>
        <p:txBody>
          <a:bodyPr wrap="square">
            <a:spAutoFit/>
          </a:bodyPr>
          <a:lstStyle/>
          <a:p>
            <a:r>
              <a:rPr lang="en-US" altLang="zh-CN" sz="2000" dirty="0"/>
              <a:t>The requirements are revised for each iteration.</a:t>
            </a:r>
            <a:endParaRPr lang="en-US" altLang="zh-CN"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Requirements in Middleweight Processes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3"/>
          <p:cNvSpPr txBox="1"/>
          <p:nvPr/>
        </p:nvSpPr>
        <p:spPr>
          <a:xfrm>
            <a:off x="502976" y="1954260"/>
            <a:ext cx="10946524" cy="286232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Middleweight processes develop the requirements iteratively. </a:t>
            </a:r>
            <a:endParaRPr lang="en-US" altLang="zh-CN" sz="2000" b="1" dirty="0">
              <a:solidFill>
                <a:srgbClr val="515223"/>
              </a:solidFill>
              <a:latin typeface="Helvetica" pitchFamily="2" charset="0"/>
              <a:cs typeface="Arial" panose="020B0604020202090204" pitchFamily="34" charset="0"/>
            </a:endParaRPr>
          </a:p>
          <a:p>
            <a:r>
              <a:rPr lang="en-US" altLang="zh-CN" sz="2000" dirty="0"/>
              <a:t>	The first iteration has an outline of the main requirements. </a:t>
            </a:r>
            <a:endParaRPr lang="en-US" altLang="zh-CN" sz="2000" dirty="0"/>
          </a:p>
          <a:p>
            <a:r>
              <a:rPr lang="en-US" altLang="zh-CN" sz="2000" dirty="0"/>
              <a:t>	Each iteration refines the outline and add details. </a:t>
            </a:r>
            <a:endParaRPr lang="en-US" altLang="zh-CN" sz="2000" dirty="0"/>
          </a:p>
          <a:p>
            <a:r>
              <a:rPr lang="en-US" altLang="zh-CN" sz="2000" dirty="0"/>
              <a:t>	Documentation is needed for future maintainers, but details are provided in the code.</a:t>
            </a:r>
            <a:endParaRPr lang="en-US" altLang="zh-CN" sz="2000" dirty="0"/>
          </a:p>
          <a:p>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Difficulties</a:t>
            </a:r>
            <a:endParaRPr lang="en-US" altLang="zh-CN" sz="2000" b="1" dirty="0">
              <a:solidFill>
                <a:srgbClr val="515223"/>
              </a:solidFill>
              <a:latin typeface="Helvetica" pitchFamily="2" charset="0"/>
              <a:cs typeface="Arial" panose="020B0604020202090204" pitchFamily="34" charset="0"/>
            </a:endParaRPr>
          </a:p>
          <a:p>
            <a:r>
              <a:rPr lang="en-US" altLang="zh-CN" sz="2000" dirty="0"/>
              <a:t>	Each iteration may require major rework of previous work. </a:t>
            </a:r>
            <a:endParaRPr lang="en-US" altLang="zh-CN" sz="2000" dirty="0"/>
          </a:p>
          <a:p>
            <a:r>
              <a:rPr lang="en-US" altLang="zh-CN" sz="2000" dirty="0"/>
              <a:t>	Developers often patch new requirements onto previous iterations.</a:t>
            </a:r>
            <a:endParaRPr lang="en-US" altLang="zh-CN" sz="2000" b="1"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Which is better?</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TextBox 3"/>
          <p:cNvSpPr txBox="1"/>
          <p:nvPr/>
        </p:nvSpPr>
        <p:spPr>
          <a:xfrm>
            <a:off x="493549" y="1646262"/>
            <a:ext cx="10946524" cy="378565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For a large system, you have to be flexible. Both heavyweight processes and lightweight process have problems. </a:t>
            </a:r>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FF0000"/>
                </a:solidFill>
                <a:latin typeface="Helvetica" pitchFamily="2" charset="0"/>
                <a:cs typeface="Helvetica" pitchFamily="2" charset="0"/>
              </a:rPr>
              <a:t>BUT …</a:t>
            </a:r>
            <a:endParaRPr lang="en-US" altLang="zh-CN" sz="2000" b="1" dirty="0">
              <a:solidFill>
                <a:srgbClr val="FF0000"/>
              </a:solidFill>
              <a:latin typeface="Helvetica" pitchFamily="2" charset="0"/>
              <a:cs typeface="Helvetica" pitchFamily="2" charset="0"/>
            </a:endParaRPr>
          </a:p>
          <a:p>
            <a:r>
              <a:rPr lang="en-US" altLang="zh-CN" sz="2000" b="1" dirty="0">
                <a:solidFill>
                  <a:srgbClr val="515223"/>
                </a:solidFill>
                <a:latin typeface="Helvetica" pitchFamily="2" charset="0"/>
                <a:cs typeface="Arial" panose="020B0604020202090204" pitchFamily="34" charset="0"/>
              </a:rPr>
              <a:t>Both types of process work well, if used sensibly.</a:t>
            </a:r>
            <a:endParaRPr lang="en-US" altLang="zh-CN" sz="2000" b="1" dirty="0">
              <a:solidFill>
                <a:srgbClr val="515223"/>
              </a:solidFill>
              <a:latin typeface="Helvetica" pitchFamily="2" charset="0"/>
              <a:cs typeface="Arial" panose="020B0604020202090204" pitchFamily="34" charset="0"/>
            </a:endParaRPr>
          </a:p>
          <a:p>
            <a:r>
              <a:rPr lang="en-US" altLang="zh-CN" sz="2000" dirty="0"/>
              <a:t>	When using a heavyweight process, such as the modified waterfall model, specify the 	requirements in moderate detail, but be prepared for revisions. Some details can be 	left until later in the process.</a:t>
            </a:r>
            <a:endParaRPr lang="en-US" altLang="zh-CN" sz="2000" dirty="0"/>
          </a:p>
          <a:p>
            <a:endParaRPr lang="en-US" altLang="zh-CN" sz="2000" dirty="0"/>
          </a:p>
          <a:p>
            <a:r>
              <a:rPr lang="en-US" altLang="zh-CN" sz="2000" dirty="0"/>
              <a:t>	When using a lightweight process, such as agile, develop system-wide requirements 	and the overall system architecture early in the process, perhaps before beginning the 	regular sprints. </a:t>
            </a: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Requirement Goals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356887"/>
            <a:ext cx="10946524" cy="3785652"/>
          </a:xfrm>
          <a:prstGeom prst="rect">
            <a:avLst/>
          </a:prstGeom>
          <a:noFill/>
        </p:spPr>
        <p:txBody>
          <a:bodyPr wrap="square">
            <a:spAutoFit/>
          </a:bodyPr>
          <a:lstStyle/>
          <a:p>
            <a:r>
              <a:rPr lang="en-US" altLang="zh-CN" sz="2000" b="1" dirty="0">
                <a:solidFill>
                  <a:srgbClr val="FF0000"/>
                </a:solidFill>
              </a:rPr>
              <a:t>Understand</a:t>
            </a:r>
            <a:r>
              <a:rPr lang="en-US" altLang="zh-CN" sz="2000" dirty="0"/>
              <a:t> the requirements </a:t>
            </a:r>
            <a:r>
              <a:rPr lang="en-US" altLang="zh-CN" sz="2000" b="1" dirty="0">
                <a:solidFill>
                  <a:srgbClr val="FF0000"/>
                </a:solidFill>
              </a:rPr>
              <a:t>in appropriate detail</a:t>
            </a:r>
            <a:r>
              <a:rPr lang="en-US" altLang="zh-CN" sz="2000" dirty="0"/>
              <a:t>. </a:t>
            </a:r>
            <a:endParaRPr lang="en-US" altLang="zh-CN" sz="2000" dirty="0"/>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FF0000"/>
                </a:solidFill>
              </a:rPr>
              <a:t>Ensure</a:t>
            </a:r>
            <a:r>
              <a:rPr lang="en-US" altLang="zh-CN" sz="2000" dirty="0"/>
              <a:t> that the </a:t>
            </a:r>
            <a:r>
              <a:rPr lang="en-US" altLang="zh-CN" sz="2000" b="1" dirty="0">
                <a:solidFill>
                  <a:srgbClr val="FF0000"/>
                </a:solidFill>
              </a:rPr>
              <a:t>client and developers understand </a:t>
            </a:r>
            <a:r>
              <a:rPr lang="en-US" altLang="zh-CN" sz="2000" dirty="0"/>
              <a:t>the requirements and their </a:t>
            </a:r>
            <a:r>
              <a:rPr lang="en-US" altLang="zh-CN" sz="2000" b="1" dirty="0">
                <a:solidFill>
                  <a:srgbClr val="FF0000"/>
                </a:solidFill>
              </a:rPr>
              <a:t>implications</a:t>
            </a:r>
            <a:r>
              <a:rPr lang="en-US" altLang="zh-CN" sz="2000" dirty="0"/>
              <a:t>.</a:t>
            </a:r>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FF0000"/>
                </a:solidFill>
              </a:rPr>
              <a:t>Define</a:t>
            </a:r>
            <a:r>
              <a:rPr lang="en-US" altLang="zh-CN" sz="2000" dirty="0"/>
              <a:t> the requirements in a manner that is </a:t>
            </a:r>
            <a:r>
              <a:rPr lang="en-US" altLang="zh-CN" sz="2000" b="1" dirty="0">
                <a:solidFill>
                  <a:srgbClr val="FF0000"/>
                </a:solidFill>
              </a:rPr>
              <a:t>clear to the client</a:t>
            </a:r>
            <a:r>
              <a:rPr lang="en-US" altLang="zh-CN" sz="2000" dirty="0"/>
              <a:t>. This may be a written specification, prototype system, or other form of communication. </a:t>
            </a:r>
            <a:endParaRPr lang="en-US" altLang="zh-CN" sz="2000" dirty="0"/>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FF0000"/>
                </a:solidFill>
              </a:rPr>
              <a:t>Define</a:t>
            </a:r>
            <a:r>
              <a:rPr lang="en-US" altLang="zh-CN" sz="2000" dirty="0"/>
              <a:t> the requirements in a manner that is </a:t>
            </a:r>
            <a:r>
              <a:rPr lang="en-US" altLang="zh-CN" sz="2000" b="1" dirty="0">
                <a:solidFill>
                  <a:srgbClr val="FF0000"/>
                </a:solidFill>
              </a:rPr>
              <a:t>clear to the people </a:t>
            </a:r>
            <a:r>
              <a:rPr lang="en-US" altLang="zh-CN" sz="2000" dirty="0"/>
              <a:t>who will </a:t>
            </a:r>
            <a:r>
              <a:rPr lang="en-US" altLang="zh-CN" sz="2000" b="1" dirty="0">
                <a:solidFill>
                  <a:srgbClr val="FF0000"/>
                </a:solidFill>
              </a:rPr>
              <a:t>design, implement, and maintain the system.</a:t>
            </a:r>
            <a:endParaRPr lang="en-US" altLang="zh-CN" sz="2000" b="1" dirty="0">
              <a:solidFill>
                <a:srgbClr val="FF0000"/>
              </a:solidFill>
            </a:endParaRPr>
          </a:p>
          <a:p>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"Our understanding of your requirements is that ...” </a:t>
            </a:r>
            <a:endParaRPr lang="en-US" altLang="zh-CN"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117975" cy="790865"/>
          </a:xfrm>
        </p:spPr>
        <p:txBody>
          <a:bodyPr>
            <a:normAutofit/>
          </a:bodyPr>
          <a:lstStyle/>
          <a:p>
            <a:r>
              <a:rPr lang="en-US" altLang="zh-CN" sz="3000" dirty="0"/>
              <a:t>Requirements Analysis: Interviews with Clients</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7" name="TextBox 3"/>
          <p:cNvSpPr txBox="1"/>
          <p:nvPr/>
        </p:nvSpPr>
        <p:spPr>
          <a:xfrm>
            <a:off x="493549" y="1646262"/>
            <a:ext cx="10946524" cy="317009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Client interviews are the heart of the requirements analysis</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Clients may have only a vague concept of requirements</a:t>
            </a:r>
            <a:endParaRPr lang="en-US" altLang="zh-CN" sz="2000" b="1" dirty="0">
              <a:solidFill>
                <a:srgbClr val="515223"/>
              </a:solidFill>
              <a:latin typeface="Helvetica" pitchFamily="2" charset="0"/>
              <a:cs typeface="Arial" panose="020B0604020202090204" pitchFamily="34" charset="0"/>
            </a:endParaRPr>
          </a:p>
          <a:p>
            <a:r>
              <a:rPr lang="en-US" altLang="zh-CN" sz="2000" dirty="0"/>
              <a:t>	Allow plenty of time.</a:t>
            </a:r>
            <a:endParaRPr lang="en-US" altLang="zh-CN" sz="2000" dirty="0"/>
          </a:p>
          <a:p>
            <a:r>
              <a:rPr lang="en-US" altLang="zh-CN" sz="2000" dirty="0"/>
              <a:t>	Prepare before you meet with the client.</a:t>
            </a:r>
            <a:endParaRPr lang="en-US" altLang="zh-CN" sz="2000" dirty="0"/>
          </a:p>
          <a:p>
            <a:r>
              <a:rPr lang="en-US" altLang="zh-CN" sz="2000" dirty="0"/>
              <a:t>	Keep full notes.</a:t>
            </a:r>
            <a:endParaRPr lang="en-US" altLang="zh-CN" sz="2000" dirty="0"/>
          </a:p>
          <a:p>
            <a:r>
              <a:rPr lang="en-US" altLang="zh-CN" sz="2000" dirty="0"/>
              <a:t>	If you do not understand, delve further, again and again.</a:t>
            </a:r>
            <a:endParaRPr lang="en-US" altLang="zh-CN" sz="2000" dirty="0"/>
          </a:p>
          <a:p>
            <a:r>
              <a:rPr lang="en-US" altLang="zh-CN" sz="2000" dirty="0"/>
              <a:t>	Repeat what you hear.</a:t>
            </a:r>
            <a:endParaRPr lang="en-US" altLang="zh-CN" sz="2000" dirty="0"/>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Small group meetings are often most effective</a:t>
            </a:r>
            <a:endParaRPr lang="en-US" altLang="zh-CN"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10211484" cy="790865"/>
          </a:xfrm>
        </p:spPr>
        <p:txBody>
          <a:bodyPr>
            <a:noAutofit/>
          </a:bodyPr>
          <a:lstStyle/>
          <a:p>
            <a:r>
              <a:rPr lang="en-US" altLang="zh-CN" sz="2600" dirty="0"/>
              <a:t>Requirements Analysis: Understand the Requirements</a:t>
            </a:r>
            <a:endParaRPr lang="en-US" sz="26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690062"/>
            <a:ext cx="10946524" cy="440120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Understand the requirements in depth</a:t>
            </a:r>
            <a:endParaRPr lang="en-US" altLang="zh-CN" sz="2000" b="1" dirty="0">
              <a:solidFill>
                <a:srgbClr val="515223"/>
              </a:solidFill>
              <a:latin typeface="Helvetica" pitchFamily="2" charset="0"/>
              <a:cs typeface="Arial" panose="020B0604020202090204" pitchFamily="34" charset="0"/>
            </a:endParaRPr>
          </a:p>
          <a:p>
            <a:r>
              <a:rPr lang="en-US" altLang="zh-CN" sz="2000" dirty="0"/>
              <a:t>	Domain understanding: Learn new things all the time</a:t>
            </a:r>
            <a:endParaRPr lang="en-US" altLang="zh-CN" sz="2000" dirty="0"/>
          </a:p>
          <a:p>
            <a:r>
              <a:rPr lang="en-US" altLang="zh-CN" sz="2000" dirty="0"/>
              <a:t>	</a:t>
            </a:r>
            <a:r>
              <a:rPr lang="en-US" altLang="zh-CN" sz="2000" b="1" dirty="0">
                <a:solidFill>
                  <a:srgbClr val="C00000"/>
                </a:solidFill>
              </a:rPr>
              <a:t>Example: </a:t>
            </a:r>
            <a:r>
              <a:rPr lang="en-US" altLang="zh-CN" sz="2000" dirty="0"/>
              <a:t>Manufacturing light bulbs</a:t>
            </a:r>
            <a:endParaRPr lang="en-US" altLang="zh-CN" sz="2000" dirty="0"/>
          </a:p>
          <a:p>
            <a:r>
              <a:rPr lang="en-US" altLang="zh-CN" sz="2000" dirty="0"/>
              <a:t>	Understanding the terminology </a:t>
            </a:r>
            <a:endParaRPr lang="en-US" altLang="zh-CN" sz="2000" dirty="0"/>
          </a:p>
          <a:p>
            <a:r>
              <a:rPr lang="en-US" altLang="zh-CN" sz="2000" dirty="0"/>
              <a:t>	Clients often use specialized terminology. If you do not understand it, ask for an 	explanation</a:t>
            </a:r>
            <a:r>
              <a:rPr lang="zh-CN" altLang="en-US" sz="2000" dirty="0"/>
              <a:t> </a:t>
            </a:r>
            <a:r>
              <a:rPr lang="en-US" altLang="zh-CN" sz="2000" dirty="0">
                <a:solidFill>
                  <a:srgbClr val="C00000"/>
                </a:solidFill>
              </a:rPr>
              <a:t>“We don’t have no money”</a:t>
            </a:r>
            <a:endParaRPr lang="en-US" altLang="zh-CN" sz="2000" dirty="0">
              <a:solidFill>
                <a:srgbClr val="C00000"/>
              </a:solidFill>
            </a:endParaRPr>
          </a:p>
          <a:p>
            <a:r>
              <a:rPr lang="en-US" altLang="zh-CN" sz="2000" dirty="0"/>
              <a:t>	Understanding of the real requirements of all stakeholders </a:t>
            </a:r>
            <a:endParaRPr lang="en-US" altLang="zh-CN" sz="2000" dirty="0"/>
          </a:p>
          <a:p>
            <a:r>
              <a:rPr lang="en-US" altLang="zh-CN" sz="2000" dirty="0"/>
              <a:t>	Clients may not have clear ideas about what they require, or they may not express 	requirements clearly.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Keep asking questions, “Why do you do things this way?” “Is this essential?” “What are the alternatives?</a:t>
            </a:r>
            <a:endParaRPr lang="en-US" altLang="zh-CN" sz="2000" b="1" dirty="0">
              <a:solidFill>
                <a:srgbClr val="515223"/>
              </a:solidFill>
              <a:latin typeface="Helvetica" pitchFamily="2" charset="0"/>
              <a:cs typeface="Arial" panose="020B0604020202090204" pitchFamily="34" charset="0"/>
            </a:endParaRPr>
          </a:p>
          <a:p>
            <a:endParaRPr lang="en-US" sz="2000" b="1" dirty="0">
              <a:solidFill>
                <a:srgbClr val="515223"/>
              </a:solidFill>
              <a:latin typeface="Helvetica" pitchFamily="2" charset="0"/>
              <a:cs typeface="Arial" panose="020B0604020202090204" pitchFamily="34" charset="0"/>
            </a:endParaRPr>
          </a:p>
          <a:p>
            <a:r>
              <a:rPr lang="en-US" sz="2000" b="1" dirty="0">
                <a:latin typeface="Helvetica" pitchFamily="2" charset="0"/>
                <a:cs typeface="Arial" panose="020B0604020202090204" pitchFamily="34" charset="0"/>
              </a:rPr>
              <a:t>“What you thought AI is like </a:t>
            </a:r>
            <a:r>
              <a:rPr lang="en-US" sz="2000" b="1" dirty="0" err="1">
                <a:latin typeface="Helvetica" pitchFamily="2" charset="0"/>
                <a:cs typeface="Arial" panose="020B0604020202090204" pitchFamily="34" charset="0"/>
              </a:rPr>
              <a:t>v.s</a:t>
            </a:r>
            <a:r>
              <a:rPr lang="en-US" sz="2000" b="1" dirty="0">
                <a:latin typeface="Helvetica" pitchFamily="2" charset="0"/>
                <a:cs typeface="Arial" panose="020B0604020202090204" pitchFamily="34" charset="0"/>
              </a:rPr>
              <a:t>. What AI is really like”</a:t>
            </a:r>
            <a:endParaRPr lang="en-US" sz="2000" b="1" dirty="0">
              <a:latin typeface="Helvetica" pitchFamily="2" charset="0"/>
              <a:cs typeface="Arial" panose="020B060402020209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438486" cy="790865"/>
          </a:xfrm>
        </p:spPr>
        <p:txBody>
          <a:bodyPr>
            <a:normAutofit/>
          </a:bodyPr>
          <a:lstStyle/>
          <a:p>
            <a:r>
              <a:rPr lang="en-US" altLang="zh-CN" sz="3000" dirty="0"/>
              <a:t>Requirements Analysis: New and Old Systems</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690062"/>
            <a:ext cx="10946524" cy="378565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Clients often have an old system that is so familiar that they do not realize that it has functions that are not needed in a new system.</a:t>
            </a:r>
            <a:endParaRPr lang="en-US" altLang="zh-CN" sz="2000" b="1" dirty="0">
              <a:solidFill>
                <a:srgbClr val="515223"/>
              </a:solidFill>
              <a:latin typeface="Helvetica" pitchFamily="2" charset="0"/>
              <a:cs typeface="Arial" panose="020B0604020202090204" pitchFamily="34" charset="0"/>
            </a:endParaRPr>
          </a:p>
          <a:p>
            <a:r>
              <a:rPr lang="en-US" altLang="zh-CN" sz="2000" dirty="0"/>
              <a:t>	A </a:t>
            </a:r>
            <a:r>
              <a:rPr lang="en-US" altLang="zh-CN" sz="2000" b="1" dirty="0">
                <a:solidFill>
                  <a:srgbClr val="FF0000"/>
                </a:solidFill>
              </a:rPr>
              <a:t>replacement</a:t>
            </a:r>
            <a:r>
              <a:rPr lang="en-US" altLang="zh-CN" sz="2000" dirty="0"/>
              <a:t> system is when a system is built to replace an existing system. </a:t>
            </a:r>
            <a:endParaRPr lang="en-US" altLang="zh-CN" sz="2000" dirty="0"/>
          </a:p>
          <a:p>
            <a:r>
              <a:rPr lang="en-US" altLang="zh-CN" sz="2000" dirty="0"/>
              <a:t>	A </a:t>
            </a:r>
            <a:r>
              <a:rPr lang="en-US" altLang="zh-CN" sz="2000" b="1" dirty="0">
                <a:solidFill>
                  <a:srgbClr val="FF0000"/>
                </a:solidFill>
              </a:rPr>
              <a:t>legacy</a:t>
            </a:r>
            <a:r>
              <a:rPr lang="en-US" altLang="zh-CN" sz="2000" dirty="0"/>
              <a:t> system is an existing system that is not being replaced, but is being extended 	or must interface to a new system</a:t>
            </a:r>
            <a:endParaRPr lang="en-US" altLang="zh-CN" sz="2000" dirty="0"/>
          </a:p>
          <a:p>
            <a:r>
              <a:rPr lang="en-US" altLang="zh-CN" sz="2000" dirty="0"/>
              <a:t>	</a:t>
            </a:r>
            <a:r>
              <a:rPr lang="en-US" altLang="zh-CN" sz="2000" dirty="0">
                <a:solidFill>
                  <a:srgbClr val="C00000"/>
                </a:solidFill>
              </a:rPr>
              <a:t>Question: Do we need to still to keep this old function?</a:t>
            </a:r>
            <a:endParaRPr lang="en-US" altLang="zh-CN" sz="2000" dirty="0">
              <a:solidFill>
                <a:srgbClr val="C00000"/>
              </a:solidFill>
            </a:endParaRPr>
          </a:p>
          <a:p>
            <a:r>
              <a:rPr lang="en-US" altLang="zh-CN" sz="2000" b="1" dirty="0">
                <a:solidFill>
                  <a:srgbClr val="515223"/>
                </a:solidFill>
                <a:latin typeface="Helvetica" pitchFamily="2" charset="0"/>
                <a:cs typeface="Arial" panose="020B0604020202090204" pitchFamily="34" charset="0"/>
              </a:rPr>
              <a:t>	</a:t>
            </a:r>
            <a:r>
              <a:rPr lang="en-US" altLang="zh-CN" sz="2000" dirty="0"/>
              <a:t>Case Study: Tesla</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In requirements analysis it is important to distinguish: </a:t>
            </a:r>
            <a:endParaRPr lang="en-US" altLang="zh-CN" sz="2000" b="1" dirty="0">
              <a:solidFill>
                <a:srgbClr val="515223"/>
              </a:solidFill>
              <a:latin typeface="Helvetica" pitchFamily="2" charset="0"/>
              <a:cs typeface="Arial" panose="020B0604020202090204" pitchFamily="34" charset="0"/>
            </a:endParaRPr>
          </a:p>
          <a:p>
            <a:r>
              <a:rPr lang="en-US" altLang="zh-CN" sz="2000" dirty="0"/>
              <a:t>	features of the old system that are needed in the new system</a:t>
            </a:r>
            <a:endParaRPr lang="en-US" altLang="zh-CN" sz="2000" dirty="0"/>
          </a:p>
          <a:p>
            <a:r>
              <a:rPr lang="en-US" altLang="zh-CN" sz="2000" dirty="0"/>
              <a:t>	features of the old system that are not needed in the new system</a:t>
            </a:r>
            <a:endParaRPr lang="en-US" altLang="zh-CN" sz="2000" dirty="0"/>
          </a:p>
          <a:p>
            <a:r>
              <a:rPr lang="en-US" altLang="zh-CN" sz="2000" dirty="0"/>
              <a:t>	proposed new features </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Heads up</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TextBox 3"/>
          <p:cNvSpPr txBox="1"/>
          <p:nvPr/>
        </p:nvSpPr>
        <p:spPr>
          <a:xfrm>
            <a:off x="709010" y="1540293"/>
            <a:ext cx="10946524" cy="439991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Team up </a:t>
            </a:r>
            <a:r>
              <a:rPr lang="en-US" altLang="zh-CN" sz="2000" b="1" dirty="0">
                <a:solidFill>
                  <a:srgbClr val="FF0000"/>
                </a:solidFill>
                <a:latin typeface="Helvetica" pitchFamily="2" charset="0"/>
                <a:cs typeface="Arial" panose="020B0604020202090204" pitchFamily="34" charset="0"/>
              </a:rPr>
              <a:t>ASAP </a:t>
            </a:r>
            <a:r>
              <a:rPr lang="en-US" altLang="zh-CN" sz="2000" b="1" dirty="0">
                <a:solidFill>
                  <a:srgbClr val="515223"/>
                </a:solidFill>
                <a:latin typeface="Helvetica" pitchFamily="2" charset="0"/>
                <a:cs typeface="Arial" panose="020B0604020202090204" pitchFamily="34" charset="0"/>
              </a:rPr>
              <a:t>and start to brainstorm your </a:t>
            </a:r>
            <a:r>
              <a:rPr lang="en-US" altLang="zh-CN" sz="2000" b="1" dirty="0">
                <a:solidFill>
                  <a:srgbClr val="FF0000"/>
                </a:solidFill>
                <a:latin typeface="Helvetica" pitchFamily="2" charset="0"/>
                <a:cs typeface="Arial" panose="020B0604020202090204" pitchFamily="34" charset="0"/>
              </a:rPr>
              <a:t>final project</a:t>
            </a:r>
            <a:r>
              <a:rPr lang="en-US" altLang="zh-CN" sz="2000" b="1" dirty="0">
                <a:solidFill>
                  <a:srgbClr val="515223"/>
                </a:solidFill>
                <a:latin typeface="Helvetica" pitchFamily="2" charset="0"/>
                <a:cs typeface="Arial" panose="020B0604020202090204" pitchFamily="34" charset="0"/>
              </a:rPr>
              <a:t>!</a:t>
            </a:r>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Team members are recommended to sit together in the class</a:t>
            </a:r>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In the first lab (J6-101, Mar 29th, 14:00-17:25), you (as a team) should present </a:t>
            </a:r>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	</a:t>
            </a:r>
            <a:r>
              <a:rPr lang="en-US" altLang="zh-CN" sz="2000" dirty="0"/>
              <a:t>Project name</a:t>
            </a:r>
            <a:endParaRPr lang="en-US" altLang="zh-CN" sz="2000" dirty="0"/>
          </a:p>
          <a:p>
            <a:r>
              <a:rPr lang="en-US" altLang="zh-CN" sz="2000" dirty="0"/>
              <a:t>	Team members</a:t>
            </a:r>
            <a:endParaRPr lang="en-US" altLang="zh-CN" sz="2000" dirty="0"/>
          </a:p>
          <a:p>
            <a:r>
              <a:rPr lang="en-US" sz="2000" dirty="0"/>
              <a:t>	Feasibility Study</a:t>
            </a:r>
            <a:endParaRPr lang="en-US" sz="2000" dirty="0"/>
          </a:p>
          <a:p>
            <a:r>
              <a:rPr lang="en-US" sz="2000" dirty="0"/>
              <a:t>	Project Schedule </a:t>
            </a:r>
            <a:endParaRPr lang="en-US" sz="2000" dirty="0"/>
          </a:p>
          <a:p>
            <a:r>
              <a:rPr lang="en-US" sz="2000" dirty="0"/>
              <a:t>	Requirements (analysis/elicitation, modeling, specification)</a:t>
            </a:r>
            <a:endParaRPr lang="en-US" sz="2000" dirty="0"/>
          </a:p>
          <a:p>
            <a:endParaRPr lang="en-US" sz="2000" b="1" dirty="0">
              <a:solidFill>
                <a:srgbClr val="515223"/>
              </a:solidFill>
              <a:latin typeface="Helvetica" pitchFamily="2" charset="0"/>
              <a:cs typeface="Arial" panose="020B0604020202090204" pitchFamily="34" charset="0"/>
            </a:endParaRPr>
          </a:p>
          <a:p>
            <a:endParaRPr lang="en-US" sz="2000" b="1" dirty="0">
              <a:solidFill>
                <a:srgbClr val="515223"/>
              </a:solidFill>
              <a:latin typeface="Helvetica" pitchFamily="2" charset="0"/>
              <a:cs typeface="Arial" panose="020B0604020202090204" pitchFamily="34" charset="0"/>
            </a:endParaRPr>
          </a:p>
          <a:p>
            <a:endParaRPr lang="en-US" sz="2000" b="1" dirty="0">
              <a:solidFill>
                <a:srgbClr val="515223"/>
              </a:solidFill>
              <a:latin typeface="Helvetica" pitchFamily="2" charset="0"/>
              <a:cs typeface="Arial" panose="020B0604020202090204" pitchFamily="34" charset="0"/>
            </a:endParaRPr>
          </a:p>
          <a:p>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966387" cy="790865"/>
          </a:xfrm>
        </p:spPr>
        <p:txBody>
          <a:bodyPr>
            <a:normAutofit/>
          </a:bodyPr>
          <a:lstStyle/>
          <a:p>
            <a:r>
              <a:rPr lang="en-US" altLang="zh-CN" sz="3000" dirty="0"/>
              <a:t>Requirements Analysis: Unspoken Requirements</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3"/>
          <p:cNvSpPr txBox="1"/>
          <p:nvPr/>
        </p:nvSpPr>
        <p:spPr>
          <a:xfrm>
            <a:off x="572376" y="1944586"/>
            <a:ext cx="10946524" cy="255454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Discovering the unspoken requirements is often the most difficult part of developing the requirements. </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Examples:</a:t>
            </a:r>
            <a:endParaRPr lang="en-US" altLang="zh-CN" sz="2000" b="1" dirty="0">
              <a:solidFill>
                <a:srgbClr val="515223"/>
              </a:solidFill>
              <a:latin typeface="Helvetica" pitchFamily="2" charset="0"/>
              <a:cs typeface="Arial" panose="020B0604020202090204" pitchFamily="34" charset="0"/>
            </a:endParaRPr>
          </a:p>
          <a:p>
            <a:r>
              <a:rPr lang="en-US" altLang="zh-CN" sz="2000" dirty="0"/>
              <a:t>	Resistance to change</a:t>
            </a:r>
            <a:endParaRPr lang="en-US" altLang="zh-CN" sz="2000" dirty="0"/>
          </a:p>
          <a:p>
            <a:r>
              <a:rPr lang="en-US" altLang="zh-CN" sz="2000" dirty="0"/>
              <a:t>	Departmental friction (e.g., transfer of staff)</a:t>
            </a:r>
            <a:endParaRPr lang="en-US" altLang="zh-CN" sz="2000" dirty="0"/>
          </a:p>
          <a:p>
            <a:r>
              <a:rPr lang="en-US" altLang="zh-CN" sz="2000" dirty="0"/>
              <a:t>	Management strengths and weaknesses</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Stakeholder Analysis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690062"/>
            <a:ext cx="10946524" cy="347787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Identify the stakeholders (Who is affected by this system?)</a:t>
            </a:r>
            <a:endParaRPr lang="en-US" altLang="zh-CN" sz="2000" b="1" dirty="0">
              <a:solidFill>
                <a:srgbClr val="515223"/>
              </a:solidFill>
              <a:latin typeface="Helvetica" pitchFamily="2" charset="0"/>
              <a:cs typeface="Arial" panose="020B0604020202090204" pitchFamily="34" charset="0"/>
            </a:endParaRPr>
          </a:p>
          <a:p>
            <a:pPr lvl="1"/>
            <a:r>
              <a:rPr lang="en-US" altLang="zh-CN" sz="2000" dirty="0"/>
              <a:t>Client</a:t>
            </a:r>
            <a:endParaRPr lang="en-US" altLang="zh-CN" sz="2000" dirty="0"/>
          </a:p>
          <a:p>
            <a:pPr lvl="1"/>
            <a:r>
              <a:rPr lang="en-US" altLang="zh-CN" sz="2000" dirty="0"/>
              <a:t>Customers</a:t>
            </a:r>
            <a:endParaRPr lang="en-US" altLang="zh-CN" sz="2000" dirty="0"/>
          </a:p>
          <a:p>
            <a:pPr lvl="1"/>
            <a:r>
              <a:rPr lang="en-US" altLang="zh-CN" sz="2000" dirty="0"/>
              <a:t>Users (many categories)</a:t>
            </a:r>
            <a:endParaRPr lang="en-US" altLang="zh-CN" sz="2000" dirty="0"/>
          </a:p>
          <a:p>
            <a:pPr lvl="1"/>
            <a:r>
              <a:rPr lang="en-US" altLang="zh-CN" sz="2000" dirty="0"/>
              <a:t>Senior management</a:t>
            </a:r>
            <a:endParaRPr lang="en-US" altLang="zh-CN" sz="2000" dirty="0"/>
          </a:p>
          <a:p>
            <a:pPr lvl="1"/>
            <a:r>
              <a:rPr lang="en-US" altLang="zh-CN" sz="2000" dirty="0"/>
              <a:t>Administrators</a:t>
            </a:r>
            <a:endParaRPr lang="en-US" altLang="zh-CN" sz="2000" dirty="0"/>
          </a:p>
          <a:p>
            <a:pPr lvl="1"/>
            <a:r>
              <a:rPr lang="en-US" altLang="zh-CN" sz="2000" dirty="0"/>
              <a:t>Computing staff </a:t>
            </a:r>
            <a:endParaRPr lang="en-US" altLang="zh-CN" sz="2000" dirty="0"/>
          </a:p>
          <a:p>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Example: </a:t>
            </a:r>
            <a:endParaRPr lang="en-US" altLang="zh-CN" sz="2000" b="1" dirty="0">
              <a:solidFill>
                <a:srgbClr val="515223"/>
              </a:solidFill>
              <a:latin typeface="Helvetica" pitchFamily="2" charset="0"/>
              <a:cs typeface="Arial" panose="020B0604020202090204" pitchFamily="34" charset="0"/>
            </a:endParaRPr>
          </a:p>
          <a:p>
            <a:r>
              <a:rPr lang="en-US" altLang="zh-CN" sz="2000" dirty="0"/>
              <a:t>Web shopping site (shoppers, administration, finance, warehouse)</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Viewpoint Analysis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690062"/>
            <a:ext cx="10946524" cy="378565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Viewpoint Analysis</a:t>
            </a:r>
            <a:endParaRPr lang="en-US" altLang="zh-CN" sz="2000" b="1" dirty="0">
              <a:solidFill>
                <a:srgbClr val="515223"/>
              </a:solidFill>
              <a:latin typeface="Helvetica" pitchFamily="2" charset="0"/>
              <a:cs typeface="Arial" panose="020B0604020202090204" pitchFamily="34" charset="0"/>
            </a:endParaRPr>
          </a:p>
          <a:p>
            <a:r>
              <a:rPr lang="en-US" altLang="zh-CN" sz="2000" dirty="0"/>
              <a:t>Analyze the requirements as seen by each group of stakeholders.</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Example: University Admissions System</a:t>
            </a:r>
            <a:endParaRPr lang="en-US" altLang="zh-CN" sz="2000" b="1" dirty="0">
              <a:solidFill>
                <a:srgbClr val="515223"/>
              </a:solidFill>
              <a:latin typeface="Helvetica" pitchFamily="2" charset="0"/>
              <a:cs typeface="Arial" panose="020B0604020202090204" pitchFamily="34" charset="0"/>
            </a:endParaRPr>
          </a:p>
          <a:p>
            <a:pPr marL="342900" indent="-342900">
              <a:buFont typeface="Arial" panose="020B0604020202090204" pitchFamily="34" charset="0"/>
              <a:buChar char="•"/>
            </a:pPr>
            <a:r>
              <a:rPr lang="en-US" altLang="zh-CN" sz="2000" dirty="0"/>
              <a:t>	Applicants </a:t>
            </a:r>
            <a:endParaRPr lang="en-US" altLang="zh-CN" sz="2000" dirty="0"/>
          </a:p>
          <a:p>
            <a:pPr marL="342900" indent="-342900">
              <a:buFont typeface="Arial" panose="020B0604020202090204" pitchFamily="34" charset="0"/>
              <a:buChar char="•"/>
            </a:pPr>
            <a:r>
              <a:rPr lang="en-US" altLang="zh-CN" sz="2000" dirty="0"/>
              <a:t>	University administration </a:t>
            </a:r>
            <a:endParaRPr lang="en-US" altLang="zh-CN" sz="2000" dirty="0"/>
          </a:p>
          <a:p>
            <a:pPr lvl="2"/>
            <a:r>
              <a:rPr lang="en-US" altLang="zh-CN" sz="2000" dirty="0"/>
              <a:t>	Admissions office </a:t>
            </a:r>
            <a:endParaRPr lang="en-US" altLang="zh-CN" sz="2000" dirty="0"/>
          </a:p>
          <a:p>
            <a:pPr lvl="2"/>
            <a:r>
              <a:rPr lang="en-US" altLang="zh-CN" sz="2000" dirty="0"/>
              <a:t>	Financial aid office </a:t>
            </a:r>
            <a:endParaRPr lang="en-US" altLang="zh-CN" sz="2000" dirty="0"/>
          </a:p>
          <a:p>
            <a:pPr lvl="2"/>
            <a:r>
              <a:rPr lang="en-US" altLang="zh-CN" sz="2000" dirty="0"/>
              <a:t>	Special offices (e.g., athletics, development)</a:t>
            </a:r>
            <a:endParaRPr lang="en-US" altLang="zh-CN" sz="2000" dirty="0"/>
          </a:p>
          <a:p>
            <a:pPr marL="342900" indent="-342900">
              <a:buFont typeface="Arial" panose="020B0604020202090204" pitchFamily="34" charset="0"/>
              <a:buChar char="•"/>
            </a:pPr>
            <a:r>
              <a:rPr lang="en-US" altLang="zh-CN" sz="2000" dirty="0"/>
              <a:t>	Academic departments</a:t>
            </a:r>
            <a:endParaRPr lang="en-US" altLang="zh-CN" sz="2000" dirty="0"/>
          </a:p>
          <a:p>
            <a:pPr marL="342900" indent="-342900">
              <a:buFont typeface="Arial" panose="020B0604020202090204" pitchFamily="34" charset="0"/>
              <a:buChar char="•"/>
            </a:pPr>
            <a:r>
              <a:rPr lang="en-US" altLang="zh-CN" sz="2000" dirty="0"/>
              <a:t>	Computing staff</a:t>
            </a:r>
            <a:endParaRPr lang="en-US" altLang="zh-CN" sz="2000" dirty="0"/>
          </a:p>
          <a:p>
            <a:pPr marL="342900" indent="-342900">
              <a:buFont typeface="Arial" panose="020B0604020202090204" pitchFamily="34" charset="0"/>
              <a:buChar char="•"/>
            </a:pPr>
            <a:r>
              <a:rPr lang="en-US" altLang="zh-CN" sz="2000" dirty="0"/>
              <a:t>	Operations and maintenance</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Special Studies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622738" y="1165943"/>
            <a:ext cx="10946524" cy="4708981"/>
          </a:xfrm>
          <a:prstGeom prst="rect">
            <a:avLst/>
          </a:prstGeom>
          <a:noFill/>
        </p:spPr>
        <p:txBody>
          <a:bodyPr wrap="square">
            <a:spAutoFit/>
          </a:bodyPr>
          <a:lstStyle/>
          <a:p>
            <a:r>
              <a:rPr lang="en-US" altLang="zh-CN" sz="2000" dirty="0"/>
              <a:t>Understanding the requirements may need studies: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Technical evaluation </a:t>
            </a:r>
            <a:endParaRPr lang="en-US" altLang="zh-CN" sz="2000" b="1" dirty="0">
              <a:solidFill>
                <a:srgbClr val="515223"/>
              </a:solidFill>
              <a:latin typeface="Helvetica" pitchFamily="2" charset="0"/>
              <a:cs typeface="Arial" panose="020B0604020202090204" pitchFamily="34" charset="0"/>
            </a:endParaRPr>
          </a:p>
          <a:p>
            <a:r>
              <a:rPr lang="en-US" altLang="zh-CN" sz="2000" dirty="0"/>
              <a:t>	experiments, prototypes, etc. </a:t>
            </a:r>
            <a:endParaRPr lang="en-US" altLang="zh-CN" sz="2000" dirty="0"/>
          </a:p>
          <a:p>
            <a:r>
              <a:rPr lang="en-US" altLang="zh-CN" sz="2000" dirty="0"/>
              <a:t>	</a:t>
            </a:r>
            <a:r>
              <a:rPr lang="en-US" altLang="zh-CN" sz="2000" b="1" dirty="0">
                <a:solidFill>
                  <a:srgbClr val="FF0000"/>
                </a:solidFill>
              </a:rPr>
              <a:t>Example: </a:t>
            </a:r>
            <a:r>
              <a:rPr lang="en-US" altLang="zh-CN" sz="2000" dirty="0"/>
              <a:t>Windows XP boot faster</a:t>
            </a:r>
            <a:endParaRPr lang="en-US" sz="2000" b="1" dirty="0">
              <a:solidFill>
                <a:srgbClr val="FF0000"/>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Market research </a:t>
            </a:r>
            <a:endParaRPr lang="en-US" altLang="zh-CN" sz="2000" b="1" dirty="0">
              <a:solidFill>
                <a:srgbClr val="515223"/>
              </a:solidFill>
              <a:latin typeface="Helvetica" pitchFamily="2" charset="0"/>
              <a:cs typeface="Arial" panose="020B0604020202090204" pitchFamily="34" charset="0"/>
            </a:endParaRPr>
          </a:p>
          <a:p>
            <a:r>
              <a:rPr lang="en-US" altLang="zh-CN" sz="2000" dirty="0"/>
              <a:t>	focus groups, surveys, competitive analysis, etc. </a:t>
            </a:r>
            <a:endParaRPr lang="en-US" altLang="zh-CN" sz="2000" dirty="0"/>
          </a:p>
          <a:p>
            <a:r>
              <a:rPr lang="en-US" altLang="zh-CN" sz="2000" dirty="0"/>
              <a:t>	</a:t>
            </a:r>
            <a:r>
              <a:rPr lang="en-US" altLang="zh-CN" sz="2000" b="1" dirty="0">
                <a:solidFill>
                  <a:srgbClr val="FF0000"/>
                </a:solidFill>
              </a:rPr>
              <a:t>Example: </a:t>
            </a:r>
            <a:r>
              <a:rPr lang="en-US" altLang="zh-CN" sz="2000" dirty="0">
                <a:solidFill>
                  <a:srgbClr val="C00000"/>
                </a:solidFill>
              </a:rPr>
              <a:t>WeChat</a:t>
            </a:r>
            <a:r>
              <a:rPr lang="zh-CN" altLang="en-US" sz="2000" dirty="0">
                <a:solidFill>
                  <a:srgbClr val="C00000"/>
                </a:solidFill>
              </a:rPr>
              <a:t> </a:t>
            </a:r>
            <a:r>
              <a:rPr lang="en-US" altLang="zh-CN" sz="2000" dirty="0">
                <a:solidFill>
                  <a:srgbClr val="C00000"/>
                </a:solidFill>
              </a:rPr>
              <a:t>Pay</a:t>
            </a:r>
            <a:r>
              <a:rPr lang="zh-CN" altLang="en-US" sz="2000" dirty="0">
                <a:solidFill>
                  <a:srgbClr val="C00000"/>
                </a:solidFill>
              </a:rPr>
              <a:t>，</a:t>
            </a:r>
            <a:r>
              <a:rPr lang="en-US" altLang="zh-CN" sz="2000" dirty="0">
                <a:solidFill>
                  <a:srgbClr val="C00000"/>
                </a:solidFill>
              </a:rPr>
              <a:t>Filming</a:t>
            </a:r>
            <a:endParaRPr lang="en-US" altLang="zh-CN" sz="2000" dirty="0">
              <a:solidFill>
                <a:srgbClr val="C00000"/>
              </a:solidFill>
            </a:endParaRPr>
          </a:p>
          <a:p>
            <a:endParaRPr lang="en-US" altLang="zh-CN" sz="2000" dirty="0">
              <a:solidFill>
                <a:srgbClr val="C00000"/>
              </a:solidFill>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With data driven methods, they often come together</a:t>
            </a:r>
            <a:endParaRPr lang="en-US" altLang="zh-CN" sz="2000" b="1" dirty="0">
              <a:solidFill>
                <a:srgbClr val="C00000"/>
              </a:solidFill>
            </a:endParaRPr>
          </a:p>
          <a:p>
            <a:r>
              <a:rPr lang="en-US" altLang="zh-CN" sz="2000" dirty="0"/>
              <a:t>			</a:t>
            </a:r>
            <a:endParaRPr lang="en-US" altLang="zh-CN" sz="2000" dirty="0"/>
          </a:p>
          <a:p>
            <a:r>
              <a:rPr lang="en-US" altLang="zh-CN" sz="2000" dirty="0"/>
              <a:t> </a:t>
            </a:r>
            <a:endParaRPr lang="en-US" altLang="zh-CN"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78269" y="3428999"/>
            <a:ext cx="4650972" cy="28844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42559" cy="790865"/>
          </a:xfrm>
        </p:spPr>
        <p:txBody>
          <a:bodyPr>
            <a:normAutofit/>
          </a:bodyPr>
          <a:lstStyle/>
          <a:p>
            <a:r>
              <a:rPr lang="en-US" altLang="zh-CN" sz="2800" dirty="0"/>
              <a:t>Specifying Requirements: Realism and Verifiability</a:t>
            </a:r>
            <a:endParaRPr lang="en-US" sz="28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622738" y="1653022"/>
            <a:ext cx="10946524" cy="3784600"/>
          </a:xfrm>
          <a:prstGeom prst="rect">
            <a:avLst/>
          </a:prstGeom>
          <a:noFill/>
        </p:spPr>
        <p:txBody>
          <a:bodyPr wrap="square">
            <a:spAutoFit/>
          </a:bodyPr>
          <a:lstStyle/>
          <a:p>
            <a:r>
              <a:rPr lang="en-US" altLang="zh-CN" sz="2000" dirty="0"/>
              <a:t>Requirements must be </a:t>
            </a:r>
            <a:r>
              <a:rPr lang="en-US" altLang="zh-CN" sz="2000" b="1" dirty="0">
                <a:solidFill>
                  <a:srgbClr val="FF0000"/>
                </a:solidFill>
              </a:rPr>
              <a:t>realistic</a:t>
            </a:r>
            <a:r>
              <a:rPr lang="en-US" altLang="zh-CN" sz="2000" dirty="0"/>
              <a:t>, i.e., it must be possible to meet them.</a:t>
            </a:r>
            <a:endParaRPr lang="en-US" altLang="zh-CN" sz="2000" dirty="0"/>
          </a:p>
          <a:p>
            <a:endParaRPr lang="en-US" altLang="zh-CN" sz="2000" dirty="0"/>
          </a:p>
          <a:p>
            <a:r>
              <a:rPr lang="en-US" altLang="zh-CN" sz="2000" b="1" dirty="0">
                <a:solidFill>
                  <a:srgbClr val="FF0000"/>
                </a:solidFill>
              </a:rPr>
              <a:t>Wrong: </a:t>
            </a:r>
            <a:r>
              <a:rPr lang="en-US" altLang="zh-CN" sz="2000" dirty="0"/>
              <a:t>The system must be capable of x (if no known computer system can do x at a reasonable cost).</a:t>
            </a:r>
            <a:endParaRPr lang="en-US" altLang="zh-CN" sz="2000" dirty="0"/>
          </a:p>
          <a:p>
            <a:r>
              <a:rPr lang="en-US" altLang="zh-CN" sz="2000" dirty="0"/>
              <a:t>	</a:t>
            </a:r>
            <a:r>
              <a:rPr lang="en-US" altLang="zh-CN" sz="2000" dirty="0">
                <a:solidFill>
                  <a:srgbClr val="C00000"/>
                </a:solidFill>
              </a:rPr>
              <a:t>Illusion about LLM</a:t>
            </a:r>
            <a:endParaRPr lang="en-US" altLang="zh-CN" sz="2000" dirty="0">
              <a:solidFill>
                <a:srgbClr val="C00000"/>
              </a:solidFill>
            </a:endParaRPr>
          </a:p>
          <a:p>
            <a:endParaRPr lang="en-US" altLang="zh-CN" sz="2000" dirty="0"/>
          </a:p>
          <a:p>
            <a:r>
              <a:rPr lang="en-US" altLang="zh-CN" sz="2000" dirty="0"/>
              <a:t>Requirements must be </a:t>
            </a:r>
            <a:r>
              <a:rPr lang="en-US" altLang="zh-CN" sz="2000" b="1" dirty="0">
                <a:solidFill>
                  <a:srgbClr val="FF0000"/>
                </a:solidFill>
              </a:rPr>
              <a:t>verifiable</a:t>
            </a:r>
            <a:r>
              <a:rPr lang="en-US" altLang="zh-CN" sz="2000" dirty="0"/>
              <a:t>, i.e., since the requirements are the basis for </a:t>
            </a:r>
            <a:r>
              <a:rPr lang="en-US" altLang="zh-CN" sz="2000" b="1" dirty="0">
                <a:solidFill>
                  <a:srgbClr val="FF0000"/>
                </a:solidFill>
              </a:rPr>
              <a:t>acceptance testing</a:t>
            </a:r>
            <a:r>
              <a:rPr lang="en-US" altLang="zh-CN" sz="2000" dirty="0"/>
              <a:t>, it must be possible to test whether a requirement has been met. </a:t>
            </a:r>
            <a:endParaRPr lang="en-US" altLang="zh-CN" sz="2000" dirty="0"/>
          </a:p>
          <a:p>
            <a:endParaRPr lang="en-US" altLang="zh-CN" sz="2000" dirty="0"/>
          </a:p>
          <a:p>
            <a:r>
              <a:rPr lang="en-US" altLang="zh-CN" sz="2000" b="1" dirty="0">
                <a:solidFill>
                  <a:srgbClr val="FF0000"/>
                </a:solidFill>
              </a:rPr>
              <a:t>Wrong:</a:t>
            </a:r>
            <a:r>
              <a:rPr lang="en-US" altLang="zh-CN" sz="2000" dirty="0"/>
              <a:t> The system must be easy to use. </a:t>
            </a:r>
            <a:endParaRPr lang="en-US" altLang="zh-CN" sz="2000" dirty="0"/>
          </a:p>
          <a:p>
            <a:endParaRPr lang="en-US" altLang="zh-CN" sz="2000" dirty="0"/>
          </a:p>
          <a:p>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042559" cy="790865"/>
          </a:xfrm>
        </p:spPr>
        <p:txBody>
          <a:bodyPr>
            <a:normAutofit/>
          </a:bodyPr>
          <a:lstStyle/>
          <a:p>
            <a:r>
              <a:rPr lang="en-US" altLang="zh-CN" sz="2800" dirty="0"/>
              <a:t>Specifying Requirements: Realism and Verifiability</a:t>
            </a:r>
            <a:endParaRPr lang="en-US" sz="28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622738" y="1653022"/>
            <a:ext cx="10946524" cy="4093428"/>
          </a:xfrm>
          <a:prstGeom prst="rect">
            <a:avLst/>
          </a:prstGeom>
          <a:noFill/>
        </p:spPr>
        <p:txBody>
          <a:bodyPr wrap="square">
            <a:spAutoFit/>
          </a:bodyPr>
          <a:lstStyle/>
          <a:p>
            <a:r>
              <a:rPr lang="en-US" altLang="zh-CN" sz="2000" dirty="0"/>
              <a:t>Requirements must be </a:t>
            </a:r>
            <a:r>
              <a:rPr lang="en-US" altLang="zh-CN" sz="2000" b="1" dirty="0">
                <a:solidFill>
                  <a:srgbClr val="FF0000"/>
                </a:solidFill>
              </a:rPr>
              <a:t>realistic</a:t>
            </a:r>
            <a:r>
              <a:rPr lang="en-US" altLang="zh-CN" sz="2000" dirty="0"/>
              <a:t>, i.e., it must be possible to meet them.</a:t>
            </a:r>
            <a:endParaRPr lang="en-US" altLang="zh-CN" sz="2000" dirty="0"/>
          </a:p>
          <a:p>
            <a:endParaRPr lang="en-US" altLang="zh-CN" sz="2000" dirty="0"/>
          </a:p>
          <a:p>
            <a:r>
              <a:rPr lang="en-US" altLang="zh-CN" sz="2000" b="1" dirty="0">
                <a:solidFill>
                  <a:srgbClr val="FF0000"/>
                </a:solidFill>
              </a:rPr>
              <a:t>Wrong: </a:t>
            </a:r>
            <a:r>
              <a:rPr lang="en-US" altLang="zh-CN" sz="2000" dirty="0"/>
              <a:t>The system must be capable of x (if no known computer system can do x at a reasonable cost).</a:t>
            </a:r>
            <a:endParaRPr lang="en-US" altLang="zh-CN" sz="2000" dirty="0"/>
          </a:p>
          <a:p>
            <a:r>
              <a:rPr lang="en-US" altLang="zh-CN" sz="2000" dirty="0"/>
              <a:t>	</a:t>
            </a:r>
            <a:r>
              <a:rPr lang="en-US" altLang="zh-CN" sz="2000" dirty="0">
                <a:solidFill>
                  <a:srgbClr val="C00000"/>
                </a:solidFill>
              </a:rPr>
              <a:t>Illusion about LLM</a:t>
            </a:r>
            <a:endParaRPr lang="en-US" altLang="zh-CN" sz="2000" dirty="0">
              <a:solidFill>
                <a:srgbClr val="C00000"/>
              </a:solidFill>
            </a:endParaRPr>
          </a:p>
          <a:p>
            <a:endParaRPr lang="en-US" altLang="zh-CN" sz="2000" dirty="0"/>
          </a:p>
          <a:p>
            <a:r>
              <a:rPr lang="en-US" altLang="zh-CN" sz="2000" dirty="0"/>
              <a:t>Requirements must be </a:t>
            </a:r>
            <a:r>
              <a:rPr lang="en-US" altLang="zh-CN" sz="2000" b="1" dirty="0">
                <a:solidFill>
                  <a:srgbClr val="FF0000"/>
                </a:solidFill>
              </a:rPr>
              <a:t>verifiable</a:t>
            </a:r>
            <a:r>
              <a:rPr lang="en-US" altLang="zh-CN" sz="2000" dirty="0"/>
              <a:t>, i.e., since the requirements are the basis for </a:t>
            </a:r>
            <a:r>
              <a:rPr lang="en-US" altLang="zh-CN" sz="2000" b="1" dirty="0">
                <a:solidFill>
                  <a:srgbClr val="FF0000"/>
                </a:solidFill>
              </a:rPr>
              <a:t>acceptance testing</a:t>
            </a:r>
            <a:r>
              <a:rPr lang="en-US" altLang="zh-CN" sz="2000" dirty="0"/>
              <a:t>, it must be possible to test whether a requirement has been met. </a:t>
            </a:r>
            <a:endParaRPr lang="en-US" altLang="zh-CN" sz="2000" dirty="0"/>
          </a:p>
          <a:p>
            <a:endParaRPr lang="en-US" altLang="zh-CN" sz="2000" dirty="0"/>
          </a:p>
          <a:p>
            <a:r>
              <a:rPr lang="en-US" altLang="zh-CN" sz="2000" b="1" dirty="0">
                <a:solidFill>
                  <a:srgbClr val="FF0000"/>
                </a:solidFill>
              </a:rPr>
              <a:t>Wrong:</a:t>
            </a:r>
            <a:r>
              <a:rPr lang="en-US" altLang="zh-CN" sz="2000" dirty="0"/>
              <a:t> The system must be easy to use. </a:t>
            </a:r>
            <a:endParaRPr lang="en-US" altLang="zh-CN" sz="2000" dirty="0"/>
          </a:p>
          <a:p>
            <a:endParaRPr lang="en-US" altLang="zh-CN" sz="2000" dirty="0"/>
          </a:p>
          <a:p>
            <a:r>
              <a:rPr lang="en-US" altLang="zh-CN" sz="2000" b="1" dirty="0">
                <a:solidFill>
                  <a:srgbClr val="FF0000"/>
                </a:solidFill>
              </a:rPr>
              <a:t>Right:</a:t>
            </a:r>
            <a:r>
              <a:rPr lang="en-US" altLang="zh-CN" sz="2000" dirty="0"/>
              <a:t> After one day's training, an operator should be able to process 50 transactions per hour</a:t>
            </a:r>
            <a:endParaRPr lang="en-US" altLang="zh-CN" sz="2000" dirty="0"/>
          </a:p>
          <a:p>
            <a:r>
              <a:rPr lang="en-US" sz="2000" b="1" dirty="0">
                <a:solidFill>
                  <a:srgbClr val="FF0000"/>
                </a:solidFill>
                <a:latin typeface="Helvetica" pitchFamily="2" charset="0"/>
                <a:cs typeface="Arial" panose="020B0604020202090204" pitchFamily="34" charset="0"/>
              </a:rPr>
              <a:t>	</a:t>
            </a:r>
            <a:r>
              <a:rPr lang="en-US" altLang="zh-CN" sz="2000" dirty="0">
                <a:solidFill>
                  <a:srgbClr val="C00000"/>
                </a:solidFill>
              </a:rPr>
              <a:t> Quantify your impact and KPI!</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Agile: Releasing Code</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622738" y="1797784"/>
            <a:ext cx="10946524" cy="347787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With heavyweight processes, the requirements are defined by a full specification. With lightweight processes, the specification covers selected parts where there might be uncertainty.</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Objectives </a:t>
            </a:r>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Record agreement between clients and developers</a:t>
            </a:r>
            <a:endParaRPr lang="en-US" altLang="zh-CN" sz="2000" b="1" dirty="0">
              <a:solidFill>
                <a:srgbClr val="515223"/>
              </a:solidFill>
              <a:latin typeface="Helvetica" pitchFamily="2" charset="0"/>
              <a:cs typeface="Arial" panose="020B0604020202090204" pitchFamily="34" charset="0"/>
            </a:endParaRPr>
          </a:p>
          <a:p>
            <a:r>
              <a:rPr lang="en-US" altLang="zh-CN" sz="2000" dirty="0"/>
              <a:t>	Provide a basis for acceptance testing</a:t>
            </a:r>
            <a:endParaRPr lang="en-US" altLang="zh-CN" sz="2000" dirty="0"/>
          </a:p>
          <a:p>
            <a:r>
              <a:rPr lang="en-US" altLang="zh-CN" sz="2000" dirty="0"/>
              <a:t>	Provide visibility</a:t>
            </a:r>
            <a:endParaRPr lang="en-US" altLang="zh-CN" sz="2000" dirty="0"/>
          </a:p>
          <a:p>
            <a:r>
              <a:rPr lang="en-US" altLang="zh-CN" sz="2000" dirty="0"/>
              <a:t>	Be a foundation for system and program design</a:t>
            </a:r>
            <a:endParaRPr lang="en-US" altLang="zh-CN" sz="2000" dirty="0"/>
          </a:p>
          <a:p>
            <a:r>
              <a:rPr lang="en-US" altLang="zh-CN" sz="2000" dirty="0"/>
              <a:t>	Communicate with other teams who may work on or rely on this system or subsystem 	Inform future maintainers</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Lightweight Processes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622738" y="1172414"/>
            <a:ext cx="10946524" cy="4093428"/>
          </a:xfrm>
          <a:prstGeom prst="rect">
            <a:avLst/>
          </a:prstGeom>
          <a:noFill/>
        </p:spPr>
        <p:txBody>
          <a:bodyPr wrap="square">
            <a:spAutoFit/>
          </a:bodyPr>
          <a:lstStyle/>
          <a:p>
            <a:r>
              <a:rPr lang="en-US" altLang="zh-CN" sz="2000" dirty="0"/>
              <a:t>With lightweight processes, experience and judgment are needed to distinguish between details that can be left for later in the development process and key requirements that must be agreed with the client early in the process. </a:t>
            </a:r>
            <a:endParaRPr lang="en-US" altLang="zh-CN" sz="2000" dirty="0"/>
          </a:p>
          <a:p>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Examples where detailed specifications are usually needed </a:t>
            </a:r>
            <a:endParaRPr lang="en-US" altLang="zh-CN" sz="2000" b="1" dirty="0">
              <a:solidFill>
                <a:srgbClr val="515223"/>
              </a:solidFill>
              <a:latin typeface="Helvetica" pitchFamily="2" charset="0"/>
              <a:cs typeface="Arial" panose="020B0604020202090204" pitchFamily="34" charset="0"/>
            </a:endParaRPr>
          </a:p>
          <a:p>
            <a:r>
              <a:rPr lang="en-US" altLang="zh-CN" sz="2000" dirty="0"/>
              <a:t>	Business rules (e.g., reference to an accounting standard) </a:t>
            </a:r>
            <a:endParaRPr lang="en-US" altLang="zh-CN" sz="2000" dirty="0"/>
          </a:p>
          <a:p>
            <a:r>
              <a:rPr lang="en-US" altLang="zh-CN" sz="2000" dirty="0"/>
              <a:t>	Legal restraint (e.g., laws on retention of data, privacy)</a:t>
            </a:r>
            <a:br>
              <a:rPr lang="en-US" altLang="zh-CN" sz="2000" dirty="0"/>
            </a:br>
            <a:r>
              <a:rPr lang="en-US" altLang="zh-CN" sz="2000" dirty="0"/>
              <a:t>	Data flow (e.g., sources of data, data validation) </a:t>
            </a:r>
            <a:endParaRPr lang="en-US" altLang="zh-CN" sz="2000" dirty="0"/>
          </a:p>
          <a:p>
            <a:endParaRPr lang="en-US" altLang="zh-CN" sz="2000" dirty="0"/>
          </a:p>
          <a:p>
            <a:r>
              <a:rPr lang="en-US" altLang="zh-CN" sz="2000" dirty="0"/>
              <a:t>A common fault is to miss crucial details. This results in misunderstandings between the client and the developers. The whole intent of lightweight processes is to have minimal intermediate documentation, but you need some.</a:t>
            </a:r>
            <a:endParaRPr lang="en-US"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Lightweight Processes (continued)</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542314"/>
            <a:ext cx="11069727" cy="347787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Lightweight processes use a outline specification + other tools </a:t>
            </a:r>
            <a:endParaRPr lang="en-US" altLang="zh-CN" sz="2000" b="1" dirty="0">
              <a:solidFill>
                <a:srgbClr val="515223"/>
              </a:solidFill>
              <a:latin typeface="Helvetica" pitchFamily="2" charset="0"/>
              <a:cs typeface="Arial" panose="020B0604020202090204" pitchFamily="34" charset="0"/>
            </a:endParaRPr>
          </a:p>
          <a:p>
            <a:r>
              <a:rPr lang="en-US" altLang="zh-CN" sz="2000" dirty="0"/>
              <a:t>	Documentation describing key requirements in appropriate detail. </a:t>
            </a:r>
            <a:endParaRPr lang="en-US" altLang="zh-CN" sz="2000" dirty="0"/>
          </a:p>
          <a:p>
            <a:r>
              <a:rPr lang="en-US" altLang="zh-CN" sz="2000" dirty="0"/>
              <a:t>	Reviewed by client and developers.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Details provided by supplementary tools, e.g., </a:t>
            </a:r>
            <a:endParaRPr lang="en-US" altLang="zh-CN" sz="2000" b="1" dirty="0">
              <a:solidFill>
                <a:srgbClr val="515223"/>
              </a:solidFill>
              <a:latin typeface="Helvetica" pitchFamily="2" charset="0"/>
              <a:cs typeface="Arial" panose="020B0604020202090204" pitchFamily="34" charset="0"/>
            </a:endParaRPr>
          </a:p>
          <a:p>
            <a:r>
              <a:rPr lang="en-US" altLang="zh-CN" sz="2000" dirty="0"/>
              <a:t>	User interface mock-up or demonstration.</a:t>
            </a:r>
            <a:endParaRPr lang="en-US" altLang="zh-CN" sz="2000" dirty="0"/>
          </a:p>
          <a:p>
            <a:r>
              <a:rPr lang="en-US" altLang="zh-CN" sz="2000" dirty="0"/>
              <a:t>	Models, e.g., data base schema, state machine, etc.</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Clients understand prototypes and models better than specification</a:t>
            </a:r>
            <a:endParaRPr lang="en-US" altLang="zh-CN" sz="2000" b="1" dirty="0">
              <a:solidFill>
                <a:srgbClr val="515223"/>
              </a:solidFill>
              <a:latin typeface="Helvetica" pitchFamily="2" charset="0"/>
              <a:cs typeface="Arial" panose="020B0604020202090204" pitchFamily="34" charset="0"/>
            </a:endParaRPr>
          </a:p>
          <a:p>
            <a:r>
              <a:rPr lang="en-US" altLang="zh-CN" sz="2000" dirty="0"/>
              <a:t>	Iterative or incremental (agile) development processes allows the client to appreciate 	what the final system will do.</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Functional Requirements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2406501"/>
            <a:ext cx="10946524" cy="1631216"/>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Functional requirements describe the functions that the system must perform. They include topics such as:</a:t>
            </a:r>
            <a:endParaRPr lang="en-US" altLang="zh-CN" sz="2000" b="1" dirty="0">
              <a:solidFill>
                <a:srgbClr val="515223"/>
              </a:solidFill>
              <a:latin typeface="Helvetica" pitchFamily="2" charset="0"/>
              <a:cs typeface="Arial" panose="020B0604020202090204" pitchFamily="34" charset="0"/>
            </a:endParaRPr>
          </a:p>
          <a:p>
            <a:pPr lvl="1"/>
            <a:r>
              <a:rPr lang="en-US" altLang="zh-CN" sz="2000" dirty="0"/>
              <a:t>Transactions</a:t>
            </a:r>
            <a:endParaRPr lang="en-US" altLang="zh-CN" sz="2000" dirty="0"/>
          </a:p>
          <a:p>
            <a:pPr lvl="1"/>
            <a:r>
              <a:rPr lang="en-US" altLang="zh-CN" sz="2000" dirty="0"/>
              <a:t>Data</a:t>
            </a:r>
            <a:endParaRPr lang="en-US" altLang="zh-CN" sz="2000" dirty="0"/>
          </a:p>
          <a:p>
            <a:pPr lvl="1"/>
            <a:r>
              <a:rPr lang="en-US" altLang="zh-CN" sz="2000" dirty="0"/>
              <a:t>User interfaces</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35087" y="3977885"/>
            <a:ext cx="9521825" cy="644144"/>
          </a:xfrm>
          <a:prstGeom prst="rect">
            <a:avLst/>
          </a:prstGeom>
        </p:spPr>
        <p:txBody>
          <a:bodyPr wrap="square">
            <a:normAutofit lnSpcReduction="10000"/>
          </a:bodyPr>
          <a:lstStyle/>
          <a:p>
            <a:pPr algn="ctr"/>
            <a:r>
              <a:rPr lang="en-US" altLang="zh-CN" sz="4000" b="1" dirty="0">
                <a:solidFill>
                  <a:schemeClr val="accent1"/>
                </a:solidFill>
                <a:latin typeface="Helvetica" pitchFamily="2" charset="0"/>
                <a:cs typeface="+mn-ea"/>
              </a:rPr>
              <a:t>Requirements Analysis</a:t>
            </a:r>
            <a:endParaRPr lang="zh-CN" altLang="en-US" sz="4000" b="1" dirty="0">
              <a:solidFill>
                <a:schemeClr val="accent1"/>
              </a:solidFill>
              <a:latin typeface="Helvetica" pitchFamily="2" charset="0"/>
              <a:cs typeface="+mn-ea"/>
              <a:sym typeface="+mn-lt"/>
            </a:endParaRPr>
          </a:p>
        </p:txBody>
      </p:sp>
      <p:grpSp>
        <p:nvGrpSpPr>
          <p:cNvPr id="4" name="组合 3"/>
          <p:cNvGrpSpPr/>
          <p:nvPr/>
        </p:nvGrpSpPr>
        <p:grpSpPr>
          <a:xfrm>
            <a:off x="4819048" y="1319889"/>
            <a:ext cx="2553904" cy="2646878"/>
            <a:chOff x="5865211" y="1319889"/>
            <a:chExt cx="2553904" cy="2646878"/>
          </a:xfrm>
        </p:grpSpPr>
        <p:sp>
          <p:nvSpPr>
            <p:cNvPr id="2" name="文本框 1"/>
            <p:cNvSpPr txBox="1"/>
            <p:nvPr/>
          </p:nvSpPr>
          <p:spPr>
            <a:xfrm>
              <a:off x="5865211" y="1319889"/>
              <a:ext cx="2553904" cy="2646878"/>
            </a:xfrm>
            <a:prstGeom prst="rect">
              <a:avLst/>
            </a:prstGeom>
            <a:noFill/>
          </p:spPr>
          <p:txBody>
            <a:bodyPr wrap="none" rtlCol="0">
              <a:spAutoFit/>
            </a:bodyPr>
            <a:lstStyle/>
            <a:p>
              <a:r>
                <a:rPr lang="en-US" altLang="zh-CN" sz="16600" dirty="0">
                  <a:solidFill>
                    <a:schemeClr val="accent1"/>
                  </a:solidFill>
                  <a:latin typeface="Helvetica" pitchFamily="2" charset="0"/>
                  <a:cs typeface="+mn-ea"/>
                  <a:sym typeface="+mn-lt"/>
                </a:rPr>
                <a:t>01</a:t>
              </a:r>
              <a:endParaRPr lang="zh-CN" altLang="en-US" sz="16600" dirty="0">
                <a:solidFill>
                  <a:schemeClr val="accent1"/>
                </a:solidFill>
                <a:latin typeface="Helvetica" pitchFamily="2" charset="0"/>
                <a:cs typeface="+mn-ea"/>
                <a:sym typeface="+mn-lt"/>
              </a:endParaRPr>
            </a:p>
          </p:txBody>
        </p:sp>
        <p:sp>
          <p:nvSpPr>
            <p:cNvPr id="3" name="文本框 2"/>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dirty="0">
                  <a:solidFill>
                    <a:schemeClr val="accent1"/>
                  </a:solidFill>
                  <a:latin typeface="Helvetica" pitchFamily="2" charset="0"/>
                  <a:cs typeface="Arial" panose="020B0604020202090204" pitchFamily="34" charset="0"/>
                  <a:sym typeface="+mn-lt"/>
                </a:rPr>
                <a:t>PART</a:t>
              </a:r>
              <a:r>
                <a:rPr lang="zh-CN" altLang="en-US" sz="2400" dirty="0">
                  <a:solidFill>
                    <a:schemeClr val="accent1"/>
                  </a:solidFill>
                  <a:latin typeface="Helvetica" pitchFamily="2" charset="0"/>
                  <a:cs typeface="Arial" panose="020B0604020202090204" pitchFamily="34" charset="0"/>
                  <a:sym typeface="+mn-lt"/>
                </a:rPr>
                <a:t> </a:t>
              </a:r>
              <a:r>
                <a:rPr lang="en-US" altLang="zh-CN" sz="2400" dirty="0">
                  <a:solidFill>
                    <a:schemeClr val="accent1"/>
                  </a:solidFill>
                  <a:latin typeface="Helvetica" pitchFamily="2" charset="0"/>
                  <a:cs typeface="Arial" panose="020B0604020202090204" pitchFamily="34" charset="0"/>
                  <a:sym typeface="+mn-lt"/>
                </a:rPr>
                <a:t>ONE </a:t>
              </a:r>
              <a:endParaRPr lang="zh-CN" altLang="en-US" sz="2400" dirty="0">
                <a:solidFill>
                  <a:schemeClr val="accent1"/>
                </a:solidFill>
                <a:latin typeface="Helvetica" pitchFamily="2" charset="0"/>
                <a:cs typeface="Arial" panose="020B0604020202090204" pitchFamily="34" charset="0"/>
                <a:sym typeface="+mn-lt"/>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Non-Functional Requirements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690062"/>
            <a:ext cx="10946524" cy="317009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Requirements that are not directly related to the functions that the system must perform</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Product requirements </a:t>
            </a:r>
            <a:r>
              <a:rPr lang="en-US" altLang="zh-CN" sz="2000" dirty="0"/>
              <a:t>performance, reliability, portability, etc...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Organizational requirements </a:t>
            </a:r>
            <a:r>
              <a:rPr lang="en-US" altLang="zh-CN" sz="2000" dirty="0"/>
              <a:t>delivery, training, standards, etc...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External requirements </a:t>
            </a:r>
            <a:r>
              <a:rPr lang="en-US" altLang="zh-CN" sz="2000" dirty="0"/>
              <a:t>legal, interoperability, etc...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Marketing and public relations </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Example of Non-Functional Requirements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690062"/>
            <a:ext cx="10946524" cy="317009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Example: Library</a:t>
            </a:r>
            <a:endParaRPr lang="en-US" altLang="zh-CN" sz="2000" b="1" dirty="0">
              <a:solidFill>
                <a:srgbClr val="515223"/>
              </a:solidFill>
              <a:latin typeface="Helvetica" pitchFamily="2" charset="0"/>
              <a:cs typeface="Arial" panose="020B0604020202090204" pitchFamily="34" charset="0"/>
            </a:endParaRPr>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Use technology that the client's staff are familiar with: </a:t>
            </a:r>
            <a:endParaRPr lang="en-US" altLang="zh-CN" sz="2000" b="1" dirty="0">
              <a:solidFill>
                <a:srgbClr val="515223"/>
              </a:solidFill>
              <a:latin typeface="Helvetica" pitchFamily="2" charset="0"/>
              <a:cs typeface="Arial" panose="020B0604020202090204" pitchFamily="34" charset="0"/>
            </a:endParaRPr>
          </a:p>
          <a:p>
            <a:pPr lvl="1"/>
            <a:r>
              <a:rPr lang="en-US" altLang="zh-CN" sz="2000" dirty="0"/>
              <a:t>Hardware and software systems (IBM/Unix)</a:t>
            </a:r>
            <a:endParaRPr lang="en-US" altLang="zh-CN" sz="2000" dirty="0"/>
          </a:p>
          <a:p>
            <a:pPr lvl="1"/>
            <a:r>
              <a:rPr lang="en-US" altLang="zh-CN" sz="2000" dirty="0"/>
              <a:t>Database systems (Oracle)</a:t>
            </a:r>
            <a:endParaRPr lang="en-US" altLang="zh-CN" sz="2000" dirty="0"/>
          </a:p>
          <a:p>
            <a:pPr lvl="1"/>
            <a:r>
              <a:rPr lang="en-US" altLang="zh-CN" sz="2000" dirty="0"/>
              <a:t>Programming languages (C and C++)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Recognize that the client is a federal library</a:t>
            </a:r>
            <a:endParaRPr lang="en-US" altLang="zh-CN" sz="2000" b="1" dirty="0">
              <a:solidFill>
                <a:srgbClr val="515223"/>
              </a:solidFill>
              <a:latin typeface="Helvetica" pitchFamily="2" charset="0"/>
              <a:cs typeface="Arial" panose="020B0604020202090204" pitchFamily="34" charset="0"/>
            </a:endParaRPr>
          </a:p>
          <a:p>
            <a:pPr lvl="1"/>
            <a:r>
              <a:rPr lang="en-US" altLang="zh-CN" sz="2000" dirty="0"/>
              <a:t>Regulations covering government systems, e.g., accessibility to people with disabilities Importance of developing a system that would be respected by other major libraries</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Requirements: Negotiation with the Client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6" y="1184145"/>
            <a:ext cx="10946524" cy="5016758"/>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Sometimes the client will request functionality that is very expensive or impossible to implement. Or two requirements may contradict each other.</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This requires negotiation.</a:t>
            </a:r>
            <a:endParaRPr lang="en-US" altLang="zh-CN" sz="2000" b="1" dirty="0">
              <a:solidFill>
                <a:srgbClr val="515223"/>
              </a:solidFill>
              <a:latin typeface="Helvetica" pitchFamily="2" charset="0"/>
              <a:cs typeface="Arial" panose="020B0604020202090204" pitchFamily="34" charset="0"/>
            </a:endParaRPr>
          </a:p>
          <a:p>
            <a:pPr lvl="1"/>
            <a:r>
              <a:rPr lang="en-US" altLang="zh-CN" sz="2000" dirty="0"/>
              <a:t>Talk through the requirement with the client. Why is it wanted? Is there an alternative that is equivalent?</a:t>
            </a:r>
            <a:endParaRPr lang="en-US" altLang="zh-CN" sz="2000" dirty="0"/>
          </a:p>
          <a:p>
            <a:pPr lvl="1"/>
            <a:r>
              <a:rPr lang="en-US" altLang="zh-CN" sz="2000" dirty="0"/>
              <a:t>Explain the reasoning behind your concern. Explain the technical, organizational, and cost implications.</a:t>
            </a:r>
            <a:endParaRPr lang="en-US" altLang="zh-CN" sz="2000" dirty="0"/>
          </a:p>
          <a:p>
            <a:pPr lvl="1"/>
            <a:r>
              <a:rPr lang="en-US" altLang="zh-CN" sz="2000" dirty="0"/>
              <a:t>Be open to suggestions. Is there a gap in your understanding? Perhaps a second opinion might suggest other approaches. </a:t>
            </a:r>
            <a:endParaRPr lang="en-US" altLang="zh-CN" sz="2000" dirty="0"/>
          </a:p>
          <a:p>
            <a:pPr lvl="1"/>
            <a:endParaRPr lang="en-US" altLang="zh-CN" sz="2000" dirty="0"/>
          </a:p>
          <a:p>
            <a:r>
              <a:rPr lang="en-US" altLang="zh-CN" sz="2000" b="1" dirty="0">
                <a:solidFill>
                  <a:srgbClr val="515223"/>
                </a:solidFill>
                <a:latin typeface="Helvetica" pitchFamily="2" charset="0"/>
                <a:cs typeface="Arial" panose="020B0604020202090204" pitchFamily="34" charset="0"/>
              </a:rPr>
              <a:t>The client and development team must resolve these questions. </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Example </a:t>
            </a:r>
            <a:endParaRPr lang="en-US" altLang="zh-CN" sz="2000" b="1" dirty="0">
              <a:solidFill>
                <a:srgbClr val="515223"/>
              </a:solidFill>
              <a:latin typeface="Helvetica" pitchFamily="2" charset="0"/>
              <a:cs typeface="Arial" panose="020B0604020202090204" pitchFamily="34" charset="0"/>
            </a:endParaRPr>
          </a:p>
          <a:p>
            <a:pPr lvl="1"/>
            <a:r>
              <a:rPr lang="en-US" altLang="zh-CN" sz="2000" dirty="0"/>
              <a:t>National Science Foundation grant system, client asked for a huge range of formats. After negotiation, agreed that the first phase would support only PDF.</a:t>
            </a:r>
            <a:endParaRPr lang="en-US"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Requirements v. System Design</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954013"/>
            <a:ext cx="11163995" cy="255454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Technical decisions</a:t>
            </a:r>
            <a:endParaRPr lang="en-US" altLang="zh-CN" sz="2000" b="1" dirty="0">
              <a:solidFill>
                <a:srgbClr val="515223"/>
              </a:solidFill>
              <a:latin typeface="Helvetica" pitchFamily="2" charset="0"/>
              <a:cs typeface="Arial" panose="020B0604020202090204" pitchFamily="34" charset="0"/>
            </a:endParaRPr>
          </a:p>
          <a:p>
            <a:r>
              <a:rPr lang="en-US" altLang="zh-CN" sz="2000" dirty="0"/>
              <a:t>	Requirements analysis should make minimal assumptions about the system design.</a:t>
            </a:r>
            <a:endParaRPr lang="en-US" altLang="zh-CN" sz="2000" dirty="0"/>
          </a:p>
          <a:p>
            <a:r>
              <a:rPr lang="en-US" altLang="zh-CN" sz="2000" dirty="0"/>
              <a:t>	But the requirements definition must be consistent with computing technology and the 	resources available.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In practice, analysis and design are interwoven. However: </a:t>
            </a:r>
            <a:endParaRPr lang="en-US" altLang="zh-CN" sz="2000" b="1" dirty="0">
              <a:solidFill>
                <a:srgbClr val="515223"/>
              </a:solidFill>
              <a:latin typeface="Helvetica" pitchFamily="2" charset="0"/>
              <a:cs typeface="Arial" panose="020B0604020202090204" pitchFamily="34" charset="0"/>
            </a:endParaRPr>
          </a:p>
          <a:p>
            <a:pPr lvl="1"/>
            <a:r>
              <a:rPr lang="en-US" altLang="zh-CN" sz="2000" dirty="0"/>
              <a:t>1. Do not allow assumptions about the design to influence the requirements analysis. </a:t>
            </a:r>
            <a:endParaRPr lang="en-US" altLang="zh-CN" sz="2000" dirty="0"/>
          </a:p>
          <a:p>
            <a:pPr lvl="1"/>
            <a:r>
              <a:rPr lang="en-US" altLang="zh-CN" sz="2000" dirty="0"/>
              <a:t>2. Do not to allow the requirements analysis to prejudge the system design.</a:t>
            </a:r>
            <a:endParaRPr lang="en-US" altLang="zh-CN"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Requirements on Final Project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690062"/>
            <a:ext cx="11163995" cy="4001095"/>
          </a:xfrm>
          <a:prstGeom prst="rect">
            <a:avLst/>
          </a:prstGeom>
          <a:noFill/>
        </p:spPr>
        <p:txBody>
          <a:bodyPr wrap="square">
            <a:spAutoFit/>
          </a:bodyPr>
          <a:lstStyle/>
          <a:p>
            <a:r>
              <a:rPr lang="en-US" altLang="zh-CN" sz="2000" b="1" dirty="0">
                <a:solidFill>
                  <a:srgbClr val="C00000"/>
                </a:solidFill>
                <a:latin typeface="Helvetica" pitchFamily="2" charset="0"/>
                <a:cs typeface="Arial" panose="020B0604020202090204" pitchFamily="34" charset="0"/>
              </a:rPr>
              <a:t>4. List all of the requirements (functional and non-functional) in your final report, and explain how did you identify this requirements </a:t>
            </a:r>
            <a:endParaRPr lang="en-US" altLang="zh-CN" sz="2000" b="1" dirty="0">
              <a:solidFill>
                <a:srgbClr val="C00000"/>
              </a:solidFill>
              <a:latin typeface="Helvetica" pitchFamily="2" charset="0"/>
              <a:cs typeface="Arial" panose="020B0604020202090204" pitchFamily="34" charset="0"/>
            </a:endParaRPr>
          </a:p>
          <a:p>
            <a:endParaRPr lang="en-US" altLang="zh-CN" sz="2000" b="1" dirty="0">
              <a:solidFill>
                <a:srgbClr val="C00000"/>
              </a:solidFill>
              <a:latin typeface="Helvetica" pitchFamily="2" charset="0"/>
              <a:cs typeface="Arial" panose="020B0604020202090204" pitchFamily="34" charset="0"/>
            </a:endParaRPr>
          </a:p>
          <a:p>
            <a:endParaRPr lang="en-US" altLang="zh-CN" sz="2000" b="1" dirty="0">
              <a:solidFill>
                <a:srgbClr val="C00000"/>
              </a:solidFill>
              <a:latin typeface="Helvetica" pitchFamily="2" charset="0"/>
              <a:cs typeface="Arial" panose="020B0604020202090204" pitchFamily="34" charset="0"/>
            </a:endParaRPr>
          </a:p>
          <a:p>
            <a:r>
              <a:rPr lang="en-US" altLang="zh-CN" sz="2000" dirty="0">
                <a:latin typeface="Helvetica" pitchFamily="2" charset="0"/>
                <a:cs typeface="Arial" panose="020B0604020202090204" pitchFamily="34" charset="0"/>
              </a:rPr>
              <a:t>You can refer to the sample requirements provided</a:t>
            </a:r>
            <a:endParaRPr lang="en-US" altLang="zh-CN" sz="2000" dirty="0">
              <a:latin typeface="Helvetica" pitchFamily="2" charset="0"/>
              <a:cs typeface="Arial" panose="020B0604020202090204" pitchFamily="34" charset="0"/>
            </a:endParaRPr>
          </a:p>
          <a:p>
            <a:endParaRPr lang="en-US" altLang="zh-CN" sz="2000" dirty="0">
              <a:latin typeface="Helvetica" pitchFamily="2" charset="0"/>
              <a:cs typeface="Arial" panose="020B0604020202090204" pitchFamily="34" charset="0"/>
            </a:endParaRPr>
          </a:p>
          <a:p>
            <a:endParaRPr lang="en-US" altLang="zh-CN" sz="2000" dirty="0">
              <a:latin typeface="Helvetica" pitchFamily="2" charset="0"/>
              <a:cs typeface="Arial" panose="020B0604020202090204" pitchFamily="34" charset="0"/>
            </a:endParaRPr>
          </a:p>
          <a:p>
            <a:endParaRPr lang="en-US" altLang="zh-CN" sz="2000" dirty="0">
              <a:latin typeface="Helvetica" pitchFamily="2" charset="0"/>
              <a:cs typeface="Arial" panose="020B0604020202090204" pitchFamily="34" charset="0"/>
            </a:endParaRPr>
          </a:p>
          <a:p>
            <a:endParaRPr lang="en-US" altLang="zh-CN" sz="2000" dirty="0">
              <a:latin typeface="Helvetica" pitchFamily="2" charset="0"/>
              <a:cs typeface="Arial" panose="020B0604020202090204" pitchFamily="34" charset="0"/>
            </a:endParaRPr>
          </a:p>
          <a:p>
            <a:r>
              <a:rPr lang="en-US" altLang="zh-CN" sz="1400" dirty="0">
                <a:latin typeface="Helvetica" pitchFamily="2" charset="0"/>
                <a:cs typeface="Arial" panose="020B0604020202090204" pitchFamily="34" charset="0"/>
                <a:hlinkClick r:id="rId1"/>
              </a:rPr>
              <a:t>https://www.dropbox.com/s/61a7hg7tbw4p0nx/Mentcare%20requirements%20document.pdf?e=1&amp;dl=0</a:t>
            </a:r>
            <a:endParaRPr lang="en-US" altLang="zh-CN" sz="1400" dirty="0">
              <a:latin typeface="Helvetica" pitchFamily="2" charset="0"/>
              <a:cs typeface="Arial" panose="020B0604020202090204" pitchFamily="34" charset="0"/>
            </a:endParaRPr>
          </a:p>
          <a:p>
            <a:endParaRPr lang="en-US" altLang="zh-CN" sz="2000" dirty="0">
              <a:latin typeface="Helvetica" pitchFamily="2" charset="0"/>
              <a:cs typeface="Arial" panose="020B0604020202090204" pitchFamily="34" charset="0"/>
            </a:endParaRPr>
          </a:p>
          <a:p>
            <a:r>
              <a:rPr lang="en-US" altLang="zh-CN" sz="1400" dirty="0">
                <a:latin typeface="Helvetica" pitchFamily="2" charset="0"/>
                <a:cs typeface="Arial" panose="020B0604020202090204" pitchFamily="34" charset="0"/>
              </a:rPr>
              <a:t>https://</a:t>
            </a:r>
            <a:r>
              <a:rPr lang="en-US" altLang="zh-CN" sz="1400" dirty="0" err="1">
                <a:latin typeface="Helvetica" pitchFamily="2" charset="0"/>
                <a:cs typeface="Arial" panose="020B0604020202090204" pitchFamily="34" charset="0"/>
              </a:rPr>
              <a:t>www.dropbox.com</a:t>
            </a:r>
            <a:r>
              <a:rPr lang="en-US" altLang="zh-CN" sz="1400" dirty="0">
                <a:latin typeface="Helvetica" pitchFamily="2" charset="0"/>
                <a:cs typeface="Arial" panose="020B0604020202090204" pitchFamily="34" charset="0"/>
              </a:rPr>
              <a:t>/s/grgaaxtdas4oj1i/</a:t>
            </a:r>
            <a:r>
              <a:rPr lang="en-US" altLang="zh-CN" sz="1400" dirty="0" err="1">
                <a:latin typeface="Helvetica" pitchFamily="2" charset="0"/>
                <a:cs typeface="Arial" panose="020B0604020202090204" pitchFamily="34" charset="0"/>
              </a:rPr>
              <a:t>InsulinPumpRequirements.pdf?e</a:t>
            </a:r>
            <a:r>
              <a:rPr lang="en-US" altLang="zh-CN" sz="1400" dirty="0">
                <a:latin typeface="Helvetica" pitchFamily="2" charset="0"/>
                <a:cs typeface="Arial" panose="020B0604020202090204" pitchFamily="34" charset="0"/>
              </a:rPr>
              <a:t>=1&amp;dl=0</a:t>
            </a:r>
            <a:endParaRPr lang="en-US" altLang="zh-CN" sz="1400" dirty="0">
              <a:latin typeface="Helvetica" pitchFamily="2" charset="0"/>
              <a:cs typeface="Arial" panose="020B0604020202090204" pitchFamily="34" charset="0"/>
            </a:endParaRPr>
          </a:p>
          <a:p>
            <a:endParaRPr lang="en-US" altLang="zh-CN"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335087" y="3977885"/>
            <a:ext cx="9521825" cy="644144"/>
          </a:xfrm>
          <a:prstGeom prst="rect">
            <a:avLst/>
          </a:prstGeom>
        </p:spPr>
        <p:txBody>
          <a:bodyPr wrap="square">
            <a:normAutofit lnSpcReduction="10000"/>
          </a:bodyPr>
          <a:lstStyle/>
          <a:p>
            <a:pPr algn="ctr"/>
            <a:r>
              <a:rPr lang="en-US" altLang="zh-CN" sz="4000" b="1" dirty="0">
                <a:solidFill>
                  <a:schemeClr val="accent1"/>
                </a:solidFill>
                <a:latin typeface="Helvetica" pitchFamily="2" charset="0"/>
                <a:cs typeface="+mn-ea"/>
              </a:rPr>
              <a:t>Scenarios and Use Cases</a:t>
            </a:r>
            <a:endParaRPr lang="zh-CN" altLang="en-US" sz="4000" b="1" dirty="0">
              <a:solidFill>
                <a:schemeClr val="accent1"/>
              </a:solidFill>
              <a:latin typeface="Helvetica" pitchFamily="2" charset="0"/>
              <a:cs typeface="+mn-ea"/>
              <a:sym typeface="+mn-lt"/>
            </a:endParaRPr>
          </a:p>
        </p:txBody>
      </p:sp>
      <p:grpSp>
        <p:nvGrpSpPr>
          <p:cNvPr id="4" name="组合 3"/>
          <p:cNvGrpSpPr/>
          <p:nvPr/>
        </p:nvGrpSpPr>
        <p:grpSpPr>
          <a:xfrm>
            <a:off x="4819048" y="1319889"/>
            <a:ext cx="2553904" cy="2646878"/>
            <a:chOff x="5865211" y="1319889"/>
            <a:chExt cx="2553904" cy="2646878"/>
          </a:xfrm>
        </p:grpSpPr>
        <p:sp>
          <p:nvSpPr>
            <p:cNvPr id="2" name="文本框 1"/>
            <p:cNvSpPr txBox="1"/>
            <p:nvPr/>
          </p:nvSpPr>
          <p:spPr>
            <a:xfrm>
              <a:off x="5865211" y="1319889"/>
              <a:ext cx="2553904" cy="2646878"/>
            </a:xfrm>
            <a:prstGeom prst="rect">
              <a:avLst/>
            </a:prstGeom>
            <a:noFill/>
          </p:spPr>
          <p:txBody>
            <a:bodyPr wrap="none" rtlCol="0">
              <a:spAutoFit/>
            </a:bodyPr>
            <a:lstStyle/>
            <a:p>
              <a:r>
                <a:rPr lang="en-US" altLang="zh-CN" sz="16600" dirty="0">
                  <a:solidFill>
                    <a:schemeClr val="accent1"/>
                  </a:solidFill>
                  <a:latin typeface="Helvetica" pitchFamily="2" charset="0"/>
                  <a:cs typeface="+mn-ea"/>
                  <a:sym typeface="+mn-lt"/>
                </a:rPr>
                <a:t>02</a:t>
              </a:r>
              <a:endParaRPr lang="zh-CN" altLang="en-US" sz="16600" dirty="0">
                <a:solidFill>
                  <a:schemeClr val="accent1"/>
                </a:solidFill>
                <a:latin typeface="Helvetica" pitchFamily="2" charset="0"/>
                <a:cs typeface="+mn-ea"/>
                <a:sym typeface="+mn-lt"/>
              </a:endParaRPr>
            </a:p>
          </p:txBody>
        </p:sp>
        <p:sp>
          <p:nvSpPr>
            <p:cNvPr id="3" name="文本框 2"/>
            <p:cNvSpPr txBox="1"/>
            <p:nvPr/>
          </p:nvSpPr>
          <p:spPr>
            <a:xfrm>
              <a:off x="5865211" y="2574748"/>
              <a:ext cx="2553904" cy="461665"/>
            </a:xfrm>
            <a:prstGeom prst="rect">
              <a:avLst/>
            </a:prstGeom>
            <a:solidFill>
              <a:schemeClr val="bg1"/>
            </a:solidFill>
          </p:spPr>
          <p:txBody>
            <a:bodyPr wrap="square" rtlCol="0">
              <a:spAutoFit/>
            </a:bodyPr>
            <a:lstStyle/>
            <a:p>
              <a:pPr algn="dist"/>
              <a:r>
                <a:rPr lang="en-US" altLang="zh-CN" sz="2400" dirty="0">
                  <a:solidFill>
                    <a:schemeClr val="accent1"/>
                  </a:solidFill>
                  <a:latin typeface="Helvetica" pitchFamily="2" charset="0"/>
                  <a:cs typeface="Arial" panose="020B0604020202090204" pitchFamily="34" charset="0"/>
                  <a:sym typeface="+mn-lt"/>
                </a:rPr>
                <a:t>PART</a:t>
              </a:r>
              <a:r>
                <a:rPr lang="zh-CN" altLang="en-US" sz="2400" dirty="0">
                  <a:solidFill>
                    <a:schemeClr val="accent1"/>
                  </a:solidFill>
                  <a:latin typeface="Helvetica" pitchFamily="2" charset="0"/>
                  <a:cs typeface="Arial" panose="020B0604020202090204" pitchFamily="34" charset="0"/>
                  <a:sym typeface="+mn-lt"/>
                </a:rPr>
                <a:t> </a:t>
              </a:r>
              <a:r>
                <a:rPr lang="en-US" altLang="zh-CN" sz="2400" dirty="0">
                  <a:solidFill>
                    <a:schemeClr val="accent1"/>
                  </a:solidFill>
                  <a:latin typeface="Helvetica" pitchFamily="2" charset="0"/>
                  <a:cs typeface="Arial" panose="020B0604020202090204" pitchFamily="34" charset="0"/>
                  <a:sym typeface="+mn-lt"/>
                </a:rPr>
                <a:t>TWO </a:t>
              </a:r>
              <a:endParaRPr lang="zh-CN" altLang="en-US" sz="2400" dirty="0">
                <a:solidFill>
                  <a:schemeClr val="accent1"/>
                </a:solidFill>
                <a:latin typeface="Helvetica" pitchFamily="2" charset="0"/>
                <a:cs typeface="Arial" panose="020B0604020202090204" pitchFamily="34" charset="0"/>
                <a:sym typeface="+mn-lt"/>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Requirements v. System Design</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954013"/>
            <a:ext cx="11163995" cy="347787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Scenario </a:t>
            </a:r>
            <a:endParaRPr lang="en-US" altLang="zh-CN" sz="2000" b="1" dirty="0">
              <a:solidFill>
                <a:srgbClr val="515223"/>
              </a:solidFill>
              <a:latin typeface="Helvetica" pitchFamily="2" charset="0"/>
              <a:cs typeface="Arial" panose="020B0604020202090204" pitchFamily="34" charset="0"/>
            </a:endParaRPr>
          </a:p>
          <a:p>
            <a:r>
              <a:rPr lang="en-US" altLang="zh-CN" sz="2000" dirty="0"/>
              <a:t>	A </a:t>
            </a:r>
            <a:r>
              <a:rPr lang="en-US" altLang="zh-CN" sz="2000" b="1" dirty="0">
                <a:solidFill>
                  <a:srgbClr val="FF0000"/>
                </a:solidFill>
              </a:rPr>
              <a:t>scenario</a:t>
            </a:r>
            <a:r>
              <a:rPr lang="en-US" altLang="zh-CN" sz="2000" dirty="0"/>
              <a:t> is a </a:t>
            </a:r>
            <a:r>
              <a:rPr lang="en-US" altLang="zh-CN" sz="2000" b="1" dirty="0">
                <a:solidFill>
                  <a:srgbClr val="FF0000"/>
                </a:solidFill>
              </a:rPr>
              <a:t>scene</a:t>
            </a:r>
            <a:r>
              <a:rPr lang="en-US" altLang="zh-CN" sz="2000" dirty="0"/>
              <a:t> that illustrates some interaction with a proposed system. </a:t>
            </a:r>
            <a:endParaRPr lang="en-US" altLang="zh-CN" sz="2000" dirty="0"/>
          </a:p>
          <a:p>
            <a:r>
              <a:rPr lang="en-US" altLang="zh-CN" sz="2000" dirty="0"/>
              <a:t>	A </a:t>
            </a:r>
            <a:r>
              <a:rPr lang="en-US" altLang="zh-CN" sz="2000" b="1" dirty="0">
                <a:solidFill>
                  <a:srgbClr val="FF0000"/>
                </a:solidFill>
              </a:rPr>
              <a:t>scenario</a:t>
            </a:r>
            <a:r>
              <a:rPr lang="en-US" altLang="zh-CN" sz="2000" dirty="0"/>
              <a:t> is a tool used during requirements analysis to describe a specific use of a 	proposed system. Scenarios capture the system, as viewed from the outside, e.g., by a 	user, using specific examples. </a:t>
            </a:r>
            <a:endParaRPr lang="en-US" altLang="zh-CN" sz="2000" dirty="0"/>
          </a:p>
          <a:p>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Note on terminology </a:t>
            </a:r>
            <a:endParaRPr lang="en-US" altLang="zh-CN" sz="2000" b="1" dirty="0">
              <a:solidFill>
                <a:srgbClr val="515223"/>
              </a:solidFill>
              <a:latin typeface="Helvetica" pitchFamily="2" charset="0"/>
              <a:cs typeface="Arial" panose="020B0604020202090204" pitchFamily="34" charset="0"/>
            </a:endParaRPr>
          </a:p>
          <a:p>
            <a:r>
              <a:rPr lang="en-US" altLang="zh-CN" sz="2000" dirty="0"/>
              <a:t>	Some authors restrict the word "scenario" to refer to a user's total interaction with the 	system. </a:t>
            </a:r>
            <a:endParaRPr lang="en-US" altLang="zh-CN" sz="2000" dirty="0"/>
          </a:p>
          <a:p>
            <a:r>
              <a:rPr lang="en-US" altLang="zh-CN" sz="2000" dirty="0"/>
              <a:t>	Other authors use the word "scenario" to refer to parts of the interaction. </a:t>
            </a:r>
            <a:endParaRPr lang="en-US" altLang="zh-CN" sz="2000" dirty="0"/>
          </a:p>
          <a:p>
            <a:r>
              <a:rPr lang="en-US" altLang="zh-CN" sz="2000" dirty="0"/>
              <a:t>	In this course, the term is used with both meanings. </a:t>
            </a: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Describing a Scenario</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954013"/>
            <a:ext cx="11163995" cy="378565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Some organizations have complex documentation standards for describing a scenario.</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At the very least, the description should include: </a:t>
            </a:r>
            <a:endParaRPr lang="en-US" altLang="zh-CN" sz="2000" b="1" dirty="0">
              <a:solidFill>
                <a:srgbClr val="515223"/>
              </a:solidFill>
              <a:latin typeface="Helvetica" pitchFamily="2" charset="0"/>
              <a:cs typeface="Arial" panose="020B0604020202090204" pitchFamily="34" charset="0"/>
            </a:endParaRPr>
          </a:p>
          <a:p>
            <a:r>
              <a:rPr lang="en-US" altLang="zh-CN" sz="2000" dirty="0"/>
              <a:t>	A statement of the </a:t>
            </a:r>
            <a:r>
              <a:rPr lang="en-US" altLang="zh-CN" sz="2000" b="1" dirty="0">
                <a:solidFill>
                  <a:srgbClr val="FF0000"/>
                </a:solidFill>
              </a:rPr>
              <a:t>purpose</a:t>
            </a:r>
            <a:r>
              <a:rPr lang="en-US" altLang="zh-CN" sz="2000" dirty="0"/>
              <a:t> of the scenario</a:t>
            </a:r>
            <a:endParaRPr lang="en-US" altLang="zh-CN" sz="2000" dirty="0"/>
          </a:p>
          <a:p>
            <a:r>
              <a:rPr lang="en-US" altLang="zh-CN" sz="2000" dirty="0"/>
              <a:t>	Choose a </a:t>
            </a:r>
            <a:r>
              <a:rPr lang="en-US" altLang="zh-CN" sz="2000" b="1" dirty="0">
                <a:solidFill>
                  <a:srgbClr val="FF0000"/>
                </a:solidFill>
              </a:rPr>
              <a:t>viewpoint </a:t>
            </a:r>
            <a:endParaRPr lang="en-US" altLang="zh-CN" sz="2000" b="1" dirty="0">
              <a:solidFill>
                <a:srgbClr val="FF0000"/>
              </a:solidFill>
            </a:endParaRPr>
          </a:p>
          <a:p>
            <a:r>
              <a:rPr lang="en-US" altLang="zh-CN" sz="2000" dirty="0"/>
              <a:t>	The individual </a:t>
            </a:r>
            <a:r>
              <a:rPr lang="en-US" altLang="zh-CN" sz="2000" b="1" dirty="0">
                <a:solidFill>
                  <a:srgbClr val="FF0000"/>
                </a:solidFill>
              </a:rPr>
              <a:t>user</a:t>
            </a:r>
            <a:r>
              <a:rPr lang="en-US" altLang="zh-CN" sz="2000" dirty="0"/>
              <a:t> or </a:t>
            </a:r>
            <a:r>
              <a:rPr lang="en-US" altLang="zh-CN" sz="2000" b="1" dirty="0">
                <a:solidFill>
                  <a:srgbClr val="FF0000"/>
                </a:solidFill>
              </a:rPr>
              <a:t>transaction</a:t>
            </a:r>
            <a:r>
              <a:rPr lang="en-US" altLang="zh-CN" sz="2000" dirty="0"/>
              <a:t> that is being followed through the scenario 	Assumptions about </a:t>
            </a:r>
            <a:r>
              <a:rPr lang="en-US" altLang="zh-CN" sz="2000" b="1" dirty="0">
                <a:solidFill>
                  <a:srgbClr val="FF0000"/>
                </a:solidFill>
              </a:rPr>
              <a:t>equipment</a:t>
            </a:r>
            <a:r>
              <a:rPr lang="en-US" altLang="zh-CN" sz="2000" dirty="0"/>
              <a:t> or software</a:t>
            </a:r>
            <a:endParaRPr lang="en-US" altLang="zh-CN" sz="2000" dirty="0"/>
          </a:p>
          <a:p>
            <a:r>
              <a:rPr lang="en-US" altLang="zh-CN" sz="2000" dirty="0"/>
              <a:t>	The </a:t>
            </a:r>
            <a:r>
              <a:rPr lang="en-US" altLang="zh-CN" sz="2000" b="1" dirty="0">
                <a:solidFill>
                  <a:srgbClr val="FF0000"/>
                </a:solidFill>
              </a:rPr>
              <a:t>steps</a:t>
            </a:r>
            <a:r>
              <a:rPr lang="en-US" altLang="zh-CN" sz="2000" dirty="0"/>
              <a:t> of the scenario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In Agile development, a scenario is described as a user story</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5-03-07 at 08.51.10"/>
          <p:cNvPicPr>
            <a:picLocks noChangeAspect="1"/>
          </p:cNvPicPr>
          <p:nvPr/>
        </p:nvPicPr>
        <p:blipFill>
          <a:blip r:embed="rId1"/>
          <a:stretch>
            <a:fillRect/>
          </a:stretch>
        </p:blipFill>
        <p:spPr>
          <a:xfrm>
            <a:off x="1091565" y="2615565"/>
            <a:ext cx="9554845" cy="3740785"/>
          </a:xfrm>
          <a:prstGeom prst="rect">
            <a:avLst/>
          </a:prstGeom>
        </p:spPr>
      </p:pic>
      <p:sp>
        <p:nvSpPr>
          <p:cNvPr id="2" name="Title 1"/>
          <p:cNvSpPr>
            <a:spLocks noGrp="1"/>
          </p:cNvSpPr>
          <p:nvPr>
            <p:ph type="title"/>
          </p:nvPr>
        </p:nvSpPr>
        <p:spPr/>
        <p:txBody>
          <a:bodyPr/>
          <a:lstStyle/>
          <a:p>
            <a:r>
              <a:rPr lang="en-US" altLang="zh-CN" dirty="0"/>
              <a:t>Agile: User Stories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1031488" y="1098649"/>
            <a:ext cx="9991863" cy="1631216"/>
          </a:xfrm>
          <a:prstGeom prst="rect">
            <a:avLst/>
          </a:prstGeom>
          <a:noFill/>
        </p:spPr>
        <p:txBody>
          <a:bodyPr wrap="square">
            <a:spAutoFit/>
          </a:bodyPr>
          <a:lstStyle/>
          <a:p>
            <a:r>
              <a:rPr lang="en-US" sz="2000" b="1" dirty="0">
                <a:solidFill>
                  <a:srgbClr val="515223"/>
                </a:solidFill>
                <a:latin typeface="Helvetica" pitchFamily="2" charset="0"/>
                <a:cs typeface="Arial" panose="020B0604020202090204" pitchFamily="34" charset="0"/>
              </a:rPr>
              <a:t>Agile "user stories" - narrative scenarios with moderate detail </a:t>
            </a:r>
            <a:endParaRPr lang="en-US" sz="2000" b="1" dirty="0">
              <a:solidFill>
                <a:srgbClr val="515223"/>
              </a:solidFill>
              <a:latin typeface="Helvetica" pitchFamily="2" charset="0"/>
              <a:cs typeface="Arial" panose="020B0604020202090204" pitchFamily="34" charset="0"/>
            </a:endParaRPr>
          </a:p>
          <a:p>
            <a:r>
              <a:rPr lang="en-US" sz="2000" dirty="0"/>
              <a:t>	Often written on cards </a:t>
            </a:r>
            <a:endParaRPr lang="en-US" sz="2000" dirty="0"/>
          </a:p>
          <a:p>
            <a:r>
              <a:rPr lang="en-US" sz="2000" dirty="0"/>
              <a:t>	Devs break into tasks to estimate effort </a:t>
            </a:r>
            <a:endParaRPr lang="en-US" sz="2000" dirty="0"/>
          </a:p>
          <a:p>
            <a:r>
              <a:rPr lang="en-US" sz="2000" dirty="0"/>
              <a:t>	Prioritized by clients for inclusion in a sprint </a:t>
            </a:r>
            <a:endParaRPr lang="en-US" sz="2000" dirty="0"/>
          </a:p>
          <a:p>
            <a:r>
              <a:rPr lang="en-US" sz="2000" dirty="0"/>
              <a:t>	Postponed stories may be revised with minimal rework </a:t>
            </a: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Agile: User Stories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1031488" y="1098649"/>
            <a:ext cx="9991863" cy="1631216"/>
          </a:xfrm>
          <a:prstGeom prst="rect">
            <a:avLst/>
          </a:prstGeom>
          <a:noFill/>
        </p:spPr>
        <p:txBody>
          <a:bodyPr wrap="square">
            <a:spAutoFit/>
          </a:bodyPr>
          <a:lstStyle/>
          <a:p>
            <a:r>
              <a:rPr lang="en-US" sz="2000" b="1" dirty="0">
                <a:solidFill>
                  <a:srgbClr val="515223"/>
                </a:solidFill>
                <a:latin typeface="Helvetica" pitchFamily="2" charset="0"/>
                <a:cs typeface="Arial" panose="020B0604020202090204" pitchFamily="34" charset="0"/>
              </a:rPr>
              <a:t>Agile "user stories" - narrative scenarios with moderate detail </a:t>
            </a:r>
            <a:endParaRPr lang="en-US" sz="2000" b="1" dirty="0">
              <a:solidFill>
                <a:srgbClr val="515223"/>
              </a:solidFill>
              <a:latin typeface="Helvetica" pitchFamily="2" charset="0"/>
              <a:cs typeface="Arial" panose="020B0604020202090204" pitchFamily="34" charset="0"/>
            </a:endParaRPr>
          </a:p>
          <a:p>
            <a:r>
              <a:rPr lang="en-US" sz="2000" dirty="0"/>
              <a:t>	Often written on cards </a:t>
            </a:r>
            <a:endParaRPr lang="en-US" sz="2000" dirty="0"/>
          </a:p>
          <a:p>
            <a:r>
              <a:rPr lang="en-US" sz="2000" dirty="0"/>
              <a:t>	Devs break into tasks to estimate effort </a:t>
            </a:r>
            <a:endParaRPr lang="en-US" sz="2000" dirty="0"/>
          </a:p>
          <a:p>
            <a:r>
              <a:rPr lang="en-US" sz="2000" dirty="0"/>
              <a:t>	Prioritized by clients for inclusion in a sprint </a:t>
            </a:r>
            <a:endParaRPr lang="en-US" sz="2000" dirty="0"/>
          </a:p>
          <a:p>
            <a:r>
              <a:rPr lang="en-US" sz="2000" dirty="0"/>
              <a:t>	Postponed stories may be revised with minimal rework </a:t>
            </a:r>
            <a:endParaRPr lang="en-US" sz="2000" dirty="0"/>
          </a:p>
        </p:txBody>
      </p:sp>
      <p:pic>
        <p:nvPicPr>
          <p:cNvPr id="6" name="Picture 5" descr="Screenshot 2025-03-07 at 08.51.41"/>
          <p:cNvPicPr>
            <a:picLocks noChangeAspect="1"/>
          </p:cNvPicPr>
          <p:nvPr/>
        </p:nvPicPr>
        <p:blipFill>
          <a:blip r:embed="rId1"/>
          <a:stretch>
            <a:fillRect/>
          </a:stretch>
        </p:blipFill>
        <p:spPr>
          <a:xfrm>
            <a:off x="1091565" y="2729865"/>
            <a:ext cx="8517890" cy="36220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Requirements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TextBox 3"/>
          <p:cNvSpPr txBox="1"/>
          <p:nvPr/>
        </p:nvSpPr>
        <p:spPr>
          <a:xfrm>
            <a:off x="572376" y="2202445"/>
            <a:ext cx="10946524" cy="224676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Requirements describe the function of the system from the client‘s viewpoint.</a:t>
            </a:r>
            <a:br>
              <a:rPr lang="en-US" sz="1800" b="1" dirty="0">
                <a:solidFill>
                  <a:srgbClr val="4472A3"/>
                </a:solidFill>
                <a:effectLst/>
                <a:latin typeface="Calibri" panose="020F0502020204030204" pitchFamily="34" charset="0"/>
              </a:rPr>
            </a:br>
            <a:r>
              <a:rPr lang="en-US" sz="1800" b="1" dirty="0">
                <a:solidFill>
                  <a:srgbClr val="4472A3"/>
                </a:solidFill>
                <a:effectLst/>
                <a:latin typeface="Calibri" panose="020F0502020204030204" pitchFamily="34" charset="0"/>
              </a:rPr>
              <a:t>	</a:t>
            </a:r>
            <a:r>
              <a:rPr lang="en-US" altLang="zh-CN" sz="2000" dirty="0"/>
              <a:t>The requirements establish the system's functionality, constraints, and goals.</a:t>
            </a:r>
            <a:endParaRPr lang="en-US" altLang="zh-CN" sz="2000" dirty="0"/>
          </a:p>
          <a:p>
            <a:r>
              <a:rPr lang="en-US" altLang="zh-CN" sz="2000" dirty="0"/>
              <a:t>	The requirements must be understandable by both the client and the development staff.</a:t>
            </a:r>
            <a:endParaRPr lang="en-US" altLang="zh-CN" sz="2000" dirty="0"/>
          </a:p>
          <a:p>
            <a:endParaRPr lang="en-US" sz="2000" dirty="0">
              <a:effectLst/>
            </a:endParaRPr>
          </a:p>
          <a:p>
            <a:endParaRPr lang="en-US"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The development team and the client need to work together closely to define the requirements.</a:t>
            </a:r>
            <a:r>
              <a:rPr lang="en-US" sz="2000" dirty="0"/>
              <a:t>	</a:t>
            </a: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Agile: User Stories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1031488" y="1098649"/>
            <a:ext cx="9991863" cy="1631216"/>
          </a:xfrm>
          <a:prstGeom prst="rect">
            <a:avLst/>
          </a:prstGeom>
          <a:noFill/>
        </p:spPr>
        <p:txBody>
          <a:bodyPr wrap="square">
            <a:spAutoFit/>
          </a:bodyPr>
          <a:lstStyle/>
          <a:p>
            <a:r>
              <a:rPr lang="en-US" sz="2000" b="1" dirty="0">
                <a:solidFill>
                  <a:srgbClr val="515223"/>
                </a:solidFill>
                <a:latin typeface="Helvetica" pitchFamily="2" charset="0"/>
                <a:cs typeface="Arial" panose="020B0604020202090204" pitchFamily="34" charset="0"/>
              </a:rPr>
              <a:t>Agile "user stories" - narrative scenarios with moderate detail </a:t>
            </a:r>
            <a:endParaRPr lang="en-US" sz="2000" b="1" dirty="0">
              <a:solidFill>
                <a:srgbClr val="515223"/>
              </a:solidFill>
              <a:latin typeface="Helvetica" pitchFamily="2" charset="0"/>
              <a:cs typeface="Arial" panose="020B0604020202090204" pitchFamily="34" charset="0"/>
            </a:endParaRPr>
          </a:p>
          <a:p>
            <a:r>
              <a:rPr lang="en-US" sz="2000" dirty="0"/>
              <a:t>	Often written on cards </a:t>
            </a:r>
            <a:endParaRPr lang="en-US" sz="2000" dirty="0"/>
          </a:p>
          <a:p>
            <a:r>
              <a:rPr lang="en-US" sz="2000" dirty="0"/>
              <a:t>	Devs break into tasks to estimate effort </a:t>
            </a:r>
            <a:endParaRPr lang="en-US" sz="2000" dirty="0"/>
          </a:p>
          <a:p>
            <a:r>
              <a:rPr lang="en-US" sz="2000" dirty="0"/>
              <a:t>	Prioritized by clients for inclusion in a sprint </a:t>
            </a:r>
            <a:endParaRPr lang="en-US" sz="2000" dirty="0"/>
          </a:p>
          <a:p>
            <a:r>
              <a:rPr lang="en-US" sz="2000" dirty="0"/>
              <a:t>	Postponed stories may be revised with minimal rework </a:t>
            </a:r>
            <a:endParaRPr lang="en-US" sz="2000" dirty="0"/>
          </a:p>
        </p:txBody>
      </p:sp>
      <p:pic>
        <p:nvPicPr>
          <p:cNvPr id="8" name="Picture 7" descr="Screenshot 2025-03-07 at 08.51.52"/>
          <p:cNvPicPr>
            <a:picLocks noChangeAspect="1"/>
          </p:cNvPicPr>
          <p:nvPr/>
        </p:nvPicPr>
        <p:blipFill>
          <a:blip r:embed="rId1"/>
          <a:stretch>
            <a:fillRect/>
          </a:stretch>
        </p:blipFill>
        <p:spPr>
          <a:xfrm>
            <a:off x="1031240" y="2625090"/>
            <a:ext cx="9712960" cy="37312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Developing a Scenario with a Client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954013"/>
            <a:ext cx="11163995" cy="255454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Example of how to develop a scenario with a client</a:t>
            </a:r>
            <a:endParaRPr lang="en-US" altLang="zh-CN" sz="2000" b="1" dirty="0">
              <a:solidFill>
                <a:srgbClr val="515223"/>
              </a:solidFill>
              <a:latin typeface="Helvetica" pitchFamily="2" charset="0"/>
              <a:cs typeface="Arial" panose="020B0604020202090204" pitchFamily="34" charset="0"/>
            </a:endParaRPr>
          </a:p>
          <a:p>
            <a:r>
              <a:rPr lang="en-US" altLang="zh-CN" sz="2000" dirty="0"/>
              <a:t>	The requirements are being developed for a system that will enable university students to 	take exams online from their own rooms using a web browser.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Create a scenario for how a typical student interacts with the system</a:t>
            </a:r>
            <a:br>
              <a:rPr lang="en-US" altLang="zh-CN" sz="2000" b="1" dirty="0">
                <a:solidFill>
                  <a:srgbClr val="515223"/>
                </a:solidFill>
                <a:latin typeface="Helvetica" pitchFamily="2" charset="0"/>
                <a:cs typeface="Arial" panose="020B0604020202090204" pitchFamily="34" charset="0"/>
              </a:rPr>
            </a:br>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515223"/>
                </a:solidFill>
                <a:latin typeface="Helvetica" pitchFamily="2" charset="0"/>
                <a:cs typeface="Arial" panose="020B0604020202090204" pitchFamily="34" charset="0"/>
              </a:rPr>
              <a:t>In the next few slides, the questions in red are typical of the questions to ask the client while developing the scenario. </a:t>
            </a:r>
            <a:endParaRPr lang="en-US" altLang="zh-CN"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15937" cy="790865"/>
          </a:xfrm>
        </p:spPr>
        <p:txBody>
          <a:bodyPr>
            <a:normAutofit/>
          </a:bodyPr>
          <a:lstStyle/>
          <a:p>
            <a:r>
              <a:rPr lang="en-US" altLang="zh-CN" sz="2600" dirty="0"/>
              <a:t>Developing a Scenario with a Client: a Typical Student</a:t>
            </a:r>
            <a:endParaRPr lang="en-US" sz="26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228148"/>
            <a:ext cx="11163995" cy="5324535"/>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Purpose: </a:t>
            </a:r>
            <a:endParaRPr lang="en-US" altLang="zh-CN" sz="2000" b="1" dirty="0">
              <a:solidFill>
                <a:srgbClr val="515223"/>
              </a:solidFill>
              <a:latin typeface="Helvetica" pitchFamily="2" charset="0"/>
              <a:cs typeface="Arial" panose="020B0604020202090204" pitchFamily="34" charset="0"/>
            </a:endParaRPr>
          </a:p>
          <a:p>
            <a:r>
              <a:rPr lang="en-US" altLang="zh-CN" sz="2000" dirty="0"/>
              <a:t>Scenario that describes the use of an online Exam system by a representative student </a:t>
            </a:r>
            <a:r>
              <a:rPr lang="en-US" altLang="zh-CN" sz="2000" b="1" dirty="0">
                <a:solidFill>
                  <a:srgbClr val="FF0000"/>
                </a:solidFill>
              </a:rPr>
              <a:t>[Which viewpoint is this scenario based upon?] </a:t>
            </a:r>
            <a:endParaRPr lang="en-US" altLang="zh-CN" sz="2000" dirty="0"/>
          </a:p>
          <a:p>
            <a:endParaRPr lang="en-US" altLang="zh-CN" sz="2000" dirty="0"/>
          </a:p>
          <a:p>
            <a:r>
              <a:rPr lang="en-US" altLang="zh-CN" sz="2000" b="1" dirty="0">
                <a:solidFill>
                  <a:srgbClr val="515223"/>
                </a:solidFill>
                <a:latin typeface="Helvetica" pitchFamily="2" charset="0"/>
                <a:cs typeface="Arial" panose="020B0604020202090204" pitchFamily="34" charset="0"/>
              </a:rPr>
              <a:t>Individual: </a:t>
            </a:r>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FF0000"/>
                </a:solidFill>
              </a:rPr>
              <a:t>[Who is a typical student?] </a:t>
            </a:r>
            <a:r>
              <a:rPr lang="en-US" altLang="zh-CN" sz="2000" dirty="0"/>
              <a:t>Student A, major in computer science. </a:t>
            </a:r>
            <a:r>
              <a:rPr lang="en-US" altLang="zh-CN" sz="2000" b="1" dirty="0">
                <a:solidFill>
                  <a:srgbClr val="FF0000"/>
                </a:solidFill>
              </a:rPr>
              <a:t>[Where can the student be located? Do other universities differ?] </a:t>
            </a:r>
            <a:endParaRPr lang="en-US" altLang="zh-CN" sz="2000" b="1" dirty="0">
              <a:solidFill>
                <a:srgbClr val="FF0000"/>
              </a:solidFill>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Equipment:</a:t>
            </a:r>
            <a:endParaRPr lang="en-US" altLang="zh-CN" sz="2000" b="1" dirty="0">
              <a:solidFill>
                <a:srgbClr val="515223"/>
              </a:solidFill>
              <a:latin typeface="Helvetica" pitchFamily="2" charset="0"/>
              <a:cs typeface="Arial" panose="020B0604020202090204" pitchFamily="34" charset="0"/>
            </a:endParaRPr>
          </a:p>
          <a:p>
            <a:r>
              <a:rPr lang="en-US" altLang="zh-CN" sz="2000" dirty="0"/>
              <a:t>Any computer with a supported browser. [</a:t>
            </a:r>
            <a:r>
              <a:rPr lang="en-US" altLang="zh-CN" sz="2000" b="1" dirty="0">
                <a:solidFill>
                  <a:srgbClr val="FF0000"/>
                </a:solidFill>
              </a:rPr>
              <a:t>Is there a list of supported browsers? Are there any network restrictions?] </a:t>
            </a:r>
            <a:endParaRPr lang="en-US" altLang="zh-CN" sz="2000" b="1" dirty="0">
              <a:solidFill>
                <a:srgbClr val="FF0000"/>
              </a:solidFill>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Scenario: </a:t>
            </a:r>
            <a:endParaRPr lang="en-US" altLang="zh-CN" sz="2000" b="1" dirty="0">
              <a:solidFill>
                <a:srgbClr val="515223"/>
              </a:solidFill>
              <a:latin typeface="Helvetica" pitchFamily="2" charset="0"/>
              <a:cs typeface="Arial" panose="020B0604020202090204" pitchFamily="34" charset="0"/>
            </a:endParaRPr>
          </a:p>
          <a:p>
            <a:pPr marL="914400" lvl="1" indent="-457200">
              <a:buAutoNum type="arabicPeriod"/>
            </a:pPr>
            <a:r>
              <a:rPr lang="en-US" altLang="zh-CN" sz="2000" dirty="0"/>
              <a:t>Student A authenticates. </a:t>
            </a:r>
            <a:r>
              <a:rPr lang="en-US" altLang="zh-CN" sz="2000" b="1" dirty="0">
                <a:solidFill>
                  <a:srgbClr val="FF0000"/>
                </a:solidFill>
              </a:rPr>
              <a:t>[How does a college student authenticate?] </a:t>
            </a:r>
            <a:endParaRPr lang="en-US" altLang="zh-CN" sz="2000" b="1" dirty="0">
              <a:solidFill>
                <a:srgbClr val="FF0000"/>
              </a:solidFill>
            </a:endParaRPr>
          </a:p>
          <a:p>
            <a:pPr marL="914400" lvl="1" indent="-457200">
              <a:buAutoNum type="arabicPeriod"/>
            </a:pPr>
            <a:r>
              <a:rPr lang="en-US" altLang="zh-CN" sz="2000" dirty="0"/>
              <a:t>Student A starts browser and types URL of Exam system. </a:t>
            </a:r>
            <a:r>
              <a:rPr lang="en-US" altLang="zh-CN" sz="2000" b="1" dirty="0">
                <a:solidFill>
                  <a:srgbClr val="FF0000"/>
                </a:solidFill>
              </a:rPr>
              <a:t>[How does the student know the URL?] </a:t>
            </a:r>
            <a:endParaRPr lang="en-US" altLang="zh-CN" sz="2000" b="1" dirty="0">
              <a:solidFill>
                <a:srgbClr val="FF0000"/>
              </a:solidFill>
            </a:endParaRPr>
          </a:p>
          <a:p>
            <a:pPr marL="914400" lvl="1" indent="-457200">
              <a:buAutoNum type="arabicPeriod"/>
            </a:pPr>
            <a:r>
              <a:rPr lang="en-US" altLang="zh-CN" sz="2000" dirty="0"/>
              <a:t>Exam system displays list of options. </a:t>
            </a:r>
            <a:r>
              <a:rPr lang="en-US" altLang="zh-CN" sz="2000" b="1" dirty="0">
                <a:solidFill>
                  <a:srgbClr val="FF0000"/>
                </a:solidFill>
              </a:rPr>
              <a:t>[Is the list tailored to the individual user?] </a:t>
            </a:r>
            <a:endParaRPr lang="en-US" altLang="zh-CN" sz="2000" b="1"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891558" y="1184145"/>
            <a:ext cx="11121766" cy="3785652"/>
          </a:xfrm>
          <a:prstGeom prst="rect">
            <a:avLst/>
          </a:prstGeom>
          <a:noFill/>
        </p:spPr>
        <p:txBody>
          <a:bodyPr wrap="square">
            <a:spAutoFit/>
          </a:bodyPr>
          <a:lstStyle/>
          <a:p>
            <a:r>
              <a:rPr lang="en-US" sz="2000" dirty="0"/>
              <a:t>4. Student A selects Exam 1</a:t>
            </a:r>
            <a:endParaRPr lang="en-US" sz="2000" dirty="0"/>
          </a:p>
          <a:p>
            <a:endParaRPr lang="en-US" sz="2000" dirty="0"/>
          </a:p>
          <a:p>
            <a:pPr>
              <a:buFont typeface="+mj-lt"/>
              <a:buAutoNum type="arabicPeriod" startAt="5"/>
            </a:pPr>
            <a:r>
              <a:rPr lang="en-US" sz="2000" dirty="0"/>
              <a:t>A list of questions is displayed, each marked to indicate whether completed or not. </a:t>
            </a:r>
            <a:r>
              <a:rPr lang="en-US" sz="2000" b="1" dirty="0">
                <a:solidFill>
                  <a:srgbClr val="FF0000"/>
                </a:solidFill>
              </a:rPr>
              <a:t>[Can the questions be answered in any order?] </a:t>
            </a:r>
            <a:endParaRPr lang="en-US" sz="2000" b="1" dirty="0">
              <a:solidFill>
                <a:srgbClr val="FF0000"/>
              </a:solidFill>
            </a:endParaRPr>
          </a:p>
          <a:p>
            <a:pPr>
              <a:buFont typeface="+mj-lt"/>
              <a:buAutoNum type="arabicPeriod" startAt="5"/>
            </a:pPr>
            <a:endParaRPr lang="en-US" sz="2000" dirty="0"/>
          </a:p>
          <a:p>
            <a:pPr>
              <a:buFont typeface="+mj-lt"/>
              <a:buAutoNum type="arabicPeriod" startAt="5"/>
            </a:pPr>
            <a:r>
              <a:rPr lang="en-US" sz="2000" dirty="0"/>
              <a:t>Student A selects a question and chooses whether to submit a new answer or edit a previous answer. </a:t>
            </a:r>
            <a:r>
              <a:rPr lang="en-US" sz="2000" b="1" dirty="0">
                <a:solidFill>
                  <a:srgbClr val="FF0000"/>
                </a:solidFill>
              </a:rPr>
              <a:t>[Is it always possible to edit a previous answer? Are there other options?] </a:t>
            </a:r>
            <a:endParaRPr lang="en-US" sz="2000" b="1" dirty="0">
              <a:solidFill>
                <a:srgbClr val="FF0000"/>
              </a:solidFill>
            </a:endParaRPr>
          </a:p>
          <a:p>
            <a:pPr>
              <a:buFont typeface="+mj-lt"/>
              <a:buAutoNum type="arabicPeriod" startAt="5"/>
            </a:pPr>
            <a:endParaRPr lang="en-US" sz="2000" dirty="0"/>
          </a:p>
          <a:p>
            <a:pPr>
              <a:buFont typeface="+mj-lt"/>
              <a:buAutoNum type="arabicPeriod" startAt="5"/>
            </a:pPr>
            <a:r>
              <a:rPr lang="en-US" sz="2000" b="1" dirty="0">
                <a:solidFill>
                  <a:srgbClr val="FF0000"/>
                </a:solidFill>
              </a:rPr>
              <a:t>[What types of question are there: text, multiple choice, etc.?] </a:t>
            </a:r>
            <a:r>
              <a:rPr lang="en-US" sz="2000" dirty="0"/>
              <a:t>The first question requires a written answer. Student A is submitting a new answer. The student has a choice whether to type the solution into the browser or to attach a separate file. Student A decides to attach a file. </a:t>
            </a:r>
            <a:r>
              <a:rPr lang="en-US" sz="2000" b="1" dirty="0">
                <a:solidFill>
                  <a:srgbClr val="FF0000"/>
                </a:solidFill>
              </a:rPr>
              <a:t>[What types of file are accepted?] </a:t>
            </a:r>
            <a:endParaRPr lang="en-US" sz="2000" b="1" dirty="0">
              <a:solidFill>
                <a:srgbClr val="FF0000"/>
              </a:solidFill>
            </a:endParaRPr>
          </a:p>
        </p:txBody>
      </p:sp>
      <p:sp>
        <p:nvSpPr>
          <p:cNvPr id="6" name="Title 1"/>
          <p:cNvSpPr>
            <a:spLocks noGrp="1"/>
          </p:cNvSpPr>
          <p:nvPr>
            <p:ph type="title"/>
          </p:nvPr>
        </p:nvSpPr>
        <p:spPr>
          <a:xfrm>
            <a:off x="1091254" y="237834"/>
            <a:ext cx="9363071" cy="790865"/>
          </a:xfrm>
        </p:spPr>
        <p:txBody>
          <a:bodyPr>
            <a:normAutofit/>
          </a:bodyPr>
          <a:lstStyle/>
          <a:p>
            <a:r>
              <a:rPr lang="en-US" altLang="zh-CN" sz="3000" dirty="0"/>
              <a:t>Developing a Scenario with a Client (continued) </a:t>
            </a:r>
            <a:endParaRPr lang="en-US" sz="3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63071" cy="790865"/>
          </a:xfrm>
        </p:spPr>
        <p:txBody>
          <a:bodyPr>
            <a:normAutofit/>
          </a:bodyPr>
          <a:lstStyle/>
          <a:p>
            <a:r>
              <a:rPr lang="en-US" altLang="zh-CN" sz="3000" dirty="0"/>
              <a:t>Developing a Scenario with a Client (continued) </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9" name="TextBox 3"/>
          <p:cNvSpPr txBox="1"/>
          <p:nvPr/>
        </p:nvSpPr>
        <p:spPr>
          <a:xfrm>
            <a:off x="572375" y="1210132"/>
            <a:ext cx="11163995" cy="4708981"/>
          </a:xfrm>
          <a:prstGeom prst="rect">
            <a:avLst/>
          </a:prstGeom>
          <a:noFill/>
        </p:spPr>
        <p:txBody>
          <a:bodyPr wrap="square">
            <a:spAutoFit/>
          </a:bodyPr>
          <a:lstStyle/>
          <a:p>
            <a:r>
              <a:rPr lang="en-US" altLang="zh-CN" sz="2000" dirty="0"/>
              <a:t>8. For the second question, the student chooses to edit a previous answer. Student A chooses to delete a solution previously typed into the browser, and to replace it with an a[ached file. </a:t>
            </a:r>
            <a:r>
              <a:rPr lang="en-US" altLang="zh-CN" sz="2000" b="1" dirty="0">
                <a:solidFill>
                  <a:srgbClr val="FF0000"/>
                </a:solidFill>
              </a:rPr>
              <a:t>[Can the student edit a previous answer, or must it always be replaced with a new answer?] </a:t>
            </a:r>
            <a:endParaRPr lang="en-US" altLang="zh-CN" sz="2000" b="1" dirty="0">
              <a:solidFill>
                <a:srgbClr val="FF0000"/>
              </a:solidFill>
            </a:endParaRPr>
          </a:p>
          <a:p>
            <a:endParaRPr lang="en-US" altLang="zh-CN" sz="2000" dirty="0"/>
          </a:p>
          <a:p>
            <a:r>
              <a:rPr lang="en-US" altLang="zh-CN" sz="2000" dirty="0"/>
              <a:t>9. As an alternative to completing the entire exam in a single session, Student A decides to saves the completed questions to continue later. </a:t>
            </a:r>
            <a:r>
              <a:rPr lang="en-US" altLang="zh-CN" sz="2000" b="1" dirty="0">
                <a:solidFill>
                  <a:srgbClr val="FF0000"/>
                </a:solidFill>
              </a:rPr>
              <a:t>[Is this always permitted?] </a:t>
            </a:r>
            <a:endParaRPr lang="en-US" altLang="zh-CN" sz="2000" b="1" dirty="0">
              <a:solidFill>
                <a:srgbClr val="FF0000"/>
              </a:solidFill>
            </a:endParaRPr>
          </a:p>
          <a:p>
            <a:endParaRPr lang="en-US" altLang="zh-CN" sz="2000" dirty="0"/>
          </a:p>
          <a:p>
            <a:r>
              <a:rPr lang="en-US" altLang="zh-CN" sz="2000" dirty="0"/>
              <a:t>10. Student A logs off. </a:t>
            </a:r>
            <a:endParaRPr lang="en-US" altLang="zh-CN" sz="2000" dirty="0"/>
          </a:p>
          <a:p>
            <a:endParaRPr lang="en-US" altLang="zh-CN" sz="2000" dirty="0"/>
          </a:p>
          <a:p>
            <a:r>
              <a:rPr lang="en-US" altLang="zh-CN" sz="2000" dirty="0"/>
              <a:t>11. Later Student A log in, finishes the exam, submits the answers, and logs out. </a:t>
            </a:r>
            <a:r>
              <a:rPr lang="en-US" altLang="zh-CN" sz="2000" b="1" dirty="0">
                <a:solidFill>
                  <a:srgbClr val="FF0000"/>
                </a:solidFill>
              </a:rPr>
              <a:t>[Is this process any different from the initial work on this exam?] </a:t>
            </a:r>
            <a:endParaRPr lang="en-US" altLang="zh-CN" sz="2000" b="1" dirty="0">
              <a:solidFill>
                <a:srgbClr val="FF0000"/>
              </a:solidFill>
            </a:endParaRPr>
          </a:p>
          <a:p>
            <a:endParaRPr lang="en-US" altLang="zh-CN" sz="2000" dirty="0"/>
          </a:p>
          <a:p>
            <a:r>
              <a:rPr lang="en-US" altLang="zh-CN" sz="2000" dirty="0"/>
              <a:t>12. The Student A has now completed the exam. The student selects an option that submits the exam to the grading system. </a:t>
            </a:r>
            <a:r>
              <a:rPr lang="en-US" altLang="zh-CN" sz="2000" b="1" dirty="0">
                <a:solidFill>
                  <a:srgbClr val="FF0000"/>
                </a:solidFill>
              </a:rPr>
              <a:t>[What if the student has not attempted every question? Is the grader notified?]</a:t>
            </a:r>
            <a:endParaRPr lang="en-US" altLang="zh-CN" sz="2000"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4" y="237834"/>
            <a:ext cx="9363071" cy="790865"/>
          </a:xfrm>
        </p:spPr>
        <p:txBody>
          <a:bodyPr>
            <a:normAutofit/>
          </a:bodyPr>
          <a:lstStyle/>
          <a:p>
            <a:r>
              <a:rPr lang="en-US" altLang="zh-CN" sz="3000" dirty="0"/>
              <a:t>Discussion</a:t>
            </a:r>
            <a:endParaRPr lang="en-US" sz="30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5" name="TextBox 4"/>
          <p:cNvSpPr txBox="1"/>
          <p:nvPr/>
        </p:nvSpPr>
        <p:spPr>
          <a:xfrm>
            <a:off x="1091254" y="1209480"/>
            <a:ext cx="10344001" cy="707886"/>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Scenario that describes the use of an online Exam system from a </a:t>
            </a:r>
            <a:r>
              <a:rPr lang="en-US" altLang="zh-CN" sz="2000" b="1" dirty="0">
                <a:solidFill>
                  <a:srgbClr val="FF0000"/>
                </a:solidFill>
                <a:latin typeface="Helvetica" pitchFamily="2" charset="0"/>
                <a:cs typeface="Arial" panose="020B0604020202090204" pitchFamily="34" charset="0"/>
              </a:rPr>
              <a:t>teacher’s </a:t>
            </a:r>
            <a:r>
              <a:rPr lang="en-US" altLang="zh-CN" sz="2000" b="1" dirty="0">
                <a:solidFill>
                  <a:srgbClr val="515223"/>
                </a:solidFill>
                <a:latin typeface="Helvetica" pitchFamily="2" charset="0"/>
                <a:cs typeface="Arial" panose="020B0604020202090204" pitchFamily="34" charset="0"/>
              </a:rPr>
              <a:t>viewpoint</a:t>
            </a:r>
            <a:endParaRPr lang="en-US" altLang="zh-CN" sz="2000" b="1" dirty="0">
              <a:solidFill>
                <a:srgbClr val="515223"/>
              </a:solidFill>
              <a:latin typeface="Helvetica" pitchFamily="2" charset="0"/>
              <a:cs typeface="Arial" panose="020B0604020202090204" pitchFamily="34" charset="0"/>
            </a:endParaRPr>
          </a:p>
        </p:txBody>
      </p:sp>
      <p:sp>
        <p:nvSpPr>
          <p:cNvPr id="6" name="TextBox 3"/>
          <p:cNvSpPr txBox="1"/>
          <p:nvPr/>
        </p:nvSpPr>
        <p:spPr>
          <a:xfrm>
            <a:off x="1028005" y="2278367"/>
            <a:ext cx="11163995" cy="224676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Purpose: </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Individual: </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Equipment:</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Scenario Steps: </a:t>
            </a:r>
            <a:endParaRPr lang="en-US" altLang="zh-CN" sz="2000" b="1" dirty="0">
              <a:solidFill>
                <a:srgbClr val="515223"/>
              </a:solidFill>
              <a:latin typeface="Helvetica" pitchFamily="2" charset="0"/>
              <a:cs typeface="Arial" panose="020B0604020202090204" pitchFamily="34" charset="0"/>
            </a:endParaRPr>
          </a:p>
        </p:txBody>
      </p:sp>
      <p:sp>
        <p:nvSpPr>
          <p:cNvPr id="4" name="TextBox 3"/>
          <p:cNvSpPr txBox="1"/>
          <p:nvPr/>
        </p:nvSpPr>
        <p:spPr>
          <a:xfrm>
            <a:off x="1024834" y="5040632"/>
            <a:ext cx="11163995" cy="400110"/>
          </a:xfrm>
          <a:prstGeom prst="rect">
            <a:avLst/>
          </a:prstGeom>
          <a:noFill/>
        </p:spPr>
        <p:txBody>
          <a:bodyPr wrap="square">
            <a:spAutoFit/>
          </a:bodyPr>
          <a:lstStyle/>
          <a:p>
            <a:r>
              <a:rPr lang="en-US" altLang="zh-CN" sz="2000" b="1" dirty="0">
                <a:solidFill>
                  <a:srgbClr val="FF0000"/>
                </a:solidFill>
                <a:latin typeface="Helvetica" pitchFamily="2" charset="0"/>
                <a:cs typeface="Arial" panose="020B0604020202090204" pitchFamily="34" charset="0"/>
              </a:rPr>
              <a:t>Will be presented in next class!</a:t>
            </a:r>
            <a:endParaRPr lang="en-US" altLang="zh-CN" sz="2000" b="1" dirty="0">
              <a:solidFill>
                <a:srgbClr val="FF0000"/>
              </a:solidFill>
              <a:latin typeface="Helvetica" pitchFamily="2" charset="0"/>
              <a:cs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Why are Requirements Important?</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TextBox 3"/>
          <p:cNvSpPr txBox="1"/>
          <p:nvPr/>
        </p:nvSpPr>
        <p:spPr>
          <a:xfrm>
            <a:off x="493549" y="1797092"/>
            <a:ext cx="10946524" cy="286232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Causes of failed software projects</a:t>
            </a:r>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4472A3"/>
                </a:solidFill>
                <a:latin typeface="Calibri" panose="020F0502020204030204" pitchFamily="34" charset="0"/>
                <a:cs typeface="Arial" panose="020B0604020202090204" pitchFamily="34" charset="0"/>
              </a:rPr>
              <a:t>	</a:t>
            </a:r>
            <a:r>
              <a:rPr lang="en-US" altLang="zh-CN" sz="2000" b="1" dirty="0">
                <a:solidFill>
                  <a:srgbClr val="FF0000"/>
                </a:solidFill>
              </a:rPr>
              <a:t>Incomplete requirements 			13.1% </a:t>
            </a:r>
            <a:endParaRPr lang="en-US" altLang="zh-CN" sz="2000" b="1" dirty="0">
              <a:solidFill>
                <a:srgbClr val="FF0000"/>
              </a:solidFill>
            </a:endParaRPr>
          </a:p>
          <a:p>
            <a:r>
              <a:rPr lang="en-US" altLang="zh-CN" sz="2000" b="1" dirty="0">
                <a:solidFill>
                  <a:srgbClr val="FF0000"/>
                </a:solidFill>
              </a:rPr>
              <a:t>	Lack of user involvement 			12.4% </a:t>
            </a:r>
            <a:endParaRPr lang="en-US" altLang="zh-CN" sz="2000" b="1" dirty="0">
              <a:solidFill>
                <a:srgbClr val="FF0000"/>
              </a:solidFill>
            </a:endParaRPr>
          </a:p>
          <a:p>
            <a:r>
              <a:rPr lang="en-US" altLang="zh-CN" sz="2000" dirty="0"/>
              <a:t>	Lack of resources 				10.6% </a:t>
            </a:r>
            <a:endParaRPr lang="en-US" altLang="zh-CN" sz="2000" dirty="0"/>
          </a:p>
          <a:p>
            <a:r>
              <a:rPr lang="en-US" altLang="zh-CN" sz="2000" dirty="0"/>
              <a:t>	</a:t>
            </a:r>
            <a:r>
              <a:rPr lang="en-US" altLang="zh-CN" sz="2000" b="1" dirty="0">
                <a:solidFill>
                  <a:srgbClr val="FF0000"/>
                </a:solidFill>
              </a:rPr>
              <a:t>Unrealistic expectations 	 		  9.9% </a:t>
            </a:r>
            <a:endParaRPr lang="en-US" altLang="zh-CN" sz="2000" b="1" dirty="0">
              <a:solidFill>
                <a:srgbClr val="FF0000"/>
              </a:solidFill>
            </a:endParaRPr>
          </a:p>
          <a:p>
            <a:r>
              <a:rPr lang="en-US" altLang="zh-CN" sz="2000" dirty="0"/>
              <a:t>	Lack of executive support 			  9.3% </a:t>
            </a:r>
            <a:endParaRPr lang="en-US" altLang="zh-CN" sz="2000" dirty="0"/>
          </a:p>
          <a:p>
            <a:r>
              <a:rPr lang="en-US" altLang="zh-CN" sz="2000" dirty="0"/>
              <a:t>	</a:t>
            </a:r>
            <a:r>
              <a:rPr lang="en-US" altLang="zh-CN" sz="2000" b="1" dirty="0">
                <a:solidFill>
                  <a:srgbClr val="FF0000"/>
                </a:solidFill>
              </a:rPr>
              <a:t>Changing requirements &amp; specifications 	  8.8% </a:t>
            </a:r>
            <a:endParaRPr lang="en-US" altLang="zh-CN" sz="2000" b="1" dirty="0">
              <a:solidFill>
                <a:srgbClr val="FF0000"/>
              </a:solidFill>
            </a:endParaRPr>
          </a:p>
          <a:p>
            <a:r>
              <a:rPr lang="en-US" altLang="zh-CN" sz="2000" dirty="0"/>
              <a:t>	Lack of planning 				  8.1% </a:t>
            </a:r>
            <a:endParaRPr lang="en-US" altLang="zh-CN" sz="2000" dirty="0"/>
          </a:p>
          <a:p>
            <a:r>
              <a:rPr lang="en-US" altLang="zh-CN" sz="2000" dirty="0"/>
              <a:t>	</a:t>
            </a:r>
            <a:r>
              <a:rPr lang="en-US" altLang="zh-CN" sz="2000" b="1" dirty="0">
                <a:solidFill>
                  <a:srgbClr val="FF0000"/>
                </a:solidFill>
              </a:rPr>
              <a:t>System no longer needed 			  7.5%</a:t>
            </a:r>
            <a:endParaRPr lang="en-US" altLang="zh-CN" sz="2000" b="1" dirty="0">
              <a:solidFill>
                <a:srgbClr val="FF0000"/>
              </a:solidFill>
            </a:endParaRPr>
          </a:p>
        </p:txBody>
      </p:sp>
      <p:sp>
        <p:nvSpPr>
          <p:cNvPr id="5" name="TextBox 3"/>
          <p:cNvSpPr txBox="1"/>
          <p:nvPr/>
        </p:nvSpPr>
        <p:spPr>
          <a:xfrm>
            <a:off x="493549" y="4771298"/>
            <a:ext cx="10946524" cy="400110"/>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Failures to understand the requirements led the developers to build the wrong system.</a:t>
            </a:r>
            <a:endParaRPr lang="en-US" altLang="zh-CN" sz="2000" b="1" dirty="0">
              <a:solidFill>
                <a:srgbClr val="515223"/>
              </a:solidFill>
              <a:latin typeface="Helvetica" pitchFamily="2" charset="0"/>
              <a:cs typeface="Arial" panose="020B0604020202090204" pitchFamily="34" charset="0"/>
            </a:endParaRPr>
          </a:p>
        </p:txBody>
      </p:sp>
      <p:sp>
        <p:nvSpPr>
          <p:cNvPr id="6" name="TextBox 3"/>
          <p:cNvSpPr txBox="1"/>
          <p:nvPr/>
        </p:nvSpPr>
        <p:spPr>
          <a:xfrm>
            <a:off x="8074270" y="5563823"/>
            <a:ext cx="2983371" cy="400110"/>
          </a:xfrm>
          <a:prstGeom prst="rect">
            <a:avLst/>
          </a:prstGeom>
          <a:noFill/>
        </p:spPr>
        <p:txBody>
          <a:bodyPr wrap="square">
            <a:spAutoFit/>
          </a:bodyPr>
          <a:lstStyle/>
          <a:p>
            <a:r>
              <a:rPr lang="en-US" altLang="zh-CN" sz="2000" dirty="0"/>
              <a:t>Source: Standish Group </a:t>
            </a:r>
            <a:endParaRPr lang="en-US" altLang="zh-CN"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The Requirements Dilemma</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4" name="TextBox 3"/>
          <p:cNvSpPr txBox="1"/>
          <p:nvPr/>
        </p:nvSpPr>
        <p:spPr>
          <a:xfrm>
            <a:off x="493549" y="1797092"/>
            <a:ext cx="10946524" cy="2862322"/>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Defining the requirements can be divided into several steps</a:t>
            </a:r>
            <a:endParaRPr lang="en-US" altLang="zh-CN" sz="2000" b="1" dirty="0">
              <a:solidFill>
                <a:srgbClr val="515223"/>
              </a:solidFill>
              <a:latin typeface="Helvetica" pitchFamily="2" charset="0"/>
              <a:cs typeface="Arial" panose="020B0604020202090204" pitchFamily="34" charset="0"/>
            </a:endParaRPr>
          </a:p>
          <a:p>
            <a:r>
              <a:rPr lang="en-US" altLang="zh-CN" sz="2000" b="1" dirty="0">
                <a:solidFill>
                  <a:srgbClr val="4472A3"/>
                </a:solidFill>
                <a:latin typeface="Calibri" panose="020F0502020204030204" pitchFamily="34" charset="0"/>
                <a:cs typeface="Arial" panose="020B0604020202090204" pitchFamily="34" charset="0"/>
              </a:rPr>
              <a:t>	</a:t>
            </a:r>
            <a:r>
              <a:rPr lang="en-US" altLang="zh-CN" sz="2000" b="1" dirty="0">
                <a:solidFill>
                  <a:srgbClr val="FF0000"/>
                </a:solidFill>
              </a:rPr>
              <a:t>Analysis</a:t>
            </a:r>
            <a:r>
              <a:rPr lang="en-US" altLang="zh-CN" sz="2000" dirty="0"/>
              <a:t> to establish the functionality by consultation with client, customers, and users. 	</a:t>
            </a:r>
            <a:r>
              <a:rPr lang="en-US" altLang="zh-CN" sz="2000" b="1" dirty="0">
                <a:solidFill>
                  <a:srgbClr val="FF0000"/>
                </a:solidFill>
              </a:rPr>
              <a:t>Modeling</a:t>
            </a:r>
            <a:r>
              <a:rPr lang="en-US" altLang="zh-CN" sz="2000" dirty="0"/>
              <a:t> to organize the requirements in a systematic and comprehensible manner. 	</a:t>
            </a:r>
            <a:r>
              <a:rPr lang="en-US" altLang="zh-CN" sz="2000" b="1" dirty="0">
                <a:solidFill>
                  <a:srgbClr val="FF0000"/>
                </a:solidFill>
              </a:rPr>
              <a:t>Define</a:t>
            </a:r>
            <a:r>
              <a:rPr lang="en-US" altLang="zh-CN" sz="2000" dirty="0"/>
              <a:t>, record, and communicate the requirements.</a:t>
            </a:r>
            <a:endParaRPr lang="en-US" altLang="zh-CN" sz="2000" dirty="0"/>
          </a:p>
          <a:p>
            <a:endParaRPr lang="en-US" altLang="zh-CN" sz="2000" b="1" dirty="0">
              <a:solidFill>
                <a:srgbClr val="FF0000"/>
              </a:solidFill>
            </a:endParaRPr>
          </a:p>
          <a:p>
            <a:r>
              <a:rPr lang="en-US" altLang="zh-CN" sz="2000" b="1" dirty="0">
                <a:solidFill>
                  <a:srgbClr val="515223"/>
                </a:solidFill>
                <a:latin typeface="Helvetica" pitchFamily="2" charset="0"/>
                <a:cs typeface="Arial" panose="020B0604020202090204" pitchFamily="34" charset="0"/>
              </a:rPr>
              <a:t>Heavyweight processes go through these steps for the entire system before beginning the design.</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515223"/>
                </a:solidFill>
                <a:latin typeface="Helvetica" pitchFamily="2" charset="0"/>
                <a:cs typeface="Arial" panose="020B0604020202090204" pitchFamily="34" charset="0"/>
              </a:rPr>
              <a:t>With lightweight processes, these steps are done separately for each sprint. </a:t>
            </a:r>
            <a:endParaRPr lang="en-US" altLang="zh-CN" sz="2000" b="1" dirty="0">
              <a:solidFill>
                <a:srgbClr val="515223"/>
              </a:solidFill>
              <a:latin typeface="Helvetica" pitchFamily="2" charset="0"/>
              <a:cs typeface="Arial" panose="020B060402020209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51" y="233626"/>
            <a:ext cx="10427646" cy="790865"/>
          </a:xfrm>
        </p:spPr>
        <p:txBody>
          <a:bodyPr>
            <a:normAutofit/>
          </a:bodyPr>
          <a:lstStyle/>
          <a:p>
            <a:r>
              <a:rPr lang="en-US" altLang="zh-CN" dirty="0"/>
              <a:t>Requirements Steps</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1645439" y="1128622"/>
            <a:ext cx="8901121" cy="48951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351" y="233626"/>
            <a:ext cx="10427646" cy="790865"/>
          </a:xfrm>
        </p:spPr>
        <p:txBody>
          <a:bodyPr>
            <a:normAutofit/>
          </a:bodyPr>
          <a:lstStyle/>
          <a:p>
            <a:r>
              <a:rPr lang="en-US" altLang="zh-CN" dirty="0"/>
              <a:t>The Requirements Dilemma</a:t>
            </a:r>
            <a:endParaRPr lang="en-US"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sp>
        <p:nvSpPr>
          <p:cNvPr id="10" name="TextBox 3"/>
          <p:cNvSpPr txBox="1"/>
          <p:nvPr/>
        </p:nvSpPr>
        <p:spPr>
          <a:xfrm>
            <a:off x="493549" y="1797092"/>
            <a:ext cx="10946524" cy="3170099"/>
          </a:xfrm>
          <a:prstGeom prst="rect">
            <a:avLst/>
          </a:prstGeom>
          <a:noFill/>
        </p:spPr>
        <p:txBody>
          <a:bodyPr wrap="square">
            <a:spAutoFit/>
          </a:bodyPr>
          <a:lstStyle/>
          <a:p>
            <a:r>
              <a:rPr lang="en-US" altLang="zh-CN" sz="2000" b="1" dirty="0">
                <a:solidFill>
                  <a:srgbClr val="515223"/>
                </a:solidFill>
                <a:latin typeface="Helvetica" pitchFamily="2" charset="0"/>
                <a:cs typeface="Arial" panose="020B0604020202090204" pitchFamily="34" charset="0"/>
              </a:rPr>
              <a:t>You cannot build a system unless you know what it is required to do. </a:t>
            </a:r>
            <a:endParaRPr lang="en-US" altLang="zh-CN" sz="2000" b="1" dirty="0">
              <a:solidFill>
                <a:srgbClr val="515223"/>
              </a:solidFill>
              <a:latin typeface="Helvetica" pitchFamily="2" charset="0"/>
              <a:cs typeface="Arial" panose="020B0604020202090204" pitchFamily="34" charset="0"/>
            </a:endParaRPr>
          </a:p>
          <a:p>
            <a:endParaRPr lang="en-US" altLang="zh-CN" sz="2000" dirty="0"/>
          </a:p>
          <a:p>
            <a:r>
              <a:rPr lang="en-US" altLang="zh-CN" sz="2000" b="1" dirty="0">
                <a:solidFill>
                  <a:srgbClr val="FF0000"/>
                </a:solidFill>
                <a:latin typeface="Helvetica" pitchFamily="2" charset="0"/>
                <a:cs typeface="Helvetica" pitchFamily="2" charset="0"/>
              </a:rPr>
              <a:t>BUT …</a:t>
            </a:r>
            <a:endParaRPr lang="en-US" altLang="zh-CN" sz="2000" b="1" dirty="0">
              <a:solidFill>
                <a:srgbClr val="FF0000"/>
              </a:solidFill>
              <a:latin typeface="Helvetica" pitchFamily="2" charset="0"/>
              <a:cs typeface="Helvetica" pitchFamily="2" charset="0"/>
            </a:endParaRPr>
          </a:p>
          <a:p>
            <a:r>
              <a:rPr lang="en-US" altLang="zh-CN" sz="2000" b="1" dirty="0">
                <a:solidFill>
                  <a:srgbClr val="515223"/>
                </a:solidFill>
                <a:latin typeface="Helvetica" pitchFamily="2" charset="0"/>
                <a:cs typeface="Arial" panose="020B0604020202090204" pitchFamily="34" charset="0"/>
              </a:rPr>
              <a:t>Clients may have only a partial understanding of requirements.</a:t>
            </a:r>
            <a:endParaRPr lang="en-US" altLang="zh-CN" sz="2000" b="1" dirty="0">
              <a:solidFill>
                <a:srgbClr val="515223"/>
              </a:solidFill>
              <a:latin typeface="Helvetica" pitchFamily="2" charset="0"/>
              <a:cs typeface="Arial" panose="020B0604020202090204" pitchFamily="34" charset="0"/>
            </a:endParaRPr>
          </a:p>
          <a:p>
            <a:r>
              <a:rPr lang="en-US" altLang="zh-CN" sz="2000" dirty="0"/>
              <a:t>	When they see the system, they ask for new features.</a:t>
            </a:r>
            <a:endParaRPr lang="en-US" altLang="zh-CN" sz="2000" dirty="0"/>
          </a:p>
          <a:p>
            <a:r>
              <a:rPr lang="en-US" altLang="zh-CN" sz="2000" dirty="0"/>
              <a:t>	Frequently, they ask for major changes.</a:t>
            </a:r>
            <a:endParaRPr lang="en-US" altLang="zh-CN" sz="2000" dirty="0"/>
          </a:p>
          <a:p>
            <a:r>
              <a:rPr lang="en-US" altLang="zh-CN" sz="2000" dirty="0"/>
              <a:t>	These changes may force you to rework large parts of the system. These are problems 	for both </a:t>
            </a:r>
            <a:r>
              <a:rPr lang="en-US" altLang="zh-CN" sz="2000" b="1" dirty="0">
                <a:solidFill>
                  <a:srgbClr val="FF0000"/>
                </a:solidFill>
              </a:rPr>
              <a:t>heavyweight</a:t>
            </a:r>
            <a:r>
              <a:rPr lang="en-US" altLang="zh-CN" sz="2000" dirty="0"/>
              <a:t> and </a:t>
            </a:r>
            <a:r>
              <a:rPr lang="en-US" altLang="zh-CN" sz="2000" b="1" dirty="0">
                <a:solidFill>
                  <a:srgbClr val="FF0000"/>
                </a:solidFill>
              </a:rPr>
              <a:t>lightweight</a:t>
            </a:r>
            <a:r>
              <a:rPr lang="en-US" altLang="zh-CN" sz="2000" dirty="0"/>
              <a:t> processes</a:t>
            </a:r>
            <a:endParaRPr lang="en-US" altLang="zh-CN" sz="2000" dirty="0"/>
          </a:p>
          <a:p>
            <a:r>
              <a:rPr lang="en-US" altLang="zh-CN" sz="2000" b="1" dirty="0">
                <a:solidFill>
                  <a:srgbClr val="515223"/>
                </a:solidFill>
                <a:latin typeface="Helvetica" pitchFamily="2" charset="0"/>
                <a:cs typeface="Arial" panose="020B0604020202090204" pitchFamily="34" charset="0"/>
              </a:rPr>
              <a:t>	</a:t>
            </a:r>
            <a:r>
              <a:rPr lang="en-US" altLang="zh-CN" sz="2000" dirty="0"/>
              <a:t>OOP saves your life!</a:t>
            </a:r>
            <a:endParaRPr lang="en-US" altLang="zh-CN" sz="2000" dirty="0"/>
          </a:p>
          <a:p>
            <a:endParaRPr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255" y="237834"/>
            <a:ext cx="8976572" cy="790865"/>
          </a:xfrm>
        </p:spPr>
        <p:txBody>
          <a:bodyPr>
            <a:noAutofit/>
          </a:bodyPr>
          <a:lstStyle/>
          <a:p>
            <a:r>
              <a:rPr lang="en-US" altLang="zh-CN" sz="2800" dirty="0"/>
              <a:t>Heavyweight Processes: Modified Waterfall Model</a:t>
            </a:r>
            <a:endParaRPr lang="en-US" sz="2800" dirty="0"/>
          </a:p>
        </p:txBody>
      </p:sp>
      <p:sp>
        <p:nvSpPr>
          <p:cNvPr id="3" name="Slide Number Placeholder 2"/>
          <p:cNvSpPr>
            <a:spLocks noGrp="1"/>
          </p:cNvSpPr>
          <p:nvPr>
            <p:ph type="sldNum" sz="quarter" idx="12"/>
          </p:nvPr>
        </p:nvSpPr>
        <p:spPr/>
        <p:txBody>
          <a:bodyPr/>
          <a:lstStyle/>
          <a:p>
            <a:fld id="{2515AB8F-1C56-49E9-90C8-78D22B0C1B97}" type="slidenum">
              <a:rPr lang="zh-CN" altLang="en-US" smtClean="0"/>
            </a:fld>
            <a:endParaRPr lang="zh-CN" altLang="en-US" dirty="0"/>
          </a:p>
        </p:txBody>
      </p:sp>
      <p:grpSp>
        <p:nvGrpSpPr>
          <p:cNvPr id="8" name="组合 7"/>
          <p:cNvGrpSpPr/>
          <p:nvPr/>
        </p:nvGrpSpPr>
        <p:grpSpPr>
          <a:xfrm>
            <a:off x="1808752" y="1310878"/>
            <a:ext cx="8574496" cy="4726027"/>
            <a:chOff x="1373457" y="1668948"/>
            <a:chExt cx="7064352" cy="3825572"/>
          </a:xfrm>
        </p:grpSpPr>
        <p:pic>
          <p:nvPicPr>
            <p:cNvPr id="9" name="图片 8"/>
            <p:cNvPicPr>
              <a:picLocks noChangeAspect="1"/>
            </p:cNvPicPr>
            <p:nvPr/>
          </p:nvPicPr>
          <p:blipFill>
            <a:blip r:embed="rId1"/>
            <a:stretch>
              <a:fillRect/>
            </a:stretch>
          </p:blipFill>
          <p:spPr>
            <a:xfrm>
              <a:off x="1406408" y="1668948"/>
              <a:ext cx="4191363" cy="1486029"/>
            </a:xfrm>
            <a:prstGeom prst="rect">
              <a:avLst/>
            </a:prstGeom>
          </p:spPr>
        </p:pic>
        <p:pic>
          <p:nvPicPr>
            <p:cNvPr id="10" name="图片 9"/>
            <p:cNvPicPr>
              <a:picLocks noChangeAspect="1"/>
            </p:cNvPicPr>
            <p:nvPr/>
          </p:nvPicPr>
          <p:blipFill>
            <a:blip r:embed="rId2"/>
            <a:stretch>
              <a:fillRect/>
            </a:stretch>
          </p:blipFill>
          <p:spPr>
            <a:xfrm>
              <a:off x="1373457" y="3154977"/>
              <a:ext cx="7064352" cy="2339543"/>
            </a:xfrm>
            <a:prstGeom prst="rect">
              <a:avLst/>
            </a:prstGeom>
          </p:spPr>
        </p:pic>
      </p:grpSp>
    </p:spTree>
  </p:cSld>
  <p:clrMapOvr>
    <a:masterClrMapping/>
  </p:clrMapOvr>
</p:sld>
</file>

<file path=ppt/theme/theme1.xml><?xml version="1.0" encoding="utf-8"?>
<a:theme xmlns:a="http://schemas.openxmlformats.org/drawingml/2006/main" name="1_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17848</Words>
  <Application>WPS Writer</Application>
  <PresentationFormat>Widescreen</PresentationFormat>
  <Paragraphs>580</Paragraphs>
  <Slides>45</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45</vt:i4>
      </vt:variant>
    </vt:vector>
  </HeadingPairs>
  <TitlesOfParts>
    <vt:vector size="63" baseType="lpstr">
      <vt:lpstr>Arial</vt:lpstr>
      <vt:lpstr>宋体</vt:lpstr>
      <vt:lpstr>Wingdings</vt:lpstr>
      <vt:lpstr>Helvetica Regular</vt:lpstr>
      <vt:lpstr>微软雅黑</vt:lpstr>
      <vt:lpstr>汉仪旗黑</vt:lpstr>
      <vt:lpstr>Helvetica</vt:lpstr>
      <vt:lpstr>Calibri</vt:lpstr>
      <vt:lpstr>Helvetica Neue</vt:lpstr>
      <vt:lpstr>宋体</vt:lpstr>
      <vt:lpstr>Arial Unicode MS</vt:lpstr>
      <vt:lpstr>黑体</vt:lpstr>
      <vt:lpstr>黑体-简</vt:lpstr>
      <vt:lpstr>等线</vt:lpstr>
      <vt:lpstr>苹方-简</vt:lpstr>
      <vt:lpstr>微软雅黑</vt:lpstr>
      <vt:lpstr>宋体-简</vt:lpstr>
      <vt:lpstr>1_Office 主题​​</vt:lpstr>
      <vt:lpstr>PowerPoint 演示文稿</vt:lpstr>
      <vt:lpstr>Heads up</vt:lpstr>
      <vt:lpstr>PowerPoint 演示文稿</vt:lpstr>
      <vt:lpstr>Requirements</vt:lpstr>
      <vt:lpstr>Why are Requirements Important?</vt:lpstr>
      <vt:lpstr>The Requirements Dilemma</vt:lpstr>
      <vt:lpstr>Requirements Steps</vt:lpstr>
      <vt:lpstr>The Requirements Dilemma</vt:lpstr>
      <vt:lpstr>Heavyweight Processes: Modified Waterfall Model</vt:lpstr>
      <vt:lpstr>Requirements in Heavyweight Processes</vt:lpstr>
      <vt:lpstr>Lightweight Processes: Agile Development</vt:lpstr>
      <vt:lpstr>Requirements in Lightweight Processes</vt:lpstr>
      <vt:lpstr>Middleweight Processes: Iterative Refinement</vt:lpstr>
      <vt:lpstr>Requirements in Middleweight Processes</vt:lpstr>
      <vt:lpstr>Which is better?</vt:lpstr>
      <vt:lpstr>Requirement Goals</vt:lpstr>
      <vt:lpstr>Requirements Analysis: Interviews with Clients</vt:lpstr>
      <vt:lpstr>Requirements Analysis: Understand the Requirements</vt:lpstr>
      <vt:lpstr>Requirements Analysis: New and Old Systems</vt:lpstr>
      <vt:lpstr>Requirements Analysis: Unspoken Requirements</vt:lpstr>
      <vt:lpstr>Stakeholder Analysis</vt:lpstr>
      <vt:lpstr>Viewpoint Analysis</vt:lpstr>
      <vt:lpstr>Special Studies</vt:lpstr>
      <vt:lpstr>Specifying Requirements: Realism and Verifiability</vt:lpstr>
      <vt:lpstr>Specifying Requirements: Realism and Verifiability</vt:lpstr>
      <vt:lpstr>Agile: Releasing Code</vt:lpstr>
      <vt:lpstr>Lightweight Processes</vt:lpstr>
      <vt:lpstr>Lightweight Processes (continued)</vt:lpstr>
      <vt:lpstr>Functional Requirements</vt:lpstr>
      <vt:lpstr>Non-Functional Requirements</vt:lpstr>
      <vt:lpstr>Example of Non-Functional Requirements</vt:lpstr>
      <vt:lpstr>Requirements: Negotiation with the Client</vt:lpstr>
      <vt:lpstr>Requirements v. System Design</vt:lpstr>
      <vt:lpstr>Requirements on Final Project</vt:lpstr>
      <vt:lpstr>PowerPoint 演示文稿</vt:lpstr>
      <vt:lpstr>Requirements v. System Design</vt:lpstr>
      <vt:lpstr>Describing a Scenario</vt:lpstr>
      <vt:lpstr>Agile: User Stories</vt:lpstr>
      <vt:lpstr>Agile: User Stories</vt:lpstr>
      <vt:lpstr>Agile: User Stories</vt:lpstr>
      <vt:lpstr>Developing a Scenario with a Client</vt:lpstr>
      <vt:lpstr>Developing a Scenario with a Client: a Typical Student</vt:lpstr>
      <vt:lpstr>Developing a Scenario with a Client (continued) </vt:lpstr>
      <vt:lpstr>Developing a Scenario with a Client (continued) </vt:lpstr>
      <vt:lpstr>Discussion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子豪 任</dc:creator>
  <cp:lastModifiedBy>刘光迟</cp:lastModifiedBy>
  <cp:revision>151</cp:revision>
  <dcterms:created xsi:type="dcterms:W3CDTF">2025-03-07T01:17:04Z</dcterms:created>
  <dcterms:modified xsi:type="dcterms:W3CDTF">2025-03-07T01:17:04Z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B00052AF3FF965378A46CA67C538A89C_43</vt:lpwstr>
  </property>
  <property fmtid="{D5CDD505-2E9C-101B-9397-08002B2CF9AE}" pid="3" name="KSOProductBuildVer">
    <vt:lpwstr>1033-7.2.2.8955</vt:lpwstr>
  </property>
</Properties>
</file>