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82" r:id="rId3"/>
    <p:sldId id="682" r:id="rId5"/>
    <p:sldId id="622" r:id="rId6"/>
    <p:sldId id="684" r:id="rId7"/>
    <p:sldId id="623" r:id="rId8"/>
    <p:sldId id="680" r:id="rId9"/>
    <p:sldId id="624" r:id="rId10"/>
    <p:sldId id="685" r:id="rId11"/>
    <p:sldId id="625" r:id="rId12"/>
    <p:sldId id="626" r:id="rId13"/>
    <p:sldId id="627" r:id="rId14"/>
    <p:sldId id="628" r:id="rId15"/>
    <p:sldId id="629" r:id="rId16"/>
    <p:sldId id="630" r:id="rId17"/>
    <p:sldId id="631" r:id="rId18"/>
    <p:sldId id="632" r:id="rId19"/>
    <p:sldId id="633" r:id="rId20"/>
    <p:sldId id="634" r:id="rId21"/>
    <p:sldId id="635" r:id="rId22"/>
    <p:sldId id="636" r:id="rId23"/>
    <p:sldId id="637" r:id="rId24"/>
    <p:sldId id="638" r:id="rId25"/>
    <p:sldId id="639" r:id="rId26"/>
    <p:sldId id="640" r:id="rId27"/>
    <p:sldId id="641" r:id="rId28"/>
    <p:sldId id="642" r:id="rId29"/>
    <p:sldId id="643" r:id="rId30"/>
    <p:sldId id="676" r:id="rId31"/>
    <p:sldId id="675" r:id="rId32"/>
    <p:sldId id="653" r:id="rId33"/>
    <p:sldId id="644" r:id="rId34"/>
    <p:sldId id="645" r:id="rId35"/>
    <p:sldId id="646" r:id="rId36"/>
    <p:sldId id="647" r:id="rId37"/>
    <p:sldId id="648" r:id="rId38"/>
    <p:sldId id="650" r:id="rId39"/>
    <p:sldId id="651" r:id="rId40"/>
    <p:sldId id="654" r:id="rId41"/>
    <p:sldId id="681" r:id="rId42"/>
    <p:sldId id="686" r:id="rId43"/>
    <p:sldId id="687" r:id="rId44"/>
    <p:sldId id="656" r:id="rId45"/>
    <p:sldId id="657" r:id="rId46"/>
    <p:sldId id="658" r:id="rId47"/>
    <p:sldId id="678" r:id="rId48"/>
    <p:sldId id="659" r:id="rId49"/>
    <p:sldId id="660" r:id="rId50"/>
    <p:sldId id="661" r:id="rId51"/>
    <p:sldId id="673" r:id="rId52"/>
    <p:sldId id="662" r:id="rId53"/>
    <p:sldId id="663" r:id="rId54"/>
    <p:sldId id="664" r:id="rId55"/>
    <p:sldId id="665" r:id="rId56"/>
    <p:sldId id="679" r:id="rId57"/>
    <p:sldId id="666" r:id="rId58"/>
    <p:sldId id="667" r:id="rId59"/>
    <p:sldId id="668" r:id="rId60"/>
    <p:sldId id="669" r:id="rId61"/>
    <p:sldId id="688" r:id="rId6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39" autoAdjust="0"/>
    <p:restoredTop sz="94650"/>
  </p:normalViewPr>
  <p:slideViewPr>
    <p:cSldViewPr snapToGrid="0">
      <p:cViewPr varScale="1">
        <p:scale>
          <a:sx n="146" d="100"/>
          <a:sy n="146" d="100"/>
        </p:scale>
        <p:origin x="120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B7413-AF54-469D-ABFD-75D5619B000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0A31E6-CBE9-40EA-A2F4-8D17CCD5DDD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7" Type="http://schemas.openxmlformats.org/officeDocument/2006/relationships/hyperlink" Target="https://zhuanlan.zhihu.com/p/335298500" TargetMode="External"/><Relationship Id="rId6" Type="http://schemas.openxmlformats.org/officeDocument/2006/relationships/hyperlink" Target="https://weibo.com/p/1005052284144087/photos?type=photo" TargetMode="External"/><Relationship Id="rId5" Type="http://schemas.openxmlformats.org/officeDocument/2006/relationships/hyperlink" Target="https://www.seu.edu.cn/bsxtwxw/main.htm" TargetMode="External"/><Relationship Id="rId4" Type="http://schemas.openxmlformats.org/officeDocument/2006/relationships/hyperlink" Target="https://mp.weixin.qq.com/mp/profile_ext?action=home&amp;__biz=MzA4MzM3Mzc3Ng==&amp;scene=124#wechat_redirect" TargetMode="External"/><Relationship Id="rId3" Type="http://schemas.openxmlformats.org/officeDocument/2006/relationships/hyperlink" Target="http://www.officeplus.cn/p/51/102751.shtml" TargetMode="External"/><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150000"/>
              </a:lnSpc>
              <a:buFont typeface="Arial" panose="020B0604020202020204" pitchFamily="34" charset="0"/>
              <a:buChar char="•"/>
            </a:pPr>
            <a:r>
              <a:rPr lang="zh-CN" altLang="en-US" dirty="0">
                <a:cs typeface="+mn-ea"/>
                <a:sym typeface="+mn-lt"/>
              </a:rPr>
              <a:t>本模板基于“</a:t>
            </a:r>
            <a:r>
              <a:rPr lang="zh-CN" altLang="en-US" dirty="0">
                <a:hlinkClick r:id="rId3"/>
              </a:rPr>
              <a:t>中国科学院大学</a:t>
            </a:r>
            <a:r>
              <a:rPr lang="en-US" altLang="zh-CN" dirty="0">
                <a:hlinkClick r:id="rId3"/>
              </a:rPr>
              <a:t>-</a:t>
            </a:r>
            <a:r>
              <a:rPr lang="zh-CN" altLang="en-US" dirty="0">
                <a:hlinkClick r:id="rId3"/>
              </a:rPr>
              <a:t>路人丁</a:t>
            </a:r>
            <a:r>
              <a:rPr lang="en-US" altLang="zh-CN" dirty="0">
                <a:hlinkClick r:id="rId3"/>
              </a:rPr>
              <a:t>-PPT</a:t>
            </a:r>
            <a:r>
              <a:rPr lang="zh-CN" altLang="en-US" dirty="0">
                <a:hlinkClick r:id="rId3"/>
              </a:rPr>
              <a:t>模板</a:t>
            </a:r>
            <a:r>
              <a:rPr lang="zh-CN" altLang="en-US" dirty="0"/>
              <a:t>”魔改而成，著作权归该作者所有。</a:t>
            </a:r>
            <a:endParaRPr lang="en-US" altLang="zh-CN" dirty="0"/>
          </a:p>
          <a:p>
            <a:pPr marL="285750" indent="-285750">
              <a:lnSpc>
                <a:spcPct val="150000"/>
              </a:lnSpc>
              <a:buFont typeface="Arial" panose="020B0604020202020204" pitchFamily="34" charset="0"/>
              <a:buChar char="•"/>
            </a:pPr>
            <a:r>
              <a:rPr lang="zh-CN" altLang="en-US" dirty="0"/>
              <a:t>本模板中使用的东南大学校徽、校标文字组合、校训文字等素材来自于微信公众号“</a:t>
            </a:r>
            <a:r>
              <a:rPr lang="zh-CN" altLang="en-US" dirty="0">
                <a:hlinkClick r:id="rId4"/>
              </a:rPr>
              <a:t>金木屋</a:t>
            </a:r>
            <a:r>
              <a:rPr lang="zh-CN" altLang="en-US" dirty="0"/>
              <a:t>”。</a:t>
            </a:r>
            <a:endParaRPr lang="en-US" altLang="zh-CN" dirty="0"/>
          </a:p>
          <a:p>
            <a:pPr marL="285750" indent="-285750">
              <a:lnSpc>
                <a:spcPct val="150000"/>
              </a:lnSpc>
              <a:buFont typeface="Arial" panose="020B0604020202020204" pitchFamily="34" charset="0"/>
              <a:buChar char="•"/>
            </a:pPr>
            <a:r>
              <a:rPr lang="zh-CN" altLang="en-US" dirty="0"/>
              <a:t>本模板的视觉设计参考了“</a:t>
            </a:r>
            <a:r>
              <a:rPr lang="zh-CN" altLang="en-US" dirty="0">
                <a:hlinkClick r:id="rId5"/>
              </a:rPr>
              <a:t>东南大学视觉识别系统</a:t>
            </a:r>
            <a:r>
              <a:rPr lang="zh-CN" altLang="en-US" dirty="0"/>
              <a:t>”。</a:t>
            </a:r>
            <a:endParaRPr lang="en-US" altLang="zh-CN" dirty="0"/>
          </a:p>
          <a:p>
            <a:pPr marL="285750" indent="-285750">
              <a:lnSpc>
                <a:spcPct val="150000"/>
              </a:lnSpc>
              <a:buFont typeface="Arial" panose="020B0604020202020204" pitchFamily="34" charset="0"/>
              <a:buChar char="•"/>
            </a:pPr>
            <a:r>
              <a:rPr lang="zh-CN" altLang="en-US" dirty="0"/>
              <a:t>人物介绍页头像素材来自 </a:t>
            </a:r>
            <a:r>
              <a:rPr lang="zh-CN" altLang="en-US" dirty="0">
                <a:hlinkClick r:id="rId6"/>
              </a:rPr>
              <a:t>小肥柴</a:t>
            </a:r>
            <a:r>
              <a:rPr lang="zh-CN" altLang="en-US" dirty="0"/>
              <a:t>。</a:t>
            </a:r>
            <a:endParaRPr lang="en-US" altLang="zh-CN" dirty="0"/>
          </a:p>
          <a:p>
            <a:pPr marL="285750" indent="-285750">
              <a:lnSpc>
                <a:spcPct val="150000"/>
              </a:lnSpc>
              <a:buFont typeface="Arial" panose="020B0604020202020204" pitchFamily="34" charset="0"/>
              <a:buChar char="•"/>
            </a:pPr>
            <a:endParaRPr lang="en-US" altLang="zh-CN" sz="800" dirty="0"/>
          </a:p>
          <a:p>
            <a:pPr marL="285750" indent="-285750">
              <a:lnSpc>
                <a:spcPct val="150000"/>
              </a:lnSpc>
              <a:buFont typeface="Arial" panose="020B0604020202020204" pitchFamily="34" charset="0"/>
              <a:buChar char="•"/>
            </a:pPr>
            <a:r>
              <a:rPr lang="zh-CN" altLang="en-US" dirty="0"/>
              <a:t>本模板力求简洁，布局合理，主次分明。以学术风为设计理念，适用于学术报告与论文答辩等相关应用场景。模板未使用任何动画效果。</a:t>
            </a:r>
            <a:endParaRPr lang="en-US" altLang="zh-CN" dirty="0"/>
          </a:p>
          <a:p>
            <a:pPr marL="285750" indent="-285750">
              <a:lnSpc>
                <a:spcPct val="150000"/>
              </a:lnSpc>
              <a:buFont typeface="Arial" panose="020B0604020202020204" pitchFamily="34" charset="0"/>
              <a:buChar char="•"/>
            </a:pPr>
            <a:r>
              <a:rPr lang="zh-CN" altLang="en-US" dirty="0"/>
              <a:t>您仅可以以个人非商业用途使用本</a:t>
            </a:r>
            <a:r>
              <a:rPr lang="en-US" altLang="zh-CN" dirty="0"/>
              <a:t>PPT</a:t>
            </a:r>
            <a:r>
              <a:rPr lang="zh-CN" altLang="en-US" dirty="0"/>
              <a:t>模板，不可将信息内容的全部或部分用以出售，或以出租、出借、转让、分销、发布等其他任何方式供其他人使用。</a:t>
            </a:r>
            <a:endParaRPr lang="en-US" altLang="zh-CN" dirty="0"/>
          </a:p>
          <a:p>
            <a:pPr marL="285750" indent="-285750">
              <a:lnSpc>
                <a:spcPct val="150000"/>
              </a:lnSpc>
              <a:buFont typeface="Arial" panose="020B0604020202020204" pitchFamily="34" charset="0"/>
              <a:buChar char="•"/>
            </a:pPr>
            <a:endParaRPr lang="en-US" altLang="zh-CN" sz="800" dirty="0"/>
          </a:p>
          <a:p>
            <a:pPr marL="285750" indent="-285750">
              <a:lnSpc>
                <a:spcPct val="150000"/>
              </a:lnSpc>
              <a:buFont typeface="Arial" panose="020B0604020202020204" pitchFamily="34" charset="0"/>
              <a:buChar char="•"/>
            </a:pPr>
            <a:r>
              <a:rPr lang="zh-CN" altLang="en-US" dirty="0"/>
              <a:t>欢迎 </a:t>
            </a:r>
            <a:r>
              <a:rPr lang="zh-CN" altLang="en-US" dirty="0">
                <a:hlinkClick r:id="rId7"/>
              </a:rPr>
              <a:t>持续关注东南大学止于至善学术风</a:t>
            </a:r>
            <a:r>
              <a:rPr lang="en-US" altLang="zh-CN" dirty="0">
                <a:hlinkClick r:id="rId7"/>
              </a:rPr>
              <a:t> PPT </a:t>
            </a:r>
            <a:r>
              <a:rPr lang="zh-CN" altLang="en-US" dirty="0">
                <a:hlinkClick r:id="rId7"/>
              </a:rPr>
              <a:t>模板</a:t>
            </a:r>
            <a:r>
              <a:rPr lang="zh-CN" altLang="en-US" dirty="0"/>
              <a:t> （</a:t>
            </a:r>
            <a:r>
              <a:rPr lang="en-US" altLang="zh-CN" sz="1200" b="0" i="0" kern="1200" dirty="0">
                <a:solidFill>
                  <a:schemeClr val="tx1"/>
                </a:solidFill>
                <a:effectLst/>
                <a:latin typeface="+mn-lt"/>
                <a:ea typeface="+mn-ea"/>
                <a:cs typeface="+mn-cs"/>
              </a:rPr>
              <a:t>https://</a:t>
            </a:r>
            <a:r>
              <a:rPr lang="en-US" altLang="zh-CN" sz="1200" b="0" i="0" kern="1200" dirty="0" err="1">
                <a:solidFill>
                  <a:schemeClr val="tx1"/>
                </a:solidFill>
                <a:effectLst/>
                <a:latin typeface="+mn-lt"/>
                <a:ea typeface="+mn-ea"/>
                <a:cs typeface="+mn-cs"/>
              </a:rPr>
              <a:t>zhuanlan.zhihu.com</a:t>
            </a:r>
            <a:r>
              <a:rPr lang="en-US" altLang="zh-CN" sz="1200" b="0" i="0" kern="1200" dirty="0">
                <a:solidFill>
                  <a:schemeClr val="tx1"/>
                </a:solidFill>
                <a:effectLst/>
                <a:latin typeface="+mn-lt"/>
                <a:ea typeface="+mn-ea"/>
                <a:cs typeface="+mn-cs"/>
              </a:rPr>
              <a:t>/p/335298500</a:t>
            </a:r>
            <a:r>
              <a:rPr lang="zh-CN" altLang="en-US" dirty="0"/>
              <a:t>）后续的功能优化及多语言更新版本。</a:t>
            </a:r>
            <a:endParaRPr lang="en-US" altLang="zh-CN" dirty="0"/>
          </a:p>
          <a:p>
            <a:pPr marL="285750" indent="-285750">
              <a:lnSpc>
                <a:spcPct val="150000"/>
              </a:lnSpc>
              <a:buFont typeface="Arial" panose="020B0604020202020204" pitchFamily="34" charset="0"/>
              <a:buChar char="•"/>
            </a:pPr>
            <a:r>
              <a:rPr lang="zh-CN" altLang="en-US" dirty="0"/>
              <a:t>最后，祝汇报顺利，马到成功！</a:t>
            </a:r>
            <a:endParaRPr lang="en-US" altLang="zh-CN" dirty="0"/>
          </a:p>
          <a:p>
            <a:pPr marL="285750" indent="-285750">
              <a:lnSpc>
                <a:spcPct val="150000"/>
              </a:lnSpc>
              <a:buFont typeface="Arial" panose="020B0604020202020204" pitchFamily="34" charset="0"/>
              <a:buChar char="•"/>
            </a:pPr>
            <a:endParaRPr lang="en-US" altLang="zh-CN" dirty="0"/>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1" lang="en-US" altLang="zh-CN" dirty="0">
                <a:latin typeface="+mn-ea"/>
                <a:cs typeface="Arial" panose="020B0604020202020204" pitchFamily="34" charset="0"/>
              </a:rPr>
              <a:t>Version:</a:t>
            </a:r>
            <a:r>
              <a:rPr kumimoji="1" lang="zh-CN" altLang="en-US" dirty="0">
                <a:latin typeface="+mn-ea"/>
                <a:cs typeface="Arial" panose="020B0604020202020204" pitchFamily="34" charset="0"/>
              </a:rPr>
              <a:t> </a:t>
            </a:r>
            <a:r>
              <a:rPr kumimoji="1" lang="en-US" altLang="zh-CN" dirty="0">
                <a:latin typeface="+mn-ea"/>
                <a:cs typeface="Arial" panose="020B0604020202020204" pitchFamily="34" charset="0"/>
              </a:rPr>
              <a:t>(2021) v1.5-en.</a:t>
            </a:r>
            <a:endParaRPr kumimoji="1" lang="zh-CN" altLang="en-US" dirty="0">
              <a:latin typeface="+mn-ea"/>
              <a:cs typeface="Arial" panose="020B0604020202020204" pitchFamily="34" charset="0"/>
            </a:endParaRPr>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幻灯片1">
    <p:bg>
      <p:bgPr>
        <a:solidFill>
          <a:schemeClr val="bg1"/>
        </a:solidFill>
        <a:effectLst/>
      </p:bgPr>
    </p:bg>
    <p:spTree>
      <p:nvGrpSpPr>
        <p:cNvPr id="1" name=""/>
        <p:cNvGrpSpPr/>
        <p:nvPr/>
      </p:nvGrpSpPr>
      <p:grpSpPr>
        <a:xfrm>
          <a:off x="0" y="0"/>
          <a:ext cx="0" cy="0"/>
          <a:chOff x="0" y="0"/>
          <a:chExt cx="0" cy="0"/>
        </a:xfrm>
      </p:grpSpPr>
      <p:sp>
        <p:nvSpPr>
          <p:cNvPr id="47" name="箭头: 五边形 46"/>
          <p:cNvSpPr/>
          <p:nvPr userDrawn="1"/>
        </p:nvSpPr>
        <p:spPr>
          <a:xfrm rot="5400000">
            <a:off x="-1070579" y="2025798"/>
            <a:ext cx="6858002" cy="2806406"/>
          </a:xfrm>
          <a:prstGeom prst="homePlate">
            <a:avLst>
              <a:gd name="adj" fmla="val 322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solidFill>
                <a:schemeClr val="accent6"/>
              </a:solidFill>
              <a:latin typeface="Helvetica Regular" pitchFamily="2" charset="0"/>
            </a:endParaRPr>
          </a:p>
        </p:txBody>
      </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93142" y="2263721"/>
            <a:ext cx="2330560" cy="233056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转场-长标题">
    <p:spTree>
      <p:nvGrpSpPr>
        <p:cNvPr id="1" name=""/>
        <p:cNvGrpSpPr/>
        <p:nvPr/>
      </p:nvGrpSpPr>
      <p:grpSpPr>
        <a:xfrm>
          <a:off x="0" y="0"/>
          <a:ext cx="0" cy="0"/>
          <a:chOff x="0" y="0"/>
          <a:chExt cx="0" cy="0"/>
        </a:xfrm>
      </p:grpSpPr>
      <p:sp>
        <p:nvSpPr>
          <p:cNvPr id="7" name="箭头: 五边形 6"/>
          <p:cNvSpPr/>
          <p:nvPr userDrawn="1"/>
        </p:nvSpPr>
        <p:spPr>
          <a:xfrm rot="19659736">
            <a:off x="-59387" y="6355211"/>
            <a:ext cx="1593667" cy="240022"/>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Helvetica Regular" pitchFamily="2" charset="0"/>
            </a:endParaRPr>
          </a:p>
        </p:txBody>
      </p:sp>
      <p:sp>
        <p:nvSpPr>
          <p:cNvPr id="25" name="箭头: 五边形 24"/>
          <p:cNvSpPr/>
          <p:nvPr userDrawn="1"/>
        </p:nvSpPr>
        <p:spPr>
          <a:xfrm rot="19659736">
            <a:off x="501875" y="5626509"/>
            <a:ext cx="1198809" cy="202681"/>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Helvetica Regular" pitchFamily="2" charset="0"/>
            </a:endParaRPr>
          </a:p>
        </p:txBody>
      </p:sp>
      <p:sp>
        <p:nvSpPr>
          <p:cNvPr id="26" name="箭头: 五边形 25"/>
          <p:cNvSpPr/>
          <p:nvPr userDrawn="1"/>
        </p:nvSpPr>
        <p:spPr>
          <a:xfrm rot="19659736">
            <a:off x="11343042" y="442070"/>
            <a:ext cx="869215" cy="124045"/>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Helvetica Regular" pitchFamily="2" charset="0"/>
            </a:endParaRPr>
          </a:p>
        </p:txBody>
      </p:sp>
      <p:sp>
        <p:nvSpPr>
          <p:cNvPr id="27" name="箭头: 五边形 26"/>
          <p:cNvSpPr/>
          <p:nvPr userDrawn="1"/>
        </p:nvSpPr>
        <p:spPr>
          <a:xfrm rot="19659736">
            <a:off x="10829985" y="427917"/>
            <a:ext cx="542830" cy="99029"/>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Helvetica Regular" pitchFamily="2"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任意多边形: 形状 11"/>
          <p:cNvSpPr/>
          <p:nvPr/>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b="0" i="0" dirty="0">
              <a:solidFill>
                <a:schemeClr val="accent3"/>
              </a:solidFill>
              <a:latin typeface="Helvetica Regular" pitchFamily="2" charset="0"/>
              <a:cs typeface="+mn-ea"/>
              <a:sym typeface="+mn-lt"/>
            </a:endParaRPr>
          </a:p>
        </p:txBody>
      </p:sp>
      <p:pic>
        <p:nvPicPr>
          <p:cNvPr id="6" name="图片 5"/>
          <p:cNvPicPr>
            <a:picLocks noChangeAspect="1"/>
          </p:cNvPicPr>
          <p:nvPr userDrawn="1"/>
        </p:nvPicPr>
        <p:blipFill>
          <a:blip r:embed="rId2"/>
          <a:stretch>
            <a:fillRect/>
          </a:stretch>
        </p:blipFill>
        <p:spPr>
          <a:xfrm>
            <a:off x="744128" y="6420492"/>
            <a:ext cx="958362" cy="236837"/>
          </a:xfrm>
          <a:prstGeom prst="rect">
            <a:avLst/>
          </a:prstGeom>
        </p:spPr>
      </p:pic>
      <p:pic>
        <p:nvPicPr>
          <p:cNvPr id="11" name="图片 10"/>
          <p:cNvPicPr>
            <a:picLocks noChangeAspect="1"/>
          </p:cNvPicPr>
          <p:nvPr userDrawn="1"/>
        </p:nvPicPr>
        <p:blipFill>
          <a:blip r:embed="rId3"/>
          <a:stretch>
            <a:fillRect/>
          </a:stretch>
        </p:blipFill>
        <p:spPr>
          <a:xfrm>
            <a:off x="9966201" y="381027"/>
            <a:ext cx="1552699" cy="494974"/>
          </a:xfrm>
          <a:prstGeom prst="rect">
            <a:avLst/>
          </a:prstGeom>
        </p:spPr>
      </p:pic>
      <p:sp>
        <p:nvSpPr>
          <p:cNvPr id="8" name="标题 1"/>
          <p:cNvSpPr>
            <a:spLocks noGrp="1"/>
          </p:cNvSpPr>
          <p:nvPr>
            <p:ph type="title" hasCustomPrompt="1"/>
          </p:nvPr>
        </p:nvSpPr>
        <p:spPr>
          <a:xfrm>
            <a:off x="1091255" y="237834"/>
            <a:ext cx="8168208" cy="790865"/>
          </a:xfrm>
        </p:spPr>
        <p:txBody>
          <a:bodyPr wrap="square" lIns="0" tIns="0" rIns="0" bIns="0">
            <a:normAutofit/>
          </a:bodyPr>
          <a:lstStyle>
            <a:lvl1pPr>
              <a:defRPr sz="3600" b="1" i="0">
                <a:solidFill>
                  <a:schemeClr val="accent1"/>
                </a:solidFill>
                <a:latin typeface="Helvetica" pitchFamily="2" charset="0"/>
                <a:cs typeface="Arial" panose="020B0604020202020204" pitchFamily="34" charset="0"/>
              </a:defRPr>
            </a:lvl1pPr>
          </a:lstStyle>
          <a:p>
            <a:r>
              <a:rPr lang="en-US" altLang="zh-CN" dirty="0"/>
              <a:t>Here</a:t>
            </a:r>
            <a:r>
              <a:rPr lang="zh-CN" altLang="en-US" dirty="0"/>
              <a:t> </a:t>
            </a:r>
            <a:r>
              <a:rPr lang="en-US" altLang="zh-CN" dirty="0"/>
              <a:t>is</a:t>
            </a:r>
            <a:r>
              <a:rPr lang="zh-CN" altLang="en-US" dirty="0"/>
              <a:t> </a:t>
            </a:r>
            <a:r>
              <a:rPr lang="en-US" altLang="zh-CN" dirty="0"/>
              <a:t>title</a:t>
            </a:r>
            <a:r>
              <a:rPr lang="zh-CN" altLang="en-US" dirty="0"/>
              <a:t> </a:t>
            </a:r>
            <a:r>
              <a:rPr lang="en-US" altLang="zh-CN" dirty="0"/>
              <a:t>(Helvetica</a:t>
            </a:r>
            <a:r>
              <a:rPr lang="zh-CN" altLang="en-US" dirty="0"/>
              <a:t> </a:t>
            </a:r>
            <a:r>
              <a:rPr lang="en-US" altLang="zh-CN" dirty="0"/>
              <a:t>/</a:t>
            </a:r>
            <a:r>
              <a:rPr lang="zh-CN" altLang="en-US" dirty="0"/>
              <a:t> </a:t>
            </a:r>
            <a:r>
              <a:rPr lang="en-US" altLang="zh-CN" dirty="0"/>
              <a:t>Arial</a:t>
            </a:r>
            <a:r>
              <a:rPr lang="zh-CN" altLang="en-US" dirty="0"/>
              <a:t> </a:t>
            </a:r>
            <a:r>
              <a:rPr lang="en-US" altLang="zh-CN" dirty="0"/>
              <a:t>36Pt)</a:t>
            </a:r>
            <a:endParaRPr lang="zh-CN" altLang="en-US" dirty="0"/>
          </a:p>
        </p:txBody>
      </p:sp>
      <p:sp>
        <p:nvSpPr>
          <p:cNvPr id="13" name="日期占位符 12"/>
          <p:cNvSpPr>
            <a:spLocks noGrp="1"/>
          </p:cNvSpPr>
          <p:nvPr>
            <p:ph type="dt" sz="half" idx="10"/>
          </p:nvPr>
        </p:nvSpPr>
        <p:spPr/>
        <p:txBody>
          <a:bodyPr/>
          <a:lstStyle/>
          <a:p>
            <a:endParaRPr lang="zh-CN" altLang="en-US"/>
          </a:p>
        </p:txBody>
      </p:sp>
      <p:sp>
        <p:nvSpPr>
          <p:cNvPr id="14" name="页脚占位符 13"/>
          <p:cNvSpPr>
            <a:spLocks noGrp="1"/>
          </p:cNvSpPr>
          <p:nvPr>
            <p:ph type="ftr" sz="quarter" idx="11"/>
          </p:nvPr>
        </p:nvSpPr>
        <p:spPr/>
        <p:txBody>
          <a:bodyPr/>
          <a:lstStyle/>
          <a:p>
            <a:endParaRPr lang="zh-CN" altLang="en-US" dirty="0"/>
          </a:p>
        </p:txBody>
      </p:sp>
      <p:sp>
        <p:nvSpPr>
          <p:cNvPr id="15" name="灯片编号占位符 14"/>
          <p:cNvSpPr>
            <a:spLocks noGrp="1"/>
          </p:cNvSpPr>
          <p:nvPr>
            <p:ph type="sldNum" sz="quarter" idx="12"/>
          </p:nvPr>
        </p:nvSpPr>
        <p:spPr/>
        <p:txBody>
          <a:bodyPr/>
          <a:lstStyle>
            <a:lvl1pPr>
              <a:defRPr>
                <a:solidFill>
                  <a:schemeClr val="tx1"/>
                </a:solidFill>
              </a:defRPr>
            </a:lvl1pPr>
          </a:lstStyle>
          <a:p>
            <a:fld id="{2515AB8F-1C56-49E9-90C8-78D22B0C1B97}" type="slidenum">
              <a:rPr lang="zh-CN" altLang="en-US" smtClean="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横向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1" name="图片占位符 90"/>
          <p:cNvSpPr>
            <a:spLocks noGrp="1" noChangeAspect="1"/>
          </p:cNvSpPr>
          <p:nvPr>
            <p:ph type="pic" sz="quarter" idx="13"/>
          </p:nvPr>
        </p:nvSpPr>
        <p:spPr>
          <a:xfrm>
            <a:off x="862171" y="1825888"/>
            <a:ext cx="4826535" cy="2736000"/>
          </a:xfrm>
          <a:custGeom>
            <a:avLst/>
            <a:gdLst>
              <a:gd name="connsiteX0" fmla="*/ 0 w 4241800"/>
              <a:gd name="connsiteY0" fmla="*/ 0 h 2404533"/>
              <a:gd name="connsiteX1" fmla="*/ 4241800 w 4241800"/>
              <a:gd name="connsiteY1" fmla="*/ 0 h 2404533"/>
              <a:gd name="connsiteX2" fmla="*/ 4241800 w 4241800"/>
              <a:gd name="connsiteY2" fmla="*/ 2404533 h 2404533"/>
              <a:gd name="connsiteX3" fmla="*/ 0 w 4241800"/>
              <a:gd name="connsiteY3" fmla="*/ 2404533 h 2404533"/>
            </a:gdLst>
            <a:ahLst/>
            <a:cxnLst>
              <a:cxn ang="0">
                <a:pos x="connsiteX0" y="connsiteY0"/>
              </a:cxn>
              <a:cxn ang="0">
                <a:pos x="connsiteX1" y="connsiteY1"/>
              </a:cxn>
              <a:cxn ang="0">
                <a:pos x="connsiteX2" y="connsiteY2"/>
              </a:cxn>
              <a:cxn ang="0">
                <a:pos x="connsiteX3" y="connsiteY3"/>
              </a:cxn>
            </a:cxnLst>
            <a:rect l="l" t="t" r="r" b="b"/>
            <a:pathLst>
              <a:path w="4241800" h="2404533">
                <a:moveTo>
                  <a:pt x="0" y="0"/>
                </a:moveTo>
                <a:lnTo>
                  <a:pt x="4241800" y="0"/>
                </a:lnTo>
                <a:lnTo>
                  <a:pt x="4241800" y="2404533"/>
                </a:lnTo>
                <a:lnTo>
                  <a:pt x="0" y="2404533"/>
                </a:lnTo>
                <a:close/>
              </a:path>
            </a:pathLst>
          </a:custGeom>
        </p:spPr>
        <p:txBody>
          <a:bodyPr wrap="square">
            <a:noAutofit/>
          </a:bodyPr>
          <a:lstStyle/>
          <a:p>
            <a:endParaRPr lang="zh-CN" altLang="en-US"/>
          </a:p>
        </p:txBody>
      </p:sp>
      <p:sp>
        <p:nvSpPr>
          <p:cNvPr id="90" name="任意多边形: 形状 89"/>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b="0" i="0" dirty="0">
              <a:solidFill>
                <a:schemeClr val="accent3"/>
              </a:solidFill>
              <a:latin typeface="Helvetica Regular" pitchFamily="2" charset="0"/>
              <a:cs typeface="+mn-ea"/>
              <a:sym typeface="+mn-lt"/>
            </a:endParaRPr>
          </a:p>
        </p:txBody>
      </p:sp>
      <p:sp>
        <p:nvSpPr>
          <p:cNvPr id="92" name="标题 1"/>
          <p:cNvSpPr>
            <a:spLocks noGrp="1"/>
          </p:cNvSpPr>
          <p:nvPr>
            <p:ph type="title" hasCustomPrompt="1"/>
          </p:nvPr>
        </p:nvSpPr>
        <p:spPr>
          <a:xfrm>
            <a:off x="1091255" y="237834"/>
            <a:ext cx="8168208" cy="790865"/>
          </a:xfrm>
        </p:spPr>
        <p:txBody>
          <a:bodyPr wrap="square" lIns="0" tIns="0" rIns="0" bIns="0">
            <a:normAutofit/>
          </a:bodyPr>
          <a:lstStyle>
            <a:lvl1pPr>
              <a:defRPr sz="3600" b="1">
                <a:solidFill>
                  <a:schemeClr val="accent1"/>
                </a:solidFill>
                <a:latin typeface="Helvetica" pitchFamily="2" charset="0"/>
              </a:defRPr>
            </a:lvl1pPr>
          </a:lstStyle>
          <a:p>
            <a:r>
              <a:rPr lang="en-US" altLang="zh-CN" dirty="0"/>
              <a:t>Here</a:t>
            </a:r>
            <a:r>
              <a:rPr lang="zh-CN" altLang="en-US" dirty="0"/>
              <a:t> </a:t>
            </a:r>
            <a:r>
              <a:rPr lang="en-US" altLang="zh-CN" dirty="0"/>
              <a:t>is</a:t>
            </a:r>
            <a:r>
              <a:rPr lang="zh-CN" altLang="en-US" dirty="0"/>
              <a:t> </a:t>
            </a:r>
            <a:r>
              <a:rPr lang="en-US" altLang="zh-CN" dirty="0"/>
              <a:t>title</a:t>
            </a:r>
            <a:r>
              <a:rPr lang="zh-CN" altLang="en-US" dirty="0"/>
              <a:t> </a:t>
            </a:r>
            <a:r>
              <a:rPr lang="en-US" altLang="zh-CN" dirty="0"/>
              <a:t>(Helvetica</a:t>
            </a:r>
            <a:r>
              <a:rPr lang="zh-CN" altLang="en-US" dirty="0"/>
              <a:t> </a:t>
            </a:r>
            <a:r>
              <a:rPr lang="en-US" altLang="zh-CN" dirty="0"/>
              <a:t>/</a:t>
            </a:r>
            <a:r>
              <a:rPr lang="zh-CN" altLang="en-US" dirty="0"/>
              <a:t> </a:t>
            </a:r>
            <a:r>
              <a:rPr lang="en-US" altLang="zh-CN" dirty="0"/>
              <a:t>Arial</a:t>
            </a:r>
            <a:r>
              <a:rPr lang="zh-CN" altLang="en-US" dirty="0"/>
              <a:t> </a:t>
            </a:r>
            <a:r>
              <a:rPr lang="en-US" altLang="zh-CN" dirty="0"/>
              <a:t>36Pt)</a:t>
            </a:r>
            <a:endParaRPr lang="zh-CN" altLang="en-US" dirty="0"/>
          </a:p>
        </p:txBody>
      </p:sp>
      <p:pic>
        <p:nvPicPr>
          <p:cNvPr id="93" name="图片 92"/>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0" name="图片占位符 6"/>
          <p:cNvSpPr>
            <a:spLocks noGrp="1" noChangeAspect="1"/>
          </p:cNvSpPr>
          <p:nvPr>
            <p:ph type="pic" sz="quarter" idx="10"/>
          </p:nvPr>
        </p:nvSpPr>
        <p:spPr>
          <a:xfrm>
            <a:off x="1692274" y="1541374"/>
            <a:ext cx="3238088" cy="4320000"/>
          </a:xfrm>
        </p:spPr>
        <p:txBody>
          <a:bodyPr/>
          <a:lstStyle/>
          <a:p>
            <a:endParaRPr lang="zh-CN" altLang="en-US" dirty="0"/>
          </a:p>
        </p:txBody>
      </p:sp>
      <p:sp>
        <p:nvSpPr>
          <p:cNvPr id="91" name="任意多边形: 形状 90"/>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b="0" i="0" dirty="0">
              <a:solidFill>
                <a:schemeClr val="accent3"/>
              </a:solidFill>
              <a:latin typeface="Helvetica Regular" pitchFamily="2" charset="0"/>
              <a:cs typeface="+mn-ea"/>
              <a:sym typeface="+mn-lt"/>
            </a:endParaRPr>
          </a:p>
        </p:txBody>
      </p:sp>
      <p:sp>
        <p:nvSpPr>
          <p:cNvPr id="92" name="标题 1"/>
          <p:cNvSpPr>
            <a:spLocks noGrp="1"/>
          </p:cNvSpPr>
          <p:nvPr>
            <p:ph type="title" hasCustomPrompt="1"/>
          </p:nvPr>
        </p:nvSpPr>
        <p:spPr>
          <a:xfrm>
            <a:off x="1091255" y="237834"/>
            <a:ext cx="8168208" cy="790865"/>
          </a:xfrm>
        </p:spPr>
        <p:txBody>
          <a:bodyPr wrap="square" lIns="0" tIns="0" rIns="0" bIns="0">
            <a:normAutofit/>
          </a:bodyPr>
          <a:lstStyle>
            <a:lvl1pPr>
              <a:defRPr sz="3600" b="1">
                <a:solidFill>
                  <a:schemeClr val="accent1"/>
                </a:solidFill>
                <a:latin typeface="Helvetica" pitchFamily="2" charset="0"/>
              </a:defRPr>
            </a:lvl1pPr>
          </a:lstStyle>
          <a:p>
            <a:r>
              <a:rPr lang="en-US" altLang="zh-CN" dirty="0"/>
              <a:t>Here</a:t>
            </a:r>
            <a:r>
              <a:rPr lang="zh-CN" altLang="en-US" dirty="0"/>
              <a:t> </a:t>
            </a:r>
            <a:r>
              <a:rPr lang="en-US" altLang="zh-CN" dirty="0"/>
              <a:t>is</a:t>
            </a:r>
            <a:r>
              <a:rPr lang="zh-CN" altLang="en-US" dirty="0"/>
              <a:t> </a:t>
            </a:r>
            <a:r>
              <a:rPr lang="en-US" altLang="zh-CN" dirty="0"/>
              <a:t>title</a:t>
            </a:r>
            <a:r>
              <a:rPr lang="zh-CN" altLang="en-US" dirty="0"/>
              <a:t> </a:t>
            </a:r>
            <a:r>
              <a:rPr lang="en-US" altLang="zh-CN" dirty="0"/>
              <a:t>(Helvetica</a:t>
            </a:r>
            <a:r>
              <a:rPr lang="zh-CN" altLang="en-US" dirty="0"/>
              <a:t> </a:t>
            </a:r>
            <a:r>
              <a:rPr lang="en-US" altLang="zh-CN" dirty="0"/>
              <a:t>/</a:t>
            </a:r>
            <a:r>
              <a:rPr lang="zh-CN" altLang="en-US" dirty="0"/>
              <a:t> </a:t>
            </a:r>
            <a:r>
              <a:rPr lang="en-US" altLang="zh-CN" dirty="0"/>
              <a:t>Arial</a:t>
            </a:r>
            <a:r>
              <a:rPr lang="zh-CN" altLang="en-US" dirty="0"/>
              <a:t> </a:t>
            </a:r>
            <a:r>
              <a:rPr lang="en-US" altLang="zh-CN" dirty="0"/>
              <a:t>36Pt)</a:t>
            </a:r>
            <a:endParaRPr lang="zh-CN" altLang="en-US" dirty="0"/>
          </a:p>
        </p:txBody>
      </p:sp>
      <p:pic>
        <p:nvPicPr>
          <p:cNvPr id="93" name="图片 92"/>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图片-圆形">
    <p:spTree>
      <p:nvGrpSpPr>
        <p:cNvPr id="1" name=""/>
        <p:cNvGrpSpPr/>
        <p:nvPr/>
      </p:nvGrpSpPr>
      <p:grpSpPr>
        <a:xfrm>
          <a:off x="0" y="0"/>
          <a:ext cx="0" cy="0"/>
          <a:chOff x="0" y="0"/>
          <a:chExt cx="0" cy="0"/>
        </a:xfrm>
      </p:grpSpPr>
      <p:sp>
        <p:nvSpPr>
          <p:cNvPr id="93" name="任意多边形: 形状 92"/>
          <p:cNvSpPr/>
          <p:nvPr userDrawn="1"/>
        </p:nvSpPr>
        <p:spPr>
          <a:xfrm>
            <a:off x="660400" y="1531871"/>
            <a:ext cx="10858500" cy="4491875"/>
          </a:xfrm>
          <a:custGeom>
            <a:avLst/>
            <a:gdLst>
              <a:gd name="connsiteX0" fmla="*/ 2682382 w 10858500"/>
              <a:gd name="connsiteY0" fmla="*/ 0 h 4491875"/>
              <a:gd name="connsiteX1" fmla="*/ 4661514 w 10858500"/>
              <a:gd name="connsiteY1" fmla="*/ 1979131 h 4491875"/>
              <a:gd name="connsiteX2" fmla="*/ 4081840 w 10858500"/>
              <a:gd name="connsiteY2" fmla="*/ 3378588 h 4491875"/>
              <a:gd name="connsiteX3" fmla="*/ 3948253 w 10858500"/>
              <a:gd name="connsiteY3" fmla="*/ 3500000 h 4491875"/>
              <a:gd name="connsiteX4" fmla="*/ 10858500 w 10858500"/>
              <a:gd name="connsiteY4" fmla="*/ 3500000 h 4491875"/>
              <a:gd name="connsiteX5" fmla="*/ 10858500 w 10858500"/>
              <a:gd name="connsiteY5" fmla="*/ 4491875 h 4491875"/>
              <a:gd name="connsiteX6" fmla="*/ 0 w 10858500"/>
              <a:gd name="connsiteY6" fmla="*/ 4491875 h 4491875"/>
              <a:gd name="connsiteX7" fmla="*/ 0 w 10858500"/>
              <a:gd name="connsiteY7" fmla="*/ 3500000 h 4491875"/>
              <a:gd name="connsiteX8" fmla="*/ 1416512 w 10858500"/>
              <a:gd name="connsiteY8" fmla="*/ 3500000 h 4491875"/>
              <a:gd name="connsiteX9" fmla="*/ 1282925 w 10858500"/>
              <a:gd name="connsiteY9" fmla="*/ 3378588 h 4491875"/>
              <a:gd name="connsiteX10" fmla="*/ 703250 w 10858500"/>
              <a:gd name="connsiteY10" fmla="*/ 1979131 h 4491875"/>
              <a:gd name="connsiteX11" fmla="*/ 2682382 w 10858500"/>
              <a:gd name="connsiteY11" fmla="*/ 0 h 449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58500" h="4491875">
                <a:moveTo>
                  <a:pt x="2682382" y="0"/>
                </a:moveTo>
                <a:cubicBezTo>
                  <a:pt x="3775426" y="0"/>
                  <a:pt x="4661514" y="886087"/>
                  <a:pt x="4661514" y="1979131"/>
                </a:cubicBezTo>
                <a:cubicBezTo>
                  <a:pt x="4661514" y="2525653"/>
                  <a:pt x="4439992" y="3020436"/>
                  <a:pt x="4081840" y="3378588"/>
                </a:cubicBezTo>
                <a:lnTo>
                  <a:pt x="3948253" y="3500000"/>
                </a:lnTo>
                <a:lnTo>
                  <a:pt x="10858500" y="3500000"/>
                </a:lnTo>
                <a:lnTo>
                  <a:pt x="10858500" y="4491875"/>
                </a:lnTo>
                <a:lnTo>
                  <a:pt x="0" y="4491875"/>
                </a:lnTo>
                <a:lnTo>
                  <a:pt x="0" y="3500000"/>
                </a:lnTo>
                <a:lnTo>
                  <a:pt x="1416512" y="3500000"/>
                </a:lnTo>
                <a:lnTo>
                  <a:pt x="1282925" y="3378588"/>
                </a:lnTo>
                <a:cubicBezTo>
                  <a:pt x="924772" y="3020436"/>
                  <a:pt x="703250" y="2525653"/>
                  <a:pt x="703250" y="1979131"/>
                </a:cubicBezTo>
                <a:cubicBezTo>
                  <a:pt x="703250" y="886087"/>
                  <a:pt x="1589338" y="0"/>
                  <a:pt x="2682382" y="0"/>
                </a:cubicBezTo>
                <a:close/>
              </a:path>
            </a:pathLst>
          </a:custGeom>
          <a:solidFill>
            <a:schemeClr val="accent1"/>
          </a:solidFill>
          <a:ln w="19050">
            <a:noFill/>
          </a:ln>
          <a:effectLst>
            <a:outerShdw blurRad="127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0" i="0" dirty="0">
              <a:latin typeface="Helvetica Regular" pitchFamily="2" charset="0"/>
              <a:cs typeface="+mn-ea"/>
              <a:sym typeface="+mn-lt"/>
            </a:endParaRPr>
          </a:p>
        </p:txBody>
      </p:sp>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1" name="任意多边形: 形状 90"/>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b="0" i="0" dirty="0">
              <a:solidFill>
                <a:schemeClr val="accent3"/>
              </a:solidFill>
              <a:latin typeface="Helvetica Regular" pitchFamily="2" charset="0"/>
              <a:cs typeface="+mn-ea"/>
              <a:sym typeface="+mn-lt"/>
            </a:endParaRPr>
          </a:p>
        </p:txBody>
      </p:sp>
      <p:sp>
        <p:nvSpPr>
          <p:cNvPr id="92" name="图片占位符 91"/>
          <p:cNvSpPr>
            <a:spLocks noGrp="1" noChangeAspect="1"/>
          </p:cNvSpPr>
          <p:nvPr>
            <p:ph type="pic" sz="quarter" idx="13"/>
          </p:nvPr>
        </p:nvSpPr>
        <p:spPr>
          <a:xfrm>
            <a:off x="1451524" y="1608975"/>
            <a:ext cx="3780000" cy="3780000"/>
          </a:xfrm>
          <a:custGeom>
            <a:avLst/>
            <a:gdLst>
              <a:gd name="connsiteX0" fmla="*/ 1657350 w 3314700"/>
              <a:gd name="connsiteY0" fmla="*/ 0 h 3314700"/>
              <a:gd name="connsiteX1" fmla="*/ 3314700 w 3314700"/>
              <a:gd name="connsiteY1" fmla="*/ 1657350 h 3314700"/>
              <a:gd name="connsiteX2" fmla="*/ 1657350 w 3314700"/>
              <a:gd name="connsiteY2" fmla="*/ 3314700 h 3314700"/>
              <a:gd name="connsiteX3" fmla="*/ 0 w 3314700"/>
              <a:gd name="connsiteY3" fmla="*/ 1657350 h 3314700"/>
              <a:gd name="connsiteX4" fmla="*/ 1657350 w 3314700"/>
              <a:gd name="connsiteY4" fmla="*/ 0 h 3314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700" h="3314700">
                <a:moveTo>
                  <a:pt x="1657350" y="0"/>
                </a:moveTo>
                <a:cubicBezTo>
                  <a:pt x="2572679" y="0"/>
                  <a:pt x="3314700" y="742021"/>
                  <a:pt x="3314700" y="1657350"/>
                </a:cubicBezTo>
                <a:cubicBezTo>
                  <a:pt x="3314700" y="2572679"/>
                  <a:pt x="2572679" y="3314700"/>
                  <a:pt x="1657350" y="3314700"/>
                </a:cubicBezTo>
                <a:cubicBezTo>
                  <a:pt x="742021" y="3314700"/>
                  <a:pt x="0" y="2572679"/>
                  <a:pt x="0" y="1657350"/>
                </a:cubicBezTo>
                <a:cubicBezTo>
                  <a:pt x="0" y="742021"/>
                  <a:pt x="742021" y="0"/>
                  <a:pt x="1657350" y="0"/>
                </a:cubicBezTo>
                <a:close/>
              </a:path>
            </a:pathLst>
          </a:custGeom>
        </p:spPr>
        <p:txBody>
          <a:bodyPr wrap="square" anchor="ctr" anchorCtr="0">
            <a:noAutofit/>
          </a:bodyPr>
          <a:lstStyle/>
          <a:p>
            <a:endParaRPr lang="zh-CN" altLang="en-US" dirty="0"/>
          </a:p>
        </p:txBody>
      </p:sp>
      <p:sp>
        <p:nvSpPr>
          <p:cNvPr id="90" name="标题 1"/>
          <p:cNvSpPr>
            <a:spLocks noGrp="1"/>
          </p:cNvSpPr>
          <p:nvPr>
            <p:ph type="title" hasCustomPrompt="1"/>
          </p:nvPr>
        </p:nvSpPr>
        <p:spPr>
          <a:xfrm>
            <a:off x="1091255" y="237834"/>
            <a:ext cx="8168208" cy="790865"/>
          </a:xfrm>
        </p:spPr>
        <p:txBody>
          <a:bodyPr wrap="square" lIns="0" tIns="0" rIns="0" bIns="0">
            <a:normAutofit/>
          </a:bodyPr>
          <a:lstStyle>
            <a:lvl1pPr>
              <a:defRPr sz="3600" b="1">
                <a:solidFill>
                  <a:schemeClr val="accent1"/>
                </a:solidFill>
                <a:latin typeface="Helvetica" pitchFamily="2" charset="0"/>
              </a:defRPr>
            </a:lvl1pPr>
          </a:lstStyle>
          <a:p>
            <a:r>
              <a:rPr lang="en-US" altLang="zh-CN" dirty="0"/>
              <a:t>Here</a:t>
            </a:r>
            <a:r>
              <a:rPr lang="zh-CN" altLang="en-US" dirty="0"/>
              <a:t> </a:t>
            </a:r>
            <a:r>
              <a:rPr lang="en-US" altLang="zh-CN" dirty="0"/>
              <a:t>is</a:t>
            </a:r>
            <a:r>
              <a:rPr lang="zh-CN" altLang="en-US" dirty="0"/>
              <a:t> </a:t>
            </a:r>
            <a:r>
              <a:rPr lang="en-US" altLang="zh-CN" dirty="0"/>
              <a:t>title</a:t>
            </a:r>
            <a:r>
              <a:rPr lang="zh-CN" altLang="en-US" dirty="0"/>
              <a:t> </a:t>
            </a:r>
            <a:r>
              <a:rPr lang="en-US" altLang="zh-CN" dirty="0"/>
              <a:t>(Helvetica</a:t>
            </a:r>
            <a:r>
              <a:rPr lang="zh-CN" altLang="en-US" dirty="0"/>
              <a:t> </a:t>
            </a:r>
            <a:r>
              <a:rPr lang="en-US" altLang="zh-CN" dirty="0"/>
              <a:t>/</a:t>
            </a:r>
            <a:r>
              <a:rPr lang="zh-CN" altLang="en-US" dirty="0"/>
              <a:t> </a:t>
            </a:r>
            <a:r>
              <a:rPr lang="en-US" altLang="zh-CN" dirty="0"/>
              <a:t>Arial</a:t>
            </a:r>
            <a:r>
              <a:rPr lang="zh-CN" altLang="en-US" dirty="0"/>
              <a:t> </a:t>
            </a:r>
            <a:r>
              <a:rPr lang="en-US" altLang="zh-CN" dirty="0"/>
              <a:t>36Pt)</a:t>
            </a:r>
            <a:endParaRPr lang="zh-CN" altLang="en-US" dirty="0"/>
          </a:p>
        </p:txBody>
      </p:sp>
      <p:pic>
        <p:nvPicPr>
          <p:cNvPr id="94" name="图片 93"/>
          <p:cNvPicPr>
            <a:picLocks noChangeAspect="1"/>
          </p:cNvPicPr>
          <p:nvPr userDrawn="1"/>
        </p:nvPicPr>
        <p:blipFill>
          <a:blip r:embed="rId2"/>
          <a:stretch>
            <a:fillRect/>
          </a:stretch>
        </p:blipFill>
        <p:spPr>
          <a:xfrm>
            <a:off x="744128" y="6420492"/>
            <a:ext cx="958362" cy="236837"/>
          </a:xfrm>
          <a:prstGeom prst="rect">
            <a:avLst/>
          </a:prstGeom>
        </p:spPr>
      </p:pic>
      <p:pic>
        <p:nvPicPr>
          <p:cNvPr id="98" name="图片 97"/>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0" name="图片占位符 6"/>
          <p:cNvSpPr>
            <a:spLocks noGrp="1" noChangeAspect="1"/>
          </p:cNvSpPr>
          <p:nvPr>
            <p:ph type="pic" sz="quarter" idx="10"/>
          </p:nvPr>
        </p:nvSpPr>
        <p:spPr>
          <a:xfrm>
            <a:off x="1114722" y="1132945"/>
            <a:ext cx="1735608" cy="2315510"/>
          </a:xfrm>
        </p:spPr>
        <p:txBody>
          <a:bodyPr/>
          <a:lstStyle/>
          <a:p>
            <a:endParaRPr lang="zh-CN" altLang="en-US" dirty="0"/>
          </a:p>
        </p:txBody>
      </p:sp>
      <p:sp>
        <p:nvSpPr>
          <p:cNvPr id="91" name="图片占位符 6"/>
          <p:cNvSpPr>
            <a:spLocks noGrp="1" noChangeAspect="1"/>
          </p:cNvSpPr>
          <p:nvPr>
            <p:ph type="pic" sz="quarter" idx="13"/>
          </p:nvPr>
        </p:nvSpPr>
        <p:spPr>
          <a:xfrm>
            <a:off x="9351363" y="3674135"/>
            <a:ext cx="1755000" cy="2341381"/>
          </a:xfrm>
        </p:spPr>
        <p:txBody>
          <a:bodyPr/>
          <a:lstStyle/>
          <a:p>
            <a:endParaRPr lang="zh-CN" altLang="en-US" dirty="0"/>
          </a:p>
        </p:txBody>
      </p:sp>
      <p:sp>
        <p:nvSpPr>
          <p:cNvPr id="92" name="任意多边形: 形状 91"/>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b="0" i="0" dirty="0">
              <a:solidFill>
                <a:schemeClr val="accent3"/>
              </a:solidFill>
              <a:latin typeface="Helvetica Regular" pitchFamily="2" charset="0"/>
              <a:cs typeface="+mn-ea"/>
              <a:sym typeface="+mn-lt"/>
            </a:endParaRPr>
          </a:p>
        </p:txBody>
      </p:sp>
      <p:sp>
        <p:nvSpPr>
          <p:cNvPr id="93" name="标题 1"/>
          <p:cNvSpPr>
            <a:spLocks noGrp="1"/>
          </p:cNvSpPr>
          <p:nvPr>
            <p:ph type="title" hasCustomPrompt="1"/>
          </p:nvPr>
        </p:nvSpPr>
        <p:spPr>
          <a:xfrm>
            <a:off x="1091255" y="237834"/>
            <a:ext cx="8168208" cy="790865"/>
          </a:xfrm>
        </p:spPr>
        <p:txBody>
          <a:bodyPr wrap="square" lIns="0" tIns="0" rIns="0" bIns="0">
            <a:normAutofit/>
          </a:bodyPr>
          <a:lstStyle>
            <a:lvl1pPr>
              <a:defRPr sz="3600" b="1">
                <a:solidFill>
                  <a:schemeClr val="accent1"/>
                </a:solidFill>
                <a:latin typeface="Helvetica" pitchFamily="2" charset="0"/>
              </a:defRPr>
            </a:lvl1pPr>
          </a:lstStyle>
          <a:p>
            <a:r>
              <a:rPr lang="en-US" altLang="zh-CN" dirty="0"/>
              <a:t>Here</a:t>
            </a:r>
            <a:r>
              <a:rPr lang="zh-CN" altLang="en-US" dirty="0"/>
              <a:t> </a:t>
            </a:r>
            <a:r>
              <a:rPr lang="en-US" altLang="zh-CN" dirty="0"/>
              <a:t>is</a:t>
            </a:r>
            <a:r>
              <a:rPr lang="zh-CN" altLang="en-US" dirty="0"/>
              <a:t> </a:t>
            </a:r>
            <a:r>
              <a:rPr lang="en-US" altLang="zh-CN" dirty="0"/>
              <a:t>title</a:t>
            </a:r>
            <a:r>
              <a:rPr lang="zh-CN" altLang="en-US" dirty="0"/>
              <a:t> </a:t>
            </a:r>
            <a:r>
              <a:rPr lang="en-US" altLang="zh-CN" dirty="0"/>
              <a:t>(Helvetica</a:t>
            </a:r>
            <a:r>
              <a:rPr lang="zh-CN" altLang="en-US" dirty="0"/>
              <a:t> </a:t>
            </a:r>
            <a:r>
              <a:rPr lang="en-US" altLang="zh-CN" dirty="0"/>
              <a:t>/</a:t>
            </a:r>
            <a:r>
              <a:rPr lang="zh-CN" altLang="en-US" dirty="0"/>
              <a:t> </a:t>
            </a:r>
            <a:r>
              <a:rPr lang="en-US" altLang="zh-CN" dirty="0"/>
              <a:t>Arial</a:t>
            </a:r>
            <a:r>
              <a:rPr lang="zh-CN" altLang="en-US" dirty="0"/>
              <a:t> </a:t>
            </a:r>
            <a:r>
              <a:rPr lang="en-US" altLang="zh-CN" dirty="0"/>
              <a:t>36Pt)</a:t>
            </a:r>
            <a:endParaRPr lang="zh-CN" altLang="en-US" dirty="0"/>
          </a:p>
        </p:txBody>
      </p:sp>
      <p:pic>
        <p:nvPicPr>
          <p:cNvPr id="94" name="图片 93"/>
          <p:cNvPicPr>
            <a:picLocks noChangeAspect="1"/>
          </p:cNvPicPr>
          <p:nvPr userDrawn="1"/>
        </p:nvPicPr>
        <p:blipFill>
          <a:blip r:embed="rId2"/>
          <a:stretch>
            <a:fillRect/>
          </a:stretch>
        </p:blipFill>
        <p:spPr>
          <a:xfrm>
            <a:off x="744128" y="6420492"/>
            <a:ext cx="958362" cy="236837"/>
          </a:xfrm>
          <a:prstGeom prst="rect">
            <a:avLst/>
          </a:prstGeom>
        </p:spPr>
      </p:pic>
      <p:pic>
        <p:nvPicPr>
          <p:cNvPr id="98" name="图片 97"/>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1" name="图片占位符 90"/>
          <p:cNvSpPr>
            <a:spLocks noGrp="1"/>
          </p:cNvSpPr>
          <p:nvPr>
            <p:ph type="pic" sz="quarter" idx="13"/>
          </p:nvPr>
        </p:nvSpPr>
        <p:spPr>
          <a:xfrm>
            <a:off x="1219984"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5" name="图片占位符 94"/>
          <p:cNvSpPr>
            <a:spLocks noGrp="1"/>
          </p:cNvSpPr>
          <p:nvPr>
            <p:ph type="pic" sz="quarter" idx="14"/>
          </p:nvPr>
        </p:nvSpPr>
        <p:spPr>
          <a:xfrm>
            <a:off x="9369946"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8" name="图片占位符 97"/>
          <p:cNvSpPr>
            <a:spLocks noGrp="1"/>
          </p:cNvSpPr>
          <p:nvPr>
            <p:ph type="pic" sz="quarter" idx="15"/>
          </p:nvPr>
        </p:nvSpPr>
        <p:spPr>
          <a:xfrm>
            <a:off x="3936638"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9" name="图片占位符 98"/>
          <p:cNvSpPr>
            <a:spLocks noGrp="1"/>
          </p:cNvSpPr>
          <p:nvPr>
            <p:ph type="pic" sz="quarter" idx="16"/>
          </p:nvPr>
        </p:nvSpPr>
        <p:spPr>
          <a:xfrm>
            <a:off x="6653292"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0" name="任意多边形: 形状 89"/>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b="0" i="0" dirty="0">
              <a:solidFill>
                <a:schemeClr val="accent3"/>
              </a:solidFill>
              <a:latin typeface="Helvetica Regular" pitchFamily="2" charset="0"/>
              <a:cs typeface="+mn-ea"/>
              <a:sym typeface="+mn-lt"/>
            </a:endParaRPr>
          </a:p>
        </p:txBody>
      </p:sp>
      <p:sp>
        <p:nvSpPr>
          <p:cNvPr id="92" name="标题 1"/>
          <p:cNvSpPr>
            <a:spLocks noGrp="1"/>
          </p:cNvSpPr>
          <p:nvPr>
            <p:ph type="title" hasCustomPrompt="1"/>
          </p:nvPr>
        </p:nvSpPr>
        <p:spPr>
          <a:xfrm>
            <a:off x="1091255" y="237834"/>
            <a:ext cx="8168208" cy="790865"/>
          </a:xfrm>
        </p:spPr>
        <p:txBody>
          <a:bodyPr wrap="square" lIns="0" tIns="0" rIns="0" bIns="0">
            <a:normAutofit/>
          </a:bodyPr>
          <a:lstStyle>
            <a:lvl1pPr>
              <a:defRPr sz="3600" b="1">
                <a:solidFill>
                  <a:schemeClr val="accent1"/>
                </a:solidFill>
                <a:latin typeface="Helvetica" pitchFamily="2" charset="0"/>
              </a:defRPr>
            </a:lvl1pPr>
          </a:lstStyle>
          <a:p>
            <a:r>
              <a:rPr lang="en-US" altLang="zh-CN" dirty="0"/>
              <a:t>Here</a:t>
            </a:r>
            <a:r>
              <a:rPr lang="zh-CN" altLang="en-US" dirty="0"/>
              <a:t> </a:t>
            </a:r>
            <a:r>
              <a:rPr lang="en-US" altLang="zh-CN" dirty="0"/>
              <a:t>is</a:t>
            </a:r>
            <a:r>
              <a:rPr lang="zh-CN" altLang="en-US" dirty="0"/>
              <a:t> </a:t>
            </a:r>
            <a:r>
              <a:rPr lang="en-US" altLang="zh-CN" dirty="0"/>
              <a:t>title</a:t>
            </a:r>
            <a:r>
              <a:rPr lang="zh-CN" altLang="en-US" dirty="0"/>
              <a:t> </a:t>
            </a:r>
            <a:r>
              <a:rPr lang="en-US" altLang="zh-CN" dirty="0"/>
              <a:t>(Helvetica</a:t>
            </a:r>
            <a:r>
              <a:rPr lang="zh-CN" altLang="en-US" dirty="0"/>
              <a:t> </a:t>
            </a:r>
            <a:r>
              <a:rPr lang="en-US" altLang="zh-CN" dirty="0"/>
              <a:t>/</a:t>
            </a:r>
            <a:r>
              <a:rPr lang="zh-CN" altLang="en-US" dirty="0"/>
              <a:t> </a:t>
            </a:r>
            <a:r>
              <a:rPr lang="en-US" altLang="zh-CN" dirty="0"/>
              <a:t>Arial</a:t>
            </a:r>
            <a:r>
              <a:rPr lang="zh-CN" altLang="en-US" dirty="0"/>
              <a:t> </a:t>
            </a:r>
            <a:r>
              <a:rPr lang="en-US" altLang="zh-CN" dirty="0"/>
              <a:t>36Pt)</a:t>
            </a:r>
            <a:endParaRPr lang="zh-CN" altLang="en-US" dirty="0"/>
          </a:p>
        </p:txBody>
      </p:sp>
      <p:pic>
        <p:nvPicPr>
          <p:cNvPr id="93" name="图片 92"/>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空白版式">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结束页 幻灯片">
    <p:bg>
      <p:bgPr>
        <a:solidFill>
          <a:schemeClr val="bg1"/>
        </a:solidFill>
        <a:effectLst/>
      </p:bgPr>
    </p:bg>
    <p:spTree>
      <p:nvGrpSpPr>
        <p:cNvPr id="1" name=""/>
        <p:cNvGrpSpPr/>
        <p:nvPr/>
      </p:nvGrpSpPr>
      <p:grpSpPr>
        <a:xfrm>
          <a:off x="0" y="0"/>
          <a:ext cx="0" cy="0"/>
          <a:chOff x="0" y="0"/>
          <a:chExt cx="0" cy="0"/>
        </a:xfrm>
      </p:grpSpPr>
      <p:sp>
        <p:nvSpPr>
          <p:cNvPr id="7" name="文本占位符 6"/>
          <p:cNvSpPr>
            <a:spLocks noGrp="1"/>
          </p:cNvSpPr>
          <p:nvPr>
            <p:ph type="body" sz="quarter" idx="10" hasCustomPrompt="1"/>
          </p:nvPr>
        </p:nvSpPr>
        <p:spPr>
          <a:xfrm>
            <a:off x="3735420" y="2971800"/>
            <a:ext cx="7783479" cy="914400"/>
          </a:xfrm>
        </p:spPr>
        <p:txBody>
          <a:bodyPr anchor="ctr" anchorCtr="0">
            <a:normAutofit/>
          </a:bodyPr>
          <a:lstStyle>
            <a:lvl1pPr marL="0" indent="0" algn="ctr">
              <a:buNone/>
              <a:defRPr sz="5400" b="1">
                <a:solidFill>
                  <a:schemeClr val="accent1"/>
                </a:solidFill>
                <a:latin typeface="Helvetica" pitchFamily="2" charset="0"/>
              </a:defRPr>
            </a:lvl1pPr>
          </a:lstStyle>
          <a:p>
            <a:pPr lvl="0"/>
            <a:r>
              <a:rPr lang="en-US" altLang="zh-CN" dirty="0"/>
              <a:t>Here</a:t>
            </a:r>
            <a:r>
              <a:rPr lang="zh-CN" altLang="en-US" dirty="0"/>
              <a:t> </a:t>
            </a:r>
            <a:r>
              <a:rPr lang="en-US" altLang="zh-CN" dirty="0"/>
              <a:t>is</a:t>
            </a:r>
            <a:r>
              <a:rPr lang="zh-CN" altLang="en-US" dirty="0"/>
              <a:t> </a:t>
            </a:r>
            <a:r>
              <a:rPr lang="en-US" altLang="zh-CN" dirty="0"/>
              <a:t>text</a:t>
            </a:r>
            <a:r>
              <a:rPr lang="zh-CN" altLang="en-US" dirty="0"/>
              <a:t> </a:t>
            </a:r>
            <a:endParaRPr lang="en-US" altLang="zh-CN" dirty="0"/>
          </a:p>
          <a:p>
            <a:pPr lvl="0"/>
            <a:r>
              <a:rPr lang="en-US" altLang="zh-CN" dirty="0"/>
              <a:t>(Helvetica</a:t>
            </a:r>
            <a:r>
              <a:rPr lang="zh-CN" altLang="en-US" dirty="0"/>
              <a:t> </a:t>
            </a:r>
            <a:r>
              <a:rPr lang="en-US" altLang="zh-CN" dirty="0"/>
              <a:t>/</a:t>
            </a:r>
            <a:r>
              <a:rPr lang="zh-CN" altLang="en-US" dirty="0"/>
              <a:t> </a:t>
            </a:r>
            <a:r>
              <a:rPr lang="en-US" altLang="zh-CN" dirty="0"/>
              <a:t>Arial</a:t>
            </a:r>
            <a:r>
              <a:rPr lang="zh-CN" altLang="en-US" dirty="0"/>
              <a:t> </a:t>
            </a:r>
            <a:r>
              <a:rPr lang="en-US" altLang="zh-CN" dirty="0"/>
              <a:t>36Pt)</a:t>
            </a:r>
            <a:endParaRPr lang="zh-CN" altLang="en-US" dirty="0"/>
          </a:p>
        </p:txBody>
      </p:sp>
      <p:sp>
        <p:nvSpPr>
          <p:cNvPr id="6" name="箭头: 五边形 5"/>
          <p:cNvSpPr/>
          <p:nvPr userDrawn="1"/>
        </p:nvSpPr>
        <p:spPr>
          <a:xfrm rot="16200000">
            <a:off x="10605854" y="5156200"/>
            <a:ext cx="2879387" cy="3403600"/>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Helvetica Regular" pitchFamily="2" charset="0"/>
            </a:endParaRPr>
          </a:p>
        </p:txBody>
      </p:sp>
      <p:sp>
        <p:nvSpPr>
          <p:cNvPr id="8" name="箭头: 五边形 7"/>
          <p:cNvSpPr/>
          <p:nvPr userDrawn="1"/>
        </p:nvSpPr>
        <p:spPr>
          <a:xfrm>
            <a:off x="-2680781" y="0"/>
            <a:ext cx="5753100" cy="9620654"/>
          </a:xfrm>
          <a:prstGeom prst="homePlate">
            <a:avLst>
              <a:gd name="adj" fmla="val 508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Helvetica Regular" pitchFamily="2" charset="0"/>
            </a:endParaRPr>
          </a:p>
        </p:txBody>
      </p:sp>
      <p:sp>
        <p:nvSpPr>
          <p:cNvPr id="5" name="箭头: 五边形 4"/>
          <p:cNvSpPr/>
          <p:nvPr userDrawn="1"/>
        </p:nvSpPr>
        <p:spPr>
          <a:xfrm rot="5400000">
            <a:off x="7310335" y="-1872573"/>
            <a:ext cx="2616740" cy="4241259"/>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Helvetica Regular" pitchFamily="2"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结束页2">
    <p:spTree>
      <p:nvGrpSpPr>
        <p:cNvPr id="1" name=""/>
        <p:cNvGrpSpPr/>
        <p:nvPr/>
      </p:nvGrpSpPr>
      <p:grpSpPr>
        <a:xfrm>
          <a:off x="0" y="0"/>
          <a:ext cx="0" cy="0"/>
          <a:chOff x="0" y="0"/>
          <a:chExt cx="0" cy="0"/>
        </a:xfrm>
      </p:grpSpPr>
      <p:sp>
        <p:nvSpPr>
          <p:cNvPr id="6" name="椭圆 5"/>
          <p:cNvSpPr/>
          <p:nvPr userDrawn="1"/>
        </p:nvSpPr>
        <p:spPr>
          <a:xfrm>
            <a:off x="-2319371" y="4211980"/>
            <a:ext cx="5113371" cy="51133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Helvetica Regular" pitchFamily="2" charset="0"/>
              <a:cs typeface="+mn-ea"/>
              <a:sym typeface="+mn-lt"/>
            </a:endParaRPr>
          </a:p>
        </p:txBody>
      </p:sp>
      <p:sp>
        <p:nvSpPr>
          <p:cNvPr id="7" name="椭圆 6"/>
          <p:cNvSpPr/>
          <p:nvPr userDrawn="1"/>
        </p:nvSpPr>
        <p:spPr>
          <a:xfrm>
            <a:off x="10560051" y="-2647819"/>
            <a:ext cx="4418254" cy="44182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Helvetica Regular" pitchFamily="2" charset="0"/>
              <a:cs typeface="+mn-ea"/>
              <a:sym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版式">
    <p:bg>
      <p:bgPr>
        <a:solidFill>
          <a:schemeClr val="bg1"/>
        </a:solidFill>
        <a:effectLst/>
      </p:bgPr>
    </p:bg>
    <p:spTree>
      <p:nvGrpSpPr>
        <p:cNvPr id="1" name=""/>
        <p:cNvGrpSpPr/>
        <p:nvPr/>
      </p:nvGrpSpPr>
      <p:grpSpPr>
        <a:xfrm>
          <a:off x="0" y="0"/>
          <a:ext cx="0" cy="0"/>
          <a:chOff x="0" y="0"/>
          <a:chExt cx="0" cy="0"/>
        </a:xfrm>
      </p:grpSpPr>
      <p:sp>
        <p:nvSpPr>
          <p:cNvPr id="85" name="任意多边形: 形状 84"/>
          <p:cNvSpPr/>
          <p:nvPr userDrawn="1"/>
        </p:nvSpPr>
        <p:spPr bwMode="auto">
          <a:xfrm rot="5400000">
            <a:off x="4539448" y="-380490"/>
            <a:ext cx="3113105" cy="2609911"/>
          </a:xfrm>
          <a:custGeom>
            <a:avLst/>
            <a:gdLst>
              <a:gd name="connsiteX0" fmla="*/ 0 w 3113105"/>
              <a:gd name="connsiteY0" fmla="*/ 2609911 h 2609911"/>
              <a:gd name="connsiteX1" fmla="*/ 0 w 3113105"/>
              <a:gd name="connsiteY1" fmla="*/ 0 h 2609911"/>
              <a:gd name="connsiteX2" fmla="*/ 2301594 w 3113105"/>
              <a:gd name="connsiteY2" fmla="*/ 0 h 2609911"/>
              <a:gd name="connsiteX3" fmla="*/ 3113105 w 3113105"/>
              <a:gd name="connsiteY3" fmla="*/ 1304956 h 2609911"/>
              <a:gd name="connsiteX4" fmla="*/ 2301594 w 3113105"/>
              <a:gd name="connsiteY4" fmla="*/ 2609910 h 2609911"/>
              <a:gd name="connsiteX5" fmla="*/ 2301594 w 3113105"/>
              <a:gd name="connsiteY5" fmla="*/ 2609911 h 2609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3105" h="2609911">
                <a:moveTo>
                  <a:pt x="0" y="2609911"/>
                </a:moveTo>
                <a:lnTo>
                  <a:pt x="0" y="0"/>
                </a:lnTo>
                <a:lnTo>
                  <a:pt x="2301594" y="0"/>
                </a:lnTo>
                <a:lnTo>
                  <a:pt x="3113105" y="1304956"/>
                </a:lnTo>
                <a:lnTo>
                  <a:pt x="2301594" y="2609910"/>
                </a:lnTo>
                <a:lnTo>
                  <a:pt x="2301594" y="2609911"/>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b="0" i="0" dirty="0">
              <a:solidFill>
                <a:schemeClr val="bg1"/>
              </a:solidFill>
              <a:latin typeface="Helvetica Regular" pitchFamily="2" charset="0"/>
              <a:cs typeface="+mn-ea"/>
              <a:sym typeface="+mn-lt"/>
            </a:endParaRPr>
          </a:p>
        </p:txBody>
      </p:sp>
      <p:sp>
        <p:nvSpPr>
          <p:cNvPr id="86" name="文本框 85"/>
          <p:cNvSpPr txBox="1"/>
          <p:nvPr userDrawn="1"/>
        </p:nvSpPr>
        <p:spPr>
          <a:xfrm>
            <a:off x="4781377" y="483991"/>
            <a:ext cx="2629246" cy="908262"/>
          </a:xfrm>
          <a:prstGeom prst="rect">
            <a:avLst/>
          </a:prstGeom>
          <a:noFill/>
        </p:spPr>
        <p:txBody>
          <a:bodyPr wrap="none" rtlCol="0">
            <a:spAutoFit/>
          </a:bodyPr>
          <a:lstStyle/>
          <a:p>
            <a:pPr>
              <a:lnSpc>
                <a:spcPct val="130000"/>
              </a:lnSpc>
            </a:pPr>
            <a:r>
              <a:rPr lang="en-US" altLang="zh-CN" sz="4400" b="1" i="0" dirty="0">
                <a:solidFill>
                  <a:schemeClr val="bg1"/>
                </a:solidFill>
                <a:latin typeface="Helvetica" pitchFamily="2" charset="0"/>
                <a:cs typeface="Arial" panose="020B0604020202020204" pitchFamily="34" charset="0"/>
                <a:sym typeface="+mn-lt"/>
              </a:rPr>
              <a:t>Contents</a:t>
            </a:r>
            <a:endParaRPr lang="zh-CN" altLang="en-US" sz="4400" b="1" i="0" dirty="0">
              <a:solidFill>
                <a:schemeClr val="bg1"/>
              </a:solidFill>
              <a:latin typeface="Helvetica" pitchFamily="2" charset="0"/>
              <a:cs typeface="Arial" panose="020B0604020202020204" pitchFamily="34" charset="0"/>
              <a:sym typeface="+mn-lt"/>
            </a:endParaRPr>
          </a:p>
        </p:txBody>
      </p:sp>
      <p:sp>
        <p:nvSpPr>
          <p:cNvPr id="87" name="任意多边形: 形状 86"/>
          <p:cNvSpPr/>
          <p:nvPr userDrawn="1"/>
        </p:nvSpPr>
        <p:spPr bwMode="auto">
          <a:xfrm rot="5400000">
            <a:off x="4384812" y="-485285"/>
            <a:ext cx="3422377" cy="3128773"/>
          </a:xfrm>
          <a:custGeom>
            <a:avLst/>
            <a:gdLst>
              <a:gd name="connsiteX0" fmla="*/ 0 w 3422377"/>
              <a:gd name="connsiteY0" fmla="*/ 3128773 h 3128773"/>
              <a:gd name="connsiteX1" fmla="*/ 0 w 3422377"/>
              <a:gd name="connsiteY1" fmla="*/ 0 h 3128773"/>
              <a:gd name="connsiteX2" fmla="*/ 2449535 w 3422377"/>
              <a:gd name="connsiteY2" fmla="*/ 0 h 3128773"/>
              <a:gd name="connsiteX3" fmla="*/ 3422377 w 3422377"/>
              <a:gd name="connsiteY3" fmla="*/ 1564387 h 3128773"/>
              <a:gd name="connsiteX4" fmla="*/ 2449535 w 3422377"/>
              <a:gd name="connsiteY4" fmla="*/ 3128772 h 3128773"/>
              <a:gd name="connsiteX5" fmla="*/ 2449535 w 3422377"/>
              <a:gd name="connsiteY5" fmla="*/ 3128773 h 312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2377" h="3128773">
                <a:moveTo>
                  <a:pt x="0" y="3128773"/>
                </a:moveTo>
                <a:lnTo>
                  <a:pt x="0" y="0"/>
                </a:lnTo>
                <a:lnTo>
                  <a:pt x="2449535" y="0"/>
                </a:lnTo>
                <a:lnTo>
                  <a:pt x="3422377" y="1564387"/>
                </a:lnTo>
                <a:lnTo>
                  <a:pt x="2449535" y="3128772"/>
                </a:lnTo>
                <a:lnTo>
                  <a:pt x="2449535" y="3128773"/>
                </a:lnTo>
                <a:close/>
              </a:path>
            </a:pathLst>
          </a:custGeom>
          <a:noFill/>
          <a:ln w="12700">
            <a:solidFill>
              <a:schemeClr val="accent1"/>
            </a:solidFill>
            <a:prstDash val="lgDash"/>
          </a:ln>
          <a:effectLst/>
        </p:spPr>
        <p:txBody>
          <a:bodyPr vert="horz" wrap="square" lIns="91440" tIns="45720" rIns="91440" bIns="45720" numCol="1" anchor="ctr" anchorCtr="0" compatLnSpc="1">
            <a:noAutofit/>
          </a:bodyPr>
          <a:lstStyle/>
          <a:p>
            <a:pPr algn="ctr">
              <a:lnSpc>
                <a:spcPct val="130000"/>
              </a:lnSpc>
            </a:pPr>
            <a:endParaRPr lang="en-US" sz="4000" b="0" i="0" dirty="0">
              <a:solidFill>
                <a:schemeClr val="bg1"/>
              </a:solidFill>
              <a:latin typeface="Helvetica Regular" pitchFamily="2" charset="0"/>
              <a:cs typeface="+mn-ea"/>
              <a:sym typeface="+mn-lt"/>
            </a:endParaRPr>
          </a:p>
        </p:txBody>
      </p:sp>
      <p:pic>
        <p:nvPicPr>
          <p:cNvPr id="89" name="图片 88"/>
          <p:cNvPicPr>
            <a:picLocks noChangeAspect="1"/>
          </p:cNvPicPr>
          <p:nvPr userDrawn="1"/>
        </p:nvPicPr>
        <p:blipFill>
          <a:blip r:embed="rId2" cstate="print">
            <a:alphaModFix amt="2000"/>
            <a:extLst>
              <a:ext uri="{28A0092B-C50C-407E-A947-70E740481C1C}">
                <a14:useLocalDpi xmlns:a14="http://schemas.microsoft.com/office/drawing/2010/main" val="0"/>
              </a:ext>
            </a:extLst>
          </a:blip>
          <a:stretch>
            <a:fillRect/>
          </a:stretch>
        </p:blipFill>
        <p:spPr>
          <a:xfrm>
            <a:off x="-3428999" y="0"/>
            <a:ext cx="6858000" cy="6858000"/>
          </a:xfrm>
          <a:prstGeom prst="rect">
            <a:avLst/>
          </a:prstGeom>
        </p:spPr>
      </p:pic>
      <p:pic>
        <p:nvPicPr>
          <p:cNvPr id="90" name="图片 89"/>
          <p:cNvPicPr>
            <a:picLocks noChangeAspect="1"/>
          </p:cNvPicPr>
          <p:nvPr userDrawn="1"/>
        </p:nvPicPr>
        <p:blipFill>
          <a:blip r:embed="rId2" cstate="print">
            <a:alphaModFix amt="2000"/>
            <a:extLst>
              <a:ext uri="{28A0092B-C50C-407E-A947-70E740481C1C}">
                <a14:useLocalDpi xmlns:a14="http://schemas.microsoft.com/office/drawing/2010/main" val="0"/>
              </a:ext>
            </a:extLst>
          </a:blip>
          <a:stretch>
            <a:fillRect/>
          </a:stretch>
        </p:blipFill>
        <p:spPr>
          <a:xfrm>
            <a:off x="8763000" y="0"/>
            <a:ext cx="6858000"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转场-短标题1">
    <p:spTree>
      <p:nvGrpSpPr>
        <p:cNvPr id="1" name=""/>
        <p:cNvGrpSpPr/>
        <p:nvPr/>
      </p:nvGrpSpPr>
      <p:grpSpPr>
        <a:xfrm>
          <a:off x="0" y="0"/>
          <a:ext cx="0" cy="0"/>
          <a:chOff x="0" y="0"/>
          <a:chExt cx="0" cy="0"/>
        </a:xfrm>
      </p:grpSpPr>
      <p:sp>
        <p:nvSpPr>
          <p:cNvPr id="6" name="椭圆 5"/>
          <p:cNvSpPr/>
          <p:nvPr userDrawn="1"/>
        </p:nvSpPr>
        <p:spPr>
          <a:xfrm>
            <a:off x="3997387" y="1330387"/>
            <a:ext cx="4197226" cy="41972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itchFamily="2" charset="0"/>
            </a:endParaRPr>
          </a:p>
        </p:txBody>
      </p:sp>
      <p:sp>
        <p:nvSpPr>
          <p:cNvPr id="7" name="文本框 6"/>
          <p:cNvSpPr txBox="1"/>
          <p:nvPr userDrawn="1"/>
        </p:nvSpPr>
        <p:spPr>
          <a:xfrm>
            <a:off x="5093161" y="3044279"/>
            <a:ext cx="2068195" cy="769441"/>
          </a:xfrm>
          <a:prstGeom prst="rect">
            <a:avLst/>
          </a:prstGeom>
          <a:noFill/>
        </p:spPr>
        <p:txBody>
          <a:bodyPr wrap="none" rtlCol="0">
            <a:spAutoFit/>
          </a:bodyPr>
          <a:lstStyle/>
          <a:p>
            <a:pPr algn="ctr"/>
            <a:r>
              <a:rPr lang="en-US" altLang="zh-CN" sz="4400" b="1" i="0" dirty="0">
                <a:solidFill>
                  <a:schemeClr val="bg1"/>
                </a:solidFill>
                <a:latin typeface="Helvetica" pitchFamily="2" charset="0"/>
                <a:cs typeface="Arial" panose="020B0604020202020204" pitchFamily="34" charset="0"/>
              </a:rPr>
              <a:t>Part 01</a:t>
            </a:r>
            <a:endParaRPr lang="zh-CN" altLang="en-US" sz="4400" b="1" i="0" dirty="0">
              <a:solidFill>
                <a:schemeClr val="bg1"/>
              </a:solidFill>
              <a:latin typeface="Helvetica" pitchFamily="2" charset="0"/>
              <a:cs typeface="Arial" panose="020B0604020202020204"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p:cNvSpPr/>
          <p:nvPr userDrawn="1"/>
        </p:nvSpPr>
        <p:spPr>
          <a:xfrm>
            <a:off x="3775702" y="1108702"/>
            <a:ext cx="4640596" cy="4640596"/>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itchFamily="2" charset="0"/>
            </a:endParaRPr>
          </a:p>
        </p:txBody>
      </p:sp>
      <p:sp>
        <p:nvSpPr>
          <p:cNvPr id="11" name="椭圆 10"/>
          <p:cNvSpPr/>
          <p:nvPr userDrawn="1"/>
        </p:nvSpPr>
        <p:spPr>
          <a:xfrm>
            <a:off x="9613900" y="5273613"/>
            <a:ext cx="764381" cy="76438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itchFamily="2" charset="0"/>
            </a:endParaRPr>
          </a:p>
        </p:txBody>
      </p:sp>
      <p:sp>
        <p:nvSpPr>
          <p:cNvPr id="12" name="椭圆 11"/>
          <p:cNvSpPr/>
          <p:nvPr userDrawn="1"/>
        </p:nvSpPr>
        <p:spPr>
          <a:xfrm>
            <a:off x="2209800" y="6134100"/>
            <a:ext cx="1130300" cy="11303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itchFamily="2" charset="0"/>
            </a:endParaRPr>
          </a:p>
        </p:txBody>
      </p:sp>
      <p:sp>
        <p:nvSpPr>
          <p:cNvPr id="13" name="椭圆 12"/>
          <p:cNvSpPr/>
          <p:nvPr userDrawn="1"/>
        </p:nvSpPr>
        <p:spPr>
          <a:xfrm>
            <a:off x="10818188" y="-911691"/>
            <a:ext cx="2092326" cy="2092326"/>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itchFamily="2" charset="0"/>
            </a:endParaRPr>
          </a:p>
        </p:txBody>
      </p:sp>
      <p:sp>
        <p:nvSpPr>
          <p:cNvPr id="14" name="椭圆 13"/>
          <p:cNvSpPr/>
          <p:nvPr userDrawn="1"/>
        </p:nvSpPr>
        <p:spPr>
          <a:xfrm>
            <a:off x="-1048048" y="-250249"/>
            <a:ext cx="2861767" cy="286176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itchFamily="2" charset="0"/>
            </a:endParaRPr>
          </a:p>
        </p:txBody>
      </p:sp>
      <p:sp>
        <p:nvSpPr>
          <p:cNvPr id="17" name="文本占位符 16"/>
          <p:cNvSpPr>
            <a:spLocks noGrp="1"/>
          </p:cNvSpPr>
          <p:nvPr>
            <p:ph type="body" sz="quarter" idx="10" hasCustomPrompt="1"/>
          </p:nvPr>
        </p:nvSpPr>
        <p:spPr>
          <a:xfrm>
            <a:off x="4098000" y="3951320"/>
            <a:ext cx="3996000" cy="914400"/>
          </a:xfrm>
        </p:spPr>
        <p:txBody>
          <a:bodyPr anchor="ctr" anchorCtr="0">
            <a:normAutofit/>
          </a:bodyPr>
          <a:lstStyle>
            <a:lvl1pPr marL="0" indent="0" algn="ctr">
              <a:buNone/>
              <a:defRPr sz="3200" b="1">
                <a:solidFill>
                  <a:schemeClr val="bg1"/>
                </a:solidFill>
                <a:latin typeface="Helvetica" pitchFamily="2" charset="0"/>
              </a:defRPr>
            </a:lvl1pPr>
          </a:lstStyle>
          <a:p>
            <a:pPr lvl="0"/>
            <a:r>
              <a:rPr lang="en-US" altLang="zh-CN" dirty="0"/>
              <a:t>Edit Here</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转场-短标题2">
    <p:spTree>
      <p:nvGrpSpPr>
        <p:cNvPr id="1" name=""/>
        <p:cNvGrpSpPr/>
        <p:nvPr/>
      </p:nvGrpSpPr>
      <p:grpSpPr>
        <a:xfrm>
          <a:off x="0" y="0"/>
          <a:ext cx="0" cy="0"/>
          <a:chOff x="0" y="0"/>
          <a:chExt cx="0" cy="0"/>
        </a:xfrm>
      </p:grpSpPr>
      <p:sp>
        <p:nvSpPr>
          <p:cNvPr id="6" name="等腰三角形 5"/>
          <p:cNvSpPr/>
          <p:nvPr userDrawn="1"/>
        </p:nvSpPr>
        <p:spPr>
          <a:xfrm>
            <a:off x="4000500" y="1050677"/>
            <a:ext cx="4191000" cy="40978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7" name="文本框 6"/>
          <p:cNvSpPr txBox="1"/>
          <p:nvPr userDrawn="1"/>
        </p:nvSpPr>
        <p:spPr>
          <a:xfrm>
            <a:off x="5093162" y="3044279"/>
            <a:ext cx="2068195" cy="769441"/>
          </a:xfrm>
          <a:prstGeom prst="rect">
            <a:avLst/>
          </a:prstGeom>
          <a:noFill/>
        </p:spPr>
        <p:txBody>
          <a:bodyPr wrap="none" rtlCol="0">
            <a:spAutoFit/>
          </a:bodyPr>
          <a:lstStyle/>
          <a:p>
            <a:r>
              <a:rPr lang="en-US" altLang="zh-CN" sz="4400" b="1" i="0" dirty="0">
                <a:solidFill>
                  <a:schemeClr val="bg1"/>
                </a:solidFill>
                <a:latin typeface="Helvetica" pitchFamily="2" charset="0"/>
                <a:cs typeface="Arial" panose="020B0604020202020204" pitchFamily="34" charset="0"/>
              </a:rPr>
              <a:t>Part 02</a:t>
            </a:r>
            <a:endParaRPr lang="zh-CN" altLang="en-US" sz="4400" b="1" i="0" dirty="0">
              <a:solidFill>
                <a:schemeClr val="bg1"/>
              </a:solidFill>
              <a:latin typeface="Helvetica" pitchFamily="2" charset="0"/>
              <a:cs typeface="Arial" panose="020B0604020202020204"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等腰三角形 8"/>
          <p:cNvSpPr/>
          <p:nvPr userDrawn="1"/>
        </p:nvSpPr>
        <p:spPr>
          <a:xfrm>
            <a:off x="3564087" y="505131"/>
            <a:ext cx="5063826" cy="4951296"/>
          </a:xfrm>
          <a:prstGeom prst="triangle">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0" name="等腰三角形 9"/>
          <p:cNvSpPr/>
          <p:nvPr userDrawn="1"/>
        </p:nvSpPr>
        <p:spPr>
          <a:xfrm rot="10800000">
            <a:off x="1390650" y="6496115"/>
            <a:ext cx="1493560" cy="1460370"/>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1" name="等腰三角形 10"/>
          <p:cNvSpPr/>
          <p:nvPr userDrawn="1"/>
        </p:nvSpPr>
        <p:spPr>
          <a:xfrm>
            <a:off x="11153775" y="1013971"/>
            <a:ext cx="2076450" cy="2030307"/>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2" name="等腰三角形 11"/>
          <p:cNvSpPr/>
          <p:nvPr userDrawn="1"/>
        </p:nvSpPr>
        <p:spPr>
          <a:xfrm rot="10800000">
            <a:off x="-414337" y="-187450"/>
            <a:ext cx="2386788" cy="2333749"/>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3" name="等腰三角形 12"/>
          <p:cNvSpPr/>
          <p:nvPr userDrawn="1"/>
        </p:nvSpPr>
        <p:spPr>
          <a:xfrm rot="5400000">
            <a:off x="9449232" y="5270665"/>
            <a:ext cx="883117" cy="863492"/>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8" name="文本占位符 17"/>
          <p:cNvSpPr>
            <a:spLocks noGrp="1"/>
          </p:cNvSpPr>
          <p:nvPr>
            <p:ph type="body" sz="quarter" idx="11" hasCustomPrompt="1"/>
          </p:nvPr>
        </p:nvSpPr>
        <p:spPr>
          <a:xfrm>
            <a:off x="4098000" y="3959372"/>
            <a:ext cx="3996000" cy="914400"/>
          </a:xfrm>
        </p:spPr>
        <p:txBody>
          <a:bodyPr anchor="ctr" anchorCtr="0"/>
          <a:lstStyle>
            <a:lvl1pPr marL="0" indent="0" algn="ctr">
              <a:buNone/>
              <a:defRPr b="1">
                <a:solidFill>
                  <a:schemeClr val="bg1"/>
                </a:solidFill>
                <a:latin typeface="Helvetica" pitchFamily="2" charset="0"/>
              </a:defRPr>
            </a:lvl1pPr>
            <a:lvl3pPr marL="914400" indent="0">
              <a:buNone/>
              <a:defRPr/>
            </a:lvl3pPr>
          </a:lstStyle>
          <a:p>
            <a:pPr lvl="0"/>
            <a:r>
              <a:rPr lang="en-US" altLang="zh-CN" dirty="0"/>
              <a:t>Edit Here</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转场-短标题3">
    <p:spTree>
      <p:nvGrpSpPr>
        <p:cNvPr id="1" name=""/>
        <p:cNvGrpSpPr/>
        <p:nvPr/>
      </p:nvGrpSpPr>
      <p:grpSpPr>
        <a:xfrm>
          <a:off x="0" y="0"/>
          <a:ext cx="0" cy="0"/>
          <a:chOff x="0" y="0"/>
          <a:chExt cx="0" cy="0"/>
        </a:xfrm>
      </p:grpSpPr>
      <p:sp>
        <p:nvSpPr>
          <p:cNvPr id="6" name="矩形 5"/>
          <p:cNvSpPr/>
          <p:nvPr userDrawn="1"/>
        </p:nvSpPr>
        <p:spPr>
          <a:xfrm rot="18893364">
            <a:off x="4380710" y="1706822"/>
            <a:ext cx="3444573" cy="34445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7" name="矩形 6"/>
          <p:cNvSpPr/>
          <p:nvPr userDrawn="1"/>
        </p:nvSpPr>
        <p:spPr>
          <a:xfrm rot="18893364">
            <a:off x="4161891" y="1495013"/>
            <a:ext cx="3868219" cy="3868219"/>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8" name="文本框 7"/>
          <p:cNvSpPr txBox="1"/>
          <p:nvPr userDrawn="1"/>
        </p:nvSpPr>
        <p:spPr>
          <a:xfrm>
            <a:off x="5093162" y="3044279"/>
            <a:ext cx="2068195" cy="769441"/>
          </a:xfrm>
          <a:prstGeom prst="rect">
            <a:avLst/>
          </a:prstGeom>
          <a:noFill/>
        </p:spPr>
        <p:txBody>
          <a:bodyPr wrap="none" rtlCol="0">
            <a:spAutoFit/>
          </a:bodyPr>
          <a:lstStyle/>
          <a:p>
            <a:r>
              <a:rPr lang="en-US" altLang="zh-CN" sz="4400" b="1" i="0" dirty="0">
                <a:solidFill>
                  <a:schemeClr val="bg1"/>
                </a:solidFill>
                <a:latin typeface="Helvetica" pitchFamily="2" charset="0"/>
                <a:cs typeface="Arial" panose="020B0604020202020204" pitchFamily="34" charset="0"/>
              </a:rPr>
              <a:t>Part 03</a:t>
            </a:r>
            <a:endParaRPr lang="zh-CN" altLang="en-US" sz="4400" b="1" i="0" dirty="0">
              <a:solidFill>
                <a:schemeClr val="bg1"/>
              </a:solidFill>
              <a:latin typeface="Helvetica" pitchFamily="2" charset="0"/>
              <a:cs typeface="Arial" panose="020B0604020202020204"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rot="18893364">
            <a:off x="-897505" y="-513190"/>
            <a:ext cx="2663805" cy="2663805"/>
          </a:xfrm>
          <a:prstGeom prst="rect">
            <a:avLst/>
          </a:prstGeom>
          <a:solidFill>
            <a:srgbClr val="A4A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1" name="矩形 10"/>
          <p:cNvSpPr/>
          <p:nvPr userDrawn="1"/>
        </p:nvSpPr>
        <p:spPr>
          <a:xfrm rot="18893364">
            <a:off x="725976" y="6497388"/>
            <a:ext cx="1300124" cy="1300124"/>
          </a:xfrm>
          <a:prstGeom prst="rect">
            <a:avLst/>
          </a:prstGeom>
          <a:solidFill>
            <a:srgbClr val="C3C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2" name="矩形 11"/>
          <p:cNvSpPr/>
          <p:nvPr userDrawn="1"/>
        </p:nvSpPr>
        <p:spPr>
          <a:xfrm rot="18893364">
            <a:off x="11407699" y="1261300"/>
            <a:ext cx="1568601" cy="156860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3" name="矩形 12"/>
          <p:cNvSpPr/>
          <p:nvPr userDrawn="1"/>
        </p:nvSpPr>
        <p:spPr>
          <a:xfrm rot="18893364">
            <a:off x="9270159" y="5188596"/>
            <a:ext cx="861175" cy="861175"/>
          </a:xfrm>
          <a:prstGeom prst="rect">
            <a:avLst/>
          </a:prstGeom>
          <a:solidFill>
            <a:srgbClr val="858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7" name="文本占位符 16"/>
          <p:cNvSpPr>
            <a:spLocks noGrp="1"/>
          </p:cNvSpPr>
          <p:nvPr userDrawn="1">
            <p:ph type="body" sz="quarter" idx="10" hasCustomPrompt="1"/>
          </p:nvPr>
        </p:nvSpPr>
        <p:spPr>
          <a:xfrm>
            <a:off x="4098000" y="3947897"/>
            <a:ext cx="3996000" cy="914400"/>
          </a:xfrm>
        </p:spPr>
        <p:txBody>
          <a:bodyPr anchor="ctr" anchorCtr="0"/>
          <a:lstStyle>
            <a:lvl1pPr marL="0" indent="0" algn="ctr">
              <a:buNone/>
              <a:defRPr b="1">
                <a:solidFill>
                  <a:schemeClr val="bg1"/>
                </a:solidFill>
                <a:latin typeface="Helvetica" pitchFamily="2" charset="0"/>
              </a:defRPr>
            </a:lvl1pPr>
            <a:lvl2pPr marL="457200" indent="0">
              <a:buNone/>
              <a:defRPr/>
            </a:lvl2pPr>
          </a:lstStyle>
          <a:p>
            <a:pPr lvl="0"/>
            <a:r>
              <a:rPr lang="en-US" altLang="zh-CN" dirty="0"/>
              <a:t>Edit Here</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转场-短标题4">
    <p:spTree>
      <p:nvGrpSpPr>
        <p:cNvPr id="1" name=""/>
        <p:cNvGrpSpPr/>
        <p:nvPr/>
      </p:nvGrpSpPr>
      <p:grpSpPr>
        <a:xfrm>
          <a:off x="0" y="0"/>
          <a:ext cx="0" cy="0"/>
          <a:chOff x="0" y="0"/>
          <a:chExt cx="0" cy="0"/>
        </a:xfrm>
      </p:grpSpPr>
      <p:sp>
        <p:nvSpPr>
          <p:cNvPr id="6" name="五边形 5"/>
          <p:cNvSpPr>
            <a:spLocks noChangeAspect="1"/>
          </p:cNvSpPr>
          <p:nvPr userDrawn="1"/>
        </p:nvSpPr>
        <p:spPr>
          <a:xfrm>
            <a:off x="3870642" y="1106412"/>
            <a:ext cx="4450715" cy="4238776"/>
          </a:xfrm>
          <a:prstGeom prst="pen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7" name="文本框 6"/>
          <p:cNvSpPr txBox="1"/>
          <p:nvPr userDrawn="1"/>
        </p:nvSpPr>
        <p:spPr>
          <a:xfrm>
            <a:off x="5093162" y="3044279"/>
            <a:ext cx="2068195" cy="769441"/>
          </a:xfrm>
          <a:prstGeom prst="rect">
            <a:avLst/>
          </a:prstGeom>
          <a:noFill/>
        </p:spPr>
        <p:txBody>
          <a:bodyPr wrap="none" rtlCol="0">
            <a:spAutoFit/>
          </a:bodyPr>
          <a:lstStyle/>
          <a:p>
            <a:r>
              <a:rPr lang="en-US" altLang="zh-CN" sz="4400" b="1" i="0" dirty="0">
                <a:solidFill>
                  <a:schemeClr val="bg1"/>
                </a:solidFill>
                <a:latin typeface="Helvetica" pitchFamily="2" charset="0"/>
                <a:cs typeface="Arial" panose="020B0604020202020204" pitchFamily="34" charset="0"/>
              </a:rPr>
              <a:t>Part 04</a:t>
            </a:r>
            <a:endParaRPr lang="zh-CN" altLang="en-US" sz="4400" b="1" i="0" dirty="0">
              <a:solidFill>
                <a:schemeClr val="bg1"/>
              </a:solidFill>
              <a:latin typeface="Helvetica" pitchFamily="2" charset="0"/>
              <a:cs typeface="Arial" panose="020B0604020202020204"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五边形 8"/>
          <p:cNvSpPr>
            <a:spLocks noChangeAspect="1"/>
          </p:cNvSpPr>
          <p:nvPr userDrawn="1"/>
        </p:nvSpPr>
        <p:spPr>
          <a:xfrm>
            <a:off x="3575685" y="806045"/>
            <a:ext cx="5040628" cy="4800598"/>
          </a:xfrm>
          <a:prstGeom prst="pentagon">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0" name="五边形 9"/>
          <p:cNvSpPr>
            <a:spLocks noChangeAspect="1"/>
          </p:cNvSpPr>
          <p:nvPr userDrawn="1"/>
        </p:nvSpPr>
        <p:spPr>
          <a:xfrm rot="18978551">
            <a:off x="1199607" y="5189314"/>
            <a:ext cx="1114961" cy="1061868"/>
          </a:xfrm>
          <a:prstGeom prst="pentag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1" name="五边形 10"/>
          <p:cNvSpPr>
            <a:spLocks noChangeAspect="1"/>
          </p:cNvSpPr>
          <p:nvPr userDrawn="1"/>
        </p:nvSpPr>
        <p:spPr>
          <a:xfrm>
            <a:off x="-1122630" y="516786"/>
            <a:ext cx="2245259" cy="2138343"/>
          </a:xfrm>
          <a:prstGeom prst="pent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2" name="五边形 11"/>
          <p:cNvSpPr>
            <a:spLocks noChangeAspect="1"/>
          </p:cNvSpPr>
          <p:nvPr userDrawn="1"/>
        </p:nvSpPr>
        <p:spPr>
          <a:xfrm rot="6589711">
            <a:off x="10153440" y="4944146"/>
            <a:ext cx="2774574" cy="2642453"/>
          </a:xfrm>
          <a:prstGeom prst="pentag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3" name="五边形 12"/>
          <p:cNvSpPr>
            <a:spLocks noChangeAspect="1"/>
          </p:cNvSpPr>
          <p:nvPr userDrawn="1"/>
        </p:nvSpPr>
        <p:spPr>
          <a:xfrm rot="10800000">
            <a:off x="9654125" y="-530934"/>
            <a:ext cx="1114961" cy="1061868"/>
          </a:xfrm>
          <a:prstGeom prst="pent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7" name="文本占位符 16"/>
          <p:cNvSpPr>
            <a:spLocks noGrp="1"/>
          </p:cNvSpPr>
          <p:nvPr>
            <p:ph type="body" sz="quarter" idx="10" hasCustomPrompt="1"/>
          </p:nvPr>
        </p:nvSpPr>
        <p:spPr>
          <a:xfrm>
            <a:off x="4098000" y="3947897"/>
            <a:ext cx="3996000" cy="914400"/>
          </a:xfrm>
        </p:spPr>
        <p:txBody>
          <a:bodyPr anchor="ctr" anchorCtr="0"/>
          <a:lstStyle>
            <a:lvl1pPr marL="0" indent="0" algn="ctr">
              <a:buNone/>
              <a:defRPr b="1">
                <a:solidFill>
                  <a:schemeClr val="bg1"/>
                </a:solidFill>
                <a:latin typeface="Helvetica" pitchFamily="2" charset="0"/>
              </a:defRPr>
            </a:lvl1pPr>
          </a:lstStyle>
          <a:p>
            <a:pPr lvl="0"/>
            <a:r>
              <a:rPr lang="en-US" altLang="zh-CN" dirty="0"/>
              <a:t>Edit Here</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转场-短标题5">
    <p:spTree>
      <p:nvGrpSpPr>
        <p:cNvPr id="1" name=""/>
        <p:cNvGrpSpPr/>
        <p:nvPr/>
      </p:nvGrpSpPr>
      <p:grpSpPr>
        <a:xfrm>
          <a:off x="0" y="0"/>
          <a:ext cx="0" cy="0"/>
          <a:chOff x="0" y="0"/>
          <a:chExt cx="0" cy="0"/>
        </a:xfrm>
      </p:grpSpPr>
      <p:sp>
        <p:nvSpPr>
          <p:cNvPr id="6" name="六边形 5"/>
          <p:cNvSpPr>
            <a:spLocks noChangeAspect="1"/>
          </p:cNvSpPr>
          <p:nvPr userDrawn="1"/>
        </p:nvSpPr>
        <p:spPr>
          <a:xfrm rot="16200000">
            <a:off x="3978962" y="1603967"/>
            <a:ext cx="4234076" cy="365006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8" name="文本框 7"/>
          <p:cNvSpPr txBox="1"/>
          <p:nvPr userDrawn="1"/>
        </p:nvSpPr>
        <p:spPr>
          <a:xfrm>
            <a:off x="5093162" y="3044279"/>
            <a:ext cx="2068195" cy="769441"/>
          </a:xfrm>
          <a:prstGeom prst="rect">
            <a:avLst/>
          </a:prstGeom>
          <a:noFill/>
        </p:spPr>
        <p:txBody>
          <a:bodyPr wrap="none" rtlCol="0">
            <a:spAutoFit/>
          </a:bodyPr>
          <a:lstStyle/>
          <a:p>
            <a:r>
              <a:rPr lang="en-US" altLang="zh-CN" sz="4400" b="1" i="0" dirty="0">
                <a:solidFill>
                  <a:schemeClr val="bg1"/>
                </a:solidFill>
                <a:latin typeface="Helvetica" pitchFamily="2" charset="0"/>
                <a:cs typeface="Arial" panose="020B0604020202020204" pitchFamily="34" charset="0"/>
              </a:rPr>
              <a:t>Part 05</a:t>
            </a:r>
            <a:endParaRPr lang="zh-CN" altLang="en-US" sz="4400" b="1" i="0" dirty="0">
              <a:solidFill>
                <a:schemeClr val="bg1"/>
              </a:solidFill>
              <a:latin typeface="Helvetica" pitchFamily="2" charset="0"/>
              <a:cs typeface="Arial" panose="020B0604020202020204"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六边形 9"/>
          <p:cNvSpPr/>
          <p:nvPr userDrawn="1"/>
        </p:nvSpPr>
        <p:spPr>
          <a:xfrm rot="16200000">
            <a:off x="3695701" y="1359776"/>
            <a:ext cx="4800598" cy="4138446"/>
          </a:xfrm>
          <a:prstGeom prst="hexagon">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1" name="六边形 10"/>
          <p:cNvSpPr>
            <a:spLocks noChangeAspect="1"/>
          </p:cNvSpPr>
          <p:nvPr userDrawn="1"/>
        </p:nvSpPr>
        <p:spPr>
          <a:xfrm rot="16200000">
            <a:off x="-687663" y="4872077"/>
            <a:ext cx="2798353" cy="2412373"/>
          </a:xfrm>
          <a:prstGeom prst="hexag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2" name="六边形 11"/>
          <p:cNvSpPr>
            <a:spLocks noChangeAspect="1"/>
          </p:cNvSpPr>
          <p:nvPr userDrawn="1"/>
        </p:nvSpPr>
        <p:spPr>
          <a:xfrm rot="16200000">
            <a:off x="9480973" y="5159003"/>
            <a:ext cx="1015781" cy="875673"/>
          </a:xfrm>
          <a:prstGeom prst="hexag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3" name="六边形 12"/>
          <p:cNvSpPr>
            <a:spLocks noChangeAspect="1"/>
          </p:cNvSpPr>
          <p:nvPr userDrawn="1"/>
        </p:nvSpPr>
        <p:spPr>
          <a:xfrm rot="16200000">
            <a:off x="11493500" y="210644"/>
            <a:ext cx="1397000" cy="1204310"/>
          </a:xfrm>
          <a:prstGeom prst="hexag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4" name="六边形 13"/>
          <p:cNvSpPr>
            <a:spLocks noChangeAspect="1"/>
          </p:cNvSpPr>
          <p:nvPr userDrawn="1"/>
        </p:nvSpPr>
        <p:spPr>
          <a:xfrm rot="16200000">
            <a:off x="641459" y="-437837"/>
            <a:ext cx="1015781" cy="875673"/>
          </a:xfrm>
          <a:prstGeom prst="hexag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7" name="文本占位符 16"/>
          <p:cNvSpPr>
            <a:spLocks noGrp="1"/>
          </p:cNvSpPr>
          <p:nvPr>
            <p:ph type="body" sz="quarter" idx="10" hasCustomPrompt="1"/>
          </p:nvPr>
        </p:nvSpPr>
        <p:spPr>
          <a:xfrm>
            <a:off x="4098000" y="3947897"/>
            <a:ext cx="3996000" cy="914400"/>
          </a:xfrm>
        </p:spPr>
        <p:txBody>
          <a:bodyPr anchor="ctr" anchorCtr="0"/>
          <a:lstStyle>
            <a:lvl1pPr marL="0" indent="0" algn="ctr">
              <a:buNone/>
              <a:defRPr b="1">
                <a:solidFill>
                  <a:schemeClr val="bg1"/>
                </a:solidFill>
                <a:latin typeface="Helvetica" pitchFamily="2" charset="0"/>
              </a:defRPr>
            </a:lvl1pPr>
          </a:lstStyle>
          <a:p>
            <a:pPr lvl="0"/>
            <a:r>
              <a:rPr lang="en-US" altLang="zh-CN" dirty="0"/>
              <a:t>Edit Here</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转场-短标题6">
    <p:spTree>
      <p:nvGrpSpPr>
        <p:cNvPr id="1" name=""/>
        <p:cNvGrpSpPr/>
        <p:nvPr/>
      </p:nvGrpSpPr>
      <p:grpSpPr>
        <a:xfrm>
          <a:off x="0" y="0"/>
          <a:ext cx="0" cy="0"/>
          <a:chOff x="0" y="0"/>
          <a:chExt cx="0" cy="0"/>
        </a:xfrm>
      </p:grpSpPr>
      <p:sp>
        <p:nvSpPr>
          <p:cNvPr id="6" name="七边形 5"/>
          <p:cNvSpPr>
            <a:spLocks noChangeAspect="1"/>
          </p:cNvSpPr>
          <p:nvPr userDrawn="1"/>
        </p:nvSpPr>
        <p:spPr>
          <a:xfrm>
            <a:off x="3972000" y="1047224"/>
            <a:ext cx="4248000" cy="4248000"/>
          </a:xfrm>
          <a:prstGeom prst="hep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8" name="文本框 7"/>
          <p:cNvSpPr txBox="1"/>
          <p:nvPr userDrawn="1"/>
        </p:nvSpPr>
        <p:spPr>
          <a:xfrm>
            <a:off x="5093161" y="3044279"/>
            <a:ext cx="2068195" cy="769441"/>
          </a:xfrm>
          <a:prstGeom prst="rect">
            <a:avLst/>
          </a:prstGeom>
          <a:noFill/>
        </p:spPr>
        <p:txBody>
          <a:bodyPr wrap="none" rtlCol="0">
            <a:spAutoFit/>
          </a:bodyPr>
          <a:lstStyle/>
          <a:p>
            <a:r>
              <a:rPr lang="en-US" altLang="zh-CN" sz="4400" b="1" i="0" dirty="0">
                <a:solidFill>
                  <a:schemeClr val="bg1"/>
                </a:solidFill>
                <a:latin typeface="Helvetica" pitchFamily="2" charset="0"/>
                <a:cs typeface="Arial" panose="020B0604020202020204" pitchFamily="34" charset="0"/>
              </a:rPr>
              <a:t>Part 06</a:t>
            </a:r>
            <a:endParaRPr lang="zh-CN" altLang="en-US" sz="4400" b="1" i="0" dirty="0">
              <a:solidFill>
                <a:schemeClr val="bg1"/>
              </a:solidFill>
              <a:latin typeface="Helvetica" pitchFamily="2" charset="0"/>
              <a:cs typeface="Arial" panose="020B0604020202020204"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七边形 9"/>
          <p:cNvSpPr/>
          <p:nvPr userDrawn="1"/>
        </p:nvSpPr>
        <p:spPr>
          <a:xfrm rot="1563509">
            <a:off x="10682028" y="-776191"/>
            <a:ext cx="3268663" cy="3268663"/>
          </a:xfrm>
          <a:prstGeom prst="heptagon">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1" name="七边形 10"/>
          <p:cNvSpPr/>
          <p:nvPr userDrawn="1"/>
        </p:nvSpPr>
        <p:spPr>
          <a:xfrm>
            <a:off x="1384129" y="5078241"/>
            <a:ext cx="1047921" cy="1047921"/>
          </a:xfrm>
          <a:prstGeom prst="hept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2" name="七边形 11"/>
          <p:cNvSpPr/>
          <p:nvPr userDrawn="1"/>
        </p:nvSpPr>
        <p:spPr>
          <a:xfrm rot="20151602">
            <a:off x="-1111336" y="360448"/>
            <a:ext cx="2222671" cy="2222671"/>
          </a:xfrm>
          <a:prstGeom prst="heptago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3" name="七边形 12"/>
          <p:cNvSpPr/>
          <p:nvPr userDrawn="1"/>
        </p:nvSpPr>
        <p:spPr>
          <a:xfrm rot="20592885">
            <a:off x="8879510" y="6235700"/>
            <a:ext cx="2222671" cy="2222671"/>
          </a:xfrm>
          <a:prstGeom prst="heptagon">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4" name="七边形 13"/>
          <p:cNvSpPr>
            <a:spLocks noChangeAspect="1"/>
          </p:cNvSpPr>
          <p:nvPr userDrawn="1"/>
        </p:nvSpPr>
        <p:spPr>
          <a:xfrm>
            <a:off x="3683000" y="774700"/>
            <a:ext cx="4826000" cy="4826000"/>
          </a:xfrm>
          <a:prstGeom prst="heptagon">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7" name="文本占位符 16"/>
          <p:cNvSpPr>
            <a:spLocks noGrp="1"/>
          </p:cNvSpPr>
          <p:nvPr>
            <p:ph type="body" sz="quarter" idx="10" hasCustomPrompt="1"/>
          </p:nvPr>
        </p:nvSpPr>
        <p:spPr>
          <a:xfrm>
            <a:off x="4098000" y="3966909"/>
            <a:ext cx="3996000" cy="914400"/>
          </a:xfrm>
        </p:spPr>
        <p:txBody>
          <a:bodyPr anchor="ctr" anchorCtr="0"/>
          <a:lstStyle>
            <a:lvl1pPr marL="0" indent="0" algn="ctr">
              <a:buNone/>
              <a:defRPr b="1">
                <a:solidFill>
                  <a:schemeClr val="bg1"/>
                </a:solidFill>
                <a:latin typeface="Helvetica" pitchFamily="2" charset="0"/>
              </a:defRPr>
            </a:lvl1pPr>
          </a:lstStyle>
          <a:p>
            <a:pPr lvl="0"/>
            <a:r>
              <a:rPr lang="en-US" altLang="zh-CN" dirty="0"/>
              <a:t>Edit Here</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目录页-长标题">
    <p:bg>
      <p:bgPr>
        <a:solidFill>
          <a:schemeClr val="bg1"/>
        </a:solidFill>
        <a:effectLst/>
      </p:bgPr>
    </p:bg>
    <p:spTree>
      <p:nvGrpSpPr>
        <p:cNvPr id="1" name=""/>
        <p:cNvGrpSpPr/>
        <p:nvPr/>
      </p:nvGrpSpPr>
      <p:grpSpPr>
        <a:xfrm>
          <a:off x="0" y="0"/>
          <a:ext cx="0" cy="0"/>
          <a:chOff x="0" y="0"/>
          <a:chExt cx="0" cy="0"/>
        </a:xfrm>
      </p:grpSpPr>
      <p:sp>
        <p:nvSpPr>
          <p:cNvPr id="6" name="箭头: 五边形 5"/>
          <p:cNvSpPr/>
          <p:nvPr userDrawn="1"/>
        </p:nvSpPr>
        <p:spPr>
          <a:xfrm>
            <a:off x="2" y="0"/>
            <a:ext cx="2835871" cy="685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itchFamily="2" charset="0"/>
            </a:endParaRPr>
          </a:p>
        </p:txBody>
      </p:sp>
      <p:sp>
        <p:nvSpPr>
          <p:cNvPr id="54" name="矩形 53"/>
          <p:cNvSpPr/>
          <p:nvPr/>
        </p:nvSpPr>
        <p:spPr>
          <a:xfrm>
            <a:off x="140677" y="3106616"/>
            <a:ext cx="2520462" cy="1066800"/>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itchFamily="2" charset="0"/>
            </a:endParaRPr>
          </a:p>
        </p:txBody>
      </p:sp>
      <p:sp>
        <p:nvSpPr>
          <p:cNvPr id="2" name="矩形 1"/>
          <p:cNvSpPr/>
          <p:nvPr userDrawn="1"/>
        </p:nvSpPr>
        <p:spPr>
          <a:xfrm>
            <a:off x="2782511" y="612708"/>
            <a:ext cx="8695230" cy="5632585"/>
          </a:xfrm>
          <a:prstGeom prst="rect">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itchFamily="2" charset="0"/>
            </a:endParaRPr>
          </a:p>
        </p:txBody>
      </p:sp>
      <p:sp>
        <p:nvSpPr>
          <p:cNvPr id="50" name="文本框 49"/>
          <p:cNvSpPr txBox="1"/>
          <p:nvPr/>
        </p:nvSpPr>
        <p:spPr>
          <a:xfrm>
            <a:off x="23448" y="2848709"/>
            <a:ext cx="2782509" cy="1574934"/>
          </a:xfrm>
          <a:prstGeom prst="rect">
            <a:avLst/>
          </a:prstGeom>
          <a:noFill/>
        </p:spPr>
        <p:txBody>
          <a:bodyPr wrap="square" lIns="0" tIns="0" rIns="0" bIns="0" rtlCol="0" anchor="ctr" anchorCtr="0">
            <a:normAutofit/>
          </a:bodyPr>
          <a:lstStyle/>
          <a:p>
            <a:pPr algn="ctr"/>
            <a:r>
              <a:rPr lang="en-US" altLang="zh-CN" sz="4400" b="1" i="0" dirty="0">
                <a:solidFill>
                  <a:schemeClr val="bg1"/>
                </a:solidFill>
                <a:latin typeface="Helvetica" pitchFamily="2" charset="0"/>
                <a:ea typeface="+mj-ea"/>
                <a:cs typeface="Arial" panose="020B0604020202020204" pitchFamily="34" charset="0"/>
              </a:rPr>
              <a:t>Contents</a:t>
            </a:r>
            <a:endParaRPr lang="zh-CN" altLang="en-US" sz="4000" b="1" i="0" dirty="0">
              <a:solidFill>
                <a:schemeClr val="bg1"/>
              </a:solidFill>
              <a:latin typeface="Helvetica" pitchFamily="2" charset="0"/>
              <a:ea typeface="+mj-ea"/>
              <a:cs typeface="Arial" panose="020B0604020202020204" pitchFamily="34" charset="0"/>
            </a:endParaRPr>
          </a:p>
        </p:txBody>
      </p:sp>
      <p:pic>
        <p:nvPicPr>
          <p:cNvPr id="47" name="图片 46"/>
          <p:cNvPicPr>
            <a:picLocks noChangeAspect="1"/>
          </p:cNvPicPr>
          <p:nvPr userDrawn="1"/>
        </p:nvPicPr>
        <p:blipFill>
          <a:blip r:embed="rId2" cstate="print">
            <a:alphaModFix amt="2000"/>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0400" y="217487"/>
            <a:ext cx="10858500" cy="811213"/>
          </a:xfrm>
          <a:prstGeom prst="rect">
            <a:avLst/>
          </a:prstGeom>
        </p:spPr>
        <p:txBody>
          <a:bodyPr vert="horz" lIns="0" tIns="0" rIns="0" bIns="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604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Helvetica Regular" pitchFamily="2" charset="0"/>
              </a:defRPr>
            </a:lvl1pPr>
          </a:lstStyle>
          <a:p>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Helvetica Regular" pitchFamily="2" charset="0"/>
              </a:defRPr>
            </a:lvl1pPr>
          </a:lstStyle>
          <a:p>
            <a:endParaRPr lang="zh-CN" altLang="en-US" dirty="0"/>
          </a:p>
        </p:txBody>
      </p:sp>
      <p:sp>
        <p:nvSpPr>
          <p:cNvPr id="6" name="灯片编号占位符 5"/>
          <p:cNvSpPr>
            <a:spLocks noGrp="1"/>
          </p:cNvSpPr>
          <p:nvPr>
            <p:ph type="sldNum" sz="quarter" idx="4"/>
          </p:nvPr>
        </p:nvSpPr>
        <p:spPr>
          <a:xfrm>
            <a:off x="8775700" y="6356349"/>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Helvetica Regular" pitchFamily="2" charset="0"/>
              </a:defRPr>
            </a:lvl1pPr>
          </a:lstStyle>
          <a:p>
            <a:fld id="{2515AB8F-1C56-49E9-90C8-78D22B0C1B97}" type="slidenum">
              <a:rPr lang="zh-CN" altLang="en-US" smtClean="0"/>
            </a:fld>
            <a:endParaRPr lang="zh-CN" altLang="en-US" dirty="0"/>
          </a:p>
        </p:txBody>
      </p:sp>
      <p:sp>
        <p:nvSpPr>
          <p:cNvPr id="7" name="椭圆 6"/>
          <p:cNvSpPr/>
          <p:nvPr userDrawn="1"/>
        </p:nvSpPr>
        <p:spPr>
          <a:xfrm>
            <a:off x="4749800" y="-4572000"/>
            <a:ext cx="1168400" cy="811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Helvetica Regular" pitchFamily="2" charset="0"/>
            </a:endParaRPr>
          </a:p>
        </p:txBody>
      </p:sp>
      <p:sp>
        <p:nvSpPr>
          <p:cNvPr id="8" name="椭圆 7"/>
          <p:cNvSpPr/>
          <p:nvPr userDrawn="1"/>
        </p:nvSpPr>
        <p:spPr>
          <a:xfrm>
            <a:off x="4572000" y="9093200"/>
            <a:ext cx="1168400" cy="811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Helvetica Regular" pitchFamily="2"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ftr="0" dt="0"/>
  <p:txStyles>
    <p:title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Helvetica Regular"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Helvetica Regular"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Helvetica Regular"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Regular"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Regular"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7.png"/><Relationship Id="rId1" Type="http://schemas.openxmlformats.org/officeDocument/2006/relationships/image" Target="../media/image18.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7.png"/><Relationship Id="rId1"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7.png"/><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7.png"/><Relationship Id="rId1" Type="http://schemas.openxmlformats.org/officeDocument/2006/relationships/image" Target="../media/image20.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1.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22.png"/><Relationship Id="rId1"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25.png"/><Relationship Id="rId1"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27.png"/><Relationship Id="rId1" Type="http://schemas.openxmlformats.org/officeDocument/2006/relationships/image" Target="../media/image26.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9.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0.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1"/>
          <p:cNvSpPr txBox="1"/>
          <p:nvPr/>
        </p:nvSpPr>
        <p:spPr>
          <a:xfrm>
            <a:off x="3791712" y="1239205"/>
            <a:ext cx="8191129" cy="2189795"/>
          </a:xfrm>
          <a:prstGeom prst="rect">
            <a:avLst/>
          </a:prstGeom>
        </p:spPr>
        <p:txBody>
          <a:bodyPr lIns="0" rIns="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buNone/>
            </a:pPr>
            <a:r>
              <a:rPr lang="en-US" sz="4000" b="1" dirty="0">
                <a:solidFill>
                  <a:schemeClr val="accent1"/>
                </a:solidFill>
                <a:latin typeface="Helvetica" pitchFamily="2" charset="0"/>
                <a:cs typeface="Arial" panose="020B0604020202020204" pitchFamily="34" charset="0"/>
              </a:rPr>
              <a:t>B09S0061 </a:t>
            </a:r>
            <a:r>
              <a:rPr lang="en-US" altLang="zh-CN" sz="4000" b="1" dirty="0">
                <a:solidFill>
                  <a:schemeClr val="accent1"/>
                </a:solidFill>
                <a:latin typeface="Helvetica" pitchFamily="2" charset="0"/>
                <a:cs typeface="Arial" panose="020B0604020202020204" pitchFamily="34" charset="0"/>
                <a:sym typeface="+mn-lt"/>
              </a:rPr>
              <a:t>Software Engineering</a:t>
            </a:r>
            <a:endParaRPr lang="en-US" altLang="zh-CN" sz="4000" b="1" dirty="0">
              <a:solidFill>
                <a:schemeClr val="accent1"/>
              </a:solidFill>
              <a:latin typeface="Helvetica" pitchFamily="2" charset="0"/>
              <a:cs typeface="Arial" panose="020B0604020202020204" pitchFamily="34" charset="0"/>
              <a:sym typeface="+mn-lt"/>
            </a:endParaRPr>
          </a:p>
          <a:p>
            <a:pPr marL="0" indent="0" algn="r">
              <a:lnSpc>
                <a:spcPct val="100000"/>
              </a:lnSpc>
              <a:buNone/>
            </a:pPr>
            <a:r>
              <a:rPr lang="en-US" altLang="zh-CN" sz="4000" b="1" dirty="0">
                <a:solidFill>
                  <a:schemeClr val="accent1"/>
                </a:solidFill>
                <a:latin typeface="Helvetica" pitchFamily="2" charset="0"/>
                <a:cs typeface="Arial" panose="020B0604020202020204" pitchFamily="34" charset="0"/>
                <a:sym typeface="+mn-lt"/>
              </a:rPr>
              <a:t>Lecture 4</a:t>
            </a:r>
            <a:endParaRPr lang="zh-CN" altLang="en-US" sz="4000" b="1" dirty="0">
              <a:solidFill>
                <a:schemeClr val="accent1"/>
              </a:solidFill>
              <a:latin typeface="Helvetica" pitchFamily="2" charset="0"/>
              <a:cs typeface="Arial" panose="020B0604020202020204" pitchFamily="34" charset="0"/>
              <a:sym typeface="+mn-lt"/>
            </a:endParaRPr>
          </a:p>
        </p:txBody>
      </p:sp>
      <p:sp>
        <p:nvSpPr>
          <p:cNvPr id="64" name="矩形 63"/>
          <p:cNvSpPr/>
          <p:nvPr/>
        </p:nvSpPr>
        <p:spPr>
          <a:xfrm>
            <a:off x="8750859" y="4819809"/>
            <a:ext cx="3003067" cy="650875"/>
          </a:xfrm>
          <a:prstGeom prst="rect">
            <a:avLst/>
          </a:prstGeom>
        </p:spPr>
        <p:txBody>
          <a:bodyPr wrap="square" lIns="0" rIns="0">
            <a:spAutoFit/>
          </a:bodyPr>
          <a:lstStyle/>
          <a:p>
            <a:pPr algn="r">
              <a:lnSpc>
                <a:spcPct val="130000"/>
              </a:lnSpc>
            </a:pPr>
            <a:r>
              <a:rPr lang="en-US" altLang="zh-CN" sz="2800" dirty="0">
                <a:solidFill>
                  <a:schemeClr val="accent1"/>
                </a:solidFill>
                <a:latin typeface="Helvetica" pitchFamily="2" charset="0"/>
                <a:cs typeface="Arial" panose="020B0604020202020204" pitchFamily="34" charset="0"/>
                <a:sym typeface="+mn-lt"/>
              </a:rPr>
              <a:t>2024/03/14</a:t>
            </a:r>
            <a:endParaRPr lang="zh-CN" altLang="en-US" sz="2800" dirty="0">
              <a:solidFill>
                <a:schemeClr val="accent1"/>
              </a:solidFill>
              <a:latin typeface="Helvetica" pitchFamily="2" charset="0"/>
              <a:cs typeface="Arial" panose="020B0604020202020204" pitchFamily="34" charset="0"/>
              <a:sym typeface="+mn-lt"/>
            </a:endParaRPr>
          </a:p>
        </p:txBody>
      </p:sp>
      <p:sp>
        <p:nvSpPr>
          <p:cNvPr id="67" name="矩形 66"/>
          <p:cNvSpPr/>
          <p:nvPr/>
        </p:nvSpPr>
        <p:spPr>
          <a:xfrm>
            <a:off x="5002654" y="4381010"/>
            <a:ext cx="6751272" cy="611514"/>
          </a:xfrm>
          <a:prstGeom prst="rect">
            <a:avLst/>
          </a:prstGeom>
        </p:spPr>
        <p:txBody>
          <a:bodyPr wrap="square">
            <a:spAutoFit/>
          </a:bodyPr>
          <a:lstStyle/>
          <a:p>
            <a:pPr algn="r">
              <a:lnSpc>
                <a:spcPct val="130000"/>
              </a:lnSpc>
            </a:pPr>
            <a:r>
              <a:rPr lang="en-US" altLang="zh-CN" sz="2800" dirty="0">
                <a:solidFill>
                  <a:schemeClr val="accent1"/>
                </a:solidFill>
                <a:latin typeface="Helvetica" pitchFamily="2" charset="0"/>
                <a:cs typeface="Arial" panose="020B0604020202020204" pitchFamily="34" charset="0"/>
                <a:sym typeface="+mn-lt"/>
              </a:rPr>
              <a:t>Instructor: Liu, </a:t>
            </a:r>
            <a:r>
              <a:rPr lang="en-US" altLang="zh-CN" sz="2800" dirty="0" err="1">
                <a:solidFill>
                  <a:schemeClr val="accent1"/>
                </a:solidFill>
                <a:latin typeface="Helvetica" pitchFamily="2" charset="0"/>
                <a:cs typeface="Arial" panose="020B0604020202020204" pitchFamily="34" charset="0"/>
                <a:sym typeface="+mn-lt"/>
              </a:rPr>
              <a:t>Guangchi</a:t>
            </a:r>
            <a:r>
              <a:rPr lang="en-US" altLang="zh-CN" sz="2800" dirty="0">
                <a:solidFill>
                  <a:schemeClr val="accent1"/>
                </a:solidFill>
                <a:latin typeface="Helvetica" pitchFamily="2" charset="0"/>
                <a:cs typeface="Arial" panose="020B0604020202020204" pitchFamily="34" charset="0"/>
                <a:sym typeface="+mn-lt"/>
              </a:rPr>
              <a:t> Ph.D.</a:t>
            </a:r>
            <a:endParaRPr lang="en-US" altLang="zh-CN" sz="2800" dirty="0">
              <a:solidFill>
                <a:schemeClr val="accent1"/>
              </a:solidFill>
              <a:latin typeface="Helvetica" pitchFamily="2" charset="0"/>
              <a:cs typeface="Arial" panose="020B0604020202020204" pitchFamily="34" charset="0"/>
              <a:sym typeface="+mn-lt"/>
            </a:endParaRPr>
          </a:p>
        </p:txBody>
      </p:sp>
      <p:cxnSp>
        <p:nvCxnSpPr>
          <p:cNvPr id="3" name="直接连接符 2"/>
          <p:cNvCxnSpPr/>
          <p:nvPr/>
        </p:nvCxnSpPr>
        <p:spPr>
          <a:xfrm>
            <a:off x="11842946" y="4575127"/>
            <a:ext cx="0" cy="752777"/>
          </a:xfrm>
          <a:prstGeom prst="line">
            <a:avLst/>
          </a:prstGeom>
          <a:ln w="50800" cmpd="thickThi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rmAutofit/>
          </a:bodyPr>
          <a:lstStyle/>
          <a:p>
            <a:r>
              <a:rPr lang="en-US" altLang="zh-CN" sz="3200" dirty="0"/>
              <a:t>Modeling Scenarios as Use Cases</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572375" y="1689853"/>
            <a:ext cx="11163995" cy="3785652"/>
          </a:xfrm>
          <a:prstGeom prst="rect">
            <a:avLst/>
          </a:prstGeom>
          <a:noFill/>
        </p:spPr>
        <p:txBody>
          <a:bodyPr wrap="square">
            <a:spAutoFit/>
          </a:bodyPr>
          <a:lstStyle/>
          <a:p>
            <a:r>
              <a:rPr lang="en-US" altLang="zh-CN" sz="2000" b="1" dirty="0">
                <a:solidFill>
                  <a:srgbClr val="FF0000"/>
                </a:solidFill>
              </a:rPr>
              <a:t>Models </a:t>
            </a:r>
            <a:endParaRPr lang="en-US" altLang="zh-CN" sz="2000" b="1" dirty="0">
              <a:solidFill>
                <a:srgbClr val="FF0000"/>
              </a:solidFill>
            </a:endParaRPr>
          </a:p>
          <a:p>
            <a:endParaRPr lang="en-US" altLang="zh-CN" sz="2000" b="1" dirty="0">
              <a:solidFill>
                <a:srgbClr val="FF0000"/>
              </a:solidFill>
            </a:endParaRPr>
          </a:p>
          <a:p>
            <a:r>
              <a:rPr lang="en-US" altLang="zh-CN" sz="2000" b="1" dirty="0">
                <a:solidFill>
                  <a:srgbClr val="FF0000"/>
                </a:solidFill>
              </a:rPr>
              <a:t>Scenarios</a:t>
            </a:r>
            <a:r>
              <a:rPr lang="en-US" altLang="zh-CN" sz="2000" dirty="0"/>
              <a:t> are useful in discussing a proposed system with a client, but requirements need to be made more precise before a system is fully understood.</a:t>
            </a:r>
            <a:endParaRPr lang="en-US" altLang="zh-CN" sz="2000" dirty="0"/>
          </a:p>
          <a:p>
            <a:endParaRPr lang="en-US" altLang="zh-CN" sz="2000" dirty="0"/>
          </a:p>
          <a:p>
            <a:r>
              <a:rPr lang="en-US" altLang="zh-CN" sz="2000" dirty="0"/>
              <a:t>This is the purpose of requirements </a:t>
            </a:r>
            <a:r>
              <a:rPr lang="en-US" altLang="zh-CN" sz="2000" b="1" dirty="0">
                <a:solidFill>
                  <a:srgbClr val="FF0000"/>
                </a:solidFill>
              </a:rPr>
              <a:t>modeling</a:t>
            </a:r>
            <a:r>
              <a:rPr lang="en-US" altLang="zh-CN" sz="2000" dirty="0"/>
              <a:t>.</a:t>
            </a:r>
            <a:endParaRPr lang="en-US" altLang="zh-CN" sz="2000" dirty="0"/>
          </a:p>
          <a:p>
            <a:r>
              <a:rPr lang="en-US" altLang="zh-CN" sz="2000" dirty="0"/>
              <a:t> </a:t>
            </a:r>
            <a:endParaRPr lang="en-US" altLang="zh-CN" sz="2000" dirty="0"/>
          </a:p>
          <a:p>
            <a:r>
              <a:rPr lang="en-US" altLang="zh-CN" sz="2000" dirty="0"/>
              <a:t>A </a:t>
            </a:r>
            <a:r>
              <a:rPr lang="en-US" altLang="zh-CN" sz="2000" b="1" dirty="0">
                <a:solidFill>
                  <a:srgbClr val="FF0000"/>
                </a:solidFill>
              </a:rPr>
              <a:t>use case </a:t>
            </a:r>
            <a:r>
              <a:rPr lang="en-US" altLang="zh-CN" sz="2000" dirty="0"/>
              <a:t>provides such a model. </a:t>
            </a:r>
            <a:endParaRPr lang="en-US" altLang="zh-CN" sz="2000" dirty="0"/>
          </a:p>
          <a:p>
            <a:endParaRPr lang="en-US" altLang="zh-CN" sz="2000" dirty="0"/>
          </a:p>
          <a:p>
            <a:endParaRPr lang="en-US" altLang="zh-CN" sz="2000" dirty="0"/>
          </a:p>
          <a:p>
            <a:endParaRPr lang="en-US" altLang="zh-CN" sz="2000" dirty="0"/>
          </a:p>
          <a:p>
            <a:endParaRPr lang="en-US" altLang="zh-C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rmAutofit/>
          </a:bodyPr>
          <a:lstStyle/>
          <a:p>
            <a:r>
              <a:rPr lang="en-US" altLang="zh-CN" sz="3200" dirty="0"/>
              <a:t>Two Simple Use Cases</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pic>
        <p:nvPicPr>
          <p:cNvPr id="4" name="图片 3"/>
          <p:cNvPicPr>
            <a:picLocks noChangeAspect="1"/>
          </p:cNvPicPr>
          <p:nvPr/>
        </p:nvPicPr>
        <p:blipFill>
          <a:blip r:embed="rId1"/>
          <a:stretch>
            <a:fillRect/>
          </a:stretch>
        </p:blipFill>
        <p:spPr>
          <a:xfrm>
            <a:off x="2711032" y="1471467"/>
            <a:ext cx="6769935" cy="3457180"/>
          </a:xfrm>
          <a:prstGeom prst="rect">
            <a:avLst/>
          </a:prstGeom>
        </p:spPr>
      </p:pic>
      <p:sp>
        <p:nvSpPr>
          <p:cNvPr id="5" name="TextBox 3"/>
          <p:cNvSpPr txBox="1"/>
          <p:nvPr/>
        </p:nvSpPr>
        <p:spPr>
          <a:xfrm>
            <a:off x="4908163" y="1726463"/>
            <a:ext cx="1760993" cy="400110"/>
          </a:xfrm>
          <a:prstGeom prst="rect">
            <a:avLst/>
          </a:prstGeom>
          <a:noFill/>
        </p:spPr>
        <p:txBody>
          <a:bodyPr wrap="square">
            <a:spAutoFit/>
          </a:bodyPr>
          <a:lstStyle/>
          <a:p>
            <a:r>
              <a:rPr lang="en-US" altLang="zh-CN" sz="2000" b="1" dirty="0">
                <a:solidFill>
                  <a:srgbClr val="FF0000"/>
                </a:solidFill>
              </a:rPr>
              <a:t>Association</a:t>
            </a:r>
            <a:endParaRPr lang="en-US" altLang="zh-CN" sz="2000" dirty="0"/>
          </a:p>
        </p:txBody>
      </p:sp>
      <p:sp>
        <p:nvSpPr>
          <p:cNvPr id="7" name="TextBox 3"/>
          <p:cNvSpPr txBox="1"/>
          <p:nvPr/>
        </p:nvSpPr>
        <p:spPr>
          <a:xfrm>
            <a:off x="2711032" y="1271412"/>
            <a:ext cx="1760993" cy="400110"/>
          </a:xfrm>
          <a:prstGeom prst="rect">
            <a:avLst/>
          </a:prstGeom>
          <a:noFill/>
        </p:spPr>
        <p:txBody>
          <a:bodyPr wrap="square">
            <a:spAutoFit/>
          </a:bodyPr>
          <a:lstStyle/>
          <a:p>
            <a:pPr algn="ctr"/>
            <a:r>
              <a:rPr lang="en-US" altLang="zh-CN" sz="2000" b="1" dirty="0">
                <a:solidFill>
                  <a:srgbClr val="FF0000"/>
                </a:solidFill>
              </a:rPr>
              <a:t>Actor</a:t>
            </a:r>
            <a:endParaRPr lang="en-US" altLang="zh-CN" sz="2000" dirty="0"/>
          </a:p>
        </p:txBody>
      </p:sp>
      <p:sp>
        <p:nvSpPr>
          <p:cNvPr id="9" name="TextBox 3"/>
          <p:cNvSpPr txBox="1"/>
          <p:nvPr/>
        </p:nvSpPr>
        <p:spPr>
          <a:xfrm>
            <a:off x="7014707" y="1171385"/>
            <a:ext cx="1760993" cy="400110"/>
          </a:xfrm>
          <a:prstGeom prst="rect">
            <a:avLst/>
          </a:prstGeom>
          <a:noFill/>
        </p:spPr>
        <p:txBody>
          <a:bodyPr wrap="square">
            <a:spAutoFit/>
          </a:bodyPr>
          <a:lstStyle/>
          <a:p>
            <a:pPr algn="ctr"/>
            <a:r>
              <a:rPr lang="en-US" altLang="zh-CN" sz="2000" b="1" dirty="0">
                <a:solidFill>
                  <a:srgbClr val="FF0000"/>
                </a:solidFill>
              </a:rPr>
              <a:t>Use Case</a:t>
            </a:r>
            <a:endParaRPr lang="en-US" altLang="zh-C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rmAutofit/>
          </a:bodyPr>
          <a:lstStyle/>
          <a:p>
            <a:r>
              <a:rPr lang="en-US" altLang="zh-CN" sz="3200" dirty="0"/>
              <a:t>Actor and Use Case Diagram</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pic>
        <p:nvPicPr>
          <p:cNvPr id="4" name="图片 3"/>
          <p:cNvPicPr>
            <a:picLocks noChangeAspect="1"/>
          </p:cNvPicPr>
          <p:nvPr/>
        </p:nvPicPr>
        <p:blipFill>
          <a:blip r:embed="rId1"/>
          <a:stretch>
            <a:fillRect/>
          </a:stretch>
        </p:blipFill>
        <p:spPr>
          <a:xfrm>
            <a:off x="2256689" y="1204921"/>
            <a:ext cx="2293819" cy="2540724"/>
          </a:xfrm>
          <a:prstGeom prst="rect">
            <a:avLst/>
          </a:prstGeom>
        </p:spPr>
      </p:pic>
      <p:pic>
        <p:nvPicPr>
          <p:cNvPr id="5" name="图片 4"/>
          <p:cNvPicPr>
            <a:picLocks noChangeAspect="1"/>
          </p:cNvPicPr>
          <p:nvPr/>
        </p:nvPicPr>
        <p:blipFill>
          <a:blip r:embed="rId2"/>
          <a:stretch>
            <a:fillRect/>
          </a:stretch>
        </p:blipFill>
        <p:spPr>
          <a:xfrm>
            <a:off x="2190002" y="3656232"/>
            <a:ext cx="2427191" cy="2378808"/>
          </a:xfrm>
          <a:prstGeom prst="rect">
            <a:avLst/>
          </a:prstGeom>
        </p:spPr>
      </p:pic>
      <p:sp>
        <p:nvSpPr>
          <p:cNvPr id="6" name="TextBox 3"/>
          <p:cNvSpPr txBox="1"/>
          <p:nvPr/>
        </p:nvSpPr>
        <p:spPr>
          <a:xfrm>
            <a:off x="4947920" y="1834634"/>
            <a:ext cx="4744720" cy="1323439"/>
          </a:xfrm>
          <a:prstGeom prst="rect">
            <a:avLst/>
          </a:prstGeom>
          <a:noFill/>
        </p:spPr>
        <p:txBody>
          <a:bodyPr wrap="square">
            <a:spAutoFit/>
          </a:bodyPr>
          <a:lstStyle/>
          <a:p>
            <a:r>
              <a:rPr lang="en-US" altLang="zh-CN" sz="2000" dirty="0"/>
              <a:t>An </a:t>
            </a:r>
            <a:r>
              <a:rPr lang="en-US" altLang="zh-CN" sz="2000" b="1" dirty="0">
                <a:solidFill>
                  <a:srgbClr val="FF0000"/>
                </a:solidFill>
              </a:rPr>
              <a:t>actor</a:t>
            </a:r>
            <a:r>
              <a:rPr lang="en-US" altLang="zh-CN" sz="2000" dirty="0"/>
              <a:t> is a user of a system in a particular </a:t>
            </a:r>
            <a:r>
              <a:rPr lang="en-US" altLang="zh-CN" sz="2000" b="1" dirty="0">
                <a:solidFill>
                  <a:srgbClr val="FF0000"/>
                </a:solidFill>
              </a:rPr>
              <a:t>role</a:t>
            </a:r>
            <a:r>
              <a:rPr lang="en-US" altLang="zh-CN" sz="2000" dirty="0"/>
              <a:t>. </a:t>
            </a:r>
            <a:endParaRPr lang="en-US" altLang="zh-CN" sz="2000" dirty="0"/>
          </a:p>
          <a:p>
            <a:r>
              <a:rPr lang="en-US" altLang="zh-CN" sz="2000" dirty="0"/>
              <a:t>An actor can be human or an external system.</a:t>
            </a:r>
            <a:endParaRPr lang="en-US" altLang="zh-CN" sz="2000" dirty="0"/>
          </a:p>
        </p:txBody>
      </p:sp>
      <p:sp>
        <p:nvSpPr>
          <p:cNvPr id="7" name="TextBox 3"/>
          <p:cNvSpPr txBox="1"/>
          <p:nvPr/>
        </p:nvSpPr>
        <p:spPr>
          <a:xfrm>
            <a:off x="4947920" y="4459724"/>
            <a:ext cx="4744720" cy="707886"/>
          </a:xfrm>
          <a:prstGeom prst="rect">
            <a:avLst/>
          </a:prstGeom>
          <a:noFill/>
        </p:spPr>
        <p:txBody>
          <a:bodyPr wrap="square">
            <a:spAutoFit/>
          </a:bodyPr>
          <a:lstStyle/>
          <a:p>
            <a:r>
              <a:rPr lang="en-US" altLang="zh-CN" sz="2000" dirty="0"/>
              <a:t>A </a:t>
            </a:r>
            <a:r>
              <a:rPr lang="en-US" altLang="zh-CN" sz="2000" b="1" dirty="0">
                <a:solidFill>
                  <a:srgbClr val="FF0000"/>
                </a:solidFill>
              </a:rPr>
              <a:t>use case </a:t>
            </a:r>
            <a:r>
              <a:rPr lang="en-US" altLang="zh-CN" sz="2000" dirty="0"/>
              <a:t>is a task that an actor needs to perform with the help of the system.</a:t>
            </a:r>
            <a:endParaRPr lang="en-US" altLang="zh-C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rmAutofit/>
          </a:bodyPr>
          <a:lstStyle/>
          <a:p>
            <a:r>
              <a:rPr lang="en-US" altLang="zh-CN" sz="3200" dirty="0"/>
              <a:t>Use Cases and Actors</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572375" y="1913373"/>
            <a:ext cx="11163995" cy="2246769"/>
          </a:xfrm>
          <a:prstGeom prst="rect">
            <a:avLst/>
          </a:prstGeom>
          <a:noFill/>
        </p:spPr>
        <p:txBody>
          <a:bodyPr wrap="square">
            <a:spAutoFit/>
          </a:bodyPr>
          <a:lstStyle/>
          <a:p>
            <a:pPr marL="342900" indent="-342900">
              <a:buFont typeface="Arial" panose="020B0604020202020204" pitchFamily="34" charset="0"/>
              <a:buChar char="•"/>
            </a:pPr>
            <a:r>
              <a:rPr lang="en-US" altLang="zh-CN" sz="2000" dirty="0"/>
              <a:t>Actor is </a:t>
            </a:r>
            <a:r>
              <a:rPr lang="en-US" altLang="zh-CN" sz="2000" b="1" dirty="0">
                <a:solidFill>
                  <a:srgbClr val="FF0000"/>
                </a:solidFill>
              </a:rPr>
              <a:t>role</a:t>
            </a:r>
            <a:r>
              <a:rPr lang="en-US" altLang="zh-CN" sz="2000" dirty="0"/>
              <a:t>, not an individual (e.g., librarian can have many roles)</a:t>
            </a:r>
            <a:endParaRPr lang="en-US" altLang="zh-CN" sz="2000" dirty="0"/>
          </a:p>
          <a:p>
            <a:pPr marL="342900" indent="-342900">
              <a:buFont typeface="Arial" panose="020B0604020202020204" pitchFamily="34" charset="0"/>
              <a:buChar char="•"/>
            </a:pPr>
            <a:r>
              <a:rPr lang="en-US" altLang="zh-CN" sz="2000" dirty="0"/>
              <a:t>Actor must be a </a:t>
            </a:r>
            <a:r>
              <a:rPr lang="en-US" altLang="zh-CN" sz="2000" b="1" dirty="0">
                <a:solidFill>
                  <a:srgbClr val="FF0000"/>
                </a:solidFill>
              </a:rPr>
              <a:t>beneficiary</a:t>
            </a:r>
            <a:r>
              <a:rPr lang="en-US" altLang="zh-CN" sz="2000" dirty="0"/>
              <a:t> of the use case (e.g., not librarian who processes book when borrowed) </a:t>
            </a:r>
            <a:endParaRPr lang="en-US" altLang="zh-CN" sz="2000" dirty="0"/>
          </a:p>
          <a:p>
            <a:endParaRPr lang="en-US" altLang="zh-CN" sz="2000" dirty="0"/>
          </a:p>
          <a:p>
            <a:endParaRPr lang="en-US" altLang="zh-CN" sz="2000" dirty="0"/>
          </a:p>
          <a:p>
            <a:r>
              <a:rPr lang="en-US" altLang="zh-CN" sz="2000" dirty="0"/>
              <a:t>In naming actors, choose names that describe the role, not generic names, such as "user" or "client".</a:t>
            </a:r>
            <a:endParaRPr lang="en-US" altLang="zh-C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rmAutofit/>
          </a:bodyPr>
          <a:lstStyle/>
          <a:p>
            <a:r>
              <a:rPr lang="en-US" altLang="zh-CN" sz="3200" dirty="0"/>
              <a:t>Use Cases for Exam System</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pic>
        <p:nvPicPr>
          <p:cNvPr id="4" name="图片 3"/>
          <p:cNvPicPr>
            <a:picLocks noChangeAspect="1"/>
          </p:cNvPicPr>
          <p:nvPr/>
        </p:nvPicPr>
        <p:blipFill>
          <a:blip r:embed="rId1"/>
          <a:stretch>
            <a:fillRect/>
          </a:stretch>
        </p:blipFill>
        <p:spPr>
          <a:xfrm>
            <a:off x="2900300" y="1364531"/>
            <a:ext cx="6391400" cy="465598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rmAutofit/>
          </a:bodyPr>
          <a:lstStyle/>
          <a:p>
            <a:r>
              <a:rPr lang="en-US" altLang="zh-CN" sz="3200" dirty="0"/>
              <a:t>Use Cases for Exam System (continued)</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grpSp>
        <p:nvGrpSpPr>
          <p:cNvPr id="6" name="组合 5"/>
          <p:cNvGrpSpPr/>
          <p:nvPr/>
        </p:nvGrpSpPr>
        <p:grpSpPr>
          <a:xfrm>
            <a:off x="4599877" y="1943582"/>
            <a:ext cx="6158508" cy="3497883"/>
            <a:chOff x="2425637" y="1680058"/>
            <a:chExt cx="6158508" cy="3497883"/>
          </a:xfrm>
        </p:grpSpPr>
        <p:pic>
          <p:nvPicPr>
            <p:cNvPr id="4" name="图片 3"/>
            <p:cNvPicPr>
              <a:picLocks noChangeAspect="1"/>
            </p:cNvPicPr>
            <p:nvPr/>
          </p:nvPicPr>
          <p:blipFill>
            <a:blip r:embed="rId1"/>
            <a:stretch>
              <a:fillRect/>
            </a:stretch>
          </p:blipFill>
          <p:spPr>
            <a:xfrm>
              <a:off x="3607854" y="1680058"/>
              <a:ext cx="4976291" cy="3497883"/>
            </a:xfrm>
            <a:prstGeom prst="rect">
              <a:avLst/>
            </a:prstGeom>
          </p:spPr>
        </p:pic>
        <p:pic>
          <p:nvPicPr>
            <p:cNvPr id="5" name="图片 4"/>
            <p:cNvPicPr>
              <a:picLocks noChangeAspect="1"/>
            </p:cNvPicPr>
            <p:nvPr/>
          </p:nvPicPr>
          <p:blipFill>
            <a:blip r:embed="rId2"/>
            <a:stretch>
              <a:fillRect/>
            </a:stretch>
          </p:blipFill>
          <p:spPr>
            <a:xfrm>
              <a:off x="2425637" y="2099806"/>
              <a:ext cx="1447925" cy="1592718"/>
            </a:xfrm>
            <a:prstGeom prst="rect">
              <a:avLst/>
            </a:prstGeom>
          </p:spPr>
        </p:pic>
      </p:grpSp>
      <p:sp>
        <p:nvSpPr>
          <p:cNvPr id="7" name="TextBox 3"/>
          <p:cNvSpPr txBox="1"/>
          <p:nvPr/>
        </p:nvSpPr>
        <p:spPr>
          <a:xfrm>
            <a:off x="1091254" y="4118026"/>
            <a:ext cx="4583682" cy="1323439"/>
          </a:xfrm>
          <a:prstGeom prst="rect">
            <a:avLst/>
          </a:prstGeom>
          <a:noFill/>
        </p:spPr>
        <p:txBody>
          <a:bodyPr wrap="square">
            <a:spAutoFit/>
          </a:bodyPr>
          <a:lstStyle/>
          <a:p>
            <a:r>
              <a:rPr lang="en-US" altLang="zh-CN" sz="2000" dirty="0"/>
              <a:t>Note that actor is a role. An individual can be an </a:t>
            </a:r>
            <a:r>
              <a:rPr lang="en-US" altLang="zh-CN" sz="2000" dirty="0" err="1"/>
              <a:t>ExamTaker</a:t>
            </a:r>
            <a:r>
              <a:rPr lang="en-US" altLang="zh-CN" sz="2000" dirty="0"/>
              <a:t> on one association and an Instructor at a different time. </a:t>
            </a:r>
            <a:endParaRPr lang="en-US" altLang="zh-C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rmAutofit/>
          </a:bodyPr>
          <a:lstStyle/>
          <a:p>
            <a:r>
              <a:rPr lang="en-US" altLang="zh-CN" sz="3200" dirty="0"/>
              <a:t>Describing a Use Case</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572375" y="1527293"/>
            <a:ext cx="11163995" cy="4401205"/>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20204" pitchFamily="34" charset="0"/>
              </a:rPr>
              <a:t>Some organizations have complex documentation standards.</a:t>
            </a:r>
            <a:endParaRPr lang="en-US" altLang="zh-CN" sz="2000" b="1" dirty="0">
              <a:solidFill>
                <a:srgbClr val="515223"/>
              </a:solidFill>
              <a:latin typeface="Helvetica" pitchFamily="2" charset="0"/>
              <a:cs typeface="Arial" panose="020B0604020202020204" pitchFamily="34" charset="0"/>
            </a:endParaRPr>
          </a:p>
          <a:p>
            <a:endParaRPr lang="en-US" altLang="zh-CN" sz="2000" b="1" dirty="0">
              <a:solidFill>
                <a:srgbClr val="515223"/>
              </a:solidFill>
              <a:latin typeface="Helvetica" pitchFamily="2" charset="0"/>
              <a:cs typeface="Arial" panose="020B0604020202020204" pitchFamily="34" charset="0"/>
            </a:endParaRPr>
          </a:p>
          <a:p>
            <a:r>
              <a:rPr lang="en-US" altLang="zh-CN" sz="2000" b="1" dirty="0">
                <a:solidFill>
                  <a:srgbClr val="515223"/>
                </a:solidFill>
                <a:latin typeface="Helvetica" pitchFamily="2" charset="0"/>
                <a:cs typeface="Arial" panose="020B0604020202020204" pitchFamily="34" charset="0"/>
              </a:rPr>
              <a:t>Metadata</a:t>
            </a:r>
            <a:endParaRPr lang="en-US" altLang="zh-CN" sz="2000" b="1" dirty="0">
              <a:solidFill>
                <a:srgbClr val="515223"/>
              </a:solidFill>
              <a:latin typeface="Helvetica" pitchFamily="2" charset="0"/>
              <a:cs typeface="Arial" panose="020B0604020202020204" pitchFamily="34" charset="0"/>
            </a:endParaRPr>
          </a:p>
          <a:p>
            <a:pPr lvl="1"/>
            <a:r>
              <a:rPr lang="en-US" altLang="zh-CN" sz="2000" dirty="0"/>
              <a:t>The </a:t>
            </a:r>
            <a:r>
              <a:rPr lang="en-US" altLang="zh-CN" sz="2000" b="1" dirty="0">
                <a:solidFill>
                  <a:srgbClr val="FF0000"/>
                </a:solidFill>
              </a:rPr>
              <a:t>name</a:t>
            </a:r>
            <a:r>
              <a:rPr lang="en-US" altLang="zh-CN" sz="2000" dirty="0"/>
              <a:t> of the use case</a:t>
            </a:r>
            <a:endParaRPr lang="en-US" altLang="zh-CN" sz="2000" dirty="0"/>
          </a:p>
          <a:p>
            <a:pPr lvl="1"/>
            <a:r>
              <a:rPr lang="en-US" altLang="zh-CN" sz="2000" b="1" dirty="0">
                <a:solidFill>
                  <a:srgbClr val="FF0000"/>
                </a:solidFill>
              </a:rPr>
              <a:t>Goal</a:t>
            </a:r>
            <a:r>
              <a:rPr lang="en-US" altLang="zh-CN" sz="2000" dirty="0"/>
              <a:t> of the use case</a:t>
            </a:r>
            <a:endParaRPr lang="en-US" altLang="zh-CN" sz="2000" dirty="0"/>
          </a:p>
          <a:p>
            <a:pPr lvl="1"/>
            <a:r>
              <a:rPr lang="en-US" altLang="zh-CN" sz="2000" dirty="0"/>
              <a:t>The </a:t>
            </a:r>
            <a:r>
              <a:rPr lang="en-US" altLang="zh-CN" sz="2000" b="1" dirty="0">
                <a:solidFill>
                  <a:srgbClr val="FF0000"/>
                </a:solidFill>
              </a:rPr>
              <a:t>actor</a:t>
            </a:r>
            <a:r>
              <a:rPr lang="en-US" altLang="zh-CN" sz="2000" dirty="0"/>
              <a:t> or </a:t>
            </a:r>
            <a:r>
              <a:rPr lang="en-US" altLang="zh-CN" sz="2000" b="1" dirty="0">
                <a:solidFill>
                  <a:srgbClr val="FF0000"/>
                </a:solidFill>
              </a:rPr>
              <a:t>actors</a:t>
            </a:r>
            <a:endParaRPr lang="en-US" altLang="zh-CN" sz="2000" b="1" dirty="0">
              <a:solidFill>
                <a:srgbClr val="FF0000"/>
              </a:solidFill>
            </a:endParaRPr>
          </a:p>
          <a:p>
            <a:pPr lvl="1"/>
            <a:r>
              <a:rPr lang="en-US" altLang="zh-CN" sz="2000" b="1" dirty="0">
                <a:solidFill>
                  <a:srgbClr val="FF0000"/>
                </a:solidFill>
              </a:rPr>
              <a:t>Trigger</a:t>
            </a:r>
            <a:endParaRPr lang="en-US" altLang="zh-CN" sz="2000" b="1" dirty="0">
              <a:solidFill>
                <a:srgbClr val="FF0000"/>
              </a:solidFill>
            </a:endParaRPr>
          </a:p>
          <a:p>
            <a:pPr lvl="1"/>
            <a:r>
              <a:rPr lang="en-US" altLang="zh-CN" sz="2000" b="1" dirty="0">
                <a:solidFill>
                  <a:srgbClr val="FF0000"/>
                </a:solidFill>
              </a:rPr>
              <a:t>Entry conditions </a:t>
            </a:r>
            <a:r>
              <a:rPr lang="en-US" altLang="zh-CN" sz="2000" dirty="0"/>
              <a:t>at beginning</a:t>
            </a:r>
            <a:endParaRPr lang="en-US" altLang="zh-CN" sz="2000" dirty="0"/>
          </a:p>
          <a:p>
            <a:pPr lvl="1"/>
            <a:r>
              <a:rPr lang="en-US" altLang="zh-CN" sz="2000" b="1" dirty="0">
                <a:solidFill>
                  <a:srgbClr val="FF0000"/>
                </a:solidFill>
              </a:rPr>
              <a:t>Post conditions </a:t>
            </a:r>
            <a:r>
              <a:rPr lang="en-US" altLang="zh-CN" sz="2000" dirty="0"/>
              <a:t>at end </a:t>
            </a:r>
            <a:endParaRPr lang="en-US" altLang="zh-CN" sz="2000" dirty="0"/>
          </a:p>
          <a:p>
            <a:endParaRPr lang="en-US" altLang="zh-CN" sz="2000" b="1" dirty="0">
              <a:solidFill>
                <a:srgbClr val="515223"/>
              </a:solidFill>
              <a:latin typeface="Helvetica" pitchFamily="2" charset="0"/>
              <a:cs typeface="Arial" panose="020B0604020202020204" pitchFamily="34" charset="0"/>
            </a:endParaRPr>
          </a:p>
          <a:p>
            <a:r>
              <a:rPr lang="en-US" altLang="zh-CN" sz="2000" b="1" dirty="0">
                <a:solidFill>
                  <a:srgbClr val="515223"/>
                </a:solidFill>
                <a:latin typeface="Helvetica" pitchFamily="2" charset="0"/>
                <a:cs typeface="Arial" panose="020B0604020202020204" pitchFamily="34" charset="0"/>
              </a:rPr>
              <a:t>Flow of events</a:t>
            </a:r>
            <a:endParaRPr lang="en-US" altLang="zh-CN" sz="2000" b="1" dirty="0">
              <a:solidFill>
                <a:srgbClr val="515223"/>
              </a:solidFill>
              <a:latin typeface="Helvetica" pitchFamily="2" charset="0"/>
              <a:cs typeface="Arial" panose="020B0604020202020204" pitchFamily="34" charset="0"/>
            </a:endParaRPr>
          </a:p>
          <a:p>
            <a:pPr lvl="1"/>
            <a:r>
              <a:rPr lang="en-US" altLang="zh-CN" sz="2000" dirty="0"/>
              <a:t>The </a:t>
            </a:r>
            <a:r>
              <a:rPr lang="en-US" altLang="zh-CN" sz="2000" b="1" dirty="0">
                <a:solidFill>
                  <a:srgbClr val="FF0000"/>
                </a:solidFill>
              </a:rPr>
              <a:t>basic flow </a:t>
            </a:r>
            <a:r>
              <a:rPr lang="en-US" altLang="zh-CN" sz="2000" dirty="0"/>
              <a:t>of events</a:t>
            </a:r>
            <a:endParaRPr lang="en-US" altLang="zh-CN" sz="2000" dirty="0"/>
          </a:p>
          <a:p>
            <a:pPr lvl="1"/>
            <a:r>
              <a:rPr lang="en-US" altLang="zh-CN" sz="2000" b="1" dirty="0">
                <a:solidFill>
                  <a:srgbClr val="FF0000"/>
                </a:solidFill>
              </a:rPr>
              <a:t>Alternate flows </a:t>
            </a:r>
            <a:r>
              <a:rPr lang="en-US" altLang="zh-CN" sz="2000" dirty="0"/>
              <a:t>of events</a:t>
            </a:r>
            <a:endParaRPr lang="en-US" altLang="zh-CN" sz="2000" dirty="0"/>
          </a:p>
          <a:p>
            <a:pPr lvl="1"/>
            <a:r>
              <a:rPr lang="en-US" altLang="zh-CN" sz="2000" b="1" dirty="0">
                <a:solidFill>
                  <a:srgbClr val="FF0000"/>
                </a:solidFill>
              </a:rPr>
              <a:t>Exceptions </a:t>
            </a:r>
            <a:endParaRPr lang="en-US" altLang="zh-CN" sz="2000" b="1"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rmAutofit/>
          </a:bodyPr>
          <a:lstStyle/>
          <a:p>
            <a:r>
              <a:rPr lang="en-US" altLang="zh-CN" sz="3200" dirty="0"/>
              <a:t>Take Exam Use Case: Basic Flow</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572375" y="1029453"/>
            <a:ext cx="11163995" cy="5324535"/>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20204" pitchFamily="34" charset="0"/>
              </a:rPr>
              <a:t>Basic flow of events: </a:t>
            </a:r>
            <a:endParaRPr lang="en-US" altLang="zh-CN" sz="2000" b="1" dirty="0">
              <a:solidFill>
                <a:srgbClr val="515223"/>
              </a:solidFill>
              <a:latin typeface="Helvetica" pitchFamily="2" charset="0"/>
              <a:cs typeface="Arial" panose="020B0604020202020204" pitchFamily="34" charset="0"/>
            </a:endParaRPr>
          </a:p>
          <a:p>
            <a:pPr lvl="1"/>
            <a:r>
              <a:rPr lang="en-US" altLang="zh-CN" sz="2000" dirty="0"/>
              <a:t>1. </a:t>
            </a:r>
            <a:r>
              <a:rPr lang="en-US" altLang="zh-CN" sz="2000" dirty="0" err="1"/>
              <a:t>ExamTaker</a:t>
            </a:r>
            <a:r>
              <a:rPr lang="en-US" altLang="zh-CN" sz="2000" dirty="0"/>
              <a:t> connects to the server. </a:t>
            </a:r>
            <a:endParaRPr lang="en-US" altLang="zh-CN" sz="2000" dirty="0"/>
          </a:p>
          <a:p>
            <a:pPr marL="914400" lvl="1" indent="-457200">
              <a:buAutoNum type="arabicPeriod"/>
            </a:pPr>
            <a:endParaRPr lang="en-US" altLang="zh-CN" sz="2000" dirty="0"/>
          </a:p>
          <a:p>
            <a:pPr lvl="1"/>
            <a:r>
              <a:rPr lang="en-US" altLang="zh-CN" sz="2000" dirty="0"/>
              <a:t>2. The server checks whether </a:t>
            </a:r>
            <a:r>
              <a:rPr lang="en-US" altLang="zh-CN" sz="2000" dirty="0" err="1"/>
              <a:t>ExamTaker</a:t>
            </a:r>
            <a:r>
              <a:rPr lang="en-US" altLang="zh-CN" sz="2000" dirty="0"/>
              <a:t> is already authenticated and runs authentication process if necessary. </a:t>
            </a:r>
            <a:endParaRPr lang="en-US" altLang="zh-CN" sz="2000" dirty="0"/>
          </a:p>
          <a:p>
            <a:pPr lvl="1"/>
            <a:endParaRPr lang="en-US" altLang="zh-CN" sz="2000" dirty="0"/>
          </a:p>
          <a:p>
            <a:pPr lvl="1"/>
            <a:r>
              <a:rPr lang="en-US" altLang="zh-CN" sz="2000" dirty="0"/>
              <a:t>3. </a:t>
            </a:r>
            <a:r>
              <a:rPr lang="en-US" altLang="zh-CN" sz="2000" dirty="0" err="1"/>
              <a:t>ExamTaker</a:t>
            </a:r>
            <a:r>
              <a:rPr lang="en-US" altLang="zh-CN" sz="2000" dirty="0"/>
              <a:t> selects an exam from a list of options. </a:t>
            </a:r>
            <a:endParaRPr lang="en-US" altLang="zh-CN" sz="2000" dirty="0"/>
          </a:p>
          <a:p>
            <a:pPr lvl="1"/>
            <a:endParaRPr lang="en-US" altLang="zh-CN" sz="2000" dirty="0"/>
          </a:p>
          <a:p>
            <a:pPr lvl="1"/>
            <a:r>
              <a:rPr lang="en-US" altLang="zh-CN" sz="2000" dirty="0"/>
              <a:t>4. </a:t>
            </a:r>
            <a:r>
              <a:rPr lang="en-US" altLang="zh-CN" sz="2000" dirty="0" err="1"/>
              <a:t>ExamTaker</a:t>
            </a:r>
            <a:r>
              <a:rPr lang="en-US" altLang="zh-CN" sz="2000" dirty="0"/>
              <a:t> repeatedly selects a question and either types in a solution, attaches a file with a solution, or edits a solution. </a:t>
            </a:r>
            <a:endParaRPr lang="en-US" altLang="zh-CN" sz="2000" dirty="0"/>
          </a:p>
          <a:p>
            <a:pPr lvl="1"/>
            <a:endParaRPr lang="en-US" altLang="zh-CN" sz="2000" dirty="0"/>
          </a:p>
          <a:p>
            <a:pPr lvl="1"/>
            <a:r>
              <a:rPr lang="en-US" altLang="zh-CN" sz="2000" dirty="0"/>
              <a:t>5. </a:t>
            </a:r>
            <a:r>
              <a:rPr lang="en-US" altLang="zh-CN" sz="2000" dirty="0" err="1"/>
              <a:t>ExamTaker</a:t>
            </a:r>
            <a:r>
              <a:rPr lang="en-US" altLang="zh-CN" sz="2000" dirty="0"/>
              <a:t> either submits completed exam or saves current state. </a:t>
            </a:r>
            <a:endParaRPr lang="en-US" altLang="zh-CN" sz="2000" dirty="0"/>
          </a:p>
          <a:p>
            <a:pPr lvl="1"/>
            <a:endParaRPr lang="en-US" altLang="zh-CN" sz="2000" dirty="0"/>
          </a:p>
          <a:p>
            <a:pPr lvl="1"/>
            <a:r>
              <a:rPr lang="en-US" altLang="zh-CN" sz="2000" dirty="0"/>
              <a:t>6. When a completed exam is submitted, the server checks that all questions have been attempted and sends acknowledgement to </a:t>
            </a:r>
            <a:r>
              <a:rPr lang="en-US" altLang="zh-CN" sz="2000" dirty="0" err="1"/>
              <a:t>ExamTaker</a:t>
            </a:r>
            <a:r>
              <a:rPr lang="en-US" altLang="zh-CN" sz="2000" dirty="0"/>
              <a:t>. </a:t>
            </a:r>
            <a:endParaRPr lang="en-US" altLang="zh-CN" sz="2000" dirty="0"/>
          </a:p>
          <a:p>
            <a:pPr lvl="1"/>
            <a:endParaRPr lang="en-US" altLang="zh-CN" sz="2000" dirty="0"/>
          </a:p>
          <a:p>
            <a:pPr lvl="1"/>
            <a:r>
              <a:rPr lang="en-US" altLang="zh-CN" sz="2000" dirty="0"/>
              <a:t>7. </a:t>
            </a:r>
            <a:r>
              <a:rPr lang="en-US" altLang="zh-CN" sz="2000" dirty="0" err="1"/>
              <a:t>ExamTaker</a:t>
            </a:r>
            <a:r>
              <a:rPr lang="en-US" altLang="zh-CN" sz="2000" dirty="0"/>
              <a:t> logs out.</a:t>
            </a:r>
            <a:endParaRPr lang="en-US" altLang="zh-CN"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rmAutofit/>
          </a:bodyPr>
          <a:lstStyle/>
          <a:p>
            <a:r>
              <a:rPr lang="en-US" altLang="zh-CN" sz="3200" dirty="0"/>
              <a:t>Take Exam Use Case: Alternate Flow</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572375" y="1689853"/>
            <a:ext cx="11163995" cy="3477875"/>
          </a:xfrm>
          <a:prstGeom prst="rect">
            <a:avLst/>
          </a:prstGeom>
          <a:noFill/>
        </p:spPr>
        <p:txBody>
          <a:bodyPr wrap="square">
            <a:spAutoFit/>
          </a:bodyPr>
          <a:lstStyle/>
          <a:p>
            <a:r>
              <a:rPr lang="en-US" altLang="zh-CN" sz="2000" b="1" dirty="0">
                <a:solidFill>
                  <a:srgbClr val="FF0000"/>
                </a:solidFill>
              </a:rPr>
              <a:t>Alternate flows </a:t>
            </a:r>
            <a:r>
              <a:rPr lang="en-US" altLang="zh-CN" sz="2000" dirty="0"/>
              <a:t>and </a:t>
            </a:r>
            <a:r>
              <a:rPr lang="en-US" altLang="zh-CN" sz="2000" b="1" dirty="0">
                <a:solidFill>
                  <a:srgbClr val="FF0000"/>
                </a:solidFill>
              </a:rPr>
              <a:t>exceptions</a:t>
            </a:r>
            <a:r>
              <a:rPr lang="en-US" altLang="zh-CN" sz="2000" dirty="0"/>
              <a:t> model paths through the use case other than the basic flow. </a:t>
            </a:r>
            <a:endParaRPr lang="en-US" altLang="zh-CN" sz="2000" dirty="0"/>
          </a:p>
          <a:p>
            <a:endParaRPr lang="en-US" altLang="zh-CN" sz="2000" dirty="0"/>
          </a:p>
          <a:p>
            <a:r>
              <a:rPr lang="en-US" altLang="zh-CN" sz="2000" dirty="0"/>
              <a:t>In the following list, each flow is linked to a step of the basic flow. </a:t>
            </a:r>
            <a:endParaRPr lang="en-US" altLang="zh-CN" sz="2000" dirty="0"/>
          </a:p>
          <a:p>
            <a:endParaRPr lang="en-US" altLang="zh-CN" sz="2000" dirty="0"/>
          </a:p>
          <a:p>
            <a:r>
              <a:rPr lang="en-US" altLang="zh-CN" sz="2000" b="1" dirty="0">
                <a:solidFill>
                  <a:srgbClr val="FF0000"/>
                </a:solidFill>
              </a:rPr>
              <a:t>Alternate flows are alternative paths to successful completion of the use case. </a:t>
            </a:r>
            <a:endParaRPr lang="en-US" altLang="zh-CN" sz="2000" b="1" dirty="0">
              <a:solidFill>
                <a:srgbClr val="FF0000"/>
              </a:solidFill>
            </a:endParaRPr>
          </a:p>
          <a:p>
            <a:r>
              <a:rPr lang="en-US" altLang="zh-CN" sz="2000" b="1" dirty="0">
                <a:solidFill>
                  <a:srgbClr val="FF0000"/>
                </a:solidFill>
              </a:rPr>
              <a:t>	</a:t>
            </a:r>
            <a:r>
              <a:rPr lang="en-US" altLang="zh-CN" sz="2000" dirty="0"/>
              <a:t>3. </a:t>
            </a:r>
            <a:r>
              <a:rPr lang="en-US" altLang="zh-CN" sz="2000" dirty="0" err="1"/>
              <a:t>ExamTaker</a:t>
            </a:r>
            <a:r>
              <a:rPr lang="en-US" altLang="zh-CN" sz="2000" dirty="0"/>
              <a:t> has previously entered part of the exam, but not submitted it.</a:t>
            </a:r>
            <a:endParaRPr lang="en-US" altLang="zh-CN" sz="2000" dirty="0"/>
          </a:p>
          <a:p>
            <a:pPr lvl="1"/>
            <a:r>
              <a:rPr lang="en-US" altLang="zh-CN" sz="2000" dirty="0"/>
              <a:t>	4. Solution file not accepted by system. </a:t>
            </a:r>
            <a:endParaRPr lang="en-US" altLang="zh-CN" sz="2000" dirty="0"/>
          </a:p>
          <a:p>
            <a:pPr lvl="1"/>
            <a:r>
              <a:rPr lang="en-US" altLang="zh-CN" sz="2000" dirty="0"/>
              <a:t>	6. Incomplete submission. </a:t>
            </a:r>
            <a:endParaRPr lang="en-US" altLang="zh-CN" sz="2000" dirty="0"/>
          </a:p>
          <a:p>
            <a:endParaRPr lang="en-US" altLang="zh-CN" sz="2000" dirty="0"/>
          </a:p>
          <a:p>
            <a:r>
              <a:rPr lang="en-US" altLang="zh-CN" sz="2000" b="1" dirty="0">
                <a:solidFill>
                  <a:srgbClr val="FF0000"/>
                </a:solidFill>
              </a:rPr>
              <a:t>Exceptions lead to failure of the use case. </a:t>
            </a:r>
            <a:endParaRPr lang="en-US" altLang="zh-CN" sz="2000" b="1" dirty="0">
              <a:solidFill>
                <a:srgbClr val="FF0000"/>
              </a:solidFill>
            </a:endParaRPr>
          </a:p>
          <a:p>
            <a:r>
              <a:rPr lang="en-US" altLang="zh-CN" sz="2000" dirty="0"/>
              <a:t>	2. Authentication failure</a:t>
            </a:r>
            <a:endParaRPr lang="en-US" altLang="zh-CN"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rmAutofit/>
          </a:bodyPr>
          <a:lstStyle/>
          <a:p>
            <a:r>
              <a:rPr lang="en-US" altLang="zh-CN" sz="3200" dirty="0"/>
              <a:t>The &lt;&lt;extends&gt;&gt; Relationship</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572375" y="1689853"/>
            <a:ext cx="11163995" cy="1631216"/>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20204" pitchFamily="34" charset="0"/>
              </a:rPr>
              <a:t>The «extends» relationship </a:t>
            </a:r>
            <a:endParaRPr lang="en-US" altLang="zh-CN" sz="2000" b="1" dirty="0">
              <a:solidFill>
                <a:srgbClr val="515223"/>
              </a:solidFill>
              <a:latin typeface="Helvetica" pitchFamily="2" charset="0"/>
              <a:cs typeface="Arial" panose="020B0604020202020204" pitchFamily="34" charset="0"/>
            </a:endParaRPr>
          </a:p>
          <a:p>
            <a:pPr lvl="1"/>
            <a:r>
              <a:rPr lang="en-US" altLang="zh-CN" sz="2000" dirty="0"/>
              <a:t>Uses cases can make use of other use cases </a:t>
            </a:r>
            <a:endParaRPr lang="en-US" altLang="zh-CN" sz="2000" dirty="0"/>
          </a:p>
          <a:p>
            <a:pPr lvl="1"/>
            <a:endParaRPr lang="en-US" altLang="zh-CN" sz="2000" dirty="0"/>
          </a:p>
          <a:p>
            <a:pPr lvl="1"/>
            <a:r>
              <a:rPr lang="en-US" altLang="zh-CN" sz="2000" dirty="0"/>
              <a:t>If an alternate flow or an exception needs extra detail, it can be modeled as a separate use case using the </a:t>
            </a:r>
            <a:r>
              <a:rPr lang="en-US" altLang="zh-CN" sz="2000" b="1" dirty="0">
                <a:solidFill>
                  <a:srgbClr val="FF0000"/>
                </a:solidFill>
              </a:rPr>
              <a:t>«extends»</a:t>
            </a:r>
            <a:r>
              <a:rPr lang="en-US" altLang="zh-CN" sz="2000" dirty="0"/>
              <a:t> relationship. </a:t>
            </a:r>
            <a:endParaRPr lang="en-US" altLang="zh-C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363071" cy="790865"/>
          </a:xfrm>
        </p:spPr>
        <p:txBody>
          <a:bodyPr>
            <a:normAutofit/>
          </a:bodyPr>
          <a:lstStyle/>
          <a:p>
            <a:r>
              <a:rPr lang="en-US" altLang="zh-CN" sz="3000" dirty="0"/>
              <a:t>Heads Up</a:t>
            </a:r>
            <a:endParaRPr lang="en-US" sz="30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5" name="TextBox 4"/>
          <p:cNvSpPr txBox="1"/>
          <p:nvPr/>
        </p:nvSpPr>
        <p:spPr>
          <a:xfrm>
            <a:off x="1091254" y="1209480"/>
            <a:ext cx="10344001" cy="398780"/>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20204" pitchFamily="34" charset="0"/>
              </a:rPr>
              <a:t>1</a:t>
            </a:r>
            <a:r>
              <a:rPr lang="en-US" altLang="zh-CN" sz="2000" b="1" baseline="30000" dirty="0">
                <a:solidFill>
                  <a:srgbClr val="515223"/>
                </a:solidFill>
                <a:latin typeface="Helvetica" pitchFamily="2" charset="0"/>
                <a:cs typeface="Arial" panose="020B0604020202020204" pitchFamily="34" charset="0"/>
              </a:rPr>
              <a:t>st</a:t>
            </a:r>
            <a:r>
              <a:rPr lang="en-US" altLang="zh-CN" sz="2000" b="1" dirty="0">
                <a:solidFill>
                  <a:srgbClr val="515223"/>
                </a:solidFill>
                <a:latin typeface="Helvetica" pitchFamily="2" charset="0"/>
                <a:cs typeface="Arial" panose="020B0604020202020204" pitchFamily="34" charset="0"/>
              </a:rPr>
              <a:t> Assignment will be uploaded to </a:t>
            </a:r>
            <a:r>
              <a:rPr lang="zh-CN" altLang="en-US" sz="2000" b="1" dirty="0">
                <a:solidFill>
                  <a:srgbClr val="515223"/>
                </a:solidFill>
                <a:latin typeface="Helvetica" pitchFamily="2" charset="0"/>
                <a:cs typeface="Arial" panose="020B0604020202020204" pitchFamily="34" charset="0"/>
              </a:rPr>
              <a:t>微助教</a:t>
            </a:r>
            <a:r>
              <a:rPr lang="en-US" altLang="zh-CN" sz="2000" b="1" dirty="0">
                <a:solidFill>
                  <a:srgbClr val="515223"/>
                </a:solidFill>
                <a:latin typeface="Helvetica" pitchFamily="2" charset="0"/>
                <a:cs typeface="Arial" panose="020B0604020202020204" pitchFamily="34" charset="0"/>
              </a:rPr>
              <a:t> next Monday</a:t>
            </a:r>
            <a:r>
              <a:rPr lang="zh-CN" altLang="en-US" sz="2000" b="1" dirty="0">
                <a:solidFill>
                  <a:srgbClr val="515223"/>
                </a:solidFill>
                <a:latin typeface="Helvetica" pitchFamily="2" charset="0"/>
                <a:cs typeface="Arial" panose="020B0604020202020204" pitchFamily="34" charset="0"/>
              </a:rPr>
              <a:t>， </a:t>
            </a:r>
            <a:r>
              <a:rPr lang="en-US" altLang="zh-CN" sz="2000" b="1" u="sng" dirty="0">
                <a:solidFill>
                  <a:srgbClr val="C00000"/>
                </a:solidFill>
                <a:latin typeface="Helvetica" pitchFamily="2" charset="0"/>
                <a:cs typeface="Arial" panose="020B0604020202020204" pitchFamily="34" charset="0"/>
              </a:rPr>
              <a:t>Due on Mar 23</a:t>
            </a:r>
            <a:r>
              <a:rPr lang="en-US" altLang="zh-CN" sz="2000" b="1" u="sng" baseline="30000" dirty="0">
                <a:solidFill>
                  <a:srgbClr val="C00000"/>
                </a:solidFill>
                <a:latin typeface="Helvetica" pitchFamily="2" charset="0"/>
                <a:cs typeface="Arial" panose="020B0604020202020204" pitchFamily="34" charset="0"/>
              </a:rPr>
              <a:t>rd</a:t>
            </a:r>
            <a:r>
              <a:rPr lang="en-US" altLang="zh-CN" sz="2000" b="1" u="sng" dirty="0">
                <a:solidFill>
                  <a:srgbClr val="C00000"/>
                </a:solidFill>
                <a:latin typeface="Helvetica" pitchFamily="2" charset="0"/>
                <a:cs typeface="Arial" panose="020B0604020202020204" pitchFamily="34" charset="0"/>
              </a:rPr>
              <a:t>, 23:55 pm</a:t>
            </a:r>
            <a:endParaRPr lang="en-US" altLang="zh-CN" sz="2000" b="1" u="sng" dirty="0">
              <a:solidFill>
                <a:srgbClr val="C00000"/>
              </a:solidFill>
              <a:latin typeface="Helvetica" pitchFamily="2" charset="0"/>
              <a:cs typeface="Arial" panose="020B0604020202020204" pitchFamily="34" charset="0"/>
            </a:endParaRPr>
          </a:p>
        </p:txBody>
      </p:sp>
      <p:sp>
        <p:nvSpPr>
          <p:cNvPr id="6" name="TextBox 3"/>
          <p:cNvSpPr txBox="1"/>
          <p:nvPr/>
        </p:nvSpPr>
        <p:spPr>
          <a:xfrm>
            <a:off x="1091254" y="1790371"/>
            <a:ext cx="11163995" cy="2861310"/>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20204" pitchFamily="34" charset="0"/>
              </a:rPr>
              <a:t>Register a student account on </a:t>
            </a:r>
            <a:r>
              <a:rPr lang="zh-CN" altLang="en-US" sz="2000" b="1" dirty="0">
                <a:solidFill>
                  <a:srgbClr val="515223"/>
                </a:solidFill>
                <a:latin typeface="Helvetica" pitchFamily="2" charset="0"/>
                <a:cs typeface="Arial" panose="020B0604020202020204" pitchFamily="34" charset="0"/>
              </a:rPr>
              <a:t>微助教</a:t>
            </a:r>
            <a:r>
              <a:rPr lang="en-US" altLang="zh-CN" sz="2000" b="1" dirty="0">
                <a:solidFill>
                  <a:srgbClr val="515223"/>
                </a:solidFill>
                <a:latin typeface="Helvetica" pitchFamily="2" charset="0"/>
                <a:cs typeface="Arial" panose="020B0604020202020204" pitchFamily="34" charset="0"/>
              </a:rPr>
              <a:t> </a:t>
            </a:r>
            <a:endParaRPr lang="en-US" altLang="zh-CN" sz="2000" b="1" dirty="0">
              <a:solidFill>
                <a:srgbClr val="515223"/>
              </a:solidFill>
              <a:latin typeface="Helvetica" pitchFamily="2" charset="0"/>
              <a:cs typeface="Arial" panose="020B0604020202020204" pitchFamily="34" charset="0"/>
            </a:endParaRPr>
          </a:p>
          <a:p>
            <a:endParaRPr lang="en-US" altLang="zh-CN" sz="2000" b="1" dirty="0">
              <a:solidFill>
                <a:srgbClr val="515223"/>
              </a:solidFill>
              <a:latin typeface="Helvetica" pitchFamily="2" charset="0"/>
              <a:cs typeface="Arial" panose="020B0604020202020204" pitchFamily="34" charset="0"/>
            </a:endParaRPr>
          </a:p>
          <a:p>
            <a:r>
              <a:rPr lang="zh-CN" altLang="en-US" sz="2000" b="1" dirty="0">
                <a:solidFill>
                  <a:srgbClr val="515223"/>
                </a:solidFill>
                <a:latin typeface="Helvetica" pitchFamily="2" charset="0"/>
                <a:cs typeface="Arial" panose="020B0604020202020204" pitchFamily="34" charset="0"/>
              </a:rPr>
              <a:t>用户名：本人实名；序号：一卡通号； 学号：学号</a:t>
            </a:r>
            <a:endParaRPr lang="en-US" altLang="zh-CN" sz="2000" b="1" dirty="0">
              <a:solidFill>
                <a:srgbClr val="515223"/>
              </a:solidFill>
              <a:latin typeface="Helvetica" pitchFamily="2" charset="0"/>
              <a:cs typeface="Arial" panose="020B0604020202020204" pitchFamily="34" charset="0"/>
            </a:endParaRPr>
          </a:p>
          <a:p>
            <a:endParaRPr lang="en-US" altLang="zh-CN" sz="2000" dirty="0"/>
          </a:p>
          <a:p>
            <a:r>
              <a:rPr lang="en-US" altLang="zh-CN" sz="2000" b="1" dirty="0">
                <a:solidFill>
                  <a:srgbClr val="515223"/>
                </a:solidFill>
                <a:latin typeface="Helvetica" pitchFamily="2" charset="0"/>
                <a:cs typeface="Arial" panose="020B0604020202020204" pitchFamily="34" charset="0"/>
              </a:rPr>
              <a:t>Join class (</a:t>
            </a:r>
            <a:r>
              <a:rPr lang="zh-CN" altLang="en-US" sz="2000" b="1" u="sng" dirty="0">
                <a:solidFill>
                  <a:srgbClr val="C00000"/>
                </a:solidFill>
                <a:latin typeface="Helvetica" pitchFamily="2" charset="0"/>
                <a:cs typeface="Arial" panose="020B0604020202020204" pitchFamily="34" charset="0"/>
              </a:rPr>
              <a:t>课程码 </a:t>
            </a:r>
            <a:r>
              <a:rPr lang="en-US" altLang="zh-CN" sz="2000" b="1" u="sng" dirty="0">
                <a:solidFill>
                  <a:srgbClr val="C00000"/>
                </a:solidFill>
                <a:latin typeface="Helvetica" pitchFamily="2" charset="0"/>
                <a:cs typeface="Arial" panose="020B0604020202020204" pitchFamily="34" charset="0"/>
              </a:rPr>
              <a:t>ON996</a:t>
            </a:r>
            <a:r>
              <a:rPr lang="en-US" altLang="zh-CN" sz="2000" b="1" dirty="0">
                <a:solidFill>
                  <a:srgbClr val="515223"/>
                </a:solidFill>
                <a:latin typeface="Helvetica" pitchFamily="2" charset="0"/>
                <a:cs typeface="Arial" panose="020B0604020202020204" pitchFamily="34" charset="0"/>
              </a:rPr>
              <a:t>)</a:t>
            </a:r>
            <a:endParaRPr lang="en-US" altLang="zh-CN" sz="2000" b="1" dirty="0">
              <a:solidFill>
                <a:srgbClr val="515223"/>
              </a:solidFill>
              <a:latin typeface="Helvetica" pitchFamily="2" charset="0"/>
              <a:cs typeface="Arial" panose="020B0604020202020204" pitchFamily="34" charset="0"/>
            </a:endParaRPr>
          </a:p>
          <a:p>
            <a:endParaRPr lang="en-US" altLang="zh-CN" sz="2000" dirty="0"/>
          </a:p>
          <a:p>
            <a:r>
              <a:rPr lang="en-US" altLang="zh-CN" sz="2000" b="1" dirty="0">
                <a:solidFill>
                  <a:srgbClr val="515223"/>
                </a:solidFill>
                <a:latin typeface="Helvetica" pitchFamily="2" charset="0"/>
                <a:cs typeface="Arial" panose="020B0604020202020204" pitchFamily="34" charset="0"/>
              </a:rPr>
              <a:t>Go to </a:t>
            </a:r>
            <a:r>
              <a:rPr lang="zh-CN" altLang="en-US" sz="2000" b="1" u="sng" dirty="0">
                <a:solidFill>
                  <a:srgbClr val="C00000"/>
                </a:solidFill>
                <a:latin typeface="Helvetica" pitchFamily="2" charset="0"/>
                <a:cs typeface="Arial" panose="020B0604020202020204" pitchFamily="34" charset="0"/>
              </a:rPr>
              <a:t>作业</a:t>
            </a:r>
            <a:r>
              <a:rPr lang="en-US" altLang="zh-CN" sz="2000" b="1" u="sng" dirty="0">
                <a:solidFill>
                  <a:srgbClr val="C00000"/>
                </a:solidFill>
                <a:latin typeface="Helvetica" pitchFamily="2" charset="0"/>
                <a:cs typeface="Arial" panose="020B0604020202020204" pitchFamily="34" charset="0"/>
              </a:rPr>
              <a:t>/Assignment 1</a:t>
            </a:r>
            <a:endParaRPr lang="en-US" altLang="zh-CN" sz="2000" b="1" u="sng" dirty="0">
              <a:solidFill>
                <a:srgbClr val="C00000"/>
              </a:solidFill>
              <a:latin typeface="Helvetica" pitchFamily="2" charset="0"/>
              <a:cs typeface="Arial" panose="020B0604020202020204" pitchFamily="34" charset="0"/>
            </a:endParaRPr>
          </a:p>
          <a:p>
            <a:endParaRPr lang="en-US" altLang="zh-CN" sz="2000" dirty="0"/>
          </a:p>
          <a:p>
            <a:r>
              <a:rPr lang="en-US" altLang="zh-CN" sz="2000" b="1" dirty="0">
                <a:solidFill>
                  <a:srgbClr val="515223"/>
                </a:solidFill>
                <a:latin typeface="Helvetica" pitchFamily="2" charset="0"/>
                <a:cs typeface="Arial" panose="020B0604020202020204" pitchFamily="34" charset="0"/>
              </a:rPr>
              <a:t>Submit your answers on </a:t>
            </a:r>
            <a:r>
              <a:rPr lang="en-US" altLang="zh-CN" sz="2000" b="1" u="sng" dirty="0">
                <a:solidFill>
                  <a:srgbClr val="C00000"/>
                </a:solidFill>
                <a:latin typeface="Helvetica" pitchFamily="2" charset="0"/>
                <a:cs typeface="Arial" panose="020B0604020202020204" pitchFamily="34" charset="0"/>
              </a:rPr>
              <a:t>Answer Sheet 1.docx</a:t>
            </a:r>
            <a:endParaRPr lang="en-US" altLang="zh-CN" sz="2000" b="1" u="sng" dirty="0">
              <a:solidFill>
                <a:srgbClr val="C00000"/>
              </a:solidFill>
              <a:latin typeface="Helvetica" pitchFamily="2" charset="0"/>
              <a:cs typeface="Arial" panose="020B0604020202020204" pitchFamily="34" charset="0"/>
            </a:endParaRPr>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58203" y="4869222"/>
            <a:ext cx="11163995" cy="50519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353226" cy="790865"/>
          </a:xfrm>
        </p:spPr>
        <p:txBody>
          <a:bodyPr>
            <a:noAutofit/>
          </a:bodyPr>
          <a:lstStyle/>
          <a:p>
            <a:r>
              <a:rPr lang="en-US" altLang="zh-CN" sz="3000" dirty="0"/>
              <a:t>Relationships Between Use Cases: &lt;&lt;extend&gt;&gt;</a:t>
            </a:r>
            <a:endParaRPr lang="en-US" sz="30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pic>
        <p:nvPicPr>
          <p:cNvPr id="4" name="图片 3"/>
          <p:cNvPicPr>
            <a:picLocks noChangeAspect="1"/>
          </p:cNvPicPr>
          <p:nvPr/>
        </p:nvPicPr>
        <p:blipFill>
          <a:blip r:embed="rId1"/>
          <a:stretch>
            <a:fillRect/>
          </a:stretch>
        </p:blipFill>
        <p:spPr>
          <a:xfrm>
            <a:off x="1506701" y="1589967"/>
            <a:ext cx="9178598" cy="367806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rmAutofit/>
          </a:bodyPr>
          <a:lstStyle/>
          <a:p>
            <a:r>
              <a:rPr lang="en-US" altLang="zh-CN" sz="3200" dirty="0"/>
              <a:t>The &lt;&lt;includes&gt;&gt; Relationship</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7" name="TextBox 3"/>
          <p:cNvSpPr txBox="1"/>
          <p:nvPr/>
        </p:nvSpPr>
        <p:spPr>
          <a:xfrm>
            <a:off x="572375" y="1689853"/>
            <a:ext cx="11163995" cy="1631216"/>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20204" pitchFamily="34" charset="0"/>
              </a:rPr>
              <a:t>The «includes» relationship </a:t>
            </a:r>
            <a:endParaRPr lang="en-US" altLang="zh-CN" sz="2000" b="1" dirty="0">
              <a:solidFill>
                <a:srgbClr val="515223"/>
              </a:solidFill>
              <a:latin typeface="Helvetica" pitchFamily="2" charset="0"/>
              <a:cs typeface="Arial" panose="020B0604020202020204" pitchFamily="34" charset="0"/>
            </a:endParaRPr>
          </a:p>
          <a:p>
            <a:pPr lvl="1"/>
            <a:r>
              <a:rPr lang="en-US" altLang="zh-CN" sz="2000" dirty="0"/>
              <a:t>The </a:t>
            </a:r>
            <a:r>
              <a:rPr lang="en-US" altLang="zh-CN" sz="2000" b="1" dirty="0">
                <a:solidFill>
                  <a:srgbClr val="FF0000"/>
                </a:solidFill>
              </a:rPr>
              <a:t>«includes» </a:t>
            </a:r>
            <a:r>
              <a:rPr lang="en-US" altLang="zh-CN" sz="2000" dirty="0"/>
              <a:t>relationship allows a use case to include the steps from another use case.</a:t>
            </a:r>
            <a:endParaRPr lang="en-US" altLang="zh-CN" sz="2000" dirty="0"/>
          </a:p>
          <a:p>
            <a:pPr lvl="1"/>
            <a:endParaRPr lang="en-US" altLang="zh-CN" sz="2000" dirty="0"/>
          </a:p>
          <a:p>
            <a:pPr lvl="1"/>
            <a:r>
              <a:rPr lang="en-US" altLang="zh-CN" sz="2000" dirty="0"/>
              <a:t>This is valuable when the included use case occurs in other contexts. It is often developed independently.</a:t>
            </a:r>
            <a:endParaRPr lang="en-US" altLang="zh-CN"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rmAutofit/>
          </a:bodyPr>
          <a:lstStyle/>
          <a:p>
            <a:r>
              <a:rPr lang="en-US" altLang="zh-CN" sz="3000" dirty="0"/>
              <a:t>Relationships Between Use Cases: &lt;&lt;includes&gt;&gt;</a:t>
            </a:r>
            <a:endParaRPr lang="en-US" sz="30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pic>
        <p:nvPicPr>
          <p:cNvPr id="4" name="图片 3"/>
          <p:cNvPicPr>
            <a:picLocks noChangeAspect="1"/>
          </p:cNvPicPr>
          <p:nvPr/>
        </p:nvPicPr>
        <p:blipFill>
          <a:blip r:embed="rId1"/>
          <a:stretch>
            <a:fillRect/>
          </a:stretch>
        </p:blipFill>
        <p:spPr>
          <a:xfrm>
            <a:off x="1157066" y="1453516"/>
            <a:ext cx="9877868" cy="2841096"/>
          </a:xfrm>
          <a:prstGeom prst="rect">
            <a:avLst/>
          </a:prstGeom>
        </p:spPr>
      </p:pic>
      <p:sp>
        <p:nvSpPr>
          <p:cNvPr id="5" name="TextBox 3"/>
          <p:cNvSpPr txBox="1"/>
          <p:nvPr/>
        </p:nvSpPr>
        <p:spPr>
          <a:xfrm>
            <a:off x="6496374" y="4617594"/>
            <a:ext cx="4029386" cy="707886"/>
          </a:xfrm>
          <a:prstGeom prst="rect">
            <a:avLst/>
          </a:prstGeom>
          <a:noFill/>
        </p:spPr>
        <p:txBody>
          <a:bodyPr wrap="square">
            <a:spAutoFit/>
          </a:bodyPr>
          <a:lstStyle/>
          <a:p>
            <a:r>
              <a:rPr lang="en-US" altLang="zh-CN" sz="2000" dirty="0"/>
              <a:t>The Authenticate use case may be used in other contexts. </a:t>
            </a:r>
            <a:endParaRPr lang="en-US" altLang="zh-CN"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rmAutofit/>
          </a:bodyPr>
          <a:lstStyle/>
          <a:p>
            <a:r>
              <a:rPr lang="en-US" altLang="zh-CN" sz="2800" dirty="0"/>
              <a:t>Scenarios and Use Cases in the Development Cycle</a:t>
            </a:r>
            <a:endParaRPr lang="en-US" sz="28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7" name="TextBox 3"/>
          <p:cNvSpPr txBox="1"/>
          <p:nvPr/>
        </p:nvSpPr>
        <p:spPr>
          <a:xfrm>
            <a:off x="572375" y="1689853"/>
            <a:ext cx="11163995" cy="3170099"/>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20204" pitchFamily="34" charset="0"/>
              </a:rPr>
              <a:t>Scenarios and use cases are both intuitive -- easy to discuss with clients </a:t>
            </a:r>
            <a:endParaRPr lang="en-US" altLang="zh-CN" sz="2000" b="1" dirty="0">
              <a:solidFill>
                <a:srgbClr val="515223"/>
              </a:solidFill>
              <a:latin typeface="Helvetica" pitchFamily="2" charset="0"/>
              <a:cs typeface="Arial" panose="020B0604020202020204" pitchFamily="34" charset="0"/>
            </a:endParaRPr>
          </a:p>
          <a:p>
            <a:endParaRPr lang="en-US" altLang="zh-CN" sz="2000" dirty="0"/>
          </a:p>
          <a:p>
            <a:r>
              <a:rPr lang="en-US" altLang="zh-CN" sz="2000" b="1" dirty="0">
                <a:solidFill>
                  <a:srgbClr val="FF0000"/>
                </a:solidFill>
                <a:latin typeface="Helvetica" pitchFamily="2" charset="0"/>
                <a:cs typeface="Arial" panose="020B0604020202020204" pitchFamily="34" charset="0"/>
              </a:rPr>
              <a:t>Scenarios</a:t>
            </a:r>
            <a:r>
              <a:rPr lang="en-US" altLang="zh-CN" sz="2000" b="1" dirty="0">
                <a:solidFill>
                  <a:srgbClr val="515223"/>
                </a:solidFill>
                <a:latin typeface="Helvetica" pitchFamily="2" charset="0"/>
                <a:cs typeface="Arial" panose="020B0604020202020204" pitchFamily="34" charset="0"/>
              </a:rPr>
              <a:t> are a tool for requirements analysis.</a:t>
            </a:r>
            <a:endParaRPr lang="en-US" altLang="zh-CN" sz="2000" b="1" dirty="0">
              <a:solidFill>
                <a:srgbClr val="515223"/>
              </a:solidFill>
              <a:latin typeface="Helvetica" pitchFamily="2" charset="0"/>
              <a:cs typeface="Arial" panose="020B0604020202020204" pitchFamily="34" charset="0"/>
            </a:endParaRPr>
          </a:p>
          <a:p>
            <a:pPr lvl="1"/>
            <a:r>
              <a:rPr lang="en-US" altLang="zh-CN" sz="2000" dirty="0"/>
              <a:t>They are useful to validate use cases and in checking the design of a system.</a:t>
            </a:r>
            <a:endParaRPr lang="en-US" altLang="zh-CN" sz="2000" dirty="0"/>
          </a:p>
          <a:p>
            <a:pPr lvl="1"/>
            <a:r>
              <a:rPr lang="en-US" altLang="zh-CN" sz="2000" dirty="0"/>
              <a:t>They can be used as test cases for </a:t>
            </a:r>
            <a:r>
              <a:rPr lang="en-US" altLang="zh-CN" sz="2000" b="1" dirty="0">
                <a:solidFill>
                  <a:srgbClr val="FF0000"/>
                </a:solidFill>
              </a:rPr>
              <a:t>acceptance testing</a:t>
            </a:r>
            <a:r>
              <a:rPr lang="en-US" altLang="zh-CN" sz="2000" dirty="0"/>
              <a:t>. </a:t>
            </a:r>
            <a:endParaRPr lang="en-US" altLang="zh-CN" sz="2000" dirty="0"/>
          </a:p>
          <a:p>
            <a:pPr lvl="1"/>
            <a:endParaRPr lang="en-US" altLang="zh-CN" sz="2000" dirty="0"/>
          </a:p>
          <a:p>
            <a:r>
              <a:rPr lang="en-US" altLang="zh-CN" sz="2000" b="1" dirty="0">
                <a:solidFill>
                  <a:srgbClr val="FF0000"/>
                </a:solidFill>
                <a:latin typeface="Helvetica" pitchFamily="2" charset="0"/>
                <a:cs typeface="Arial" panose="020B0604020202020204" pitchFamily="34" charset="0"/>
              </a:rPr>
              <a:t>Use cases </a:t>
            </a:r>
            <a:r>
              <a:rPr lang="en-US" altLang="zh-CN" sz="2000" b="1" dirty="0">
                <a:solidFill>
                  <a:srgbClr val="515223"/>
                </a:solidFill>
                <a:latin typeface="Helvetica" pitchFamily="2" charset="0"/>
                <a:cs typeface="Arial" panose="020B0604020202020204" pitchFamily="34" charset="0"/>
              </a:rPr>
              <a:t>are a tool for modeling requirements.</a:t>
            </a:r>
            <a:endParaRPr lang="en-US" altLang="zh-CN" sz="2000" b="1" dirty="0">
              <a:solidFill>
                <a:srgbClr val="515223"/>
              </a:solidFill>
              <a:latin typeface="Helvetica" pitchFamily="2" charset="0"/>
              <a:cs typeface="Arial" panose="020B0604020202020204" pitchFamily="34" charset="0"/>
            </a:endParaRPr>
          </a:p>
          <a:p>
            <a:pPr lvl="1"/>
            <a:r>
              <a:rPr lang="en-US" altLang="zh-CN" sz="2000" dirty="0"/>
              <a:t>A set of use cases can provide a framework for the </a:t>
            </a:r>
            <a:r>
              <a:rPr lang="en-US" altLang="zh-CN" sz="2000" b="1" dirty="0">
                <a:solidFill>
                  <a:srgbClr val="FF0000"/>
                </a:solidFill>
              </a:rPr>
              <a:t>requirements specification.</a:t>
            </a:r>
            <a:endParaRPr lang="en-US" altLang="zh-CN" sz="2000" b="1" dirty="0">
              <a:solidFill>
                <a:srgbClr val="FF0000"/>
              </a:solidFill>
            </a:endParaRPr>
          </a:p>
          <a:p>
            <a:pPr lvl="1"/>
            <a:r>
              <a:rPr lang="en-US" altLang="zh-CN" sz="2000" dirty="0"/>
              <a:t>Use cases are the basis for system and program design, but are often hard to translate into class models. </a:t>
            </a:r>
            <a:endParaRPr lang="en-US" altLang="zh-CN"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rmAutofit/>
          </a:bodyPr>
          <a:lstStyle/>
          <a:p>
            <a:r>
              <a:rPr lang="en-US" altLang="zh-CN" sz="3200" dirty="0"/>
              <a:t>Use Cases with Several Actors</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pic>
        <p:nvPicPr>
          <p:cNvPr id="4" name="图片 3"/>
          <p:cNvPicPr>
            <a:picLocks noChangeAspect="1"/>
          </p:cNvPicPr>
          <p:nvPr/>
        </p:nvPicPr>
        <p:blipFill>
          <a:blip r:embed="rId1"/>
          <a:stretch>
            <a:fillRect/>
          </a:stretch>
        </p:blipFill>
        <p:spPr>
          <a:xfrm>
            <a:off x="2530950" y="1178130"/>
            <a:ext cx="7130100" cy="4314813"/>
          </a:xfrm>
          <a:prstGeom prst="rect">
            <a:avLst/>
          </a:prstGeom>
        </p:spPr>
      </p:pic>
      <p:sp>
        <p:nvSpPr>
          <p:cNvPr id="5" name="TextBox 3"/>
          <p:cNvSpPr txBox="1"/>
          <p:nvPr/>
        </p:nvSpPr>
        <p:spPr>
          <a:xfrm>
            <a:off x="4378361" y="5642374"/>
            <a:ext cx="3435278" cy="400110"/>
          </a:xfrm>
          <a:prstGeom prst="rect">
            <a:avLst/>
          </a:prstGeom>
          <a:noFill/>
        </p:spPr>
        <p:txBody>
          <a:bodyPr wrap="square">
            <a:spAutoFit/>
          </a:bodyPr>
          <a:lstStyle/>
          <a:p>
            <a:r>
              <a:rPr lang="en-US" altLang="zh-CN" sz="2000" dirty="0">
                <a:solidFill>
                  <a:srgbClr val="C00000"/>
                </a:solidFill>
              </a:rPr>
              <a:t>This is why you learn OOP!</a:t>
            </a:r>
            <a:endParaRPr lang="en-US" altLang="zh-CN" sz="2000" dirty="0">
              <a:solidFill>
                <a:srgbClr val="C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rmAutofit/>
          </a:bodyPr>
          <a:lstStyle/>
          <a:p>
            <a:r>
              <a:rPr lang="en-US" altLang="zh-CN" sz="3200" dirty="0"/>
              <a:t>Use Case Diagrams</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7" name="TextBox 3"/>
          <p:cNvSpPr txBox="1"/>
          <p:nvPr/>
        </p:nvSpPr>
        <p:spPr>
          <a:xfrm>
            <a:off x="572375" y="1689853"/>
            <a:ext cx="11163995" cy="1631216"/>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20204" pitchFamily="34" charset="0"/>
              </a:rPr>
              <a:t>Use case diagrams </a:t>
            </a:r>
            <a:endParaRPr lang="en-US" altLang="zh-CN" sz="2000" b="1" dirty="0">
              <a:solidFill>
                <a:srgbClr val="515223"/>
              </a:solidFill>
              <a:latin typeface="Helvetica" pitchFamily="2" charset="0"/>
              <a:cs typeface="Arial" panose="020B0604020202020204" pitchFamily="34" charset="0"/>
            </a:endParaRPr>
          </a:p>
          <a:p>
            <a:pPr lvl="1"/>
            <a:r>
              <a:rPr lang="en-US" altLang="zh-CN" sz="2000" dirty="0"/>
              <a:t>A use case diagram shows the </a:t>
            </a:r>
            <a:r>
              <a:rPr lang="en-US" altLang="zh-CN" sz="2000" b="1" dirty="0">
                <a:solidFill>
                  <a:srgbClr val="FF0000"/>
                </a:solidFill>
              </a:rPr>
              <a:t>relationships</a:t>
            </a:r>
            <a:r>
              <a:rPr lang="en-US" altLang="zh-CN" sz="2000" dirty="0"/>
              <a:t> between actors and their interactions with a system. </a:t>
            </a:r>
            <a:endParaRPr lang="en-US" altLang="zh-CN" sz="2000" dirty="0"/>
          </a:p>
          <a:p>
            <a:pPr lvl="1"/>
            <a:endParaRPr lang="en-US" altLang="zh-CN" sz="2000" dirty="0"/>
          </a:p>
          <a:p>
            <a:pPr lvl="1"/>
            <a:r>
              <a:rPr lang="en-US" altLang="zh-CN" sz="2000" dirty="0"/>
              <a:t>It does not show the </a:t>
            </a:r>
            <a:r>
              <a:rPr lang="en-US" altLang="zh-CN" sz="2000" b="1" dirty="0">
                <a:solidFill>
                  <a:srgbClr val="FF0000"/>
                </a:solidFill>
              </a:rPr>
              <a:t>logic</a:t>
            </a:r>
            <a:r>
              <a:rPr lang="en-US" altLang="zh-CN" sz="2000" dirty="0"/>
              <a:t> of those interactions</a:t>
            </a:r>
            <a:endParaRPr lang="en-US" altLang="zh-CN"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rmAutofit/>
          </a:bodyPr>
          <a:lstStyle/>
          <a:p>
            <a:r>
              <a:rPr lang="en-US" altLang="zh-CN" sz="3200"/>
              <a:t>An Old Examination Question</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7" name="TextBox 3"/>
          <p:cNvSpPr txBox="1"/>
          <p:nvPr/>
        </p:nvSpPr>
        <p:spPr>
          <a:xfrm>
            <a:off x="572375" y="1476493"/>
            <a:ext cx="11163995" cy="4708981"/>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20204" pitchFamily="34" charset="0"/>
              </a:rPr>
              <a:t>The Pizza Ordering System </a:t>
            </a:r>
            <a:endParaRPr lang="en-US" altLang="zh-CN" sz="2000" b="1" dirty="0">
              <a:solidFill>
                <a:srgbClr val="515223"/>
              </a:solidFill>
              <a:latin typeface="Helvetica" pitchFamily="2" charset="0"/>
              <a:cs typeface="Arial" panose="020B0604020202020204" pitchFamily="34" charset="0"/>
            </a:endParaRPr>
          </a:p>
          <a:p>
            <a:pPr lvl="1"/>
            <a:r>
              <a:rPr lang="en-US" altLang="zh-CN" sz="2000" dirty="0"/>
              <a:t>The Pizza Ordering System allows the user of a web browser to order pizza for home delivery. To place an order, a shopper searches to find items to purchase, adds items one at a time to a shopping cart, and possibly searches again for more items.</a:t>
            </a:r>
            <a:endParaRPr lang="en-US" altLang="zh-CN" sz="2000" dirty="0"/>
          </a:p>
          <a:p>
            <a:pPr lvl="1"/>
            <a:r>
              <a:rPr lang="en-US" altLang="zh-CN" sz="2000" dirty="0"/>
              <a:t> </a:t>
            </a:r>
            <a:endParaRPr lang="en-US" altLang="zh-CN" sz="2000" dirty="0"/>
          </a:p>
          <a:p>
            <a:pPr lvl="1"/>
            <a:r>
              <a:rPr lang="en-US" altLang="zh-CN" sz="2000" dirty="0"/>
              <a:t>When all items have been chosen, the shopper provides a delivery address. If not paying with cash, the shopper also provides credit card information. </a:t>
            </a:r>
            <a:endParaRPr lang="en-US" altLang="zh-CN" sz="2000" dirty="0"/>
          </a:p>
          <a:p>
            <a:pPr lvl="1"/>
            <a:endParaRPr lang="en-US" altLang="zh-CN" sz="2000" dirty="0"/>
          </a:p>
          <a:p>
            <a:pPr lvl="1"/>
            <a:r>
              <a:rPr lang="en-US" altLang="zh-CN" sz="2000" dirty="0"/>
              <a:t>The system has an option for shoppers to register with the pizza shop. They can then save their name and address information, so that they do not have to enter this information every time that they place an order.</a:t>
            </a:r>
            <a:endParaRPr lang="en-US" altLang="zh-CN" sz="2000" dirty="0"/>
          </a:p>
          <a:p>
            <a:endParaRPr lang="en-US" altLang="zh-CN" sz="2000" dirty="0"/>
          </a:p>
          <a:p>
            <a:r>
              <a:rPr lang="en-US" altLang="zh-CN" sz="2000" dirty="0"/>
              <a:t>Develop a use case diagram, for a use case for placing an order, </a:t>
            </a:r>
            <a:r>
              <a:rPr lang="en-US" altLang="zh-CN" sz="2000" i="1" dirty="0" err="1"/>
              <a:t>PlaceOrder</a:t>
            </a:r>
            <a:r>
              <a:rPr lang="en-US" altLang="zh-CN" sz="2000" dirty="0"/>
              <a:t>. The use case should show a relationship to two previously specified use cases, </a:t>
            </a:r>
            <a:r>
              <a:rPr lang="en-US" altLang="zh-CN" sz="2000" dirty="0" err="1"/>
              <a:t>IdentifyCustomer</a:t>
            </a:r>
            <a:r>
              <a:rPr lang="en-US" altLang="zh-CN" sz="2000" dirty="0"/>
              <a:t>, which allows a user to register and log in, and </a:t>
            </a:r>
            <a:r>
              <a:rPr lang="en-US" altLang="zh-CN" sz="2000" i="1" dirty="0" err="1"/>
              <a:t>PaybyCredit</a:t>
            </a:r>
            <a:r>
              <a:rPr lang="en-US" altLang="zh-CN" sz="2000" dirty="0"/>
              <a:t>, which models credit card payments.</a:t>
            </a:r>
            <a:endParaRPr lang="en-US" altLang="zh-CN"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7" name="TextBox 3"/>
          <p:cNvSpPr txBox="1"/>
          <p:nvPr/>
        </p:nvSpPr>
        <p:spPr>
          <a:xfrm>
            <a:off x="1276001" y="1259174"/>
            <a:ext cx="5439759" cy="400110"/>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20204" pitchFamily="34" charset="0"/>
              </a:rPr>
              <a:t>Correct solution</a:t>
            </a:r>
            <a:endParaRPr lang="en-US" altLang="zh-CN" sz="2000" b="1" dirty="0">
              <a:solidFill>
                <a:srgbClr val="515223"/>
              </a:solidFill>
              <a:latin typeface="Helvetica" pitchFamily="2" charset="0"/>
              <a:cs typeface="Arial" panose="020B0604020202020204" pitchFamily="34" charset="0"/>
            </a:endParaRPr>
          </a:p>
        </p:txBody>
      </p:sp>
      <p:sp>
        <p:nvSpPr>
          <p:cNvPr id="9" name="Title 1"/>
          <p:cNvSpPr>
            <a:spLocks noGrp="1"/>
          </p:cNvSpPr>
          <p:nvPr>
            <p:ph type="title"/>
          </p:nvPr>
        </p:nvSpPr>
        <p:spPr>
          <a:xfrm>
            <a:off x="1091254" y="237834"/>
            <a:ext cx="9099225" cy="790865"/>
          </a:xfrm>
        </p:spPr>
        <p:txBody>
          <a:bodyPr>
            <a:normAutofit/>
          </a:bodyPr>
          <a:lstStyle/>
          <a:p>
            <a:r>
              <a:rPr lang="en-US" altLang="zh-CN" sz="3200" dirty="0"/>
              <a:t>An Old Examination Question</a:t>
            </a:r>
            <a:endParaRPr lang="en-US" sz="3200" dirty="0"/>
          </a:p>
        </p:txBody>
      </p:sp>
      <p:pic>
        <p:nvPicPr>
          <p:cNvPr id="10" name="图片 9"/>
          <p:cNvPicPr>
            <a:picLocks noChangeAspect="1"/>
          </p:cNvPicPr>
          <p:nvPr/>
        </p:nvPicPr>
        <p:blipFill>
          <a:blip r:embed="rId1"/>
          <a:stretch>
            <a:fillRect/>
          </a:stretch>
        </p:blipFill>
        <p:spPr>
          <a:xfrm>
            <a:off x="2049730" y="1889760"/>
            <a:ext cx="8092539" cy="418100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Discussion</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810914" y="1839149"/>
            <a:ext cx="11163995" cy="1015663"/>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20204" pitchFamily="34" charset="0"/>
              </a:rPr>
              <a:t>Create ordering system use cases with shopper, cashier and deliverer  </a:t>
            </a:r>
            <a:endParaRPr lang="en-US" altLang="zh-CN" sz="2000" b="1" dirty="0">
              <a:solidFill>
                <a:srgbClr val="515223"/>
              </a:solidFill>
              <a:latin typeface="Helvetica" pitchFamily="2" charset="0"/>
              <a:cs typeface="Arial" panose="020B0604020202020204" pitchFamily="34" charset="0"/>
            </a:endParaRPr>
          </a:p>
          <a:p>
            <a:endParaRPr lang="en-US" altLang="zh-CN" sz="2000" b="1" dirty="0">
              <a:solidFill>
                <a:srgbClr val="C00000"/>
              </a:solidFill>
              <a:latin typeface="Helvetica" pitchFamily="2" charset="0"/>
              <a:cs typeface="Arial" panose="020B0604020202020204" pitchFamily="34" charset="0"/>
            </a:endParaRPr>
          </a:p>
          <a:p>
            <a:endParaRPr lang="en-US" altLang="zh-CN"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Requirements on Final Project</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572375" y="1690062"/>
            <a:ext cx="11163995" cy="706755"/>
          </a:xfrm>
          <a:prstGeom prst="rect">
            <a:avLst/>
          </a:prstGeom>
          <a:noFill/>
        </p:spPr>
        <p:txBody>
          <a:bodyPr wrap="square">
            <a:spAutoFit/>
          </a:bodyPr>
          <a:lstStyle/>
          <a:p>
            <a:r>
              <a:rPr lang="en-US" altLang="zh-CN" sz="2000" b="1" dirty="0">
                <a:solidFill>
                  <a:srgbClr val="C00000"/>
                </a:solidFill>
                <a:latin typeface="Helvetica" pitchFamily="2" charset="0"/>
                <a:cs typeface="Arial" panose="020B0604020202020204" pitchFamily="34" charset="0"/>
              </a:rPr>
              <a:t>5. Present your scenarios and use case diagrams in your final report</a:t>
            </a:r>
            <a:endParaRPr lang="en-US" altLang="zh-CN" sz="2000" b="1" dirty="0">
              <a:solidFill>
                <a:srgbClr val="C00000"/>
              </a:solidFill>
              <a:latin typeface="Helvetica" pitchFamily="2" charset="0"/>
              <a:cs typeface="Arial" panose="020B0604020202020204" pitchFamily="34" charset="0"/>
            </a:endParaRPr>
          </a:p>
          <a:p>
            <a:r>
              <a:rPr lang="en-US" altLang="zh-CN" sz="2000" b="1" dirty="0">
                <a:solidFill>
                  <a:srgbClr val="C00000"/>
                </a:solidFill>
                <a:latin typeface="Helvetica" pitchFamily="2" charset="0"/>
                <a:cs typeface="Arial" panose="020B0604020202020204" pitchFamily="34" charset="0"/>
              </a:rPr>
              <a:t>6. Organize you code in OOP style</a:t>
            </a:r>
            <a:endParaRPr lang="en-US" altLang="zh-C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315937" cy="790865"/>
          </a:xfrm>
        </p:spPr>
        <p:txBody>
          <a:bodyPr>
            <a:normAutofit/>
          </a:bodyPr>
          <a:lstStyle/>
          <a:p>
            <a:r>
              <a:rPr lang="en-US" altLang="zh-CN" sz="2600" dirty="0"/>
              <a:t>Developing a Scenario with a Client: a Typical Student</a:t>
            </a:r>
            <a:endParaRPr lang="en-US" sz="26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572375" y="1228148"/>
            <a:ext cx="11163995" cy="5324535"/>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20204" pitchFamily="34" charset="0"/>
              </a:rPr>
              <a:t>Purpose: </a:t>
            </a:r>
            <a:endParaRPr lang="en-US" altLang="zh-CN" sz="2000" b="1" dirty="0">
              <a:solidFill>
                <a:srgbClr val="515223"/>
              </a:solidFill>
              <a:latin typeface="Helvetica" pitchFamily="2" charset="0"/>
              <a:cs typeface="Arial" panose="020B0604020202020204" pitchFamily="34" charset="0"/>
            </a:endParaRPr>
          </a:p>
          <a:p>
            <a:r>
              <a:rPr lang="en-US" altLang="zh-CN" sz="2000" dirty="0"/>
              <a:t>Scenario that describes the use of an online Exam system by a representative student </a:t>
            </a:r>
            <a:r>
              <a:rPr lang="en-US" altLang="zh-CN" sz="2000" b="1" dirty="0">
                <a:solidFill>
                  <a:srgbClr val="FF0000"/>
                </a:solidFill>
              </a:rPr>
              <a:t>[Which viewpoint is this scenario based upon?] </a:t>
            </a:r>
            <a:endParaRPr lang="en-US" altLang="zh-CN" sz="2000" dirty="0"/>
          </a:p>
          <a:p>
            <a:endParaRPr lang="en-US" altLang="zh-CN" sz="2000" dirty="0"/>
          </a:p>
          <a:p>
            <a:r>
              <a:rPr lang="en-US" altLang="zh-CN" sz="2000" b="1" dirty="0">
                <a:solidFill>
                  <a:srgbClr val="515223"/>
                </a:solidFill>
                <a:latin typeface="Helvetica" pitchFamily="2" charset="0"/>
                <a:cs typeface="Arial" panose="020B0604020202020204" pitchFamily="34" charset="0"/>
              </a:rPr>
              <a:t>Individual: </a:t>
            </a:r>
            <a:endParaRPr lang="en-US" altLang="zh-CN" sz="2000" b="1" dirty="0">
              <a:solidFill>
                <a:srgbClr val="515223"/>
              </a:solidFill>
              <a:latin typeface="Helvetica" pitchFamily="2" charset="0"/>
              <a:cs typeface="Arial" panose="020B0604020202020204" pitchFamily="34" charset="0"/>
            </a:endParaRPr>
          </a:p>
          <a:p>
            <a:r>
              <a:rPr lang="en-US" altLang="zh-CN" sz="2000" b="1" dirty="0">
                <a:solidFill>
                  <a:srgbClr val="FF0000"/>
                </a:solidFill>
              </a:rPr>
              <a:t>[Who is a typical student?] </a:t>
            </a:r>
            <a:r>
              <a:rPr lang="en-US" altLang="zh-CN" sz="2000" dirty="0"/>
              <a:t>Student A, major in computer science. </a:t>
            </a:r>
            <a:r>
              <a:rPr lang="en-US" altLang="zh-CN" sz="2000" b="1" dirty="0">
                <a:solidFill>
                  <a:srgbClr val="FF0000"/>
                </a:solidFill>
              </a:rPr>
              <a:t>[Where can the student be located? Do other universities differ?] </a:t>
            </a:r>
            <a:endParaRPr lang="en-US" altLang="zh-CN" sz="2000" b="1" dirty="0">
              <a:solidFill>
                <a:srgbClr val="FF0000"/>
              </a:solidFill>
            </a:endParaRPr>
          </a:p>
          <a:p>
            <a:endParaRPr lang="en-US" altLang="zh-CN" sz="2000" dirty="0"/>
          </a:p>
          <a:p>
            <a:r>
              <a:rPr lang="en-US" altLang="zh-CN" sz="2000" b="1" dirty="0">
                <a:solidFill>
                  <a:srgbClr val="515223"/>
                </a:solidFill>
                <a:latin typeface="Helvetica" pitchFamily="2" charset="0"/>
                <a:cs typeface="Arial" panose="020B0604020202020204" pitchFamily="34" charset="0"/>
              </a:rPr>
              <a:t>Equipment:</a:t>
            </a:r>
            <a:endParaRPr lang="en-US" altLang="zh-CN" sz="2000" b="1" dirty="0">
              <a:solidFill>
                <a:srgbClr val="515223"/>
              </a:solidFill>
              <a:latin typeface="Helvetica" pitchFamily="2" charset="0"/>
              <a:cs typeface="Arial" panose="020B0604020202020204" pitchFamily="34" charset="0"/>
            </a:endParaRPr>
          </a:p>
          <a:p>
            <a:r>
              <a:rPr lang="en-US" altLang="zh-CN" sz="2000" dirty="0"/>
              <a:t>Any computer with a supported browser. [</a:t>
            </a:r>
            <a:r>
              <a:rPr lang="en-US" altLang="zh-CN" sz="2000" b="1" dirty="0">
                <a:solidFill>
                  <a:srgbClr val="FF0000"/>
                </a:solidFill>
              </a:rPr>
              <a:t>Is there a list of supported browsers? Are there any network restrictions?] </a:t>
            </a:r>
            <a:endParaRPr lang="en-US" altLang="zh-CN" sz="2000" b="1" dirty="0">
              <a:solidFill>
                <a:srgbClr val="FF0000"/>
              </a:solidFill>
            </a:endParaRPr>
          </a:p>
          <a:p>
            <a:endParaRPr lang="en-US" altLang="zh-CN" sz="2000" dirty="0"/>
          </a:p>
          <a:p>
            <a:r>
              <a:rPr lang="en-US" altLang="zh-CN" sz="2000" b="1" dirty="0">
                <a:solidFill>
                  <a:srgbClr val="515223"/>
                </a:solidFill>
                <a:latin typeface="Helvetica" pitchFamily="2" charset="0"/>
                <a:cs typeface="Arial" panose="020B0604020202020204" pitchFamily="34" charset="0"/>
              </a:rPr>
              <a:t>Scenario: </a:t>
            </a:r>
            <a:endParaRPr lang="en-US" altLang="zh-CN" sz="2000" b="1" dirty="0">
              <a:solidFill>
                <a:srgbClr val="515223"/>
              </a:solidFill>
              <a:latin typeface="Helvetica" pitchFamily="2" charset="0"/>
              <a:cs typeface="Arial" panose="020B0604020202020204" pitchFamily="34" charset="0"/>
            </a:endParaRPr>
          </a:p>
          <a:p>
            <a:pPr marL="914400" lvl="1" indent="-457200">
              <a:buAutoNum type="arabicPeriod"/>
            </a:pPr>
            <a:r>
              <a:rPr lang="en-US" altLang="zh-CN" sz="2000" dirty="0"/>
              <a:t>Student A authenticates. </a:t>
            </a:r>
            <a:r>
              <a:rPr lang="en-US" altLang="zh-CN" sz="2000" b="1" dirty="0">
                <a:solidFill>
                  <a:srgbClr val="FF0000"/>
                </a:solidFill>
              </a:rPr>
              <a:t>[How does a college student authenticate?] </a:t>
            </a:r>
            <a:endParaRPr lang="en-US" altLang="zh-CN" sz="2000" b="1" dirty="0">
              <a:solidFill>
                <a:srgbClr val="FF0000"/>
              </a:solidFill>
            </a:endParaRPr>
          </a:p>
          <a:p>
            <a:pPr marL="914400" lvl="1" indent="-457200">
              <a:buAutoNum type="arabicPeriod"/>
            </a:pPr>
            <a:r>
              <a:rPr lang="en-US" altLang="zh-CN" sz="2000" dirty="0"/>
              <a:t>Student A starts browser and types URL of Exam system. </a:t>
            </a:r>
            <a:r>
              <a:rPr lang="en-US" altLang="zh-CN" sz="2000" b="1" dirty="0">
                <a:solidFill>
                  <a:srgbClr val="FF0000"/>
                </a:solidFill>
              </a:rPr>
              <a:t>[How does the student know the URL?] </a:t>
            </a:r>
            <a:endParaRPr lang="en-US" altLang="zh-CN" sz="2000" b="1" dirty="0">
              <a:solidFill>
                <a:srgbClr val="FF0000"/>
              </a:solidFill>
            </a:endParaRPr>
          </a:p>
          <a:p>
            <a:pPr marL="914400" lvl="1" indent="-457200">
              <a:buAutoNum type="arabicPeriod"/>
            </a:pPr>
            <a:r>
              <a:rPr lang="en-US" altLang="zh-CN" sz="2000" dirty="0"/>
              <a:t>Exam system displays list of options. </a:t>
            </a:r>
            <a:r>
              <a:rPr lang="en-US" altLang="zh-CN" sz="2000" b="1" dirty="0">
                <a:solidFill>
                  <a:srgbClr val="FF0000"/>
                </a:solidFill>
              </a:rPr>
              <a:t>[Is the list tailored to the individual user?] </a:t>
            </a:r>
            <a:endParaRPr lang="en-US" altLang="zh-CN" sz="2000" b="1"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335087" y="3977885"/>
            <a:ext cx="9521825" cy="644144"/>
          </a:xfrm>
          <a:prstGeom prst="rect">
            <a:avLst/>
          </a:prstGeom>
        </p:spPr>
        <p:txBody>
          <a:bodyPr wrap="square">
            <a:normAutofit lnSpcReduction="10000"/>
          </a:bodyPr>
          <a:lstStyle/>
          <a:p>
            <a:pPr algn="ctr"/>
            <a:r>
              <a:rPr lang="en-US" altLang="zh-CN" sz="4000" b="1" dirty="0">
                <a:solidFill>
                  <a:schemeClr val="accent1"/>
                </a:solidFill>
                <a:latin typeface="Helvetica" pitchFamily="2" charset="0"/>
                <a:cs typeface="+mn-ea"/>
              </a:rPr>
              <a:t>Model for Requirements</a:t>
            </a:r>
            <a:endParaRPr lang="zh-CN" altLang="en-US" sz="4000" b="1" dirty="0">
              <a:solidFill>
                <a:schemeClr val="accent1"/>
              </a:solidFill>
              <a:latin typeface="Helvetica" pitchFamily="2" charset="0"/>
              <a:cs typeface="+mn-ea"/>
              <a:sym typeface="+mn-lt"/>
            </a:endParaRPr>
          </a:p>
        </p:txBody>
      </p:sp>
      <p:grpSp>
        <p:nvGrpSpPr>
          <p:cNvPr id="4" name="组合 3"/>
          <p:cNvGrpSpPr/>
          <p:nvPr/>
        </p:nvGrpSpPr>
        <p:grpSpPr>
          <a:xfrm>
            <a:off x="4819048" y="1319889"/>
            <a:ext cx="2553904" cy="2646878"/>
            <a:chOff x="5865211" y="1319889"/>
            <a:chExt cx="2553904" cy="2646878"/>
          </a:xfrm>
        </p:grpSpPr>
        <p:sp>
          <p:nvSpPr>
            <p:cNvPr id="2" name="文本框 1"/>
            <p:cNvSpPr txBox="1"/>
            <p:nvPr/>
          </p:nvSpPr>
          <p:spPr>
            <a:xfrm>
              <a:off x="5865211" y="1319889"/>
              <a:ext cx="2553904" cy="2646878"/>
            </a:xfrm>
            <a:prstGeom prst="rect">
              <a:avLst/>
            </a:prstGeom>
            <a:noFill/>
          </p:spPr>
          <p:txBody>
            <a:bodyPr wrap="none" rtlCol="0">
              <a:spAutoFit/>
            </a:bodyPr>
            <a:lstStyle/>
            <a:p>
              <a:r>
                <a:rPr lang="en-US" altLang="zh-CN" sz="16600" dirty="0">
                  <a:solidFill>
                    <a:schemeClr val="accent1"/>
                  </a:solidFill>
                  <a:latin typeface="Helvetica" pitchFamily="2" charset="0"/>
                  <a:cs typeface="+mn-ea"/>
                  <a:sym typeface="+mn-lt"/>
                </a:rPr>
                <a:t>03</a:t>
              </a:r>
              <a:endParaRPr lang="zh-CN" altLang="en-US" sz="16600" dirty="0">
                <a:solidFill>
                  <a:schemeClr val="accent1"/>
                </a:solidFill>
                <a:latin typeface="Helvetica" pitchFamily="2" charset="0"/>
                <a:cs typeface="+mn-ea"/>
                <a:sym typeface="+mn-lt"/>
              </a:endParaRPr>
            </a:p>
          </p:txBody>
        </p:sp>
        <p:sp>
          <p:nvSpPr>
            <p:cNvPr id="3" name="文本框 2"/>
            <p:cNvSpPr txBox="1"/>
            <p:nvPr/>
          </p:nvSpPr>
          <p:spPr>
            <a:xfrm>
              <a:off x="5865211" y="2574748"/>
              <a:ext cx="2553904" cy="461665"/>
            </a:xfrm>
            <a:prstGeom prst="rect">
              <a:avLst/>
            </a:prstGeom>
            <a:solidFill>
              <a:schemeClr val="bg1"/>
            </a:solidFill>
          </p:spPr>
          <p:txBody>
            <a:bodyPr wrap="square" rtlCol="0">
              <a:spAutoFit/>
            </a:bodyPr>
            <a:lstStyle/>
            <a:p>
              <a:pPr algn="dist"/>
              <a:r>
                <a:rPr lang="en-US" altLang="zh-CN" sz="2400" dirty="0">
                  <a:solidFill>
                    <a:schemeClr val="accent1"/>
                  </a:solidFill>
                  <a:latin typeface="Helvetica" pitchFamily="2" charset="0"/>
                  <a:cs typeface="Arial" panose="020B0604020202020204" pitchFamily="34" charset="0"/>
                  <a:sym typeface="+mn-lt"/>
                </a:rPr>
                <a:t>PART</a:t>
              </a:r>
              <a:r>
                <a:rPr lang="zh-CN" altLang="en-US" sz="2400" dirty="0">
                  <a:solidFill>
                    <a:schemeClr val="accent1"/>
                  </a:solidFill>
                  <a:latin typeface="Helvetica" pitchFamily="2" charset="0"/>
                  <a:cs typeface="Arial" panose="020B0604020202020204" pitchFamily="34" charset="0"/>
                  <a:sym typeface="+mn-lt"/>
                </a:rPr>
                <a:t> </a:t>
              </a:r>
              <a:r>
                <a:rPr lang="en-US" altLang="zh-CN" sz="2400" dirty="0">
                  <a:solidFill>
                    <a:schemeClr val="accent1"/>
                  </a:solidFill>
                  <a:latin typeface="Helvetica" pitchFamily="2" charset="0"/>
                  <a:cs typeface="Arial" panose="020B0604020202020204" pitchFamily="34" charset="0"/>
                  <a:sym typeface="+mn-lt"/>
                </a:rPr>
                <a:t>THREE </a:t>
              </a:r>
              <a:endParaRPr lang="zh-CN" altLang="en-US" sz="2400" dirty="0">
                <a:solidFill>
                  <a:schemeClr val="accent1"/>
                </a:solidFill>
                <a:latin typeface="Helvetica" pitchFamily="2" charset="0"/>
                <a:cs typeface="Arial" panose="020B0604020202020204" pitchFamily="34" charset="0"/>
                <a:sym typeface="+mn-lt"/>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rmAutofit/>
          </a:bodyPr>
          <a:lstStyle/>
          <a:p>
            <a:r>
              <a:rPr lang="en-US" altLang="zh-CN" sz="3200" dirty="0"/>
              <a:t>Models for Requirements</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7" name="TextBox 3"/>
          <p:cNvSpPr txBox="1"/>
          <p:nvPr/>
        </p:nvSpPr>
        <p:spPr>
          <a:xfrm>
            <a:off x="572375" y="1689853"/>
            <a:ext cx="11163995" cy="2862322"/>
          </a:xfrm>
          <a:prstGeom prst="rect">
            <a:avLst/>
          </a:prstGeom>
          <a:noFill/>
        </p:spPr>
        <p:txBody>
          <a:bodyPr wrap="square">
            <a:spAutoFit/>
          </a:bodyPr>
          <a:lstStyle/>
          <a:p>
            <a:r>
              <a:rPr lang="en-US" altLang="zh-CN" sz="2000" dirty="0"/>
              <a:t>As you build understanding of the requirements through </a:t>
            </a:r>
            <a:r>
              <a:rPr lang="en-US" altLang="zh-CN" sz="2000" b="1" dirty="0">
                <a:solidFill>
                  <a:srgbClr val="FF0000"/>
                </a:solidFill>
              </a:rPr>
              <a:t>viewpoint analysis, scenarios, use cases, </a:t>
            </a:r>
            <a:r>
              <a:rPr lang="en-US" altLang="zh-CN" sz="2000" dirty="0"/>
              <a:t>etc., use </a:t>
            </a:r>
            <a:r>
              <a:rPr lang="en-US" altLang="zh-CN" sz="2000" b="1" dirty="0">
                <a:solidFill>
                  <a:srgbClr val="FF0000"/>
                </a:solidFill>
              </a:rPr>
              <a:t>models</a:t>
            </a:r>
            <a:r>
              <a:rPr lang="en-US" altLang="zh-CN" sz="2000" dirty="0"/>
              <a:t> to analyze and specify requirements. The models provide a bridge between the client's understanding and the developers’. </a:t>
            </a:r>
            <a:endParaRPr lang="en-US" altLang="zh-CN" sz="2000" dirty="0"/>
          </a:p>
          <a:p>
            <a:endParaRPr lang="en-US" altLang="zh-CN" sz="2000" dirty="0"/>
          </a:p>
          <a:p>
            <a:r>
              <a:rPr lang="en-US" altLang="zh-CN" sz="2000" b="1" dirty="0">
                <a:solidFill>
                  <a:srgbClr val="515223"/>
                </a:solidFill>
                <a:latin typeface="Helvetica" pitchFamily="2" charset="0"/>
                <a:cs typeface="Arial" panose="020B0604020202020204" pitchFamily="34" charset="0"/>
              </a:rPr>
              <a:t>The craft of requirements analysis and specification includes selecting the appropriate tool for the particular task.</a:t>
            </a:r>
            <a:endParaRPr lang="en-US" altLang="zh-CN" sz="2000" b="1" dirty="0">
              <a:solidFill>
                <a:srgbClr val="515223"/>
              </a:solidFill>
              <a:latin typeface="Helvetica" pitchFamily="2" charset="0"/>
              <a:cs typeface="Arial" panose="020B0604020202020204" pitchFamily="34" charset="0"/>
            </a:endParaRPr>
          </a:p>
          <a:p>
            <a:pPr lvl="1"/>
            <a:r>
              <a:rPr lang="en-US" altLang="zh-CN" sz="2000" dirty="0"/>
              <a:t>A variety of tools and techniques.</a:t>
            </a:r>
            <a:endParaRPr lang="en-US" altLang="zh-CN" sz="2000" dirty="0"/>
          </a:p>
          <a:p>
            <a:pPr lvl="1"/>
            <a:r>
              <a:rPr lang="en-US" altLang="zh-CN" sz="2000" dirty="0"/>
              <a:t>Many familiar from other courses.</a:t>
            </a:r>
            <a:endParaRPr lang="en-US" altLang="zh-CN" sz="2000" dirty="0"/>
          </a:p>
          <a:p>
            <a:pPr lvl="1"/>
            <a:r>
              <a:rPr lang="en-US" altLang="zh-CN" sz="2000" dirty="0"/>
              <a:t>No correct technique that fits all situations. </a:t>
            </a:r>
            <a:endParaRPr lang="en-US" altLang="zh-CN"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rmAutofit/>
          </a:bodyPr>
          <a:lstStyle/>
          <a:p>
            <a:r>
              <a:rPr lang="en-US" altLang="zh-CN" sz="3200" dirty="0"/>
              <a:t>Models: Useful Text</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7" name="TextBox 3"/>
          <p:cNvSpPr txBox="1"/>
          <p:nvPr/>
        </p:nvSpPr>
        <p:spPr>
          <a:xfrm>
            <a:off x="572375" y="1689853"/>
            <a:ext cx="11163995" cy="2554545"/>
          </a:xfrm>
          <a:prstGeom prst="rect">
            <a:avLst/>
          </a:prstGeom>
          <a:noFill/>
        </p:spPr>
        <p:txBody>
          <a:bodyPr wrap="square">
            <a:spAutoFit/>
          </a:bodyPr>
          <a:lstStyle/>
          <a:p>
            <a:r>
              <a:rPr lang="en-US" altLang="zh-CN" sz="2000" dirty="0"/>
              <a:t>Grady Booch, James Rumbaugh, Ivar Jacobson, </a:t>
            </a:r>
            <a:r>
              <a:rPr lang="en-US" altLang="zh-CN" sz="2000" i="1" dirty="0"/>
              <a:t>The Unified Modeling Language</a:t>
            </a:r>
            <a:r>
              <a:rPr lang="en-US" altLang="zh-CN" sz="2000" dirty="0"/>
              <a:t>. Addison-Wesley 1999. </a:t>
            </a:r>
            <a:endParaRPr lang="en-US" altLang="zh-CN" sz="2000" dirty="0"/>
          </a:p>
          <a:p>
            <a:endParaRPr lang="en-US" altLang="zh-CN" sz="2000" dirty="0"/>
          </a:p>
          <a:p>
            <a:r>
              <a:rPr lang="en-US" altLang="zh-CN" sz="2000" dirty="0"/>
              <a:t>Grady Booch, et al., </a:t>
            </a:r>
            <a:r>
              <a:rPr lang="en-US" altLang="zh-CN" sz="2000" i="1" dirty="0"/>
              <a:t>Object-Oriented Analysis and Design with Applications</a:t>
            </a:r>
            <a:r>
              <a:rPr lang="en-US" altLang="zh-CN" sz="2000" dirty="0"/>
              <a:t>, third edition. Benjamin/Cummings 2007. </a:t>
            </a:r>
            <a:endParaRPr lang="en-US" altLang="zh-CN" sz="2000" dirty="0"/>
          </a:p>
          <a:p>
            <a:endParaRPr lang="en-US" altLang="zh-CN" sz="2000" dirty="0"/>
          </a:p>
          <a:p>
            <a:r>
              <a:rPr lang="en-US" altLang="zh-CN" sz="2000" dirty="0"/>
              <a:t>Rob Pooley, Perdita Stevens, </a:t>
            </a:r>
            <a:r>
              <a:rPr lang="en-US" altLang="zh-CN" sz="2000" i="1" dirty="0"/>
              <a:t>Using UML Software Engineering with Objects and Components</a:t>
            </a:r>
            <a:r>
              <a:rPr lang="en-US" altLang="zh-CN" sz="2000" dirty="0"/>
              <a:t>, second edition. Addison-Wesley 2005.</a:t>
            </a:r>
            <a:endParaRPr lang="en-US" altLang="zh-CN"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rmAutofit/>
          </a:bodyPr>
          <a:lstStyle/>
          <a:p>
            <a:r>
              <a:rPr lang="en-US" sz="3200" dirty="0"/>
              <a:t>Models</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7" name="TextBox 3"/>
          <p:cNvSpPr txBox="1"/>
          <p:nvPr/>
        </p:nvSpPr>
        <p:spPr>
          <a:xfrm>
            <a:off x="572375" y="1689853"/>
            <a:ext cx="11163995" cy="2246769"/>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20204" pitchFamily="34" charset="0"/>
              </a:rPr>
              <a:t>A model is a simplification of reality</a:t>
            </a:r>
            <a:endParaRPr lang="en-US" altLang="zh-CN" sz="2000" b="1" dirty="0">
              <a:solidFill>
                <a:srgbClr val="515223"/>
              </a:solidFill>
              <a:latin typeface="Helvetica" pitchFamily="2" charset="0"/>
              <a:cs typeface="Arial" panose="020B0604020202020204" pitchFamily="34" charset="0"/>
            </a:endParaRPr>
          </a:p>
          <a:p>
            <a:pPr lvl="1"/>
            <a:r>
              <a:rPr lang="en-US" altLang="zh-CN" sz="2000" dirty="0"/>
              <a:t>We build models so that we can better understand the system we are developing.</a:t>
            </a:r>
            <a:endParaRPr lang="en-US" altLang="zh-CN" sz="2000" dirty="0"/>
          </a:p>
          <a:p>
            <a:pPr lvl="1"/>
            <a:r>
              <a:rPr lang="en-US" altLang="zh-CN" sz="2000" dirty="0"/>
              <a:t>We build models of complex system because we cannot comprehend such a system in its entirety. </a:t>
            </a:r>
            <a:endParaRPr lang="en-US" altLang="zh-CN" sz="2000" dirty="0"/>
          </a:p>
          <a:p>
            <a:endParaRPr lang="en-US" altLang="zh-CN" sz="2000" dirty="0"/>
          </a:p>
          <a:p>
            <a:r>
              <a:rPr lang="en-US" altLang="zh-CN" sz="2000" b="1" dirty="0">
                <a:solidFill>
                  <a:srgbClr val="515223"/>
                </a:solidFill>
                <a:latin typeface="Helvetica" pitchFamily="2" charset="0"/>
                <a:cs typeface="Arial" panose="020B0604020202020204" pitchFamily="34" charset="0"/>
              </a:rPr>
              <a:t>Models can be informal or formal. The more complex the project the more valuable a formal model becomes.</a:t>
            </a:r>
            <a:endParaRPr lang="en-US" altLang="zh-CN" sz="2000" b="1" dirty="0">
              <a:solidFill>
                <a:srgbClr val="515223"/>
              </a:solidFill>
              <a:latin typeface="Helvetica" pitchFamily="2" charset="0"/>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rmAutofit/>
          </a:bodyPr>
          <a:lstStyle/>
          <a:p>
            <a:r>
              <a:rPr lang="en-US" sz="3200" dirty="0"/>
              <a:t>Principles of Modeling</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7" name="TextBox 3"/>
          <p:cNvSpPr txBox="1"/>
          <p:nvPr/>
        </p:nvSpPr>
        <p:spPr>
          <a:xfrm>
            <a:off x="572375" y="1689853"/>
            <a:ext cx="11163995" cy="2862322"/>
          </a:xfrm>
          <a:prstGeom prst="rect">
            <a:avLst/>
          </a:prstGeom>
          <a:noFill/>
        </p:spPr>
        <p:txBody>
          <a:bodyPr wrap="square">
            <a:spAutoFit/>
          </a:bodyPr>
          <a:lstStyle/>
          <a:p>
            <a:r>
              <a:rPr lang="en-US" altLang="zh-CN" sz="2000" dirty="0"/>
              <a:t>The choice of what models to create has a profound influence on how a problem is attacked and how a solution is shaped.</a:t>
            </a:r>
            <a:endParaRPr lang="en-US" altLang="zh-CN" sz="2000" dirty="0"/>
          </a:p>
          <a:p>
            <a:endParaRPr lang="en-US" altLang="zh-CN" sz="2000" dirty="0"/>
          </a:p>
          <a:p>
            <a:r>
              <a:rPr lang="en-US" altLang="zh-CN" sz="2000" b="1" dirty="0">
                <a:solidFill>
                  <a:srgbClr val="FF0000"/>
                </a:solidFill>
              </a:rPr>
              <a:t>No single model is sufficient</a:t>
            </a:r>
            <a:r>
              <a:rPr lang="en-US" altLang="zh-CN" sz="2000" dirty="0"/>
              <a:t>. Every nontrivial system is best approached through a small set of nearly independent models.</a:t>
            </a:r>
            <a:endParaRPr lang="en-US" altLang="zh-CN" sz="2000" dirty="0"/>
          </a:p>
          <a:p>
            <a:endParaRPr lang="en-US" altLang="zh-CN" sz="2000" dirty="0"/>
          </a:p>
          <a:p>
            <a:r>
              <a:rPr lang="en-US" altLang="zh-CN" sz="2000" dirty="0"/>
              <a:t>Every model can be expressed at different levels of precision.</a:t>
            </a:r>
            <a:endParaRPr lang="en-US" altLang="zh-CN" sz="2000" dirty="0"/>
          </a:p>
          <a:p>
            <a:endParaRPr lang="en-US" altLang="zh-CN" sz="2000" dirty="0"/>
          </a:p>
          <a:p>
            <a:r>
              <a:rPr lang="en-US" altLang="zh-CN" sz="2000" dirty="0"/>
              <a:t>Good models are connected to reality.</a:t>
            </a:r>
            <a:endParaRPr lang="en-US" altLang="zh-CN"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rmAutofit/>
          </a:bodyPr>
          <a:lstStyle/>
          <a:p>
            <a:r>
              <a:rPr lang="en-US" altLang="zh-CN" sz="3200" dirty="0"/>
              <a:t>The Unified Model Language</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7" name="TextBox 3"/>
          <p:cNvSpPr txBox="1"/>
          <p:nvPr/>
        </p:nvSpPr>
        <p:spPr>
          <a:xfrm>
            <a:off x="572375" y="1689853"/>
            <a:ext cx="11163995" cy="2246769"/>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20204" pitchFamily="34" charset="0"/>
              </a:rPr>
              <a:t>UML is a standard language for modeling software systems</a:t>
            </a:r>
            <a:endParaRPr lang="en-US" altLang="zh-CN" sz="2000" b="1" dirty="0">
              <a:solidFill>
                <a:srgbClr val="515223"/>
              </a:solidFill>
              <a:latin typeface="Helvetica" pitchFamily="2" charset="0"/>
              <a:cs typeface="Arial" panose="020B0604020202020204" pitchFamily="34" charset="0"/>
            </a:endParaRPr>
          </a:p>
          <a:p>
            <a:pPr lvl="1"/>
            <a:r>
              <a:rPr lang="en-US" altLang="zh-CN" sz="2000" dirty="0"/>
              <a:t>Serves as a bridge between the requirements and the implementation.</a:t>
            </a:r>
            <a:endParaRPr lang="en-US" altLang="zh-CN" sz="2000" dirty="0"/>
          </a:p>
          <a:p>
            <a:pPr lvl="1"/>
            <a:endParaRPr lang="en-US" altLang="zh-CN" sz="2000" dirty="0"/>
          </a:p>
          <a:p>
            <a:pPr lvl="1"/>
            <a:r>
              <a:rPr lang="en-US" altLang="zh-CN" sz="2000" dirty="0"/>
              <a:t>Provides a means to specify and document the design of a software system. </a:t>
            </a:r>
            <a:endParaRPr lang="en-US" altLang="zh-CN" sz="2000" dirty="0"/>
          </a:p>
          <a:p>
            <a:pPr lvl="1"/>
            <a:endParaRPr lang="en-US" altLang="zh-CN" sz="2000" dirty="0"/>
          </a:p>
          <a:p>
            <a:pPr lvl="1"/>
            <a:r>
              <a:rPr lang="en-US" altLang="zh-CN" sz="2000" dirty="0"/>
              <a:t>It is intended to be process and programming language independent, but is particularly suited to object-oriented program development.</a:t>
            </a:r>
            <a:endParaRPr lang="en-US" altLang="zh-CN"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rmAutofit/>
          </a:bodyPr>
          <a:lstStyle/>
          <a:p>
            <a:r>
              <a:rPr lang="en-US" altLang="zh-CN" sz="3200" dirty="0"/>
              <a:t>Models: Diagrams and Specification in UML</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7" name="TextBox 3"/>
          <p:cNvSpPr txBox="1"/>
          <p:nvPr/>
        </p:nvSpPr>
        <p:spPr>
          <a:xfrm>
            <a:off x="572375" y="1689853"/>
            <a:ext cx="11163995" cy="2246769"/>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20204" pitchFamily="34" charset="0"/>
              </a:rPr>
              <a:t>In UML, a </a:t>
            </a:r>
            <a:r>
              <a:rPr lang="en-US" altLang="zh-CN" sz="2000" b="1" dirty="0">
                <a:solidFill>
                  <a:srgbClr val="FF0000"/>
                </a:solidFill>
                <a:latin typeface="Helvetica" pitchFamily="2" charset="0"/>
                <a:cs typeface="Arial" panose="020B0604020202020204" pitchFamily="34" charset="0"/>
              </a:rPr>
              <a:t>model</a:t>
            </a:r>
            <a:r>
              <a:rPr lang="en-US" altLang="zh-CN" sz="2000" b="1" dirty="0">
                <a:solidFill>
                  <a:srgbClr val="515223"/>
                </a:solidFill>
                <a:latin typeface="Helvetica" pitchFamily="2" charset="0"/>
                <a:cs typeface="Arial" panose="020B0604020202020204" pitchFamily="34" charset="0"/>
              </a:rPr>
              <a:t> consists of a </a:t>
            </a:r>
            <a:r>
              <a:rPr lang="en-US" altLang="zh-CN" sz="2000" b="1" dirty="0">
                <a:solidFill>
                  <a:srgbClr val="FF0000"/>
                </a:solidFill>
                <a:latin typeface="Helvetica" pitchFamily="2" charset="0"/>
                <a:cs typeface="Arial" panose="020B0604020202020204" pitchFamily="34" charset="0"/>
              </a:rPr>
              <a:t>diagram</a:t>
            </a:r>
            <a:r>
              <a:rPr lang="en-US" altLang="zh-CN" sz="2000" b="1" dirty="0">
                <a:solidFill>
                  <a:srgbClr val="515223"/>
                </a:solidFill>
                <a:latin typeface="Helvetica" pitchFamily="2" charset="0"/>
                <a:cs typeface="Arial" panose="020B0604020202020204" pitchFamily="34" charset="0"/>
              </a:rPr>
              <a:t> and a </a:t>
            </a:r>
            <a:r>
              <a:rPr lang="en-US" altLang="zh-CN" sz="2000" b="1" dirty="0">
                <a:solidFill>
                  <a:srgbClr val="FF0000"/>
                </a:solidFill>
                <a:latin typeface="Helvetica" pitchFamily="2" charset="0"/>
                <a:cs typeface="Arial" panose="020B0604020202020204" pitchFamily="34" charset="0"/>
              </a:rPr>
              <a:t>specification</a:t>
            </a:r>
            <a:r>
              <a:rPr lang="en-US" altLang="zh-CN" sz="2000" b="1" dirty="0">
                <a:solidFill>
                  <a:srgbClr val="515223"/>
                </a:solidFill>
                <a:latin typeface="Helvetica" pitchFamily="2" charset="0"/>
                <a:cs typeface="Arial" panose="020B0604020202020204" pitchFamily="34" charset="0"/>
              </a:rPr>
              <a:t>.</a:t>
            </a:r>
            <a:endParaRPr lang="en-US" altLang="zh-CN" sz="2000" b="1" dirty="0">
              <a:solidFill>
                <a:srgbClr val="515223"/>
              </a:solidFill>
              <a:latin typeface="Helvetica" pitchFamily="2" charset="0"/>
              <a:cs typeface="Arial" panose="020B0604020202020204" pitchFamily="34" charset="0"/>
            </a:endParaRPr>
          </a:p>
          <a:p>
            <a:pPr lvl="1"/>
            <a:r>
              <a:rPr lang="en-US" altLang="zh-CN" sz="2000" dirty="0"/>
              <a:t>A </a:t>
            </a:r>
            <a:r>
              <a:rPr lang="en-US" altLang="zh-CN" sz="2000" b="1" dirty="0">
                <a:solidFill>
                  <a:srgbClr val="FF0000"/>
                </a:solidFill>
              </a:rPr>
              <a:t>diagram</a:t>
            </a:r>
            <a:r>
              <a:rPr lang="en-US" altLang="zh-CN" sz="2000" dirty="0"/>
              <a:t> is the graphical representation of a set of elements, usually rendered as a connected graph of vertices (things) and arcs (relationships).</a:t>
            </a:r>
            <a:endParaRPr lang="en-US" altLang="zh-CN" sz="2000" dirty="0"/>
          </a:p>
          <a:p>
            <a:pPr lvl="1"/>
            <a:r>
              <a:rPr lang="en-US" altLang="zh-CN" sz="2000" dirty="0"/>
              <a:t>Each diagram is supported by technical </a:t>
            </a:r>
            <a:r>
              <a:rPr lang="en-US" altLang="zh-CN" sz="2000" b="1" dirty="0">
                <a:solidFill>
                  <a:srgbClr val="FF0000"/>
                </a:solidFill>
              </a:rPr>
              <a:t>documentation</a:t>
            </a:r>
            <a:r>
              <a:rPr lang="en-US" altLang="zh-CN" sz="2000" dirty="0"/>
              <a:t> that </a:t>
            </a:r>
            <a:r>
              <a:rPr lang="en-US" altLang="zh-CN" sz="2000" b="1" dirty="0">
                <a:solidFill>
                  <a:srgbClr val="FF0000"/>
                </a:solidFill>
              </a:rPr>
              <a:t>specifies</a:t>
            </a:r>
            <a:r>
              <a:rPr lang="en-US" altLang="zh-CN" sz="2000" dirty="0"/>
              <a:t> in more detail the model represented by the diagram. </a:t>
            </a:r>
            <a:endParaRPr lang="en-US" altLang="zh-CN" sz="2000" dirty="0"/>
          </a:p>
          <a:p>
            <a:endParaRPr lang="en-US" altLang="zh-CN" sz="2000" dirty="0"/>
          </a:p>
          <a:p>
            <a:r>
              <a:rPr lang="en-US" altLang="zh-CN" sz="2000" b="1" dirty="0">
                <a:solidFill>
                  <a:srgbClr val="515223"/>
                </a:solidFill>
                <a:latin typeface="Helvetica" pitchFamily="2" charset="0"/>
                <a:cs typeface="Arial" panose="020B0604020202020204" pitchFamily="34" charset="0"/>
              </a:rPr>
              <a:t>A diagram without a specification is of little use</a:t>
            </a:r>
            <a:endParaRPr lang="en-US" altLang="zh-CN" sz="2000" b="1" dirty="0">
              <a:solidFill>
                <a:srgbClr val="515223"/>
              </a:solidFill>
              <a:latin typeface="Helvetica" pitchFamily="2" charset="0"/>
              <a:cs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rmAutofit/>
          </a:bodyPr>
          <a:lstStyle/>
          <a:p>
            <a:r>
              <a:rPr lang="en-US" altLang="zh-CN" sz="3200" dirty="0"/>
              <a:t>Data-Flow Models</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7" name="TextBox 3"/>
          <p:cNvSpPr txBox="1"/>
          <p:nvPr/>
        </p:nvSpPr>
        <p:spPr>
          <a:xfrm>
            <a:off x="514002" y="1435853"/>
            <a:ext cx="11163995" cy="400110"/>
          </a:xfrm>
          <a:prstGeom prst="rect">
            <a:avLst/>
          </a:prstGeom>
          <a:noFill/>
        </p:spPr>
        <p:txBody>
          <a:bodyPr wrap="square">
            <a:spAutoFit/>
          </a:bodyPr>
          <a:lstStyle/>
          <a:p>
            <a:r>
              <a:rPr lang="en-US" altLang="zh-CN" sz="2000" dirty="0"/>
              <a:t>An informal modeling technique to show the flow of data through a system.</a:t>
            </a:r>
            <a:endParaRPr lang="en-US" altLang="zh-CN" sz="2000" dirty="0"/>
          </a:p>
        </p:txBody>
      </p:sp>
      <p:pic>
        <p:nvPicPr>
          <p:cNvPr id="4" name="图片 3"/>
          <p:cNvPicPr>
            <a:picLocks noChangeAspect="1"/>
          </p:cNvPicPr>
          <p:nvPr/>
        </p:nvPicPr>
        <p:blipFill>
          <a:blip r:embed="rId1"/>
          <a:stretch>
            <a:fillRect/>
          </a:stretch>
        </p:blipFill>
        <p:spPr>
          <a:xfrm>
            <a:off x="3784599" y="2112393"/>
            <a:ext cx="4622800" cy="3728439"/>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Autofit/>
          </a:bodyPr>
          <a:lstStyle/>
          <a:p>
            <a:r>
              <a:rPr lang="en-US" altLang="zh-CN" sz="3200" dirty="0"/>
              <a:t>Data-Flow Model </a:t>
            </a:r>
            <a:br>
              <a:rPr lang="en-US" altLang="zh-CN" sz="3200" dirty="0"/>
            </a:br>
            <a:r>
              <a:rPr lang="en-US" altLang="zh-CN" sz="3200" dirty="0"/>
              <a:t>Example: University Admissions</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1424809" y="1349168"/>
            <a:ext cx="9342381" cy="4159664"/>
          </a:xfrm>
          <a:prstGeom prst="rect">
            <a:avLst/>
          </a:prstGeom>
        </p:spPr>
      </p:pic>
      <p:sp>
        <p:nvSpPr>
          <p:cNvPr id="4" name="Rectangle 3"/>
          <p:cNvSpPr/>
          <p:nvPr/>
        </p:nvSpPr>
        <p:spPr>
          <a:xfrm>
            <a:off x="1719470" y="3985591"/>
            <a:ext cx="4502426" cy="1523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Any Problem?</a:t>
            </a:r>
            <a:endParaRPr lang="en-US" dirty="0">
              <a:solidFill>
                <a:srgbClr val="C00000"/>
              </a:solidFill>
            </a:endParaRPr>
          </a:p>
        </p:txBody>
      </p:sp>
      <p:pic>
        <p:nvPicPr>
          <p:cNvPr id="5" name="图片 3"/>
          <p:cNvPicPr>
            <a:picLocks noChangeAspect="1"/>
          </p:cNvPicPr>
          <p:nvPr/>
        </p:nvPicPr>
        <p:blipFill>
          <a:blip r:embed="rId2"/>
          <a:stretch>
            <a:fillRect/>
          </a:stretch>
        </p:blipFill>
        <p:spPr>
          <a:xfrm>
            <a:off x="0" y="3985591"/>
            <a:ext cx="2870064" cy="23148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Autofit/>
          </a:bodyPr>
          <a:lstStyle/>
          <a:p>
            <a:r>
              <a:rPr lang="en-US" altLang="zh-CN" sz="3200" dirty="0"/>
              <a:t>Data-Flow Model </a:t>
            </a:r>
            <a:br>
              <a:rPr lang="en-US" altLang="zh-CN" sz="3200" dirty="0"/>
            </a:br>
            <a:r>
              <a:rPr lang="en-US" altLang="zh-CN" sz="3200" dirty="0"/>
              <a:t>Example: University Admissions</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1424809" y="1349168"/>
            <a:ext cx="9342381" cy="41596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5" name="TextBox 4"/>
          <p:cNvSpPr txBox="1"/>
          <p:nvPr/>
        </p:nvSpPr>
        <p:spPr>
          <a:xfrm>
            <a:off x="891558" y="1184145"/>
            <a:ext cx="11121766" cy="3785652"/>
          </a:xfrm>
          <a:prstGeom prst="rect">
            <a:avLst/>
          </a:prstGeom>
          <a:noFill/>
        </p:spPr>
        <p:txBody>
          <a:bodyPr wrap="square">
            <a:spAutoFit/>
          </a:bodyPr>
          <a:lstStyle/>
          <a:p>
            <a:r>
              <a:rPr lang="en-US" sz="2000" dirty="0"/>
              <a:t>4. Student A selects Exam 1</a:t>
            </a:r>
            <a:endParaRPr lang="en-US" sz="2000" dirty="0"/>
          </a:p>
          <a:p>
            <a:endParaRPr lang="en-US" sz="2000" dirty="0"/>
          </a:p>
          <a:p>
            <a:pPr>
              <a:buFont typeface="+mj-lt"/>
              <a:buAutoNum type="arabicPeriod" startAt="5"/>
            </a:pPr>
            <a:r>
              <a:rPr lang="en-US" sz="2000" dirty="0"/>
              <a:t>A list of questions is displayed, each marked to indicate whether completed or not. </a:t>
            </a:r>
            <a:r>
              <a:rPr lang="en-US" sz="2000" b="1" dirty="0">
                <a:solidFill>
                  <a:srgbClr val="FF0000"/>
                </a:solidFill>
              </a:rPr>
              <a:t>[Can the questions be answered in any order?] </a:t>
            </a:r>
            <a:endParaRPr lang="en-US" sz="2000" b="1" dirty="0">
              <a:solidFill>
                <a:srgbClr val="FF0000"/>
              </a:solidFill>
            </a:endParaRPr>
          </a:p>
          <a:p>
            <a:pPr>
              <a:buFont typeface="+mj-lt"/>
              <a:buAutoNum type="arabicPeriod" startAt="5"/>
            </a:pPr>
            <a:endParaRPr lang="en-US" sz="2000" dirty="0"/>
          </a:p>
          <a:p>
            <a:pPr>
              <a:buFont typeface="+mj-lt"/>
              <a:buAutoNum type="arabicPeriod" startAt="5"/>
            </a:pPr>
            <a:r>
              <a:rPr lang="en-US" sz="2000" dirty="0"/>
              <a:t>Student A selects a question and chooses whether to submit a new answer or edit a previous answer. </a:t>
            </a:r>
            <a:r>
              <a:rPr lang="en-US" sz="2000" b="1" dirty="0">
                <a:solidFill>
                  <a:srgbClr val="FF0000"/>
                </a:solidFill>
              </a:rPr>
              <a:t>[Is it always possible to edit a previous answer? Are there other options?] </a:t>
            </a:r>
            <a:endParaRPr lang="en-US" sz="2000" b="1" dirty="0">
              <a:solidFill>
                <a:srgbClr val="FF0000"/>
              </a:solidFill>
            </a:endParaRPr>
          </a:p>
          <a:p>
            <a:pPr>
              <a:buFont typeface="+mj-lt"/>
              <a:buAutoNum type="arabicPeriod" startAt="5"/>
            </a:pPr>
            <a:endParaRPr lang="en-US" sz="2000" dirty="0"/>
          </a:p>
          <a:p>
            <a:pPr>
              <a:buFont typeface="+mj-lt"/>
              <a:buAutoNum type="arabicPeriod" startAt="5"/>
            </a:pPr>
            <a:r>
              <a:rPr lang="en-US" sz="2000" b="1" dirty="0">
                <a:solidFill>
                  <a:srgbClr val="FF0000"/>
                </a:solidFill>
              </a:rPr>
              <a:t>[What types of question are there: text, multiple choice, etc.?] </a:t>
            </a:r>
            <a:r>
              <a:rPr lang="en-US" sz="2000" dirty="0"/>
              <a:t>The first question requires a written answer. Student A is submitting a new answer. The student has a choice whether to type the solution into the browser or to attach a separate file. Student A decides to attach a file. </a:t>
            </a:r>
            <a:r>
              <a:rPr lang="en-US" sz="2000" b="1" dirty="0">
                <a:solidFill>
                  <a:srgbClr val="FF0000"/>
                </a:solidFill>
              </a:rPr>
              <a:t>[What types of file are accepted?] </a:t>
            </a:r>
            <a:endParaRPr lang="en-US" sz="2000" b="1" dirty="0">
              <a:solidFill>
                <a:srgbClr val="FF0000"/>
              </a:solidFill>
            </a:endParaRPr>
          </a:p>
        </p:txBody>
      </p:sp>
      <p:sp>
        <p:nvSpPr>
          <p:cNvPr id="6" name="Title 1"/>
          <p:cNvSpPr>
            <a:spLocks noGrp="1"/>
          </p:cNvSpPr>
          <p:nvPr>
            <p:ph type="title"/>
          </p:nvPr>
        </p:nvSpPr>
        <p:spPr>
          <a:xfrm>
            <a:off x="1091254" y="237834"/>
            <a:ext cx="9363071" cy="790865"/>
          </a:xfrm>
        </p:spPr>
        <p:txBody>
          <a:bodyPr>
            <a:normAutofit/>
          </a:bodyPr>
          <a:lstStyle/>
          <a:p>
            <a:r>
              <a:rPr lang="en-US" altLang="zh-CN" sz="3000" dirty="0"/>
              <a:t>Developing a Scenario with a Client (continued) </a:t>
            </a:r>
            <a:endParaRPr lang="en-US" sz="3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Autofit/>
          </a:bodyPr>
          <a:lstStyle/>
          <a:p>
            <a:r>
              <a:rPr lang="en-US" altLang="zh-CN" sz="3200" dirty="0"/>
              <a:t>Data-Flow Model </a:t>
            </a:r>
            <a:br>
              <a:rPr lang="en-US" altLang="zh-CN" sz="3200" dirty="0"/>
            </a:br>
            <a:r>
              <a:rPr lang="en-US" altLang="zh-CN" sz="3200" dirty="0"/>
              <a:t>Example: Assemble Application</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pic>
        <p:nvPicPr>
          <p:cNvPr id="4" name="图片 3"/>
          <p:cNvPicPr>
            <a:picLocks noChangeAspect="1"/>
          </p:cNvPicPr>
          <p:nvPr/>
        </p:nvPicPr>
        <p:blipFill>
          <a:blip r:embed="rId1"/>
          <a:stretch>
            <a:fillRect/>
          </a:stretch>
        </p:blipFill>
        <p:spPr>
          <a:xfrm>
            <a:off x="1404356" y="1306410"/>
            <a:ext cx="9383288" cy="4474630"/>
          </a:xfrm>
          <a:prstGeom prst="rect">
            <a:avLst/>
          </a:prstGeom>
        </p:spPr>
      </p:pic>
      <p:pic>
        <p:nvPicPr>
          <p:cNvPr id="5" name="图片 3"/>
          <p:cNvPicPr>
            <a:picLocks noChangeAspect="1"/>
          </p:cNvPicPr>
          <p:nvPr/>
        </p:nvPicPr>
        <p:blipFill>
          <a:blip r:embed="rId2"/>
          <a:stretch>
            <a:fillRect/>
          </a:stretch>
        </p:blipFill>
        <p:spPr>
          <a:xfrm>
            <a:off x="0" y="4461352"/>
            <a:ext cx="2177034" cy="1755849"/>
          </a:xfrm>
          <a:prstGeom prst="rect">
            <a:avLst/>
          </a:prstGeom>
        </p:spPr>
      </p:pic>
      <p:sp>
        <p:nvSpPr>
          <p:cNvPr id="6" name="Rectangle 5"/>
          <p:cNvSpPr/>
          <p:nvPr/>
        </p:nvSpPr>
        <p:spPr>
          <a:xfrm>
            <a:off x="5531668" y="4346863"/>
            <a:ext cx="2716039" cy="1095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Any Problem?</a:t>
            </a:r>
            <a:endParaRPr lang="en-US" dirty="0">
              <a:solidFill>
                <a:srgbClr val="C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Autofit/>
          </a:bodyPr>
          <a:lstStyle/>
          <a:p>
            <a:r>
              <a:rPr lang="en-US" altLang="zh-CN" sz="3200" dirty="0"/>
              <a:t>Data-Flow Model </a:t>
            </a:r>
            <a:br>
              <a:rPr lang="en-US" altLang="zh-CN" sz="3200" dirty="0"/>
            </a:br>
            <a:r>
              <a:rPr lang="en-US" altLang="zh-CN" sz="3200" dirty="0"/>
              <a:t>Example: Assemble Application</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pic>
        <p:nvPicPr>
          <p:cNvPr id="4" name="图片 3"/>
          <p:cNvPicPr>
            <a:picLocks noChangeAspect="1"/>
          </p:cNvPicPr>
          <p:nvPr/>
        </p:nvPicPr>
        <p:blipFill>
          <a:blip r:embed="rId1"/>
          <a:stretch>
            <a:fillRect/>
          </a:stretch>
        </p:blipFill>
        <p:spPr>
          <a:xfrm>
            <a:off x="1404356" y="1306410"/>
            <a:ext cx="9383288" cy="4474630"/>
          </a:xfrm>
          <a:prstGeom prst="rect">
            <a:avLst/>
          </a:prstGeom>
        </p:spPr>
      </p:pic>
      <p:pic>
        <p:nvPicPr>
          <p:cNvPr id="5" name="图片 3"/>
          <p:cNvPicPr>
            <a:picLocks noChangeAspect="1"/>
          </p:cNvPicPr>
          <p:nvPr/>
        </p:nvPicPr>
        <p:blipFill>
          <a:blip r:embed="rId2"/>
          <a:stretch>
            <a:fillRect/>
          </a:stretch>
        </p:blipFill>
        <p:spPr>
          <a:xfrm>
            <a:off x="0" y="4461352"/>
            <a:ext cx="2177034" cy="1755849"/>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Autofit/>
          </a:bodyPr>
          <a:lstStyle/>
          <a:p>
            <a:r>
              <a:rPr lang="en-US" altLang="zh-CN" sz="3200" dirty="0"/>
              <a:t>Data-Flow Model </a:t>
            </a:r>
            <a:br>
              <a:rPr lang="en-US" altLang="zh-CN" sz="3200" dirty="0"/>
            </a:br>
            <a:r>
              <a:rPr lang="en-US" altLang="zh-CN" sz="3200" dirty="0"/>
              <a:t>Example: Process Completed Application</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pic>
        <p:nvPicPr>
          <p:cNvPr id="4" name="图片 3"/>
          <p:cNvPicPr>
            <a:picLocks noChangeAspect="1"/>
          </p:cNvPicPr>
          <p:nvPr/>
        </p:nvPicPr>
        <p:blipFill>
          <a:blip r:embed="rId1"/>
          <a:stretch>
            <a:fillRect/>
          </a:stretch>
        </p:blipFill>
        <p:spPr>
          <a:xfrm>
            <a:off x="1811611" y="1128068"/>
            <a:ext cx="8568778" cy="4774892"/>
          </a:xfrm>
          <a:prstGeom prst="rect">
            <a:avLst/>
          </a:prstGeom>
        </p:spPr>
      </p:pic>
      <p:pic>
        <p:nvPicPr>
          <p:cNvPr id="5" name="图片 3"/>
          <p:cNvPicPr>
            <a:picLocks noChangeAspect="1"/>
          </p:cNvPicPr>
          <p:nvPr/>
        </p:nvPicPr>
        <p:blipFill>
          <a:blip r:embed="rId2"/>
          <a:stretch>
            <a:fillRect/>
          </a:stretch>
        </p:blipFill>
        <p:spPr>
          <a:xfrm>
            <a:off x="0" y="4461352"/>
            <a:ext cx="2177034" cy="1755849"/>
          </a:xfrm>
          <a:prstGeom prst="rect">
            <a:avLst/>
          </a:prstGeom>
        </p:spPr>
      </p:pic>
      <p:sp>
        <p:nvSpPr>
          <p:cNvPr id="7" name="Rectangle 6"/>
          <p:cNvSpPr/>
          <p:nvPr/>
        </p:nvSpPr>
        <p:spPr>
          <a:xfrm>
            <a:off x="8202439" y="5268205"/>
            <a:ext cx="3639493" cy="4527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When to use Data-Flow Model?</a:t>
            </a:r>
            <a:endParaRPr lang="en-US" dirty="0">
              <a:solidFill>
                <a:srgbClr val="C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rmAutofit/>
          </a:bodyPr>
          <a:lstStyle/>
          <a:p>
            <a:r>
              <a:rPr lang="en-US" altLang="zh-CN" sz="3200" dirty="0"/>
              <a:t>Decision Table Model</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7" name="TextBox 3"/>
          <p:cNvSpPr txBox="1"/>
          <p:nvPr/>
        </p:nvSpPr>
        <p:spPr>
          <a:xfrm>
            <a:off x="514002" y="988788"/>
            <a:ext cx="11163995" cy="400110"/>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20204" pitchFamily="34" charset="0"/>
              </a:rPr>
              <a:t>University Admission Decision</a:t>
            </a:r>
            <a:endParaRPr lang="en-US" altLang="zh-CN" sz="2000" b="1" dirty="0">
              <a:solidFill>
                <a:srgbClr val="515223"/>
              </a:solidFill>
              <a:latin typeface="Helvetica" pitchFamily="2" charset="0"/>
              <a:cs typeface="Arial" panose="020B0604020202020204" pitchFamily="34" charset="0"/>
            </a:endParaRPr>
          </a:p>
        </p:txBody>
      </p:sp>
      <p:pic>
        <p:nvPicPr>
          <p:cNvPr id="4" name="图片 3"/>
          <p:cNvPicPr>
            <a:picLocks noChangeAspect="1"/>
          </p:cNvPicPr>
          <p:nvPr/>
        </p:nvPicPr>
        <p:blipFill>
          <a:blip r:embed="rId1"/>
          <a:stretch>
            <a:fillRect/>
          </a:stretch>
        </p:blipFill>
        <p:spPr>
          <a:xfrm>
            <a:off x="1949212" y="1431788"/>
            <a:ext cx="8293574" cy="3434146"/>
          </a:xfrm>
          <a:prstGeom prst="rect">
            <a:avLst/>
          </a:prstGeom>
        </p:spPr>
      </p:pic>
      <p:sp>
        <p:nvSpPr>
          <p:cNvPr id="6" name="文本框 5"/>
          <p:cNvSpPr txBox="1"/>
          <p:nvPr/>
        </p:nvSpPr>
        <p:spPr>
          <a:xfrm>
            <a:off x="514002" y="4949422"/>
            <a:ext cx="9550399" cy="1015663"/>
          </a:xfrm>
          <a:prstGeom prst="rect">
            <a:avLst/>
          </a:prstGeom>
          <a:noFill/>
        </p:spPr>
        <p:txBody>
          <a:bodyPr wrap="square">
            <a:spAutoFit/>
          </a:bodyPr>
          <a:lstStyle/>
          <a:p>
            <a:r>
              <a:rPr lang="en-US" altLang="zh-CN" sz="2000" dirty="0"/>
              <a:t>Each column is a separate decision case. The columns are processed from left to right. Note that the rules are specific and testable.</a:t>
            </a:r>
            <a:endParaRPr lang="en-US" altLang="zh-CN" sz="2000" dirty="0"/>
          </a:p>
          <a:p>
            <a:r>
              <a:rPr lang="en-US" altLang="zh-CN" sz="2000" dirty="0">
                <a:solidFill>
                  <a:srgbClr val="C00000"/>
                </a:solidFill>
              </a:rPr>
              <a:t>Recall any model you learned previously?</a:t>
            </a:r>
            <a:endParaRPr lang="zh-CN" altLang="en-US" sz="2000" dirty="0">
              <a:solidFill>
                <a:srgbClr val="C0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rmAutofit/>
          </a:bodyPr>
          <a:lstStyle/>
          <a:p>
            <a:r>
              <a:rPr lang="en-US" altLang="zh-CN" sz="3200" dirty="0"/>
              <a:t>Flowchart Models</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7" name="TextBox 3"/>
          <p:cNvSpPr txBox="1"/>
          <p:nvPr/>
        </p:nvSpPr>
        <p:spPr>
          <a:xfrm>
            <a:off x="572375" y="1364733"/>
            <a:ext cx="11163995" cy="707886"/>
          </a:xfrm>
          <a:prstGeom prst="rect">
            <a:avLst/>
          </a:prstGeom>
          <a:noFill/>
        </p:spPr>
        <p:txBody>
          <a:bodyPr wrap="square">
            <a:spAutoFit/>
          </a:bodyPr>
          <a:lstStyle/>
          <a:p>
            <a:r>
              <a:rPr lang="en-US" altLang="zh-CN" sz="2000" dirty="0"/>
              <a:t>An informal modeling technique to show the logic of part of a system and paths that data takes through a system. </a:t>
            </a:r>
            <a:endParaRPr lang="en-US" altLang="zh-CN" sz="2000" b="1" dirty="0">
              <a:solidFill>
                <a:srgbClr val="515223"/>
              </a:solidFill>
              <a:latin typeface="Helvetica" pitchFamily="2" charset="0"/>
              <a:cs typeface="Arial" panose="020B0604020202020204" pitchFamily="34" charset="0"/>
            </a:endParaRPr>
          </a:p>
        </p:txBody>
      </p:sp>
      <p:pic>
        <p:nvPicPr>
          <p:cNvPr id="5" name="图片 4"/>
          <p:cNvPicPr>
            <a:picLocks noChangeAspect="1"/>
          </p:cNvPicPr>
          <p:nvPr/>
        </p:nvPicPr>
        <p:blipFill>
          <a:blip r:embed="rId1"/>
          <a:stretch>
            <a:fillRect/>
          </a:stretch>
        </p:blipFill>
        <p:spPr>
          <a:xfrm>
            <a:off x="3955120" y="2072619"/>
            <a:ext cx="4281759" cy="3862189"/>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10318867" cy="790865"/>
          </a:xfrm>
        </p:spPr>
        <p:txBody>
          <a:bodyPr>
            <a:normAutofit fontScale="90000"/>
          </a:bodyPr>
          <a:lstStyle/>
          <a:p>
            <a:r>
              <a:rPr lang="en-US" dirty="0"/>
              <a:t>Example:</a:t>
            </a:r>
            <a:r>
              <a:rPr lang="zh-CN" altLang="en-US" dirty="0"/>
              <a:t> </a:t>
            </a:r>
            <a:r>
              <a:rPr lang="en-US" dirty="0"/>
              <a:t>University</a:t>
            </a:r>
            <a:r>
              <a:rPr lang="zh-CN" altLang="en-US" dirty="0"/>
              <a:t> </a:t>
            </a:r>
            <a:r>
              <a:rPr lang="en-US" dirty="0"/>
              <a:t>Admissions</a:t>
            </a:r>
            <a:r>
              <a:rPr lang="zh-CN" altLang="en-US" dirty="0"/>
              <a:t> </a:t>
            </a:r>
            <a:r>
              <a:rPr lang="en-US" dirty="0"/>
              <a:t>Assemble</a:t>
            </a:r>
            <a:r>
              <a:rPr lang="zh-CN" altLang="en-US" dirty="0"/>
              <a:t> </a:t>
            </a:r>
            <a:r>
              <a:rPr lang="en-US" dirty="0"/>
              <a:t>Application</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82756" y="1480931"/>
            <a:ext cx="9569711" cy="4747710"/>
          </a:xfrm>
          <a:prstGeom prst="rect">
            <a:avLst/>
          </a:prstGeom>
        </p:spPr>
      </p:pic>
      <p:sp>
        <p:nvSpPr>
          <p:cNvPr id="6" name="Rectangle 5"/>
          <p:cNvSpPr/>
          <p:nvPr/>
        </p:nvSpPr>
        <p:spPr>
          <a:xfrm>
            <a:off x="6096000" y="4373217"/>
            <a:ext cx="3041926" cy="1855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When to use Flowchart?</a:t>
            </a:r>
            <a:endParaRPr lang="en-US" dirty="0">
              <a:solidFill>
                <a:srgbClr val="C00000"/>
              </a:solidFill>
            </a:endParaRPr>
          </a:p>
        </p:txBody>
      </p:sp>
      <p:pic>
        <p:nvPicPr>
          <p:cNvPr id="4" name="图片 4"/>
          <p:cNvPicPr>
            <a:picLocks noChangeAspect="1"/>
          </p:cNvPicPr>
          <p:nvPr/>
        </p:nvPicPr>
        <p:blipFill>
          <a:blip r:embed="rId2"/>
          <a:stretch>
            <a:fillRect/>
          </a:stretch>
        </p:blipFill>
        <p:spPr>
          <a:xfrm>
            <a:off x="0" y="3836505"/>
            <a:ext cx="2662408" cy="2401518"/>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Autofit/>
          </a:bodyPr>
          <a:lstStyle/>
          <a:p>
            <a:r>
              <a:rPr lang="en-US" altLang="zh-CN" sz="3200" dirty="0"/>
              <a:t>Modeling Tools: Pseudo-code</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8" name="TextBox 3"/>
          <p:cNvSpPr txBox="1"/>
          <p:nvPr/>
        </p:nvSpPr>
        <p:spPr>
          <a:xfrm>
            <a:off x="572375" y="1689853"/>
            <a:ext cx="11163995" cy="4401205"/>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20204" pitchFamily="34" charset="0"/>
              </a:rPr>
              <a:t>An informal modeling technique to show the logic behind part of a system. </a:t>
            </a:r>
            <a:endParaRPr lang="en-US" altLang="zh-CN" sz="2000" b="1" dirty="0">
              <a:solidFill>
                <a:srgbClr val="515223"/>
              </a:solidFill>
              <a:latin typeface="Helvetica" pitchFamily="2" charset="0"/>
              <a:cs typeface="Arial" panose="020B0604020202020204" pitchFamily="34" charset="0"/>
            </a:endParaRPr>
          </a:p>
          <a:p>
            <a:endParaRPr lang="en-US" altLang="zh-CN" sz="2000" dirty="0"/>
          </a:p>
          <a:p>
            <a:r>
              <a:rPr lang="en-US" altLang="zh-CN" sz="2000" b="1" dirty="0">
                <a:solidFill>
                  <a:srgbClr val="515223"/>
                </a:solidFill>
                <a:latin typeface="Helvetica" pitchFamily="2" charset="0"/>
                <a:cs typeface="Arial" panose="020B0604020202020204" pitchFamily="34" charset="0"/>
              </a:rPr>
              <a:t>Example: University Admission Decision </a:t>
            </a:r>
            <a:endParaRPr lang="en-US" altLang="zh-CN" sz="2000" b="1" dirty="0">
              <a:solidFill>
                <a:srgbClr val="515223"/>
              </a:solidFill>
              <a:latin typeface="Helvetica" pitchFamily="2" charset="0"/>
              <a:cs typeface="Arial" panose="020B0604020202020204" pitchFamily="34" charset="0"/>
            </a:endParaRPr>
          </a:p>
          <a:p>
            <a:r>
              <a:rPr lang="en-US" altLang="zh-CN" sz="2000" dirty="0"/>
              <a:t>	</a:t>
            </a:r>
            <a:r>
              <a:rPr lang="en-US" altLang="zh-CN" sz="2000" b="1" dirty="0" err="1"/>
              <a:t>admin_decision</a:t>
            </a:r>
            <a:r>
              <a:rPr lang="en-US" altLang="zh-CN" sz="2000" b="1" dirty="0"/>
              <a:t> </a:t>
            </a:r>
            <a:r>
              <a:rPr lang="en-US" altLang="zh-CN" sz="2000" dirty="0"/>
              <a:t>(application) </a:t>
            </a:r>
            <a:endParaRPr lang="en-US" altLang="zh-CN" sz="2000" dirty="0"/>
          </a:p>
          <a:p>
            <a:pPr lvl="2"/>
            <a:r>
              <a:rPr lang="en-US" altLang="zh-CN" sz="2000" b="1" dirty="0"/>
              <a:t>if</a:t>
            </a:r>
            <a:r>
              <a:rPr lang="en-US" altLang="zh-CN" sz="2000" dirty="0"/>
              <a:t> </a:t>
            </a:r>
            <a:r>
              <a:rPr lang="en-US" altLang="zh-CN" sz="2000" dirty="0" err="1"/>
              <a:t>application.SAT</a:t>
            </a:r>
            <a:r>
              <a:rPr lang="en-US" altLang="zh-CN" sz="2000" dirty="0"/>
              <a:t> == null </a:t>
            </a:r>
            <a:r>
              <a:rPr lang="en-US" altLang="zh-CN" sz="2000" b="1" dirty="0"/>
              <a:t>then</a:t>
            </a:r>
            <a:r>
              <a:rPr lang="en-US" altLang="zh-CN" sz="2000" dirty="0"/>
              <a:t> error (incomplete) </a:t>
            </a:r>
            <a:endParaRPr lang="en-US" altLang="zh-CN" sz="2000" dirty="0"/>
          </a:p>
          <a:p>
            <a:pPr lvl="2"/>
            <a:r>
              <a:rPr lang="en-US" altLang="zh-CN" sz="2000" b="1" dirty="0"/>
              <a:t>if</a:t>
            </a:r>
            <a:r>
              <a:rPr lang="en-US" altLang="zh-CN" sz="2000" dirty="0"/>
              <a:t> </a:t>
            </a:r>
            <a:r>
              <a:rPr lang="en-US" altLang="zh-CN" sz="2000" dirty="0" err="1"/>
              <a:t>application.SAT</a:t>
            </a:r>
            <a:r>
              <a:rPr lang="en-US" altLang="zh-CN" sz="2000" dirty="0"/>
              <a:t> &gt; S1 </a:t>
            </a:r>
            <a:r>
              <a:rPr lang="en-US" altLang="zh-CN" sz="2000" b="1" dirty="0"/>
              <a:t>then</a:t>
            </a:r>
            <a:r>
              <a:rPr lang="en-US" altLang="zh-CN" sz="2000" dirty="0"/>
              <a:t> accept(application) </a:t>
            </a:r>
            <a:endParaRPr lang="en-US" altLang="zh-CN" sz="2000" dirty="0"/>
          </a:p>
          <a:p>
            <a:pPr lvl="2"/>
            <a:r>
              <a:rPr lang="en-US" altLang="zh-CN" sz="2000" b="1" dirty="0"/>
              <a:t>else if</a:t>
            </a:r>
            <a:r>
              <a:rPr lang="en-US" altLang="zh-CN" sz="2000" dirty="0"/>
              <a:t> </a:t>
            </a:r>
            <a:r>
              <a:rPr lang="en-US" altLang="zh-CN" sz="2000" dirty="0" err="1"/>
              <a:t>application.GPA</a:t>
            </a:r>
            <a:r>
              <a:rPr lang="en-US" altLang="zh-CN" sz="2000" dirty="0"/>
              <a:t> &gt; G1 </a:t>
            </a:r>
            <a:r>
              <a:rPr lang="en-US" altLang="zh-CN" sz="2000" b="1" dirty="0"/>
              <a:t>then</a:t>
            </a:r>
            <a:r>
              <a:rPr lang="en-US" altLang="zh-CN" sz="2000" dirty="0"/>
              <a:t> accept(application) </a:t>
            </a:r>
            <a:endParaRPr lang="en-US" altLang="zh-CN" sz="2000" dirty="0"/>
          </a:p>
          <a:p>
            <a:pPr lvl="2"/>
            <a:r>
              <a:rPr lang="en-US" altLang="zh-CN" sz="2000" b="1" dirty="0"/>
              <a:t>else if </a:t>
            </a:r>
            <a:r>
              <a:rPr lang="en-US" altLang="zh-CN" sz="2000" dirty="0" err="1"/>
              <a:t>application.SAT</a:t>
            </a:r>
            <a:r>
              <a:rPr lang="en-US" altLang="zh-CN" sz="2000" dirty="0"/>
              <a:t> &gt; S2 </a:t>
            </a:r>
            <a:r>
              <a:rPr lang="en-US" altLang="zh-CN" sz="2000" b="1" dirty="0"/>
              <a:t>and</a:t>
            </a:r>
            <a:r>
              <a:rPr lang="en-US" altLang="zh-CN" sz="2000" dirty="0"/>
              <a:t> </a:t>
            </a:r>
            <a:r>
              <a:rPr lang="en-US" altLang="zh-CN" sz="2000" dirty="0" err="1"/>
              <a:t>application.GPA</a:t>
            </a:r>
            <a:r>
              <a:rPr lang="en-US" altLang="zh-CN" sz="2000" dirty="0"/>
              <a:t> &gt; G2 </a:t>
            </a:r>
            <a:endParaRPr lang="en-US" altLang="zh-CN" sz="2000" dirty="0"/>
          </a:p>
          <a:p>
            <a:pPr lvl="2"/>
            <a:r>
              <a:rPr lang="en-US" altLang="zh-CN" sz="2000" dirty="0"/>
              <a:t>	</a:t>
            </a:r>
            <a:r>
              <a:rPr lang="en-US" altLang="zh-CN" sz="2000" b="1" dirty="0"/>
              <a:t>then</a:t>
            </a:r>
            <a:r>
              <a:rPr lang="en-US" altLang="zh-CN" sz="2000" dirty="0"/>
              <a:t> accept(application) </a:t>
            </a:r>
            <a:endParaRPr lang="en-US" altLang="zh-CN" sz="2000" dirty="0"/>
          </a:p>
          <a:p>
            <a:pPr lvl="2"/>
            <a:r>
              <a:rPr lang="en-US" altLang="zh-CN" sz="2000" b="1" dirty="0"/>
              <a:t>else</a:t>
            </a:r>
            <a:r>
              <a:rPr lang="en-US" altLang="zh-CN" sz="2000" dirty="0"/>
              <a:t> reject(application) </a:t>
            </a:r>
            <a:endParaRPr lang="en-US" altLang="zh-CN" sz="2000" dirty="0"/>
          </a:p>
          <a:p>
            <a:endParaRPr lang="en-US" altLang="zh-CN" sz="2000" dirty="0"/>
          </a:p>
          <a:p>
            <a:r>
              <a:rPr lang="en-US" altLang="zh-CN" sz="2000" dirty="0"/>
              <a:t>The notation used for pseudo-code can be informal, or a standard used by a software development organization, or based on a regular programming language. What matters is that its interpretation is understood by everybody involved.	</a:t>
            </a:r>
            <a:endParaRPr lang="en-US" altLang="zh-CN" sz="2000" b="1" dirty="0">
              <a:solidFill>
                <a:srgbClr val="515223"/>
              </a:solidFill>
              <a:latin typeface="Helvetica" pitchFamily="2" charset="0"/>
              <a:cs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8075" y="136526"/>
            <a:ext cx="9099225" cy="790865"/>
          </a:xfrm>
        </p:spPr>
        <p:txBody>
          <a:bodyPr>
            <a:normAutofit/>
          </a:bodyPr>
          <a:lstStyle/>
          <a:p>
            <a:r>
              <a:rPr lang="en-US" altLang="zh-CN" sz="3200" dirty="0"/>
              <a:t>Modeling Tools: Transition Diagrams</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mc:AlternateContent xmlns:mc="http://schemas.openxmlformats.org/markup-compatibility/2006">
        <mc:Choice xmlns:a14="http://schemas.microsoft.com/office/drawing/2010/main" Requires="a14">
          <p:sp>
            <p:nvSpPr>
              <p:cNvPr id="7" name="TextBox 3"/>
              <p:cNvSpPr txBox="1"/>
              <p:nvPr/>
            </p:nvSpPr>
            <p:spPr>
              <a:xfrm>
                <a:off x="623175" y="1374893"/>
                <a:ext cx="11163995" cy="3170099"/>
              </a:xfrm>
              <a:prstGeom prst="rect">
                <a:avLst/>
              </a:prstGeom>
              <a:noFill/>
            </p:spPr>
            <p:txBody>
              <a:bodyPr wrap="square">
                <a:spAutoFit/>
              </a:bodyPr>
              <a:lstStyle/>
              <a:p>
                <a:r>
                  <a:rPr lang="en-US" altLang="zh-CN" sz="2000" dirty="0"/>
                  <a:t>A system is modeled as a set of </a:t>
                </a:r>
                <a:r>
                  <a:rPr lang="en-US" altLang="zh-CN" sz="2000" b="1" dirty="0">
                    <a:solidFill>
                      <a:srgbClr val="FF0000"/>
                    </a:solidFill>
                  </a:rPr>
                  <a:t>states</a:t>
                </a:r>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𝑖</m:t>
                        </m:r>
                      </m:sub>
                    </m:sSub>
                  </m:oMath>
                </a14:m>
                <a:endParaRPr lang="en-US" altLang="zh-CN" sz="2000" dirty="0"/>
              </a:p>
              <a:p>
                <a:endParaRPr lang="en-US" altLang="zh-CN" sz="2000" dirty="0"/>
              </a:p>
              <a:p>
                <a:r>
                  <a:rPr lang="en-US" altLang="zh-CN" sz="2000" dirty="0"/>
                  <a:t>A </a:t>
                </a:r>
                <a:r>
                  <a:rPr lang="en-US" altLang="zh-CN" sz="2000" b="1" dirty="0">
                    <a:solidFill>
                      <a:srgbClr val="FF0000"/>
                    </a:solidFill>
                  </a:rPr>
                  <a:t>transition</a:t>
                </a:r>
                <a:r>
                  <a:rPr lang="en-US" altLang="zh-CN" sz="2000" dirty="0"/>
                  <a:t> is a change from one state to another. </a:t>
                </a:r>
                <a:endParaRPr lang="en-US" altLang="zh-CN" sz="2000" dirty="0"/>
              </a:p>
              <a:p>
                <a:endParaRPr lang="en-US" altLang="zh-CN" sz="2000" dirty="0"/>
              </a:p>
              <a:p>
                <a:r>
                  <a:rPr lang="en-US" altLang="zh-CN" sz="2000" dirty="0"/>
                  <a:t>The occurrence of a </a:t>
                </a:r>
                <a:r>
                  <a:rPr lang="en-US" altLang="zh-CN" sz="2000" b="1" dirty="0">
                    <a:solidFill>
                      <a:srgbClr val="FF0000"/>
                    </a:solidFill>
                  </a:rPr>
                  <a:t>condition</a:t>
                </a:r>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𝑖</m:t>
                        </m:r>
                      </m:sub>
                    </m:sSub>
                  </m:oMath>
                </a14:m>
                <a:r>
                  <a:rPr lang="en-US" altLang="zh-CN" sz="2000" dirty="0"/>
                  <a:t> , causes the transition from one state to another</a:t>
                </a:r>
                <a:endParaRPr lang="en-US" altLang="zh-CN" sz="2000" dirty="0"/>
              </a:p>
              <a:p>
                <a:r>
                  <a:rPr lang="en-US" altLang="zh-CN" sz="2000" dirty="0"/>
                  <a:t> </a:t>
                </a:r>
                <a:endParaRPr lang="en-US" altLang="zh-CN" sz="2000" dirty="0"/>
              </a:p>
              <a:p>
                <a:r>
                  <a:rPr lang="en-US" altLang="zh-CN" sz="2000" b="1" dirty="0">
                    <a:solidFill>
                      <a:srgbClr val="FF0000"/>
                    </a:solidFill>
                  </a:rPr>
                  <a:t>Transition function: </a:t>
                </a:r>
                <a:endParaRPr lang="en-US" altLang="zh-CN" sz="2000" b="1" dirty="0">
                  <a:solidFill>
                    <a:srgbClr val="FF0000"/>
                  </a:solidFill>
                </a:endParaRPr>
              </a:p>
              <a:p>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𝑓</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𝑖</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𝑖</m:t>
                        </m:r>
                      </m:sub>
                    </m:sSub>
                    <m:r>
                      <a:rPr lang="en-US" altLang="zh-CN" sz="2000" b="0" i="1" smtClean="0">
                        <a:latin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𝑘</m:t>
                        </m:r>
                      </m:sub>
                    </m:sSub>
                  </m:oMath>
                </a14:m>
                <a:r>
                  <a:rPr lang="en-US" altLang="zh-CN" sz="2000" dirty="0"/>
                  <a:t> </a:t>
                </a:r>
                <a:endParaRPr lang="en-US" altLang="zh-CN" sz="2000" dirty="0"/>
              </a:p>
              <a:p>
                <a:endParaRPr lang="en-US" altLang="zh-CN" sz="2000" dirty="0"/>
              </a:p>
              <a:p>
                <a:r>
                  <a:rPr lang="en-US" altLang="zh-CN" sz="2000" b="1" dirty="0">
                    <a:solidFill>
                      <a:srgbClr val="FF0000"/>
                    </a:solidFill>
                  </a:rPr>
                  <a:t>Example</a:t>
                </a:r>
                <a:endParaRPr lang="en-US" altLang="zh-CN" sz="2000" b="1" dirty="0">
                  <a:solidFill>
                    <a:srgbClr val="FF0000"/>
                  </a:solidFill>
                  <a:latin typeface="Helvetica" pitchFamily="2" charset="0"/>
                  <a:cs typeface="Arial" panose="020B0604020202020204" pitchFamily="34" charset="0"/>
                </a:endParaRPr>
              </a:p>
            </p:txBody>
          </p:sp>
        </mc:Choice>
        <mc:Fallback>
          <p:sp>
            <p:nvSpPr>
              <p:cNvPr id="7" name="TextBox 3"/>
              <p:cNvSpPr txBox="1">
                <a:spLocks noRot="1" noChangeAspect="1" noMove="1" noResize="1" noEditPoints="1" noAdjustHandles="1" noChangeArrowheads="1" noChangeShapeType="1" noTextEdit="1"/>
              </p:cNvSpPr>
              <p:nvPr/>
            </p:nvSpPr>
            <p:spPr>
              <a:xfrm>
                <a:off x="623175" y="1374893"/>
                <a:ext cx="11163995" cy="3170099"/>
              </a:xfrm>
              <a:prstGeom prst="rect">
                <a:avLst/>
              </a:prstGeom>
              <a:blipFill rotWithShape="1">
                <a:blip r:embed="rId1"/>
                <a:stretch>
                  <a:fillRect l="-2" t="-4" r="3" b="9"/>
                </a:stretch>
              </a:blipFill>
            </p:spPr>
            <p:txBody>
              <a:bodyPr/>
              <a:lstStyle/>
              <a:p>
                <a:r>
                  <a:rPr lang="zh-CN" altLang="en-US">
                    <a:noFill/>
                  </a:rPr>
                  <a:t> </a:t>
                </a:r>
              </a:p>
            </p:txBody>
          </p:sp>
        </mc:Fallback>
      </mc:AlternateContent>
      <p:pic>
        <p:nvPicPr>
          <p:cNvPr id="4" name="图片 3"/>
          <p:cNvPicPr>
            <a:picLocks noChangeAspect="1"/>
          </p:cNvPicPr>
          <p:nvPr/>
        </p:nvPicPr>
        <p:blipFill>
          <a:blip r:embed="rId2"/>
          <a:stretch>
            <a:fillRect/>
          </a:stretch>
        </p:blipFill>
        <p:spPr>
          <a:xfrm>
            <a:off x="3936383" y="4698934"/>
            <a:ext cx="3322608" cy="1524132"/>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Autofit/>
          </a:bodyPr>
          <a:lstStyle/>
          <a:p>
            <a:r>
              <a:rPr lang="en-US" altLang="zh-CN" sz="3200" dirty="0"/>
              <a:t>Finite State Machine Model </a:t>
            </a:r>
            <a:br>
              <a:rPr lang="en-US" altLang="zh-CN" sz="3200" dirty="0"/>
            </a:br>
            <a:r>
              <a:rPr lang="en-US" altLang="zh-CN" sz="3200" dirty="0"/>
              <a:t>Therapy Control Console </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8" name="TextBox 3"/>
          <p:cNvSpPr txBox="1"/>
          <p:nvPr/>
        </p:nvSpPr>
        <p:spPr>
          <a:xfrm>
            <a:off x="572375" y="1689853"/>
            <a:ext cx="11163995" cy="3170099"/>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20204" pitchFamily="34" charset="0"/>
              </a:rPr>
              <a:t>Example: Radiation Therapy Control Console.</a:t>
            </a:r>
            <a:endParaRPr lang="en-US" altLang="zh-CN" sz="2000" b="1" dirty="0">
              <a:solidFill>
                <a:srgbClr val="515223"/>
              </a:solidFill>
              <a:latin typeface="Helvetica" pitchFamily="2" charset="0"/>
              <a:cs typeface="Arial" panose="020B0604020202020204" pitchFamily="34" charset="0"/>
            </a:endParaRPr>
          </a:p>
          <a:p>
            <a:pPr lvl="1"/>
            <a:r>
              <a:rPr lang="en-US" altLang="zh-CN" sz="2000" dirty="0"/>
              <a:t>You are developing requirements for the operator's control console. </a:t>
            </a:r>
            <a:endParaRPr lang="en-US" altLang="zh-CN" sz="2000" dirty="0"/>
          </a:p>
          <a:p>
            <a:pPr lvl="1"/>
            <a:endParaRPr lang="en-US" altLang="zh-CN" sz="2000" dirty="0"/>
          </a:p>
          <a:p>
            <a:pPr lvl="1"/>
            <a:r>
              <a:rPr lang="en-US" altLang="zh-CN" sz="2000" dirty="0"/>
              <a:t>In an interview, the client describes the procedures that the operator must follow when operating the machine. </a:t>
            </a:r>
            <a:endParaRPr lang="en-US" altLang="zh-CN" sz="2000" dirty="0"/>
          </a:p>
          <a:p>
            <a:pPr lvl="1"/>
            <a:endParaRPr lang="en-US" altLang="zh-CN" sz="2000" dirty="0"/>
          </a:p>
          <a:p>
            <a:pPr lvl="1"/>
            <a:r>
              <a:rPr lang="en-US" altLang="zh-CN" sz="2000" dirty="0"/>
              <a:t>You use a finite state machine model to specify the procedures. </a:t>
            </a:r>
            <a:endParaRPr lang="en-US" altLang="zh-CN" sz="2000" dirty="0"/>
          </a:p>
          <a:p>
            <a:pPr lvl="1"/>
            <a:endParaRPr lang="en-US" altLang="zh-CN" sz="2000" dirty="0"/>
          </a:p>
          <a:p>
            <a:pPr lvl="1"/>
            <a:r>
              <a:rPr lang="en-US" altLang="zh-CN" sz="2000" dirty="0"/>
              <a:t>This shows the client that you understand the requirements and specifies the procedures for the developers.</a:t>
            </a:r>
            <a:endParaRPr lang="en-US" altLang="zh-CN" sz="2000" b="1" dirty="0">
              <a:solidFill>
                <a:srgbClr val="515223"/>
              </a:solidFill>
              <a:latin typeface="Helvetica" pitchFamily="2" charset="0"/>
              <a:cs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Autofit/>
          </a:bodyPr>
          <a:lstStyle/>
          <a:p>
            <a:r>
              <a:rPr lang="en-US" altLang="zh-CN" sz="3200" dirty="0"/>
              <a:t>Finite State Machine Model </a:t>
            </a:r>
            <a:br>
              <a:rPr lang="en-US" altLang="zh-CN" sz="3200" dirty="0"/>
            </a:br>
            <a:r>
              <a:rPr lang="en-US" altLang="zh-CN" sz="3200" dirty="0"/>
              <a:t>Therapy Control Console: Scenario </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8" name="TextBox 3"/>
          <p:cNvSpPr txBox="1"/>
          <p:nvPr/>
        </p:nvSpPr>
        <p:spPr>
          <a:xfrm>
            <a:off x="572375" y="1774696"/>
            <a:ext cx="11163995" cy="2862322"/>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20204" pitchFamily="34" charset="0"/>
              </a:rPr>
              <a:t>Scenario </a:t>
            </a:r>
            <a:endParaRPr lang="en-US" altLang="zh-CN" sz="2000" b="1" dirty="0">
              <a:solidFill>
                <a:srgbClr val="515223"/>
              </a:solidFill>
              <a:latin typeface="Helvetica" pitchFamily="2" charset="0"/>
              <a:cs typeface="Arial" panose="020B0604020202020204" pitchFamily="34" charset="0"/>
            </a:endParaRPr>
          </a:p>
          <a:p>
            <a:pPr lvl="1"/>
            <a:r>
              <a:rPr lang="en-US" altLang="zh-CN" sz="2000" dirty="0"/>
              <a:t>The client provides the following rough scenario. </a:t>
            </a:r>
            <a:endParaRPr lang="en-US" altLang="zh-CN" sz="2000" dirty="0"/>
          </a:p>
          <a:p>
            <a:pPr lvl="1"/>
            <a:endParaRPr lang="en-US" altLang="zh-CN" sz="2000" dirty="0"/>
          </a:p>
          <a:p>
            <a:pPr lvl="1"/>
            <a:r>
              <a:rPr lang="en-US" altLang="zh-CN" sz="2000" dirty="0"/>
              <a:t>"The set up is carried out before the patient is made ready. The operator selects the patient information from a database. This provides a list of radiation fields that are approved for this patient. The operator selects the first field. This completes the set up. </a:t>
            </a:r>
            <a:endParaRPr lang="en-US" altLang="zh-CN" sz="2000" dirty="0"/>
          </a:p>
          <a:p>
            <a:pPr lvl="1"/>
            <a:endParaRPr lang="en-US" altLang="zh-CN" sz="2000" dirty="0"/>
          </a:p>
          <a:p>
            <a:pPr lvl="1"/>
            <a:r>
              <a:rPr lang="en-US" altLang="zh-CN" sz="2000" dirty="0"/>
              <a:t>"The patient is now made ready. The lock is taken off the machine and the doses with this field are applied. The operator then returns to the field selection and chooses another field." </a:t>
            </a:r>
            <a:endParaRPr lang="en-US" altLang="zh-CN" sz="2000" b="1" dirty="0">
              <a:solidFill>
                <a:srgbClr val="515223"/>
              </a:solidFill>
              <a:latin typeface="Helvetica" pitchFamily="2"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363071" cy="790865"/>
          </a:xfrm>
        </p:spPr>
        <p:txBody>
          <a:bodyPr>
            <a:normAutofit/>
          </a:bodyPr>
          <a:lstStyle/>
          <a:p>
            <a:r>
              <a:rPr lang="en-US" altLang="zh-CN" sz="3000" dirty="0"/>
              <a:t>Developing a Scenario with a Client (continued) </a:t>
            </a:r>
            <a:endParaRPr lang="en-US" sz="30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572375" y="1210132"/>
            <a:ext cx="11163995" cy="4708981"/>
          </a:xfrm>
          <a:prstGeom prst="rect">
            <a:avLst/>
          </a:prstGeom>
          <a:noFill/>
        </p:spPr>
        <p:txBody>
          <a:bodyPr wrap="square">
            <a:spAutoFit/>
          </a:bodyPr>
          <a:lstStyle/>
          <a:p>
            <a:r>
              <a:rPr lang="en-US" altLang="zh-CN" sz="2000" dirty="0"/>
              <a:t>8. For the second question, the student chooses to edit a previous answer. Student A chooses to delete a solution previously typed into the browser, and to replace it with an a[ached file. </a:t>
            </a:r>
            <a:r>
              <a:rPr lang="en-US" altLang="zh-CN" sz="2000" b="1" dirty="0">
                <a:solidFill>
                  <a:srgbClr val="FF0000"/>
                </a:solidFill>
              </a:rPr>
              <a:t>[Can the student edit a previous answer, or must it always be replaced with a new answer?] </a:t>
            </a:r>
            <a:endParaRPr lang="en-US" altLang="zh-CN" sz="2000" b="1" dirty="0">
              <a:solidFill>
                <a:srgbClr val="FF0000"/>
              </a:solidFill>
            </a:endParaRPr>
          </a:p>
          <a:p>
            <a:endParaRPr lang="en-US" altLang="zh-CN" sz="2000" dirty="0"/>
          </a:p>
          <a:p>
            <a:r>
              <a:rPr lang="en-US" altLang="zh-CN" sz="2000" dirty="0"/>
              <a:t>9. As an alternative to completing the entire exam in a single session, Student A decides to saves the completed questions to continue later. </a:t>
            </a:r>
            <a:r>
              <a:rPr lang="en-US" altLang="zh-CN" sz="2000" b="1" dirty="0">
                <a:solidFill>
                  <a:srgbClr val="FF0000"/>
                </a:solidFill>
              </a:rPr>
              <a:t>[Is this always permitted?] </a:t>
            </a:r>
            <a:endParaRPr lang="en-US" altLang="zh-CN" sz="2000" b="1" dirty="0">
              <a:solidFill>
                <a:srgbClr val="FF0000"/>
              </a:solidFill>
            </a:endParaRPr>
          </a:p>
          <a:p>
            <a:endParaRPr lang="en-US" altLang="zh-CN" sz="2000" dirty="0"/>
          </a:p>
          <a:p>
            <a:r>
              <a:rPr lang="en-US" altLang="zh-CN" sz="2000" dirty="0"/>
              <a:t>10. Student A logs off. </a:t>
            </a:r>
            <a:endParaRPr lang="en-US" altLang="zh-CN" sz="2000" dirty="0"/>
          </a:p>
          <a:p>
            <a:endParaRPr lang="en-US" altLang="zh-CN" sz="2000" dirty="0"/>
          </a:p>
          <a:p>
            <a:r>
              <a:rPr lang="en-US" altLang="zh-CN" sz="2000" dirty="0"/>
              <a:t>11. Later Student A log in, finishes the exam, submits the answers, and logs out. </a:t>
            </a:r>
            <a:r>
              <a:rPr lang="en-US" altLang="zh-CN" sz="2000" b="1" dirty="0">
                <a:solidFill>
                  <a:srgbClr val="FF0000"/>
                </a:solidFill>
              </a:rPr>
              <a:t>[Is this process any different from the initial work on this exam?] </a:t>
            </a:r>
            <a:endParaRPr lang="en-US" altLang="zh-CN" sz="2000" b="1" dirty="0">
              <a:solidFill>
                <a:srgbClr val="FF0000"/>
              </a:solidFill>
            </a:endParaRPr>
          </a:p>
          <a:p>
            <a:endParaRPr lang="en-US" altLang="zh-CN" sz="2000" dirty="0"/>
          </a:p>
          <a:p>
            <a:r>
              <a:rPr lang="en-US" altLang="zh-CN" sz="2000" dirty="0"/>
              <a:t>12. The Student A has now completed the exam. The student selects an option that submits the exam to the grading system. </a:t>
            </a:r>
            <a:r>
              <a:rPr lang="en-US" altLang="zh-CN" sz="2000" b="1" dirty="0">
                <a:solidFill>
                  <a:srgbClr val="FF0000"/>
                </a:solidFill>
              </a:rPr>
              <a:t>[What if the student has not attempted every question? Is the grader notified?]</a:t>
            </a:r>
            <a:endParaRPr lang="en-US" altLang="zh-CN" sz="2000" b="1" dirty="0">
              <a:solidFill>
                <a:srgbClr val="FF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Autofit/>
          </a:bodyPr>
          <a:lstStyle/>
          <a:p>
            <a:r>
              <a:rPr lang="en-US" altLang="zh-CN" sz="3200" dirty="0"/>
              <a:t>Finite State Machine Model </a:t>
            </a:r>
            <a:br>
              <a:rPr lang="en-US" altLang="zh-CN" sz="3200" dirty="0"/>
            </a:br>
            <a:r>
              <a:rPr lang="en-US" altLang="zh-CN" sz="3200" dirty="0"/>
              <a:t>State Transition Diagram</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pic>
        <p:nvPicPr>
          <p:cNvPr id="4" name="图片 3"/>
          <p:cNvPicPr>
            <a:picLocks noChangeAspect="1"/>
          </p:cNvPicPr>
          <p:nvPr/>
        </p:nvPicPr>
        <p:blipFill>
          <a:blip r:embed="rId1"/>
          <a:stretch>
            <a:fillRect/>
          </a:stretch>
        </p:blipFill>
        <p:spPr>
          <a:xfrm>
            <a:off x="2895338" y="1503877"/>
            <a:ext cx="8333295" cy="4516441"/>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462431" y="5416032"/>
                <a:ext cx="2413581" cy="461665"/>
              </a:xfrm>
              <a:prstGeom prst="rect">
                <a:avLst/>
              </a:prstGeom>
              <a:noFill/>
            </p:spPr>
            <p:txBody>
              <a:bodyPr wrap="square">
                <a:spAutoFit/>
              </a:bodyPr>
              <a:lstStyle/>
              <a:p>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𝑖</m:t>
                        </m:r>
                      </m:sub>
                    </m:sSub>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𝐶</m:t>
                        </m:r>
                      </m:e>
                      <m:sub>
                        <m:r>
                          <a:rPr lang="en-US" altLang="zh-CN" sz="2400" i="1">
                            <a:latin typeface="Cambria Math" panose="02040503050406030204" pitchFamily="18" charset="0"/>
                          </a:rPr>
                          <m:t>𝑖</m:t>
                        </m:r>
                      </m:sub>
                    </m:sSub>
                    <m:r>
                      <a:rPr lang="en-US" altLang="zh-CN" sz="2400" b="0" i="1" smtClean="0">
                        <a:latin typeface="Cambria Math" panose="02040503050406030204" pitchFamily="18" charset="0"/>
                      </a:rPr>
                      <m:t>)=</m:t>
                    </m:r>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𝑘</m:t>
                        </m:r>
                      </m:sub>
                    </m:sSub>
                  </m:oMath>
                </a14:m>
                <a:r>
                  <a:rPr lang="en-US" altLang="zh-CN" sz="2400" dirty="0"/>
                  <a:t> </a:t>
                </a:r>
                <a:endParaRPr lang="en-US" sz="2400" dirty="0"/>
              </a:p>
            </p:txBody>
          </p:sp>
        </mc:Choice>
        <mc:Fallback>
          <p:sp>
            <p:nvSpPr>
              <p:cNvPr id="6" name="TextBox 5"/>
              <p:cNvSpPr txBox="1">
                <a:spLocks noRot="1" noChangeAspect="1" noMove="1" noResize="1" noEditPoints="1" noAdjustHandles="1" noChangeArrowheads="1" noChangeShapeType="1" noTextEdit="1"/>
              </p:cNvSpPr>
              <p:nvPr/>
            </p:nvSpPr>
            <p:spPr>
              <a:xfrm>
                <a:off x="462431" y="5416032"/>
                <a:ext cx="2413581" cy="461665"/>
              </a:xfrm>
              <a:prstGeom prst="rect">
                <a:avLst/>
              </a:prstGeom>
              <a:blipFill rotWithShape="1">
                <a:blip r:embed="rId2"/>
                <a:stretch>
                  <a:fillRect l="-6" t="-25" r="4" b="30"/>
                </a:stretch>
              </a:blipFill>
            </p:spPr>
            <p:txBody>
              <a:bodyPr/>
              <a:lstStyle/>
              <a:p>
                <a:r>
                  <a:rPr lang="zh-CN" altLang="en-US">
                    <a:noFill/>
                  </a:rPr>
                  <a:t> </a:t>
                </a:r>
              </a:p>
            </p:txBody>
          </p:sp>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Autofit/>
          </a:bodyPr>
          <a:lstStyle/>
          <a:p>
            <a:r>
              <a:rPr lang="en-US" altLang="zh-CN" sz="3200" dirty="0"/>
              <a:t>Finite State Machine Model </a:t>
            </a:r>
            <a:br>
              <a:rPr lang="en-US" altLang="zh-CN" sz="3200" dirty="0"/>
            </a:br>
            <a:r>
              <a:rPr lang="en-US" altLang="zh-CN" sz="3200" dirty="0"/>
              <a:t>State Transition Table</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pic>
        <p:nvPicPr>
          <p:cNvPr id="4" name="图片 3"/>
          <p:cNvPicPr>
            <a:picLocks noChangeAspect="1"/>
          </p:cNvPicPr>
          <p:nvPr/>
        </p:nvPicPr>
        <p:blipFill>
          <a:blip r:embed="rId1"/>
          <a:stretch>
            <a:fillRect/>
          </a:stretch>
        </p:blipFill>
        <p:spPr>
          <a:xfrm>
            <a:off x="3499104" y="1261016"/>
            <a:ext cx="8777052" cy="5095333"/>
          </a:xfrm>
          <a:prstGeom prst="rect">
            <a:avLst/>
          </a:prstGeom>
        </p:spPr>
      </p:pic>
      <p:sp>
        <p:nvSpPr>
          <p:cNvPr id="5" name="Rectangle 4"/>
          <p:cNvSpPr/>
          <p:nvPr/>
        </p:nvSpPr>
        <p:spPr>
          <a:xfrm>
            <a:off x="161858" y="1133475"/>
            <a:ext cx="3741069" cy="1855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When to use Transition Diagrams?</a:t>
            </a:r>
            <a:endParaRPr lang="en-US" dirty="0">
              <a:solidFill>
                <a:srgbClr val="C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Autofit/>
          </a:bodyPr>
          <a:lstStyle/>
          <a:p>
            <a:r>
              <a:rPr lang="en-US" altLang="zh-CN" sz="3200" dirty="0"/>
              <a:t>Entity-Relation Model</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8" name="TextBox 3"/>
          <p:cNvSpPr txBox="1"/>
          <p:nvPr/>
        </p:nvSpPr>
        <p:spPr>
          <a:xfrm>
            <a:off x="572375" y="1802977"/>
            <a:ext cx="11163995" cy="2246769"/>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20204" pitchFamily="34" charset="0"/>
              </a:rPr>
              <a:t>A requirements and design methodology for relational databases </a:t>
            </a:r>
            <a:endParaRPr lang="en-US" altLang="zh-CN" sz="2000" b="1" dirty="0">
              <a:solidFill>
                <a:srgbClr val="515223"/>
              </a:solidFill>
              <a:latin typeface="Helvetica" pitchFamily="2" charset="0"/>
              <a:cs typeface="Arial" panose="020B0604020202020204" pitchFamily="34" charset="0"/>
            </a:endParaRPr>
          </a:p>
          <a:p>
            <a:pPr lvl="1"/>
            <a:r>
              <a:rPr lang="en-US" altLang="zh-CN" sz="2000" dirty="0"/>
              <a:t>A database of entities and relations</a:t>
            </a:r>
            <a:endParaRPr lang="en-US" altLang="zh-CN" sz="2000" dirty="0"/>
          </a:p>
          <a:p>
            <a:pPr lvl="1"/>
            <a:r>
              <a:rPr lang="en-US" altLang="zh-CN" sz="2000" dirty="0"/>
              <a:t>Tools for displaying and manipulating entity-relation diagrams</a:t>
            </a:r>
            <a:endParaRPr lang="en-US" altLang="zh-CN" sz="2000" dirty="0"/>
          </a:p>
          <a:p>
            <a:pPr lvl="1"/>
            <a:r>
              <a:rPr lang="en-US" altLang="zh-CN" sz="2000" dirty="0"/>
              <a:t>Tools for manipulating the database (e.g., as input to database design) </a:t>
            </a:r>
            <a:endParaRPr lang="en-US" altLang="zh-CN" sz="2000" dirty="0"/>
          </a:p>
          <a:p>
            <a:endParaRPr lang="en-US" altLang="zh-CN" sz="2000" dirty="0"/>
          </a:p>
          <a:p>
            <a:r>
              <a:rPr lang="en-US" altLang="zh-CN" sz="2000" b="1" dirty="0">
                <a:solidFill>
                  <a:srgbClr val="515223"/>
                </a:solidFill>
                <a:latin typeface="Helvetica" pitchFamily="2" charset="0"/>
                <a:cs typeface="Arial" panose="020B0604020202020204" pitchFamily="34" charset="0"/>
              </a:rPr>
              <a:t>Entity-relationship models can be used both for requirements specification and for the design specification. </a:t>
            </a:r>
            <a:endParaRPr lang="en-US" altLang="zh-CN" sz="2000" b="1" dirty="0">
              <a:solidFill>
                <a:srgbClr val="515223"/>
              </a:solidFill>
              <a:latin typeface="Helvetica" pitchFamily="2" charset="0"/>
              <a:cs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Autofit/>
          </a:bodyPr>
          <a:lstStyle/>
          <a:p>
            <a:r>
              <a:rPr lang="en-US" altLang="zh-CN" sz="3200" dirty="0"/>
              <a:t>Modeling Tools: Entity-Relation Diagram</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pic>
        <p:nvPicPr>
          <p:cNvPr id="4" name="图片 3"/>
          <p:cNvPicPr>
            <a:picLocks noChangeAspect="1"/>
          </p:cNvPicPr>
          <p:nvPr/>
        </p:nvPicPr>
        <p:blipFill>
          <a:blip r:embed="rId1"/>
          <a:stretch>
            <a:fillRect/>
          </a:stretch>
        </p:blipFill>
        <p:spPr>
          <a:xfrm>
            <a:off x="2195857" y="1357047"/>
            <a:ext cx="7800286" cy="454651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5" y="237834"/>
            <a:ext cx="9434284" cy="790865"/>
          </a:xfrm>
        </p:spPr>
        <p:txBody>
          <a:bodyPr>
            <a:normAutofit fontScale="90000"/>
          </a:bodyPr>
          <a:lstStyle/>
          <a:p>
            <a:r>
              <a:rPr lang="en-US" dirty="0"/>
              <a:t>Modeling	Tools:</a:t>
            </a:r>
            <a:r>
              <a:rPr lang="zh-CN" altLang="en-US" dirty="0"/>
              <a:t> </a:t>
            </a:r>
            <a:r>
              <a:rPr lang="en-US" dirty="0"/>
              <a:t>Entity Relationship Diagram</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pic>
        <p:nvPicPr>
          <p:cNvPr id="4" name="图片 3"/>
          <p:cNvPicPr>
            <a:picLocks noChangeAspect="1"/>
          </p:cNvPicPr>
          <p:nvPr/>
        </p:nvPicPr>
        <p:blipFill>
          <a:blip r:embed="rId1"/>
          <a:stretch>
            <a:fillRect/>
          </a:stretch>
        </p:blipFill>
        <p:spPr>
          <a:xfrm>
            <a:off x="0" y="2148520"/>
            <a:ext cx="12192000" cy="256096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Autofit/>
          </a:bodyPr>
          <a:lstStyle/>
          <a:p>
            <a:r>
              <a:rPr lang="en-US" altLang="zh-CN" sz="3200" dirty="0"/>
              <a:t>Entity Relationship Diagram as a Design Tool</a:t>
            </a:r>
            <a:br>
              <a:rPr lang="en-US" altLang="zh-CN" sz="3200" dirty="0"/>
            </a:br>
            <a:r>
              <a:rPr lang="en-US" altLang="zh-CN" sz="3200" dirty="0"/>
              <a:t>Example: Database Schema for Web Data</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5" name="Rectangle 4"/>
          <p:cNvSpPr/>
          <p:nvPr/>
        </p:nvSpPr>
        <p:spPr>
          <a:xfrm>
            <a:off x="341971" y="1235927"/>
            <a:ext cx="4549698" cy="1855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When to use Entity Relationship Diagram?</a:t>
            </a:r>
            <a:endParaRPr lang="en-US" dirty="0">
              <a:solidFill>
                <a:srgbClr val="C00000"/>
              </a:solidFill>
            </a:endParaRPr>
          </a:p>
        </p:txBody>
      </p:sp>
      <p:pic>
        <p:nvPicPr>
          <p:cNvPr id="1026" name="Picture 2" descr="PlantUML diagra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61454" y="1127416"/>
            <a:ext cx="3222309" cy="5492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Autofit/>
          </a:bodyPr>
          <a:lstStyle/>
          <a:p>
            <a:r>
              <a:rPr lang="en-US" altLang="zh-CN" sz="3200" dirty="0"/>
              <a:t>Prototyping Requirements</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8" name="TextBox 3"/>
          <p:cNvSpPr txBox="1"/>
          <p:nvPr/>
        </p:nvSpPr>
        <p:spPr>
          <a:xfrm>
            <a:off x="572376" y="1689853"/>
            <a:ext cx="11135716" cy="1631216"/>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20204" pitchFamily="34" charset="0"/>
              </a:rPr>
              <a:t>Rapid prototyping is the most comprehensive of all modeling methods </a:t>
            </a:r>
            <a:endParaRPr lang="en-US" altLang="zh-CN" sz="2000" b="1" dirty="0">
              <a:solidFill>
                <a:srgbClr val="515223"/>
              </a:solidFill>
              <a:latin typeface="Helvetica" pitchFamily="2" charset="0"/>
              <a:cs typeface="Arial" panose="020B0604020202020204" pitchFamily="34" charset="0"/>
            </a:endParaRPr>
          </a:p>
          <a:p>
            <a:pPr lvl="1"/>
            <a:r>
              <a:rPr lang="en-US" altLang="zh-CN" sz="2000" dirty="0"/>
              <a:t>A method for specifying requirements by building a system that demonstrates the functionality of key parts of the required system</a:t>
            </a:r>
            <a:endParaRPr lang="en-US" altLang="zh-CN" sz="2000" dirty="0"/>
          </a:p>
          <a:p>
            <a:endParaRPr lang="en-US" altLang="zh-CN" sz="2000" dirty="0"/>
          </a:p>
          <a:p>
            <a:r>
              <a:rPr lang="en-US" altLang="zh-CN" sz="2000" b="1" dirty="0">
                <a:solidFill>
                  <a:srgbClr val="515223"/>
                </a:solidFill>
                <a:latin typeface="Helvetica" pitchFamily="2" charset="0"/>
                <a:cs typeface="Arial" panose="020B0604020202020204" pitchFamily="34" charset="0"/>
              </a:rPr>
              <a:t>Particularly valuable for user interfaces</a:t>
            </a:r>
            <a:endParaRPr lang="en-US" altLang="zh-CN" sz="2000" b="1" dirty="0">
              <a:solidFill>
                <a:srgbClr val="515223"/>
              </a:solidFill>
              <a:latin typeface="Helvetica" pitchFamily="2" charset="0"/>
              <a:cs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Autofit/>
          </a:bodyPr>
          <a:lstStyle/>
          <a:p>
            <a:r>
              <a:rPr lang="en-US" altLang="zh-CN" sz="3200" dirty="0"/>
              <a:t>Requirements Definition: Data Dictionaries</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8" name="TextBox 3"/>
          <p:cNvSpPr txBox="1"/>
          <p:nvPr/>
        </p:nvSpPr>
        <p:spPr>
          <a:xfrm>
            <a:off x="572375" y="1689853"/>
            <a:ext cx="11163995" cy="2862322"/>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20204" pitchFamily="34" charset="0"/>
              </a:rPr>
              <a:t>A data dictionary is a list of names used by the system</a:t>
            </a:r>
            <a:endParaRPr lang="en-US" altLang="zh-CN" sz="2000" b="1" dirty="0">
              <a:solidFill>
                <a:srgbClr val="515223"/>
              </a:solidFill>
              <a:latin typeface="Helvetica" pitchFamily="2" charset="0"/>
              <a:cs typeface="Arial" panose="020B0604020202020204" pitchFamily="34" charset="0"/>
            </a:endParaRPr>
          </a:p>
          <a:p>
            <a:pPr lvl="1"/>
            <a:r>
              <a:rPr lang="en-US" altLang="zh-CN" sz="2000" dirty="0"/>
              <a:t>Name (e.g., "</a:t>
            </a:r>
            <a:r>
              <a:rPr lang="en-US" altLang="zh-CN" sz="2000" dirty="0" err="1"/>
              <a:t>start_date</a:t>
            </a:r>
            <a:r>
              <a:rPr lang="en-US" altLang="zh-CN" sz="2000" dirty="0"/>
              <a:t>")</a:t>
            </a:r>
            <a:endParaRPr lang="en-US" altLang="zh-CN" sz="2000" dirty="0"/>
          </a:p>
          <a:p>
            <a:pPr lvl="1"/>
            <a:r>
              <a:rPr lang="en-US" altLang="zh-CN" sz="2000" dirty="0"/>
              <a:t>Brief definition (e.g., what is "date")</a:t>
            </a:r>
            <a:endParaRPr lang="en-US" altLang="zh-CN" sz="2000" dirty="0"/>
          </a:p>
          <a:p>
            <a:pPr lvl="1"/>
            <a:r>
              <a:rPr lang="en-US" altLang="zh-CN" sz="2000" dirty="0"/>
              <a:t>What is it? (e.g., integer, relation)</a:t>
            </a:r>
            <a:endParaRPr lang="en-US" altLang="zh-CN" sz="2000" dirty="0"/>
          </a:p>
          <a:p>
            <a:pPr lvl="1"/>
            <a:r>
              <a:rPr lang="en-US" altLang="zh-CN" sz="2000" dirty="0"/>
              <a:t>Where is it used (e.g., source, used by, etc.)</a:t>
            </a:r>
            <a:endParaRPr lang="en-US" altLang="zh-CN" sz="2000" dirty="0"/>
          </a:p>
          <a:p>
            <a:pPr lvl="1"/>
            <a:r>
              <a:rPr lang="en-US" altLang="zh-CN" sz="2000" dirty="0"/>
              <a:t>May be combined with a glossary </a:t>
            </a:r>
            <a:endParaRPr lang="en-US" altLang="zh-CN" sz="2000" dirty="0"/>
          </a:p>
          <a:p>
            <a:endParaRPr lang="en-US" altLang="zh-CN" sz="2000" dirty="0"/>
          </a:p>
          <a:p>
            <a:r>
              <a:rPr lang="en-US" altLang="zh-CN" sz="2000" b="1" dirty="0">
                <a:solidFill>
                  <a:srgbClr val="515223"/>
                </a:solidFill>
                <a:latin typeface="Helvetica" pitchFamily="2" charset="0"/>
                <a:cs typeface="Arial" panose="020B0604020202020204" pitchFamily="34" charset="0"/>
              </a:rPr>
              <a:t>As the system is developed, the data dictionary in the requirements is the basis of the system data dictionary, which may be part of the final documentation. </a:t>
            </a:r>
            <a:endParaRPr lang="en-US" altLang="zh-CN" sz="2000" b="1" dirty="0">
              <a:solidFill>
                <a:srgbClr val="515223"/>
              </a:solidFill>
              <a:latin typeface="Helvetica" pitchFamily="2" charset="0"/>
              <a:cs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Autofit/>
          </a:bodyPr>
          <a:lstStyle/>
          <a:p>
            <a:r>
              <a:rPr lang="en-US" altLang="zh-CN" sz="3200" dirty="0"/>
              <a:t>A Note on Class and Object Models</a:t>
            </a:r>
            <a:endParaRPr lang="en-US" sz="32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8" name="TextBox 3"/>
          <p:cNvSpPr txBox="1"/>
          <p:nvPr/>
        </p:nvSpPr>
        <p:spPr>
          <a:xfrm>
            <a:off x="572375" y="1689853"/>
            <a:ext cx="11163995" cy="2554545"/>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20204" pitchFamily="34" charset="0"/>
              </a:rPr>
              <a:t>In this course: </a:t>
            </a:r>
            <a:endParaRPr lang="en-US" altLang="zh-CN" sz="2000" b="1" dirty="0">
              <a:solidFill>
                <a:srgbClr val="515223"/>
              </a:solidFill>
              <a:latin typeface="Helvetica" pitchFamily="2" charset="0"/>
              <a:cs typeface="Arial" panose="020B0604020202020204" pitchFamily="34" charset="0"/>
            </a:endParaRPr>
          </a:p>
          <a:p>
            <a:pPr lvl="1"/>
            <a:r>
              <a:rPr lang="en-US" altLang="zh-CN" sz="2000" b="1" dirty="0">
                <a:solidFill>
                  <a:srgbClr val="FF0000"/>
                </a:solidFill>
              </a:rPr>
              <a:t>Class</a:t>
            </a:r>
            <a:r>
              <a:rPr lang="en-US" altLang="zh-CN" sz="2000" dirty="0"/>
              <a:t> and </a:t>
            </a:r>
            <a:r>
              <a:rPr lang="en-US" altLang="zh-CN" sz="2000" b="1" dirty="0">
                <a:solidFill>
                  <a:srgbClr val="FF0000"/>
                </a:solidFill>
              </a:rPr>
              <a:t>object</a:t>
            </a:r>
            <a:r>
              <a:rPr lang="en-US" altLang="zh-CN" sz="2000" dirty="0"/>
              <a:t> models are used as a tool for </a:t>
            </a:r>
            <a:r>
              <a:rPr lang="en-US" altLang="zh-CN" sz="2000" b="1" dirty="0">
                <a:solidFill>
                  <a:srgbClr val="FF0000"/>
                </a:solidFill>
              </a:rPr>
              <a:t>program design</a:t>
            </a:r>
            <a:r>
              <a:rPr lang="en-US" altLang="zh-CN" sz="2000" dirty="0"/>
              <a:t>, not for modeling requirements. </a:t>
            </a:r>
            <a:endParaRPr lang="en-US" altLang="zh-CN" sz="2000" dirty="0"/>
          </a:p>
          <a:p>
            <a:pPr lvl="1"/>
            <a:r>
              <a:rPr lang="en-US" altLang="zh-CN" sz="2000" dirty="0"/>
              <a:t>Some people recommend class and object models for requirements definition, but it is difficult to use them without constraining the system design.</a:t>
            </a:r>
            <a:endParaRPr lang="en-US" altLang="zh-CN" sz="2000" dirty="0"/>
          </a:p>
          <a:p>
            <a:pPr lvl="1"/>
            <a:endParaRPr lang="en-US" altLang="zh-CN" sz="2000" dirty="0"/>
          </a:p>
          <a:p>
            <a:pPr lvl="1"/>
            <a:r>
              <a:rPr lang="en-US" altLang="zh-CN" sz="2000" b="1" dirty="0">
                <a:solidFill>
                  <a:srgbClr val="FF0000"/>
                </a:solidFill>
              </a:rPr>
              <a:t>Flow charts </a:t>
            </a:r>
            <a:r>
              <a:rPr lang="en-US" altLang="zh-CN" sz="2000" dirty="0"/>
              <a:t>and </a:t>
            </a:r>
            <a:r>
              <a:rPr lang="en-US" altLang="zh-CN" sz="2000" b="1" dirty="0">
                <a:solidFill>
                  <a:srgbClr val="FF0000"/>
                </a:solidFill>
              </a:rPr>
              <a:t>finite state machines</a:t>
            </a:r>
            <a:r>
              <a:rPr lang="en-US" altLang="zh-CN" sz="2000" dirty="0"/>
              <a:t> are supported by UML as </a:t>
            </a:r>
            <a:r>
              <a:rPr lang="en-US" altLang="zh-CN" sz="2000" b="1" dirty="0">
                <a:solidFill>
                  <a:srgbClr val="FF0000"/>
                </a:solidFill>
              </a:rPr>
              <a:t>design</a:t>
            </a:r>
            <a:r>
              <a:rPr lang="en-US" altLang="zh-CN" sz="2000" dirty="0"/>
              <a:t> models, but are equally useful for </a:t>
            </a:r>
            <a:r>
              <a:rPr lang="en-US" altLang="zh-CN" sz="2000" b="1" dirty="0">
                <a:solidFill>
                  <a:srgbClr val="FF0000"/>
                </a:solidFill>
              </a:rPr>
              <a:t>requirements.</a:t>
            </a:r>
            <a:endParaRPr lang="en-US" altLang="zh-CN" sz="2000" b="1" dirty="0">
              <a:solidFill>
                <a:srgbClr val="515223"/>
              </a:solidFill>
              <a:latin typeface="Helvetica" pitchFamily="2" charset="0"/>
              <a:cs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Requirements on Final Project</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572375" y="1690062"/>
            <a:ext cx="11163995" cy="400110"/>
          </a:xfrm>
          <a:prstGeom prst="rect">
            <a:avLst/>
          </a:prstGeom>
          <a:noFill/>
        </p:spPr>
        <p:txBody>
          <a:bodyPr wrap="square">
            <a:spAutoFit/>
          </a:bodyPr>
          <a:lstStyle/>
          <a:p>
            <a:r>
              <a:rPr lang="en-US" altLang="zh-CN" sz="2000" b="1" dirty="0">
                <a:solidFill>
                  <a:srgbClr val="C00000"/>
                </a:solidFill>
                <a:latin typeface="Helvetica" pitchFamily="2" charset="0"/>
                <a:cs typeface="Arial" panose="020B0604020202020204" pitchFamily="34" charset="0"/>
              </a:rPr>
              <a:t>7. Use some requirements modeling diagrams in your final report</a:t>
            </a:r>
            <a:endParaRPr lang="en-US" altLang="zh-CN" sz="2000" b="1" dirty="0">
              <a:solidFill>
                <a:srgbClr val="C00000"/>
              </a:solidFill>
              <a:latin typeface="Helvetica" pitchFamily="2"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363071" cy="790865"/>
          </a:xfrm>
        </p:spPr>
        <p:txBody>
          <a:bodyPr>
            <a:normAutofit/>
          </a:bodyPr>
          <a:lstStyle/>
          <a:p>
            <a:r>
              <a:rPr lang="en-US" altLang="zh-CN" sz="3000" dirty="0"/>
              <a:t>Discussion</a:t>
            </a:r>
            <a:endParaRPr lang="en-US" sz="30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5" name="TextBox 4"/>
          <p:cNvSpPr txBox="1"/>
          <p:nvPr/>
        </p:nvSpPr>
        <p:spPr>
          <a:xfrm>
            <a:off x="1091254" y="1209480"/>
            <a:ext cx="10344001" cy="707886"/>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20204" pitchFamily="34" charset="0"/>
              </a:rPr>
              <a:t>Scenario that describes the use of an online Exam system from a </a:t>
            </a:r>
            <a:r>
              <a:rPr lang="en-US" altLang="zh-CN" sz="2000" b="1" dirty="0">
                <a:solidFill>
                  <a:srgbClr val="FF0000"/>
                </a:solidFill>
                <a:latin typeface="Helvetica" pitchFamily="2" charset="0"/>
                <a:cs typeface="Arial" panose="020B0604020202020204" pitchFamily="34" charset="0"/>
              </a:rPr>
              <a:t>teacher’s </a:t>
            </a:r>
            <a:r>
              <a:rPr lang="en-US" altLang="zh-CN" sz="2000" b="1" dirty="0">
                <a:solidFill>
                  <a:srgbClr val="515223"/>
                </a:solidFill>
                <a:latin typeface="Helvetica" pitchFamily="2" charset="0"/>
                <a:cs typeface="Arial" panose="020B0604020202020204" pitchFamily="34" charset="0"/>
              </a:rPr>
              <a:t>viewpoint</a:t>
            </a:r>
            <a:endParaRPr lang="en-US" altLang="zh-CN" sz="2000" b="1" dirty="0">
              <a:solidFill>
                <a:srgbClr val="515223"/>
              </a:solidFill>
              <a:latin typeface="Helvetica" pitchFamily="2" charset="0"/>
              <a:cs typeface="Arial" panose="020B0604020202020204" pitchFamily="34" charset="0"/>
            </a:endParaRPr>
          </a:p>
        </p:txBody>
      </p:sp>
      <p:sp>
        <p:nvSpPr>
          <p:cNvPr id="6" name="TextBox 3"/>
          <p:cNvSpPr txBox="1"/>
          <p:nvPr/>
        </p:nvSpPr>
        <p:spPr>
          <a:xfrm>
            <a:off x="1028005" y="2278367"/>
            <a:ext cx="11163995" cy="2246769"/>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20204" pitchFamily="34" charset="0"/>
              </a:rPr>
              <a:t>Purpose: </a:t>
            </a:r>
            <a:endParaRPr lang="en-US" altLang="zh-CN" sz="2000" b="1" dirty="0">
              <a:solidFill>
                <a:srgbClr val="515223"/>
              </a:solidFill>
              <a:latin typeface="Helvetica" pitchFamily="2" charset="0"/>
              <a:cs typeface="Arial" panose="020B0604020202020204" pitchFamily="34" charset="0"/>
            </a:endParaRPr>
          </a:p>
          <a:p>
            <a:endParaRPr lang="en-US" altLang="zh-CN" sz="2000" dirty="0"/>
          </a:p>
          <a:p>
            <a:r>
              <a:rPr lang="en-US" altLang="zh-CN" sz="2000" b="1" dirty="0">
                <a:solidFill>
                  <a:srgbClr val="515223"/>
                </a:solidFill>
                <a:latin typeface="Helvetica" pitchFamily="2" charset="0"/>
                <a:cs typeface="Arial" panose="020B0604020202020204" pitchFamily="34" charset="0"/>
              </a:rPr>
              <a:t>Individual: </a:t>
            </a:r>
            <a:endParaRPr lang="en-US" altLang="zh-CN" sz="2000" b="1" dirty="0">
              <a:solidFill>
                <a:srgbClr val="515223"/>
              </a:solidFill>
              <a:latin typeface="Helvetica" pitchFamily="2" charset="0"/>
              <a:cs typeface="Arial" panose="020B0604020202020204" pitchFamily="34" charset="0"/>
            </a:endParaRPr>
          </a:p>
          <a:p>
            <a:endParaRPr lang="en-US" altLang="zh-CN" sz="2000" dirty="0"/>
          </a:p>
          <a:p>
            <a:r>
              <a:rPr lang="en-US" altLang="zh-CN" sz="2000" b="1" dirty="0">
                <a:solidFill>
                  <a:srgbClr val="515223"/>
                </a:solidFill>
                <a:latin typeface="Helvetica" pitchFamily="2" charset="0"/>
                <a:cs typeface="Arial" panose="020B0604020202020204" pitchFamily="34" charset="0"/>
              </a:rPr>
              <a:t>Equipment:</a:t>
            </a:r>
            <a:endParaRPr lang="en-US" altLang="zh-CN" sz="2000" b="1" dirty="0">
              <a:solidFill>
                <a:srgbClr val="515223"/>
              </a:solidFill>
              <a:latin typeface="Helvetica" pitchFamily="2" charset="0"/>
              <a:cs typeface="Arial" panose="020B0604020202020204" pitchFamily="34" charset="0"/>
            </a:endParaRPr>
          </a:p>
          <a:p>
            <a:endParaRPr lang="en-US" altLang="zh-CN" sz="2000" dirty="0"/>
          </a:p>
          <a:p>
            <a:r>
              <a:rPr lang="en-US" altLang="zh-CN" sz="2000" b="1" dirty="0">
                <a:solidFill>
                  <a:srgbClr val="515223"/>
                </a:solidFill>
                <a:latin typeface="Helvetica" pitchFamily="2" charset="0"/>
                <a:cs typeface="Arial" panose="020B0604020202020204" pitchFamily="34" charset="0"/>
              </a:rPr>
              <a:t>Scenario Steps: </a:t>
            </a:r>
            <a:endParaRPr lang="en-US" altLang="zh-CN" sz="2000" b="1" dirty="0">
              <a:solidFill>
                <a:srgbClr val="515223"/>
              </a:solidFill>
              <a:latin typeface="Helvetica" pitchFamily="2" charset="0"/>
              <a:cs typeface="Arial" panose="020B0604020202020204" pitchFamily="34" charset="0"/>
            </a:endParaRPr>
          </a:p>
        </p:txBody>
      </p:sp>
      <p:sp>
        <p:nvSpPr>
          <p:cNvPr id="4" name="TextBox 3"/>
          <p:cNvSpPr txBox="1"/>
          <p:nvPr/>
        </p:nvSpPr>
        <p:spPr>
          <a:xfrm>
            <a:off x="1024834" y="5040632"/>
            <a:ext cx="11163995" cy="400110"/>
          </a:xfrm>
          <a:prstGeom prst="rect">
            <a:avLst/>
          </a:prstGeom>
          <a:noFill/>
        </p:spPr>
        <p:txBody>
          <a:bodyPr wrap="square">
            <a:spAutoFit/>
          </a:bodyPr>
          <a:lstStyle/>
          <a:p>
            <a:r>
              <a:rPr lang="en-US" altLang="zh-CN" sz="2000" b="1" dirty="0">
                <a:solidFill>
                  <a:srgbClr val="FF0000"/>
                </a:solidFill>
                <a:latin typeface="Helvetica" pitchFamily="2" charset="0"/>
                <a:cs typeface="Arial" panose="020B0604020202020204" pitchFamily="34" charset="0"/>
              </a:rPr>
              <a:t>Will be presented in next class!</a:t>
            </a:r>
            <a:endParaRPr lang="en-US" altLang="zh-CN" sz="2000" b="1" dirty="0">
              <a:solidFill>
                <a:srgbClr val="FF0000"/>
              </a:solidFill>
              <a:latin typeface="Helvetica" pitchFamily="2"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5" y="237834"/>
            <a:ext cx="8703194" cy="790865"/>
          </a:xfrm>
        </p:spPr>
        <p:txBody>
          <a:bodyPr>
            <a:normAutofit/>
          </a:bodyPr>
          <a:lstStyle/>
          <a:p>
            <a:r>
              <a:rPr lang="en-US" altLang="zh-CN" sz="3000" dirty="0"/>
              <a:t>Developing a Scenario with a Client (continued)</a:t>
            </a:r>
            <a:endParaRPr lang="en-US" sz="30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572375" y="1954013"/>
            <a:ext cx="11163995" cy="2862322"/>
          </a:xfrm>
          <a:prstGeom prst="rect">
            <a:avLst/>
          </a:prstGeom>
          <a:noFill/>
        </p:spPr>
        <p:txBody>
          <a:bodyPr wrap="square">
            <a:spAutoFit/>
          </a:bodyPr>
          <a:lstStyle/>
          <a:p>
            <a:pPr marL="342900" indent="-342900">
              <a:buFont typeface="Arial" panose="020B0604020202020204" pitchFamily="34" charset="0"/>
              <a:buChar char="•"/>
            </a:pPr>
            <a:r>
              <a:rPr lang="en-US" altLang="zh-CN" sz="2000" dirty="0"/>
              <a:t>Developing a scenario with a client clarifies many functional requirements that must be agreed before a system can be built, e.g., policies, procedures, etc.</a:t>
            </a:r>
            <a:endParaRPr lang="en-US" altLang="zh-CN" sz="2000" dirty="0"/>
          </a:p>
          <a:p>
            <a:pPr marL="342900" indent="-342900">
              <a:buFont typeface="Arial" panose="020B0604020202020204" pitchFamily="34" charset="0"/>
              <a:buChar char="•"/>
            </a:pPr>
            <a:r>
              <a:rPr lang="en-US" altLang="zh-CN" sz="2000" dirty="0"/>
              <a:t>The scenario will often clarify the requirements for the user interface, but the design of the user interface should not be part of the scenario. </a:t>
            </a:r>
            <a:endParaRPr lang="en-US" altLang="zh-CN" sz="2000" dirty="0"/>
          </a:p>
          <a:p>
            <a:endParaRPr lang="en-US" altLang="zh-CN" sz="2000" dirty="0"/>
          </a:p>
          <a:p>
            <a:endParaRPr lang="en-US" altLang="zh-CN" sz="2000" dirty="0"/>
          </a:p>
          <a:p>
            <a:r>
              <a:rPr lang="en-US" altLang="zh-CN" sz="2000" b="1" dirty="0">
                <a:solidFill>
                  <a:srgbClr val="515223"/>
                </a:solidFill>
                <a:latin typeface="Helvetica" pitchFamily="2" charset="0"/>
                <a:cs typeface="Arial" panose="020B0604020202020204" pitchFamily="34" charset="0"/>
              </a:rPr>
              <a:t>Although this scenario is quite simple, many details have been left out. </a:t>
            </a:r>
            <a:endParaRPr lang="en-US" altLang="zh-CN" sz="2000" b="1" dirty="0">
              <a:solidFill>
                <a:srgbClr val="515223"/>
              </a:solidFill>
              <a:latin typeface="Helvetica" pitchFamily="2" charset="0"/>
              <a:cs typeface="Arial" panose="020B0604020202020204" pitchFamily="34" charset="0"/>
            </a:endParaRPr>
          </a:p>
          <a:p>
            <a:endParaRPr lang="en-US" altLang="zh-CN" sz="2000" dirty="0"/>
          </a:p>
          <a:p>
            <a:r>
              <a:rPr lang="en-US" altLang="zh-CN" sz="2000" b="1" dirty="0">
                <a:solidFill>
                  <a:srgbClr val="515223"/>
                </a:solidFill>
                <a:latin typeface="Helvetica" pitchFamily="2" charset="0"/>
                <a:cs typeface="Arial" panose="020B0604020202020204" pitchFamily="34" charset="0"/>
              </a:rPr>
              <a:t>A complex system might need many scenarios. </a:t>
            </a:r>
            <a:endParaRPr lang="en-US" altLang="zh-CN" sz="2000" b="1" dirty="0">
              <a:solidFill>
                <a:srgbClr val="515223"/>
              </a:solidFill>
              <a:latin typeface="Helvetica" pitchFamily="2"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1409" y="1237835"/>
            <a:ext cx="10529181" cy="45658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99225" cy="790865"/>
          </a:xfrm>
        </p:spPr>
        <p:txBody>
          <a:bodyPr>
            <a:normAutofit/>
          </a:bodyPr>
          <a:lstStyle/>
          <a:p>
            <a:r>
              <a:rPr lang="en-US" altLang="zh-CN" sz="3000" dirty="0"/>
              <a:t>Scenarios for Analyzing Special Requirements</a:t>
            </a:r>
            <a:endParaRPr lang="en-US" sz="30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632011" y="1462547"/>
            <a:ext cx="11163995" cy="4708981"/>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20204" pitchFamily="34" charset="0"/>
              </a:rPr>
              <a:t>Scenarios are very useful for analyzing special requirements. </a:t>
            </a:r>
            <a:endParaRPr lang="en-US" altLang="zh-CN" sz="2000" b="1" dirty="0">
              <a:solidFill>
                <a:srgbClr val="515223"/>
              </a:solidFill>
              <a:latin typeface="Helvetica" pitchFamily="2" charset="0"/>
              <a:cs typeface="Arial" panose="020B0604020202020204" pitchFamily="34" charset="0"/>
            </a:endParaRPr>
          </a:p>
          <a:p>
            <a:endParaRPr lang="en-US" altLang="zh-CN" sz="2000" b="1" dirty="0">
              <a:solidFill>
                <a:srgbClr val="515223"/>
              </a:solidFill>
              <a:latin typeface="Helvetica" pitchFamily="2" charset="0"/>
              <a:cs typeface="Arial" panose="020B0604020202020204" pitchFamily="34" charset="0"/>
            </a:endParaRPr>
          </a:p>
          <a:p>
            <a:r>
              <a:rPr lang="en-US" altLang="zh-CN" sz="2000" b="1" dirty="0">
                <a:solidFill>
                  <a:srgbClr val="515223"/>
                </a:solidFill>
                <a:latin typeface="Helvetica" pitchFamily="2" charset="0"/>
                <a:cs typeface="Arial" panose="020B0604020202020204" pitchFamily="34" charset="0"/>
              </a:rPr>
              <a:t>Examples</a:t>
            </a:r>
            <a:endParaRPr lang="en-US" altLang="zh-CN" sz="2000" b="1" dirty="0">
              <a:solidFill>
                <a:srgbClr val="515223"/>
              </a:solidFill>
              <a:latin typeface="Helvetica" pitchFamily="2" charset="0"/>
              <a:cs typeface="Arial" panose="020B0604020202020204" pitchFamily="34" charset="0"/>
            </a:endParaRPr>
          </a:p>
          <a:p>
            <a:pPr lvl="1"/>
            <a:r>
              <a:rPr lang="en-US" altLang="zh-CN" sz="2000" b="1" dirty="0">
                <a:solidFill>
                  <a:srgbClr val="FF0000"/>
                </a:solidFill>
              </a:rPr>
              <a:t>Reversals.</a:t>
            </a:r>
            <a:r>
              <a:rPr lang="en-US" altLang="zh-CN" sz="2000" dirty="0"/>
              <a:t> In a financial system, a transaction is credited to the wrong account. What sequence of steps are used to reverse the transaction?</a:t>
            </a:r>
            <a:endParaRPr lang="en-US" altLang="zh-CN" sz="2000" dirty="0"/>
          </a:p>
          <a:p>
            <a:pPr lvl="1"/>
            <a:r>
              <a:rPr lang="en-US" altLang="zh-CN" sz="2000" b="1" dirty="0">
                <a:solidFill>
                  <a:srgbClr val="FF0000"/>
                </a:solidFill>
              </a:rPr>
              <a:t>Errors.</a:t>
            </a:r>
            <a:r>
              <a:rPr lang="en-US" altLang="zh-CN" sz="2000" dirty="0"/>
              <a:t> A mail order company has several copies of its inventory database. What happens if they become inconsistent?</a:t>
            </a:r>
            <a:endParaRPr lang="en-US" altLang="zh-CN" sz="2000" dirty="0"/>
          </a:p>
          <a:p>
            <a:endParaRPr lang="en-US" altLang="zh-CN" sz="2000" dirty="0"/>
          </a:p>
          <a:p>
            <a:endParaRPr lang="en-US" altLang="zh-CN" sz="2000" dirty="0"/>
          </a:p>
          <a:p>
            <a:r>
              <a:rPr lang="en-US" altLang="zh-CN" sz="2000" b="1" dirty="0">
                <a:solidFill>
                  <a:srgbClr val="515223"/>
                </a:solidFill>
                <a:latin typeface="Helvetica" pitchFamily="2" charset="0"/>
                <a:cs typeface="Arial" panose="020B0604020202020204" pitchFamily="34" charset="0"/>
              </a:rPr>
              <a:t>Scenarios for error recovery </a:t>
            </a:r>
            <a:endParaRPr lang="en-US" altLang="zh-CN" sz="2000" b="1" dirty="0">
              <a:solidFill>
                <a:srgbClr val="515223"/>
              </a:solidFill>
              <a:latin typeface="Helvetica" pitchFamily="2" charset="0"/>
              <a:cs typeface="Arial" panose="020B0604020202020204" pitchFamily="34" charset="0"/>
            </a:endParaRPr>
          </a:p>
          <a:p>
            <a:pPr lvl="1"/>
            <a:r>
              <a:rPr lang="en-US" altLang="zh-CN" sz="2000" dirty="0"/>
              <a:t>Murphy's Law: "</a:t>
            </a:r>
            <a:r>
              <a:rPr lang="en-US" altLang="zh-CN" sz="2000" b="1" dirty="0">
                <a:solidFill>
                  <a:srgbClr val="FF0000"/>
                </a:solidFill>
              </a:rPr>
              <a:t>If anything can go wrong, it will</a:t>
            </a:r>
            <a:r>
              <a:rPr lang="en-US" altLang="zh-CN" sz="2000" dirty="0"/>
              <a:t>". Create a scenario for everything that can go wrong and how the system is expected to handle it. </a:t>
            </a:r>
            <a:endParaRPr lang="en-US" altLang="zh-CN" sz="2000" dirty="0"/>
          </a:p>
          <a:p>
            <a:pPr lvl="1"/>
            <a:endParaRPr lang="en-US" altLang="zh-CN" sz="2000" dirty="0"/>
          </a:p>
          <a:p>
            <a:pPr lvl="1"/>
            <a:endParaRPr lang="en-US" altLang="zh-CN" sz="2000" dirty="0"/>
          </a:p>
          <a:p>
            <a:pPr marL="0" lvl="1"/>
            <a:r>
              <a:rPr lang="en-US" altLang="zh-CN" sz="2000" b="1" dirty="0">
                <a:solidFill>
                  <a:srgbClr val="515223"/>
                </a:solidFill>
                <a:latin typeface="Helvetica" pitchFamily="2" charset="0"/>
                <a:cs typeface="Arial" panose="020B0604020202020204" pitchFamily="34" charset="0"/>
              </a:rPr>
              <a:t>Also useful in Quality Assurance </a:t>
            </a:r>
            <a:endParaRPr lang="en-US" altLang="zh-CN" sz="2000" b="1" dirty="0">
              <a:solidFill>
                <a:srgbClr val="515223"/>
              </a:solidFill>
              <a:latin typeface="Helvetica" pitchFamily="2"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1_Office 主题​​">
  <a:themeElements>
    <a:clrScheme name="SEU">
      <a:dk1>
        <a:srgbClr val="000000"/>
      </a:dk1>
      <a:lt1>
        <a:srgbClr val="FFFFFF"/>
      </a:lt1>
      <a:dk2>
        <a:srgbClr val="44546A"/>
      </a:dk2>
      <a:lt2>
        <a:srgbClr val="E7E6E6"/>
      </a:lt2>
      <a:accent1>
        <a:srgbClr val="505122"/>
      </a:accent1>
      <a:accent2>
        <a:srgbClr val="FDCA04"/>
      </a:accent2>
      <a:accent3>
        <a:srgbClr val="00529D"/>
      </a:accent3>
      <a:accent4>
        <a:srgbClr val="B01417"/>
      </a:accent4>
      <a:accent5>
        <a:srgbClr val="7F7611"/>
      </a:accent5>
      <a:accent6>
        <a:srgbClr val="5D6B70"/>
      </a:accent6>
      <a:hlink>
        <a:srgbClr val="868A8C"/>
      </a:hlink>
      <a:folHlink>
        <a:srgbClr val="C2C6C8"/>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15845</Words>
  <Application>WPS 演示</Application>
  <PresentationFormat>宽屏</PresentationFormat>
  <Paragraphs>568</Paragraphs>
  <Slides>59</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59</vt:i4>
      </vt:variant>
    </vt:vector>
  </HeadingPairs>
  <TitlesOfParts>
    <vt:vector size="71" baseType="lpstr">
      <vt:lpstr>Arial</vt:lpstr>
      <vt:lpstr>宋体</vt:lpstr>
      <vt:lpstr>Wingdings</vt:lpstr>
      <vt:lpstr>Helvetica Regular</vt:lpstr>
      <vt:lpstr>Segoe Print</vt:lpstr>
      <vt:lpstr>微软雅黑</vt:lpstr>
      <vt:lpstr>Helvetica</vt:lpstr>
      <vt:lpstr>Arial Unicode MS</vt:lpstr>
      <vt:lpstr>黑体</vt:lpstr>
      <vt:lpstr>等线</vt:lpstr>
      <vt:lpstr>Cambria Math</vt:lpstr>
      <vt:lpstr>1_Office 主题​​</vt:lpstr>
      <vt:lpstr>PowerPoint 演示文稿</vt:lpstr>
      <vt:lpstr>Heads Up</vt:lpstr>
      <vt:lpstr>Developing a Scenario with a Client: a Typical Student</vt:lpstr>
      <vt:lpstr>Developing a Scenario with a Client (continued) </vt:lpstr>
      <vt:lpstr>Developing a Scenario with a Client (continued) </vt:lpstr>
      <vt:lpstr>Discussion</vt:lpstr>
      <vt:lpstr>Developing a Scenario with a Client (continued)</vt:lpstr>
      <vt:lpstr>PowerPoint 演示文稿</vt:lpstr>
      <vt:lpstr>Scenarios for Analyzing Special Requirements</vt:lpstr>
      <vt:lpstr>Modeling Scenarios as Use Cases</vt:lpstr>
      <vt:lpstr>Two Simple Use Cases</vt:lpstr>
      <vt:lpstr>Actor and Use Case Diagram</vt:lpstr>
      <vt:lpstr>Use Cases and Actors</vt:lpstr>
      <vt:lpstr>Use Cases for Exam System</vt:lpstr>
      <vt:lpstr>Use Cases for Exam System (continued)</vt:lpstr>
      <vt:lpstr>Describing a Use Case</vt:lpstr>
      <vt:lpstr>Take Exam Use Case: Basic Flow</vt:lpstr>
      <vt:lpstr>Take Exam Use Case: Alternate Flow</vt:lpstr>
      <vt:lpstr>The &lt;&lt;extends&gt;&gt; Relationship</vt:lpstr>
      <vt:lpstr>Relationships Between Use Cases: &lt;&lt;extend&gt;&gt;</vt:lpstr>
      <vt:lpstr>The &lt;&lt;includes&gt;&gt; Relationship</vt:lpstr>
      <vt:lpstr>Relationships Between Use Cases: &lt;&lt;includes&gt;&gt;</vt:lpstr>
      <vt:lpstr>Scenarios and Use Cases in the Development Cycle</vt:lpstr>
      <vt:lpstr>Use Cases with Several Actors</vt:lpstr>
      <vt:lpstr>Use Case Diagrams</vt:lpstr>
      <vt:lpstr>An Old Examination Question</vt:lpstr>
      <vt:lpstr>An Old Examination Question</vt:lpstr>
      <vt:lpstr>Discussion</vt:lpstr>
      <vt:lpstr>Requirements on Final Project</vt:lpstr>
      <vt:lpstr>PowerPoint 演示文稿</vt:lpstr>
      <vt:lpstr>Models for Requirements</vt:lpstr>
      <vt:lpstr>Models: Useful Text</vt:lpstr>
      <vt:lpstr>Models</vt:lpstr>
      <vt:lpstr>Principles of Modeling</vt:lpstr>
      <vt:lpstr>The Unified Model Language</vt:lpstr>
      <vt:lpstr>Models: Diagrams and Specification in UML</vt:lpstr>
      <vt:lpstr>Data-Flow Models</vt:lpstr>
      <vt:lpstr>Data-Flow Model  Example: University Admissions</vt:lpstr>
      <vt:lpstr>Data-Flow Model  Example: University Admissions</vt:lpstr>
      <vt:lpstr>Data-Flow Model  Example: Assemble Application</vt:lpstr>
      <vt:lpstr>Data-Flow Model  Example: Assemble Application</vt:lpstr>
      <vt:lpstr>Data-Flow Model  Example: Process Completed Application</vt:lpstr>
      <vt:lpstr>Decision Table Model</vt:lpstr>
      <vt:lpstr>Flowchart Models</vt:lpstr>
      <vt:lpstr>Example: University Admissions Assemble Application</vt:lpstr>
      <vt:lpstr>Modeling Tools: Pseudo-code</vt:lpstr>
      <vt:lpstr>Modeling Tools: Transition Diagrams</vt:lpstr>
      <vt:lpstr>Finite State Machine Model  Therapy Control Console </vt:lpstr>
      <vt:lpstr>Finite State Machine Model  Therapy Control Console: Scenario </vt:lpstr>
      <vt:lpstr>Finite State Machine Model  State Transition Diagram</vt:lpstr>
      <vt:lpstr>Finite State Machine Model  State Transition Table</vt:lpstr>
      <vt:lpstr>Entity-Relation Model</vt:lpstr>
      <vt:lpstr>Modeling Tools: Entity-Relation Diagram</vt:lpstr>
      <vt:lpstr>Modeling	Tools: Entity Relationship Diagram</vt:lpstr>
      <vt:lpstr>Entity Relationship Diagram as a Design Tool Example: Database Schema for Web Data</vt:lpstr>
      <vt:lpstr>Prototyping Requirements</vt:lpstr>
      <vt:lpstr>Requirements Definition: Data Dictionaries</vt:lpstr>
      <vt:lpstr>A Note on Class and Object Models</vt:lpstr>
      <vt:lpstr>Requirements on Final Project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子豪 任</dc:creator>
  <cp:lastModifiedBy>8202607070</cp:lastModifiedBy>
  <cp:revision>132</cp:revision>
  <dcterms:created xsi:type="dcterms:W3CDTF">2025-03-14T01:27:00Z</dcterms:created>
  <dcterms:modified xsi:type="dcterms:W3CDTF">2025-03-15T04:23:36Z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A60F28869F8A4227B709DED790E2530B_13</vt:lpwstr>
  </property>
  <property fmtid="{D5CDD505-2E9C-101B-9397-08002B2CF9AE}" pid="3" name="KSOProductBuildVer">
    <vt:lpwstr>2052-12.1.0.19770</vt:lpwstr>
  </property>
</Properties>
</file>