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6" r:id="rId1"/>
  </p:sldMasterIdLst>
  <p:notesMasterIdLst>
    <p:notesMasterId r:id="rId21"/>
  </p:notesMasterIdLst>
  <p:sldIdLst>
    <p:sldId id="272" r:id="rId2"/>
    <p:sldId id="298" r:id="rId3"/>
    <p:sldId id="274" r:id="rId4"/>
    <p:sldId id="284" r:id="rId5"/>
    <p:sldId id="286" r:id="rId6"/>
    <p:sldId id="285" r:id="rId7"/>
    <p:sldId id="288" r:id="rId8"/>
    <p:sldId id="289" r:id="rId9"/>
    <p:sldId id="291" r:id="rId10"/>
    <p:sldId id="290" r:id="rId11"/>
    <p:sldId id="296" r:id="rId12"/>
    <p:sldId id="293" r:id="rId13"/>
    <p:sldId id="297" r:id="rId14"/>
    <p:sldId id="295" r:id="rId15"/>
    <p:sldId id="299" r:id="rId16"/>
    <p:sldId id="300" r:id="rId17"/>
    <p:sldId id="301" r:id="rId18"/>
    <p:sldId id="302" r:id="rId19"/>
    <p:sldId id="269" r:id="rId20"/>
  </p:sldIdLst>
  <p:sldSz cx="12192000" cy="6858000"/>
  <p:notesSz cx="6858000" cy="9144000"/>
  <p:embeddedFontLst>
    <p:embeddedFont>
      <p:font typeface="나눔스퀘어 Bold" panose="020B0600000101010101" pitchFamily="50" charset="-127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D88"/>
    <a:srgbClr val="3F6DC1"/>
    <a:srgbClr val="203864"/>
    <a:srgbClr val="50A2E6"/>
    <a:srgbClr val="949EBE"/>
    <a:srgbClr val="D0CECE"/>
    <a:srgbClr val="00002F"/>
    <a:srgbClr val="668ACC"/>
    <a:srgbClr val="6192CD"/>
    <a:srgbClr val="8DB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2" autoAdjust="0"/>
    <p:restoredTop sz="85062" autoAdjust="0"/>
  </p:normalViewPr>
  <p:slideViewPr>
    <p:cSldViewPr snapToGrid="0">
      <p:cViewPr>
        <p:scale>
          <a:sx n="50" d="100"/>
          <a:sy n="50" d="100"/>
        </p:scale>
        <p:origin x="-91" y="5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2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1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99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4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A0D2-81A1-40B1-8D20-E20DE5480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87" r:id="rId3"/>
    <p:sldLayoutId id="2147483694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6709" y="2356164"/>
            <a:ext cx="29985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b="1" spc="-300" dirty="0" smtClean="0">
                <a:solidFill>
                  <a:srgbClr val="00002F"/>
                </a:solidFill>
                <a:latin typeface="나눔스퀘어 ExtraBold" pitchFamily="50" charset="-127"/>
                <a:ea typeface="나눔스퀘어 ExtraBold" pitchFamily="50" charset="-127"/>
              </a:rPr>
              <a:t>Big Contest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6874" y="3833492"/>
            <a:ext cx="3818247" cy="391195"/>
          </a:xfrm>
          <a:prstGeom prst="rect">
            <a:avLst/>
          </a:prstGeom>
          <a:solidFill>
            <a:srgbClr val="50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러뷰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5231" y="4344054"/>
            <a:ext cx="2781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임지현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문수지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김윤지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고현지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1273" y="1925277"/>
            <a:ext cx="35894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 </a:t>
            </a:r>
            <a:r>
              <a:rPr lang="ko-KR" altLang="en-US" sz="2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빅콘테스트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챔피언리그</a:t>
            </a:r>
            <a:endParaRPr lang="ko-KR" altLang="en-US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8443" y="2929295"/>
            <a:ext cx="319510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0" b="1" spc="-300" dirty="0" smtClean="0">
                <a:solidFill>
                  <a:srgbClr val="00002F"/>
                </a:solidFill>
                <a:latin typeface="나눔스퀘어 ExtraBold" pitchFamily="50" charset="-127"/>
                <a:ea typeface="나눔스퀘어 ExtraBold" pitchFamily="50" charset="-127"/>
              </a:rPr>
              <a:t>Blade &amp; Soul</a:t>
            </a:r>
            <a:endParaRPr lang="ko-KR" altLang="en-US" sz="4500" b="1" spc="-300" dirty="0">
              <a:solidFill>
                <a:srgbClr val="00002F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02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데이터 전처리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데이터별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파생 변수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주간 데이터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565504" y="3629164"/>
            <a:ext cx="1717040" cy="7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10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68614"/>
              </p:ext>
            </p:extLst>
          </p:nvPr>
        </p:nvGraphicFramePr>
        <p:xfrm>
          <a:off x="605116" y="2222294"/>
          <a:ext cx="11092182" cy="3888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394">
                  <a:extLst>
                    <a:ext uri="{9D8B030D-6E8A-4147-A177-3AD203B41FA5}">
                      <a16:colId xmlns:a16="http://schemas.microsoft.com/office/drawing/2014/main" val="4205470036"/>
                    </a:ext>
                  </a:extLst>
                </a:gridCol>
                <a:gridCol w="3697394">
                  <a:extLst>
                    <a:ext uri="{9D8B030D-6E8A-4147-A177-3AD203B41FA5}">
                      <a16:colId xmlns:a16="http://schemas.microsoft.com/office/drawing/2014/main" val="2475833312"/>
                    </a:ext>
                  </a:extLst>
                </a:gridCol>
                <a:gridCol w="3697394">
                  <a:extLst>
                    <a:ext uri="{9D8B030D-6E8A-4147-A177-3AD203B41FA5}">
                      <a16:colId xmlns:a16="http://schemas.microsoft.com/office/drawing/2014/main" val="1425602706"/>
                    </a:ext>
                  </a:extLst>
                </a:gridCol>
              </a:tblGrid>
              <a:tr h="397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구분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7860" marR="77860" marT="38929" marB="3892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7860" marR="77860" marT="38929" marB="3892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파생 변수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7860" marR="77860" marT="38929" marB="3892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44584"/>
                  </a:ext>
                </a:extLst>
              </a:tr>
              <a:tr h="3491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train_trade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7860" marR="77860" marT="38929" marB="389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주간 유저의 주간 거래 내역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7860" marR="77860" marT="38929" marB="389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</a:t>
                      </a:r>
                      <a:r>
                        <a:rPr lang="ko-KR" altLang="en-US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판매자 계정 아이디 기준</a:t>
                      </a:r>
                      <a:endParaRPr lang="en-US" altLang="ko-KR" sz="13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→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총 아이템 판매 개수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→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판매 물품 종류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및 종류별 판매 개수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</a:t>
                      </a:r>
                      <a:r>
                        <a:rPr lang="ko-KR" altLang="en-US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구매자 계정 아이디 기준</a:t>
                      </a:r>
                      <a:endParaRPr lang="en-US" altLang="ko-KR" sz="13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→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총 아이템 구입 개수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→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구매 물품 종류 및 종류별 구매 개수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거래 활동 시간 기준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→ </a:t>
                      </a:r>
                      <a:r>
                        <a:rPr lang="ko-KR" altLang="en-US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아침</a:t>
                      </a: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en-US" altLang="ko-KR" sz="13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점심</a:t>
                      </a:r>
                      <a:r>
                        <a:rPr lang="en-US" altLang="ko-KR" sz="13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저녁</a:t>
                      </a:r>
                      <a:r>
                        <a:rPr lang="en-US" altLang="ko-KR" sz="13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새벽으로 데이터 </a:t>
                      </a:r>
                      <a:r>
                        <a:rPr lang="ko-KR" altLang="en-US" sz="1300" baseline="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구간화</a:t>
                      </a:r>
                      <a:endParaRPr lang="en-US" altLang="ko-KR" sz="1300" baseline="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→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주중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및 주말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금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 데이터 </a:t>
                      </a:r>
                      <a:r>
                        <a:rPr lang="ko-KR" altLang="en-US" sz="1300" baseline="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구간화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→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시간에 따른 구매 물품 종류 및 종류별 구매 개수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7860" marR="77860" marT="38929" marB="389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20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6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02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데이터 전처리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데이터별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파생 변수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주간 데이터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8936" y="2095327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기존에 엔씨소프트에서 제공받은 총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주간의 유저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데이터별로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요약 변수 생성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565504" y="3629164"/>
            <a:ext cx="1717040" cy="7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68988"/>
              </p:ext>
            </p:extLst>
          </p:nvPr>
        </p:nvGraphicFramePr>
        <p:xfrm>
          <a:off x="2032000" y="2772264"/>
          <a:ext cx="8075562" cy="3175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854">
                  <a:extLst>
                    <a:ext uri="{9D8B030D-6E8A-4147-A177-3AD203B41FA5}">
                      <a16:colId xmlns:a16="http://schemas.microsoft.com/office/drawing/2014/main" val="4205470036"/>
                    </a:ext>
                  </a:extLst>
                </a:gridCol>
                <a:gridCol w="2691854">
                  <a:extLst>
                    <a:ext uri="{9D8B030D-6E8A-4147-A177-3AD203B41FA5}">
                      <a16:colId xmlns:a16="http://schemas.microsoft.com/office/drawing/2014/main" val="2475833312"/>
                    </a:ext>
                  </a:extLst>
                </a:gridCol>
                <a:gridCol w="2691854">
                  <a:extLst>
                    <a:ext uri="{9D8B030D-6E8A-4147-A177-3AD203B41FA5}">
                      <a16:colId xmlns:a16="http://schemas.microsoft.com/office/drawing/2014/main" val="1425602706"/>
                    </a:ext>
                  </a:extLst>
                </a:gridCol>
              </a:tblGrid>
              <a:tr h="355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구분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파생 변수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44584"/>
                  </a:ext>
                </a:extLst>
              </a:tr>
              <a:tr h="625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total_activity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유저의 게임 내 활동량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</a:t>
                      </a:r>
                      <a:r>
                        <a:rPr lang="ko-KR" altLang="en-US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주별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총 게임 접속 횟수</a:t>
                      </a:r>
                      <a:endParaRPr lang="en-US" altLang="ko-KR" sz="14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</a:t>
                      </a:r>
                      <a:r>
                        <a:rPr lang="ko-KR" altLang="en-US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주별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평균 접속 횟수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204269"/>
                  </a:ext>
                </a:extLst>
              </a:tr>
              <a:tr h="625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total_payment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결제 금액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</a:t>
                      </a:r>
                      <a:r>
                        <a:rPr lang="ko-KR" altLang="en-US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주별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평균 결제 금액</a:t>
                      </a:r>
                      <a:endParaRPr lang="en-US" altLang="ko-KR" sz="14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</a:t>
                      </a:r>
                      <a:r>
                        <a:rPr lang="ko-KR" altLang="en-US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주별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중 최고 결제 금액</a:t>
                      </a:r>
                      <a:endParaRPr lang="en-US" altLang="ko-KR" sz="14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96442"/>
                  </a:ext>
                </a:extLst>
              </a:tr>
              <a:tr h="625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total_party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유저의 파티 구성 관계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</a:t>
                      </a:r>
                      <a:r>
                        <a:rPr lang="ko-KR" altLang="en-US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주별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총 파티 횟수</a:t>
                      </a:r>
                      <a:endParaRPr lang="en-US" altLang="ko-KR" sz="14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</a:t>
                      </a:r>
                      <a:r>
                        <a:rPr lang="ko-KR" altLang="en-US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주별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총 파티 시간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733415"/>
                  </a:ext>
                </a:extLst>
              </a:tr>
              <a:tr h="625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total_guild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유저의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문파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구성 관계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</a:t>
                      </a:r>
                      <a:r>
                        <a:rPr lang="ko-KR" altLang="en-US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주별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문파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변경 횟수</a:t>
                      </a:r>
                      <a:endParaRPr lang="en-US" altLang="ko-KR" sz="14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0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02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데이터 전처리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데이터별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파생 변수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주간 데이터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565504" y="3629164"/>
            <a:ext cx="1717040" cy="7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12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018747"/>
              </p:ext>
            </p:extLst>
          </p:nvPr>
        </p:nvGraphicFramePr>
        <p:xfrm>
          <a:off x="605116" y="2222294"/>
          <a:ext cx="11092182" cy="3888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394">
                  <a:extLst>
                    <a:ext uri="{9D8B030D-6E8A-4147-A177-3AD203B41FA5}">
                      <a16:colId xmlns:a16="http://schemas.microsoft.com/office/drawing/2014/main" val="4205470036"/>
                    </a:ext>
                  </a:extLst>
                </a:gridCol>
                <a:gridCol w="3697394">
                  <a:extLst>
                    <a:ext uri="{9D8B030D-6E8A-4147-A177-3AD203B41FA5}">
                      <a16:colId xmlns:a16="http://schemas.microsoft.com/office/drawing/2014/main" val="2475833312"/>
                    </a:ext>
                  </a:extLst>
                </a:gridCol>
                <a:gridCol w="3697394">
                  <a:extLst>
                    <a:ext uri="{9D8B030D-6E8A-4147-A177-3AD203B41FA5}">
                      <a16:colId xmlns:a16="http://schemas.microsoft.com/office/drawing/2014/main" val="1425602706"/>
                    </a:ext>
                  </a:extLst>
                </a:gridCol>
              </a:tblGrid>
              <a:tr h="397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구분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7860" marR="77860" marT="38929" marB="3892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7860" marR="77860" marT="38929" marB="3892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파생 변수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7860" marR="77860" marT="38929" marB="3892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44584"/>
                  </a:ext>
                </a:extLst>
              </a:tr>
              <a:tr h="3491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total_trade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7860" marR="77860" marT="38929" marB="389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유저의 주간 거래 내역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7860" marR="77860" marT="38929" marB="389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</a:t>
                      </a:r>
                      <a:r>
                        <a:rPr lang="ko-KR" altLang="en-US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판매자 계정 아이디 기준</a:t>
                      </a:r>
                      <a:endParaRPr lang="en-US" altLang="ko-KR" sz="13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→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총 아이템 판매 개수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→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판매 물품 종류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및 종류별 판매 개수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</a:t>
                      </a:r>
                      <a:r>
                        <a:rPr lang="ko-KR" altLang="en-US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구매자 계정 아이디 기준</a:t>
                      </a:r>
                      <a:endParaRPr lang="en-US" altLang="ko-KR" sz="13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→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총 아이템 구입 개수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→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구매 물품 종류 및 종류별 구매 개수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거래 활동 시간 기준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→ </a:t>
                      </a:r>
                      <a:r>
                        <a:rPr lang="ko-KR" altLang="en-US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아침</a:t>
                      </a: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en-US" altLang="ko-KR" sz="13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점심</a:t>
                      </a:r>
                      <a:r>
                        <a:rPr lang="en-US" altLang="ko-KR" sz="13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저녁</a:t>
                      </a:r>
                      <a:r>
                        <a:rPr lang="en-US" altLang="ko-KR" sz="13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새벽으로 데이터 </a:t>
                      </a:r>
                      <a:r>
                        <a:rPr lang="ko-KR" altLang="en-US" sz="1300" baseline="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구간화</a:t>
                      </a:r>
                      <a:endParaRPr lang="en-US" altLang="ko-KR" sz="1300" baseline="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→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주중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및 주말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금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 데이터 </a:t>
                      </a:r>
                      <a:r>
                        <a:rPr lang="ko-KR" altLang="en-US" sz="1300" baseline="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구간화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→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시간에 따른 구매 물품 종류 및 종류별 구매 개수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7860" marR="77860" marT="38929" marB="389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20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3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02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데이터 전처리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차원 축소 기법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주간 데이터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8936" y="2095327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유저의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주별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데이터로 인해 불필요하게 늘어난 행을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Flatten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하여 차원을 축소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565504" y="3629164"/>
            <a:ext cx="1717040" cy="7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13</a:t>
            </a:fld>
            <a:endParaRPr lang="ko-KR" altLang="en-US" dirty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/>
          </p:nvPr>
        </p:nvGraphicFramePr>
        <p:xfrm>
          <a:off x="1766146" y="2544832"/>
          <a:ext cx="8659707" cy="1391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유저</a:t>
                      </a:r>
                      <a:r>
                        <a:rPr lang="en-US" altLang="ko-KR" sz="1400" kern="100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아이디</a:t>
                      </a:r>
                      <a:endParaRPr lang="ko-KR" sz="1400" kern="100" dirty="0">
                        <a:effectLst/>
                        <a:latin typeface="나눔스퀘어 ExtraBold" pitchFamily="50" charset="-127"/>
                        <a:ea typeface="나눔스퀘어 ExtraBold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400" kern="100" baseline="0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00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  <a:cs typeface="Times New Roman" panose="02020603050405020304" pitchFamily="18" charset="0"/>
                        </a:rPr>
                        <a:t>주</a:t>
                      </a:r>
                      <a:endParaRPr lang="ko-KR" sz="1400" kern="100" dirty="0">
                        <a:effectLst/>
                        <a:latin typeface="나눔스퀘어 ExtraBold" pitchFamily="50" charset="-127"/>
                        <a:ea typeface="나눔스퀘어 ExtraBold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게임 </a:t>
                      </a:r>
                      <a:r>
                        <a:rPr lang="ko-KR" sz="1400" kern="100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경험치</a:t>
                      </a:r>
                      <a:endParaRPr lang="ko-KR" sz="1400" kern="100" dirty="0">
                        <a:effectLst/>
                        <a:latin typeface="나눔스퀘어 ExtraBold" pitchFamily="50" charset="-127"/>
                        <a:ea typeface="나눔스퀘어 ExtraBold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  <a:cs typeface="Times New Roman" panose="02020603050405020304" pitchFamily="18" charset="0"/>
                        </a:rPr>
                        <a:t>ABC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  <a:cs typeface="+mn-cs"/>
                        </a:rPr>
                        <a:t>1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  <a:cs typeface="+mn-cs"/>
                        </a:rPr>
                        <a:t>ABC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100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  <a:cs typeface="+mn-cs"/>
                        </a:rPr>
                        <a:t>ABC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50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6099859" y="4132162"/>
            <a:ext cx="0" cy="590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6480" y="4256616"/>
            <a:ext cx="161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Flatten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766146" y="4917851"/>
          <a:ext cx="8666478" cy="79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4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7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유저아이디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 경험치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 경험지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 경험치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 경험치 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 경험치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ABC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02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데이터 전처리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차원 축소 기법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 Principal Component Analysis (PCA)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8936" y="2080366"/>
            <a:ext cx="1042834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데이터의 분산을 최대한 보존하는 축을 찾아 고차원의 기존 변수를 조합하고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저차원의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새로운 변수를 만드는 차원 축소 기법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565504" y="3629164"/>
            <a:ext cx="1717040" cy="7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14</a:t>
            </a:fld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35048"/>
              </p:ext>
            </p:extLst>
          </p:nvPr>
        </p:nvGraphicFramePr>
        <p:xfrm>
          <a:off x="1689030" y="3188186"/>
          <a:ext cx="8876474" cy="137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1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Train Data + Test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행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140,000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행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설명 변수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2,117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77581" y="4676607"/>
            <a:ext cx="9710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2,117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설명 변수를 조합하여 변수 설명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누적기여율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(cumulative proportion)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95%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되는 주성분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탐색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2,117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설명 변수를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PCA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활용하여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568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개로 축소시켜 데이터 희소성과 연산 속도 문제 개선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0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03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데이터 모델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선정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XG Boost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8936" y="2080366"/>
            <a:ext cx="1042834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 Boosting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연산 속도 문제를 해결하기 위해 연산 속도와 모델 성능에 초점을 둔 패키지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565504" y="3629164"/>
            <a:ext cx="1717040" cy="7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4918" y="3127734"/>
            <a:ext cx="9710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C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언어로 작성되어 수행 속도가 빠름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Cross Validation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자동으로 수행하는 함수가 따로 존재하여 추가적인 교차 검증 코드 불필요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기존에 사용했던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 Boosting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모델보다 연산 속도 및 모델 성능이 더 높게 나옴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352" y="2758402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XG Boost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선정 이유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9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03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데이터 모델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성능 결과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565504" y="3629164"/>
            <a:ext cx="1717040" cy="7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Accuracy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.7301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자율 평가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(2018-09-07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기준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상위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더보드 안에 진출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6" b="1999"/>
          <a:stretch/>
        </p:blipFill>
        <p:spPr>
          <a:xfrm>
            <a:off x="3523265" y="2207087"/>
            <a:ext cx="5072095" cy="381779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04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보완 및 개선 방향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개선 방향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565504" y="3629164"/>
            <a:ext cx="1717040" cy="7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앙상블 기법 활용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918" y="2074610"/>
            <a:ext cx="97105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week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retained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모델이 비교적 정확하게 구분하여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 성능이 높음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그에 반면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month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2month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모델이 정확하게 구분하지 못하여 성능이 낮았음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Confusion Matrix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확인했을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month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Recall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2month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Precision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낮게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나온것으로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보아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month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분류해야하는 유저를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2month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모델이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오분류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한달 후에 이탈하는 유저와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두달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후에 이탈하는 유저의 활동 양상이 사실상 비슷한 것으로 유추됨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엔씨소프트사의 패치 혹은 컨텐츠 업데이트 주기에 영향을 끼치는 분석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결과인만큼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더욱 정교하게 분류할 수 있는 모델 필요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5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04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보완 및 개선 방향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모델의 한계점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565504" y="3629164"/>
            <a:ext cx="1717040" cy="7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XG Boost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단일 모델 사용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918" y="2074610"/>
            <a:ext cx="97105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XG Boost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하나만 활용하여 데이터를 분류하는데 한계가 있음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Random Forest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Decision Tree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계열의 모델을 일차적으로 사용하여 모델을 학습시킨 후에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XG Boost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Stacking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기법 활용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Stacking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기법 같은 경우 복잡한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조정을 요구하여 효율성이 떨어질 수도 있음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457200">
              <a:lnSpc>
                <a:spcPct val="150000"/>
              </a:lnSpc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0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95746" y="685844"/>
            <a:ext cx="8883534" cy="2431426"/>
            <a:chOff x="533400" y="843280"/>
            <a:chExt cx="8883534" cy="2431426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843280"/>
              <a:ext cx="869180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2018 </a:t>
              </a:r>
              <a:r>
                <a:rPr lang="ko-KR" altLang="en-US" sz="3200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빅콘테스트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Analysis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분야 챔피언 리그</a:t>
              </a:r>
              <a:endPara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|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엔씨소프트사 블레이드앤소울 유저 활동 데이터를 활용한 이탈 여부 및 기간 예측</a:t>
              </a:r>
              <a:endPara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| 2018.07.10 – 2018.09.14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608214" y="2682240"/>
              <a:ext cx="8808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533400" y="2766875"/>
              <a:ext cx="3262432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임지현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|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문수지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|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김윤지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|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고현지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42900" y="342900"/>
            <a:ext cx="11492345" cy="6192982"/>
          </a:xfrm>
          <a:prstGeom prst="rect">
            <a:avLst/>
          </a:prstGeom>
          <a:noFill/>
          <a:ln w="381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00 |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목차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471" y="1251511"/>
            <a:ext cx="1097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</a:t>
            </a:r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배경 </a:t>
            </a:r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콘테스트 소개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소개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기준 및 평가 방식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pg. 4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| </a:t>
            </a:r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 </a:t>
            </a:r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특성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 개요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데이터별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파생 변수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차원 축소 기법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 pg. 7</a:t>
            </a:r>
          </a:p>
          <a:p>
            <a:pPr>
              <a:lnSpc>
                <a:spcPct val="250000"/>
              </a:lnSpc>
            </a:pPr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 | </a:t>
            </a:r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모델 </a:t>
            </a:r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선정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성능 결과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pg.15</a:t>
            </a:r>
          </a:p>
          <a:p>
            <a:pPr>
              <a:lnSpc>
                <a:spcPct val="250000"/>
              </a:lnSpc>
            </a:pPr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 | </a:t>
            </a:r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보완 및 개선 방향 </a:t>
            </a:r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모델의 한계점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개선 방향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 pg.17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5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01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데이터 배경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 및 목표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Image result for ë¸ë ì´ëì¤ìì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t="5117" r="9130" b="10787"/>
          <a:stretch/>
        </p:blipFill>
        <p:spPr bwMode="auto">
          <a:xfrm>
            <a:off x="798456" y="2781552"/>
            <a:ext cx="5163671" cy="30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76340" y="2725698"/>
            <a:ext cx="4980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2018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빅콘테스트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챔피언리그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문제로 출제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44000" indent="-457200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엔씨소프트사의 블레이드앤소울 유저 활동데이터를 활용하여 어떤 유저가 향후에 이탈하고 어느 시점에 이탈할지를 예측하는 모델 제시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44000" indent="-457200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예측한 이탈 여부와 이탈 시점을 활용하여 게임 패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컨텐츠 업데이트가 유저의 이탈 여부에 어떤 영향을 끼치는지 파악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44000" indent="-457200"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엔씨소프트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MMORPG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블레이드앤소울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유저의 이탈 여부 및 이탈 시점 예측하는 모델 개발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8456" y="2043481"/>
            <a:ext cx="105950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팀은 해당 문제를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프로그램을 활용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01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데이터 배경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소개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86604" y="2789180"/>
            <a:ext cx="3667760" cy="942945"/>
            <a:chOff x="605116" y="2104598"/>
            <a:chExt cx="3667760" cy="942945"/>
          </a:xfrm>
        </p:grpSpPr>
        <p:sp>
          <p:nvSpPr>
            <p:cNvPr id="9" name="직사각형 8"/>
            <p:cNvSpPr/>
            <p:nvPr/>
          </p:nvSpPr>
          <p:spPr>
            <a:xfrm>
              <a:off x="697452" y="2104598"/>
              <a:ext cx="3483088" cy="942945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5116" y="2104598"/>
              <a:ext cx="3667760" cy="841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Train Data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계정 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ID </a:t>
              </a:r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기준 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만 유저의 활동 데이터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186604" y="4618142"/>
            <a:ext cx="3667760" cy="942945"/>
            <a:chOff x="605116" y="2104598"/>
            <a:chExt cx="3667760" cy="942945"/>
          </a:xfrm>
        </p:grpSpPr>
        <p:sp>
          <p:nvSpPr>
            <p:cNvPr id="18" name="직사각형 17"/>
            <p:cNvSpPr/>
            <p:nvPr/>
          </p:nvSpPr>
          <p:spPr>
            <a:xfrm>
              <a:off x="697452" y="2104598"/>
              <a:ext cx="3483088" cy="942945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5116" y="2104598"/>
              <a:ext cx="366776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Test Data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계정 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ID </a:t>
              </a:r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기준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만 유저의 활동 데이터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6" name="Straight Connector 199"/>
          <p:cNvCxnSpPr/>
          <p:nvPr/>
        </p:nvCxnSpPr>
        <p:spPr>
          <a:xfrm>
            <a:off x="4762028" y="3246291"/>
            <a:ext cx="49999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02536" y="2291156"/>
            <a:ext cx="5582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en-US" altLang="ko-KR" sz="16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train_label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indent="-457200"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: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대상 계정들의 고유 아이디 및 이탈 여부 레이블 포함 데이터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</a:p>
          <a:p>
            <a:pPr indent="-457200"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en-US" altLang="ko-KR" sz="16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train_activity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indent="-457200"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: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유저의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인게임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활동량을 일주일 단위로 집계된 데이터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en-US" altLang="ko-KR" sz="16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train_payment</a:t>
            </a:r>
            <a:r>
              <a:rPr lang="en-US" altLang="ko-KR" sz="1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16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train_party</a:t>
            </a:r>
            <a:r>
              <a:rPr lang="en-US" altLang="ko-KR" sz="1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16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train_guild</a:t>
            </a:r>
            <a:r>
              <a:rPr lang="en-US" altLang="ko-KR" sz="1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16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train_trade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2536" y="4456558"/>
            <a:ext cx="605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en-US" altLang="ko-KR" sz="16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test_activity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indent="-457200"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: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유저의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인게임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활동량을 일주일 단위로 집계된 데이터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en-US" altLang="ko-KR" sz="16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test_payment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16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test_party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16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test_guild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16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test_trade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Straight Connector 199"/>
          <p:cNvCxnSpPr/>
          <p:nvPr/>
        </p:nvCxnSpPr>
        <p:spPr>
          <a:xfrm>
            <a:off x="4762028" y="5098986"/>
            <a:ext cx="49999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Train Data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학습된 모델을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Data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적용하여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유저의 이탈 여부를 예측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277970" y="2533650"/>
            <a:ext cx="0" cy="147637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5277970" y="2533650"/>
            <a:ext cx="21504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68445" y="4010025"/>
            <a:ext cx="22456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87495" y="4713392"/>
            <a:ext cx="0" cy="74914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284581" y="4713392"/>
            <a:ext cx="21504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287495" y="5462540"/>
            <a:ext cx="22456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01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데이터 배경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소개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train_label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21800"/>
              </p:ext>
            </p:extLst>
          </p:nvPr>
        </p:nvGraphicFramePr>
        <p:xfrm>
          <a:off x="1395730" y="2139881"/>
          <a:ext cx="940054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270">
                  <a:extLst>
                    <a:ext uri="{9D8B030D-6E8A-4147-A177-3AD203B41FA5}">
                      <a16:colId xmlns:a16="http://schemas.microsoft.com/office/drawing/2014/main" val="2355775500"/>
                    </a:ext>
                  </a:extLst>
                </a:gridCol>
                <a:gridCol w="4700270">
                  <a:extLst>
                    <a:ext uri="{9D8B030D-6E8A-4147-A177-3AD203B41FA5}">
                      <a16:colId xmlns:a16="http://schemas.microsoft.com/office/drawing/2014/main" val="1919046516"/>
                    </a:ext>
                  </a:extLst>
                </a:gridCol>
              </a:tblGrid>
              <a:tr h="27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설명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85503"/>
                  </a:ext>
                </a:extLst>
              </a:tr>
              <a:tr h="27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retained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이탈하지 않은 기존 유저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79675"/>
                  </a:ext>
                </a:extLst>
              </a:tr>
              <a:tr h="27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week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일주일</a:t>
                      </a:r>
                      <a:r>
                        <a:rPr lang="ko-KR" altLang="en-US" sz="16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안에 이탈한 기존 </a:t>
                      </a:r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유저 </a:t>
                      </a:r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(1</a:t>
                      </a:r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r>
                        <a:rPr lang="ko-KR" altLang="en-US" sz="16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이내</a:t>
                      </a:r>
                      <a:r>
                        <a:rPr lang="en-US" altLang="ko-KR" sz="16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288461"/>
                  </a:ext>
                </a:extLst>
              </a:tr>
              <a:tr h="27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month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한달 안에</a:t>
                      </a:r>
                      <a:r>
                        <a:rPr lang="ko-KR" altLang="en-US" sz="16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이탈한 기존 유저 </a:t>
                      </a:r>
                      <a:r>
                        <a:rPr lang="en-US" altLang="ko-KR" sz="16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(2-4</a:t>
                      </a:r>
                      <a:r>
                        <a:rPr lang="ko-KR" altLang="en-US" sz="16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r>
                        <a:rPr lang="en-US" altLang="ko-KR" sz="16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1109"/>
                  </a:ext>
                </a:extLst>
              </a:tr>
              <a:tr h="27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2month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두달</a:t>
                      </a:r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안에 이탈한 기존 유저 </a:t>
                      </a:r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(5-8</a:t>
                      </a:r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693844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72352" y="4020116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activity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 활동 데이터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39775"/>
              </p:ext>
            </p:extLst>
          </p:nvPr>
        </p:nvGraphicFramePr>
        <p:xfrm>
          <a:off x="1395730" y="4439950"/>
          <a:ext cx="940054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270">
                  <a:extLst>
                    <a:ext uri="{9D8B030D-6E8A-4147-A177-3AD203B41FA5}">
                      <a16:colId xmlns:a16="http://schemas.microsoft.com/office/drawing/2014/main" val="2355775500"/>
                    </a:ext>
                  </a:extLst>
                </a:gridCol>
                <a:gridCol w="4700270">
                  <a:extLst>
                    <a:ext uri="{9D8B030D-6E8A-4147-A177-3AD203B41FA5}">
                      <a16:colId xmlns:a16="http://schemas.microsoft.com/office/drawing/2014/main" val="1919046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설명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85503"/>
                  </a:ext>
                </a:extLst>
              </a:tr>
              <a:tr h="27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payment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유저별</a:t>
                      </a:r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주간 결제 금액을 집계한 데이터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79675"/>
                  </a:ext>
                </a:extLst>
              </a:tr>
              <a:tr h="27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party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유저간 파티 구성 관계를 집계한 파일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288461"/>
                  </a:ext>
                </a:extLst>
              </a:tr>
              <a:tr h="27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guild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문파</a:t>
                      </a:r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구성 관계를 집계한 파일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1109"/>
                  </a:ext>
                </a:extLst>
              </a:tr>
              <a:tr h="27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trade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유저간 거래 이력을 집계한 파일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69384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01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데이터 배경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기준 및 평가방식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기준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8456" y="2043481"/>
            <a:ext cx="1059508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4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 이상 접속하지 않으면 이탈로 판단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제공 시점을 시작으로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주간의 접속 이력으로 결정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352" y="3078064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평가방식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8456" y="3486289"/>
            <a:ext cx="105950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성능 지표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F1 Score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모델이 실제 이탈 고객을 정확하게 맞췄는지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이탈 고객을 예측 모델이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예측했는지의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조화 평균값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https://cdn-images-1.medium.com/max/1600/1*T6kVUKxG_Z4V5Fm1UXhEI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88" y="4825117"/>
            <a:ext cx="3440024" cy="85390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02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데이터 전처리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특성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 Train Data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42491"/>
              </p:ext>
            </p:extLst>
          </p:nvPr>
        </p:nvGraphicFramePr>
        <p:xfrm>
          <a:off x="2062480" y="272523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2month</a:t>
                      </a:r>
                      <a:endParaRPr lang="ko-KR" altLang="en-US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month</a:t>
                      </a:r>
                      <a:endParaRPr lang="ko-KR" altLang="en-US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retained</a:t>
                      </a:r>
                      <a:endParaRPr lang="ko-KR" altLang="en-US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week</a:t>
                      </a:r>
                      <a:endParaRPr lang="ko-KR" altLang="en-US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25,000</a:t>
                      </a:r>
                      <a:r>
                        <a:rPr lang="ko-KR" altLang="en-US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행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25,000</a:t>
                      </a:r>
                      <a:r>
                        <a:rPr lang="ko-KR" altLang="en-US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행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25,000</a:t>
                      </a:r>
                      <a:r>
                        <a:rPr lang="ko-KR" altLang="en-US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행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25,000</a:t>
                      </a:r>
                      <a:r>
                        <a:rPr lang="ko-KR" altLang="en-US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행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42296" y="3727483"/>
            <a:ext cx="904658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Data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랜덤으로 샘플 값 추출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457200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Train Data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다시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7:3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비율로 각 학습 데이터와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데이터로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457200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Data (7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만행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Validation Data (3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만행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  Test Data (4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만행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252000" indent="-457200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Train Data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학습한 모델을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Validation Data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활용하여 검증하고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최종적으로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Data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활용하여 평가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8936" y="2095327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10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만행의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Data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이탈 여부 레이블이 각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천행씩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고르게 분포되어 있음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02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데이터 전처리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 개요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 Train Data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8936" y="2095327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 각각 다른 구조를 지니고 있어 전처리 후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변수인 유저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acc_id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기준으로 통합  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0800" y="2868569"/>
            <a:ext cx="11656530" cy="3100069"/>
            <a:chOff x="-31079" y="2758402"/>
            <a:chExt cx="11656530" cy="3100069"/>
          </a:xfrm>
        </p:grpSpPr>
        <p:grpSp>
          <p:nvGrpSpPr>
            <p:cNvPr id="7" name="그룹 6"/>
            <p:cNvGrpSpPr/>
            <p:nvPr/>
          </p:nvGrpSpPr>
          <p:grpSpPr>
            <a:xfrm>
              <a:off x="-31079" y="2758402"/>
              <a:ext cx="3667760" cy="3064547"/>
              <a:chOff x="537881" y="2675490"/>
              <a:chExt cx="3667760" cy="3064547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537881" y="3063202"/>
                <a:ext cx="3667760" cy="2676835"/>
                <a:chOff x="537881" y="2590881"/>
                <a:chExt cx="3667760" cy="2676835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537881" y="2625582"/>
                  <a:ext cx="3667760" cy="26421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 err="1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train_label</a:t>
                  </a:r>
                  <a:endPara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 err="1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train_activity</a:t>
                  </a:r>
                  <a:endPara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 err="1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train_payment</a:t>
                  </a:r>
                  <a:endPara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 err="1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train_party</a:t>
                  </a:r>
                  <a:endPara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 err="1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train_guild</a:t>
                  </a:r>
                  <a:endPara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train_trade</a:t>
                  </a:r>
                  <a:endPara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004620" y="2590881"/>
                  <a:ext cx="2744420" cy="2417999"/>
                </a:xfrm>
                <a:prstGeom prst="rect">
                  <a:avLst/>
                </a:prstGeom>
                <a:noFill/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" name="직사각형 4"/>
              <p:cNvSpPr/>
              <p:nvPr/>
            </p:nvSpPr>
            <p:spPr>
              <a:xfrm>
                <a:off x="1513241" y="2892114"/>
                <a:ext cx="1717040" cy="25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298390" y="2675490"/>
                <a:ext cx="21467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기존에 제공받은 데이터</a:t>
                </a:r>
                <a:endPara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21" name="Straight Connector 199"/>
            <p:cNvCxnSpPr/>
            <p:nvPr/>
          </p:nvCxnSpPr>
          <p:spPr>
            <a:xfrm>
              <a:off x="3532131" y="4382367"/>
              <a:ext cx="82650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532131" y="3458210"/>
              <a:ext cx="0" cy="183197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3317090" y="3458210"/>
              <a:ext cx="21504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307565" y="5290185"/>
              <a:ext cx="22456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605991" y="3990731"/>
              <a:ext cx="1613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4093881" y="2758402"/>
              <a:ext cx="3667760" cy="3100069"/>
              <a:chOff x="537881" y="2675490"/>
              <a:chExt cx="3667760" cy="3100069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37881" y="3063202"/>
                <a:ext cx="3667760" cy="2712357"/>
                <a:chOff x="537881" y="2590881"/>
                <a:chExt cx="3667760" cy="2712357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537881" y="2625582"/>
                  <a:ext cx="3667760" cy="2677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 err="1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total_label</a:t>
                  </a:r>
                  <a:endPara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 err="1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total_activity</a:t>
                  </a:r>
                  <a:endPara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 err="1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total_payment</a:t>
                  </a:r>
                  <a:endPara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 err="1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total_party</a:t>
                  </a:r>
                  <a:endPara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 err="1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total_guild</a:t>
                  </a:r>
                  <a:endPara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 err="1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total_trade</a:t>
                  </a:r>
                  <a:endPara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004620" y="2590881"/>
                  <a:ext cx="2744420" cy="2417999"/>
                </a:xfrm>
                <a:prstGeom prst="rect">
                  <a:avLst/>
                </a:prstGeom>
                <a:noFill/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513241" y="2892114"/>
                <a:ext cx="1717040" cy="25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97691" y="2675490"/>
                <a:ext cx="20120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전처리 적용 후 데이터</a:t>
                </a:r>
                <a:endPara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36" name="Straight Connector 199"/>
            <p:cNvCxnSpPr/>
            <p:nvPr/>
          </p:nvCxnSpPr>
          <p:spPr>
            <a:xfrm>
              <a:off x="7667251" y="4382367"/>
              <a:ext cx="222858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7667251" y="3458210"/>
              <a:ext cx="0" cy="183197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7452210" y="3458210"/>
              <a:ext cx="21504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42685" y="5290185"/>
              <a:ext cx="22456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94740" y="3999293"/>
              <a:ext cx="2937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acc_id</a:t>
              </a:r>
              <a:r>
                <a:rPr lang="en-US" altLang="ko-KR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기준으로</a:t>
              </a:r>
              <a:r>
                <a:rPr lang="en-US" altLang="ko-KR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merge</a:t>
              </a:r>
              <a:endPara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0231859" y="4159431"/>
              <a:ext cx="1393592" cy="44587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</a:t>
              </a:r>
              <a:endPara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0499395" y="3939335"/>
              <a:ext cx="858520" cy="264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345803" y="3821515"/>
              <a:ext cx="1165704" cy="93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최종 데이터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501268" y="5760065"/>
            <a:ext cx="1059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 적용 후 데이터 및 최종 데이터 이름은 임의 지정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4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  02 </a:t>
            </a:r>
            <a:r>
              <a:rPr lang="en-US" altLang="ko-KR" sz="4000" dirty="0" smtClean="0">
                <a:latin typeface="+mj-lt"/>
                <a:ea typeface="나눔스퀘어 ExtraBold" pitchFamily="50" charset="-127"/>
              </a:rPr>
              <a:t>|</a:t>
            </a:r>
            <a:r>
              <a:rPr lang="en-US" altLang="ko-KR" sz="4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4000" dirty="0" smtClean="0">
                <a:latin typeface="나눔스퀘어 ExtraBold" pitchFamily="50" charset="-127"/>
                <a:ea typeface="나눔스퀘어 ExtraBold" pitchFamily="50" charset="-127"/>
              </a:rPr>
              <a:t>데이터 전처리</a:t>
            </a:r>
            <a:endParaRPr lang="ko-KR" altLang="en-US" sz="4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2" y="1289125"/>
            <a:ext cx="471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데이터별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파생 변수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7881" y="1421944"/>
            <a:ext cx="134471" cy="1344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192" y="1707615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·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주간 데이터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8936" y="2095327"/>
            <a:ext cx="105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기존에 엔씨소프트에서 제공받은 총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주간의 유저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데이터별로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요약 변수 생성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565504" y="3629164"/>
            <a:ext cx="1717040" cy="7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A1A0D2-81A1-40B1-8D20-E20DE5480CBC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55138"/>
              </p:ext>
            </p:extLst>
          </p:nvPr>
        </p:nvGraphicFramePr>
        <p:xfrm>
          <a:off x="2032000" y="2772264"/>
          <a:ext cx="8075562" cy="306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854">
                  <a:extLst>
                    <a:ext uri="{9D8B030D-6E8A-4147-A177-3AD203B41FA5}">
                      <a16:colId xmlns:a16="http://schemas.microsoft.com/office/drawing/2014/main" val="4205470036"/>
                    </a:ext>
                  </a:extLst>
                </a:gridCol>
                <a:gridCol w="2691854">
                  <a:extLst>
                    <a:ext uri="{9D8B030D-6E8A-4147-A177-3AD203B41FA5}">
                      <a16:colId xmlns:a16="http://schemas.microsoft.com/office/drawing/2014/main" val="2475833312"/>
                    </a:ext>
                  </a:extLst>
                </a:gridCol>
                <a:gridCol w="2691854">
                  <a:extLst>
                    <a:ext uri="{9D8B030D-6E8A-4147-A177-3AD203B41FA5}">
                      <a16:colId xmlns:a16="http://schemas.microsoft.com/office/drawing/2014/main" val="1425602706"/>
                    </a:ext>
                  </a:extLst>
                </a:gridCol>
              </a:tblGrid>
              <a:tr h="355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구분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파생 변수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44584"/>
                  </a:ext>
                </a:extLst>
              </a:tr>
              <a:tr h="625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train_activity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주간 유저의 게임 내 활동량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8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주간 총 게임 접속 횟수</a:t>
                      </a:r>
                      <a:endParaRPr lang="en-US" altLang="ko-KR" sz="14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8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주간 평균 접속 횟수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204269"/>
                  </a:ext>
                </a:extLst>
              </a:tr>
              <a:tr h="625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train_payment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주간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결제 금액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8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주간 평균 결제 금액</a:t>
                      </a:r>
                      <a:endParaRPr lang="en-US" altLang="ko-KR" sz="14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96442"/>
                  </a:ext>
                </a:extLst>
              </a:tr>
              <a:tr h="625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train_party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주간 유저의 파티 구성 관계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8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주간 총 파티 횟수</a:t>
                      </a:r>
                      <a:endParaRPr lang="en-US" altLang="ko-KR" sz="14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8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주간 총 파티 시간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733415"/>
                  </a:ext>
                </a:extLst>
              </a:tr>
              <a:tr h="625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train_guild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주간 유저의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문파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구성 관계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· 8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주간 </a:t>
                      </a:r>
                      <a:r>
                        <a:rPr lang="ko-KR" altLang="en-US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문파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변경 횟수</a:t>
                      </a:r>
                      <a:endParaRPr lang="en-US" altLang="ko-KR" sz="14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0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4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2007</TotalTime>
  <Words>1456</Words>
  <Application>Microsoft Office PowerPoint</Application>
  <PresentationFormat>와이드스크린</PresentationFormat>
  <Paragraphs>273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나눔스퀘어 Bold</vt:lpstr>
      <vt:lpstr>Times New Roman</vt:lpstr>
      <vt:lpstr>나눔스퀘어 ExtraBold</vt:lpstr>
      <vt:lpstr>맑은 고딕</vt:lpstr>
      <vt:lpstr>Wingdings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Moon Suzy</cp:lastModifiedBy>
  <cp:revision>216</cp:revision>
  <dcterms:created xsi:type="dcterms:W3CDTF">2017-05-29T09:12:16Z</dcterms:created>
  <dcterms:modified xsi:type="dcterms:W3CDTF">2019-02-19T07:53:46Z</dcterms:modified>
</cp:coreProperties>
</file>