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3" r:id="rId4"/>
    <p:sldId id="414" r:id="rId5"/>
    <p:sldId id="411" r:id="rId6"/>
    <p:sldId id="410" r:id="rId7"/>
    <p:sldId id="416" r:id="rId8"/>
    <p:sldId id="412" r:id="rId9"/>
    <p:sldId id="422" r:id="rId10"/>
    <p:sldId id="417" r:id="rId11"/>
    <p:sldId id="423" r:id="rId12"/>
    <p:sldId id="424" r:id="rId13"/>
    <p:sldId id="421" r:id="rId14"/>
    <p:sldId id="428" r:id="rId15"/>
    <p:sldId id="430" r:id="rId16"/>
    <p:sldId id="42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7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8.xml"/><Relationship Id="rId2" Type="http://schemas.openxmlformats.org/officeDocument/2006/relationships/image" Target="../media/image12.png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r>
              <a:rPr lang="zh-CN" altLang="en-US" dirty="0" smtClean="0">
                <a:sym typeface="+mn-ea"/>
              </a:rPr>
              <a:t>基于</a:t>
            </a:r>
            <a:r>
              <a:rPr lang="en-US" altLang="zh-CN" dirty="0" smtClean="0">
                <a:sym typeface="+mn-ea"/>
              </a:rPr>
              <a:t>Pytest - </a:t>
            </a:r>
            <a:r>
              <a:rPr lang="en-US" altLang="zh-CN" dirty="0" err="1" smtClean="0">
                <a:sym typeface="+mn-ea"/>
              </a:rPr>
              <a:t>Appium</a:t>
            </a:r>
            <a:r>
              <a:rPr lang="zh-CN" altLang="en-US" dirty="0" smtClean="0">
                <a:sym typeface="+mn-ea"/>
              </a:rPr>
              <a:t>的 </a:t>
            </a:r>
            <a:r>
              <a:rPr lang="en-US" altLang="zh-CN" dirty="0" smtClean="0">
                <a:sym typeface="+mn-ea"/>
              </a:rPr>
              <a:t>App</a:t>
            </a:r>
            <a:r>
              <a:rPr lang="zh-CN" altLang="en-US" dirty="0" smtClean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UI</a:t>
            </a:r>
            <a:r>
              <a:rPr lang="zh-CN" altLang="en-US" dirty="0" smtClean="0">
                <a:sym typeface="+mn-ea"/>
              </a:rPr>
              <a:t>自动化框架 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Alistar - </a:t>
            </a:r>
            <a:r>
              <a:rPr lang="zh-CN" altLang="en-US"/>
              <a:t>易星自动化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项目目录结构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1490345"/>
            <a:ext cx="3558540" cy="5235575"/>
          </a:xfrm>
          <a:prstGeom prst="rect">
            <a:avLst/>
          </a:prstGeom>
        </p:spPr>
      </p:pic>
      <p:sp>
        <p:nvSpPr>
          <p:cNvPr id="7" name="内容占位符 6"/>
          <p:cNvSpPr/>
          <p:nvPr>
            <p:ph idx="1"/>
          </p:nvPr>
        </p:nvSpPr>
        <p:spPr>
          <a:xfrm>
            <a:off x="4364990" y="1490345"/>
            <a:ext cx="7212330" cy="4759325"/>
          </a:xfrm>
        </p:spPr>
        <p:txBody>
          <a:bodyPr/>
          <a:p>
            <a:pPr marL="342900" indent="-342900">
              <a:buAutoNum type="arabicPeriod"/>
            </a:pPr>
            <a:r>
              <a:rPr lang="en-US" altLang="zh-CN"/>
              <a:t>config</a:t>
            </a:r>
            <a:r>
              <a:t>抽离代码中可配置项</a:t>
            </a:r>
          </a:p>
          <a:p>
            <a:pPr marL="342900" indent="-342900">
              <a:buAutoNum type="arabicPeriod"/>
            </a:pPr>
            <a:r>
              <a:rPr lang="en-US" altLang="zh-CN"/>
              <a:t>doc</a:t>
            </a:r>
            <a:r>
              <a:t>目录存放</a:t>
            </a:r>
            <a:r>
              <a:rPr lang="en-US" altLang="zh-CN"/>
              <a:t>readme</a:t>
            </a:r>
            <a:r>
              <a:t>、</a:t>
            </a:r>
            <a:r>
              <a:rPr lang="en-US" altLang="zh-CN"/>
              <a:t>ppt</a:t>
            </a:r>
            <a:r>
              <a:t>等等说明文档</a:t>
            </a:r>
          </a:p>
          <a:p>
            <a:pPr marL="342900" indent="-342900">
              <a:buAutoNum type="arabicPeriod"/>
            </a:pPr>
            <a:r>
              <a:rPr lang="en-US" altLang="zh-CN"/>
              <a:t>result</a:t>
            </a:r>
            <a:r>
              <a:t>目录存放</a:t>
            </a:r>
            <a:r>
              <a:rPr lang="en-US" altLang="zh-CN"/>
              <a:t>allureReport</a:t>
            </a:r>
            <a:r>
              <a:t>、</a:t>
            </a:r>
            <a:r>
              <a:rPr lang="en-US" altLang="zh-CN"/>
              <a:t>Screenshot</a:t>
            </a:r>
            <a:r>
              <a:t>、</a:t>
            </a:r>
            <a:r>
              <a:rPr lang="en-US" altLang="zh-CN"/>
              <a:t>log</a:t>
            </a:r>
            <a:r>
              <a:t>日志</a:t>
            </a:r>
          </a:p>
          <a:p>
            <a:pPr marL="342900" indent="-342900">
              <a:buAutoNum type="arabicPeriod"/>
            </a:pPr>
            <a:r>
              <a:rPr lang="en-US" altLang="zh-CN"/>
              <a:t>task</a:t>
            </a:r>
            <a:r>
              <a:t>目录存放生成的</a:t>
            </a:r>
            <a:r>
              <a:rPr lang="en-US" altLang="zh-CN"/>
              <a:t>task</a:t>
            </a:r>
            <a:r>
              <a:t>任务，由任务驱动</a:t>
            </a:r>
            <a:r>
              <a:rPr lang="en-US" altLang="zh-CN"/>
              <a:t>main</a:t>
            </a:r>
            <a:r>
              <a:t>脚本运行</a:t>
            </a:r>
          </a:p>
          <a:p>
            <a:pPr marL="342900" indent="-342900">
              <a:buAutoNum type="arabicPeriod"/>
            </a:pPr>
            <a:r>
              <a:rPr lang="en-US" altLang="zh-CN"/>
              <a:t>utils</a:t>
            </a:r>
            <a:r>
              <a:t>目录存放部分自制、第三方小工具</a:t>
            </a:r>
          </a:p>
          <a:p>
            <a:pPr marL="342900" indent="-342900">
              <a:buAutoNum type="arabicPeriod"/>
            </a:pPr>
            <a:r>
              <a:rPr lang="en-US" altLang="zh-CN"/>
              <a:t>src</a:t>
            </a:r>
            <a:r>
              <a:t>为主代码，</a:t>
            </a:r>
            <a:r>
              <a:rPr lang="en-US" altLang="zh-CN"/>
              <a:t>main</a:t>
            </a:r>
            <a:r>
              <a:t>中为测试用例执行逻辑（与</a:t>
            </a:r>
            <a:r>
              <a:rPr lang="en-US" altLang="zh-CN"/>
              <a:t>task</a:t>
            </a:r>
            <a:r>
              <a:t>交互</a:t>
            </a:r>
            <a:r>
              <a:t>）</a:t>
            </a:r>
          </a:p>
          <a:p>
            <a:pPr marL="342900" indent="-342900">
              <a:buAutoNum type="arabicPeriod"/>
            </a:pPr>
            <a:r>
              <a:rPr lang="en-US" altLang="zh-CN"/>
              <a:t>framework</a:t>
            </a:r>
            <a:r>
              <a:t>存放通用封装项，</a:t>
            </a:r>
            <a:r>
              <a:rPr lang="en-US" altLang="zh-CN"/>
              <a:t>driver</a:t>
            </a:r>
            <a:r>
              <a:t>、</a:t>
            </a:r>
            <a:r>
              <a:rPr lang="en-US" altLang="zh-CN"/>
              <a:t>logger</a:t>
            </a:r>
            <a:r>
              <a:t>、</a:t>
            </a:r>
            <a:r>
              <a:rPr lang="en-US" altLang="zh-CN"/>
              <a:t>asserter</a:t>
            </a:r>
            <a:r>
              <a:t>等等</a:t>
            </a:r>
          </a:p>
          <a:p>
            <a:pPr marL="342900" indent="-342900">
              <a:buAutoNum type="arabicPeriod"/>
            </a:pPr>
            <a:r>
              <a:rPr lang="en-US" altLang="zh-CN"/>
              <a:t>page</a:t>
            </a:r>
            <a:r>
              <a:t>层为</a:t>
            </a:r>
            <a:r>
              <a:rPr lang="en-US" altLang="zh-CN"/>
              <a:t>pageObjects</a:t>
            </a:r>
            <a:r>
              <a:t>，</a:t>
            </a:r>
            <a:r>
              <a:rPr lang="en-US" altLang="zh-CN"/>
              <a:t>app</a:t>
            </a:r>
            <a:r>
              <a:t>每个页面单独一个</a:t>
            </a:r>
            <a:r>
              <a:rPr lang="en-US" altLang="zh-CN"/>
              <a:t>PO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en-US" altLang="zh-CN"/>
              <a:t>testcase</a:t>
            </a:r>
            <a:r>
              <a:t>层为业务用例层，使用</a:t>
            </a:r>
            <a:r>
              <a:rPr lang="en-US" altLang="zh-CN"/>
              <a:t>pytest fixture</a:t>
            </a:r>
            <a:r>
              <a:t>标注相应用例</a:t>
            </a: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PageObjects</a:t>
            </a:r>
            <a:r>
              <a:t>分层设计</a:t>
            </a:r>
          </a:p>
        </p:txBody>
      </p:sp>
      <p:sp>
        <p:nvSpPr>
          <p:cNvPr id="7" name="内容占位符 6"/>
          <p:cNvSpPr/>
          <p:nvPr>
            <p:ph idx="1"/>
          </p:nvPr>
        </p:nvSpPr>
        <p:spPr>
          <a:xfrm>
            <a:off x="4882515" y="1490345"/>
            <a:ext cx="7212330" cy="4759325"/>
          </a:xfrm>
        </p:spPr>
        <p:txBody>
          <a:bodyPr/>
          <a:p>
            <a:pPr marL="342900" indent="-342900">
              <a:buAutoNum type="arabicPeriod"/>
            </a:pPr>
            <a:r>
              <a:rPr lang="zh-CN" altLang="en-US"/>
              <a:t>所有导航、常用工具栏定义为无需实例化的接口</a:t>
            </a:r>
            <a:r>
              <a:rPr lang="en-US" altLang="zh-CN"/>
              <a:t>interface</a:t>
            </a:r>
            <a:endParaRPr lang="en-US" altLang="zh-CN"/>
          </a:p>
          <a:p>
            <a:pPr marL="342900" indent="-342900">
              <a:buAutoNum type="arabicPeriod"/>
            </a:pPr>
            <a:r>
              <a:t>所有</a:t>
            </a:r>
            <a:r>
              <a:rPr lang="en-US" altLang="zh-CN"/>
              <a:t>page</a:t>
            </a:r>
            <a:r>
              <a:t>封装页面的元素、元素串联操作为对应业务逻辑，</a:t>
            </a:r>
            <a:r>
              <a:rPr>
                <a:sym typeface="+mn-ea"/>
              </a:rPr>
              <a:t>如非必要，不暴露内部元素定位信息</a:t>
            </a:r>
            <a:endParaRPr>
              <a:sym typeface="+mn-ea"/>
            </a:endParaRPr>
          </a:p>
          <a:p>
            <a:pPr marL="342900" indent="-342900">
              <a:buAutoNum type="arabicPeriod"/>
            </a:pPr>
            <a:r>
              <a:rPr lang="en-US" altLang="zh-CN">
                <a:sym typeface="+mn-ea"/>
              </a:rPr>
              <a:t>Page</a:t>
            </a:r>
            <a:r>
              <a:rPr>
                <a:sym typeface="+mn-ea"/>
              </a:rPr>
              <a:t>基类定义了抽象函数</a:t>
            </a:r>
            <a:r>
              <a:rPr lang="en-US" altLang="zh-CN">
                <a:sym typeface="+mn-ea"/>
              </a:rPr>
              <a:t>makeAPage</a:t>
            </a:r>
            <a:r>
              <a:rPr>
                <a:sym typeface="+mn-ea"/>
              </a:rPr>
              <a:t>，后续子类</a:t>
            </a:r>
            <a:r>
              <a:rPr lang="en-US" altLang="zh-CN">
                <a:sym typeface="+mn-ea"/>
              </a:rPr>
              <a:t>page</a:t>
            </a:r>
            <a:r>
              <a:rPr>
                <a:sym typeface="+mn-ea"/>
              </a:rPr>
              <a:t>都要实现该方法</a:t>
            </a:r>
            <a:endParaRPr>
              <a:sym typeface="+mn-ea"/>
            </a:endParaRPr>
          </a:p>
          <a:p>
            <a:pPr marL="342900" indent="-342900">
              <a:buAutoNum type="arabicPeriod"/>
            </a:pPr>
            <a:r>
              <a:rPr lang="en-US" altLang="zh-CN"/>
              <a:t>所</a:t>
            </a:r>
            <a:r>
              <a:t>有</a:t>
            </a:r>
            <a:r>
              <a:t>封装好的业务逻辑，</a:t>
            </a:r>
            <a:r>
              <a:rPr lang="en-US" altLang="zh-CN"/>
              <a:t>return page</a:t>
            </a:r>
            <a:r>
              <a:t>自身，以达到</a:t>
            </a:r>
            <a:r>
              <a:rPr lang="en-US" altLang="zh-CN"/>
              <a:t>workflow</a:t>
            </a:r>
            <a:r>
              <a:t>式调用</a:t>
            </a:r>
          </a:p>
          <a:p>
            <a:pPr marL="342900" indent="-342900">
              <a:buAutoNum type="arabicPeriod"/>
            </a:pPr>
            <a:r>
              <a:t>所有</a:t>
            </a:r>
            <a:r>
              <a:rPr>
                <a:sym typeface="+mn-ea"/>
              </a:rPr>
              <a:t>封装好的</a:t>
            </a:r>
            <a:r>
              <a:t>业务逻辑用</a:t>
            </a:r>
            <a:r>
              <a:rPr lang="en-US" altLang="zh-CN"/>
              <a:t>allure.step</a:t>
            </a:r>
            <a:r>
              <a:t>标注，用于后续报告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4055" y="1401445"/>
            <a:ext cx="3962400" cy="48482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608400"/>
            <a:ext cx="10969200" cy="705600"/>
          </a:xfrm>
        </p:spPr>
        <p:txBody>
          <a:bodyPr/>
          <a:p>
            <a:r>
              <a:rPr lang="zh-CN" altLang="en-US"/>
              <a:t>测试用例编写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8860" y="1490345"/>
            <a:ext cx="5649595" cy="4759325"/>
          </a:xfrm>
        </p:spPr>
        <p:txBody>
          <a:bodyPr>
            <a:normAutofit lnSpcReduction="10000"/>
          </a:bodyPr>
          <a:p>
            <a:pPr marL="342900" indent="-342900">
              <a:buAutoNum type="arabicPeriod"/>
            </a:pPr>
            <a:r>
              <a:rPr lang="en-US" altLang="zh-CN"/>
              <a:t>allure</a:t>
            </a:r>
            <a:r>
              <a:t>修饰</a:t>
            </a:r>
            <a:r>
              <a:rPr lang="en-US" altLang="zh-CN"/>
              <a:t>feature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en-US" altLang="zh-CN"/>
              <a:t>mark</a:t>
            </a:r>
            <a:r>
              <a:t>对整个测试类标注为</a:t>
            </a:r>
            <a:r>
              <a:rPr lang="en-US" altLang="zh-CN"/>
              <a:t>specific</a:t>
            </a:r>
            <a:r>
              <a:t>专项测试</a:t>
            </a:r>
          </a:p>
          <a:p>
            <a:pPr marL="342900" indent="-342900">
              <a:buAutoNum type="arabicPeriod"/>
            </a:pPr>
            <a:r>
              <a:rPr lang="en-US" altLang="zh-CN"/>
              <a:t>allure</a:t>
            </a:r>
            <a:r>
              <a:t>修饰本次测试</a:t>
            </a:r>
            <a:r>
              <a:rPr lang="en-US" altLang="zh-CN"/>
              <a:t>title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en-US" altLang="zh-CN"/>
              <a:t>mark</a:t>
            </a:r>
            <a:r>
              <a:t>为</a:t>
            </a:r>
            <a:r>
              <a:rPr lang="en-US" altLang="zh-CN"/>
              <a:t>core</a:t>
            </a:r>
            <a:r>
              <a:t>核心功能</a:t>
            </a:r>
          </a:p>
          <a:p>
            <a:pPr marL="342900" indent="-342900">
              <a:buAutoNum type="arabicPeriod"/>
            </a:pPr>
            <a:r>
              <a:rPr lang="en-US" altLang="zh-CN"/>
              <a:t>mark</a:t>
            </a:r>
            <a:r>
              <a:t>参数化，用于单一功能细致测试的</a:t>
            </a:r>
            <a:r>
              <a:rPr lang="en-US" altLang="zh-CN"/>
              <a:t>ddt</a:t>
            </a:r>
            <a:endParaRPr lang="en-US" altLang="zh-CN"/>
          </a:p>
          <a:p>
            <a:pPr marL="342900" indent="-342900">
              <a:buAutoNum type="arabicPeriod"/>
            </a:pPr>
            <a:r>
              <a:t>每个</a:t>
            </a:r>
            <a:r>
              <a:rPr lang="en-US" altLang="zh-CN"/>
              <a:t>page</a:t>
            </a:r>
            <a:r>
              <a:t>都有的</a:t>
            </a:r>
            <a:r>
              <a:rPr lang="en-US" altLang="zh-CN"/>
              <a:t>makeAPage</a:t>
            </a:r>
            <a:r>
              <a:t>静态构造函数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en-US" altLang="zh-CN"/>
              <a:t>Workflow</a:t>
            </a:r>
            <a:r>
              <a:t>式调用，清晰查看测试步骤</a:t>
            </a:r>
          </a:p>
          <a:p>
            <a:pPr marL="342900" indent="-342900">
              <a:buAutoNum type="arabicPeriod"/>
            </a:pPr>
            <a:r>
              <a:t>断言使用</a:t>
            </a:r>
            <a:r>
              <a:rPr lang="en-US" altLang="zh-CN"/>
              <a:t>Asserter</a:t>
            </a:r>
            <a:endParaRPr lang="en-US" altLang="zh-CN"/>
          </a:p>
          <a:p>
            <a:pPr marL="342900" indent="-342900">
              <a:buAutoNum type="arabicPeriod"/>
            </a:pPr>
            <a:r>
              <a:t>非核心功能，不做</a:t>
            </a:r>
            <a:r>
              <a:rPr lang="en-US" altLang="zh-CN"/>
              <a:t>core</a:t>
            </a:r>
            <a:r>
              <a:t>标记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0880" y="1490345"/>
            <a:ext cx="4943475" cy="46196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608400"/>
            <a:ext cx="10969200" cy="705600"/>
          </a:xfrm>
        </p:spPr>
        <p:txBody>
          <a:bodyPr/>
          <a:p>
            <a:r>
              <a:rPr lang="zh-CN" altLang="en-US"/>
              <a:t>测试报告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54325" y="481330"/>
            <a:ext cx="6705600" cy="14668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80" y="1434465"/>
            <a:ext cx="9446260" cy="46793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608400"/>
            <a:ext cx="10969200" cy="705600"/>
          </a:xfrm>
        </p:spPr>
        <p:txBody>
          <a:bodyPr/>
          <a:p>
            <a:r>
              <a:rPr lang="zh-CN" altLang="en-US"/>
              <a:t>测试报告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54325" y="481330"/>
            <a:ext cx="6705600" cy="14668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175" y="1434465"/>
            <a:ext cx="9372600" cy="46570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608400"/>
            <a:ext cx="10969200" cy="705600"/>
          </a:xfrm>
        </p:spPr>
        <p:txBody>
          <a:bodyPr/>
          <a:p>
            <a:r>
              <a:rPr lang="zh-CN" altLang="en-US"/>
              <a:t>自动化测试的后续落地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1490345"/>
            <a:ext cx="11156950" cy="4759325"/>
          </a:xfrm>
        </p:spPr>
        <p:txBody>
          <a:bodyPr>
            <a:normAutofit lnSpcReduction="20000"/>
          </a:bodyPr>
          <a:p>
            <a:pPr marL="342900" indent="-342900">
              <a:buAutoNum type="arabicPeriod"/>
            </a:pPr>
            <a:r>
              <a:rPr lang="en-US" altLang="zh-CN"/>
              <a:t>业</a:t>
            </a:r>
            <a:r>
              <a:t>务测试用例作为基础，并且对业务用例划分</a:t>
            </a:r>
            <a:r>
              <a:rPr lang="en-US" altLang="zh-CN"/>
              <a:t>core</a:t>
            </a:r>
            <a:r>
              <a:t>、</a:t>
            </a:r>
            <a:r>
              <a:rPr lang="en-US" altLang="zh-CN"/>
              <a:t>smoke</a:t>
            </a:r>
            <a:r>
              <a:t>、</a:t>
            </a:r>
            <a:r>
              <a:rPr lang="en-US" altLang="zh-CN"/>
              <a:t>specificTest</a:t>
            </a:r>
            <a:r>
              <a:t>、</a:t>
            </a:r>
            <a:r>
              <a:rPr lang="en-US" altLang="zh-CN"/>
              <a:t>bugTest</a:t>
            </a:r>
            <a:endParaRPr lang="en-US" altLang="zh-CN"/>
          </a:p>
          <a:p>
            <a:pPr marL="342900" indent="-342900">
              <a:buAutoNum type="arabicPeriod"/>
            </a:pPr>
            <a:r>
              <a:rPr>
                <a:sym typeface="+mn-ea"/>
              </a:rPr>
              <a:t>测试用例编写、维护健全性</a:t>
            </a:r>
            <a:endParaRPr>
              <a:sym typeface="+mn-ea"/>
            </a:endParaRPr>
          </a:p>
          <a:p>
            <a:pPr marL="342900" indent="-342900">
              <a:buAutoNum type="arabicPeriod"/>
            </a:pPr>
            <a:r>
              <a:t>大概仍有</a:t>
            </a:r>
            <a:r>
              <a:rPr lang="en-US" altLang="zh-CN"/>
              <a:t>30+</a:t>
            </a:r>
            <a:r>
              <a:t>个</a:t>
            </a:r>
            <a:r>
              <a:rPr lang="en-US" altLang="zh-CN"/>
              <a:t>page</a:t>
            </a:r>
            <a:r>
              <a:t>未开始封装（</a:t>
            </a:r>
            <a:r>
              <a:rPr lang="en-US" altLang="zh-CN"/>
              <a:t>page</a:t>
            </a:r>
            <a:r>
              <a:t>里的页面元素，页面元素组合串成相应的业务逻辑</a:t>
            </a:r>
            <a:r>
              <a:t>）</a:t>
            </a:r>
          </a:p>
          <a:p>
            <a:pPr marL="342900" indent="-342900">
              <a:buAutoNum type="arabicPeriod"/>
            </a:pPr>
            <a:r>
              <a:t>一些定位技术上的难点攻克，比如我们盘中页面刷新过快了，</a:t>
            </a:r>
            <a:r>
              <a:rPr lang="en-US" altLang="zh-CN"/>
              <a:t>appium</a:t>
            </a:r>
            <a:r>
              <a:t>要</a:t>
            </a:r>
            <a:r>
              <a:rPr lang="en-US" altLang="zh-CN"/>
              <a:t>waitForIdle</a:t>
            </a:r>
            <a:r>
              <a:t>才能操作。影响脚本速度</a:t>
            </a:r>
          </a:p>
          <a:p>
            <a:pPr marL="342900" indent="-342900">
              <a:buAutoNum type="arabicPeriod"/>
            </a:pPr>
            <a:r>
              <a:rPr lang="en-US" altLang="zh-CN"/>
              <a:t>Driver</a:t>
            </a:r>
            <a:r>
              <a:t>与</a:t>
            </a:r>
            <a:r>
              <a:rPr lang="en-US" altLang="zh-CN"/>
              <a:t>appium</a:t>
            </a:r>
            <a:r>
              <a:t>底层交互的一些优化（都不会影响业务测试用例）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589350"/>
            <a:ext cx="10969200" cy="705600"/>
          </a:xfrm>
        </p:spPr>
        <p:txBody>
          <a:bodyPr/>
          <a:p>
            <a:r>
              <a:t>自动化能解决当前什么问题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342900" indent="-342900">
              <a:buAutoNum type="arabicPeriod"/>
            </a:pPr>
            <a:r>
              <a:t>帮助测试人员发版前回归基础功能，降低线上事故率</a:t>
            </a:r>
          </a:p>
          <a:p>
            <a:pPr marL="342900" indent="-342900">
              <a:buAutoNum type="arabicPeriod"/>
            </a:pPr>
            <a:r>
              <a:t>开发人员做完自己的需求后，可以批跑可能影响到的模块冒烟用例，检查是否有冒烟事故</a:t>
            </a:r>
          </a:p>
          <a:p>
            <a:pPr marL="342900" indent="-342900">
              <a:buAutoNum type="arabicPeriod"/>
            </a:pPr>
            <a:r>
              <a:t>版本正式转测初就对基础功能校验，防止后续测试进度卡滞</a:t>
            </a:r>
          </a:p>
          <a:p>
            <a:pPr marL="342900" indent="-342900">
              <a:buAutoNum type="arabicPeriod"/>
            </a:pPr>
            <a:r>
              <a:t>可以自动化测试  多种不同终端的重复测试工作</a:t>
            </a:r>
          </a:p>
          <a:p>
            <a:pPr marL="342900" indent="-342900">
              <a:buAutoNum type="arabicPeriod"/>
            </a:pPr>
            <a:r>
              <a:t>旧迭代测试用例的可集成、复用，保证旧版本旧功能在新迭代中也能被测试到</a:t>
            </a:r>
          </a:p>
          <a:p>
            <a:pPr marL="342900" indent="-342900">
              <a:buAutoNum type="arabicPeriod"/>
            </a:pPr>
            <a:r>
              <a:t>发现人力很难观察到的内存泄漏、长时间使用后稳定变差等问题</a:t>
            </a:r>
          </a:p>
          <a:p>
            <a:pPr marL="342900" indent="-342900">
              <a:buAutoNum type="arabicPeriod"/>
            </a:pPr>
            <a:r>
              <a:t>自动化是性能测试的基础，对后续可能需要的性能测试做准备</a:t>
            </a:r>
          </a:p>
          <a:p>
            <a:pPr marL="342900" indent="-342900">
              <a:buAutoNum type="arabicPeriod"/>
            </a:pPr>
            <a:r>
              <a:rPr lang="en-US" altLang="zh-CN"/>
              <a:t>...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所以我们需要个怎么样的自动化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>
              <a:buAutoNum type="arabicPeriod"/>
            </a:pPr>
            <a:r>
              <a:rPr lang="zh-CN" altLang="en-US"/>
              <a:t>区别出不同类别用例，冒烟、基础功能、旧迭代功能、新迭代需求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清晰的测试报告，甚至有错误截图，帮助开发、测试直接明了观察出异常点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集成</a:t>
            </a:r>
            <a:r>
              <a:rPr lang="en-US" altLang="zh-CN"/>
              <a:t>jenkins</a:t>
            </a:r>
            <a:r>
              <a:t>，对接服务器，实现一键冒烟，一键全量测试，定时批跑保持稳定性</a:t>
            </a:r>
          </a:p>
          <a:p>
            <a:pPr marL="342900" indent="-342900">
              <a:buAutoNum type="arabicPeriod"/>
            </a:pPr>
            <a:r>
              <a:t>用例编写简单，代码能力要求不高</a:t>
            </a:r>
          </a:p>
          <a:p>
            <a:pPr marL="342900" indent="-342900">
              <a:buAutoNum type="arabicPeriod"/>
            </a:pPr>
            <a:r>
              <a:t>用例维护成本低，屏蔽各类变化对业务用例的影响</a:t>
            </a:r>
          </a:p>
          <a:p>
            <a:pPr marL="342900" indent="-342900">
              <a:buAutoNum type="arabicPeriod"/>
            </a:pPr>
            <a:r>
              <a:t>安卓、</a:t>
            </a:r>
            <a:r>
              <a:rPr lang="en-US" altLang="zh-CN"/>
              <a:t>iOS</a:t>
            </a:r>
            <a:r>
              <a:t>可以封装差异，业务用例依旧可以通用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UI</a:t>
            </a:r>
            <a:r>
              <a:t>自动化遇到的困境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测试用例管理。想要根据不同情况，批跑不同类型的用例</a:t>
            </a:r>
            <a:endParaRPr lang="zh-CN" altLang="en-US"/>
          </a:p>
          <a:p>
            <a:r>
              <a:rPr lang="zh-CN" altLang="en-US"/>
              <a:t>测试用例可集成。旧功能测试用例可以继续维护，对后续版本迭代起到测试作用</a:t>
            </a:r>
            <a:endParaRPr lang="zh-CN" altLang="en-US"/>
          </a:p>
          <a:p>
            <a:r>
              <a:rPr lang="zh-CN" altLang="en-US"/>
              <a:t>测试问题定位。自动化失败后，测试、开发人员如何读懂自动化呈现的问题</a:t>
            </a:r>
            <a:endParaRPr lang="zh-CN" altLang="en-US"/>
          </a:p>
          <a:p>
            <a:r>
              <a:rPr lang="en-US" altLang="zh-CN"/>
              <a:t>appium</a:t>
            </a:r>
            <a:r>
              <a:t>、</a:t>
            </a:r>
            <a:r>
              <a:rPr lang="en-US" altLang="zh-CN"/>
              <a:t>macaca</a:t>
            </a:r>
            <a:r>
              <a:t>等等</a:t>
            </a:r>
            <a:r>
              <a:rPr lang="en-US" altLang="zh-CN"/>
              <a:t>adb</a:t>
            </a:r>
            <a:r>
              <a:t>交互</a:t>
            </a:r>
            <a:r>
              <a:t>软件，更改、升级导致的维护成本</a:t>
            </a:r>
          </a:p>
          <a:p>
            <a:r>
              <a:t>自动化用例编写、维护</a:t>
            </a:r>
          </a:p>
          <a:p>
            <a:pPr algn="l"/>
            <a:r>
              <a:t>测试数据管理</a:t>
            </a:r>
          </a:p>
          <a:p>
            <a:pPr algn="l"/>
            <a:r>
              <a:t>平台搭建完毕后的后续可扩展</a:t>
            </a:r>
          </a:p>
          <a:p>
            <a:pPr algn="l"/>
            <a:r>
              <a:t>易星软件在盘中刷新过快，</a:t>
            </a:r>
            <a:r>
              <a:rPr lang="en-US" altLang="zh-CN"/>
              <a:t>appium</a:t>
            </a:r>
            <a:r>
              <a:t>底层的查找定位效率不高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pytest介</a:t>
            </a:r>
            <a:r>
              <a:t>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342900" indent="-342900">
              <a:buAutoNum type="arabicPeriod"/>
            </a:pPr>
            <a:r>
              <a:rPr lang="en-US" altLang="zh-CN"/>
              <a:t>pytest</a:t>
            </a:r>
            <a:r>
              <a:t>一大特色：</a:t>
            </a:r>
            <a:r>
              <a:rPr lang="en-US" altLang="zh-CN"/>
              <a:t>fixture</a:t>
            </a:r>
            <a:r>
              <a:t>，用例前缀管理。可以对测试用例添加自定义的</a:t>
            </a:r>
            <a:r>
              <a:rPr lang="en-US" altLang="zh-CN"/>
              <a:t>fixture</a:t>
            </a:r>
            <a:r>
              <a:t>，比如：</a:t>
            </a:r>
          </a:p>
          <a:p>
            <a:pPr marL="800100" lvl="1" indent="-342900">
              <a:buAutoNum type="arabicPeriod"/>
            </a:pPr>
            <a:r>
              <a:rPr lang="en-US" altLang="zh-CN"/>
              <a:t>“smoke”	</a:t>
            </a:r>
            <a:r>
              <a:t>该测试用例用于冒烟测试（给与开发人员验证，新功能对</a:t>
            </a:r>
            <a:r>
              <a:rPr lang="en-US" altLang="zh-CN"/>
              <a:t>app</a:t>
            </a:r>
            <a:r>
              <a:t>没有严重阻塞</a:t>
            </a:r>
            <a:r>
              <a:t>）</a:t>
            </a:r>
          </a:p>
          <a:p>
            <a:pPr marL="800100" lvl="1" indent="-342900">
              <a:buAutoNum type="arabicPeriod"/>
            </a:pPr>
            <a:r>
              <a:rPr lang="en-US" altLang="zh-CN"/>
              <a:t>“core”		</a:t>
            </a:r>
            <a:r>
              <a:t>该测试用例涉及核心功能（给与测试人员版本回归、基础验证）</a:t>
            </a:r>
            <a:endParaRPr lang="en-US" altLang="zh-CN"/>
          </a:p>
          <a:p>
            <a:pPr marL="800100" lvl="1" indent="-342900">
              <a:buAutoNum type="arabicPeriod"/>
            </a:pPr>
            <a:r>
              <a:rPr lang="en-US" altLang="zh-CN"/>
              <a:t>“specific_login”  </a:t>
            </a:r>
            <a:r>
              <a:t>该测试用例对具体功能全面测试，可能涉及数据驱动，各类非法输入，性能压测等等</a:t>
            </a:r>
          </a:p>
          <a:p>
            <a:pPr marL="0" lvl="0" indent="0">
              <a:buNone/>
            </a:pPr>
            <a:r>
              <a:t>有了这些前缀修饰用例后，需要单独跑某几种前缀的用例时，只要</a:t>
            </a:r>
            <a:r>
              <a:rPr lang="en-US" altLang="zh-CN"/>
              <a:t>pytest -mark xxxx</a:t>
            </a:r>
            <a:r>
              <a:t>就能做到。非常高效、方便。。这是</a:t>
            </a:r>
            <a:r>
              <a:rPr lang="en-US" altLang="zh-CN"/>
              <a:t>unittest</a:t>
            </a:r>
            <a:r>
              <a:t>不具备的</a:t>
            </a:r>
          </a:p>
          <a:p>
            <a:pPr marL="0" lvl="0" indent="0">
              <a:buNone/>
            </a:pPr>
            <a:r>
              <a:rPr lang="en-US" altLang="zh-CN"/>
              <a:t>2. pytest</a:t>
            </a:r>
            <a:r>
              <a:t>提供超多的钩子函数，</a:t>
            </a:r>
            <a:r>
              <a:rPr>
                <a:sym typeface="+mn-ea"/>
              </a:rPr>
              <a:t>可扩展性非常良好。</a:t>
            </a:r>
            <a:endParaRPr>
              <a:sym typeface="+mn-ea"/>
            </a:endParaRPr>
          </a:p>
          <a:p>
            <a:pPr marL="0" lvl="0" indent="0">
              <a:buNone/>
            </a:pPr>
            <a:r>
              <a:rPr lang="en-US" altLang="zh-CN">
                <a:sym typeface="+mn-ea"/>
              </a:rPr>
              <a:t>3. </a:t>
            </a:r>
            <a:r>
              <a:rPr>
                <a:sym typeface="+mn-ea"/>
              </a:rPr>
              <a:t>也是因为</a:t>
            </a: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，</a:t>
            </a:r>
            <a:r>
              <a:t>解释了为什么有这么多人员为它开发第三方库。比如多进程并发，就有成熟的</a:t>
            </a:r>
            <a:r>
              <a:rPr lang="en-US" altLang="zh-CN"/>
              <a:t>pytest-xdist</a:t>
            </a:r>
            <a:r>
              <a:t>库，测试代码覆盖率，有</a:t>
            </a:r>
            <a:r>
              <a:rPr lang="en-US" altLang="zh-CN"/>
              <a:t>pytest-cov</a:t>
            </a:r>
            <a:r>
              <a:t>等等等等。越来越受人欢迎</a:t>
            </a:r>
          </a:p>
          <a:p>
            <a:pPr marL="0" lvl="0" indent="0">
              <a:buNone/>
            </a:pPr>
            <a:r>
              <a:rPr lang="en-US" altLang="zh-CN"/>
              <a:t>3. </a:t>
            </a:r>
            <a:r>
              <a:t>集成了</a:t>
            </a:r>
            <a:r>
              <a:rPr lang="en-US" altLang="zh-CN"/>
              <a:t>allure</a:t>
            </a:r>
            <a:r>
              <a:t>报告、</a:t>
            </a:r>
            <a:r>
              <a:rPr lang="en-US" altLang="zh-CN"/>
              <a:t>jenkins</a:t>
            </a:r>
            <a:r>
              <a:t>集成等等实用功能</a:t>
            </a:r>
          </a:p>
          <a:p>
            <a:pPr marL="0" lvl="0" indent="0">
              <a:buNone/>
            </a:pPr>
            <a:r>
              <a:rPr lang="en-US" altLang="zh-CN"/>
              <a:t>4. </a:t>
            </a:r>
            <a:r>
              <a:t>上手轻松，简单易学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非常丰富的钩子函数可以使用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4815" y="2508885"/>
            <a:ext cx="8467725" cy="26955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t="30541"/>
          <a:stretch>
            <a:fillRect/>
          </a:stretch>
        </p:blipFill>
        <p:spPr>
          <a:xfrm>
            <a:off x="1280160" y="1330960"/>
            <a:ext cx="7668895" cy="53041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pytest</a:t>
            </a:r>
            <a:r>
              <a:t>有非常多的开源第三方库支持使用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1840" y="1313815"/>
            <a:ext cx="5953125" cy="3209925"/>
          </a:xfrm>
          <a:prstGeom prst="rect">
            <a:avLst/>
          </a:prstGeom>
        </p:spPr>
      </p:pic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1840" y="4630420"/>
            <a:ext cx="6591300" cy="15335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调用流程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72970" y="1997710"/>
            <a:ext cx="7839075" cy="3743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项目架构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80590" y="1490345"/>
            <a:ext cx="7823200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1954</Words>
  <Application>WPS 演示</Application>
  <PresentationFormat>宽屏</PresentationFormat>
  <Paragraphs>99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基于Appium的 App UI自动化框架 </vt:lpstr>
      <vt:lpstr>自动化能解决当前什么问题</vt:lpstr>
      <vt:lpstr>所以我们需要个怎么样的自动化</vt:lpstr>
      <vt:lpstr>UI自动化遇到的困境</vt:lpstr>
      <vt:lpstr>pytest 与 unittest</vt:lpstr>
      <vt:lpstr>非常丰富的钩子函数可以使用</vt:lpstr>
      <vt:lpstr>pytest有非常多的开源第三方库支持使用</vt:lpstr>
      <vt:lpstr>调用流程</vt:lpstr>
      <vt:lpstr>项目架构</vt:lpstr>
      <vt:lpstr>项目目录结构</vt:lpstr>
      <vt:lpstr>PageObjects分层设计</vt:lpstr>
      <vt:lpstr>测试用例编写</vt:lpstr>
      <vt:lpstr>测试用例编写</vt:lpstr>
      <vt:lpstr>测试报告</vt:lpstr>
      <vt:lpstr>自动化测试的后续落地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177</cp:revision>
  <dcterms:created xsi:type="dcterms:W3CDTF">2019-06-19T02:08:00Z</dcterms:created>
  <dcterms:modified xsi:type="dcterms:W3CDTF">2020-12-30T11:24:57Z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