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79" r:id="rId5"/>
    <p:sldId id="275" r:id="rId6"/>
    <p:sldId id="263" r:id="rId7"/>
    <p:sldId id="264" r:id="rId8"/>
    <p:sldId id="280" r:id="rId9"/>
    <p:sldId id="260" r:id="rId10"/>
    <p:sldId id="282" r:id="rId11"/>
    <p:sldId id="281" r:id="rId12"/>
    <p:sldId id="283" r:id="rId13"/>
    <p:sldId id="284" r:id="rId14"/>
    <p:sldId id="288" r:id="rId15"/>
    <p:sldId id="286" r:id="rId16"/>
    <p:sldId id="276" r:id="rId17"/>
    <p:sldId id="278"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AA791C-AA78-43C9-A37C-102AAA6681C7}">
          <p14:sldIdLst>
            <p14:sldId id="256"/>
            <p14:sldId id="257"/>
            <p14:sldId id="259"/>
            <p14:sldId id="279"/>
            <p14:sldId id="275"/>
            <p14:sldId id="263"/>
            <p14:sldId id="264"/>
            <p14:sldId id="280"/>
            <p14:sldId id="260"/>
            <p14:sldId id="282"/>
            <p14:sldId id="281"/>
            <p14:sldId id="283"/>
            <p14:sldId id="284"/>
            <p14:sldId id="288"/>
            <p14:sldId id="286"/>
            <p14:sldId id="276"/>
          </p14:sldIdLst>
        </p14:section>
        <p14:section name="Untitled Section" id="{BA97F83A-EA30-4495-A203-5833421296E1}">
          <p14:sldIdLst>
            <p14:sldId id="278"/>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135" d="100"/>
          <a:sy n="135" d="100"/>
        </p:scale>
        <p:origin x="144" y="7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85ACD-41D1-4B57-A321-D611502B217A}" type="datetimeFigureOut">
              <a:rPr lang="en-US" smtClean="0"/>
              <a:t>9/7/2019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1B6C3-A6AC-489A-A5DB-1B041729CCF7}" type="slidenum">
              <a:rPr lang="en-US" smtClean="0"/>
              <a:t>‹#›</a:t>
            </a:fld>
            <a:endParaRPr lang="en-US"/>
          </a:p>
        </p:txBody>
      </p:sp>
    </p:spTree>
    <p:extLst>
      <p:ext uri="{BB962C8B-B14F-4D97-AF65-F5344CB8AC3E}">
        <p14:creationId xmlns:p14="http://schemas.microsoft.com/office/powerpoint/2010/main" val="265181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one more bit of context before we get into detail.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many skills that go into making working Intelligent Systems. As an analogy, in software you have base skills like:</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Programming languages</a:t>
            </a:r>
          </a:p>
          <a:p>
            <a:pPr lvl="0"/>
            <a:r>
              <a:rPr lang="en-US" sz="1200" kern="1200" dirty="0">
                <a:solidFill>
                  <a:schemeClr val="tx1"/>
                </a:solidFill>
                <a:effectLst/>
                <a:latin typeface="+mn-lt"/>
                <a:ea typeface="+mn-ea"/>
                <a:cs typeface="+mn-cs"/>
              </a:rPr>
              <a:t>Algorithms and data structures</a:t>
            </a:r>
          </a:p>
          <a:p>
            <a:pPr lvl="0"/>
            <a:r>
              <a:rPr lang="en-US" sz="1200" kern="1200" dirty="0">
                <a:solidFill>
                  <a:schemeClr val="tx1"/>
                </a:solidFill>
                <a:effectLst/>
                <a:latin typeface="+mn-lt"/>
                <a:ea typeface="+mn-ea"/>
                <a:cs typeface="+mn-cs"/>
              </a:rPr>
              <a:t>Networking and other specialized skills</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then you have to take these skills and combine them to make a working system. And the ability to do this combination is a skill in its own right, sometimes called Software Engineering. To be good at software engineering you need to know about architecture, software lifecycles, management and program management -- all different ways to organize parts of the system and the people building the system to achieve success.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Software engineering skills are critical to moving beyond building small systems with a couple of people and to start have big impact.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working with AI and machine learning you have to add a bunch of things to the base skills, including:</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Statistics</a:t>
            </a:r>
          </a:p>
          <a:p>
            <a:pPr lvl="0"/>
            <a:r>
              <a:rPr lang="en-US" sz="1200" kern="1200" dirty="0">
                <a:solidFill>
                  <a:schemeClr val="tx1"/>
                </a:solidFill>
                <a:effectLst/>
                <a:latin typeface="+mn-lt"/>
                <a:ea typeface="+mn-ea"/>
                <a:cs typeface="+mn-cs"/>
              </a:rPr>
              <a:t>Data science</a:t>
            </a:r>
          </a:p>
          <a:p>
            <a:pPr lvl="0"/>
            <a:r>
              <a:rPr lang="en-US" sz="1200" kern="1200" dirty="0">
                <a:solidFill>
                  <a:schemeClr val="tx1"/>
                </a:solidFill>
                <a:effectLst/>
                <a:latin typeface="+mn-lt"/>
                <a:ea typeface="+mn-ea"/>
                <a:cs typeface="+mn-cs"/>
              </a:rPr>
              <a:t>Machine learning algorithms</a:t>
            </a:r>
          </a:p>
          <a:p>
            <a:pPr lvl="0"/>
            <a:r>
              <a:rPr lang="en-US" sz="1200" kern="1200" dirty="0">
                <a:solidFill>
                  <a:schemeClr val="tx1"/>
                </a:solidFill>
                <a:effectLst/>
                <a:latin typeface="+mn-lt"/>
                <a:ea typeface="+mn-ea"/>
                <a:cs typeface="+mn-cs"/>
              </a:rPr>
              <a:t>And then maybe some specialized things like computer vision or natural language understanding</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then you also need to integrate these skills into your broader software engineering process, so that you can turn data into value at large scale.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talk is about what you need to know to take these base data and machine learning skills and turn them into working systems. Not Software Engineering exactly, maybe call it Machine Learning engineering.</a:t>
            </a:r>
          </a:p>
          <a:p>
            <a:endParaRPr lang="en-US" dirty="0"/>
          </a:p>
        </p:txBody>
      </p:sp>
      <p:sp>
        <p:nvSpPr>
          <p:cNvPr id="4" name="Slide Number Placeholder 3"/>
          <p:cNvSpPr>
            <a:spLocks noGrp="1"/>
          </p:cNvSpPr>
          <p:nvPr>
            <p:ph type="sldNum" sz="quarter" idx="10"/>
          </p:nvPr>
        </p:nvSpPr>
        <p:spPr/>
        <p:txBody>
          <a:bodyPr/>
          <a:lstStyle/>
          <a:p>
            <a:fld id="{7EE31F2F-B8BD-490B-AB49-A42107F89E43}" type="slidenum">
              <a:rPr lang="en-US" smtClean="0"/>
              <a:t>16</a:t>
            </a:fld>
            <a:endParaRPr lang="en-US"/>
          </a:p>
        </p:txBody>
      </p:sp>
    </p:spTree>
    <p:extLst>
      <p:ext uri="{BB962C8B-B14F-4D97-AF65-F5344CB8AC3E}">
        <p14:creationId xmlns:p14="http://schemas.microsoft.com/office/powerpoint/2010/main" val="80759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C8E0-C07B-4EC9-8D55-CA08D0DD0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6808D-675E-4BE9-9FA5-DDAE31387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1377C-F458-48FD-804A-F67FA05DD36E}"/>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5" name="Footer Placeholder 4">
            <a:extLst>
              <a:ext uri="{FF2B5EF4-FFF2-40B4-BE49-F238E27FC236}">
                <a16:creationId xmlns:a16="http://schemas.microsoft.com/office/drawing/2014/main" id="{14AA4C9C-455C-43BF-AA29-E7E0934B7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1E72C-625F-4CB7-B346-903D29E0B5C1}"/>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348794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E76C-E3C2-49BC-9D56-E8691B255B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89D92E-FEA1-431E-9B03-88901442FA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3F880-7E39-4B28-A4A3-7CF25D9EEA1D}"/>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5" name="Footer Placeholder 4">
            <a:extLst>
              <a:ext uri="{FF2B5EF4-FFF2-40B4-BE49-F238E27FC236}">
                <a16:creationId xmlns:a16="http://schemas.microsoft.com/office/drawing/2014/main" id="{C6C4D15B-D87A-44F4-A3F8-27E852CDC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8DC81-0B86-4F30-B47A-12DD4B7F8307}"/>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319447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84C9A-8298-4C61-B6BE-40EB7240DB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58428-4DB4-40EA-9933-ADE308CBEA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3CA7F-83D6-41B1-8904-AE47DB1B30D5}"/>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5" name="Footer Placeholder 4">
            <a:extLst>
              <a:ext uri="{FF2B5EF4-FFF2-40B4-BE49-F238E27FC236}">
                <a16:creationId xmlns:a16="http://schemas.microsoft.com/office/drawing/2014/main" id="{B08A2E23-95D4-4552-8985-2E691B9A6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6DB0B-D383-45B1-8596-EE12E6F75889}"/>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214417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3AB9-1B86-42BD-A9A6-0CB629A27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4289D-1088-4FBF-B968-E04658E90E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3A2D5-D5DB-4855-92D9-FE6BA6130409}"/>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5" name="Footer Placeholder 4">
            <a:extLst>
              <a:ext uri="{FF2B5EF4-FFF2-40B4-BE49-F238E27FC236}">
                <a16:creationId xmlns:a16="http://schemas.microsoft.com/office/drawing/2014/main" id="{D1A3594F-FD2C-49CF-9B15-52ED327AA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4C2A3-63A1-4C77-A354-03F5EED575B8}"/>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215202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F529-8453-47DF-9425-3F250A5CC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244AF2-5CFF-432B-98D8-60153F955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812C046-D952-4CA0-9C04-45F8C6B58431}"/>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5" name="Footer Placeholder 4">
            <a:extLst>
              <a:ext uri="{FF2B5EF4-FFF2-40B4-BE49-F238E27FC236}">
                <a16:creationId xmlns:a16="http://schemas.microsoft.com/office/drawing/2014/main" id="{D4002907-16FA-4780-B972-A900C1CAE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A1D39-7B83-4464-B57A-616C3F742DF7}"/>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177980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FD96-2883-45EA-BB22-B86E0F4FD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6DDF9-A40E-45F0-BB2B-B8728B2D00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88FFF6-DF0F-45C5-8FB6-32077639BD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FF4FC-F361-4367-94C5-168297C0D6F7}"/>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6" name="Footer Placeholder 5">
            <a:extLst>
              <a:ext uri="{FF2B5EF4-FFF2-40B4-BE49-F238E27FC236}">
                <a16:creationId xmlns:a16="http://schemas.microsoft.com/office/drawing/2014/main" id="{9345BB9F-EFB6-41F3-9F8A-B04750CB4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AA206-F459-41ED-8E60-8B1EB8DB55A6}"/>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352830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459E-78C6-4579-B182-06A442F9D1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D6EB2-26A6-4136-BFC1-348ADC717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BC7DAC-35FA-45FD-9F91-5FB360686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982B6-1DA3-432F-A3A8-E652653F6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1869C4-832B-45C5-93EB-DD52217AC1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92860-BCC4-47D5-8E0E-745FFD08DF85}"/>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8" name="Footer Placeholder 7">
            <a:extLst>
              <a:ext uri="{FF2B5EF4-FFF2-40B4-BE49-F238E27FC236}">
                <a16:creationId xmlns:a16="http://schemas.microsoft.com/office/drawing/2014/main" id="{98F79C69-D7B0-4299-9B93-396E867A3F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6F431-FAF9-409B-B863-6F4FA2BBE0E2}"/>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342735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E6DF-C55F-41C7-9FA0-CD9CFEB9F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C4AAC-C984-44EB-8BA7-FA75F4ED5780}"/>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4" name="Footer Placeholder 3">
            <a:extLst>
              <a:ext uri="{FF2B5EF4-FFF2-40B4-BE49-F238E27FC236}">
                <a16:creationId xmlns:a16="http://schemas.microsoft.com/office/drawing/2014/main" id="{07AD5BD1-6ABE-4657-A464-FB12C5B289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290A2-891A-4342-8547-2EEC84C1FE70}"/>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24365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56B9A-AA48-4C67-8398-0374FC889224}"/>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3" name="Footer Placeholder 2">
            <a:extLst>
              <a:ext uri="{FF2B5EF4-FFF2-40B4-BE49-F238E27FC236}">
                <a16:creationId xmlns:a16="http://schemas.microsoft.com/office/drawing/2014/main" id="{4CC03BBE-42C6-4393-9592-314ACB9885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B313A-27AC-418E-95E2-D740A166D422}"/>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307328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1895-5430-4A4E-B0C9-88E93BCFE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00B582-84DF-4B45-B2A6-FA1CD136A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E102E-499C-401A-9C95-0E33C8A07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3E65DC-32C4-4961-8442-2FA6C9EAF599}"/>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6" name="Footer Placeholder 5">
            <a:extLst>
              <a:ext uri="{FF2B5EF4-FFF2-40B4-BE49-F238E27FC236}">
                <a16:creationId xmlns:a16="http://schemas.microsoft.com/office/drawing/2014/main" id="{B1DB116A-F83B-41BD-85F5-051D47776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F3143-9B7E-43ED-AAF8-9CDD96BF1253}"/>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363254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D786-B82C-458F-940D-7D5076F70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E4A88-F583-44F8-9470-F7CF876FB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ACA04-7335-438E-8741-E2D6E9D26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3693CF-4AFC-4949-A15F-88E41D5ED80C}"/>
              </a:ext>
            </a:extLst>
          </p:cNvPr>
          <p:cNvSpPr>
            <a:spLocks noGrp="1"/>
          </p:cNvSpPr>
          <p:nvPr>
            <p:ph type="dt" sz="half" idx="10"/>
          </p:nvPr>
        </p:nvSpPr>
        <p:spPr/>
        <p:txBody>
          <a:bodyPr/>
          <a:lstStyle/>
          <a:p>
            <a:fld id="{BF094D14-1124-446C-AC25-673A4938F577}" type="datetimeFigureOut">
              <a:rPr lang="en-US" smtClean="0"/>
              <a:t>9/7/2019</a:t>
            </a:fld>
            <a:endParaRPr lang="en-US"/>
          </a:p>
        </p:txBody>
      </p:sp>
      <p:sp>
        <p:nvSpPr>
          <p:cNvPr id="6" name="Footer Placeholder 5">
            <a:extLst>
              <a:ext uri="{FF2B5EF4-FFF2-40B4-BE49-F238E27FC236}">
                <a16:creationId xmlns:a16="http://schemas.microsoft.com/office/drawing/2014/main" id="{0244B3AC-A1D8-4AF4-BDDC-B19299D10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8917F-F9DC-48A6-81BE-457E870915EA}"/>
              </a:ext>
            </a:extLst>
          </p:cNvPr>
          <p:cNvSpPr>
            <a:spLocks noGrp="1"/>
          </p:cNvSpPr>
          <p:nvPr>
            <p:ph type="sldNum" sz="quarter" idx="12"/>
          </p:nvPr>
        </p:nvSpPr>
        <p:spPr/>
        <p:txBody>
          <a:bodyPr/>
          <a:lstStyle/>
          <a:p>
            <a:fld id="{87C4786B-FB62-4EAA-BA69-DBAE9D87D5AB}" type="slidenum">
              <a:rPr lang="en-US" smtClean="0"/>
              <a:t>‹#›</a:t>
            </a:fld>
            <a:endParaRPr lang="en-US"/>
          </a:p>
        </p:txBody>
      </p:sp>
    </p:spTree>
    <p:extLst>
      <p:ext uri="{BB962C8B-B14F-4D97-AF65-F5344CB8AC3E}">
        <p14:creationId xmlns:p14="http://schemas.microsoft.com/office/powerpoint/2010/main" val="261436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1A432-251C-497B-88B3-1E4D5EB35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E6AB4-D4BA-446F-8BAD-C47BAB288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3EDC5-2896-4BC2-BED4-53E3187AD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94D14-1124-446C-AC25-673A4938F577}" type="datetimeFigureOut">
              <a:rPr lang="en-US" smtClean="0"/>
              <a:t>9/7/2019</a:t>
            </a:fld>
            <a:endParaRPr lang="en-US"/>
          </a:p>
        </p:txBody>
      </p:sp>
      <p:sp>
        <p:nvSpPr>
          <p:cNvPr id="5" name="Footer Placeholder 4">
            <a:extLst>
              <a:ext uri="{FF2B5EF4-FFF2-40B4-BE49-F238E27FC236}">
                <a16:creationId xmlns:a16="http://schemas.microsoft.com/office/drawing/2014/main" id="{FCDFB96D-56AD-47AE-9C5F-D4623575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C52D8-C821-401E-8C3E-6DD45FB10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4786B-FB62-4EAA-BA69-DBAE9D87D5AB}" type="slidenum">
              <a:rPr lang="en-US" smtClean="0"/>
              <a:t>‹#›</a:t>
            </a:fld>
            <a:endParaRPr lang="en-US"/>
          </a:p>
        </p:txBody>
      </p:sp>
    </p:spTree>
    <p:extLst>
      <p:ext uri="{BB962C8B-B14F-4D97-AF65-F5344CB8AC3E}">
        <p14:creationId xmlns:p14="http://schemas.microsoft.com/office/powerpoint/2010/main" val="60192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8.png"/><Relationship Id="rId3" Type="http://schemas.openxmlformats.org/officeDocument/2006/relationships/image" Target="../media/image180.png"/><Relationship Id="rId7" Type="http://schemas.openxmlformats.org/officeDocument/2006/relationships/image" Target="../media/image220.png"/><Relationship Id="rId12"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26.png"/><Relationship Id="rId5" Type="http://schemas.openxmlformats.org/officeDocument/2006/relationships/image" Target="../media/image24.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image" Target="../media/image240.png"/><Relationship Id="rId1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6.wdp"/><Relationship Id="rId18" Type="http://schemas.openxmlformats.org/officeDocument/2006/relationships/image" Target="../media/image10.png"/><Relationship Id="rId26" Type="http://schemas.openxmlformats.org/officeDocument/2006/relationships/image" Target="../media/image14.png"/><Relationship Id="rId3" Type="http://schemas.microsoft.com/office/2007/relationships/hdphoto" Target="../media/hdphoto1.wdp"/><Relationship Id="rId21" Type="http://schemas.microsoft.com/office/2007/relationships/hdphoto" Target="../media/hdphoto10.wdp"/><Relationship Id="rId7" Type="http://schemas.microsoft.com/office/2007/relationships/hdphoto" Target="../media/hdphoto3.wdp"/><Relationship Id="rId12" Type="http://schemas.openxmlformats.org/officeDocument/2006/relationships/image" Target="../media/image7.png"/><Relationship Id="rId17" Type="http://schemas.microsoft.com/office/2007/relationships/hdphoto" Target="../media/hdphoto8.wdp"/><Relationship Id="rId25" Type="http://schemas.microsoft.com/office/2007/relationships/hdphoto" Target="../media/hdphoto12.wdp"/><Relationship Id="rId33" Type="http://schemas.microsoft.com/office/2007/relationships/hdphoto" Target="../media/hdphoto16.wdp"/><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29" Type="http://schemas.microsoft.com/office/2007/relationships/hdphoto" Target="../media/hdphoto14.wdp"/><Relationship Id="rId1" Type="http://schemas.openxmlformats.org/officeDocument/2006/relationships/slideLayout" Target="../slideLayouts/slideLayout4.xml"/><Relationship Id="rId6" Type="http://schemas.openxmlformats.org/officeDocument/2006/relationships/image" Target="../media/image4.png"/><Relationship Id="rId11" Type="http://schemas.microsoft.com/office/2007/relationships/hdphoto" Target="../media/hdphoto5.wdp"/><Relationship Id="rId24" Type="http://schemas.openxmlformats.org/officeDocument/2006/relationships/image" Target="../media/image13.png"/><Relationship Id="rId32" Type="http://schemas.openxmlformats.org/officeDocument/2006/relationships/image" Target="../media/image17.png"/><Relationship Id="rId5" Type="http://schemas.microsoft.com/office/2007/relationships/hdphoto" Target="../media/hdphoto2.wdp"/><Relationship Id="rId15" Type="http://schemas.microsoft.com/office/2007/relationships/hdphoto" Target="../media/hdphoto7.wdp"/><Relationship Id="rId23" Type="http://schemas.microsoft.com/office/2007/relationships/hdphoto" Target="../media/hdphoto11.wdp"/><Relationship Id="rId28" Type="http://schemas.openxmlformats.org/officeDocument/2006/relationships/image" Target="../media/image15.png"/><Relationship Id="rId10" Type="http://schemas.openxmlformats.org/officeDocument/2006/relationships/image" Target="../media/image6.png"/><Relationship Id="rId19" Type="http://schemas.microsoft.com/office/2007/relationships/hdphoto" Target="../media/hdphoto9.wdp"/><Relationship Id="rId31" Type="http://schemas.microsoft.com/office/2007/relationships/hdphoto" Target="../media/hdphoto15.wdp"/><Relationship Id="rId4" Type="http://schemas.openxmlformats.org/officeDocument/2006/relationships/image" Target="../media/image3.png"/><Relationship Id="rId9" Type="http://schemas.microsoft.com/office/2007/relationships/hdphoto" Target="../media/hdphoto4.wdp"/><Relationship Id="rId14" Type="http://schemas.openxmlformats.org/officeDocument/2006/relationships/image" Target="../media/image8.png"/><Relationship Id="rId22" Type="http://schemas.openxmlformats.org/officeDocument/2006/relationships/image" Target="../media/image12.png"/><Relationship Id="rId27" Type="http://schemas.microsoft.com/office/2007/relationships/hdphoto" Target="../media/hdphoto13.wdp"/><Relationship Id="rId30"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hyperlink" Target="https://ai.google/research/pubs/pub43146.pdf" TargetMode="Externa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C6A9-137C-46BB-B898-8F3AB55E5366}"/>
              </a:ext>
            </a:extLst>
          </p:cNvPr>
          <p:cNvSpPr>
            <a:spLocks noGrp="1"/>
          </p:cNvSpPr>
          <p:nvPr>
            <p:ph type="ctrTitle"/>
          </p:nvPr>
        </p:nvSpPr>
        <p:spPr/>
        <p:txBody>
          <a:bodyPr/>
          <a:lstStyle/>
          <a:p>
            <a:r>
              <a:rPr lang="en-US" dirty="0"/>
              <a:t>Overview of Machine Learning</a:t>
            </a:r>
          </a:p>
        </p:txBody>
      </p:sp>
      <p:sp>
        <p:nvSpPr>
          <p:cNvPr id="3" name="Subtitle 2">
            <a:extLst>
              <a:ext uri="{FF2B5EF4-FFF2-40B4-BE49-F238E27FC236}">
                <a16:creationId xmlns:a16="http://schemas.microsoft.com/office/drawing/2014/main" id="{A965B02A-22DF-42BA-89B7-8233CF1D9CBA}"/>
              </a:ext>
            </a:extLst>
          </p:cNvPr>
          <p:cNvSpPr>
            <a:spLocks noGrp="1"/>
          </p:cNvSpPr>
          <p:nvPr>
            <p:ph type="subTitle" idx="1"/>
          </p:nvPr>
        </p:nvSpPr>
        <p:spPr/>
        <p:txBody>
          <a:bodyPr/>
          <a:lstStyle/>
          <a:p>
            <a:r>
              <a:rPr lang="en-US" dirty="0"/>
              <a:t>Geoff Hulten</a:t>
            </a:r>
          </a:p>
        </p:txBody>
      </p:sp>
    </p:spTree>
    <p:extLst>
      <p:ext uri="{BB962C8B-B14F-4D97-AF65-F5344CB8AC3E}">
        <p14:creationId xmlns:p14="http://schemas.microsoft.com/office/powerpoint/2010/main" val="10902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D04F-D06E-403C-9EDD-F13D20F1C7AA}"/>
              </a:ext>
            </a:extLst>
          </p:cNvPr>
          <p:cNvSpPr>
            <a:spLocks noGrp="1"/>
          </p:cNvSpPr>
          <p:nvPr>
            <p:ph type="title"/>
          </p:nvPr>
        </p:nvSpPr>
        <p:spPr/>
        <p:txBody>
          <a:bodyPr/>
          <a:lstStyle/>
          <a:p>
            <a:r>
              <a:rPr lang="en-US" dirty="0"/>
              <a:t>Components of a Machine Learning Algorithm</a:t>
            </a:r>
          </a:p>
        </p:txBody>
      </p:sp>
      <p:sp>
        <p:nvSpPr>
          <p:cNvPr id="3" name="Content Placeholder 2">
            <a:extLst>
              <a:ext uri="{FF2B5EF4-FFF2-40B4-BE49-F238E27FC236}">
                <a16:creationId xmlns:a16="http://schemas.microsoft.com/office/drawing/2014/main" id="{70F10FCB-B931-4410-8B63-83D8AFB74F0A}"/>
              </a:ext>
            </a:extLst>
          </p:cNvPr>
          <p:cNvSpPr>
            <a:spLocks noGrp="1"/>
          </p:cNvSpPr>
          <p:nvPr>
            <p:ph idx="1"/>
          </p:nvPr>
        </p:nvSpPr>
        <p:spPr/>
        <p:txBody>
          <a:bodyPr>
            <a:normAutofit lnSpcReduction="10000"/>
          </a:bodyPr>
          <a:lstStyle/>
          <a:p>
            <a:pPr marL="0" indent="0">
              <a:buNone/>
            </a:pPr>
            <a:r>
              <a:rPr lang="en-US" b="1" i="1" dirty="0"/>
              <a:t>Model Structure </a:t>
            </a:r>
            <a:r>
              <a:rPr lang="en-US" dirty="0"/>
              <a:t>– Structure of the function the algorithm learns</a:t>
            </a:r>
          </a:p>
          <a:p>
            <a:pPr marL="0" indent="0">
              <a:buNone/>
            </a:pPr>
            <a:endParaRPr lang="en-US" dirty="0"/>
          </a:p>
          <a:p>
            <a:pPr marL="0" indent="0">
              <a:buNone/>
            </a:pPr>
            <a:endParaRPr lang="en-US" dirty="0"/>
          </a:p>
          <a:p>
            <a:pPr marL="0" indent="0">
              <a:buNone/>
            </a:pPr>
            <a:endParaRPr lang="en-US" dirty="0"/>
          </a:p>
          <a:p>
            <a:pPr marL="0" indent="0">
              <a:buNone/>
            </a:pPr>
            <a:r>
              <a:rPr lang="en-US" b="1" i="1" dirty="0"/>
              <a:t>Loss Function </a:t>
            </a:r>
            <a:r>
              <a:rPr lang="en-US" dirty="0"/>
              <a:t>– What the learning algorithm optimizes for</a:t>
            </a:r>
          </a:p>
          <a:p>
            <a:pPr marL="0" indent="0">
              <a:buNone/>
            </a:pPr>
            <a:endParaRPr lang="en-US" dirty="0"/>
          </a:p>
          <a:p>
            <a:pPr marL="0" indent="0">
              <a:buNone/>
            </a:pPr>
            <a:endParaRPr lang="en-US" dirty="0"/>
          </a:p>
          <a:p>
            <a:pPr marL="0" indent="0">
              <a:buNone/>
            </a:pPr>
            <a:endParaRPr lang="en-US" dirty="0"/>
          </a:p>
          <a:p>
            <a:pPr marL="0" indent="0">
              <a:buNone/>
            </a:pPr>
            <a:r>
              <a:rPr lang="en-US" b="1" i="1" dirty="0"/>
              <a:t>Optimization</a:t>
            </a:r>
            <a:r>
              <a:rPr lang="en-US" dirty="0"/>
              <a:t> – How the learning algorithm finds the best model</a:t>
            </a:r>
          </a:p>
        </p:txBody>
      </p:sp>
    </p:spTree>
    <p:extLst>
      <p:ext uri="{BB962C8B-B14F-4D97-AF65-F5344CB8AC3E}">
        <p14:creationId xmlns:p14="http://schemas.microsoft.com/office/powerpoint/2010/main" val="300692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4B7CCC-ACC1-485A-8507-EADC83DD48F4}"/>
              </a:ext>
            </a:extLst>
          </p:cNvPr>
          <p:cNvSpPr>
            <a:spLocks noGrp="1"/>
          </p:cNvSpPr>
          <p:nvPr>
            <p:ph type="title"/>
          </p:nvPr>
        </p:nvSpPr>
        <p:spPr>
          <a:xfrm>
            <a:off x="927896" y="58986"/>
            <a:ext cx="10515600" cy="1325563"/>
          </a:xfrm>
        </p:spPr>
        <p:txBody>
          <a:bodyPr/>
          <a:lstStyle/>
          <a:p>
            <a:r>
              <a:rPr lang="en-US" dirty="0"/>
              <a:t>Components of an ML Algorithm</a:t>
            </a:r>
            <a:br>
              <a:rPr lang="en-US" dirty="0"/>
            </a:br>
            <a:r>
              <a:rPr lang="en-US" dirty="0"/>
              <a:t>	</a:t>
            </a:r>
            <a:r>
              <a:rPr lang="en-US" b="1" i="1" dirty="0"/>
              <a:t>Model Structure</a:t>
            </a:r>
          </a:p>
        </p:txBody>
      </p:sp>
      <p:graphicFrame>
        <p:nvGraphicFramePr>
          <p:cNvPr id="4" name="Content Placeholder 12">
            <a:extLst>
              <a:ext uri="{FF2B5EF4-FFF2-40B4-BE49-F238E27FC236}">
                <a16:creationId xmlns:a16="http://schemas.microsoft.com/office/drawing/2014/main" id="{AB4EC1DA-F490-4DA4-AC5E-5E437B276115}"/>
              </a:ext>
            </a:extLst>
          </p:cNvPr>
          <p:cNvGraphicFramePr>
            <a:graphicFrameLocks/>
          </p:cNvGraphicFramePr>
          <p:nvPr>
            <p:extLst>
              <p:ext uri="{D42A27DB-BD31-4B8C-83A1-F6EECF244321}">
                <p14:modId xmlns:p14="http://schemas.microsoft.com/office/powerpoint/2010/main" val="523937931"/>
              </p:ext>
            </p:extLst>
          </p:nvPr>
        </p:nvGraphicFramePr>
        <p:xfrm>
          <a:off x="116348" y="1808703"/>
          <a:ext cx="4293418" cy="2038350"/>
        </p:xfrm>
        <a:graphic>
          <a:graphicData uri="http://schemas.openxmlformats.org/drawingml/2006/table">
            <a:tbl>
              <a:tblPr>
                <a:tableStyleId>{616DA210-FB5B-4158-B5E0-FEB733F419BA}</a:tableStyleId>
              </a:tblPr>
              <a:tblGrid>
                <a:gridCol w="925907">
                  <a:extLst>
                    <a:ext uri="{9D8B030D-6E8A-4147-A177-3AD203B41FA5}">
                      <a16:colId xmlns:a16="http://schemas.microsoft.com/office/drawing/2014/main" val="1631931797"/>
                    </a:ext>
                  </a:extLst>
                </a:gridCol>
                <a:gridCol w="713456">
                  <a:extLst>
                    <a:ext uri="{9D8B030D-6E8A-4147-A177-3AD203B41FA5}">
                      <a16:colId xmlns:a16="http://schemas.microsoft.com/office/drawing/2014/main" val="1714572897"/>
                    </a:ext>
                  </a:extLst>
                </a:gridCol>
                <a:gridCol w="751507">
                  <a:extLst>
                    <a:ext uri="{9D8B030D-6E8A-4147-A177-3AD203B41FA5}">
                      <a16:colId xmlns:a16="http://schemas.microsoft.com/office/drawing/2014/main" val="3494330228"/>
                    </a:ext>
                  </a:extLst>
                </a:gridCol>
                <a:gridCol w="608815">
                  <a:extLst>
                    <a:ext uri="{9D8B030D-6E8A-4147-A177-3AD203B41FA5}">
                      <a16:colId xmlns:a16="http://schemas.microsoft.com/office/drawing/2014/main" val="3177192878"/>
                    </a:ext>
                  </a:extLst>
                </a:gridCol>
                <a:gridCol w="596132">
                  <a:extLst>
                    <a:ext uri="{9D8B030D-6E8A-4147-A177-3AD203B41FA5}">
                      <a16:colId xmlns:a16="http://schemas.microsoft.com/office/drawing/2014/main" val="2518910766"/>
                    </a:ext>
                  </a:extLst>
                </a:gridCol>
                <a:gridCol w="697601">
                  <a:extLst>
                    <a:ext uri="{9D8B030D-6E8A-4147-A177-3AD203B41FA5}">
                      <a16:colId xmlns:a16="http://schemas.microsoft.com/office/drawing/2014/main" val="1634566602"/>
                    </a:ext>
                  </a:extLst>
                </a:gridCol>
              </a:tblGrid>
              <a:tr h="381000">
                <a:tc>
                  <a:txBody>
                    <a:bodyPr/>
                    <a:lstStyle/>
                    <a:p>
                      <a:pPr algn="ctr" fontAlgn="ctr"/>
                      <a:r>
                        <a:rPr lang="en-US" sz="1100" b="1" u="none" strike="noStrike" dirty="0">
                          <a:effectLst/>
                        </a:rPr>
                        <a:t>Book Title</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Number of Pages</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Year Published</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Genre</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err="1">
                          <a:effectLst/>
                        </a:rPr>
                        <a:t>HasWord</a:t>
                      </a:r>
                      <a:r>
                        <a:rPr lang="en-US" sz="1100" b="1" u="none" strike="noStrike" dirty="0">
                          <a:effectLst/>
                        </a:rPr>
                        <a:t>(Robot)</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Author ID</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Gone With The Wind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Historical Romance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0</a:t>
                      </a:r>
                      <a:endParaRPr lang="en-US" sz="1000" b="0" i="0" u="none" strike="noStrike" dirty="0">
                        <a:solidFill>
                          <a:srgbClr val="222222"/>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1001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For Whom the Bell Tolls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War Drama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B2B2B"/>
                        </a:solidFill>
                        <a:effectLst/>
                        <a:latin typeface="Inherit"/>
                      </a:endParaRPr>
                    </a:p>
                  </a:txBody>
                  <a:tcPr marL="9525" marR="9525" marT="9525" marB="0" anchor="ctr"/>
                </a:tc>
                <a:tc>
                  <a:txBody>
                    <a:bodyPr/>
                    <a:lstStyle/>
                    <a:p>
                      <a:pPr algn="ctr" fontAlgn="ctr"/>
                      <a:r>
                        <a:rPr lang="en-US" sz="1100" u="none" strike="noStrike" dirty="0">
                          <a:effectLst/>
                        </a:rPr>
                        <a:t>1010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I, Robot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1020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a:effectLst/>
                        </a:rPr>
                        <a:t>One Hundred Goodbyes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1030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graphicFrame>
        <p:nvGraphicFramePr>
          <p:cNvPr id="6" name="Content Placeholder 12">
            <a:extLst>
              <a:ext uri="{FF2B5EF4-FFF2-40B4-BE49-F238E27FC236}">
                <a16:creationId xmlns:a16="http://schemas.microsoft.com/office/drawing/2014/main" id="{5BAFE31F-8C33-472C-980D-13DFA5A804EB}"/>
              </a:ext>
            </a:extLst>
          </p:cNvPr>
          <p:cNvGraphicFramePr>
            <a:graphicFrameLocks/>
          </p:cNvGraphicFramePr>
          <p:nvPr>
            <p:extLst>
              <p:ext uri="{D42A27DB-BD31-4B8C-83A1-F6EECF244321}">
                <p14:modId xmlns:p14="http://schemas.microsoft.com/office/powerpoint/2010/main" val="3831486643"/>
              </p:ext>
            </p:extLst>
          </p:nvPr>
        </p:nvGraphicFramePr>
        <p:xfrm>
          <a:off x="4530520" y="1808703"/>
          <a:ext cx="634183" cy="2038350"/>
        </p:xfrm>
        <a:graphic>
          <a:graphicData uri="http://schemas.openxmlformats.org/drawingml/2006/table">
            <a:tbl>
              <a:tblPr>
                <a:tableStyleId>{616DA210-FB5B-4158-B5E0-FEB733F419BA}</a:tableStyleId>
              </a:tblPr>
              <a:tblGrid>
                <a:gridCol w="634183">
                  <a:extLst>
                    <a:ext uri="{9D8B030D-6E8A-4147-A177-3AD203B41FA5}">
                      <a16:colId xmlns:a16="http://schemas.microsoft.com/office/drawing/2014/main" val="1455695211"/>
                    </a:ext>
                  </a:extLst>
                </a:gridCol>
              </a:tblGrid>
              <a:tr h="381000">
                <a:tc>
                  <a:txBody>
                    <a:bodyPr/>
                    <a:lstStyle/>
                    <a:p>
                      <a:pPr algn="ctr" fontAlgn="ctr"/>
                      <a:r>
                        <a:rPr lang="en-US" sz="1100" b="1" u="none" strike="noStrike" dirty="0">
                          <a:effectLst/>
                        </a:rPr>
                        <a:t>Best Seller</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sp>
        <p:nvSpPr>
          <p:cNvPr id="16" name="TextBox 15">
            <a:extLst>
              <a:ext uri="{FF2B5EF4-FFF2-40B4-BE49-F238E27FC236}">
                <a16:creationId xmlns:a16="http://schemas.microsoft.com/office/drawing/2014/main" id="{59E33A85-F5D3-4C6A-9D74-E244D1354D6C}"/>
              </a:ext>
            </a:extLst>
          </p:cNvPr>
          <p:cNvSpPr txBox="1"/>
          <p:nvPr/>
        </p:nvSpPr>
        <p:spPr>
          <a:xfrm>
            <a:off x="6354500" y="1690688"/>
            <a:ext cx="5582251" cy="2492990"/>
          </a:xfrm>
          <a:prstGeom prst="rect">
            <a:avLst/>
          </a:prstGeom>
          <a:noFill/>
          <a:ln>
            <a:solidFill>
              <a:schemeClr val="tx1"/>
            </a:solidFill>
          </a:ln>
        </p:spPr>
        <p:txBody>
          <a:bodyPr wrap="square" rtlCol="0">
            <a:spAutoFit/>
          </a:bodyPr>
          <a:lstStyle/>
          <a:p>
            <a:endParaRPr lang="en-US" sz="1200" dirty="0"/>
          </a:p>
          <a:p>
            <a:r>
              <a:rPr lang="en-US" sz="1200" dirty="0"/>
              <a:t>def F(</a:t>
            </a:r>
            <a:r>
              <a:rPr lang="en-US" sz="1200" dirty="0" err="1"/>
              <a:t>BookTitle</a:t>
            </a:r>
            <a:r>
              <a:rPr lang="en-US" sz="1200" dirty="0"/>
              <a:t>, </a:t>
            </a:r>
            <a:r>
              <a:rPr lang="en-US" sz="1200" dirty="0" err="1"/>
              <a:t>NumberOfPages</a:t>
            </a:r>
            <a:r>
              <a:rPr lang="en-US" sz="1200" dirty="0"/>
              <a:t>, </a:t>
            </a:r>
            <a:r>
              <a:rPr lang="en-US" sz="1200" dirty="0" err="1"/>
              <a:t>YearPublished</a:t>
            </a:r>
            <a:r>
              <a:rPr lang="en-US" sz="1200" dirty="0"/>
              <a:t>, Genre, </a:t>
            </a:r>
            <a:r>
              <a:rPr lang="en-US" sz="1200" dirty="0" err="1"/>
              <a:t>HasWord</a:t>
            </a:r>
            <a:r>
              <a:rPr lang="en-US" sz="1200" dirty="0"/>
              <a:t>(Robot), </a:t>
            </a:r>
            <a:r>
              <a:rPr lang="en-US" sz="1200" dirty="0" err="1"/>
              <a:t>AuthorID</a:t>
            </a:r>
            <a:r>
              <a:rPr lang="en-US" sz="1200" dirty="0"/>
              <a:t>):</a:t>
            </a:r>
          </a:p>
          <a:p>
            <a:br>
              <a:rPr lang="en-US" sz="1200" dirty="0"/>
            </a:br>
            <a:r>
              <a:rPr lang="en-US" sz="1200" dirty="0"/>
              <a:t>     if </a:t>
            </a:r>
            <a:r>
              <a:rPr lang="en-US" sz="1200" dirty="0" err="1"/>
              <a:t>YearPublished</a:t>
            </a:r>
            <a:r>
              <a:rPr lang="en-US" sz="1200" dirty="0"/>
              <a:t> &gt; 1990:</a:t>
            </a:r>
          </a:p>
          <a:p>
            <a:r>
              <a:rPr lang="en-US" sz="1200" dirty="0"/>
              <a:t>          if Genre == “Science Fiction”:</a:t>
            </a:r>
          </a:p>
          <a:p>
            <a:r>
              <a:rPr lang="en-US" sz="1200" dirty="0"/>
              <a:t>               return 1</a:t>
            </a:r>
          </a:p>
          <a:p>
            <a:r>
              <a:rPr lang="en-US" sz="1200" dirty="0"/>
              <a:t>          else:</a:t>
            </a:r>
          </a:p>
          <a:p>
            <a:r>
              <a:rPr lang="en-US" sz="1200" dirty="0"/>
              <a:t>               return 0</a:t>
            </a:r>
          </a:p>
          <a:p>
            <a:r>
              <a:rPr lang="en-US" sz="1200" dirty="0"/>
              <a:t>     </a:t>
            </a:r>
            <a:r>
              <a:rPr lang="en-US" sz="1200" dirty="0" err="1"/>
              <a:t>elif</a:t>
            </a:r>
            <a:r>
              <a:rPr lang="en-US" sz="1200" dirty="0"/>
              <a:t> </a:t>
            </a:r>
            <a:r>
              <a:rPr lang="en-US" sz="1200" dirty="0" err="1"/>
              <a:t>AuthorID</a:t>
            </a:r>
            <a:r>
              <a:rPr lang="en-US" sz="1200" dirty="0"/>
              <a:t> == 1010:</a:t>
            </a:r>
          </a:p>
          <a:p>
            <a:r>
              <a:rPr lang="en-US" sz="1200" dirty="0"/>
              <a:t>          return 1</a:t>
            </a:r>
          </a:p>
          <a:p>
            <a:r>
              <a:rPr lang="en-US" sz="1200" dirty="0"/>
              <a:t>     else:</a:t>
            </a:r>
          </a:p>
          <a:p>
            <a:r>
              <a:rPr lang="en-US" sz="1200" dirty="0"/>
              <a:t>          return 0</a:t>
            </a:r>
          </a:p>
          <a:p>
            <a:r>
              <a:rPr lang="en-US" sz="1200" dirty="0"/>
              <a:t>     </a:t>
            </a:r>
          </a:p>
        </p:txBody>
      </p:sp>
      <p:sp>
        <p:nvSpPr>
          <p:cNvPr id="7" name="TextBox 6">
            <a:extLst>
              <a:ext uri="{FF2B5EF4-FFF2-40B4-BE49-F238E27FC236}">
                <a16:creationId xmlns:a16="http://schemas.microsoft.com/office/drawing/2014/main" id="{8C8ACE19-33C2-42A0-95C4-851FC489B7F9}"/>
              </a:ext>
            </a:extLst>
          </p:cNvPr>
          <p:cNvSpPr txBox="1"/>
          <p:nvPr/>
        </p:nvSpPr>
        <p:spPr>
          <a:xfrm>
            <a:off x="8297108" y="1321356"/>
            <a:ext cx="1438535" cy="369332"/>
          </a:xfrm>
          <a:prstGeom prst="rect">
            <a:avLst/>
          </a:prstGeom>
          <a:noFill/>
        </p:spPr>
        <p:txBody>
          <a:bodyPr wrap="none" rtlCol="0">
            <a:spAutoFit/>
          </a:bodyPr>
          <a:lstStyle/>
          <a:p>
            <a:r>
              <a:rPr lang="en-US" dirty="0"/>
              <a:t>Decision Tree</a:t>
            </a:r>
          </a:p>
        </p:txBody>
      </p:sp>
      <p:sp>
        <p:nvSpPr>
          <p:cNvPr id="17" name="TextBox 16">
            <a:extLst>
              <a:ext uri="{FF2B5EF4-FFF2-40B4-BE49-F238E27FC236}">
                <a16:creationId xmlns:a16="http://schemas.microsoft.com/office/drawing/2014/main" id="{06D5FF64-2040-4A1E-B95C-500734CC8F34}"/>
              </a:ext>
            </a:extLst>
          </p:cNvPr>
          <p:cNvSpPr txBox="1"/>
          <p:nvPr/>
        </p:nvSpPr>
        <p:spPr>
          <a:xfrm>
            <a:off x="6354500" y="4678244"/>
            <a:ext cx="5582252" cy="1384995"/>
          </a:xfrm>
          <a:prstGeom prst="rect">
            <a:avLst/>
          </a:prstGeom>
          <a:noFill/>
          <a:ln>
            <a:solidFill>
              <a:schemeClr val="tx1"/>
            </a:solidFill>
          </a:ln>
        </p:spPr>
        <p:txBody>
          <a:bodyPr wrap="square" rtlCol="0">
            <a:spAutoFit/>
          </a:bodyPr>
          <a:lstStyle/>
          <a:p>
            <a:endParaRPr lang="en-US" sz="1200" dirty="0"/>
          </a:p>
          <a:p>
            <a:r>
              <a:rPr lang="en-US" sz="1200" dirty="0"/>
              <a:t>def F(</a:t>
            </a:r>
            <a:r>
              <a:rPr lang="en-US" sz="1200" dirty="0" err="1"/>
              <a:t>BookTitle</a:t>
            </a:r>
            <a:r>
              <a:rPr lang="en-US" sz="1200" dirty="0"/>
              <a:t>, </a:t>
            </a:r>
            <a:r>
              <a:rPr lang="en-US" sz="1200" dirty="0" err="1"/>
              <a:t>NumberOfPages</a:t>
            </a:r>
            <a:r>
              <a:rPr lang="en-US" sz="1200" dirty="0"/>
              <a:t>, </a:t>
            </a:r>
            <a:r>
              <a:rPr lang="en-US" sz="1200" dirty="0" err="1"/>
              <a:t>YearPublished</a:t>
            </a:r>
            <a:r>
              <a:rPr lang="en-US" sz="1200" dirty="0"/>
              <a:t>, Genre, </a:t>
            </a:r>
            <a:r>
              <a:rPr lang="en-US" sz="1200" dirty="0" err="1"/>
              <a:t>HasWord</a:t>
            </a:r>
            <a:r>
              <a:rPr lang="en-US" sz="1200" dirty="0"/>
              <a:t>(Robot), </a:t>
            </a:r>
            <a:r>
              <a:rPr lang="en-US" sz="1200" dirty="0" err="1"/>
              <a:t>AuthorID</a:t>
            </a:r>
            <a:r>
              <a:rPr lang="en-US" sz="1200" dirty="0"/>
              <a:t>):</a:t>
            </a:r>
          </a:p>
          <a:p>
            <a:r>
              <a:rPr lang="en-US" sz="1200" dirty="0"/>
              <a:t>      </a:t>
            </a:r>
          </a:p>
          <a:p>
            <a:r>
              <a:rPr lang="en-US" sz="1200" dirty="0"/>
              <a:t>     sum = 0.5 * </a:t>
            </a:r>
            <a:r>
              <a:rPr lang="en-US" sz="1200" dirty="0" err="1"/>
              <a:t>NumberOfPages</a:t>
            </a:r>
            <a:r>
              <a:rPr lang="en-US" sz="1200" dirty="0"/>
              <a:t> + 0.75 * </a:t>
            </a:r>
            <a:r>
              <a:rPr lang="en-US" sz="1200" dirty="0" err="1"/>
              <a:t>YearPublished</a:t>
            </a:r>
            <a:r>
              <a:rPr lang="en-US" sz="1200" dirty="0"/>
              <a:t> + 0.1 * </a:t>
            </a:r>
            <a:r>
              <a:rPr lang="en-US" sz="1200" dirty="0" err="1"/>
              <a:t>AuthorID</a:t>
            </a:r>
            <a:endParaRPr lang="en-US" sz="1200" dirty="0"/>
          </a:p>
          <a:p>
            <a:endParaRPr lang="en-US" sz="1200" dirty="0"/>
          </a:p>
          <a:p>
            <a:r>
              <a:rPr lang="en-US" sz="1200" dirty="0"/>
              <a:t>     return 1 if sum &gt; 2000 else 0</a:t>
            </a:r>
            <a:br>
              <a:rPr lang="en-US" sz="1200" dirty="0"/>
            </a:br>
            <a:r>
              <a:rPr lang="en-US" sz="1200" dirty="0"/>
              <a:t>     </a:t>
            </a:r>
          </a:p>
        </p:txBody>
      </p:sp>
      <p:sp>
        <p:nvSpPr>
          <p:cNvPr id="18" name="TextBox 17">
            <a:extLst>
              <a:ext uri="{FF2B5EF4-FFF2-40B4-BE49-F238E27FC236}">
                <a16:creationId xmlns:a16="http://schemas.microsoft.com/office/drawing/2014/main" id="{E722E90E-8CAB-4865-962E-CEC4D6071626}"/>
              </a:ext>
            </a:extLst>
          </p:cNvPr>
          <p:cNvSpPr txBox="1"/>
          <p:nvPr/>
        </p:nvSpPr>
        <p:spPr>
          <a:xfrm>
            <a:off x="8297108" y="4368344"/>
            <a:ext cx="1425390" cy="369332"/>
          </a:xfrm>
          <a:prstGeom prst="rect">
            <a:avLst/>
          </a:prstGeom>
          <a:noFill/>
        </p:spPr>
        <p:txBody>
          <a:bodyPr wrap="none" rtlCol="0">
            <a:spAutoFit/>
          </a:bodyPr>
          <a:lstStyle/>
          <a:p>
            <a:r>
              <a:rPr lang="en-US" dirty="0"/>
              <a:t>Linear Model</a:t>
            </a:r>
          </a:p>
        </p:txBody>
      </p:sp>
      <p:graphicFrame>
        <p:nvGraphicFramePr>
          <p:cNvPr id="19" name="Content Placeholder 12">
            <a:extLst>
              <a:ext uri="{FF2B5EF4-FFF2-40B4-BE49-F238E27FC236}">
                <a16:creationId xmlns:a16="http://schemas.microsoft.com/office/drawing/2014/main" id="{C3BD3F8D-2F76-468E-9FA7-AAC59A924700}"/>
              </a:ext>
            </a:extLst>
          </p:cNvPr>
          <p:cNvGraphicFramePr>
            <a:graphicFrameLocks/>
          </p:cNvGraphicFramePr>
          <p:nvPr>
            <p:extLst>
              <p:ext uri="{D42A27DB-BD31-4B8C-83A1-F6EECF244321}">
                <p14:modId xmlns:p14="http://schemas.microsoft.com/office/powerpoint/2010/main" val="1742272431"/>
              </p:ext>
            </p:extLst>
          </p:nvPr>
        </p:nvGraphicFramePr>
        <p:xfrm>
          <a:off x="5382710" y="1805650"/>
          <a:ext cx="634183" cy="2038013"/>
        </p:xfrm>
        <a:graphic>
          <a:graphicData uri="http://schemas.openxmlformats.org/drawingml/2006/table">
            <a:tbl>
              <a:tblPr>
                <a:tableStyleId>{616DA210-FB5B-4158-B5E0-FEB733F419BA}</a:tableStyleId>
              </a:tblPr>
              <a:tblGrid>
                <a:gridCol w="634183">
                  <a:extLst>
                    <a:ext uri="{9D8B030D-6E8A-4147-A177-3AD203B41FA5}">
                      <a16:colId xmlns:a16="http://schemas.microsoft.com/office/drawing/2014/main" val="1455695211"/>
                    </a:ext>
                  </a:extLst>
                </a:gridCol>
              </a:tblGrid>
              <a:tr h="380937">
                <a:tc>
                  <a:txBody>
                    <a:bodyPr/>
                    <a:lstStyle/>
                    <a:p>
                      <a:pPr algn="ctr" fontAlgn="ctr"/>
                      <a:r>
                        <a:rPr lang="en-US" sz="1100" b="1" u="none" strike="noStrike" dirty="0">
                          <a:effectLst/>
                        </a:rPr>
                        <a:t>F(X)</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218">
                <a:tc>
                  <a:txBody>
                    <a:bodyPr/>
                    <a:lstStyle/>
                    <a:p>
                      <a:pPr algn="ctr" fontAlgn="ctr"/>
                      <a:r>
                        <a:rPr lang="en-US" sz="11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243445966"/>
                  </a:ext>
                </a:extLst>
              </a:tr>
              <a:tr h="399984">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212175247"/>
                  </a:ext>
                </a:extLst>
              </a:tr>
              <a:tr h="380937">
                <a:tc>
                  <a:txBody>
                    <a:bodyPr/>
                    <a:lstStyle/>
                    <a:p>
                      <a:pPr algn="ctr" fontAlgn="ctr"/>
                      <a:r>
                        <a:rPr lang="en-US" sz="11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984232688"/>
                  </a:ext>
                </a:extLst>
              </a:tr>
              <a:tr h="380937">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267564807"/>
                  </a:ext>
                </a:extLst>
              </a:tr>
            </a:tbl>
          </a:graphicData>
        </a:graphic>
      </p:graphicFrame>
      <p:graphicFrame>
        <p:nvGraphicFramePr>
          <p:cNvPr id="21" name="Content Placeholder 12">
            <a:extLst>
              <a:ext uri="{FF2B5EF4-FFF2-40B4-BE49-F238E27FC236}">
                <a16:creationId xmlns:a16="http://schemas.microsoft.com/office/drawing/2014/main" id="{CC03C6EB-E2B3-46FE-BAA8-732D391C43ED}"/>
              </a:ext>
            </a:extLst>
          </p:cNvPr>
          <p:cNvGraphicFramePr>
            <a:graphicFrameLocks/>
          </p:cNvGraphicFramePr>
          <p:nvPr>
            <p:extLst>
              <p:ext uri="{D42A27DB-BD31-4B8C-83A1-F6EECF244321}">
                <p14:modId xmlns:p14="http://schemas.microsoft.com/office/powerpoint/2010/main" val="1756349904"/>
              </p:ext>
            </p:extLst>
          </p:nvPr>
        </p:nvGraphicFramePr>
        <p:xfrm>
          <a:off x="5380768" y="4368344"/>
          <a:ext cx="634183" cy="2038013"/>
        </p:xfrm>
        <a:graphic>
          <a:graphicData uri="http://schemas.openxmlformats.org/drawingml/2006/table">
            <a:tbl>
              <a:tblPr>
                <a:tableStyleId>{616DA210-FB5B-4158-B5E0-FEB733F419BA}</a:tableStyleId>
              </a:tblPr>
              <a:tblGrid>
                <a:gridCol w="634183">
                  <a:extLst>
                    <a:ext uri="{9D8B030D-6E8A-4147-A177-3AD203B41FA5}">
                      <a16:colId xmlns:a16="http://schemas.microsoft.com/office/drawing/2014/main" val="1455695211"/>
                    </a:ext>
                  </a:extLst>
                </a:gridCol>
              </a:tblGrid>
              <a:tr h="380937">
                <a:tc>
                  <a:txBody>
                    <a:bodyPr/>
                    <a:lstStyle/>
                    <a:p>
                      <a:pPr algn="ctr" fontAlgn="ctr"/>
                      <a:r>
                        <a:rPr lang="en-US" sz="1100" b="1" u="none" strike="noStrike" dirty="0">
                          <a:effectLst/>
                        </a:rPr>
                        <a:t>F(X)</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218">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243445966"/>
                  </a:ext>
                </a:extLst>
              </a:tr>
              <a:tr h="399984">
                <a:tc>
                  <a:txBody>
                    <a:bodyPr/>
                    <a:lstStyle/>
                    <a:p>
                      <a:pPr algn="ctr" fontAlgn="ctr"/>
                      <a:r>
                        <a:rPr lang="en-US" sz="11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212175247"/>
                  </a:ext>
                </a:extLst>
              </a:tr>
              <a:tr h="380937">
                <a:tc>
                  <a:txBody>
                    <a:bodyPr/>
                    <a:lstStyle/>
                    <a:p>
                      <a:pPr algn="ctr" fontAlgn="ctr"/>
                      <a:r>
                        <a:rPr lang="en-US" sz="11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984232688"/>
                  </a:ext>
                </a:extLst>
              </a:tr>
              <a:tr h="380937">
                <a:tc>
                  <a:txBody>
                    <a:bodyPr/>
                    <a:lstStyle/>
                    <a:p>
                      <a:pPr algn="ctr" fontAlgn="ctr"/>
                      <a:r>
                        <a:rPr lang="en-US" sz="11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267564807"/>
                  </a:ext>
                </a:extLst>
              </a:tr>
            </a:tbl>
          </a:graphicData>
        </a:graphic>
      </p:graphicFrame>
      <p:cxnSp>
        <p:nvCxnSpPr>
          <p:cNvPr id="9" name="Straight Connector 8">
            <a:extLst>
              <a:ext uri="{FF2B5EF4-FFF2-40B4-BE49-F238E27FC236}">
                <a16:creationId xmlns:a16="http://schemas.microsoft.com/office/drawing/2014/main" id="{32472D1E-0670-4D72-A346-3E129D6F1B51}"/>
              </a:ext>
            </a:extLst>
          </p:cNvPr>
          <p:cNvCxnSpPr>
            <a:cxnSpLocks/>
            <a:stCxn id="19" idx="3"/>
          </p:cNvCxnSpPr>
          <p:nvPr/>
        </p:nvCxnSpPr>
        <p:spPr>
          <a:xfrm>
            <a:off x="6016893" y="2824656"/>
            <a:ext cx="3376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8A0C1C-34EF-4460-ABEC-440BA76F8C29}"/>
              </a:ext>
            </a:extLst>
          </p:cNvPr>
          <p:cNvCxnSpPr>
            <a:cxnSpLocks/>
          </p:cNvCxnSpPr>
          <p:nvPr/>
        </p:nvCxnSpPr>
        <p:spPr>
          <a:xfrm>
            <a:off x="6016893" y="5349954"/>
            <a:ext cx="3376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A31BB27-C492-41F8-AC04-06945F42FB41}"/>
              </a:ext>
            </a:extLst>
          </p:cNvPr>
          <p:cNvSpPr/>
          <p:nvPr/>
        </p:nvSpPr>
        <p:spPr>
          <a:xfrm>
            <a:off x="209480" y="4368344"/>
            <a:ext cx="4321040" cy="2308324"/>
          </a:xfrm>
          <a:prstGeom prst="rect">
            <a:avLst/>
          </a:prstGeom>
          <a:ln>
            <a:solidFill>
              <a:schemeClr val="tx1"/>
            </a:solidFill>
          </a:ln>
        </p:spPr>
        <p:txBody>
          <a:bodyPr wrap="square">
            <a:spAutoFit/>
          </a:bodyPr>
          <a:lstStyle/>
          <a:p>
            <a:pPr lvl="1"/>
            <a:r>
              <a:rPr lang="en-US" dirty="0"/>
              <a:t>Linear Models</a:t>
            </a:r>
          </a:p>
          <a:p>
            <a:pPr lvl="1"/>
            <a:r>
              <a:rPr lang="en-US" dirty="0"/>
              <a:t>Decision trees</a:t>
            </a:r>
          </a:p>
          <a:p>
            <a:pPr lvl="1"/>
            <a:r>
              <a:rPr lang="en-US" dirty="0"/>
              <a:t>Ensembles of models</a:t>
            </a:r>
          </a:p>
          <a:p>
            <a:pPr lvl="1"/>
            <a:r>
              <a:rPr lang="en-US" dirty="0"/>
              <a:t>Instance based methods</a:t>
            </a:r>
          </a:p>
          <a:p>
            <a:pPr lvl="1"/>
            <a:r>
              <a:rPr lang="en-US" dirty="0"/>
              <a:t>Neural networks</a:t>
            </a:r>
          </a:p>
          <a:p>
            <a:pPr lvl="1"/>
            <a:r>
              <a:rPr lang="en-US" dirty="0"/>
              <a:t>Support vector machines</a:t>
            </a:r>
          </a:p>
          <a:p>
            <a:pPr lvl="1"/>
            <a:r>
              <a:rPr lang="en-US" dirty="0"/>
              <a:t>Graphical models (Bayes/Markov nets)</a:t>
            </a:r>
          </a:p>
          <a:p>
            <a:pPr lvl="1"/>
            <a:r>
              <a:rPr lang="en-US" dirty="0"/>
              <a:t>Etc.</a:t>
            </a:r>
          </a:p>
        </p:txBody>
      </p:sp>
      <p:sp>
        <p:nvSpPr>
          <p:cNvPr id="15" name="TextBox 14">
            <a:extLst>
              <a:ext uri="{FF2B5EF4-FFF2-40B4-BE49-F238E27FC236}">
                <a16:creationId xmlns:a16="http://schemas.microsoft.com/office/drawing/2014/main" id="{52EFCE4B-89AE-4C69-B36B-8ABC802A55D6}"/>
              </a:ext>
            </a:extLst>
          </p:cNvPr>
          <p:cNvSpPr txBox="1"/>
          <p:nvPr/>
        </p:nvSpPr>
        <p:spPr>
          <a:xfrm>
            <a:off x="7130009" y="6406357"/>
            <a:ext cx="4128566" cy="369332"/>
          </a:xfrm>
          <a:prstGeom prst="rect">
            <a:avLst/>
          </a:prstGeom>
          <a:noFill/>
        </p:spPr>
        <p:txBody>
          <a:bodyPr wrap="none" rtlCol="0">
            <a:spAutoFit/>
          </a:bodyPr>
          <a:lstStyle/>
          <a:p>
            <a:r>
              <a:rPr lang="en-US" dirty="0"/>
              <a:t>Accurate? Generalize? We’ll get to these…</a:t>
            </a:r>
          </a:p>
        </p:txBody>
      </p:sp>
    </p:spTree>
    <p:extLst>
      <p:ext uri="{BB962C8B-B14F-4D97-AF65-F5344CB8AC3E}">
        <p14:creationId xmlns:p14="http://schemas.microsoft.com/office/powerpoint/2010/main" val="10784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7" grpId="0" animBg="1"/>
      <p:bldP spid="18" grpId="0"/>
      <p:bldP spid="12"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493F-1709-4B0C-BB79-750952A4A941}"/>
              </a:ext>
            </a:extLst>
          </p:cNvPr>
          <p:cNvSpPr>
            <a:spLocks noGrp="1"/>
          </p:cNvSpPr>
          <p:nvPr>
            <p:ph type="title"/>
          </p:nvPr>
        </p:nvSpPr>
        <p:spPr>
          <a:xfrm>
            <a:off x="838200" y="18255"/>
            <a:ext cx="10515600" cy="1325563"/>
          </a:xfrm>
        </p:spPr>
        <p:txBody>
          <a:bodyPr/>
          <a:lstStyle/>
          <a:p>
            <a:r>
              <a:rPr lang="en-US" dirty="0"/>
              <a:t>Components of an ML Algorithm</a:t>
            </a:r>
            <a:br>
              <a:rPr lang="en-US" dirty="0"/>
            </a:br>
            <a:r>
              <a:rPr lang="en-US" dirty="0"/>
              <a:t>	</a:t>
            </a:r>
            <a:r>
              <a:rPr lang="en-US" b="1" i="1" dirty="0"/>
              <a:t>Loss Function</a:t>
            </a:r>
          </a:p>
        </p:txBody>
      </p:sp>
      <p:sp>
        <p:nvSpPr>
          <p:cNvPr id="4" name="TextBox 3">
            <a:extLst>
              <a:ext uri="{FF2B5EF4-FFF2-40B4-BE49-F238E27FC236}">
                <a16:creationId xmlns:a16="http://schemas.microsoft.com/office/drawing/2014/main" id="{FEF13A49-D878-4FD3-AFFC-B6B89717B283}"/>
              </a:ext>
            </a:extLst>
          </p:cNvPr>
          <p:cNvSpPr txBox="1"/>
          <p:nvPr/>
        </p:nvSpPr>
        <p:spPr>
          <a:xfrm>
            <a:off x="406078" y="1666750"/>
            <a:ext cx="3911279" cy="4832092"/>
          </a:xfrm>
          <a:prstGeom prst="rect">
            <a:avLst/>
          </a:prstGeom>
          <a:noFill/>
        </p:spPr>
        <p:txBody>
          <a:bodyPr wrap="square" rtlCol="0">
            <a:spAutoFit/>
          </a:bodyPr>
          <a:lstStyle/>
          <a:p>
            <a:pPr lvl="1"/>
            <a:r>
              <a:rPr lang="en-US" sz="2800" dirty="0"/>
              <a:t>Accuracy</a:t>
            </a:r>
          </a:p>
          <a:p>
            <a:pPr lvl="1"/>
            <a:r>
              <a:rPr lang="en-US" sz="2800" dirty="0"/>
              <a:t>Precision and recall</a:t>
            </a:r>
          </a:p>
          <a:p>
            <a:pPr lvl="1"/>
            <a:r>
              <a:rPr lang="en-US" sz="2800" dirty="0"/>
              <a:t>Cost / Utility</a:t>
            </a:r>
          </a:p>
          <a:p>
            <a:pPr lvl="1"/>
            <a:r>
              <a:rPr lang="en-US" sz="2800" dirty="0"/>
              <a:t>Squared error</a:t>
            </a:r>
          </a:p>
          <a:p>
            <a:pPr lvl="1"/>
            <a:r>
              <a:rPr lang="en-US" sz="2800" dirty="0"/>
              <a:t>Likelihood</a:t>
            </a:r>
          </a:p>
          <a:p>
            <a:pPr lvl="1"/>
            <a:r>
              <a:rPr lang="en-US" sz="2800" dirty="0"/>
              <a:t>Posterior probability</a:t>
            </a:r>
          </a:p>
          <a:p>
            <a:pPr lvl="1"/>
            <a:r>
              <a:rPr lang="en-US" sz="2800" dirty="0"/>
              <a:t>Margin</a:t>
            </a:r>
          </a:p>
          <a:p>
            <a:pPr lvl="1"/>
            <a:r>
              <a:rPr lang="en-US" sz="2800" dirty="0"/>
              <a:t>L1 &amp; L2 Normalization</a:t>
            </a:r>
          </a:p>
          <a:p>
            <a:pPr lvl="1"/>
            <a:r>
              <a:rPr lang="en-US" sz="2800" dirty="0"/>
              <a:t>Entropy</a:t>
            </a:r>
          </a:p>
          <a:p>
            <a:pPr lvl="1"/>
            <a:r>
              <a:rPr lang="en-US" sz="2800" dirty="0"/>
              <a:t>K-L divergence</a:t>
            </a:r>
          </a:p>
          <a:p>
            <a:pPr lvl="1"/>
            <a:r>
              <a:rPr lang="en-US" sz="2800" dirty="0"/>
              <a:t>Etc.</a:t>
            </a:r>
            <a:endParaRPr lang="en-US" dirty="0"/>
          </a:p>
        </p:txBody>
      </p:sp>
      <p:sp>
        <p:nvSpPr>
          <p:cNvPr id="5" name="TextBox 4">
            <a:extLst>
              <a:ext uri="{FF2B5EF4-FFF2-40B4-BE49-F238E27FC236}">
                <a16:creationId xmlns:a16="http://schemas.microsoft.com/office/drawing/2014/main" id="{EBB1AB88-7737-4514-B411-8E817B7FD5F2}"/>
              </a:ext>
            </a:extLst>
          </p:cNvPr>
          <p:cNvSpPr txBox="1"/>
          <p:nvPr/>
        </p:nvSpPr>
        <p:spPr>
          <a:xfrm>
            <a:off x="5864942" y="1666752"/>
            <a:ext cx="4078039" cy="523220"/>
          </a:xfrm>
          <a:prstGeom prst="rect">
            <a:avLst/>
          </a:prstGeom>
          <a:noFill/>
        </p:spPr>
        <p:txBody>
          <a:bodyPr wrap="none" rtlCol="0">
            <a:spAutoFit/>
          </a:bodyPr>
          <a:lstStyle/>
          <a:p>
            <a:r>
              <a:rPr lang="en-US" sz="2800" dirty="0"/>
              <a:t>Just get the right answer… </a:t>
            </a:r>
            <a:endParaRPr lang="en-US" dirty="0"/>
          </a:p>
        </p:txBody>
      </p:sp>
      <p:sp>
        <p:nvSpPr>
          <p:cNvPr id="8" name="TextBox 7">
            <a:extLst>
              <a:ext uri="{FF2B5EF4-FFF2-40B4-BE49-F238E27FC236}">
                <a16:creationId xmlns:a16="http://schemas.microsoft.com/office/drawing/2014/main" id="{F760420D-BD02-49C4-BE86-5DF498ABD22A}"/>
              </a:ext>
            </a:extLst>
          </p:cNvPr>
          <p:cNvSpPr txBox="1"/>
          <p:nvPr/>
        </p:nvSpPr>
        <p:spPr>
          <a:xfrm>
            <a:off x="5864942" y="2499158"/>
            <a:ext cx="5920980" cy="523220"/>
          </a:xfrm>
          <a:prstGeom prst="rect">
            <a:avLst/>
          </a:prstGeom>
          <a:noFill/>
        </p:spPr>
        <p:txBody>
          <a:bodyPr wrap="none" rtlCol="0">
            <a:spAutoFit/>
          </a:bodyPr>
          <a:lstStyle/>
          <a:p>
            <a:r>
              <a:rPr lang="en-US" sz="2800" dirty="0"/>
              <a:t>But there are many types of mistakes… </a:t>
            </a:r>
            <a:endParaRPr lang="en-US" dirty="0"/>
          </a:p>
        </p:txBody>
      </p:sp>
      <p:sp>
        <p:nvSpPr>
          <p:cNvPr id="18" name="TextBox 17">
            <a:extLst>
              <a:ext uri="{FF2B5EF4-FFF2-40B4-BE49-F238E27FC236}">
                <a16:creationId xmlns:a16="http://schemas.microsoft.com/office/drawing/2014/main" id="{30017F3E-7D6D-45B9-9E36-FB58B7731E86}"/>
              </a:ext>
            </a:extLst>
          </p:cNvPr>
          <p:cNvSpPr txBox="1"/>
          <p:nvPr/>
        </p:nvSpPr>
        <p:spPr>
          <a:xfrm>
            <a:off x="5864942" y="3428773"/>
            <a:ext cx="3991927" cy="523220"/>
          </a:xfrm>
          <a:prstGeom prst="rect">
            <a:avLst/>
          </a:prstGeom>
          <a:noFill/>
        </p:spPr>
        <p:txBody>
          <a:bodyPr wrap="none" rtlCol="0">
            <a:spAutoFit/>
          </a:bodyPr>
          <a:lstStyle/>
          <a:p>
            <a:r>
              <a:rPr lang="en-US" sz="2800" dirty="0"/>
              <a:t>Smooth and continuous… </a:t>
            </a:r>
            <a:endParaRPr lang="en-US" dirty="0"/>
          </a:p>
        </p:txBody>
      </p:sp>
      <p:sp>
        <p:nvSpPr>
          <p:cNvPr id="19" name="TextBox 18">
            <a:extLst>
              <a:ext uri="{FF2B5EF4-FFF2-40B4-BE49-F238E27FC236}">
                <a16:creationId xmlns:a16="http://schemas.microsoft.com/office/drawing/2014/main" id="{A0D7B401-482D-4651-93D0-2C7D686D6B81}"/>
              </a:ext>
            </a:extLst>
          </p:cNvPr>
          <p:cNvSpPr txBox="1"/>
          <p:nvPr/>
        </p:nvSpPr>
        <p:spPr>
          <a:xfrm>
            <a:off x="5864942" y="4355324"/>
            <a:ext cx="6031203" cy="523220"/>
          </a:xfrm>
          <a:prstGeom prst="rect">
            <a:avLst/>
          </a:prstGeom>
          <a:noFill/>
        </p:spPr>
        <p:txBody>
          <a:bodyPr wrap="none" rtlCol="0">
            <a:spAutoFit/>
          </a:bodyPr>
          <a:lstStyle/>
          <a:p>
            <a:r>
              <a:rPr lang="en-US" sz="2800" dirty="0"/>
              <a:t>Some like probabilistic interpretations… </a:t>
            </a:r>
            <a:endParaRPr lang="en-US" dirty="0"/>
          </a:p>
        </p:txBody>
      </p:sp>
      <p:sp>
        <p:nvSpPr>
          <p:cNvPr id="21" name="TextBox 20">
            <a:extLst>
              <a:ext uri="{FF2B5EF4-FFF2-40B4-BE49-F238E27FC236}">
                <a16:creationId xmlns:a16="http://schemas.microsoft.com/office/drawing/2014/main" id="{036021F6-CBC7-4F62-B466-5CB584873A62}"/>
              </a:ext>
            </a:extLst>
          </p:cNvPr>
          <p:cNvSpPr txBox="1"/>
          <p:nvPr/>
        </p:nvSpPr>
        <p:spPr>
          <a:xfrm>
            <a:off x="5864942" y="5281875"/>
            <a:ext cx="5675143" cy="523220"/>
          </a:xfrm>
          <a:prstGeom prst="rect">
            <a:avLst/>
          </a:prstGeom>
          <a:noFill/>
        </p:spPr>
        <p:txBody>
          <a:bodyPr wrap="none" rtlCol="0">
            <a:spAutoFit/>
          </a:bodyPr>
          <a:lstStyle/>
          <a:p>
            <a:r>
              <a:rPr lang="en-US" sz="2800" dirty="0"/>
              <a:t>Controlling complexity is important… </a:t>
            </a:r>
            <a:endParaRPr lang="en-US" dirty="0"/>
          </a:p>
        </p:txBody>
      </p:sp>
      <p:sp>
        <p:nvSpPr>
          <p:cNvPr id="22" name="TextBox 21">
            <a:extLst>
              <a:ext uri="{FF2B5EF4-FFF2-40B4-BE49-F238E27FC236}">
                <a16:creationId xmlns:a16="http://schemas.microsoft.com/office/drawing/2014/main" id="{769906D7-398E-4E8D-8A86-18C14EE6893A}"/>
              </a:ext>
            </a:extLst>
          </p:cNvPr>
          <p:cNvSpPr txBox="1"/>
          <p:nvPr/>
        </p:nvSpPr>
        <p:spPr>
          <a:xfrm>
            <a:off x="5864941" y="6045072"/>
            <a:ext cx="5238101" cy="523220"/>
          </a:xfrm>
          <a:prstGeom prst="rect">
            <a:avLst/>
          </a:prstGeom>
          <a:noFill/>
        </p:spPr>
        <p:txBody>
          <a:bodyPr wrap="none" rtlCol="0">
            <a:spAutoFit/>
          </a:bodyPr>
          <a:lstStyle/>
          <a:p>
            <a:r>
              <a:rPr lang="en-US" sz="2800" dirty="0"/>
              <a:t>Many proven/useful approaches… </a:t>
            </a:r>
            <a:endParaRPr lang="en-US" dirty="0"/>
          </a:p>
        </p:txBody>
      </p:sp>
    </p:spTree>
    <p:extLst>
      <p:ext uri="{BB962C8B-B14F-4D97-AF65-F5344CB8AC3E}">
        <p14:creationId xmlns:p14="http://schemas.microsoft.com/office/powerpoint/2010/main" val="329926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 calcmode="lin" valueType="num">
                                      <p:cBhvr additive="base">
                                        <p:cTn id="4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
                                            <p:txEl>
                                              <p:pRg st="8" end="8"/>
                                            </p:txEl>
                                          </p:spTgt>
                                        </p:tgtEl>
                                        <p:attrNameLst>
                                          <p:attrName>style.visibility</p:attrName>
                                        </p:attrNameLst>
                                      </p:cBhvr>
                                      <p:to>
                                        <p:strVal val="visible"/>
                                      </p:to>
                                    </p:set>
                                    <p:anim calcmode="lin" valueType="num">
                                      <p:cBhvr additive="base">
                                        <p:cTn id="6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 calcmode="lin" valueType="num">
                                      <p:cBhvr additive="base">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 calcmode="lin" valueType="num">
                                      <p:cBhvr additive="base">
                                        <p:cTn id="7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8" grpId="0"/>
      <p:bldP spid="19"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AD2E-9D05-43EC-BD95-6D0B349D6424}"/>
              </a:ext>
            </a:extLst>
          </p:cNvPr>
          <p:cNvSpPr>
            <a:spLocks noGrp="1"/>
          </p:cNvSpPr>
          <p:nvPr>
            <p:ph type="title"/>
          </p:nvPr>
        </p:nvSpPr>
        <p:spPr>
          <a:xfrm>
            <a:off x="838200" y="18255"/>
            <a:ext cx="10515600" cy="1325563"/>
          </a:xfrm>
        </p:spPr>
        <p:txBody>
          <a:bodyPr/>
          <a:lstStyle/>
          <a:p>
            <a:r>
              <a:rPr lang="en-US" dirty="0"/>
              <a:t>Components of an ML Algorithm</a:t>
            </a:r>
            <a:br>
              <a:rPr lang="en-US" dirty="0"/>
            </a:br>
            <a:r>
              <a:rPr lang="en-US" dirty="0"/>
              <a:t>	</a:t>
            </a:r>
            <a:r>
              <a:rPr lang="en-US" b="1" i="1" dirty="0"/>
              <a:t>Optimization</a:t>
            </a:r>
          </a:p>
        </p:txBody>
      </p:sp>
      <p:sp>
        <p:nvSpPr>
          <p:cNvPr id="4" name="TextBox 3">
            <a:extLst>
              <a:ext uri="{FF2B5EF4-FFF2-40B4-BE49-F238E27FC236}">
                <a16:creationId xmlns:a16="http://schemas.microsoft.com/office/drawing/2014/main" id="{DE1DE73F-0EEE-4C82-BB14-1F0608559B20}"/>
              </a:ext>
            </a:extLst>
          </p:cNvPr>
          <p:cNvSpPr txBox="1"/>
          <p:nvPr/>
        </p:nvSpPr>
        <p:spPr>
          <a:xfrm>
            <a:off x="115746" y="2305615"/>
            <a:ext cx="4363656" cy="2246769"/>
          </a:xfrm>
          <a:prstGeom prst="rect">
            <a:avLst/>
          </a:prstGeom>
          <a:noFill/>
        </p:spPr>
        <p:txBody>
          <a:bodyPr wrap="square" rtlCol="0">
            <a:spAutoFit/>
          </a:bodyPr>
          <a:lstStyle/>
          <a:p>
            <a:pPr lvl="1"/>
            <a:r>
              <a:rPr lang="en-US" sz="2800" dirty="0"/>
              <a:t>Greedy search</a:t>
            </a:r>
          </a:p>
          <a:p>
            <a:pPr lvl="1"/>
            <a:r>
              <a:rPr lang="en-US" sz="2800" dirty="0"/>
              <a:t>Gradient Descent</a:t>
            </a:r>
          </a:p>
          <a:p>
            <a:pPr lvl="1"/>
            <a:r>
              <a:rPr lang="en-US" sz="2800" dirty="0"/>
              <a:t>Linear Programming</a:t>
            </a:r>
          </a:p>
          <a:p>
            <a:pPr lvl="1"/>
            <a:r>
              <a:rPr lang="en-US" sz="2800" dirty="0"/>
              <a:t>Regularization</a:t>
            </a:r>
          </a:p>
          <a:p>
            <a:pPr lvl="1"/>
            <a:r>
              <a:rPr lang="en-US" sz="2800" dirty="0"/>
              <a:t>Many variations</a:t>
            </a:r>
          </a:p>
        </p:txBody>
      </p:sp>
      <p:cxnSp>
        <p:nvCxnSpPr>
          <p:cNvPr id="6" name="Straight Connector 5">
            <a:extLst>
              <a:ext uri="{FF2B5EF4-FFF2-40B4-BE49-F238E27FC236}">
                <a16:creationId xmlns:a16="http://schemas.microsoft.com/office/drawing/2014/main" id="{5F5BC36D-CC58-4EE1-A031-1F28D8FE7940}"/>
              </a:ext>
            </a:extLst>
          </p:cNvPr>
          <p:cNvCxnSpPr/>
          <p:nvPr/>
        </p:nvCxnSpPr>
        <p:spPr>
          <a:xfrm flipV="1">
            <a:off x="2824223" y="2060294"/>
            <a:ext cx="3271777" cy="4745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BAD69A-E7AC-4ACD-99CB-2440654406BF}"/>
              </a:ext>
            </a:extLst>
          </p:cNvPr>
          <p:cNvSpPr txBox="1"/>
          <p:nvPr/>
        </p:nvSpPr>
        <p:spPr>
          <a:xfrm>
            <a:off x="6178952" y="1875628"/>
            <a:ext cx="5199500" cy="369332"/>
          </a:xfrm>
          <a:prstGeom prst="rect">
            <a:avLst/>
          </a:prstGeom>
          <a:noFill/>
        </p:spPr>
        <p:txBody>
          <a:bodyPr wrap="none" rtlCol="0">
            <a:spAutoFit/>
          </a:bodyPr>
          <a:lstStyle/>
          <a:p>
            <a:r>
              <a:rPr lang="en-US" dirty="0"/>
              <a:t>Try N changes to the model, pick the best one, repeat</a:t>
            </a:r>
          </a:p>
        </p:txBody>
      </p:sp>
      <p:cxnSp>
        <p:nvCxnSpPr>
          <p:cNvPr id="8" name="Straight Connector 7">
            <a:extLst>
              <a:ext uri="{FF2B5EF4-FFF2-40B4-BE49-F238E27FC236}">
                <a16:creationId xmlns:a16="http://schemas.microsoft.com/office/drawing/2014/main" id="{088FE0B3-C109-41DC-ADF8-FCCC5781AA40}"/>
              </a:ext>
            </a:extLst>
          </p:cNvPr>
          <p:cNvCxnSpPr>
            <a:cxnSpLocks/>
          </p:cNvCxnSpPr>
          <p:nvPr/>
        </p:nvCxnSpPr>
        <p:spPr>
          <a:xfrm flipV="1">
            <a:off x="3345084" y="2767545"/>
            <a:ext cx="2750916" cy="184666"/>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549936-6F6E-4EFD-913B-4DC2517BEB57}"/>
              </a:ext>
            </a:extLst>
          </p:cNvPr>
          <p:cNvSpPr txBox="1"/>
          <p:nvPr/>
        </p:nvSpPr>
        <p:spPr>
          <a:xfrm>
            <a:off x="6178952" y="2582879"/>
            <a:ext cx="6027291" cy="369332"/>
          </a:xfrm>
          <a:prstGeom prst="rect">
            <a:avLst/>
          </a:prstGeom>
          <a:noFill/>
        </p:spPr>
        <p:txBody>
          <a:bodyPr wrap="none" rtlCol="0">
            <a:spAutoFit/>
          </a:bodyPr>
          <a:lstStyle/>
          <a:p>
            <a:r>
              <a:rPr lang="en-US" dirty="0"/>
              <a:t>Find gradient of loss WRT model parameters, take step, repeat</a:t>
            </a:r>
          </a:p>
        </p:txBody>
      </p:sp>
      <p:cxnSp>
        <p:nvCxnSpPr>
          <p:cNvPr id="11" name="Straight Connector 10">
            <a:extLst>
              <a:ext uri="{FF2B5EF4-FFF2-40B4-BE49-F238E27FC236}">
                <a16:creationId xmlns:a16="http://schemas.microsoft.com/office/drawing/2014/main" id="{4BAA69DA-F1D5-447B-AC6F-3B1C9D4ABCDC}"/>
              </a:ext>
            </a:extLst>
          </p:cNvPr>
          <p:cNvCxnSpPr>
            <a:cxnSpLocks/>
          </p:cNvCxnSpPr>
          <p:nvPr/>
        </p:nvCxnSpPr>
        <p:spPr>
          <a:xfrm>
            <a:off x="3657600" y="3429000"/>
            <a:ext cx="2521352" cy="230936"/>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81B036-16A1-448C-8DFE-436D3C1C7715}"/>
              </a:ext>
            </a:extLst>
          </p:cNvPr>
          <p:cNvSpPr txBox="1"/>
          <p:nvPr/>
        </p:nvSpPr>
        <p:spPr>
          <a:xfrm>
            <a:off x="6178952" y="3441041"/>
            <a:ext cx="4901598" cy="369332"/>
          </a:xfrm>
          <a:prstGeom prst="rect">
            <a:avLst/>
          </a:prstGeom>
          <a:noFill/>
        </p:spPr>
        <p:txBody>
          <a:bodyPr wrap="square" rtlCol="0">
            <a:spAutoFit/>
          </a:bodyPr>
          <a:lstStyle/>
          <a:p>
            <a:r>
              <a:rPr lang="en-US" dirty="0"/>
              <a:t>Set up as system of linear equations, find optimal</a:t>
            </a:r>
          </a:p>
        </p:txBody>
      </p:sp>
      <p:cxnSp>
        <p:nvCxnSpPr>
          <p:cNvPr id="14" name="Straight Connector 13">
            <a:extLst>
              <a:ext uri="{FF2B5EF4-FFF2-40B4-BE49-F238E27FC236}">
                <a16:creationId xmlns:a16="http://schemas.microsoft.com/office/drawing/2014/main" id="{418F1F72-75A1-4FF2-B29A-5D06CC95D65B}"/>
              </a:ext>
            </a:extLst>
          </p:cNvPr>
          <p:cNvCxnSpPr>
            <a:cxnSpLocks/>
          </p:cNvCxnSpPr>
          <p:nvPr/>
        </p:nvCxnSpPr>
        <p:spPr>
          <a:xfrm>
            <a:off x="3102015" y="3905790"/>
            <a:ext cx="2945757" cy="60901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A2068B-B970-4B2E-9367-8821A85B421D}"/>
              </a:ext>
            </a:extLst>
          </p:cNvPr>
          <p:cNvSpPr txBox="1"/>
          <p:nvPr/>
        </p:nvSpPr>
        <p:spPr>
          <a:xfrm>
            <a:off x="6178952" y="4330142"/>
            <a:ext cx="5395732" cy="369332"/>
          </a:xfrm>
          <a:prstGeom prst="rect">
            <a:avLst/>
          </a:prstGeom>
          <a:noFill/>
        </p:spPr>
        <p:txBody>
          <a:bodyPr wrap="square" rtlCol="0">
            <a:spAutoFit/>
          </a:bodyPr>
          <a:lstStyle/>
          <a:p>
            <a:r>
              <a:rPr lang="en-US" dirty="0"/>
              <a:t>Tradeoff between model simplicity and loss reduction</a:t>
            </a:r>
          </a:p>
        </p:txBody>
      </p:sp>
      <p:cxnSp>
        <p:nvCxnSpPr>
          <p:cNvPr id="17" name="Straight Connector 16">
            <a:extLst>
              <a:ext uri="{FF2B5EF4-FFF2-40B4-BE49-F238E27FC236}">
                <a16:creationId xmlns:a16="http://schemas.microsoft.com/office/drawing/2014/main" id="{4C05B037-C15F-4777-8220-F797028DBF9A}"/>
              </a:ext>
            </a:extLst>
          </p:cNvPr>
          <p:cNvCxnSpPr>
            <a:cxnSpLocks/>
          </p:cNvCxnSpPr>
          <p:nvPr/>
        </p:nvCxnSpPr>
        <p:spPr>
          <a:xfrm>
            <a:off x="1875099" y="4514808"/>
            <a:ext cx="2669893" cy="87455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A1EAA42-070E-43A1-848F-9E2C88984F1A}"/>
              </a:ext>
            </a:extLst>
          </p:cNvPr>
          <p:cNvSpPr txBox="1"/>
          <p:nvPr/>
        </p:nvSpPr>
        <p:spPr>
          <a:xfrm>
            <a:off x="4676171" y="5204694"/>
            <a:ext cx="5764193" cy="646331"/>
          </a:xfrm>
          <a:prstGeom prst="rect">
            <a:avLst/>
          </a:prstGeom>
          <a:noFill/>
        </p:spPr>
        <p:txBody>
          <a:bodyPr wrap="square" rtlCol="0">
            <a:spAutoFit/>
          </a:bodyPr>
          <a:lstStyle/>
          <a:p>
            <a:r>
              <a:rPr lang="en-US" dirty="0"/>
              <a:t>Look ahead, momentum, stochastic methods / batching, learning rates, termination conditions, and more…</a:t>
            </a:r>
          </a:p>
        </p:txBody>
      </p:sp>
    </p:spTree>
    <p:extLst>
      <p:ext uri="{BB962C8B-B14F-4D97-AF65-F5344CB8AC3E}">
        <p14:creationId xmlns:p14="http://schemas.microsoft.com/office/powerpoint/2010/main" val="25960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 calcmode="lin" valueType="num">
                                      <p:cBhvr additive="base">
                                        <p:cTn id="5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4"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ppt_x"/>
                                          </p:val>
                                        </p:tav>
                                        <p:tav tm="100000">
                                          <p:val>
                                            <p:strVal val="#ppt_x"/>
                                          </p:val>
                                        </p:tav>
                                      </p:tavLst>
                                    </p:anim>
                                    <p:anim calcmode="lin" valueType="num">
                                      <p:cBhvr additive="base">
                                        <p:cTn id="73" dur="500" fill="hold"/>
                                        <p:tgtEl>
                                          <p:spTgt spid="17"/>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500" fill="hold"/>
                                        <p:tgtEl>
                                          <p:spTgt spid="18"/>
                                        </p:tgtEl>
                                        <p:attrNameLst>
                                          <p:attrName>ppt_x</p:attrName>
                                        </p:attrNameLst>
                                      </p:cBhvr>
                                      <p:tavLst>
                                        <p:tav tm="0">
                                          <p:val>
                                            <p:strVal val="#ppt_x"/>
                                          </p:val>
                                        </p:tav>
                                        <p:tav tm="100000">
                                          <p:val>
                                            <p:strVal val="#ppt_x"/>
                                          </p:val>
                                        </p:tav>
                                      </p:tavLst>
                                    </p:anim>
                                    <p:anim calcmode="lin" valueType="num">
                                      <p:cBhvr additive="base">
                                        <p:cTn id="7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B583-C72D-45F0-8368-024362C5E001}"/>
              </a:ext>
            </a:extLst>
          </p:cNvPr>
          <p:cNvSpPr>
            <a:spLocks noGrp="1"/>
          </p:cNvSpPr>
          <p:nvPr>
            <p:ph type="title"/>
          </p:nvPr>
        </p:nvSpPr>
        <p:spPr>
          <a:xfrm>
            <a:off x="838200" y="365126"/>
            <a:ext cx="10515600" cy="810228"/>
          </a:xfrm>
        </p:spPr>
        <p:txBody>
          <a:bodyPr/>
          <a:lstStyle/>
          <a:p>
            <a:r>
              <a:rPr lang="en-US" dirty="0"/>
              <a:t>Simple Machine Learning Example</a:t>
            </a:r>
          </a:p>
        </p:txBody>
      </p:sp>
      <p:sp>
        <p:nvSpPr>
          <p:cNvPr id="4" name="TextBox 3">
            <a:extLst>
              <a:ext uri="{FF2B5EF4-FFF2-40B4-BE49-F238E27FC236}">
                <a16:creationId xmlns:a16="http://schemas.microsoft.com/office/drawing/2014/main" id="{9D90C2F8-FA8C-4A1C-99D5-3BA4568ADA35}"/>
              </a:ext>
            </a:extLst>
          </p:cNvPr>
          <p:cNvSpPr txBox="1"/>
          <p:nvPr/>
        </p:nvSpPr>
        <p:spPr>
          <a:xfrm>
            <a:off x="318422" y="1969328"/>
            <a:ext cx="1585732" cy="923330"/>
          </a:xfrm>
          <a:prstGeom prst="rect">
            <a:avLst/>
          </a:prstGeom>
          <a:noFill/>
          <a:ln>
            <a:solidFill>
              <a:schemeClr val="tx1"/>
            </a:solidFill>
          </a:ln>
        </p:spPr>
        <p:txBody>
          <a:bodyPr wrap="square" rtlCol="0">
            <a:spAutoFit/>
          </a:bodyPr>
          <a:lstStyle/>
          <a:p>
            <a:pPr algn="ctr"/>
            <a:r>
              <a:rPr lang="en-US" dirty="0"/>
              <a:t>Process Generating Data</a:t>
            </a:r>
          </a:p>
        </p:txBody>
      </p:sp>
      <p:cxnSp>
        <p:nvCxnSpPr>
          <p:cNvPr id="6" name="Straight Connector 5">
            <a:extLst>
              <a:ext uri="{FF2B5EF4-FFF2-40B4-BE49-F238E27FC236}">
                <a16:creationId xmlns:a16="http://schemas.microsoft.com/office/drawing/2014/main" id="{9BE3E75C-8F5B-4794-89E1-9E6A75C3B273}"/>
              </a:ext>
            </a:extLst>
          </p:cNvPr>
          <p:cNvCxnSpPr>
            <a:cxnSpLocks/>
          </p:cNvCxnSpPr>
          <p:nvPr/>
        </p:nvCxnSpPr>
        <p:spPr>
          <a:xfrm>
            <a:off x="1904154" y="2479260"/>
            <a:ext cx="740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E0DC9C-FC4E-446F-AE2C-B89BCA91A693}"/>
                  </a:ext>
                </a:extLst>
              </p:cNvPr>
              <p:cNvSpPr txBox="1"/>
              <p:nvPr/>
            </p:nvSpPr>
            <p:spPr>
              <a:xfrm>
                <a:off x="2664981" y="2168991"/>
                <a:ext cx="3152979" cy="2308324"/>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𝑋</m:t>
                    </m:r>
                  </m:oMath>
                </a14:m>
                <a:r>
                  <a:rPr lang="en-US" dirty="0"/>
                  <a:t> = Properties of a product</a:t>
                </a:r>
              </a:p>
              <a:p>
                <a14:m>
                  <m:oMath xmlns:m="http://schemas.openxmlformats.org/officeDocument/2006/math">
                    <m:r>
                      <a:rPr lang="en-US" b="0" i="1" smtClean="0">
                        <a:latin typeface="Cambria Math" panose="02040503050406030204" pitchFamily="18" charset="0"/>
                      </a:rPr>
                      <m:t>𝑦</m:t>
                    </m:r>
                  </m:oMath>
                </a14:m>
                <a:r>
                  <a:rPr lang="en-US" dirty="0"/>
                  <a:t> = Will user buy it (time travel)</a:t>
                </a:r>
              </a:p>
              <a:p>
                <a:endParaRPr lang="en-US" dirty="0"/>
              </a:p>
              <a:p>
                <a:r>
                  <a:rPr lang="en-US" dirty="0"/>
                  <a:t>Do some Feature Engineering:</a:t>
                </a:r>
              </a:p>
              <a:p>
                <a14:m>
                  <m:oMath xmlns:m="http://schemas.openxmlformats.org/officeDocument/2006/math">
                    <m:r>
                      <a:rPr lang="en-US" b="0" i="1" smtClean="0">
                        <a:latin typeface="Cambria Math" panose="02040503050406030204" pitchFamily="18" charset="0"/>
                      </a:rPr>
                      <m:t>𝑋</m:t>
                    </m:r>
                  </m:oMath>
                </a14:m>
                <a:r>
                  <a:rPr lang="en-US" dirty="0"/>
                  <a:t> = 4 binary variables</a:t>
                </a:r>
              </a:p>
              <a:p>
                <a14:m>
                  <m:oMath xmlns:m="http://schemas.openxmlformats.org/officeDocument/2006/math">
                    <m:r>
                      <a:rPr lang="en-US" b="0" i="1" smtClean="0">
                        <a:latin typeface="Cambria Math" panose="02040503050406030204" pitchFamily="18" charset="0"/>
                      </a:rPr>
                      <m:t>𝑦</m:t>
                    </m:r>
                  </m:oMath>
                </a14:m>
                <a:r>
                  <a:rPr lang="en-US" dirty="0"/>
                  <a:t> = 1 binary variable</a:t>
                </a:r>
              </a:p>
              <a:p>
                <a:endParaRPr lang="en-US" dirty="0"/>
              </a:p>
              <a:p>
                <a:endParaRPr lang="en-US" dirty="0"/>
              </a:p>
            </p:txBody>
          </p:sp>
        </mc:Choice>
        <mc:Fallback xmlns="">
          <p:sp>
            <p:nvSpPr>
              <p:cNvPr id="7" name="TextBox 6">
                <a:extLst>
                  <a:ext uri="{FF2B5EF4-FFF2-40B4-BE49-F238E27FC236}">
                    <a16:creationId xmlns:a16="http://schemas.microsoft.com/office/drawing/2014/main" id="{A9E0DC9C-FC4E-446F-AE2C-B89BCA91A693}"/>
                  </a:ext>
                </a:extLst>
              </p:cNvPr>
              <p:cNvSpPr txBox="1">
                <a:spLocks noRot="1" noChangeAspect="1" noMove="1" noResize="1" noEditPoints="1" noAdjustHandles="1" noChangeArrowheads="1" noChangeShapeType="1" noTextEdit="1"/>
              </p:cNvSpPr>
              <p:nvPr/>
            </p:nvSpPr>
            <p:spPr>
              <a:xfrm>
                <a:off x="2664981" y="2168991"/>
                <a:ext cx="3152979" cy="2308324"/>
              </a:xfrm>
              <a:prstGeom prst="rect">
                <a:avLst/>
              </a:prstGeom>
              <a:blipFill>
                <a:blip r:embed="rId2"/>
                <a:stretch>
                  <a:fillRect l="-1547" t="-1587" r="-1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8002E98-F2F6-4BDF-BF8E-E62E6D782BE9}"/>
                  </a:ext>
                </a:extLst>
              </p:cNvPr>
              <p:cNvGraphicFramePr>
                <a:graphicFrameLocks noGrp="1"/>
              </p:cNvGraphicFramePr>
              <p:nvPr/>
            </p:nvGraphicFramePr>
            <p:xfrm>
              <a:off x="2664981" y="4292464"/>
              <a:ext cx="1706625" cy="741680"/>
            </p:xfrm>
            <a:graphic>
              <a:graphicData uri="http://schemas.openxmlformats.org/drawingml/2006/table">
                <a:tbl>
                  <a:tblPr firstRow="1" bandRow="1">
                    <a:tableStyleId>{5940675A-B579-460E-94D1-54222C63F5DA}</a:tableStyleId>
                  </a:tblPr>
                  <a:tblGrid>
                    <a:gridCol w="341325">
                      <a:extLst>
                        <a:ext uri="{9D8B030D-6E8A-4147-A177-3AD203B41FA5}">
                          <a16:colId xmlns:a16="http://schemas.microsoft.com/office/drawing/2014/main" val="4186649043"/>
                        </a:ext>
                      </a:extLst>
                    </a:gridCol>
                    <a:gridCol w="341325">
                      <a:extLst>
                        <a:ext uri="{9D8B030D-6E8A-4147-A177-3AD203B41FA5}">
                          <a16:colId xmlns:a16="http://schemas.microsoft.com/office/drawing/2014/main" val="361098133"/>
                        </a:ext>
                      </a:extLst>
                    </a:gridCol>
                    <a:gridCol w="341325">
                      <a:extLst>
                        <a:ext uri="{9D8B030D-6E8A-4147-A177-3AD203B41FA5}">
                          <a16:colId xmlns:a16="http://schemas.microsoft.com/office/drawing/2014/main" val="3959852944"/>
                        </a:ext>
                      </a:extLst>
                    </a:gridCol>
                    <a:gridCol w="341325">
                      <a:extLst>
                        <a:ext uri="{9D8B030D-6E8A-4147-A177-3AD203B41FA5}">
                          <a16:colId xmlns:a16="http://schemas.microsoft.com/office/drawing/2014/main" val="3937124498"/>
                        </a:ext>
                      </a:extLst>
                    </a:gridCol>
                    <a:gridCol w="341325">
                      <a:extLst>
                        <a:ext uri="{9D8B030D-6E8A-4147-A177-3AD203B41FA5}">
                          <a16:colId xmlns:a16="http://schemas.microsoft.com/office/drawing/2014/main" val="80568649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a:txBody>
                      <a:tcPr/>
                    </a:tc>
                    <a:extLst>
                      <a:ext uri="{0D108BD9-81ED-4DB2-BD59-A6C34878D82A}">
                        <a16:rowId xmlns:a16="http://schemas.microsoft.com/office/drawing/2014/main" val="19339444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186290303"/>
                      </a:ext>
                    </a:extLst>
                  </a:tr>
                </a:tbl>
              </a:graphicData>
            </a:graphic>
          </p:graphicFrame>
        </mc:Choice>
        <mc:Fallback xmlns="">
          <p:graphicFrame>
            <p:nvGraphicFramePr>
              <p:cNvPr id="8" name="Table 7">
                <a:extLst>
                  <a:ext uri="{FF2B5EF4-FFF2-40B4-BE49-F238E27FC236}">
                    <a16:creationId xmlns:a16="http://schemas.microsoft.com/office/drawing/2014/main" id="{68002E98-F2F6-4BDF-BF8E-E62E6D782BE9}"/>
                  </a:ext>
                </a:extLst>
              </p:cNvPr>
              <p:cNvGraphicFramePr>
                <a:graphicFrameLocks noGrp="1"/>
              </p:cNvGraphicFramePr>
              <p:nvPr>
                <p:extLst>
                  <p:ext uri="{D42A27DB-BD31-4B8C-83A1-F6EECF244321}">
                    <p14:modId xmlns:p14="http://schemas.microsoft.com/office/powerpoint/2010/main" val="3727185551"/>
                  </p:ext>
                </p:extLst>
              </p:nvPr>
            </p:nvGraphicFramePr>
            <p:xfrm>
              <a:off x="2664981" y="4292464"/>
              <a:ext cx="1706625" cy="741680"/>
            </p:xfrm>
            <a:graphic>
              <a:graphicData uri="http://schemas.openxmlformats.org/drawingml/2006/table">
                <a:tbl>
                  <a:tblPr firstRow="1" bandRow="1">
                    <a:tableStyleId>{5940675A-B579-460E-94D1-54222C63F5DA}</a:tableStyleId>
                  </a:tblPr>
                  <a:tblGrid>
                    <a:gridCol w="341325">
                      <a:extLst>
                        <a:ext uri="{9D8B030D-6E8A-4147-A177-3AD203B41FA5}">
                          <a16:colId xmlns:a16="http://schemas.microsoft.com/office/drawing/2014/main" val="4186649043"/>
                        </a:ext>
                      </a:extLst>
                    </a:gridCol>
                    <a:gridCol w="341325">
                      <a:extLst>
                        <a:ext uri="{9D8B030D-6E8A-4147-A177-3AD203B41FA5}">
                          <a16:colId xmlns:a16="http://schemas.microsoft.com/office/drawing/2014/main" val="361098133"/>
                        </a:ext>
                      </a:extLst>
                    </a:gridCol>
                    <a:gridCol w="341325">
                      <a:extLst>
                        <a:ext uri="{9D8B030D-6E8A-4147-A177-3AD203B41FA5}">
                          <a16:colId xmlns:a16="http://schemas.microsoft.com/office/drawing/2014/main" val="3959852944"/>
                        </a:ext>
                      </a:extLst>
                    </a:gridCol>
                    <a:gridCol w="341325">
                      <a:extLst>
                        <a:ext uri="{9D8B030D-6E8A-4147-A177-3AD203B41FA5}">
                          <a16:colId xmlns:a16="http://schemas.microsoft.com/office/drawing/2014/main" val="3937124498"/>
                        </a:ext>
                      </a:extLst>
                    </a:gridCol>
                    <a:gridCol w="341325">
                      <a:extLst>
                        <a:ext uri="{9D8B030D-6E8A-4147-A177-3AD203B41FA5}">
                          <a16:colId xmlns:a16="http://schemas.microsoft.com/office/drawing/2014/main" val="805686492"/>
                        </a:ext>
                      </a:extLst>
                    </a:gridCol>
                  </a:tblGrid>
                  <a:tr h="370840">
                    <a:tc>
                      <a:txBody>
                        <a:bodyPr/>
                        <a:lstStyle/>
                        <a:p>
                          <a:endParaRPr lang="en-US"/>
                        </a:p>
                      </a:txBody>
                      <a:tcPr>
                        <a:blipFill>
                          <a:blip r:embed="rId3"/>
                          <a:stretch>
                            <a:fillRect l="-1786" t="-1639" r="-405357" b="-124590"/>
                          </a:stretch>
                        </a:blipFill>
                      </a:tcPr>
                    </a:tc>
                    <a:tc>
                      <a:txBody>
                        <a:bodyPr/>
                        <a:lstStyle/>
                        <a:p>
                          <a:endParaRPr lang="en-US"/>
                        </a:p>
                      </a:txBody>
                      <a:tcPr>
                        <a:blipFill>
                          <a:blip r:embed="rId3"/>
                          <a:stretch>
                            <a:fillRect l="-101786" t="-1639" r="-305357" b="-124590"/>
                          </a:stretch>
                        </a:blipFill>
                      </a:tcPr>
                    </a:tc>
                    <a:tc>
                      <a:txBody>
                        <a:bodyPr/>
                        <a:lstStyle/>
                        <a:p>
                          <a:endParaRPr lang="en-US"/>
                        </a:p>
                      </a:txBody>
                      <a:tcPr>
                        <a:blipFill>
                          <a:blip r:embed="rId3"/>
                          <a:stretch>
                            <a:fillRect l="-198246" t="-1639" r="-200000" b="-124590"/>
                          </a:stretch>
                        </a:blipFill>
                      </a:tcPr>
                    </a:tc>
                    <a:tc>
                      <a:txBody>
                        <a:bodyPr/>
                        <a:lstStyle/>
                        <a:p>
                          <a:endParaRPr lang="en-US"/>
                        </a:p>
                      </a:txBody>
                      <a:tcPr>
                        <a:blipFill>
                          <a:blip r:embed="rId3"/>
                          <a:stretch>
                            <a:fillRect l="-303571" t="-1639" r="-103571" b="-124590"/>
                          </a:stretch>
                        </a:blipFill>
                      </a:tcPr>
                    </a:tc>
                    <a:tc>
                      <a:txBody>
                        <a:bodyPr/>
                        <a:lstStyle/>
                        <a:p>
                          <a:endParaRPr lang="en-US"/>
                        </a:p>
                      </a:txBody>
                      <a:tcPr>
                        <a:blipFill>
                          <a:blip r:embed="rId3"/>
                          <a:stretch>
                            <a:fillRect l="-403571" t="-1639" r="-3571" b="-124590"/>
                          </a:stretch>
                        </a:blipFill>
                      </a:tcPr>
                    </a:tc>
                    <a:extLst>
                      <a:ext uri="{0D108BD9-81ED-4DB2-BD59-A6C34878D82A}">
                        <a16:rowId xmlns:a16="http://schemas.microsoft.com/office/drawing/2014/main" val="19339444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1862903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03872253-5558-43C3-8CCE-758318BAB9B6}"/>
                  </a:ext>
                </a:extLst>
              </p:cNvPr>
              <p:cNvGraphicFramePr>
                <a:graphicFrameLocks noGrp="1"/>
              </p:cNvGraphicFramePr>
              <p:nvPr/>
            </p:nvGraphicFramePr>
            <p:xfrm>
              <a:off x="6395650" y="2067424"/>
              <a:ext cx="1706625" cy="2966720"/>
            </p:xfrm>
            <a:graphic>
              <a:graphicData uri="http://schemas.openxmlformats.org/drawingml/2006/table">
                <a:tbl>
                  <a:tblPr firstRow="1" bandRow="1">
                    <a:tableStyleId>{5940675A-B579-460E-94D1-54222C63F5DA}</a:tableStyleId>
                  </a:tblPr>
                  <a:tblGrid>
                    <a:gridCol w="341325">
                      <a:extLst>
                        <a:ext uri="{9D8B030D-6E8A-4147-A177-3AD203B41FA5}">
                          <a16:colId xmlns:a16="http://schemas.microsoft.com/office/drawing/2014/main" val="4186649043"/>
                        </a:ext>
                      </a:extLst>
                    </a:gridCol>
                    <a:gridCol w="341325">
                      <a:extLst>
                        <a:ext uri="{9D8B030D-6E8A-4147-A177-3AD203B41FA5}">
                          <a16:colId xmlns:a16="http://schemas.microsoft.com/office/drawing/2014/main" val="361098133"/>
                        </a:ext>
                      </a:extLst>
                    </a:gridCol>
                    <a:gridCol w="341325">
                      <a:extLst>
                        <a:ext uri="{9D8B030D-6E8A-4147-A177-3AD203B41FA5}">
                          <a16:colId xmlns:a16="http://schemas.microsoft.com/office/drawing/2014/main" val="3959852944"/>
                        </a:ext>
                      </a:extLst>
                    </a:gridCol>
                    <a:gridCol w="341325">
                      <a:extLst>
                        <a:ext uri="{9D8B030D-6E8A-4147-A177-3AD203B41FA5}">
                          <a16:colId xmlns:a16="http://schemas.microsoft.com/office/drawing/2014/main" val="3937124498"/>
                        </a:ext>
                      </a:extLst>
                    </a:gridCol>
                    <a:gridCol w="341325">
                      <a:extLst>
                        <a:ext uri="{9D8B030D-6E8A-4147-A177-3AD203B41FA5}">
                          <a16:colId xmlns:a16="http://schemas.microsoft.com/office/drawing/2014/main" val="80568649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a:txBody>
                      <a:tcPr/>
                    </a:tc>
                    <a:extLst>
                      <a:ext uri="{0D108BD9-81ED-4DB2-BD59-A6C34878D82A}">
                        <a16:rowId xmlns:a16="http://schemas.microsoft.com/office/drawing/2014/main" val="19339444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862903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6396605"/>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45047356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938066"/>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9674356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01918418"/>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860861728"/>
                      </a:ext>
                    </a:extLst>
                  </a:tr>
                </a:tbl>
              </a:graphicData>
            </a:graphic>
          </p:graphicFrame>
        </mc:Choice>
        <mc:Fallback xmlns="">
          <p:graphicFrame>
            <p:nvGraphicFramePr>
              <p:cNvPr id="9" name="Table 8">
                <a:extLst>
                  <a:ext uri="{FF2B5EF4-FFF2-40B4-BE49-F238E27FC236}">
                    <a16:creationId xmlns:a16="http://schemas.microsoft.com/office/drawing/2014/main" id="{03872253-5558-43C3-8CCE-758318BAB9B6}"/>
                  </a:ext>
                </a:extLst>
              </p:cNvPr>
              <p:cNvGraphicFramePr>
                <a:graphicFrameLocks noGrp="1"/>
              </p:cNvGraphicFramePr>
              <p:nvPr>
                <p:extLst>
                  <p:ext uri="{D42A27DB-BD31-4B8C-83A1-F6EECF244321}">
                    <p14:modId xmlns:p14="http://schemas.microsoft.com/office/powerpoint/2010/main" val="2925636017"/>
                  </p:ext>
                </p:extLst>
              </p:nvPr>
            </p:nvGraphicFramePr>
            <p:xfrm>
              <a:off x="6395650" y="2067424"/>
              <a:ext cx="1706625" cy="2966720"/>
            </p:xfrm>
            <a:graphic>
              <a:graphicData uri="http://schemas.openxmlformats.org/drawingml/2006/table">
                <a:tbl>
                  <a:tblPr firstRow="1" bandRow="1">
                    <a:tableStyleId>{5940675A-B579-460E-94D1-54222C63F5DA}</a:tableStyleId>
                  </a:tblPr>
                  <a:tblGrid>
                    <a:gridCol w="341325">
                      <a:extLst>
                        <a:ext uri="{9D8B030D-6E8A-4147-A177-3AD203B41FA5}">
                          <a16:colId xmlns:a16="http://schemas.microsoft.com/office/drawing/2014/main" val="4186649043"/>
                        </a:ext>
                      </a:extLst>
                    </a:gridCol>
                    <a:gridCol w="341325">
                      <a:extLst>
                        <a:ext uri="{9D8B030D-6E8A-4147-A177-3AD203B41FA5}">
                          <a16:colId xmlns:a16="http://schemas.microsoft.com/office/drawing/2014/main" val="361098133"/>
                        </a:ext>
                      </a:extLst>
                    </a:gridCol>
                    <a:gridCol w="341325">
                      <a:extLst>
                        <a:ext uri="{9D8B030D-6E8A-4147-A177-3AD203B41FA5}">
                          <a16:colId xmlns:a16="http://schemas.microsoft.com/office/drawing/2014/main" val="3959852944"/>
                        </a:ext>
                      </a:extLst>
                    </a:gridCol>
                    <a:gridCol w="341325">
                      <a:extLst>
                        <a:ext uri="{9D8B030D-6E8A-4147-A177-3AD203B41FA5}">
                          <a16:colId xmlns:a16="http://schemas.microsoft.com/office/drawing/2014/main" val="3937124498"/>
                        </a:ext>
                      </a:extLst>
                    </a:gridCol>
                    <a:gridCol w="341325">
                      <a:extLst>
                        <a:ext uri="{9D8B030D-6E8A-4147-A177-3AD203B41FA5}">
                          <a16:colId xmlns:a16="http://schemas.microsoft.com/office/drawing/2014/main" val="805686492"/>
                        </a:ext>
                      </a:extLst>
                    </a:gridCol>
                  </a:tblGrid>
                  <a:tr h="370840">
                    <a:tc>
                      <a:txBody>
                        <a:bodyPr/>
                        <a:lstStyle/>
                        <a:p>
                          <a:endParaRPr lang="en-US"/>
                        </a:p>
                      </a:txBody>
                      <a:tcPr>
                        <a:blipFill>
                          <a:blip r:embed="rId4"/>
                          <a:stretch>
                            <a:fillRect l="-1786" t="-1639" r="-405357" b="-722951"/>
                          </a:stretch>
                        </a:blipFill>
                      </a:tcPr>
                    </a:tc>
                    <a:tc>
                      <a:txBody>
                        <a:bodyPr/>
                        <a:lstStyle/>
                        <a:p>
                          <a:endParaRPr lang="en-US"/>
                        </a:p>
                      </a:txBody>
                      <a:tcPr>
                        <a:blipFill>
                          <a:blip r:embed="rId4"/>
                          <a:stretch>
                            <a:fillRect l="-101786" t="-1639" r="-305357" b="-722951"/>
                          </a:stretch>
                        </a:blipFill>
                      </a:tcPr>
                    </a:tc>
                    <a:tc>
                      <a:txBody>
                        <a:bodyPr/>
                        <a:lstStyle/>
                        <a:p>
                          <a:endParaRPr lang="en-US"/>
                        </a:p>
                      </a:txBody>
                      <a:tcPr>
                        <a:blipFill>
                          <a:blip r:embed="rId4"/>
                          <a:stretch>
                            <a:fillRect l="-198246" t="-1639" r="-200000" b="-722951"/>
                          </a:stretch>
                        </a:blipFill>
                      </a:tcPr>
                    </a:tc>
                    <a:tc>
                      <a:txBody>
                        <a:bodyPr/>
                        <a:lstStyle/>
                        <a:p>
                          <a:endParaRPr lang="en-US"/>
                        </a:p>
                      </a:txBody>
                      <a:tcPr>
                        <a:blipFill>
                          <a:blip r:embed="rId4"/>
                          <a:stretch>
                            <a:fillRect l="-303571" t="-1639" r="-103571" b="-722951"/>
                          </a:stretch>
                        </a:blipFill>
                      </a:tcPr>
                    </a:tc>
                    <a:tc>
                      <a:txBody>
                        <a:bodyPr/>
                        <a:lstStyle/>
                        <a:p>
                          <a:endParaRPr lang="en-US"/>
                        </a:p>
                      </a:txBody>
                      <a:tcPr>
                        <a:blipFill>
                          <a:blip r:embed="rId4"/>
                          <a:stretch>
                            <a:fillRect l="-403571" t="-1639" r="-3571" b="-722951"/>
                          </a:stretch>
                        </a:blipFill>
                      </a:tcPr>
                    </a:tc>
                    <a:extLst>
                      <a:ext uri="{0D108BD9-81ED-4DB2-BD59-A6C34878D82A}">
                        <a16:rowId xmlns:a16="http://schemas.microsoft.com/office/drawing/2014/main" val="19339444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862903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6396605"/>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45047356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938066"/>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9674356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01918418"/>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860861728"/>
                      </a:ext>
                    </a:extLst>
                  </a:tr>
                </a:tbl>
              </a:graphicData>
            </a:graphic>
          </p:graphicFrame>
        </mc:Fallback>
      </mc:AlternateContent>
      <p:sp>
        <p:nvSpPr>
          <p:cNvPr id="11" name="TextBox 10">
            <a:extLst>
              <a:ext uri="{FF2B5EF4-FFF2-40B4-BE49-F238E27FC236}">
                <a16:creationId xmlns:a16="http://schemas.microsoft.com/office/drawing/2014/main" id="{829ABE75-8C75-40EF-97CD-31AEC4A23B48}"/>
              </a:ext>
            </a:extLst>
          </p:cNvPr>
          <p:cNvSpPr txBox="1"/>
          <p:nvPr/>
        </p:nvSpPr>
        <p:spPr>
          <a:xfrm>
            <a:off x="6320534" y="1729682"/>
            <a:ext cx="1485791" cy="276999"/>
          </a:xfrm>
          <a:prstGeom prst="rect">
            <a:avLst/>
          </a:prstGeom>
          <a:noFill/>
        </p:spPr>
        <p:txBody>
          <a:bodyPr wrap="none" rtlCol="0">
            <a:spAutoFit/>
          </a:bodyPr>
          <a:lstStyle/>
          <a:p>
            <a:r>
              <a:rPr lang="en-US" sz="1200" dirty="0"/>
              <a:t>Gather a Training Set</a:t>
            </a:r>
          </a:p>
        </p:txBody>
      </p:sp>
      <p:pic>
        <p:nvPicPr>
          <p:cNvPr id="12" name="Picture 11">
            <a:extLst>
              <a:ext uri="{FF2B5EF4-FFF2-40B4-BE49-F238E27FC236}">
                <a16:creationId xmlns:a16="http://schemas.microsoft.com/office/drawing/2014/main" id="{1F8DB127-304A-4E2C-838B-E753D6BA0973}"/>
              </a:ext>
            </a:extLst>
          </p:cNvPr>
          <p:cNvPicPr>
            <a:picLocks noChangeAspect="1"/>
          </p:cNvPicPr>
          <p:nvPr/>
        </p:nvPicPr>
        <p:blipFill rotWithShape="1">
          <a:blip r:embed="rId5"/>
          <a:srcRect l="22687" t="16672" r="24041" b="64423"/>
          <a:stretch/>
        </p:blipFill>
        <p:spPr>
          <a:xfrm>
            <a:off x="8701574" y="2067424"/>
            <a:ext cx="3044142" cy="810228"/>
          </a:xfrm>
          <a:prstGeom prst="rect">
            <a:avLst/>
          </a:prstGeom>
        </p:spPr>
      </p:pic>
      <p:sp>
        <p:nvSpPr>
          <p:cNvPr id="13" name="TextBox 12">
            <a:extLst>
              <a:ext uri="{FF2B5EF4-FFF2-40B4-BE49-F238E27FC236}">
                <a16:creationId xmlns:a16="http://schemas.microsoft.com/office/drawing/2014/main" id="{B70AD8A9-3C07-46A9-BDFD-530C8347E4E3}"/>
              </a:ext>
            </a:extLst>
          </p:cNvPr>
          <p:cNvSpPr txBox="1"/>
          <p:nvPr/>
        </p:nvSpPr>
        <p:spPr>
          <a:xfrm>
            <a:off x="9528649" y="1729681"/>
            <a:ext cx="1063304" cy="276999"/>
          </a:xfrm>
          <a:prstGeom prst="rect">
            <a:avLst/>
          </a:prstGeom>
          <a:noFill/>
        </p:spPr>
        <p:txBody>
          <a:bodyPr wrap="none" rtlCol="0">
            <a:spAutoFit/>
          </a:bodyPr>
          <a:lstStyle/>
          <a:p>
            <a:r>
              <a:rPr lang="en-US" sz="1200" dirty="0"/>
              <a:t>So what is f()?</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AC931EF-4B7A-44DE-88E7-E70B746E3E4C}"/>
                  </a:ext>
                </a:extLst>
              </p:cNvPr>
              <p:cNvSpPr/>
              <p:nvPr/>
            </p:nvSpPr>
            <p:spPr>
              <a:xfrm>
                <a:off x="8842788" y="3244334"/>
                <a:ext cx="12175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DAC931EF-4B7A-44DE-88E7-E70B746E3E4C}"/>
                  </a:ext>
                </a:extLst>
              </p:cNvPr>
              <p:cNvSpPr>
                <a:spLocks noRot="1" noChangeAspect="1" noMove="1" noResize="1" noEditPoints="1" noAdjustHandles="1" noChangeArrowheads="1" noChangeShapeType="1" noTextEdit="1"/>
              </p:cNvSpPr>
              <p:nvPr/>
            </p:nvSpPr>
            <p:spPr>
              <a:xfrm>
                <a:off x="8842788" y="3244334"/>
                <a:ext cx="1217513"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6246093-2337-4B0B-8AAB-EBF614734E1F}"/>
                  </a:ext>
                </a:extLst>
              </p:cNvPr>
              <p:cNvSpPr/>
              <p:nvPr/>
            </p:nvSpPr>
            <p:spPr>
              <a:xfrm>
                <a:off x="8412994" y="3506288"/>
                <a:ext cx="2146550"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86246093-2337-4B0B-8AAB-EBF614734E1F}"/>
                  </a:ext>
                </a:extLst>
              </p:cNvPr>
              <p:cNvSpPr>
                <a:spLocks noRot="1" noChangeAspect="1" noMove="1" noResize="1" noEditPoints="1" noAdjustHandles="1" noChangeArrowheads="1" noChangeShapeType="1" noTextEdit="1"/>
              </p:cNvSpPr>
              <p:nvPr/>
            </p:nvSpPr>
            <p:spPr>
              <a:xfrm>
                <a:off x="8412994" y="3506288"/>
                <a:ext cx="214655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16EA48F-57D4-4C0E-99C0-93DA4FD381EA}"/>
                  </a:ext>
                </a:extLst>
              </p:cNvPr>
              <p:cNvSpPr/>
              <p:nvPr/>
            </p:nvSpPr>
            <p:spPr>
              <a:xfrm>
                <a:off x="8409183" y="3780192"/>
                <a:ext cx="1895583"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17" name="Rectangle 16">
                <a:extLst>
                  <a:ext uri="{FF2B5EF4-FFF2-40B4-BE49-F238E27FC236}">
                    <a16:creationId xmlns:a16="http://schemas.microsoft.com/office/drawing/2014/main" id="{D16EA48F-57D4-4C0E-99C0-93DA4FD381EA}"/>
                  </a:ext>
                </a:extLst>
              </p:cNvPr>
              <p:cNvSpPr>
                <a:spLocks noRot="1" noChangeAspect="1" noMove="1" noResize="1" noEditPoints="1" noAdjustHandles="1" noChangeArrowheads="1" noChangeShapeType="1" noTextEdit="1"/>
              </p:cNvSpPr>
              <p:nvPr/>
            </p:nvSpPr>
            <p:spPr>
              <a:xfrm>
                <a:off x="8409183" y="3780192"/>
                <a:ext cx="1895583"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8F7936E-D714-47B6-A20F-8E8E8CFA24CB}"/>
                  </a:ext>
                </a:extLst>
              </p:cNvPr>
              <p:cNvSpPr/>
              <p:nvPr/>
            </p:nvSpPr>
            <p:spPr>
              <a:xfrm>
                <a:off x="8391653" y="4067504"/>
                <a:ext cx="2382191"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18" name="Rectangle 17">
                <a:extLst>
                  <a:ext uri="{FF2B5EF4-FFF2-40B4-BE49-F238E27FC236}">
                    <a16:creationId xmlns:a16="http://schemas.microsoft.com/office/drawing/2014/main" id="{58F7936E-D714-47B6-A20F-8E8E8CFA24CB}"/>
                  </a:ext>
                </a:extLst>
              </p:cNvPr>
              <p:cNvSpPr>
                <a:spLocks noRot="1" noChangeAspect="1" noMove="1" noResize="1" noEditPoints="1" noAdjustHandles="1" noChangeArrowheads="1" noChangeShapeType="1" noTextEdit="1"/>
              </p:cNvSpPr>
              <p:nvPr/>
            </p:nvSpPr>
            <p:spPr>
              <a:xfrm>
                <a:off x="8391653" y="4067504"/>
                <a:ext cx="2382191"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C802257-1164-4BE7-AF32-1A344119E8AB}"/>
                  </a:ext>
                </a:extLst>
              </p:cNvPr>
              <p:cNvSpPr/>
              <p:nvPr/>
            </p:nvSpPr>
            <p:spPr>
              <a:xfrm>
                <a:off x="8385092" y="4350499"/>
                <a:ext cx="3180037"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𝑥𝑜𝑟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1C802257-1164-4BE7-AF32-1A344119E8AB}"/>
                  </a:ext>
                </a:extLst>
              </p:cNvPr>
              <p:cNvSpPr>
                <a:spLocks noRot="1" noChangeAspect="1" noMove="1" noResize="1" noEditPoints="1" noAdjustHandles="1" noChangeArrowheads="1" noChangeShapeType="1" noTextEdit="1"/>
              </p:cNvSpPr>
              <p:nvPr/>
            </p:nvSpPr>
            <p:spPr>
              <a:xfrm>
                <a:off x="8385092" y="4350499"/>
                <a:ext cx="3180037"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7E541E3-9F25-4F9C-9479-BDDD67F9CBF0}"/>
                  </a:ext>
                </a:extLst>
              </p:cNvPr>
              <p:cNvSpPr txBox="1"/>
              <p:nvPr/>
            </p:nvSpPr>
            <p:spPr>
              <a:xfrm>
                <a:off x="6389984" y="5259580"/>
                <a:ext cx="5377306" cy="1539332"/>
              </a:xfrm>
              <a:prstGeom prst="rect">
                <a:avLst/>
              </a:prstGeom>
              <a:noFill/>
            </p:spPr>
            <p:txBody>
              <a:bodyPr wrap="none" rtlCol="0">
                <a:spAutoFit/>
              </a:bodyPr>
              <a:lstStyle/>
              <a:p>
                <a:r>
                  <a:rPr lang="en-US" i="1" dirty="0"/>
                  <a:t>There are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sup>
                    </m:sSup>
                  </m:oMath>
                </a14:m>
                <a:r>
                  <a:rPr lang="en-US" i="1" dirty="0"/>
                  <a:t>Boolean functions on n Boolean variables.</a:t>
                </a:r>
              </a:p>
              <a:p>
                <a:endParaRPr lang="en-US" dirty="0"/>
              </a:p>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sup>
                      </m:sSup>
                      <m:r>
                        <a:rPr lang="en-US" b="0" i="1" smtClean="0">
                          <a:latin typeface="Cambria Math" panose="02040503050406030204" pitchFamily="18" charset="0"/>
                        </a:rPr>
                        <m:t>=65536</m:t>
                      </m:r>
                    </m:oMath>
                  </m:oMathPara>
                </a14:m>
                <a:endParaRPr lang="en-US" b="0" dirty="0"/>
              </a:p>
              <a:p>
                <a:pPr algn="ctr"/>
                <a:br>
                  <a:rPr lang="en-US" dirty="0"/>
                </a:br>
                <a:endParaRPr lang="en-US" dirty="0"/>
              </a:p>
            </p:txBody>
          </p:sp>
        </mc:Choice>
        <mc:Fallback xmlns="">
          <p:sp>
            <p:nvSpPr>
              <p:cNvPr id="22" name="TextBox 21">
                <a:extLst>
                  <a:ext uri="{FF2B5EF4-FFF2-40B4-BE49-F238E27FC236}">
                    <a16:creationId xmlns:a16="http://schemas.microsoft.com/office/drawing/2014/main" id="{17E541E3-9F25-4F9C-9479-BDDD67F9CBF0}"/>
                  </a:ext>
                </a:extLst>
              </p:cNvPr>
              <p:cNvSpPr txBox="1">
                <a:spLocks noRot="1" noChangeAspect="1" noMove="1" noResize="1" noEditPoints="1" noAdjustHandles="1" noChangeArrowheads="1" noChangeShapeType="1" noTextEdit="1"/>
              </p:cNvSpPr>
              <p:nvPr/>
            </p:nvSpPr>
            <p:spPr>
              <a:xfrm>
                <a:off x="6389984" y="5259580"/>
                <a:ext cx="5377306" cy="1539332"/>
              </a:xfrm>
              <a:prstGeom prst="rect">
                <a:avLst/>
              </a:prstGeom>
              <a:blipFill>
                <a:blip r:embed="rId11"/>
                <a:stretch>
                  <a:fillRect l="-907" t="-397" r="-34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FA04207F-DBCD-453C-84B5-419C582E636B}"/>
              </a:ext>
            </a:extLst>
          </p:cNvPr>
          <p:cNvSpPr txBox="1"/>
          <p:nvPr/>
        </p:nvSpPr>
        <p:spPr>
          <a:xfrm>
            <a:off x="2879430" y="5021656"/>
            <a:ext cx="1241622" cy="276999"/>
          </a:xfrm>
          <a:prstGeom prst="rect">
            <a:avLst/>
          </a:prstGeom>
          <a:noFill/>
        </p:spPr>
        <p:txBody>
          <a:bodyPr wrap="none" rtlCol="0">
            <a:spAutoFit/>
          </a:bodyPr>
          <a:lstStyle/>
          <a:p>
            <a:r>
              <a:rPr lang="en-US" sz="1200" dirty="0"/>
              <a:t>Training Example</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DC32E80-E3E3-44C3-A479-9355E4022F36}"/>
                  </a:ext>
                </a:extLst>
              </p:cNvPr>
              <p:cNvSpPr/>
              <p:nvPr/>
            </p:nvSpPr>
            <p:spPr>
              <a:xfrm>
                <a:off x="647803" y="5408800"/>
                <a:ext cx="1868140" cy="369332"/>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oMath>
                </a14:m>
                <a:r>
                  <a:rPr lang="en-US" dirty="0"/>
                  <a:t> </a:t>
                </a:r>
              </a:p>
            </p:txBody>
          </p:sp>
        </mc:Choice>
        <mc:Fallback xmlns="">
          <p:sp>
            <p:nvSpPr>
              <p:cNvPr id="3" name="Rectangle 2">
                <a:extLst>
                  <a:ext uri="{FF2B5EF4-FFF2-40B4-BE49-F238E27FC236}">
                    <a16:creationId xmlns:a16="http://schemas.microsoft.com/office/drawing/2014/main" id="{DDC32E80-E3E3-44C3-A479-9355E4022F36}"/>
                  </a:ext>
                </a:extLst>
              </p:cNvPr>
              <p:cNvSpPr>
                <a:spLocks noRot="1" noChangeAspect="1" noMove="1" noResize="1" noEditPoints="1" noAdjustHandles="1" noChangeArrowheads="1" noChangeShapeType="1" noTextEdit="1"/>
              </p:cNvSpPr>
              <p:nvPr/>
            </p:nvSpPr>
            <p:spPr>
              <a:xfrm>
                <a:off x="647803" y="5408800"/>
                <a:ext cx="1868140" cy="369332"/>
              </a:xfrm>
              <a:prstGeom prst="rect">
                <a:avLst/>
              </a:prstGeom>
              <a:blipFill>
                <a:blip r:embed="rId12"/>
                <a:stretch>
                  <a:fillRect l="-97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02A353B-F811-409A-BC4F-F93EFE28CE54}"/>
                  </a:ext>
                </a:extLst>
              </p:cNvPr>
              <p:cNvSpPr/>
              <p:nvPr/>
            </p:nvSpPr>
            <p:spPr>
              <a:xfrm>
                <a:off x="589928" y="5703398"/>
                <a:ext cx="30043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Rectangle 4">
                <a:extLst>
                  <a:ext uri="{FF2B5EF4-FFF2-40B4-BE49-F238E27FC236}">
                    <a16:creationId xmlns:a16="http://schemas.microsoft.com/office/drawing/2014/main" id="{C02A353B-F811-409A-BC4F-F93EFE28CE54}"/>
                  </a:ext>
                </a:extLst>
              </p:cNvPr>
              <p:cNvSpPr>
                <a:spLocks noRot="1" noChangeAspect="1" noMove="1" noResize="1" noEditPoints="1" noAdjustHandles="1" noChangeArrowheads="1" noChangeShapeType="1" noTextEdit="1"/>
              </p:cNvSpPr>
              <p:nvPr/>
            </p:nvSpPr>
            <p:spPr>
              <a:xfrm>
                <a:off x="589928" y="5703398"/>
                <a:ext cx="3004348"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3081957C-C542-4BD7-A807-CE71A8815FEC}"/>
                  </a:ext>
                </a:extLst>
              </p:cNvPr>
              <p:cNvSpPr/>
              <p:nvPr/>
            </p:nvSpPr>
            <p:spPr>
              <a:xfrm>
                <a:off x="578353" y="5998209"/>
                <a:ext cx="57341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3" name="Rectangle 22">
                <a:extLst>
                  <a:ext uri="{FF2B5EF4-FFF2-40B4-BE49-F238E27FC236}">
                    <a16:creationId xmlns:a16="http://schemas.microsoft.com/office/drawing/2014/main" id="{3081957C-C542-4BD7-A807-CE71A8815FEC}"/>
                  </a:ext>
                </a:extLst>
              </p:cNvPr>
              <p:cNvSpPr>
                <a:spLocks noRot="1" noChangeAspect="1" noMove="1" noResize="1" noEditPoints="1" noAdjustHandles="1" noChangeArrowheads="1" noChangeShapeType="1" noTextEdit="1"/>
              </p:cNvSpPr>
              <p:nvPr/>
            </p:nvSpPr>
            <p:spPr>
              <a:xfrm>
                <a:off x="578353" y="5998209"/>
                <a:ext cx="5734134" cy="369332"/>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EFDAF63-7E4B-4B66-9337-4D2E46A2BBF6}"/>
                  </a:ext>
                </a:extLst>
              </p:cNvPr>
              <p:cNvSpPr/>
              <p:nvPr/>
            </p:nvSpPr>
            <p:spPr>
              <a:xfrm>
                <a:off x="578353" y="6340072"/>
                <a:ext cx="48558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0∗</m:t>
                          </m:r>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&gt; .5</m:t>
                      </m:r>
                    </m:oMath>
                  </m:oMathPara>
                </a14:m>
                <a:endParaRPr lang="en-US" dirty="0"/>
              </a:p>
            </p:txBody>
          </p:sp>
        </mc:Choice>
        <mc:Fallback xmlns="">
          <p:sp>
            <p:nvSpPr>
              <p:cNvPr id="24" name="Rectangle 23">
                <a:extLst>
                  <a:ext uri="{FF2B5EF4-FFF2-40B4-BE49-F238E27FC236}">
                    <a16:creationId xmlns:a16="http://schemas.microsoft.com/office/drawing/2014/main" id="{2EFDAF63-7E4B-4B66-9337-4D2E46A2BBF6}"/>
                  </a:ext>
                </a:extLst>
              </p:cNvPr>
              <p:cNvSpPr>
                <a:spLocks noRot="1" noChangeAspect="1" noMove="1" noResize="1" noEditPoints="1" noAdjustHandles="1" noChangeArrowheads="1" noChangeShapeType="1" noTextEdit="1"/>
              </p:cNvSpPr>
              <p:nvPr/>
            </p:nvSpPr>
            <p:spPr>
              <a:xfrm>
                <a:off x="578353" y="6340072"/>
                <a:ext cx="4855816" cy="369332"/>
              </a:xfrm>
              <a:prstGeom prst="rect">
                <a:avLst/>
              </a:prstGeom>
              <a:blipFill>
                <a:blip r:embed="rId15"/>
                <a:stretch>
                  <a:fillRect b="-1311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A49C1B43-FE3D-4190-A9D1-F3187B2A20B3}"/>
              </a:ext>
            </a:extLst>
          </p:cNvPr>
          <p:cNvSpPr txBox="1"/>
          <p:nvPr/>
        </p:nvSpPr>
        <p:spPr>
          <a:xfrm>
            <a:off x="6403105" y="6367541"/>
            <a:ext cx="5441682" cy="369332"/>
          </a:xfrm>
          <a:prstGeom prst="rect">
            <a:avLst/>
          </a:prstGeom>
          <a:noFill/>
        </p:spPr>
        <p:txBody>
          <a:bodyPr wrap="none" rtlCol="0">
            <a:spAutoFit/>
          </a:bodyPr>
          <a:lstStyle/>
          <a:p>
            <a:r>
              <a:rPr lang="en-US" dirty="0"/>
              <a:t>And there are many other ways to represent functions…</a:t>
            </a:r>
          </a:p>
        </p:txBody>
      </p:sp>
    </p:spTree>
    <p:extLst>
      <p:ext uri="{BB962C8B-B14F-4D97-AF65-F5344CB8AC3E}">
        <p14:creationId xmlns:p14="http://schemas.microsoft.com/office/powerpoint/2010/main" val="316160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fill="hold"/>
                                        <p:tgtEl>
                                          <p:spTgt spid="16"/>
                                        </p:tgtEl>
                                        <p:attrNameLst>
                                          <p:attrName>ppt_x</p:attrName>
                                        </p:attrNameLst>
                                      </p:cBhvr>
                                      <p:tavLst>
                                        <p:tav tm="0">
                                          <p:val>
                                            <p:strVal val="#ppt_x"/>
                                          </p:val>
                                        </p:tav>
                                        <p:tav tm="100000">
                                          <p:val>
                                            <p:strVal val="#ppt_x"/>
                                          </p:val>
                                        </p:tav>
                                      </p:tavLst>
                                    </p:anim>
                                    <p:anim calcmode="lin" valueType="num">
                                      <p:cBhvr additive="base">
                                        <p:cTn id="7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ppt_x"/>
                                          </p:val>
                                        </p:tav>
                                        <p:tav tm="100000">
                                          <p:val>
                                            <p:strVal val="#ppt_x"/>
                                          </p:val>
                                        </p:tav>
                                      </p:tavLst>
                                    </p:anim>
                                    <p:anim calcmode="lin" valueType="num">
                                      <p:cBhvr additive="base">
                                        <p:cTn id="9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additive="base">
                                        <p:cTn id="107" dur="500" fill="hold"/>
                                        <p:tgtEl>
                                          <p:spTgt spid="3"/>
                                        </p:tgtEl>
                                        <p:attrNameLst>
                                          <p:attrName>ppt_x</p:attrName>
                                        </p:attrNameLst>
                                      </p:cBhvr>
                                      <p:tavLst>
                                        <p:tav tm="0">
                                          <p:val>
                                            <p:strVal val="#ppt_x"/>
                                          </p:val>
                                        </p:tav>
                                        <p:tav tm="100000">
                                          <p:val>
                                            <p:strVal val="#ppt_x"/>
                                          </p:val>
                                        </p:tav>
                                      </p:tavLst>
                                    </p:anim>
                                    <p:anim calcmode="lin" valueType="num">
                                      <p:cBhvr additive="base">
                                        <p:cTn id="10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5"/>
                                        </p:tgtEl>
                                        <p:attrNameLst>
                                          <p:attrName>style.visibility</p:attrName>
                                        </p:attrNameLst>
                                      </p:cBhvr>
                                      <p:to>
                                        <p:strVal val="visible"/>
                                      </p:to>
                                    </p:set>
                                    <p:anim calcmode="lin" valueType="num">
                                      <p:cBhvr additive="base">
                                        <p:cTn id="113" dur="500" fill="hold"/>
                                        <p:tgtEl>
                                          <p:spTgt spid="5"/>
                                        </p:tgtEl>
                                        <p:attrNameLst>
                                          <p:attrName>ppt_x</p:attrName>
                                        </p:attrNameLst>
                                      </p:cBhvr>
                                      <p:tavLst>
                                        <p:tav tm="0">
                                          <p:val>
                                            <p:strVal val="#ppt_x"/>
                                          </p:val>
                                        </p:tav>
                                        <p:tav tm="100000">
                                          <p:val>
                                            <p:strVal val="#ppt_x"/>
                                          </p:val>
                                        </p:tav>
                                      </p:tavLst>
                                    </p:anim>
                                    <p:anim calcmode="lin" valueType="num">
                                      <p:cBhvr additive="base">
                                        <p:cTn id="1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3"/>
                                        </p:tgtEl>
                                        <p:attrNameLst>
                                          <p:attrName>style.visibility</p:attrName>
                                        </p:attrNameLst>
                                      </p:cBhvr>
                                      <p:to>
                                        <p:strVal val="visible"/>
                                      </p:to>
                                    </p:set>
                                    <p:anim calcmode="lin" valueType="num">
                                      <p:cBhvr additive="base">
                                        <p:cTn id="119" dur="500" fill="hold"/>
                                        <p:tgtEl>
                                          <p:spTgt spid="23"/>
                                        </p:tgtEl>
                                        <p:attrNameLst>
                                          <p:attrName>ppt_x</p:attrName>
                                        </p:attrNameLst>
                                      </p:cBhvr>
                                      <p:tavLst>
                                        <p:tav tm="0">
                                          <p:val>
                                            <p:strVal val="#ppt_x"/>
                                          </p:val>
                                        </p:tav>
                                        <p:tav tm="100000">
                                          <p:val>
                                            <p:strVal val="#ppt_x"/>
                                          </p:val>
                                        </p:tav>
                                      </p:tavLst>
                                    </p:anim>
                                    <p:anim calcmode="lin" valueType="num">
                                      <p:cBhvr additive="base">
                                        <p:cTn id="1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24"/>
                                        </p:tgtEl>
                                        <p:attrNameLst>
                                          <p:attrName>style.visibility</p:attrName>
                                        </p:attrNameLst>
                                      </p:cBhvr>
                                      <p:to>
                                        <p:strVal val="visible"/>
                                      </p:to>
                                    </p:set>
                                    <p:anim calcmode="lin" valueType="num">
                                      <p:cBhvr additive="base">
                                        <p:cTn id="125" dur="500" fill="hold"/>
                                        <p:tgtEl>
                                          <p:spTgt spid="24"/>
                                        </p:tgtEl>
                                        <p:attrNameLst>
                                          <p:attrName>ppt_x</p:attrName>
                                        </p:attrNameLst>
                                      </p:cBhvr>
                                      <p:tavLst>
                                        <p:tav tm="0">
                                          <p:val>
                                            <p:strVal val="#ppt_x"/>
                                          </p:val>
                                        </p:tav>
                                        <p:tav tm="100000">
                                          <p:val>
                                            <p:strVal val="#ppt_x"/>
                                          </p:val>
                                        </p:tav>
                                      </p:tavLst>
                                    </p:anim>
                                    <p:anim calcmode="lin" valueType="num">
                                      <p:cBhvr additive="base">
                                        <p:cTn id="126" dur="500" fill="hold"/>
                                        <p:tgtEl>
                                          <p:spTgt spid="2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 calcmode="lin" valueType="num">
                                      <p:cBhvr additive="base">
                                        <p:cTn id="129" dur="500" fill="hold"/>
                                        <p:tgtEl>
                                          <p:spTgt spid="25"/>
                                        </p:tgtEl>
                                        <p:attrNameLst>
                                          <p:attrName>ppt_x</p:attrName>
                                        </p:attrNameLst>
                                      </p:cBhvr>
                                      <p:tavLst>
                                        <p:tav tm="0">
                                          <p:val>
                                            <p:strVal val="#ppt_x"/>
                                          </p:val>
                                        </p:tav>
                                        <p:tav tm="100000">
                                          <p:val>
                                            <p:strVal val="#ppt_x"/>
                                          </p:val>
                                        </p:tav>
                                      </p:tavLst>
                                    </p:anim>
                                    <p:anim calcmode="lin" valueType="num">
                                      <p:cBhvr additive="base">
                                        <p:cTn id="1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6" grpId="0"/>
      <p:bldP spid="17" grpId="0"/>
      <p:bldP spid="18" grpId="0"/>
      <p:bldP spid="21" grpId="0"/>
      <p:bldP spid="22" grpId="0"/>
      <p:bldP spid="19" grpId="0"/>
      <p:bldP spid="3" grpId="0"/>
      <p:bldP spid="5"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B583-C72D-45F0-8368-024362C5E001}"/>
              </a:ext>
            </a:extLst>
          </p:cNvPr>
          <p:cNvSpPr>
            <a:spLocks noGrp="1"/>
          </p:cNvSpPr>
          <p:nvPr>
            <p:ph type="title"/>
          </p:nvPr>
        </p:nvSpPr>
        <p:spPr>
          <a:xfrm>
            <a:off x="838200" y="145201"/>
            <a:ext cx="10515600" cy="810228"/>
          </a:xfrm>
        </p:spPr>
        <p:txBody>
          <a:bodyPr/>
          <a:lstStyle/>
          <a:p>
            <a:r>
              <a:rPr lang="en-US" dirty="0"/>
              <a:t>What Could Go Wrong…</a:t>
            </a:r>
          </a:p>
        </p:txBody>
      </p:sp>
      <p:sp>
        <p:nvSpPr>
          <p:cNvPr id="4" name="TextBox 3">
            <a:extLst>
              <a:ext uri="{FF2B5EF4-FFF2-40B4-BE49-F238E27FC236}">
                <a16:creationId xmlns:a16="http://schemas.microsoft.com/office/drawing/2014/main" id="{9D90C2F8-FA8C-4A1C-99D5-3BA4568ADA35}"/>
              </a:ext>
            </a:extLst>
          </p:cNvPr>
          <p:cNvSpPr txBox="1"/>
          <p:nvPr/>
        </p:nvSpPr>
        <p:spPr>
          <a:xfrm>
            <a:off x="318422" y="1969328"/>
            <a:ext cx="1585732" cy="923330"/>
          </a:xfrm>
          <a:prstGeom prst="rect">
            <a:avLst/>
          </a:prstGeom>
          <a:noFill/>
          <a:ln>
            <a:solidFill>
              <a:schemeClr val="tx1"/>
            </a:solidFill>
          </a:ln>
        </p:spPr>
        <p:txBody>
          <a:bodyPr wrap="square" rtlCol="0">
            <a:spAutoFit/>
          </a:bodyPr>
          <a:lstStyle/>
          <a:p>
            <a:pPr algn="ctr"/>
            <a:r>
              <a:rPr lang="en-US" dirty="0"/>
              <a:t>Process Generating Data</a:t>
            </a:r>
          </a:p>
        </p:txBody>
      </p:sp>
      <p:cxnSp>
        <p:nvCxnSpPr>
          <p:cNvPr id="6" name="Straight Connector 5">
            <a:extLst>
              <a:ext uri="{FF2B5EF4-FFF2-40B4-BE49-F238E27FC236}">
                <a16:creationId xmlns:a16="http://schemas.microsoft.com/office/drawing/2014/main" id="{9BE3E75C-8F5B-4794-89E1-9E6A75C3B273}"/>
              </a:ext>
            </a:extLst>
          </p:cNvPr>
          <p:cNvCxnSpPr>
            <a:cxnSpLocks/>
          </p:cNvCxnSpPr>
          <p:nvPr/>
        </p:nvCxnSpPr>
        <p:spPr>
          <a:xfrm>
            <a:off x="1904154" y="2479260"/>
            <a:ext cx="16955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E0DC9C-FC4E-446F-AE2C-B89BCA91A693}"/>
                  </a:ext>
                </a:extLst>
              </p:cNvPr>
              <p:cNvSpPr txBox="1"/>
              <p:nvPr/>
            </p:nvSpPr>
            <p:spPr>
              <a:xfrm>
                <a:off x="3943366" y="2202382"/>
                <a:ext cx="3152979" cy="2308324"/>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𝑋</m:t>
                    </m:r>
                  </m:oMath>
                </a14:m>
                <a:r>
                  <a:rPr lang="en-US" dirty="0"/>
                  <a:t> = Properties of a product</a:t>
                </a:r>
              </a:p>
              <a:p>
                <a14:m>
                  <m:oMath xmlns:m="http://schemas.openxmlformats.org/officeDocument/2006/math">
                    <m:r>
                      <a:rPr lang="en-US" b="0" i="1" smtClean="0">
                        <a:latin typeface="Cambria Math" panose="02040503050406030204" pitchFamily="18" charset="0"/>
                      </a:rPr>
                      <m:t>𝑦</m:t>
                    </m:r>
                  </m:oMath>
                </a14:m>
                <a:r>
                  <a:rPr lang="en-US" dirty="0"/>
                  <a:t> = Will user buy it (time travel)</a:t>
                </a:r>
              </a:p>
              <a:p>
                <a:endParaRPr lang="en-US" dirty="0"/>
              </a:p>
              <a:p>
                <a:r>
                  <a:rPr lang="en-US" dirty="0"/>
                  <a:t>Do some Feature Engineering:</a:t>
                </a:r>
              </a:p>
              <a:p>
                <a14:m>
                  <m:oMath xmlns:m="http://schemas.openxmlformats.org/officeDocument/2006/math">
                    <m:r>
                      <a:rPr lang="en-US" b="0" i="1" smtClean="0">
                        <a:latin typeface="Cambria Math" panose="02040503050406030204" pitchFamily="18" charset="0"/>
                      </a:rPr>
                      <m:t>𝑋</m:t>
                    </m:r>
                  </m:oMath>
                </a14:m>
                <a:r>
                  <a:rPr lang="en-US" dirty="0"/>
                  <a:t> = 4 binary variables</a:t>
                </a:r>
              </a:p>
              <a:p>
                <a14:m>
                  <m:oMath xmlns:m="http://schemas.openxmlformats.org/officeDocument/2006/math">
                    <m:r>
                      <a:rPr lang="en-US" b="0" i="1" smtClean="0">
                        <a:latin typeface="Cambria Math" panose="02040503050406030204" pitchFamily="18" charset="0"/>
                      </a:rPr>
                      <m:t>𝑦</m:t>
                    </m:r>
                  </m:oMath>
                </a14:m>
                <a:r>
                  <a:rPr lang="en-US" dirty="0"/>
                  <a:t> = 1 binary variable</a:t>
                </a:r>
              </a:p>
              <a:p>
                <a:endParaRPr lang="en-US" dirty="0"/>
              </a:p>
              <a:p>
                <a:endParaRPr lang="en-US" dirty="0"/>
              </a:p>
            </p:txBody>
          </p:sp>
        </mc:Choice>
        <mc:Fallback xmlns="">
          <p:sp>
            <p:nvSpPr>
              <p:cNvPr id="7" name="TextBox 6">
                <a:extLst>
                  <a:ext uri="{FF2B5EF4-FFF2-40B4-BE49-F238E27FC236}">
                    <a16:creationId xmlns:a16="http://schemas.microsoft.com/office/drawing/2014/main" id="{A9E0DC9C-FC4E-446F-AE2C-B89BCA91A693}"/>
                  </a:ext>
                </a:extLst>
              </p:cNvPr>
              <p:cNvSpPr txBox="1">
                <a:spLocks noRot="1" noChangeAspect="1" noMove="1" noResize="1" noEditPoints="1" noAdjustHandles="1" noChangeArrowheads="1" noChangeShapeType="1" noTextEdit="1"/>
              </p:cNvSpPr>
              <p:nvPr/>
            </p:nvSpPr>
            <p:spPr>
              <a:xfrm>
                <a:off x="3943366" y="2202382"/>
                <a:ext cx="3152979" cy="2308324"/>
              </a:xfrm>
              <a:prstGeom prst="rect">
                <a:avLst/>
              </a:prstGeom>
              <a:blipFill>
                <a:blip r:embed="rId2"/>
                <a:stretch>
                  <a:fillRect l="-1741" t="-1319" r="-9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03872253-5558-43C3-8CCE-758318BAB9B6}"/>
                  </a:ext>
                </a:extLst>
              </p:cNvPr>
              <p:cNvGraphicFramePr>
                <a:graphicFrameLocks noGrp="1"/>
              </p:cNvGraphicFramePr>
              <p:nvPr>
                <p:extLst>
                  <p:ext uri="{D42A27DB-BD31-4B8C-83A1-F6EECF244321}">
                    <p14:modId xmlns:p14="http://schemas.microsoft.com/office/powerpoint/2010/main" val="2759093599"/>
                  </p:ext>
                </p:extLst>
              </p:nvPr>
            </p:nvGraphicFramePr>
            <p:xfrm>
              <a:off x="7961886" y="1974826"/>
              <a:ext cx="1706625" cy="2966720"/>
            </p:xfrm>
            <a:graphic>
              <a:graphicData uri="http://schemas.openxmlformats.org/drawingml/2006/table">
                <a:tbl>
                  <a:tblPr firstRow="1" bandRow="1">
                    <a:tableStyleId>{5940675A-B579-460E-94D1-54222C63F5DA}</a:tableStyleId>
                  </a:tblPr>
                  <a:tblGrid>
                    <a:gridCol w="341325">
                      <a:extLst>
                        <a:ext uri="{9D8B030D-6E8A-4147-A177-3AD203B41FA5}">
                          <a16:colId xmlns:a16="http://schemas.microsoft.com/office/drawing/2014/main" val="4186649043"/>
                        </a:ext>
                      </a:extLst>
                    </a:gridCol>
                    <a:gridCol w="341325">
                      <a:extLst>
                        <a:ext uri="{9D8B030D-6E8A-4147-A177-3AD203B41FA5}">
                          <a16:colId xmlns:a16="http://schemas.microsoft.com/office/drawing/2014/main" val="361098133"/>
                        </a:ext>
                      </a:extLst>
                    </a:gridCol>
                    <a:gridCol w="341325">
                      <a:extLst>
                        <a:ext uri="{9D8B030D-6E8A-4147-A177-3AD203B41FA5}">
                          <a16:colId xmlns:a16="http://schemas.microsoft.com/office/drawing/2014/main" val="3959852944"/>
                        </a:ext>
                      </a:extLst>
                    </a:gridCol>
                    <a:gridCol w="341325">
                      <a:extLst>
                        <a:ext uri="{9D8B030D-6E8A-4147-A177-3AD203B41FA5}">
                          <a16:colId xmlns:a16="http://schemas.microsoft.com/office/drawing/2014/main" val="3937124498"/>
                        </a:ext>
                      </a:extLst>
                    </a:gridCol>
                    <a:gridCol w="341325">
                      <a:extLst>
                        <a:ext uri="{9D8B030D-6E8A-4147-A177-3AD203B41FA5}">
                          <a16:colId xmlns:a16="http://schemas.microsoft.com/office/drawing/2014/main" val="80568649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a:txBody>
                      <a:tcPr/>
                    </a:tc>
                    <a:extLst>
                      <a:ext uri="{0D108BD9-81ED-4DB2-BD59-A6C34878D82A}">
                        <a16:rowId xmlns:a16="http://schemas.microsoft.com/office/drawing/2014/main" val="19339444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862903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6396605"/>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45047356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938066"/>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9674356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01918418"/>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860861728"/>
                      </a:ext>
                    </a:extLst>
                  </a:tr>
                </a:tbl>
              </a:graphicData>
            </a:graphic>
          </p:graphicFrame>
        </mc:Choice>
        <mc:Fallback xmlns="">
          <p:graphicFrame>
            <p:nvGraphicFramePr>
              <p:cNvPr id="9" name="Table 8">
                <a:extLst>
                  <a:ext uri="{FF2B5EF4-FFF2-40B4-BE49-F238E27FC236}">
                    <a16:creationId xmlns:a16="http://schemas.microsoft.com/office/drawing/2014/main" id="{03872253-5558-43C3-8CCE-758318BAB9B6}"/>
                  </a:ext>
                </a:extLst>
              </p:cNvPr>
              <p:cNvGraphicFramePr>
                <a:graphicFrameLocks noGrp="1"/>
              </p:cNvGraphicFramePr>
              <p:nvPr>
                <p:extLst>
                  <p:ext uri="{D42A27DB-BD31-4B8C-83A1-F6EECF244321}">
                    <p14:modId xmlns:p14="http://schemas.microsoft.com/office/powerpoint/2010/main" val="2759093599"/>
                  </p:ext>
                </p:extLst>
              </p:nvPr>
            </p:nvGraphicFramePr>
            <p:xfrm>
              <a:off x="7961886" y="1974826"/>
              <a:ext cx="1706625" cy="2966720"/>
            </p:xfrm>
            <a:graphic>
              <a:graphicData uri="http://schemas.openxmlformats.org/drawingml/2006/table">
                <a:tbl>
                  <a:tblPr firstRow="1" bandRow="1">
                    <a:tableStyleId>{5940675A-B579-460E-94D1-54222C63F5DA}</a:tableStyleId>
                  </a:tblPr>
                  <a:tblGrid>
                    <a:gridCol w="341325">
                      <a:extLst>
                        <a:ext uri="{9D8B030D-6E8A-4147-A177-3AD203B41FA5}">
                          <a16:colId xmlns:a16="http://schemas.microsoft.com/office/drawing/2014/main" val="4186649043"/>
                        </a:ext>
                      </a:extLst>
                    </a:gridCol>
                    <a:gridCol w="341325">
                      <a:extLst>
                        <a:ext uri="{9D8B030D-6E8A-4147-A177-3AD203B41FA5}">
                          <a16:colId xmlns:a16="http://schemas.microsoft.com/office/drawing/2014/main" val="361098133"/>
                        </a:ext>
                      </a:extLst>
                    </a:gridCol>
                    <a:gridCol w="341325">
                      <a:extLst>
                        <a:ext uri="{9D8B030D-6E8A-4147-A177-3AD203B41FA5}">
                          <a16:colId xmlns:a16="http://schemas.microsoft.com/office/drawing/2014/main" val="3959852944"/>
                        </a:ext>
                      </a:extLst>
                    </a:gridCol>
                    <a:gridCol w="341325">
                      <a:extLst>
                        <a:ext uri="{9D8B030D-6E8A-4147-A177-3AD203B41FA5}">
                          <a16:colId xmlns:a16="http://schemas.microsoft.com/office/drawing/2014/main" val="3937124498"/>
                        </a:ext>
                      </a:extLst>
                    </a:gridCol>
                    <a:gridCol w="341325">
                      <a:extLst>
                        <a:ext uri="{9D8B030D-6E8A-4147-A177-3AD203B41FA5}">
                          <a16:colId xmlns:a16="http://schemas.microsoft.com/office/drawing/2014/main" val="805686492"/>
                        </a:ext>
                      </a:extLst>
                    </a:gridCol>
                  </a:tblGrid>
                  <a:tr h="370840">
                    <a:tc>
                      <a:txBody>
                        <a:bodyPr/>
                        <a:lstStyle/>
                        <a:p>
                          <a:endParaRPr lang="en-US"/>
                        </a:p>
                      </a:txBody>
                      <a:tcPr>
                        <a:blipFill>
                          <a:blip r:embed="rId3"/>
                          <a:stretch>
                            <a:fillRect l="-1786" t="-1639" r="-405357" b="-724590"/>
                          </a:stretch>
                        </a:blipFill>
                      </a:tcPr>
                    </a:tc>
                    <a:tc>
                      <a:txBody>
                        <a:bodyPr/>
                        <a:lstStyle/>
                        <a:p>
                          <a:endParaRPr lang="en-US"/>
                        </a:p>
                      </a:txBody>
                      <a:tcPr>
                        <a:blipFill>
                          <a:blip r:embed="rId3"/>
                          <a:stretch>
                            <a:fillRect l="-101786" t="-1639" r="-305357" b="-724590"/>
                          </a:stretch>
                        </a:blipFill>
                      </a:tcPr>
                    </a:tc>
                    <a:tc>
                      <a:txBody>
                        <a:bodyPr/>
                        <a:lstStyle/>
                        <a:p>
                          <a:endParaRPr lang="en-US"/>
                        </a:p>
                      </a:txBody>
                      <a:tcPr>
                        <a:blipFill>
                          <a:blip r:embed="rId3"/>
                          <a:stretch>
                            <a:fillRect l="-198246" t="-1639" r="-200000" b="-724590"/>
                          </a:stretch>
                        </a:blipFill>
                      </a:tcPr>
                    </a:tc>
                    <a:tc>
                      <a:txBody>
                        <a:bodyPr/>
                        <a:lstStyle/>
                        <a:p>
                          <a:endParaRPr lang="en-US"/>
                        </a:p>
                      </a:txBody>
                      <a:tcPr>
                        <a:blipFill>
                          <a:blip r:embed="rId3"/>
                          <a:stretch>
                            <a:fillRect l="-303571" t="-1639" r="-103571" b="-724590"/>
                          </a:stretch>
                        </a:blipFill>
                      </a:tcPr>
                    </a:tc>
                    <a:tc>
                      <a:txBody>
                        <a:bodyPr/>
                        <a:lstStyle/>
                        <a:p>
                          <a:endParaRPr lang="en-US"/>
                        </a:p>
                      </a:txBody>
                      <a:tcPr>
                        <a:blipFill>
                          <a:blip r:embed="rId3"/>
                          <a:stretch>
                            <a:fillRect l="-403571" t="-1639" r="-3571" b="-724590"/>
                          </a:stretch>
                        </a:blipFill>
                      </a:tcPr>
                    </a:tc>
                    <a:extLst>
                      <a:ext uri="{0D108BD9-81ED-4DB2-BD59-A6C34878D82A}">
                        <a16:rowId xmlns:a16="http://schemas.microsoft.com/office/drawing/2014/main" val="19339444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862903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6396605"/>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45047356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938066"/>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9674356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501918418"/>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860861728"/>
                      </a:ext>
                    </a:extLst>
                  </a:tr>
                </a:tbl>
              </a:graphicData>
            </a:graphic>
          </p:graphicFrame>
        </mc:Fallback>
      </mc:AlternateContent>
      <p:sp>
        <p:nvSpPr>
          <p:cNvPr id="11" name="TextBox 10">
            <a:extLst>
              <a:ext uri="{FF2B5EF4-FFF2-40B4-BE49-F238E27FC236}">
                <a16:creationId xmlns:a16="http://schemas.microsoft.com/office/drawing/2014/main" id="{829ABE75-8C75-40EF-97CD-31AEC4A23B48}"/>
              </a:ext>
            </a:extLst>
          </p:cNvPr>
          <p:cNvSpPr txBox="1"/>
          <p:nvPr/>
        </p:nvSpPr>
        <p:spPr>
          <a:xfrm>
            <a:off x="8338278" y="1682188"/>
            <a:ext cx="910121" cy="276999"/>
          </a:xfrm>
          <a:prstGeom prst="rect">
            <a:avLst/>
          </a:prstGeom>
          <a:noFill/>
        </p:spPr>
        <p:txBody>
          <a:bodyPr wrap="none" rtlCol="0">
            <a:spAutoFit/>
          </a:bodyPr>
          <a:lstStyle/>
          <a:p>
            <a:r>
              <a:rPr lang="en-US" sz="1200" dirty="0"/>
              <a:t>Training Set</a:t>
            </a:r>
          </a:p>
        </p:txBody>
      </p:sp>
      <p:cxnSp>
        <p:nvCxnSpPr>
          <p:cNvPr id="27" name="Connector: Curved 26">
            <a:extLst>
              <a:ext uri="{FF2B5EF4-FFF2-40B4-BE49-F238E27FC236}">
                <a16:creationId xmlns:a16="http://schemas.microsoft.com/office/drawing/2014/main" id="{D4EF8794-9BE1-4294-9D9A-A9AD253CB25E}"/>
              </a:ext>
            </a:extLst>
          </p:cNvPr>
          <p:cNvCxnSpPr>
            <a:cxnSpLocks/>
            <a:endCxn id="4" idx="2"/>
          </p:cNvCxnSpPr>
          <p:nvPr/>
        </p:nvCxnSpPr>
        <p:spPr>
          <a:xfrm rot="16200000" flipV="1">
            <a:off x="321872" y="3682074"/>
            <a:ext cx="2408034" cy="829201"/>
          </a:xfrm>
          <a:prstGeom prst="curvedConnector3">
            <a:avLst>
              <a:gd name="adj1" fmla="val 30773"/>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54D2679-6C6E-49E3-991E-DE688F7B2B74}"/>
              </a:ext>
            </a:extLst>
          </p:cNvPr>
          <p:cNvSpPr/>
          <p:nvPr/>
        </p:nvSpPr>
        <p:spPr>
          <a:xfrm>
            <a:off x="302700" y="5300692"/>
            <a:ext cx="5177636" cy="646331"/>
          </a:xfrm>
          <a:prstGeom prst="rect">
            <a:avLst/>
          </a:prstGeom>
        </p:spPr>
        <p:txBody>
          <a:bodyPr wrap="none">
            <a:spAutoFit/>
          </a:bodyPr>
          <a:lstStyle/>
          <a:p>
            <a:pPr algn="ctr"/>
            <a:r>
              <a:rPr lang="en-US" dirty="0"/>
              <a:t>You learn something that doesn’t match the process</a:t>
            </a:r>
          </a:p>
          <a:p>
            <a:r>
              <a:rPr lang="en-US" b="1" i="1" dirty="0"/>
              <a:t>	Generalization</a:t>
            </a:r>
          </a:p>
        </p:txBody>
      </p:sp>
      <p:cxnSp>
        <p:nvCxnSpPr>
          <p:cNvPr id="26" name="Connector: Curved 25">
            <a:extLst>
              <a:ext uri="{FF2B5EF4-FFF2-40B4-BE49-F238E27FC236}">
                <a16:creationId xmlns:a16="http://schemas.microsoft.com/office/drawing/2014/main" id="{ADE33B49-0D63-4F4D-A4E3-967538ED009E}"/>
              </a:ext>
            </a:extLst>
          </p:cNvPr>
          <p:cNvCxnSpPr>
            <a:cxnSpLocks/>
          </p:cNvCxnSpPr>
          <p:nvPr/>
        </p:nvCxnSpPr>
        <p:spPr>
          <a:xfrm flipV="1">
            <a:off x="4247909" y="4012420"/>
            <a:ext cx="929728" cy="532455"/>
          </a:xfrm>
          <a:prstGeom prst="curvedConnector3">
            <a:avLst>
              <a:gd name="adj1" fmla="val 98553"/>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D9E6009-39AD-4FB1-9051-B51C5386572D}"/>
              </a:ext>
            </a:extLst>
          </p:cNvPr>
          <p:cNvSpPr/>
          <p:nvPr/>
        </p:nvSpPr>
        <p:spPr>
          <a:xfrm>
            <a:off x="1559794" y="4151620"/>
            <a:ext cx="3152979" cy="646331"/>
          </a:xfrm>
          <a:prstGeom prst="rect">
            <a:avLst/>
          </a:prstGeom>
        </p:spPr>
        <p:txBody>
          <a:bodyPr wrap="square">
            <a:spAutoFit/>
          </a:bodyPr>
          <a:lstStyle/>
          <a:p>
            <a:pPr algn="ctr"/>
            <a:r>
              <a:rPr lang="en-US" dirty="0"/>
              <a:t>Your feature engineering </a:t>
            </a:r>
          </a:p>
          <a:p>
            <a:pPr algn="ctr"/>
            <a:r>
              <a:rPr lang="en-US" dirty="0"/>
              <a:t>loses important detail</a:t>
            </a:r>
            <a:endParaRPr lang="en-US" b="1" i="1" dirty="0"/>
          </a:p>
        </p:txBody>
      </p:sp>
      <p:cxnSp>
        <p:nvCxnSpPr>
          <p:cNvPr id="29" name="Connector: Curved 28">
            <a:extLst>
              <a:ext uri="{FF2B5EF4-FFF2-40B4-BE49-F238E27FC236}">
                <a16:creationId xmlns:a16="http://schemas.microsoft.com/office/drawing/2014/main" id="{98DEF46D-0659-41ED-84E0-119119BEDF5E}"/>
              </a:ext>
            </a:extLst>
          </p:cNvPr>
          <p:cNvCxnSpPr>
            <a:cxnSpLocks/>
          </p:cNvCxnSpPr>
          <p:nvPr/>
        </p:nvCxnSpPr>
        <p:spPr>
          <a:xfrm rot="10800000" flipV="1">
            <a:off x="1904154" y="1381043"/>
            <a:ext cx="665428" cy="616529"/>
          </a:xfrm>
          <a:prstGeom prst="curvedConnector3">
            <a:avLst>
              <a:gd name="adj1" fmla="val 50000"/>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B9037DE-16F1-44FB-AC9F-ECA72A39E4E0}"/>
              </a:ext>
            </a:extLst>
          </p:cNvPr>
          <p:cNvSpPr/>
          <p:nvPr/>
        </p:nvSpPr>
        <p:spPr>
          <a:xfrm>
            <a:off x="0" y="945290"/>
            <a:ext cx="5177636" cy="369332"/>
          </a:xfrm>
          <a:prstGeom prst="rect">
            <a:avLst/>
          </a:prstGeom>
        </p:spPr>
        <p:txBody>
          <a:bodyPr wrap="square">
            <a:spAutoFit/>
          </a:bodyPr>
          <a:lstStyle/>
          <a:p>
            <a:pPr algn="ctr"/>
            <a:r>
              <a:rPr lang="en-US" dirty="0"/>
              <a:t>User’s Tastes change</a:t>
            </a:r>
            <a:endParaRPr lang="en-US" b="1" i="1" dirty="0"/>
          </a:p>
        </p:txBody>
      </p:sp>
      <p:cxnSp>
        <p:nvCxnSpPr>
          <p:cNvPr id="36" name="Connector: Curved 35">
            <a:extLst>
              <a:ext uri="{FF2B5EF4-FFF2-40B4-BE49-F238E27FC236}">
                <a16:creationId xmlns:a16="http://schemas.microsoft.com/office/drawing/2014/main" id="{D00A3BFC-1896-41B9-89C1-3CDA148D9CB6}"/>
              </a:ext>
            </a:extLst>
          </p:cNvPr>
          <p:cNvCxnSpPr>
            <a:cxnSpLocks/>
            <a:endCxn id="7" idx="0"/>
          </p:cNvCxnSpPr>
          <p:nvPr/>
        </p:nvCxnSpPr>
        <p:spPr>
          <a:xfrm rot="16200000" flipH="1">
            <a:off x="5110244" y="1792769"/>
            <a:ext cx="477005" cy="342220"/>
          </a:xfrm>
          <a:prstGeom prst="curvedConnector3">
            <a:avLst>
              <a:gd name="adj1" fmla="val 50000"/>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52E91D6-F050-40AB-A2F3-26188461EF9D}"/>
              </a:ext>
            </a:extLst>
          </p:cNvPr>
          <p:cNvSpPr/>
          <p:nvPr/>
        </p:nvSpPr>
        <p:spPr>
          <a:xfrm>
            <a:off x="3943366" y="1374254"/>
            <a:ext cx="2972930" cy="369332"/>
          </a:xfrm>
          <a:prstGeom prst="rect">
            <a:avLst/>
          </a:prstGeom>
        </p:spPr>
        <p:txBody>
          <a:bodyPr wrap="square">
            <a:spAutoFit/>
          </a:bodyPr>
          <a:lstStyle/>
          <a:p>
            <a:pPr algn="ctr"/>
            <a:r>
              <a:rPr lang="en-US" dirty="0"/>
              <a:t>You don’t log the right data</a:t>
            </a:r>
            <a:endParaRPr lang="en-US" b="1" i="1" dirty="0"/>
          </a:p>
        </p:txBody>
      </p:sp>
      <p:cxnSp>
        <p:nvCxnSpPr>
          <p:cNvPr id="42" name="Connector: Curved 41">
            <a:extLst>
              <a:ext uri="{FF2B5EF4-FFF2-40B4-BE49-F238E27FC236}">
                <a16:creationId xmlns:a16="http://schemas.microsoft.com/office/drawing/2014/main" id="{76ABB411-DA23-4F15-8A38-D902062644A4}"/>
              </a:ext>
            </a:extLst>
          </p:cNvPr>
          <p:cNvCxnSpPr>
            <a:cxnSpLocks/>
          </p:cNvCxnSpPr>
          <p:nvPr/>
        </p:nvCxnSpPr>
        <p:spPr>
          <a:xfrm rot="5400000">
            <a:off x="8663919" y="917402"/>
            <a:ext cx="1038608" cy="842376"/>
          </a:xfrm>
          <a:prstGeom prst="curvedConnector3">
            <a:avLst>
              <a:gd name="adj1" fmla="val 50000"/>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63EADA1-BD62-495A-A67F-0493675FAA8C}"/>
              </a:ext>
            </a:extLst>
          </p:cNvPr>
          <p:cNvSpPr/>
          <p:nvPr/>
        </p:nvSpPr>
        <p:spPr>
          <a:xfrm>
            <a:off x="6916296" y="426030"/>
            <a:ext cx="3152979" cy="646331"/>
          </a:xfrm>
          <a:prstGeom prst="rect">
            <a:avLst/>
          </a:prstGeom>
        </p:spPr>
        <p:txBody>
          <a:bodyPr wrap="square">
            <a:spAutoFit/>
          </a:bodyPr>
          <a:lstStyle/>
          <a:p>
            <a:pPr algn="ctr"/>
            <a:r>
              <a:rPr lang="en-US" dirty="0"/>
              <a:t>Your training set is too small</a:t>
            </a:r>
          </a:p>
          <a:p>
            <a:pPr algn="ctr"/>
            <a:r>
              <a:rPr lang="en-US" dirty="0"/>
              <a:t>Or is biased</a:t>
            </a:r>
          </a:p>
        </p:txBody>
      </p:sp>
      <p:pic>
        <p:nvPicPr>
          <p:cNvPr id="45" name="Picture 44">
            <a:extLst>
              <a:ext uri="{FF2B5EF4-FFF2-40B4-BE49-F238E27FC236}">
                <a16:creationId xmlns:a16="http://schemas.microsoft.com/office/drawing/2014/main" id="{61308471-09A1-441A-B46B-EDAB7E3F40EA}"/>
              </a:ext>
            </a:extLst>
          </p:cNvPr>
          <p:cNvPicPr>
            <a:picLocks noChangeAspect="1"/>
          </p:cNvPicPr>
          <p:nvPr/>
        </p:nvPicPr>
        <p:blipFill rotWithShape="1">
          <a:blip r:embed="rId4"/>
          <a:srcRect l="22687" t="16672" r="24041" b="64423"/>
          <a:stretch/>
        </p:blipFill>
        <p:spPr>
          <a:xfrm>
            <a:off x="8309658" y="5372837"/>
            <a:ext cx="3044142" cy="810228"/>
          </a:xfrm>
          <a:prstGeom prst="rect">
            <a:avLst/>
          </a:prstGeom>
        </p:spPr>
      </p:pic>
      <p:cxnSp>
        <p:nvCxnSpPr>
          <p:cNvPr id="46" name="Connector: Curved 45">
            <a:extLst>
              <a:ext uri="{FF2B5EF4-FFF2-40B4-BE49-F238E27FC236}">
                <a16:creationId xmlns:a16="http://schemas.microsoft.com/office/drawing/2014/main" id="{6775718B-C014-4A99-9C2A-17FBCFDCDEC3}"/>
              </a:ext>
            </a:extLst>
          </p:cNvPr>
          <p:cNvCxnSpPr>
            <a:cxnSpLocks/>
            <a:stCxn id="47" idx="2"/>
          </p:cNvCxnSpPr>
          <p:nvPr/>
        </p:nvCxnSpPr>
        <p:spPr>
          <a:xfrm rot="5400000">
            <a:off x="10137252" y="4635824"/>
            <a:ext cx="713505" cy="1191809"/>
          </a:xfrm>
          <a:prstGeom prst="curvedConnector2">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F943BE3-0AA7-4E83-A0E6-07F4279F285A}"/>
              </a:ext>
            </a:extLst>
          </p:cNvPr>
          <p:cNvSpPr/>
          <p:nvPr/>
        </p:nvSpPr>
        <p:spPr>
          <a:xfrm>
            <a:off x="10069275" y="3951646"/>
            <a:ext cx="2041265" cy="923330"/>
          </a:xfrm>
          <a:prstGeom prst="rect">
            <a:avLst/>
          </a:prstGeom>
        </p:spPr>
        <p:txBody>
          <a:bodyPr wrap="square">
            <a:spAutoFit/>
          </a:bodyPr>
          <a:lstStyle/>
          <a:p>
            <a:pPr algn="ctr"/>
            <a:r>
              <a:rPr lang="en-US" dirty="0"/>
              <a:t>You pick the wrong</a:t>
            </a:r>
          </a:p>
          <a:p>
            <a:pPr algn="ctr"/>
            <a:r>
              <a:rPr lang="en-US" dirty="0"/>
              <a:t>Model type</a:t>
            </a:r>
          </a:p>
          <a:p>
            <a:pPr algn="ctr"/>
            <a:r>
              <a:rPr lang="en-US" b="1" i="1" dirty="0"/>
              <a:t>Bias / Variance</a:t>
            </a:r>
          </a:p>
        </p:txBody>
      </p:sp>
      <p:cxnSp>
        <p:nvCxnSpPr>
          <p:cNvPr id="52" name="Connector: Curved 51">
            <a:extLst>
              <a:ext uri="{FF2B5EF4-FFF2-40B4-BE49-F238E27FC236}">
                <a16:creationId xmlns:a16="http://schemas.microsoft.com/office/drawing/2014/main" id="{1C700B28-2C06-4D71-AF9D-B01346F88D9F}"/>
              </a:ext>
            </a:extLst>
          </p:cNvPr>
          <p:cNvCxnSpPr>
            <a:cxnSpLocks/>
            <a:stCxn id="53" idx="2"/>
          </p:cNvCxnSpPr>
          <p:nvPr/>
        </p:nvCxnSpPr>
        <p:spPr>
          <a:xfrm rot="16200000" flipH="1">
            <a:off x="7144881" y="4687900"/>
            <a:ext cx="606577" cy="1473008"/>
          </a:xfrm>
          <a:prstGeom prst="curvedConnector2">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09C981FE-BF41-4F3D-B74B-76ADBC010157}"/>
              </a:ext>
            </a:extLst>
          </p:cNvPr>
          <p:cNvSpPr/>
          <p:nvPr/>
        </p:nvSpPr>
        <p:spPr>
          <a:xfrm>
            <a:off x="5691032" y="4474785"/>
            <a:ext cx="2041265" cy="646331"/>
          </a:xfrm>
          <a:prstGeom prst="rect">
            <a:avLst/>
          </a:prstGeom>
        </p:spPr>
        <p:txBody>
          <a:bodyPr wrap="square">
            <a:spAutoFit/>
          </a:bodyPr>
          <a:lstStyle/>
          <a:p>
            <a:pPr algn="ctr"/>
            <a:r>
              <a:rPr lang="en-US" dirty="0"/>
              <a:t>Your Optimization takes too long</a:t>
            </a:r>
            <a:endParaRPr lang="en-US" b="1" i="1" dirty="0"/>
          </a:p>
        </p:txBody>
      </p:sp>
      <p:sp>
        <p:nvSpPr>
          <p:cNvPr id="57" name="TextBox 56">
            <a:extLst>
              <a:ext uri="{FF2B5EF4-FFF2-40B4-BE49-F238E27FC236}">
                <a16:creationId xmlns:a16="http://schemas.microsoft.com/office/drawing/2014/main" id="{9008BFDE-F378-44F8-AEE7-502650DFB535}"/>
              </a:ext>
            </a:extLst>
          </p:cNvPr>
          <p:cNvSpPr txBox="1"/>
          <p:nvPr/>
        </p:nvSpPr>
        <p:spPr>
          <a:xfrm>
            <a:off x="2742806" y="6436688"/>
            <a:ext cx="6706388" cy="369332"/>
          </a:xfrm>
          <a:prstGeom prst="rect">
            <a:avLst/>
          </a:prstGeom>
          <a:noFill/>
        </p:spPr>
        <p:txBody>
          <a:bodyPr wrap="none" rtlCol="0">
            <a:spAutoFit/>
          </a:bodyPr>
          <a:lstStyle/>
          <a:p>
            <a:r>
              <a:rPr lang="en-US" dirty="0"/>
              <a:t>And then you have to deploy it, hook it to users, and run it over time…</a:t>
            </a:r>
          </a:p>
        </p:txBody>
      </p:sp>
    </p:spTree>
    <p:extLst>
      <p:ext uri="{BB962C8B-B14F-4D97-AF65-F5344CB8AC3E}">
        <p14:creationId xmlns:p14="http://schemas.microsoft.com/office/powerpoint/2010/main" val="22843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ppt_x"/>
                                          </p:val>
                                        </p:tav>
                                        <p:tav tm="100000">
                                          <p:val>
                                            <p:strVal val="#ppt_x"/>
                                          </p:val>
                                        </p:tav>
                                      </p:tavLst>
                                    </p:anim>
                                    <p:anim calcmode="lin" valueType="num">
                                      <p:cBhvr additive="base">
                                        <p:cTn id="48" dur="50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fill="hold"/>
                                        <p:tgtEl>
                                          <p:spTgt spid="53"/>
                                        </p:tgtEl>
                                        <p:attrNameLst>
                                          <p:attrName>ppt_x</p:attrName>
                                        </p:attrNameLst>
                                      </p:cBhvr>
                                      <p:tavLst>
                                        <p:tav tm="0">
                                          <p:val>
                                            <p:strVal val="#ppt_x"/>
                                          </p:val>
                                        </p:tav>
                                        <p:tav tm="100000">
                                          <p:val>
                                            <p:strVal val="#ppt_x"/>
                                          </p:val>
                                        </p:tav>
                                      </p:tavLst>
                                    </p:anim>
                                    <p:anim calcmode="lin" valueType="num">
                                      <p:cBhvr additive="base">
                                        <p:cTn id="58" dur="500" fill="hold"/>
                                        <p:tgtEl>
                                          <p:spTgt spid="5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ppt_x"/>
                                          </p:val>
                                        </p:tav>
                                        <p:tav tm="100000">
                                          <p:val>
                                            <p:strVal val="#ppt_x"/>
                                          </p:val>
                                        </p:tav>
                                      </p:tavLst>
                                    </p:anim>
                                    <p:anim calcmode="lin" valueType="num">
                                      <p:cBhvr additive="base">
                                        <p:cTn id="6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ppt_x"/>
                                          </p:val>
                                        </p:tav>
                                        <p:tav tm="100000">
                                          <p:val>
                                            <p:strVal val="#ppt_x"/>
                                          </p:val>
                                        </p:tav>
                                      </p:tavLst>
                                    </p:anim>
                                    <p:anim calcmode="lin" valueType="num">
                                      <p:cBhvr additive="base">
                                        <p:cTn id="7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8" grpId="0"/>
      <p:bldP spid="30" grpId="0"/>
      <p:bldP spid="37" grpId="0"/>
      <p:bldP spid="43" grpId="0"/>
      <p:bldP spid="47" grpId="0"/>
      <p:bldP spid="53"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D306-BC7B-472A-8F64-2C7A272C8F40}"/>
              </a:ext>
            </a:extLst>
          </p:cNvPr>
          <p:cNvSpPr>
            <a:spLocks noGrp="1"/>
          </p:cNvSpPr>
          <p:nvPr>
            <p:ph type="title"/>
          </p:nvPr>
        </p:nvSpPr>
        <p:spPr/>
        <p:txBody>
          <a:bodyPr/>
          <a:lstStyle/>
          <a:p>
            <a:r>
              <a:rPr lang="en-US" dirty="0">
                <a:latin typeface="Yantiq" panose="02000503000000000000" pitchFamily="2" charset="0"/>
              </a:rPr>
              <a:t>Making Working Systems</a:t>
            </a:r>
          </a:p>
        </p:txBody>
      </p:sp>
      <p:sp>
        <p:nvSpPr>
          <p:cNvPr id="4" name="Text Placeholder 3">
            <a:extLst>
              <a:ext uri="{FF2B5EF4-FFF2-40B4-BE49-F238E27FC236}">
                <a16:creationId xmlns:a16="http://schemas.microsoft.com/office/drawing/2014/main" id="{BF9B8EC4-9237-4665-8843-2471F4087A9C}"/>
              </a:ext>
            </a:extLst>
          </p:cNvPr>
          <p:cNvSpPr>
            <a:spLocks noGrp="1"/>
          </p:cNvSpPr>
          <p:nvPr>
            <p:ph type="body" idx="1"/>
          </p:nvPr>
        </p:nvSpPr>
        <p:spPr/>
        <p:txBody>
          <a:bodyPr/>
          <a:lstStyle/>
          <a:p>
            <a:r>
              <a:rPr lang="en-US" dirty="0">
                <a:latin typeface="Yantiq" panose="02000503000000000000" pitchFamily="2" charset="0"/>
              </a:rPr>
              <a:t>Traditional Software</a:t>
            </a:r>
          </a:p>
        </p:txBody>
      </p:sp>
      <p:sp>
        <p:nvSpPr>
          <p:cNvPr id="3" name="Content Placeholder 2">
            <a:extLst>
              <a:ext uri="{FF2B5EF4-FFF2-40B4-BE49-F238E27FC236}">
                <a16:creationId xmlns:a16="http://schemas.microsoft.com/office/drawing/2014/main" id="{B93025DC-8639-450F-83D7-DFF86DFDC872}"/>
              </a:ext>
            </a:extLst>
          </p:cNvPr>
          <p:cNvSpPr>
            <a:spLocks noGrp="1"/>
          </p:cNvSpPr>
          <p:nvPr>
            <p:ph sz="half" idx="2"/>
          </p:nvPr>
        </p:nvSpPr>
        <p:spPr/>
        <p:txBody>
          <a:bodyPr>
            <a:normAutofit/>
          </a:bodyPr>
          <a:lstStyle/>
          <a:p>
            <a:pPr lvl="1"/>
            <a:r>
              <a:rPr lang="en-US" dirty="0">
                <a:latin typeface="Yantiq" panose="02000503000000000000" pitchFamily="2" charset="0"/>
              </a:rPr>
              <a:t>Programming Languages</a:t>
            </a:r>
          </a:p>
          <a:p>
            <a:pPr lvl="1"/>
            <a:r>
              <a:rPr lang="en-US" dirty="0">
                <a:latin typeface="Yantiq" panose="02000503000000000000" pitchFamily="2" charset="0"/>
              </a:rPr>
              <a:t>Algorithms</a:t>
            </a:r>
          </a:p>
          <a:p>
            <a:pPr lvl="1"/>
            <a:r>
              <a:rPr lang="en-US" dirty="0">
                <a:latin typeface="Yantiq" panose="02000503000000000000" pitchFamily="2" charset="0"/>
              </a:rPr>
              <a:t>Data Structures</a:t>
            </a:r>
          </a:p>
          <a:p>
            <a:pPr lvl="1"/>
            <a:r>
              <a:rPr lang="en-US" dirty="0">
                <a:latin typeface="Yantiq" panose="02000503000000000000" pitchFamily="2" charset="0"/>
              </a:rPr>
              <a:t>Networking</a:t>
            </a:r>
          </a:p>
          <a:p>
            <a:pPr lvl="1"/>
            <a:r>
              <a:rPr lang="en-US" dirty="0">
                <a:latin typeface="Yantiq" panose="02000503000000000000" pitchFamily="2" charset="0"/>
              </a:rPr>
              <a:t>Etc.</a:t>
            </a:r>
          </a:p>
          <a:p>
            <a:pPr lvl="1"/>
            <a:endParaRPr lang="en-US" dirty="0">
              <a:latin typeface="Yantiq" panose="02000503000000000000" pitchFamily="2" charset="0"/>
            </a:endParaRPr>
          </a:p>
          <a:p>
            <a:pPr lvl="1"/>
            <a:endParaRPr lang="en-US" dirty="0">
              <a:latin typeface="Yantiq" panose="02000503000000000000" pitchFamily="2" charset="0"/>
            </a:endParaRPr>
          </a:p>
          <a:p>
            <a:pPr lvl="1"/>
            <a:endParaRPr lang="en-US" dirty="0">
              <a:latin typeface="Yantiq" panose="02000503000000000000" pitchFamily="2" charset="0"/>
            </a:endParaRPr>
          </a:p>
          <a:p>
            <a:pPr marL="0" indent="0">
              <a:buNone/>
            </a:pPr>
            <a:r>
              <a:rPr lang="en-US" dirty="0">
                <a:latin typeface="Yantiq" panose="02000503000000000000" pitchFamily="2" charset="0"/>
              </a:rPr>
              <a:t>Software Engineering </a:t>
            </a:r>
          </a:p>
        </p:txBody>
      </p:sp>
      <p:sp>
        <p:nvSpPr>
          <p:cNvPr id="5" name="Text Placeholder 4">
            <a:extLst>
              <a:ext uri="{FF2B5EF4-FFF2-40B4-BE49-F238E27FC236}">
                <a16:creationId xmlns:a16="http://schemas.microsoft.com/office/drawing/2014/main" id="{F423506E-D0C0-432F-A8EF-8D2668E193A7}"/>
              </a:ext>
            </a:extLst>
          </p:cNvPr>
          <p:cNvSpPr>
            <a:spLocks noGrp="1"/>
          </p:cNvSpPr>
          <p:nvPr>
            <p:ph type="body" sz="quarter" idx="3"/>
          </p:nvPr>
        </p:nvSpPr>
        <p:spPr/>
        <p:txBody>
          <a:bodyPr/>
          <a:lstStyle/>
          <a:p>
            <a:r>
              <a:rPr lang="en-US" dirty="0">
                <a:latin typeface="Yantiq" panose="02000503000000000000" pitchFamily="2" charset="0"/>
              </a:rPr>
              <a:t>AI and Machine Learning</a:t>
            </a:r>
          </a:p>
        </p:txBody>
      </p:sp>
      <p:sp>
        <p:nvSpPr>
          <p:cNvPr id="6" name="Content Placeholder 5">
            <a:extLst>
              <a:ext uri="{FF2B5EF4-FFF2-40B4-BE49-F238E27FC236}">
                <a16:creationId xmlns:a16="http://schemas.microsoft.com/office/drawing/2014/main" id="{69497EE0-975B-44E0-A233-82DDEFA71F5A}"/>
              </a:ext>
            </a:extLst>
          </p:cNvPr>
          <p:cNvSpPr>
            <a:spLocks noGrp="1"/>
          </p:cNvSpPr>
          <p:nvPr>
            <p:ph sz="quarter" idx="4"/>
          </p:nvPr>
        </p:nvSpPr>
        <p:spPr>
          <a:xfrm>
            <a:off x="6172199" y="2505075"/>
            <a:ext cx="5728855" cy="3684588"/>
          </a:xfrm>
        </p:spPr>
        <p:txBody>
          <a:bodyPr>
            <a:normAutofit/>
          </a:bodyPr>
          <a:lstStyle/>
          <a:p>
            <a:pPr lvl="1"/>
            <a:r>
              <a:rPr lang="en-US" dirty="0">
                <a:latin typeface="Yantiq" panose="02000503000000000000" pitchFamily="2" charset="0"/>
              </a:rPr>
              <a:t>Statistics</a:t>
            </a:r>
          </a:p>
          <a:p>
            <a:pPr lvl="1"/>
            <a:r>
              <a:rPr lang="en-US" dirty="0">
                <a:latin typeface="Yantiq" panose="02000503000000000000" pitchFamily="2" charset="0"/>
              </a:rPr>
              <a:t>Data Science</a:t>
            </a:r>
          </a:p>
          <a:p>
            <a:pPr lvl="1"/>
            <a:r>
              <a:rPr lang="en-US" dirty="0">
                <a:latin typeface="Yantiq" panose="02000503000000000000" pitchFamily="2" charset="0"/>
              </a:rPr>
              <a:t>Machine Learning</a:t>
            </a:r>
          </a:p>
          <a:p>
            <a:pPr lvl="1"/>
            <a:r>
              <a:rPr lang="en-US" dirty="0">
                <a:latin typeface="Yantiq" panose="02000503000000000000" pitchFamily="2" charset="0"/>
              </a:rPr>
              <a:t>Computer Vision</a:t>
            </a:r>
          </a:p>
          <a:p>
            <a:pPr lvl="1"/>
            <a:r>
              <a:rPr lang="en-US" dirty="0">
                <a:latin typeface="Yantiq" panose="02000503000000000000" pitchFamily="2" charset="0"/>
              </a:rPr>
              <a:t>Natural Language Processing</a:t>
            </a:r>
          </a:p>
          <a:p>
            <a:pPr lvl="1"/>
            <a:endParaRPr lang="en-US" dirty="0">
              <a:latin typeface="Yantiq" panose="02000503000000000000" pitchFamily="2" charset="0"/>
            </a:endParaRPr>
          </a:p>
          <a:p>
            <a:pPr lvl="1"/>
            <a:endParaRPr lang="en-US" dirty="0">
              <a:latin typeface="Yantiq" panose="02000503000000000000" pitchFamily="2" charset="0"/>
            </a:endParaRPr>
          </a:p>
          <a:p>
            <a:pPr lvl="1"/>
            <a:endParaRPr lang="en-US" dirty="0">
              <a:latin typeface="Yantiq" panose="02000503000000000000" pitchFamily="2" charset="0"/>
            </a:endParaRPr>
          </a:p>
          <a:p>
            <a:pPr marL="0" indent="0">
              <a:buNone/>
            </a:pPr>
            <a:r>
              <a:rPr lang="en-US" dirty="0">
                <a:latin typeface="Yantiq" panose="02000503000000000000" pitchFamily="2" charset="0"/>
              </a:rPr>
              <a:t>Machine Learning Engineering</a:t>
            </a:r>
          </a:p>
        </p:txBody>
      </p:sp>
    </p:spTree>
    <p:extLst>
      <p:ext uri="{BB962C8B-B14F-4D97-AF65-F5344CB8AC3E}">
        <p14:creationId xmlns:p14="http://schemas.microsoft.com/office/powerpoint/2010/main" val="119770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1EE30C4-F3E1-4019-AE11-4EACBF23D28B}"/>
              </a:ext>
            </a:extLst>
          </p:cNvPr>
          <p:cNvGraphicFramePr>
            <a:graphicFrameLocks noGrp="1"/>
          </p:cNvGraphicFramePr>
          <p:nvPr>
            <p:extLst>
              <p:ext uri="{D42A27DB-BD31-4B8C-83A1-F6EECF244321}">
                <p14:modId xmlns:p14="http://schemas.microsoft.com/office/powerpoint/2010/main" val="53177634"/>
              </p:ext>
            </p:extLst>
          </p:nvPr>
        </p:nvGraphicFramePr>
        <p:xfrm>
          <a:off x="497642" y="468352"/>
          <a:ext cx="10493446" cy="6024524"/>
        </p:xfrm>
        <a:graphic>
          <a:graphicData uri="http://schemas.openxmlformats.org/drawingml/2006/table">
            <a:tbl>
              <a:tblPr firstRow="1" firstCol="1" bandRow="1">
                <a:tableStyleId>{5940675A-B579-460E-94D1-54222C63F5DA}</a:tableStyleId>
              </a:tblPr>
              <a:tblGrid>
                <a:gridCol w="3497316">
                  <a:extLst>
                    <a:ext uri="{9D8B030D-6E8A-4147-A177-3AD203B41FA5}">
                      <a16:colId xmlns:a16="http://schemas.microsoft.com/office/drawing/2014/main" val="3708166278"/>
                    </a:ext>
                  </a:extLst>
                </a:gridCol>
                <a:gridCol w="3497316">
                  <a:extLst>
                    <a:ext uri="{9D8B030D-6E8A-4147-A177-3AD203B41FA5}">
                      <a16:colId xmlns:a16="http://schemas.microsoft.com/office/drawing/2014/main" val="2353082453"/>
                    </a:ext>
                  </a:extLst>
                </a:gridCol>
                <a:gridCol w="3498814">
                  <a:extLst>
                    <a:ext uri="{9D8B030D-6E8A-4147-A177-3AD203B41FA5}">
                      <a16:colId xmlns:a16="http://schemas.microsoft.com/office/drawing/2014/main" val="3088267878"/>
                    </a:ext>
                  </a:extLst>
                </a:gridCol>
              </a:tblGrid>
              <a:tr h="463782">
                <a:tc>
                  <a:txBody>
                    <a:bodyPr/>
                    <a:lstStyle/>
                    <a:p>
                      <a:pPr marL="0" marR="0" algn="ctr">
                        <a:lnSpc>
                          <a:spcPct val="107000"/>
                        </a:lnSpc>
                        <a:spcBef>
                          <a:spcPts val="0"/>
                        </a:spcBef>
                        <a:spcAft>
                          <a:spcPts val="0"/>
                        </a:spcAft>
                      </a:pPr>
                      <a:r>
                        <a:rPr lang="en-US" sz="2400" dirty="0">
                          <a:effectLst/>
                        </a:rPr>
                        <a:t>ML Careers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Core Activity</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rPr>
                        <a:t>Core Skills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602708"/>
                  </a:ext>
                </a:extLst>
              </a:tr>
              <a:tr h="875254">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6357901"/>
                  </a:ext>
                </a:extLst>
              </a:tr>
              <a:tr h="1171372">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20566031"/>
                  </a:ext>
                </a:extLst>
              </a:tr>
              <a:tr h="1467490">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508682"/>
                  </a:ext>
                </a:extLst>
              </a:tr>
              <a:tr h="875254">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6246155"/>
                  </a:ext>
                </a:extLst>
              </a:tr>
              <a:tr h="1171372">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2003202"/>
                  </a:ext>
                </a:extLst>
              </a:tr>
            </a:tbl>
          </a:graphicData>
        </a:graphic>
      </p:graphicFrame>
      <p:sp>
        <p:nvSpPr>
          <p:cNvPr id="2" name="TextBox 1">
            <a:extLst>
              <a:ext uri="{FF2B5EF4-FFF2-40B4-BE49-F238E27FC236}">
                <a16:creationId xmlns:a16="http://schemas.microsoft.com/office/drawing/2014/main" id="{A70526E6-DA57-494D-B7F1-E0BE3DB7E021}"/>
              </a:ext>
            </a:extLst>
          </p:cNvPr>
          <p:cNvSpPr txBox="1"/>
          <p:nvPr/>
        </p:nvSpPr>
        <p:spPr>
          <a:xfrm>
            <a:off x="4078224" y="1171920"/>
            <a:ext cx="3279648" cy="338554"/>
          </a:xfrm>
          <a:prstGeom prst="rect">
            <a:avLst/>
          </a:prstGeom>
          <a:noFill/>
        </p:spPr>
        <p:txBody>
          <a:bodyPr wrap="square" rtlCol="0" anchor="ctr">
            <a:spAutoFit/>
          </a:bodyPr>
          <a:lstStyle/>
          <a:p>
            <a:pPr algn="ctr"/>
            <a:r>
              <a:rPr lang="en-US" sz="1600" dirty="0"/>
              <a:t>Advance Human Knowledge</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CB88FEDC-E297-495C-B58D-A003F56FA3E3}"/>
              </a:ext>
            </a:extLst>
          </p:cNvPr>
          <p:cNvSpPr txBox="1"/>
          <p:nvPr/>
        </p:nvSpPr>
        <p:spPr>
          <a:xfrm>
            <a:off x="7595616" y="1037427"/>
            <a:ext cx="3279648" cy="607539"/>
          </a:xfrm>
          <a:prstGeom prst="rect">
            <a:avLst/>
          </a:prstGeom>
          <a:noFill/>
        </p:spPr>
        <p:txBody>
          <a:bodyPr wrap="square" rtlCol="0" anchor="ctr">
            <a:spAutoFit/>
          </a:bodyPr>
          <a:lstStyle/>
          <a:p>
            <a:pPr algn="ctr">
              <a:lnSpc>
                <a:spcPct val="107000"/>
              </a:lnSpc>
            </a:pPr>
            <a:r>
              <a:rPr lang="en-US" sz="1600" dirty="0"/>
              <a:t>Scientific Method, Math, Basic Software Engineering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9D841737-2032-4A07-9938-1050A2E70556}"/>
              </a:ext>
            </a:extLst>
          </p:cNvPr>
          <p:cNvSpPr txBox="1"/>
          <p:nvPr/>
        </p:nvSpPr>
        <p:spPr>
          <a:xfrm>
            <a:off x="4104541" y="2214042"/>
            <a:ext cx="3279648" cy="338554"/>
          </a:xfrm>
          <a:prstGeom prst="rect">
            <a:avLst/>
          </a:prstGeom>
          <a:noFill/>
        </p:spPr>
        <p:txBody>
          <a:bodyPr wrap="square" rtlCol="0" anchor="ctr">
            <a:spAutoFit/>
          </a:bodyPr>
          <a:lstStyle/>
          <a:p>
            <a:pPr algn="ctr"/>
            <a:r>
              <a:rPr lang="en-US" sz="1600" dirty="0"/>
              <a:t>Stories from Data</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D5E903C9-5BD4-45C0-AE77-7F0201495E3B}"/>
              </a:ext>
            </a:extLst>
          </p:cNvPr>
          <p:cNvSpPr txBox="1"/>
          <p:nvPr/>
        </p:nvSpPr>
        <p:spPr>
          <a:xfrm>
            <a:off x="7595616" y="2079549"/>
            <a:ext cx="3279648" cy="607539"/>
          </a:xfrm>
          <a:prstGeom prst="rect">
            <a:avLst/>
          </a:prstGeom>
          <a:noFill/>
        </p:spPr>
        <p:txBody>
          <a:bodyPr wrap="square" rtlCol="0" anchor="ctr">
            <a:spAutoFit/>
          </a:bodyPr>
          <a:lstStyle/>
          <a:p>
            <a:pPr algn="ctr">
              <a:lnSpc>
                <a:spcPct val="107000"/>
              </a:lnSpc>
            </a:pPr>
            <a:r>
              <a:rPr lang="en-US" sz="1600" dirty="0"/>
              <a:t>Statistics, Data Manipulation, Some Modeling, Communication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81D08A7B-D7EE-4335-A7B8-17225C04F385}"/>
              </a:ext>
            </a:extLst>
          </p:cNvPr>
          <p:cNvSpPr txBox="1"/>
          <p:nvPr/>
        </p:nvSpPr>
        <p:spPr>
          <a:xfrm>
            <a:off x="4104541" y="3503657"/>
            <a:ext cx="3279648" cy="344069"/>
          </a:xfrm>
          <a:prstGeom prst="rect">
            <a:avLst/>
          </a:prstGeom>
          <a:noFill/>
        </p:spPr>
        <p:txBody>
          <a:bodyPr wrap="square" rtlCol="0" anchor="ctr">
            <a:spAutoFit/>
          </a:bodyPr>
          <a:lstStyle/>
          <a:p>
            <a:pPr algn="ctr">
              <a:lnSpc>
                <a:spcPct val="107000"/>
              </a:lnSpc>
            </a:pPr>
            <a:r>
              <a:rPr lang="en-US" sz="1600" dirty="0"/>
              <a:t>Build Predictive Models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B77022F3-5244-4C20-8993-E8B0012D1F35}"/>
              </a:ext>
            </a:extLst>
          </p:cNvPr>
          <p:cNvSpPr txBox="1"/>
          <p:nvPr/>
        </p:nvSpPr>
        <p:spPr>
          <a:xfrm>
            <a:off x="7595616" y="3240187"/>
            <a:ext cx="3279648" cy="871008"/>
          </a:xfrm>
          <a:prstGeom prst="rect">
            <a:avLst/>
          </a:prstGeom>
          <a:noFill/>
        </p:spPr>
        <p:txBody>
          <a:bodyPr wrap="square" rtlCol="0" anchor="ctr">
            <a:spAutoFit/>
          </a:bodyPr>
          <a:lstStyle/>
          <a:p>
            <a:pPr algn="ctr">
              <a:lnSpc>
                <a:spcPct val="107000"/>
              </a:lnSpc>
            </a:pPr>
            <a:r>
              <a:rPr lang="en-US" sz="1600" dirty="0"/>
              <a:t>Machine learning algorithms, Domain specific feature engineering, Modeling, basic programming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97CBB082-BF4D-4D3E-B1B2-F56EC80AB156}"/>
              </a:ext>
            </a:extLst>
          </p:cNvPr>
          <p:cNvSpPr txBox="1"/>
          <p:nvPr/>
        </p:nvSpPr>
        <p:spPr>
          <a:xfrm>
            <a:off x="4104541" y="4606001"/>
            <a:ext cx="3279648" cy="607539"/>
          </a:xfrm>
          <a:prstGeom prst="rect">
            <a:avLst/>
          </a:prstGeom>
          <a:noFill/>
        </p:spPr>
        <p:txBody>
          <a:bodyPr wrap="square" rtlCol="0" anchor="ctr">
            <a:spAutoFit/>
          </a:bodyPr>
          <a:lstStyle/>
          <a:p>
            <a:pPr algn="ctr">
              <a:lnSpc>
                <a:spcPct val="107000"/>
              </a:lnSpc>
            </a:pPr>
            <a:r>
              <a:rPr lang="en-US" sz="1600" dirty="0"/>
              <a:t>Integrate Machine Learning into Systems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6F8B396-9CDB-45D0-8EE9-BF5E30150B9E}"/>
              </a:ext>
            </a:extLst>
          </p:cNvPr>
          <p:cNvSpPr txBox="1"/>
          <p:nvPr/>
        </p:nvSpPr>
        <p:spPr>
          <a:xfrm>
            <a:off x="7595616" y="4606000"/>
            <a:ext cx="3279648" cy="607539"/>
          </a:xfrm>
          <a:prstGeom prst="rect">
            <a:avLst/>
          </a:prstGeom>
          <a:noFill/>
        </p:spPr>
        <p:txBody>
          <a:bodyPr wrap="square" rtlCol="0" anchor="ctr">
            <a:spAutoFit/>
          </a:bodyPr>
          <a:lstStyle/>
          <a:p>
            <a:pPr algn="ctr">
              <a:lnSpc>
                <a:spcPct val="107000"/>
              </a:lnSpc>
            </a:pPr>
            <a:r>
              <a:rPr lang="en-US" sz="1600" dirty="0"/>
              <a:t>Software Engineering, ML Concepts, ML Design Patterns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5DB2FCE8-915D-466E-821C-70CD50899720}"/>
              </a:ext>
            </a:extLst>
          </p:cNvPr>
          <p:cNvSpPr txBox="1"/>
          <p:nvPr/>
        </p:nvSpPr>
        <p:spPr>
          <a:xfrm>
            <a:off x="4104541" y="5549438"/>
            <a:ext cx="3279648" cy="607539"/>
          </a:xfrm>
          <a:prstGeom prst="rect">
            <a:avLst/>
          </a:prstGeom>
          <a:noFill/>
        </p:spPr>
        <p:txBody>
          <a:bodyPr wrap="square" rtlCol="0" anchor="ctr">
            <a:spAutoFit/>
          </a:bodyPr>
          <a:lstStyle/>
          <a:p>
            <a:pPr algn="ctr">
              <a:lnSpc>
                <a:spcPct val="107000"/>
              </a:lnSpc>
            </a:pPr>
            <a:r>
              <a:rPr lang="en-US" sz="1600" dirty="0"/>
              <a:t>Design solutions that leverage machine learning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2A6C0833-1A4E-4507-803D-5752E4D88CEF}"/>
              </a:ext>
            </a:extLst>
          </p:cNvPr>
          <p:cNvSpPr txBox="1"/>
          <p:nvPr/>
        </p:nvSpPr>
        <p:spPr>
          <a:xfrm>
            <a:off x="7547814" y="5549437"/>
            <a:ext cx="3279648" cy="607539"/>
          </a:xfrm>
          <a:prstGeom prst="rect">
            <a:avLst/>
          </a:prstGeom>
          <a:noFill/>
        </p:spPr>
        <p:txBody>
          <a:bodyPr wrap="square" rtlCol="0" anchor="ctr">
            <a:spAutoFit/>
          </a:bodyPr>
          <a:lstStyle/>
          <a:p>
            <a:pPr algn="ctr">
              <a:lnSpc>
                <a:spcPct val="107000"/>
              </a:lnSpc>
            </a:pPr>
            <a:r>
              <a:rPr lang="en-US" sz="1600" dirty="0"/>
              <a:t>Technical Program Management, ML Design Patterns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D7D1F6A-2428-4CED-B703-C8DC30F6B1AF}"/>
              </a:ext>
            </a:extLst>
          </p:cNvPr>
          <p:cNvSpPr txBox="1"/>
          <p:nvPr/>
        </p:nvSpPr>
        <p:spPr>
          <a:xfrm>
            <a:off x="11236783" y="1199202"/>
            <a:ext cx="817403" cy="276999"/>
          </a:xfrm>
          <a:prstGeom prst="rect">
            <a:avLst/>
          </a:prstGeom>
          <a:noFill/>
        </p:spPr>
        <p:txBody>
          <a:bodyPr wrap="none" rtlCol="0">
            <a:spAutoFit/>
          </a:bodyPr>
          <a:lstStyle/>
          <a:p>
            <a:r>
              <a:rPr lang="en-US" sz="1200" dirty="0">
                <a:solidFill>
                  <a:schemeClr val="bg1">
                    <a:lumMod val="50000"/>
                  </a:schemeClr>
                </a:solidFill>
              </a:rPr>
              <a:t>Early Days</a:t>
            </a:r>
          </a:p>
        </p:txBody>
      </p:sp>
      <p:sp>
        <p:nvSpPr>
          <p:cNvPr id="23" name="TextBox 22">
            <a:extLst>
              <a:ext uri="{FF2B5EF4-FFF2-40B4-BE49-F238E27FC236}">
                <a16:creationId xmlns:a16="http://schemas.microsoft.com/office/drawing/2014/main" id="{CD5197B4-1D66-4530-9CDE-F843D13BDFCA}"/>
              </a:ext>
            </a:extLst>
          </p:cNvPr>
          <p:cNvSpPr txBox="1"/>
          <p:nvPr/>
        </p:nvSpPr>
        <p:spPr>
          <a:xfrm rot="16200000">
            <a:off x="-524893" y="3295948"/>
            <a:ext cx="1464312" cy="369332"/>
          </a:xfrm>
          <a:prstGeom prst="rect">
            <a:avLst/>
          </a:prstGeom>
          <a:noFill/>
        </p:spPr>
        <p:txBody>
          <a:bodyPr wrap="none" rtlCol="0">
            <a:spAutoFit/>
          </a:bodyPr>
          <a:lstStyle/>
          <a:p>
            <a:r>
              <a:rPr lang="en-US" dirty="0">
                <a:solidFill>
                  <a:schemeClr val="bg1">
                    <a:lumMod val="50000"/>
                  </a:schemeClr>
                </a:solidFill>
              </a:rPr>
              <a:t>Specialization</a:t>
            </a:r>
          </a:p>
        </p:txBody>
      </p:sp>
      <p:sp>
        <p:nvSpPr>
          <p:cNvPr id="4" name="Arrow: Right 3">
            <a:extLst>
              <a:ext uri="{FF2B5EF4-FFF2-40B4-BE49-F238E27FC236}">
                <a16:creationId xmlns:a16="http://schemas.microsoft.com/office/drawing/2014/main" id="{73564D88-AEEB-4E85-BE46-7B9A788AC271}"/>
              </a:ext>
            </a:extLst>
          </p:cNvPr>
          <p:cNvSpPr/>
          <p:nvPr/>
        </p:nvSpPr>
        <p:spPr>
          <a:xfrm rot="10800000">
            <a:off x="11075165" y="1318336"/>
            <a:ext cx="176931" cy="45719"/>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94909C6B-B399-4590-9688-A59B20846F1F}"/>
              </a:ext>
            </a:extLst>
          </p:cNvPr>
          <p:cNvSpPr/>
          <p:nvPr/>
        </p:nvSpPr>
        <p:spPr>
          <a:xfrm rot="16200000">
            <a:off x="92216" y="2554459"/>
            <a:ext cx="274513" cy="113485"/>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E282648A-0864-4035-9303-67CF9420A952}"/>
              </a:ext>
            </a:extLst>
          </p:cNvPr>
          <p:cNvSpPr/>
          <p:nvPr/>
        </p:nvSpPr>
        <p:spPr>
          <a:xfrm rot="5400000">
            <a:off x="92216" y="4298542"/>
            <a:ext cx="274513" cy="113485"/>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94CD15-ED2C-46F8-849D-A4E08EDA3435}"/>
              </a:ext>
            </a:extLst>
          </p:cNvPr>
          <p:cNvSpPr txBox="1"/>
          <p:nvPr/>
        </p:nvSpPr>
        <p:spPr>
          <a:xfrm>
            <a:off x="497643" y="1171920"/>
            <a:ext cx="3496504" cy="338554"/>
          </a:xfrm>
          <a:prstGeom prst="rect">
            <a:avLst/>
          </a:prstGeom>
          <a:noFill/>
        </p:spPr>
        <p:txBody>
          <a:bodyPr wrap="square" rtlCol="0" anchor="ctr">
            <a:spAutoFit/>
          </a:bodyPr>
          <a:lstStyle/>
          <a:p>
            <a:pPr algn="ctr"/>
            <a:r>
              <a:rPr lang="en-US" sz="1600" dirty="0"/>
              <a:t>Researcher</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FBC608F8-CD84-4067-B9E7-28923B0A6D3B}"/>
              </a:ext>
            </a:extLst>
          </p:cNvPr>
          <p:cNvSpPr txBox="1"/>
          <p:nvPr/>
        </p:nvSpPr>
        <p:spPr>
          <a:xfrm>
            <a:off x="500509" y="2214041"/>
            <a:ext cx="3496504" cy="338554"/>
          </a:xfrm>
          <a:prstGeom prst="rect">
            <a:avLst/>
          </a:prstGeom>
          <a:noFill/>
        </p:spPr>
        <p:txBody>
          <a:bodyPr wrap="square" rtlCol="0" anchor="ctr">
            <a:spAutoFit/>
          </a:bodyPr>
          <a:lstStyle/>
          <a:p>
            <a:pPr algn="ctr"/>
            <a:r>
              <a:rPr lang="en-US" sz="1600" dirty="0"/>
              <a:t>Data Scientist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BAF10F00-539B-40C6-84D7-0D0314E2003A}"/>
              </a:ext>
            </a:extLst>
          </p:cNvPr>
          <p:cNvSpPr txBox="1"/>
          <p:nvPr/>
        </p:nvSpPr>
        <p:spPr>
          <a:xfrm>
            <a:off x="492213" y="3509172"/>
            <a:ext cx="3496504" cy="338554"/>
          </a:xfrm>
          <a:prstGeom prst="rect">
            <a:avLst/>
          </a:prstGeom>
          <a:noFill/>
        </p:spPr>
        <p:txBody>
          <a:bodyPr wrap="square" rtlCol="0" anchor="ctr">
            <a:spAutoFit/>
          </a:bodyPr>
          <a:lstStyle/>
          <a:p>
            <a:pPr algn="ctr"/>
            <a:r>
              <a:rPr lang="en-US" sz="1600" dirty="0"/>
              <a:t>Applied (ML) Scientist (Modeler)</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8DC00B2-9ED2-4554-B39C-534DF94340D0}"/>
              </a:ext>
            </a:extLst>
          </p:cNvPr>
          <p:cNvSpPr txBox="1"/>
          <p:nvPr/>
        </p:nvSpPr>
        <p:spPr>
          <a:xfrm>
            <a:off x="498625" y="4736790"/>
            <a:ext cx="3496504" cy="338554"/>
          </a:xfrm>
          <a:prstGeom prst="rect">
            <a:avLst/>
          </a:prstGeom>
          <a:noFill/>
        </p:spPr>
        <p:txBody>
          <a:bodyPr wrap="square" rtlCol="0" anchor="ctr">
            <a:spAutoFit/>
          </a:bodyPr>
          <a:lstStyle/>
          <a:p>
            <a:pPr algn="ctr"/>
            <a:r>
              <a:rPr lang="en-US" sz="1600" dirty="0"/>
              <a:t>ML Engineer</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D87E0B0C-9D2A-4B13-B059-E00E06A22716}"/>
              </a:ext>
            </a:extLst>
          </p:cNvPr>
          <p:cNvSpPr txBox="1"/>
          <p:nvPr/>
        </p:nvSpPr>
        <p:spPr>
          <a:xfrm>
            <a:off x="497641" y="5686080"/>
            <a:ext cx="3496504" cy="338554"/>
          </a:xfrm>
          <a:prstGeom prst="rect">
            <a:avLst/>
          </a:prstGeom>
          <a:noFill/>
        </p:spPr>
        <p:txBody>
          <a:bodyPr wrap="square" rtlCol="0" anchor="ctr">
            <a:spAutoFit/>
          </a:bodyPr>
          <a:lstStyle/>
          <a:p>
            <a:pPr algn="ctr"/>
            <a:r>
              <a:rPr lang="en-US" sz="1600" dirty="0"/>
              <a:t>ML Program Manager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66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17" grpId="0"/>
      <p:bldP spid="18" grpId="0"/>
      <p:bldP spid="19" grpId="0"/>
      <p:bldP spid="20" grpId="0"/>
      <p:bldP spid="21" grpId="0"/>
      <p:bldP spid="22" grpId="0"/>
      <p:bldP spid="3" grpId="0"/>
      <p:bldP spid="23" grpId="0"/>
      <p:bldP spid="4" grpId="0" animBg="1"/>
      <p:bldP spid="24" grpId="0" animBg="1"/>
      <p:bldP spid="25" grpId="0" animBg="1"/>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21F-6BF4-4F05-BA6E-CE7B1845A8D4}"/>
              </a:ext>
            </a:extLst>
          </p:cNvPr>
          <p:cNvSpPr>
            <a:spLocks noGrp="1"/>
          </p:cNvSpPr>
          <p:nvPr>
            <p:ph type="title"/>
          </p:nvPr>
        </p:nvSpPr>
        <p:spPr>
          <a:xfrm>
            <a:off x="838200" y="365126"/>
            <a:ext cx="10515600" cy="665022"/>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E2FE33E5-E244-4DC9-B856-ADA83E5C78DC}"/>
              </a:ext>
            </a:extLst>
          </p:cNvPr>
          <p:cNvSpPr>
            <a:spLocks noGrp="1"/>
          </p:cNvSpPr>
          <p:nvPr>
            <p:ph sz="half" idx="1"/>
          </p:nvPr>
        </p:nvSpPr>
        <p:spPr>
          <a:xfrm>
            <a:off x="838200" y="1420511"/>
            <a:ext cx="5181600" cy="4351338"/>
          </a:xfrm>
        </p:spPr>
        <p:txBody>
          <a:bodyPr>
            <a:normAutofit/>
          </a:bodyPr>
          <a:lstStyle/>
          <a:p>
            <a:r>
              <a:rPr lang="en-US" dirty="0"/>
              <a:t>Reasons for ML</a:t>
            </a:r>
          </a:p>
          <a:p>
            <a:pPr lvl="1"/>
            <a:r>
              <a:rPr lang="en-US" dirty="0"/>
              <a:t>Big problems</a:t>
            </a:r>
          </a:p>
          <a:p>
            <a:pPr lvl="1"/>
            <a:r>
              <a:rPr lang="en-US" dirty="0"/>
              <a:t>Open-ended problems</a:t>
            </a:r>
          </a:p>
          <a:p>
            <a:pPr lvl="1"/>
            <a:r>
              <a:rPr lang="en-US" dirty="0"/>
              <a:t>Time-changing problems</a:t>
            </a:r>
          </a:p>
          <a:p>
            <a:pPr lvl="1"/>
            <a:r>
              <a:rPr lang="en-US" dirty="0"/>
              <a:t>Hard problems</a:t>
            </a:r>
          </a:p>
          <a:p>
            <a:pPr lvl="1"/>
            <a:endParaRPr lang="en-US" dirty="0"/>
          </a:p>
          <a:p>
            <a:r>
              <a:rPr lang="en-US" dirty="0"/>
              <a:t>Types of Learning</a:t>
            </a:r>
          </a:p>
          <a:p>
            <a:pPr lvl="1"/>
            <a:r>
              <a:rPr lang="en-US" dirty="0"/>
              <a:t>Supervised, unsupervised, semi-supervised, reinforcement learning</a:t>
            </a:r>
          </a:p>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A4D721-3244-4B34-8E08-18E0ADCE82A8}"/>
                  </a:ext>
                </a:extLst>
              </p:cNvPr>
              <p:cNvSpPr>
                <a:spLocks noGrp="1"/>
              </p:cNvSpPr>
              <p:nvPr>
                <p:ph sz="half" idx="2"/>
              </p:nvPr>
            </p:nvSpPr>
            <p:spPr>
              <a:xfrm>
                <a:off x="6172199" y="1420511"/>
                <a:ext cx="5390909" cy="4351338"/>
              </a:xfrm>
            </p:spPr>
            <p:txBody>
              <a:bodyPr>
                <a:normAutofit/>
              </a:bodyPr>
              <a:lstStyle/>
              <a:p>
                <a:r>
                  <a:rPr lang="en-US" dirty="0"/>
                  <a:t>Supervised Learning</a:t>
                </a:r>
              </a:p>
              <a:p>
                <a:pPr lvl="1"/>
                <a:r>
                  <a:rPr lang="en-US" dirty="0"/>
                  <a:t>Training data</a:t>
                </a:r>
                <a14:m>
                  <m:oMath xmlns:m="http://schemas.openxmlformats.org/officeDocument/2006/math">
                    <m:r>
                      <a:rPr lang="en-US" i="1">
                        <a:latin typeface="Cambria Math" panose="02040503050406030204" pitchFamily="18" charset="0"/>
                      </a:rPr>
                      <m:t>&lt;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&gt;</m:t>
                    </m:r>
                  </m:oMath>
                </a14:m>
                <a:endParaRPr lang="en-US" dirty="0"/>
              </a:p>
              <a:p>
                <a:pPr lvl="1"/>
                <a:r>
                  <a:rPr lang="en-US" dirty="0"/>
                  <a:t>Goal to learn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that matches training data</a:t>
                </a:r>
              </a:p>
              <a:p>
                <a:pPr marL="0" indent="0">
                  <a:buNone/>
                </a:pPr>
                <a:br>
                  <a:rPr lang="en-US" dirty="0"/>
                </a:br>
                <a:endParaRPr lang="en-US" dirty="0"/>
              </a:p>
              <a:p>
                <a:r>
                  <a:rPr lang="en-US" dirty="0"/>
                  <a:t>Components of ML algorithm</a:t>
                </a:r>
              </a:p>
              <a:p>
                <a:pPr lvl="1"/>
                <a:r>
                  <a:rPr lang="en-US" dirty="0"/>
                  <a:t>Model Structure</a:t>
                </a:r>
              </a:p>
              <a:p>
                <a:pPr lvl="1"/>
                <a:r>
                  <a:rPr lang="en-US" dirty="0"/>
                  <a:t>Loss Function</a:t>
                </a:r>
              </a:p>
              <a:p>
                <a:pPr lvl="1"/>
                <a:r>
                  <a:rPr lang="en-US" dirty="0"/>
                  <a:t>Optimization</a:t>
                </a:r>
              </a:p>
            </p:txBody>
          </p:sp>
        </mc:Choice>
        <mc:Fallback xmlns="">
          <p:sp>
            <p:nvSpPr>
              <p:cNvPr id="4" name="Content Placeholder 3">
                <a:extLst>
                  <a:ext uri="{FF2B5EF4-FFF2-40B4-BE49-F238E27FC236}">
                    <a16:creationId xmlns:a16="http://schemas.microsoft.com/office/drawing/2014/main" id="{04A4D721-3244-4B34-8E08-18E0ADCE82A8}"/>
                  </a:ext>
                </a:extLst>
              </p:cNvPr>
              <p:cNvSpPr>
                <a:spLocks noGrp="1" noRot="1" noChangeAspect="1" noMove="1" noResize="1" noEditPoints="1" noAdjustHandles="1" noChangeArrowheads="1" noChangeShapeType="1" noTextEdit="1"/>
              </p:cNvSpPr>
              <p:nvPr>
                <p:ph sz="half" idx="2"/>
              </p:nvPr>
            </p:nvSpPr>
            <p:spPr>
              <a:xfrm>
                <a:off x="6172199" y="1420511"/>
                <a:ext cx="5390909" cy="4351338"/>
              </a:xfrm>
              <a:blipFill>
                <a:blip r:embed="rId2"/>
                <a:stretch>
                  <a:fillRect l="-1921"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96FC819-1BF5-4C01-9F1D-1371858C3B6C}"/>
              </a:ext>
            </a:extLst>
          </p:cNvPr>
          <p:cNvSpPr txBox="1"/>
          <p:nvPr/>
        </p:nvSpPr>
        <p:spPr>
          <a:xfrm>
            <a:off x="2784523" y="6071445"/>
            <a:ext cx="6563143" cy="369332"/>
          </a:xfrm>
          <a:prstGeom prst="rect">
            <a:avLst/>
          </a:prstGeom>
          <a:noFill/>
        </p:spPr>
        <p:txBody>
          <a:bodyPr wrap="none" rtlCol="0">
            <a:spAutoFit/>
          </a:bodyPr>
          <a:lstStyle/>
          <a:p>
            <a:r>
              <a:rPr lang="en-US" dirty="0"/>
              <a:t>Exciting time for ML – many challenges &amp; many ways to get involved</a:t>
            </a:r>
          </a:p>
        </p:txBody>
      </p:sp>
    </p:spTree>
    <p:extLst>
      <p:ext uri="{BB962C8B-B14F-4D97-AF65-F5344CB8AC3E}">
        <p14:creationId xmlns:p14="http://schemas.microsoft.com/office/powerpoint/2010/main" val="343365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3C2D-E1C6-47AC-84FD-6A0B18998E66}"/>
              </a:ext>
            </a:extLst>
          </p:cNvPr>
          <p:cNvSpPr>
            <a:spLocks noGrp="1"/>
          </p:cNvSpPr>
          <p:nvPr>
            <p:ph type="title"/>
          </p:nvPr>
        </p:nvSpPr>
        <p:spPr>
          <a:xfrm>
            <a:off x="838200" y="227965"/>
            <a:ext cx="10515600" cy="841883"/>
          </a:xfrm>
        </p:spPr>
        <p:txBody>
          <a:bodyPr/>
          <a:lstStyle/>
          <a:p>
            <a:r>
              <a:rPr lang="en-US" dirty="0"/>
              <a:t>Definitions of Machine Learning</a:t>
            </a:r>
          </a:p>
        </p:txBody>
      </p:sp>
      <p:sp>
        <p:nvSpPr>
          <p:cNvPr id="3" name="Content Placeholder 2">
            <a:extLst>
              <a:ext uri="{FF2B5EF4-FFF2-40B4-BE49-F238E27FC236}">
                <a16:creationId xmlns:a16="http://schemas.microsoft.com/office/drawing/2014/main" id="{E816657F-E658-4A30-B460-4F46167BA101}"/>
              </a:ext>
            </a:extLst>
          </p:cNvPr>
          <p:cNvSpPr>
            <a:spLocks noGrp="1"/>
          </p:cNvSpPr>
          <p:nvPr>
            <p:ph idx="1"/>
          </p:nvPr>
        </p:nvSpPr>
        <p:spPr>
          <a:xfrm>
            <a:off x="218289" y="1690688"/>
            <a:ext cx="6047232" cy="4351338"/>
          </a:xfrm>
        </p:spPr>
        <p:txBody>
          <a:bodyPr>
            <a:normAutofit lnSpcReduction="10000"/>
          </a:bodyPr>
          <a:lstStyle/>
          <a:p>
            <a:pPr marL="0" indent="0">
              <a:buNone/>
            </a:pPr>
            <a:r>
              <a:rPr lang="en-US" sz="2400" dirty="0"/>
              <a:t>Machine learning is a branch of artificial intelligence based on the idea that systems can learn from data, identify patterns and make decisions with minimal human intervention.</a:t>
            </a:r>
          </a:p>
          <a:p>
            <a:endParaRPr lang="en-US" sz="2400" dirty="0"/>
          </a:p>
          <a:p>
            <a:endParaRPr lang="en-US" sz="2400" dirty="0"/>
          </a:p>
          <a:p>
            <a:pPr marL="0" indent="0">
              <a:buNone/>
            </a:pPr>
            <a:r>
              <a:rPr lang="en-US" sz="2400" dirty="0"/>
              <a:t>A computer program that can learn from experience </a:t>
            </a:r>
            <a:r>
              <a:rPr lang="en-US" sz="2400" b="1" dirty="0"/>
              <a:t>E</a:t>
            </a:r>
            <a:r>
              <a:rPr lang="en-US" sz="2400" dirty="0"/>
              <a:t> with respect to some class of tasks </a:t>
            </a:r>
            <a:r>
              <a:rPr lang="en-US" sz="2400" b="1" dirty="0"/>
              <a:t>T</a:t>
            </a:r>
            <a:r>
              <a:rPr lang="en-US" sz="2400" dirty="0"/>
              <a:t> and performance measure </a:t>
            </a:r>
            <a:r>
              <a:rPr lang="en-US" sz="2400" b="1" dirty="0"/>
              <a:t>P</a:t>
            </a:r>
            <a:r>
              <a:rPr lang="en-US" sz="2400" dirty="0"/>
              <a:t>, so that its performance at tasks in </a:t>
            </a:r>
            <a:r>
              <a:rPr lang="en-US" sz="2400" b="1" dirty="0"/>
              <a:t>T</a:t>
            </a:r>
            <a:r>
              <a:rPr lang="en-US" sz="2400" dirty="0"/>
              <a:t>, as measured by </a:t>
            </a:r>
            <a:r>
              <a:rPr lang="en-US" sz="2400" b="1" dirty="0"/>
              <a:t>P</a:t>
            </a:r>
            <a:r>
              <a:rPr lang="en-US" sz="2400" dirty="0"/>
              <a:t>, improves with experience </a:t>
            </a:r>
            <a:r>
              <a:rPr lang="en-US" sz="2400" b="1" dirty="0"/>
              <a:t>E</a:t>
            </a:r>
            <a:r>
              <a:rPr lang="en-US" sz="2400" dirty="0"/>
              <a:t>.</a:t>
            </a:r>
          </a:p>
          <a:p>
            <a:pPr marL="0" indent="0">
              <a:buNone/>
            </a:pPr>
            <a:r>
              <a:rPr lang="en-US" sz="2400" dirty="0"/>
              <a:t> </a:t>
            </a:r>
            <a:r>
              <a:rPr lang="en-US" sz="2400" i="1" dirty="0">
                <a:solidFill>
                  <a:schemeClr val="bg1">
                    <a:lumMod val="50000"/>
                  </a:schemeClr>
                </a:solidFill>
              </a:rPr>
              <a:t>-Mitchell</a:t>
            </a:r>
            <a:endParaRPr lang="en-US" sz="2000" i="1" dirty="0">
              <a:solidFill>
                <a:schemeClr val="bg1">
                  <a:lumMod val="50000"/>
                </a:schemeClr>
              </a:solidFill>
            </a:endParaRPr>
          </a:p>
        </p:txBody>
      </p:sp>
      <p:sp>
        <p:nvSpPr>
          <p:cNvPr id="4" name="Rectangle 3">
            <a:extLst>
              <a:ext uri="{FF2B5EF4-FFF2-40B4-BE49-F238E27FC236}">
                <a16:creationId xmlns:a16="http://schemas.microsoft.com/office/drawing/2014/main" id="{408DAFA6-A68A-4B10-AEB7-007E5A04775A}"/>
              </a:ext>
            </a:extLst>
          </p:cNvPr>
          <p:cNvSpPr/>
          <p:nvPr/>
        </p:nvSpPr>
        <p:spPr>
          <a:xfrm>
            <a:off x="8516112" y="2006663"/>
            <a:ext cx="1024128" cy="665795"/>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5E1BF4B-B0FF-4C1C-9201-78D54EA38DA7}"/>
              </a:ext>
            </a:extLst>
          </p:cNvPr>
          <p:cNvSpPr txBox="1"/>
          <p:nvPr/>
        </p:nvSpPr>
        <p:spPr>
          <a:xfrm>
            <a:off x="8568915" y="2185671"/>
            <a:ext cx="927883" cy="307777"/>
          </a:xfrm>
          <a:prstGeom prst="rect">
            <a:avLst/>
          </a:prstGeom>
          <a:noFill/>
        </p:spPr>
        <p:txBody>
          <a:bodyPr wrap="none" rtlCol="0">
            <a:spAutoFit/>
          </a:bodyPr>
          <a:lstStyle/>
          <a:p>
            <a:r>
              <a:rPr lang="en-US" sz="1400" b="1" dirty="0"/>
              <a:t>Computer</a:t>
            </a:r>
          </a:p>
        </p:txBody>
      </p:sp>
      <p:cxnSp>
        <p:nvCxnSpPr>
          <p:cNvPr id="9" name="Straight Arrow Connector 8">
            <a:extLst>
              <a:ext uri="{FF2B5EF4-FFF2-40B4-BE49-F238E27FC236}">
                <a16:creationId xmlns:a16="http://schemas.microsoft.com/office/drawing/2014/main" id="{389DE29D-ACCA-4C90-B0A3-62A710E19D39}"/>
              </a:ext>
            </a:extLst>
          </p:cNvPr>
          <p:cNvCxnSpPr>
            <a:cxnSpLocks/>
          </p:cNvCxnSpPr>
          <p:nvPr/>
        </p:nvCxnSpPr>
        <p:spPr>
          <a:xfrm>
            <a:off x="8065008" y="2188464"/>
            <a:ext cx="436851" cy="0"/>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BFA786-CC7A-4F30-8C8E-2F15463B1494}"/>
              </a:ext>
            </a:extLst>
          </p:cNvPr>
          <p:cNvCxnSpPr>
            <a:cxnSpLocks/>
          </p:cNvCxnSpPr>
          <p:nvPr/>
        </p:nvCxnSpPr>
        <p:spPr>
          <a:xfrm>
            <a:off x="8067069" y="2505640"/>
            <a:ext cx="436851" cy="0"/>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B531A0-ED6E-4E6B-8C13-67B5D587B37D}"/>
              </a:ext>
            </a:extLst>
          </p:cNvPr>
          <p:cNvCxnSpPr>
            <a:cxnSpLocks/>
          </p:cNvCxnSpPr>
          <p:nvPr/>
        </p:nvCxnSpPr>
        <p:spPr>
          <a:xfrm>
            <a:off x="9540240" y="2339559"/>
            <a:ext cx="436851" cy="0"/>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A0B586-4060-4AD1-A6D6-22FBCB546897}"/>
              </a:ext>
            </a:extLst>
          </p:cNvPr>
          <p:cNvSpPr txBox="1"/>
          <p:nvPr/>
        </p:nvSpPr>
        <p:spPr>
          <a:xfrm>
            <a:off x="7261152" y="2034575"/>
            <a:ext cx="818109" cy="307777"/>
          </a:xfrm>
          <a:prstGeom prst="rect">
            <a:avLst/>
          </a:prstGeom>
          <a:noFill/>
        </p:spPr>
        <p:txBody>
          <a:bodyPr wrap="none" rtlCol="0">
            <a:spAutoFit/>
          </a:bodyPr>
          <a:lstStyle/>
          <a:p>
            <a:r>
              <a:rPr lang="en-US" sz="1400" b="1" dirty="0"/>
              <a:t>Program</a:t>
            </a:r>
          </a:p>
        </p:txBody>
      </p:sp>
      <p:sp>
        <p:nvSpPr>
          <p:cNvPr id="14" name="TextBox 13">
            <a:extLst>
              <a:ext uri="{FF2B5EF4-FFF2-40B4-BE49-F238E27FC236}">
                <a16:creationId xmlns:a16="http://schemas.microsoft.com/office/drawing/2014/main" id="{5D83C508-7C05-462C-B419-88574D5AD650}"/>
              </a:ext>
            </a:extLst>
          </p:cNvPr>
          <p:cNvSpPr txBox="1"/>
          <p:nvPr/>
        </p:nvSpPr>
        <p:spPr>
          <a:xfrm>
            <a:off x="7531166" y="2351751"/>
            <a:ext cx="533929" cy="307777"/>
          </a:xfrm>
          <a:prstGeom prst="rect">
            <a:avLst/>
          </a:prstGeom>
          <a:noFill/>
        </p:spPr>
        <p:txBody>
          <a:bodyPr wrap="none" rtlCol="0">
            <a:spAutoFit/>
          </a:bodyPr>
          <a:lstStyle/>
          <a:p>
            <a:r>
              <a:rPr lang="en-US" sz="1400" b="1" dirty="0"/>
              <a:t>Data</a:t>
            </a:r>
          </a:p>
        </p:txBody>
      </p:sp>
      <p:sp>
        <p:nvSpPr>
          <p:cNvPr id="15" name="TextBox 14">
            <a:extLst>
              <a:ext uri="{FF2B5EF4-FFF2-40B4-BE49-F238E27FC236}">
                <a16:creationId xmlns:a16="http://schemas.microsoft.com/office/drawing/2014/main" id="{5465AF56-4C2E-485B-9EE1-0628DC02F8F0}"/>
              </a:ext>
            </a:extLst>
          </p:cNvPr>
          <p:cNvSpPr txBox="1"/>
          <p:nvPr/>
        </p:nvSpPr>
        <p:spPr>
          <a:xfrm>
            <a:off x="9922133" y="2185670"/>
            <a:ext cx="720069" cy="307777"/>
          </a:xfrm>
          <a:prstGeom prst="rect">
            <a:avLst/>
          </a:prstGeom>
          <a:noFill/>
        </p:spPr>
        <p:txBody>
          <a:bodyPr wrap="none" rtlCol="0">
            <a:spAutoFit/>
          </a:bodyPr>
          <a:lstStyle/>
          <a:p>
            <a:r>
              <a:rPr lang="en-US" sz="1400" b="1" dirty="0"/>
              <a:t>Output</a:t>
            </a:r>
          </a:p>
        </p:txBody>
      </p:sp>
      <p:sp>
        <p:nvSpPr>
          <p:cNvPr id="16" name="TextBox 15">
            <a:extLst>
              <a:ext uri="{FF2B5EF4-FFF2-40B4-BE49-F238E27FC236}">
                <a16:creationId xmlns:a16="http://schemas.microsoft.com/office/drawing/2014/main" id="{462427C4-AA3E-4F52-8835-A6F9B3102382}"/>
              </a:ext>
            </a:extLst>
          </p:cNvPr>
          <p:cNvSpPr txBox="1"/>
          <p:nvPr/>
        </p:nvSpPr>
        <p:spPr>
          <a:xfrm>
            <a:off x="7187184" y="1355022"/>
            <a:ext cx="2551532" cy="369332"/>
          </a:xfrm>
          <a:prstGeom prst="rect">
            <a:avLst/>
          </a:prstGeom>
          <a:noFill/>
        </p:spPr>
        <p:txBody>
          <a:bodyPr wrap="none" rtlCol="0">
            <a:spAutoFit/>
          </a:bodyPr>
          <a:lstStyle/>
          <a:p>
            <a:r>
              <a:rPr lang="en-US" b="1" dirty="0"/>
              <a:t>Traditional Programming</a:t>
            </a:r>
          </a:p>
        </p:txBody>
      </p:sp>
      <p:sp>
        <p:nvSpPr>
          <p:cNvPr id="17" name="Rectangle 16">
            <a:extLst>
              <a:ext uri="{FF2B5EF4-FFF2-40B4-BE49-F238E27FC236}">
                <a16:creationId xmlns:a16="http://schemas.microsoft.com/office/drawing/2014/main" id="{E4FB53A0-885E-46E1-AE23-B8E8885648B4}"/>
              </a:ext>
            </a:extLst>
          </p:cNvPr>
          <p:cNvSpPr/>
          <p:nvPr/>
        </p:nvSpPr>
        <p:spPr>
          <a:xfrm>
            <a:off x="8516112" y="4907086"/>
            <a:ext cx="1024128" cy="665795"/>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9C728B8-70D0-4572-BD08-B698C0686A97}"/>
              </a:ext>
            </a:extLst>
          </p:cNvPr>
          <p:cNvSpPr txBox="1"/>
          <p:nvPr/>
        </p:nvSpPr>
        <p:spPr>
          <a:xfrm>
            <a:off x="8568915" y="5086094"/>
            <a:ext cx="927883" cy="307777"/>
          </a:xfrm>
          <a:prstGeom prst="rect">
            <a:avLst/>
          </a:prstGeom>
          <a:noFill/>
        </p:spPr>
        <p:txBody>
          <a:bodyPr wrap="none" rtlCol="0">
            <a:spAutoFit/>
          </a:bodyPr>
          <a:lstStyle/>
          <a:p>
            <a:r>
              <a:rPr lang="en-US" sz="1400" b="1" dirty="0"/>
              <a:t>Computer</a:t>
            </a:r>
          </a:p>
        </p:txBody>
      </p:sp>
      <p:cxnSp>
        <p:nvCxnSpPr>
          <p:cNvPr id="19" name="Straight Arrow Connector 18">
            <a:extLst>
              <a:ext uri="{FF2B5EF4-FFF2-40B4-BE49-F238E27FC236}">
                <a16:creationId xmlns:a16="http://schemas.microsoft.com/office/drawing/2014/main" id="{DA99E664-FD89-4001-BFAB-654954E30134}"/>
              </a:ext>
            </a:extLst>
          </p:cNvPr>
          <p:cNvCxnSpPr>
            <a:cxnSpLocks/>
          </p:cNvCxnSpPr>
          <p:nvPr/>
        </p:nvCxnSpPr>
        <p:spPr>
          <a:xfrm>
            <a:off x="8065008" y="5088887"/>
            <a:ext cx="436851" cy="0"/>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AA9BC1-BE97-4CCE-ACE5-B5B169416720}"/>
              </a:ext>
            </a:extLst>
          </p:cNvPr>
          <p:cNvCxnSpPr>
            <a:cxnSpLocks/>
          </p:cNvCxnSpPr>
          <p:nvPr/>
        </p:nvCxnSpPr>
        <p:spPr>
          <a:xfrm>
            <a:off x="8067069" y="5406063"/>
            <a:ext cx="436851" cy="0"/>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20C68-7612-4908-97D7-6E1DFE8B24EF}"/>
              </a:ext>
            </a:extLst>
          </p:cNvPr>
          <p:cNvCxnSpPr>
            <a:cxnSpLocks/>
          </p:cNvCxnSpPr>
          <p:nvPr/>
        </p:nvCxnSpPr>
        <p:spPr>
          <a:xfrm>
            <a:off x="9540240" y="5239982"/>
            <a:ext cx="436851" cy="0"/>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AAFDA4-4F92-4047-8C50-2844A2E8FD08}"/>
              </a:ext>
            </a:extLst>
          </p:cNvPr>
          <p:cNvSpPr txBox="1"/>
          <p:nvPr/>
        </p:nvSpPr>
        <p:spPr>
          <a:xfrm>
            <a:off x="7359192" y="4936687"/>
            <a:ext cx="720069" cy="307777"/>
          </a:xfrm>
          <a:prstGeom prst="rect">
            <a:avLst/>
          </a:prstGeom>
          <a:noFill/>
        </p:spPr>
        <p:txBody>
          <a:bodyPr wrap="none" rtlCol="0">
            <a:spAutoFit/>
          </a:bodyPr>
          <a:lstStyle/>
          <a:p>
            <a:r>
              <a:rPr lang="en-US" sz="1400" b="1" dirty="0"/>
              <a:t>Output</a:t>
            </a:r>
          </a:p>
        </p:txBody>
      </p:sp>
      <p:sp>
        <p:nvSpPr>
          <p:cNvPr id="23" name="TextBox 22">
            <a:extLst>
              <a:ext uri="{FF2B5EF4-FFF2-40B4-BE49-F238E27FC236}">
                <a16:creationId xmlns:a16="http://schemas.microsoft.com/office/drawing/2014/main" id="{9130801C-B856-47E0-B698-DE8AFCFD7173}"/>
              </a:ext>
            </a:extLst>
          </p:cNvPr>
          <p:cNvSpPr txBox="1"/>
          <p:nvPr/>
        </p:nvSpPr>
        <p:spPr>
          <a:xfrm>
            <a:off x="7531166" y="5252174"/>
            <a:ext cx="533929" cy="307777"/>
          </a:xfrm>
          <a:prstGeom prst="rect">
            <a:avLst/>
          </a:prstGeom>
          <a:noFill/>
        </p:spPr>
        <p:txBody>
          <a:bodyPr wrap="none" rtlCol="0">
            <a:spAutoFit/>
          </a:bodyPr>
          <a:lstStyle/>
          <a:p>
            <a:r>
              <a:rPr lang="en-US" sz="1400" b="1" dirty="0"/>
              <a:t>Data</a:t>
            </a:r>
          </a:p>
        </p:txBody>
      </p:sp>
      <p:sp>
        <p:nvSpPr>
          <p:cNvPr id="24" name="TextBox 23">
            <a:extLst>
              <a:ext uri="{FF2B5EF4-FFF2-40B4-BE49-F238E27FC236}">
                <a16:creationId xmlns:a16="http://schemas.microsoft.com/office/drawing/2014/main" id="{C5897EF8-D5EF-4E80-B6D1-D30065566A2F}"/>
              </a:ext>
            </a:extLst>
          </p:cNvPr>
          <p:cNvSpPr txBox="1"/>
          <p:nvPr/>
        </p:nvSpPr>
        <p:spPr>
          <a:xfrm>
            <a:off x="9922133" y="5086093"/>
            <a:ext cx="818109" cy="307777"/>
          </a:xfrm>
          <a:prstGeom prst="rect">
            <a:avLst/>
          </a:prstGeom>
          <a:noFill/>
        </p:spPr>
        <p:txBody>
          <a:bodyPr wrap="none" rtlCol="0">
            <a:spAutoFit/>
          </a:bodyPr>
          <a:lstStyle/>
          <a:p>
            <a:r>
              <a:rPr lang="en-US" sz="1400" b="1" dirty="0"/>
              <a:t>Program</a:t>
            </a:r>
          </a:p>
        </p:txBody>
      </p:sp>
      <p:sp>
        <p:nvSpPr>
          <p:cNvPr id="25" name="TextBox 24">
            <a:extLst>
              <a:ext uri="{FF2B5EF4-FFF2-40B4-BE49-F238E27FC236}">
                <a16:creationId xmlns:a16="http://schemas.microsoft.com/office/drawing/2014/main" id="{856C8ED2-813D-4487-8072-F4A64B51DEBF}"/>
              </a:ext>
            </a:extLst>
          </p:cNvPr>
          <p:cNvSpPr txBox="1"/>
          <p:nvPr/>
        </p:nvSpPr>
        <p:spPr>
          <a:xfrm>
            <a:off x="7424928" y="4226616"/>
            <a:ext cx="1888659" cy="369332"/>
          </a:xfrm>
          <a:prstGeom prst="rect">
            <a:avLst/>
          </a:prstGeom>
          <a:noFill/>
        </p:spPr>
        <p:txBody>
          <a:bodyPr wrap="none" rtlCol="0">
            <a:spAutoFit/>
          </a:bodyPr>
          <a:lstStyle/>
          <a:p>
            <a:r>
              <a:rPr lang="en-US" b="1" dirty="0"/>
              <a:t>Machine Learning</a:t>
            </a:r>
          </a:p>
        </p:txBody>
      </p:sp>
      <p:cxnSp>
        <p:nvCxnSpPr>
          <p:cNvPr id="27" name="Straight Arrow Connector 26">
            <a:extLst>
              <a:ext uri="{FF2B5EF4-FFF2-40B4-BE49-F238E27FC236}">
                <a16:creationId xmlns:a16="http://schemas.microsoft.com/office/drawing/2014/main" id="{229C21AE-64E9-43CB-BFBA-34213F58EC86}"/>
              </a:ext>
            </a:extLst>
          </p:cNvPr>
          <p:cNvCxnSpPr>
            <a:cxnSpLocks/>
          </p:cNvCxnSpPr>
          <p:nvPr/>
        </p:nvCxnSpPr>
        <p:spPr>
          <a:xfrm>
            <a:off x="7825563" y="2289544"/>
            <a:ext cx="2247014" cy="27006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655654-1E19-40A1-80D1-6CADBA5DE480}"/>
              </a:ext>
            </a:extLst>
          </p:cNvPr>
          <p:cNvCxnSpPr>
            <a:cxnSpLocks/>
          </p:cNvCxnSpPr>
          <p:nvPr/>
        </p:nvCxnSpPr>
        <p:spPr>
          <a:xfrm flipH="1">
            <a:off x="7889358" y="2540543"/>
            <a:ext cx="2335619" cy="236654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5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par>
                                <p:cTn id="91" presetID="10" presetClass="entr" presetSubtype="0"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10" presetClass="entr" presetSubtype="0"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p:bldP spid="14" grpId="0"/>
      <p:bldP spid="15" grpId="0"/>
      <p:bldP spid="16" grpId="0"/>
      <p:bldP spid="17" grpId="0" animBg="1"/>
      <p:bldP spid="18"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8DA6-35F9-4086-AAC8-B46EB25E86D8}"/>
              </a:ext>
            </a:extLst>
          </p:cNvPr>
          <p:cNvSpPr>
            <a:spLocks noGrp="1"/>
          </p:cNvSpPr>
          <p:nvPr>
            <p:ph type="title"/>
          </p:nvPr>
        </p:nvSpPr>
        <p:spPr>
          <a:xfrm>
            <a:off x="838200" y="18255"/>
            <a:ext cx="10515600" cy="1325563"/>
          </a:xfrm>
        </p:spPr>
        <p:txBody>
          <a:bodyPr/>
          <a:lstStyle/>
          <a:p>
            <a:r>
              <a:rPr lang="en-US" dirty="0"/>
              <a:t>Why Machine Learning</a:t>
            </a:r>
          </a:p>
        </p:txBody>
      </p:sp>
      <p:sp>
        <p:nvSpPr>
          <p:cNvPr id="4" name="Content Placeholder 3">
            <a:extLst>
              <a:ext uri="{FF2B5EF4-FFF2-40B4-BE49-F238E27FC236}">
                <a16:creationId xmlns:a16="http://schemas.microsoft.com/office/drawing/2014/main" id="{CE83D26A-2432-488F-A141-B913B9321340}"/>
              </a:ext>
            </a:extLst>
          </p:cNvPr>
          <p:cNvSpPr>
            <a:spLocks noGrp="1"/>
          </p:cNvSpPr>
          <p:nvPr>
            <p:ph sz="half" idx="2"/>
          </p:nvPr>
        </p:nvSpPr>
        <p:spPr>
          <a:xfrm>
            <a:off x="6424448" y="1490870"/>
            <a:ext cx="5181600" cy="4686093"/>
          </a:xfrm>
        </p:spPr>
        <p:txBody>
          <a:bodyPr>
            <a:normAutofit fontScale="92500" lnSpcReduction="10000"/>
          </a:bodyPr>
          <a:lstStyle/>
          <a:p>
            <a:r>
              <a:rPr lang="en-US" dirty="0"/>
              <a:t>Time changing problems</a:t>
            </a:r>
          </a:p>
          <a:p>
            <a:pPr lvl="1"/>
            <a:endParaRPr lang="en-US" dirty="0"/>
          </a:p>
          <a:p>
            <a:endParaRPr lang="en-US" dirty="0"/>
          </a:p>
          <a:p>
            <a:pPr marL="0" indent="0">
              <a:buNone/>
            </a:pPr>
            <a:endParaRPr lang="en-US" dirty="0"/>
          </a:p>
          <a:p>
            <a:pPr marL="0" indent="0">
              <a:buNone/>
            </a:pPr>
            <a:endParaRPr lang="en-US" dirty="0"/>
          </a:p>
          <a:p>
            <a:endParaRPr lang="en-US" dirty="0"/>
          </a:p>
          <a:p>
            <a:r>
              <a:rPr lang="en-US" dirty="0"/>
              <a:t>Intrinsically hard problems</a:t>
            </a:r>
          </a:p>
          <a:p>
            <a:pPr lvl="1"/>
            <a:r>
              <a:rPr lang="en-US" dirty="0"/>
              <a:t>Human Level Perception</a:t>
            </a:r>
          </a:p>
          <a:p>
            <a:pPr lvl="2"/>
            <a:r>
              <a:rPr lang="en-US" dirty="0"/>
              <a:t>First speech recognition 1952</a:t>
            </a:r>
          </a:p>
          <a:p>
            <a:pPr lvl="1"/>
            <a:r>
              <a:rPr lang="en-US" dirty="0"/>
              <a:t>Complex Open-ended games</a:t>
            </a:r>
          </a:p>
          <a:p>
            <a:pPr lvl="2"/>
            <a:r>
              <a:rPr lang="en-US" dirty="0"/>
              <a:t>First chess program 1957</a:t>
            </a:r>
          </a:p>
          <a:p>
            <a:pPr lvl="2"/>
            <a:r>
              <a:rPr lang="en-US" dirty="0"/>
              <a:t>Deep Blue 1997 beat Kasparov</a:t>
            </a:r>
          </a:p>
          <a:p>
            <a:pPr marL="0" indent="0">
              <a:buNone/>
            </a:pPr>
            <a:endParaRPr lang="en-US" dirty="0"/>
          </a:p>
        </p:txBody>
      </p:sp>
      <p:sp>
        <p:nvSpPr>
          <p:cNvPr id="6" name="Content Placeholder 5">
            <a:extLst>
              <a:ext uri="{FF2B5EF4-FFF2-40B4-BE49-F238E27FC236}">
                <a16:creationId xmlns:a16="http://schemas.microsoft.com/office/drawing/2014/main" id="{5DA6C60A-6CAF-40E6-A2A6-A0B8EC599296}"/>
              </a:ext>
            </a:extLst>
          </p:cNvPr>
          <p:cNvSpPr>
            <a:spLocks noGrp="1"/>
          </p:cNvSpPr>
          <p:nvPr>
            <p:ph sz="half" idx="1"/>
          </p:nvPr>
        </p:nvSpPr>
        <p:spPr>
          <a:xfrm>
            <a:off x="838200" y="1490870"/>
            <a:ext cx="5181600" cy="4686093"/>
          </a:xfrm>
        </p:spPr>
        <p:txBody>
          <a:bodyPr>
            <a:normAutofit fontScale="92500" lnSpcReduction="10000"/>
          </a:bodyPr>
          <a:lstStyle/>
          <a:p>
            <a:r>
              <a:rPr lang="en-US" dirty="0"/>
              <a:t>Big problems</a:t>
            </a:r>
          </a:p>
          <a:p>
            <a:pPr lvl="1"/>
            <a:r>
              <a:rPr lang="en-US" dirty="0"/>
              <a:t>~100 million songs</a:t>
            </a:r>
          </a:p>
          <a:p>
            <a:pPr lvl="1"/>
            <a:r>
              <a:rPr lang="en-US" dirty="0"/>
              <a:t>~130 million books</a:t>
            </a:r>
          </a:p>
          <a:p>
            <a:pPr lvl="1"/>
            <a:r>
              <a:rPr lang="en-US" dirty="0"/>
              <a:t>~644 million websites </a:t>
            </a:r>
          </a:p>
          <a:p>
            <a:endParaRPr lang="en-US" dirty="0"/>
          </a:p>
          <a:p>
            <a:endParaRPr lang="en-US" dirty="0"/>
          </a:p>
          <a:p>
            <a:r>
              <a:rPr lang="en-US" dirty="0"/>
              <a:t>Open ended problems</a:t>
            </a:r>
          </a:p>
          <a:p>
            <a:pPr lvl="1"/>
            <a:r>
              <a:rPr lang="en-US" dirty="0"/>
              <a:t>8.6k tweets per second</a:t>
            </a:r>
          </a:p>
          <a:p>
            <a:pPr lvl="1"/>
            <a:r>
              <a:rPr lang="en-US" dirty="0"/>
              <a:t>2.4 billion active Facebook users</a:t>
            </a:r>
          </a:p>
          <a:p>
            <a:pPr lvl="1"/>
            <a:r>
              <a:rPr lang="en-US" dirty="0"/>
              <a:t>~66k new web pages per day</a:t>
            </a:r>
          </a:p>
        </p:txBody>
      </p:sp>
      <p:sp>
        <p:nvSpPr>
          <p:cNvPr id="7" name="TextBox 6">
            <a:extLst>
              <a:ext uri="{FF2B5EF4-FFF2-40B4-BE49-F238E27FC236}">
                <a16:creationId xmlns:a16="http://schemas.microsoft.com/office/drawing/2014/main" id="{BD569B3A-0E11-418C-A737-440879737AC8}"/>
              </a:ext>
            </a:extLst>
          </p:cNvPr>
          <p:cNvSpPr txBox="1"/>
          <p:nvPr/>
        </p:nvSpPr>
        <p:spPr>
          <a:xfrm>
            <a:off x="337930" y="6492875"/>
            <a:ext cx="9175782" cy="307777"/>
          </a:xfrm>
          <a:prstGeom prst="rect">
            <a:avLst/>
          </a:prstGeom>
          <a:noFill/>
        </p:spPr>
        <p:txBody>
          <a:bodyPr wrap="none" rtlCol="0">
            <a:spAutoFit/>
          </a:bodyPr>
          <a:lstStyle/>
          <a:p>
            <a:r>
              <a:rPr lang="en-US" sz="1400" dirty="0">
                <a:solidFill>
                  <a:schemeClr val="bg1">
                    <a:lumMod val="65000"/>
                  </a:schemeClr>
                </a:solidFill>
              </a:rPr>
              <a:t>These things are hard to count. Numbers came from web searches and vague estimates. I’m sure they aren’t super precise.</a:t>
            </a:r>
          </a:p>
        </p:txBody>
      </p:sp>
      <p:pic>
        <p:nvPicPr>
          <p:cNvPr id="8" name="Picture 7">
            <a:extLst>
              <a:ext uri="{FF2B5EF4-FFF2-40B4-BE49-F238E27FC236}">
                <a16:creationId xmlns:a16="http://schemas.microsoft.com/office/drawing/2014/main" id="{90B7821D-2332-49EE-BB26-57A3D4B4B3D2}"/>
              </a:ext>
            </a:extLst>
          </p:cNvPr>
          <p:cNvPicPr>
            <a:picLocks noChangeAspect="1"/>
          </p:cNvPicPr>
          <p:nvPr/>
        </p:nvPicPr>
        <p:blipFill>
          <a:blip r:embed="rId2"/>
          <a:stretch>
            <a:fillRect/>
          </a:stretch>
        </p:blipFill>
        <p:spPr>
          <a:xfrm>
            <a:off x="6938617" y="1898478"/>
            <a:ext cx="3241952" cy="1935438"/>
          </a:xfrm>
          <a:prstGeom prst="rect">
            <a:avLst/>
          </a:prstGeom>
        </p:spPr>
      </p:pic>
      <p:sp>
        <p:nvSpPr>
          <p:cNvPr id="3" name="Oval 2">
            <a:extLst>
              <a:ext uri="{FF2B5EF4-FFF2-40B4-BE49-F238E27FC236}">
                <a16:creationId xmlns:a16="http://schemas.microsoft.com/office/drawing/2014/main" id="{28494FB4-0D20-44B3-9849-14712C547F6E}"/>
              </a:ext>
            </a:extLst>
          </p:cNvPr>
          <p:cNvSpPr/>
          <p:nvPr/>
        </p:nvSpPr>
        <p:spPr>
          <a:xfrm>
            <a:off x="7502325" y="2821172"/>
            <a:ext cx="247377" cy="60782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5645EB-905C-4D07-94AD-C6890E641D22}"/>
              </a:ext>
            </a:extLst>
          </p:cNvPr>
          <p:cNvSpPr/>
          <p:nvPr/>
        </p:nvSpPr>
        <p:spPr>
          <a:xfrm>
            <a:off x="9257414" y="2117522"/>
            <a:ext cx="315432" cy="79563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56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 calcmode="lin" valueType="num">
                                      <p:cBhvr additive="base">
                                        <p:cTn id="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anim calcmode="lin" valueType="num">
                                      <p:cBhvr additive="base">
                                        <p:cTn id="1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 calcmode="lin" valueType="num">
                                      <p:cBhvr additive="base">
                                        <p:cTn id="1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 calcmode="lin" valueType="num">
                                      <p:cBhvr additive="base">
                                        <p:cTn id="1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calcmode="lin" valueType="num">
                                      <p:cBhvr additive="base">
                                        <p:cTn id="4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 calcmode="lin" valueType="num">
                                      <p:cBhvr additive="base">
                                        <p:cTn id="5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 calcmode="lin" valueType="num">
                                      <p:cBhvr additive="base">
                                        <p:cTn id="6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Image result for google translate icon">
            <a:extLst>
              <a:ext uri="{FF2B5EF4-FFF2-40B4-BE49-F238E27FC236}">
                <a16:creationId xmlns:a16="http://schemas.microsoft.com/office/drawing/2014/main" id="{557ADD37-3052-46E0-BDB8-F693F8544D30}"/>
              </a:ext>
            </a:extLst>
          </p:cNvPr>
          <p:cNvPicPr>
            <a:picLocks noChangeAspect="1" noChangeArrowheads="1"/>
          </p:cNvPicPr>
          <p:nvPr/>
        </p:nvPicPr>
        <p:blipFill>
          <a:blip r:embed="rId2">
            <a:alphaModFix amt="40000"/>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20263654">
            <a:off x="9124853" y="4684646"/>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stethoscope icon">
            <a:extLst>
              <a:ext uri="{FF2B5EF4-FFF2-40B4-BE49-F238E27FC236}">
                <a16:creationId xmlns:a16="http://schemas.microsoft.com/office/drawing/2014/main" id="{8C8594D9-BC2D-43EF-BA05-6206969033F2}"/>
              </a:ext>
            </a:extLst>
          </p:cNvPr>
          <p:cNvPicPr>
            <a:picLocks noChangeAspect="1" noChangeArrowheads="1"/>
          </p:cNvPicPr>
          <p:nvPr/>
        </p:nvPicPr>
        <p:blipFill>
          <a:blip r:embed="rId4">
            <a:alphaModFix amt="20000"/>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19612407">
            <a:off x="10140995" y="3932144"/>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icon facebook">
            <a:extLst>
              <a:ext uri="{FF2B5EF4-FFF2-40B4-BE49-F238E27FC236}">
                <a16:creationId xmlns:a16="http://schemas.microsoft.com/office/drawing/2014/main" id="{77E8F2E2-0D93-4FF8-8476-19E19827DD11}"/>
              </a:ext>
            </a:extLst>
          </p:cNvPr>
          <p:cNvPicPr>
            <a:picLocks noChangeAspect="1" noChangeArrowheads="1"/>
          </p:cNvPicPr>
          <p:nvPr/>
        </p:nvPicPr>
        <p:blipFill>
          <a:blip r:embed="rId6">
            <a:alphaModFix amt="40000"/>
            <a:extLst>
              <a:ext uri="{BEBA8EAE-BF5A-486C-A8C5-ECC9F3942E4B}">
                <a14:imgProps xmlns:a14="http://schemas.microsoft.com/office/drawing/2010/main">
                  <a14:imgLayer r:embed="rId7">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1259666">
            <a:off x="10848156" y="5190233"/>
            <a:ext cx="538654" cy="53865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starcraft Icon">
            <a:extLst>
              <a:ext uri="{FF2B5EF4-FFF2-40B4-BE49-F238E27FC236}">
                <a16:creationId xmlns:a16="http://schemas.microsoft.com/office/drawing/2014/main" id="{A5D14B17-3E48-45AF-B1C2-D2FF3187C6BE}"/>
              </a:ext>
            </a:extLst>
          </p:cNvPr>
          <p:cNvPicPr>
            <a:picLocks noChangeAspect="1" noChangeArrowheads="1"/>
          </p:cNvPicPr>
          <p:nvPr/>
        </p:nvPicPr>
        <p:blipFill>
          <a:blip r:embed="rId8">
            <a:alphaModFix amt="70000"/>
            <a:extLst>
              <a:ext uri="{BEBA8EAE-BF5A-486C-A8C5-ECC9F3942E4B}">
                <a14:imgProps xmlns:a14="http://schemas.microsoft.com/office/drawing/2010/main">
                  <a14:imgLayer r:embed="rId9">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7113373" y="5111619"/>
            <a:ext cx="842265" cy="84226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age result for chess piece image">
            <a:extLst>
              <a:ext uri="{FF2B5EF4-FFF2-40B4-BE49-F238E27FC236}">
                <a16:creationId xmlns:a16="http://schemas.microsoft.com/office/drawing/2014/main" id="{D374A8DE-D69B-442F-8810-6D13A7005279}"/>
              </a:ext>
            </a:extLst>
          </p:cNvPr>
          <p:cNvPicPr>
            <a:picLocks noChangeAspect="1" noChangeArrowheads="1"/>
          </p:cNvPicPr>
          <p:nvPr/>
        </p:nvPicPr>
        <p:blipFill>
          <a:blip r:embed="rId10">
            <a:alphaModFix amt="70000"/>
            <a:extLst>
              <a:ext uri="{BEBA8EAE-BF5A-486C-A8C5-ECC9F3942E4B}">
                <a14:imgProps xmlns:a14="http://schemas.microsoft.com/office/drawing/2010/main">
                  <a14:imgLayer r:embed="rId11">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rot="20976756">
            <a:off x="6267168" y="4330713"/>
            <a:ext cx="11049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google home image">
            <a:extLst>
              <a:ext uri="{FF2B5EF4-FFF2-40B4-BE49-F238E27FC236}">
                <a16:creationId xmlns:a16="http://schemas.microsoft.com/office/drawing/2014/main" id="{41F420EC-26B0-4685-9630-6C2907678C1D}"/>
              </a:ext>
            </a:extLst>
          </p:cNvPr>
          <p:cNvPicPr>
            <a:picLocks noChangeAspect="1" noChangeArrowheads="1"/>
          </p:cNvPicPr>
          <p:nvPr/>
        </p:nvPicPr>
        <p:blipFill>
          <a:blip r:embed="rId12">
            <a:alphaModFix amt="90000"/>
            <a:extLst>
              <a:ext uri="{BEBA8EAE-BF5A-486C-A8C5-ECC9F3942E4B}">
                <a14:imgProps xmlns:a14="http://schemas.microsoft.com/office/drawing/2010/main">
                  <a14:imgLayer r:embed="rId13">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3968908" y="4752076"/>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siri image">
            <a:extLst>
              <a:ext uri="{FF2B5EF4-FFF2-40B4-BE49-F238E27FC236}">
                <a16:creationId xmlns:a16="http://schemas.microsoft.com/office/drawing/2014/main" id="{351B9719-E849-47D2-B9EC-911A957ED7B4}"/>
              </a:ext>
            </a:extLst>
          </p:cNvPr>
          <p:cNvPicPr>
            <a:picLocks noChangeAspect="1" noChangeArrowheads="1"/>
          </p:cNvPicPr>
          <p:nvPr/>
        </p:nvPicPr>
        <p:blipFill>
          <a:blip r:embed="rId14">
            <a:alphaModFix amt="40000"/>
            <a:extLst>
              <a:ext uri="{BEBA8EAE-BF5A-486C-A8C5-ECC9F3942E4B}">
                <a14:imgProps xmlns:a14="http://schemas.microsoft.com/office/drawing/2010/main">
                  <a14:imgLayer r:embed="rId1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rot="114577">
            <a:off x="3038356" y="4229811"/>
            <a:ext cx="1200150" cy="1200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FE06C5-578C-43C4-B527-29519328896F}"/>
              </a:ext>
            </a:extLst>
          </p:cNvPr>
          <p:cNvSpPr>
            <a:spLocks noGrp="1"/>
          </p:cNvSpPr>
          <p:nvPr>
            <p:ph type="title"/>
          </p:nvPr>
        </p:nvSpPr>
        <p:spPr>
          <a:xfrm>
            <a:off x="838200" y="90805"/>
            <a:ext cx="10515600" cy="832739"/>
          </a:xfrm>
        </p:spPr>
        <p:txBody>
          <a:bodyPr/>
          <a:lstStyle/>
          <a:p>
            <a:r>
              <a:rPr lang="en-US" dirty="0"/>
              <a:t>Successes of Machine Learning</a:t>
            </a:r>
          </a:p>
        </p:txBody>
      </p:sp>
      <p:grpSp>
        <p:nvGrpSpPr>
          <p:cNvPr id="6" name="Group 5">
            <a:extLst>
              <a:ext uri="{FF2B5EF4-FFF2-40B4-BE49-F238E27FC236}">
                <a16:creationId xmlns:a16="http://schemas.microsoft.com/office/drawing/2014/main" id="{C50165BE-A823-41D6-A8DA-B1A7CB96E4EA}"/>
              </a:ext>
            </a:extLst>
          </p:cNvPr>
          <p:cNvGrpSpPr/>
          <p:nvPr/>
        </p:nvGrpSpPr>
        <p:grpSpPr>
          <a:xfrm>
            <a:off x="564939" y="1332290"/>
            <a:ext cx="1937056" cy="1797514"/>
            <a:chOff x="637773" y="1319901"/>
            <a:chExt cx="1937056" cy="1797514"/>
          </a:xfrm>
        </p:grpSpPr>
        <p:pic>
          <p:nvPicPr>
            <p:cNvPr id="2050" name="Picture 2" descr="Image result for bing icon">
              <a:extLst>
                <a:ext uri="{FF2B5EF4-FFF2-40B4-BE49-F238E27FC236}">
                  <a16:creationId xmlns:a16="http://schemas.microsoft.com/office/drawing/2014/main" id="{12277BCA-3E44-4592-BF2E-A42DEF946072}"/>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637773" y="1319901"/>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icon">
              <a:extLst>
                <a:ext uri="{FF2B5EF4-FFF2-40B4-BE49-F238E27FC236}">
                  <a16:creationId xmlns:a16="http://schemas.microsoft.com/office/drawing/2014/main" id="{D2D7C7C4-635C-4A73-B486-409EADE84D3C}"/>
                </a:ext>
              </a:extLst>
            </p:cNvPr>
            <p:cNvPicPr>
              <a:picLocks noChangeAspect="1" noChangeArrowheads="1"/>
            </p:cNvPicPr>
            <p:nvPr/>
          </p:nvPicPr>
          <p:blipFill rotWithShape="1">
            <a:blip r:embed="rId18">
              <a:extLst>
                <a:ext uri="{BEBA8EAE-BF5A-486C-A8C5-ECC9F3942E4B}">
                  <a14:imgProps xmlns:a14="http://schemas.microsoft.com/office/drawing/2010/main">
                    <a14:imgLayer r:embed="rId19">
                      <a14:imgEffect>
                        <a14:artisticPencilGrayscale/>
                      </a14:imgEffect>
                    </a14:imgLayer>
                  </a14:imgProps>
                </a:ext>
                <a:ext uri="{28A0092B-C50C-407E-A947-70E740481C1C}">
                  <a14:useLocalDpi xmlns:a14="http://schemas.microsoft.com/office/drawing/2010/main" val="0"/>
                </a:ext>
              </a:extLst>
            </a:blip>
            <a:srcRect l="9556" t="21941" r="9366" b="22809"/>
            <a:stretch/>
          </p:blipFill>
          <p:spPr bwMode="auto">
            <a:xfrm>
              <a:off x="983542" y="2158669"/>
              <a:ext cx="1575412" cy="5894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yahoo icon">
              <a:extLst>
                <a:ext uri="{FF2B5EF4-FFF2-40B4-BE49-F238E27FC236}">
                  <a16:creationId xmlns:a16="http://schemas.microsoft.com/office/drawing/2014/main" id="{9A622FA3-63A2-4B0B-89B3-9115B466B488}"/>
                </a:ext>
              </a:extLst>
            </p:cNvPr>
            <p:cNvPicPr>
              <a:picLocks noChangeAspect="1" noChangeArrowheads="1"/>
            </p:cNvPicPr>
            <p:nvPr/>
          </p:nvPicPr>
          <p:blipFill rotWithShape="1">
            <a:blip r:embed="rId20">
              <a:extLst>
                <a:ext uri="{BEBA8EAE-BF5A-486C-A8C5-ECC9F3942E4B}">
                  <a14:imgProps xmlns:a14="http://schemas.microsoft.com/office/drawing/2010/main">
                    <a14:imgLayer r:embed="rId21">
                      <a14:imgEffect>
                        <a14:artisticPencilGrayscale/>
                      </a14:imgEffect>
                    </a14:imgLayer>
                  </a14:imgProps>
                </a:ext>
                <a:ext uri="{28A0092B-C50C-407E-A947-70E740481C1C}">
                  <a14:useLocalDpi xmlns:a14="http://schemas.microsoft.com/office/drawing/2010/main" val="0"/>
                </a:ext>
              </a:extLst>
            </a:blip>
            <a:srcRect l="-275" t="30059" b="33576"/>
            <a:stretch/>
          </p:blipFill>
          <p:spPr bwMode="auto">
            <a:xfrm rot="2622915">
              <a:off x="1380933" y="1377716"/>
              <a:ext cx="1193896" cy="432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7B954A-136F-4394-8B2A-DC4F7E194795}"/>
                </a:ext>
              </a:extLst>
            </p:cNvPr>
            <p:cNvSpPr txBox="1"/>
            <p:nvPr/>
          </p:nvSpPr>
          <p:spPr>
            <a:xfrm>
              <a:off x="838200" y="2748083"/>
              <a:ext cx="1299715" cy="369332"/>
            </a:xfrm>
            <a:prstGeom prst="rect">
              <a:avLst/>
            </a:prstGeom>
            <a:noFill/>
          </p:spPr>
          <p:txBody>
            <a:bodyPr wrap="none" rtlCol="0">
              <a:spAutoFit/>
            </a:bodyPr>
            <a:lstStyle/>
            <a:p>
              <a:r>
                <a:rPr lang="en-US" dirty="0"/>
                <a:t>Web Search</a:t>
              </a:r>
            </a:p>
          </p:txBody>
        </p:sp>
      </p:grpSp>
      <p:pic>
        <p:nvPicPr>
          <p:cNvPr id="2056" name="Picture 8" descr="Image result for finance icon">
            <a:extLst>
              <a:ext uri="{FF2B5EF4-FFF2-40B4-BE49-F238E27FC236}">
                <a16:creationId xmlns:a16="http://schemas.microsoft.com/office/drawing/2014/main" id="{C1ABA6B8-40F1-4EAD-9150-3AA9B2134AFC}"/>
              </a:ext>
            </a:extLst>
          </p:cNvPr>
          <p:cNvPicPr>
            <a:picLocks noChangeAspect="1" noChangeArrowheads="1"/>
          </p:cNvPicPr>
          <p:nvPr/>
        </p:nvPicPr>
        <p:blipFill>
          <a:blip r:embed="rId22">
            <a:alphaModFix amt="30000"/>
            <a:extLst>
              <a:ext uri="{BEBA8EAE-BF5A-486C-A8C5-ECC9F3942E4B}">
                <a14:imgProps xmlns:a14="http://schemas.microsoft.com/office/drawing/2010/main">
                  <a14:imgLayer r:embed="rId23">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rot="413289">
            <a:off x="3761681" y="1228564"/>
            <a:ext cx="1575413" cy="15754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E68713-F7B0-4636-BBE7-A295CCA80E4C}"/>
              </a:ext>
            </a:extLst>
          </p:cNvPr>
          <p:cNvSpPr txBox="1"/>
          <p:nvPr/>
        </p:nvSpPr>
        <p:spPr>
          <a:xfrm rot="20828642">
            <a:off x="3659219" y="1148864"/>
            <a:ext cx="1031051" cy="400110"/>
          </a:xfrm>
          <a:prstGeom prst="rect">
            <a:avLst/>
          </a:prstGeom>
          <a:noFill/>
        </p:spPr>
        <p:txBody>
          <a:bodyPr wrap="none" rtlCol="0">
            <a:spAutoFit/>
          </a:bodyPr>
          <a:lstStyle/>
          <a:p>
            <a:pPr algn="ctr"/>
            <a:r>
              <a:rPr lang="en-US" sz="1000" b="1" dirty="0">
                <a:latin typeface="Lucida Console" panose="020B0609040504020204" pitchFamily="49" charset="0"/>
              </a:rPr>
              <a:t>Algorithmic</a:t>
            </a:r>
            <a:br>
              <a:rPr lang="en-US" sz="1000" b="1" dirty="0">
                <a:latin typeface="Lucida Console" panose="020B0609040504020204" pitchFamily="49" charset="0"/>
              </a:rPr>
            </a:br>
            <a:r>
              <a:rPr lang="en-US" sz="1000" b="1" dirty="0">
                <a:latin typeface="Lucida Console" panose="020B0609040504020204" pitchFamily="49" charset="0"/>
              </a:rPr>
              <a:t>Trading</a:t>
            </a:r>
          </a:p>
        </p:txBody>
      </p:sp>
      <p:sp>
        <p:nvSpPr>
          <p:cNvPr id="11" name="TextBox 10">
            <a:extLst>
              <a:ext uri="{FF2B5EF4-FFF2-40B4-BE49-F238E27FC236}">
                <a16:creationId xmlns:a16="http://schemas.microsoft.com/office/drawing/2014/main" id="{B2EB0CE7-BB49-416C-8A13-06DC23C2A837}"/>
              </a:ext>
            </a:extLst>
          </p:cNvPr>
          <p:cNvSpPr txBox="1"/>
          <p:nvPr/>
        </p:nvSpPr>
        <p:spPr>
          <a:xfrm rot="162463">
            <a:off x="4308571" y="1530889"/>
            <a:ext cx="1107996" cy="400110"/>
          </a:xfrm>
          <a:prstGeom prst="rect">
            <a:avLst/>
          </a:prstGeom>
          <a:noFill/>
        </p:spPr>
        <p:txBody>
          <a:bodyPr wrap="none" rtlCol="0">
            <a:spAutoFit/>
          </a:bodyPr>
          <a:lstStyle/>
          <a:p>
            <a:pPr algn="ctr"/>
            <a:r>
              <a:rPr lang="en-US" sz="1000" b="1" dirty="0">
                <a:latin typeface="Lucida Console" panose="020B0609040504020204" pitchFamily="49" charset="0"/>
              </a:rPr>
              <a:t>Loan</a:t>
            </a:r>
          </a:p>
          <a:p>
            <a:pPr algn="ctr"/>
            <a:r>
              <a:rPr lang="en-US" sz="1000" b="1" dirty="0">
                <a:latin typeface="Lucida Console" panose="020B0609040504020204" pitchFamily="49" charset="0"/>
              </a:rPr>
              <a:t>Underwriting</a:t>
            </a:r>
          </a:p>
        </p:txBody>
      </p:sp>
      <p:sp>
        <p:nvSpPr>
          <p:cNvPr id="12" name="TextBox 11">
            <a:extLst>
              <a:ext uri="{FF2B5EF4-FFF2-40B4-BE49-F238E27FC236}">
                <a16:creationId xmlns:a16="http://schemas.microsoft.com/office/drawing/2014/main" id="{583D4979-0972-41B6-959E-9EFD9CF55444}"/>
              </a:ext>
            </a:extLst>
          </p:cNvPr>
          <p:cNvSpPr txBox="1"/>
          <p:nvPr/>
        </p:nvSpPr>
        <p:spPr>
          <a:xfrm rot="20959740">
            <a:off x="3628373" y="2012732"/>
            <a:ext cx="954107" cy="400110"/>
          </a:xfrm>
          <a:prstGeom prst="rect">
            <a:avLst/>
          </a:prstGeom>
          <a:noFill/>
        </p:spPr>
        <p:txBody>
          <a:bodyPr wrap="none" rtlCol="0">
            <a:spAutoFit/>
          </a:bodyPr>
          <a:lstStyle/>
          <a:p>
            <a:pPr algn="ctr"/>
            <a:r>
              <a:rPr lang="en-US" sz="1000" b="1" dirty="0">
                <a:latin typeface="Lucida Console" panose="020B0609040504020204" pitchFamily="49" charset="0"/>
              </a:rPr>
              <a:t>Portfolio</a:t>
            </a:r>
          </a:p>
          <a:p>
            <a:pPr algn="ctr"/>
            <a:r>
              <a:rPr lang="en-US" sz="1000" b="1" dirty="0">
                <a:latin typeface="Lucida Console" panose="020B0609040504020204" pitchFamily="49" charset="0"/>
              </a:rPr>
              <a:t>Management</a:t>
            </a:r>
          </a:p>
        </p:txBody>
      </p:sp>
      <p:sp>
        <p:nvSpPr>
          <p:cNvPr id="13" name="TextBox 12">
            <a:extLst>
              <a:ext uri="{FF2B5EF4-FFF2-40B4-BE49-F238E27FC236}">
                <a16:creationId xmlns:a16="http://schemas.microsoft.com/office/drawing/2014/main" id="{B5A5825E-4DCD-4527-8F69-8C9BB1F20589}"/>
              </a:ext>
            </a:extLst>
          </p:cNvPr>
          <p:cNvSpPr txBox="1"/>
          <p:nvPr/>
        </p:nvSpPr>
        <p:spPr>
          <a:xfrm rot="369815">
            <a:off x="4596383" y="2277078"/>
            <a:ext cx="1031051" cy="246221"/>
          </a:xfrm>
          <a:prstGeom prst="rect">
            <a:avLst/>
          </a:prstGeom>
          <a:noFill/>
        </p:spPr>
        <p:txBody>
          <a:bodyPr wrap="none" rtlCol="0">
            <a:spAutoFit/>
          </a:bodyPr>
          <a:lstStyle/>
          <a:p>
            <a:r>
              <a:rPr lang="en-US" sz="1000" b="1" dirty="0">
                <a:latin typeface="Lucida Console" panose="020B0609040504020204" pitchFamily="49" charset="0"/>
              </a:rPr>
              <a:t>Forecasting</a:t>
            </a:r>
            <a:endParaRPr lang="en-US" sz="900" b="1" dirty="0">
              <a:latin typeface="Lucida Console" panose="020B0609040504020204" pitchFamily="49" charset="0"/>
            </a:endParaRPr>
          </a:p>
        </p:txBody>
      </p:sp>
      <p:sp>
        <p:nvSpPr>
          <p:cNvPr id="8" name="TextBox 7">
            <a:extLst>
              <a:ext uri="{FF2B5EF4-FFF2-40B4-BE49-F238E27FC236}">
                <a16:creationId xmlns:a16="http://schemas.microsoft.com/office/drawing/2014/main" id="{1D49DA9D-2976-4AC3-BCD1-2B5B407A06C9}"/>
              </a:ext>
            </a:extLst>
          </p:cNvPr>
          <p:cNvSpPr txBox="1"/>
          <p:nvPr/>
        </p:nvSpPr>
        <p:spPr>
          <a:xfrm>
            <a:off x="4093975" y="2760472"/>
            <a:ext cx="910827" cy="369332"/>
          </a:xfrm>
          <a:prstGeom prst="rect">
            <a:avLst/>
          </a:prstGeom>
          <a:noFill/>
        </p:spPr>
        <p:txBody>
          <a:bodyPr wrap="none" rtlCol="0">
            <a:spAutoFit/>
          </a:bodyPr>
          <a:lstStyle/>
          <a:p>
            <a:r>
              <a:rPr lang="en-US" dirty="0"/>
              <a:t>Finance</a:t>
            </a:r>
          </a:p>
        </p:txBody>
      </p:sp>
      <p:sp>
        <p:nvSpPr>
          <p:cNvPr id="19" name="TextBox 18">
            <a:extLst>
              <a:ext uri="{FF2B5EF4-FFF2-40B4-BE49-F238E27FC236}">
                <a16:creationId xmlns:a16="http://schemas.microsoft.com/office/drawing/2014/main" id="{8494BDF7-BA28-480F-9FBB-AD3865EBB019}"/>
              </a:ext>
            </a:extLst>
          </p:cNvPr>
          <p:cNvSpPr txBox="1"/>
          <p:nvPr/>
        </p:nvSpPr>
        <p:spPr>
          <a:xfrm rot="446173">
            <a:off x="6276559" y="1365621"/>
            <a:ext cx="1338828" cy="246221"/>
          </a:xfrm>
          <a:prstGeom prst="rect">
            <a:avLst/>
          </a:prstGeom>
          <a:noFill/>
        </p:spPr>
        <p:txBody>
          <a:bodyPr wrap="none" rtlCol="0">
            <a:spAutoFit/>
          </a:bodyPr>
          <a:lstStyle/>
          <a:p>
            <a:r>
              <a:rPr lang="en-US" sz="1000" b="1" dirty="0">
                <a:latin typeface="Lucida Console" panose="020B0609040504020204" pitchFamily="49" charset="0"/>
              </a:rPr>
              <a:t>Personalization</a:t>
            </a:r>
          </a:p>
        </p:txBody>
      </p:sp>
      <p:sp>
        <p:nvSpPr>
          <p:cNvPr id="20" name="TextBox 19">
            <a:extLst>
              <a:ext uri="{FF2B5EF4-FFF2-40B4-BE49-F238E27FC236}">
                <a16:creationId xmlns:a16="http://schemas.microsoft.com/office/drawing/2014/main" id="{684A8824-A50F-44EC-B780-332CA5F410A5}"/>
              </a:ext>
            </a:extLst>
          </p:cNvPr>
          <p:cNvSpPr txBox="1"/>
          <p:nvPr/>
        </p:nvSpPr>
        <p:spPr>
          <a:xfrm rot="21434876">
            <a:off x="7373634" y="1631889"/>
            <a:ext cx="877163" cy="246221"/>
          </a:xfrm>
          <a:prstGeom prst="rect">
            <a:avLst/>
          </a:prstGeom>
          <a:noFill/>
        </p:spPr>
        <p:txBody>
          <a:bodyPr wrap="none" rtlCol="0">
            <a:spAutoFit/>
          </a:bodyPr>
          <a:lstStyle/>
          <a:p>
            <a:r>
              <a:rPr lang="en-US" sz="1000" b="1" dirty="0">
                <a:latin typeface="Lucida Console" panose="020B0609040504020204" pitchFamily="49" charset="0"/>
              </a:rPr>
              <a:t>Targeting</a:t>
            </a:r>
          </a:p>
        </p:txBody>
      </p:sp>
      <p:sp>
        <p:nvSpPr>
          <p:cNvPr id="21" name="TextBox 20">
            <a:extLst>
              <a:ext uri="{FF2B5EF4-FFF2-40B4-BE49-F238E27FC236}">
                <a16:creationId xmlns:a16="http://schemas.microsoft.com/office/drawing/2014/main" id="{3F850769-49A4-496B-9DDC-9C778E2DC2B9}"/>
              </a:ext>
            </a:extLst>
          </p:cNvPr>
          <p:cNvSpPr txBox="1"/>
          <p:nvPr/>
        </p:nvSpPr>
        <p:spPr>
          <a:xfrm rot="530906">
            <a:off x="6342565" y="1732177"/>
            <a:ext cx="954107" cy="400110"/>
          </a:xfrm>
          <a:prstGeom prst="rect">
            <a:avLst/>
          </a:prstGeom>
          <a:noFill/>
        </p:spPr>
        <p:txBody>
          <a:bodyPr wrap="none" rtlCol="0">
            <a:spAutoFit/>
          </a:bodyPr>
          <a:lstStyle/>
          <a:p>
            <a:pPr algn="ctr"/>
            <a:r>
              <a:rPr lang="en-US" sz="1000" b="1" dirty="0">
                <a:latin typeface="Lucida Console" panose="020B0609040504020204" pitchFamily="49" charset="0"/>
              </a:rPr>
              <a:t>Predicting</a:t>
            </a:r>
          </a:p>
          <a:p>
            <a:pPr algn="ctr"/>
            <a:r>
              <a:rPr lang="en-US" sz="1000" b="1" dirty="0">
                <a:latin typeface="Lucida Console" panose="020B0609040504020204" pitchFamily="49" charset="0"/>
              </a:rPr>
              <a:t>Churn</a:t>
            </a:r>
          </a:p>
        </p:txBody>
      </p:sp>
      <p:sp>
        <p:nvSpPr>
          <p:cNvPr id="22" name="TextBox 21">
            <a:extLst>
              <a:ext uri="{FF2B5EF4-FFF2-40B4-BE49-F238E27FC236}">
                <a16:creationId xmlns:a16="http://schemas.microsoft.com/office/drawing/2014/main" id="{851C3070-A669-4B88-9A46-926187984EC5}"/>
              </a:ext>
            </a:extLst>
          </p:cNvPr>
          <p:cNvSpPr txBox="1"/>
          <p:nvPr/>
        </p:nvSpPr>
        <p:spPr>
          <a:xfrm rot="1572429">
            <a:off x="7095849" y="2342655"/>
            <a:ext cx="1338828" cy="246221"/>
          </a:xfrm>
          <a:prstGeom prst="rect">
            <a:avLst/>
          </a:prstGeom>
          <a:noFill/>
        </p:spPr>
        <p:txBody>
          <a:bodyPr wrap="none" rtlCol="0">
            <a:spAutoFit/>
          </a:bodyPr>
          <a:lstStyle/>
          <a:p>
            <a:pPr algn="ctr"/>
            <a:r>
              <a:rPr lang="en-US" sz="1000" b="1" dirty="0">
                <a:latin typeface="Lucida Console" panose="020B0609040504020204" pitchFamily="49" charset="0"/>
              </a:rPr>
              <a:t>Recommendations</a:t>
            </a:r>
            <a:endParaRPr lang="en-US" sz="900" b="1" dirty="0">
              <a:latin typeface="Lucida Console" panose="020B0609040504020204" pitchFamily="49" charset="0"/>
            </a:endParaRPr>
          </a:p>
        </p:txBody>
      </p:sp>
      <p:sp>
        <p:nvSpPr>
          <p:cNvPr id="23" name="TextBox 22">
            <a:extLst>
              <a:ext uri="{FF2B5EF4-FFF2-40B4-BE49-F238E27FC236}">
                <a16:creationId xmlns:a16="http://schemas.microsoft.com/office/drawing/2014/main" id="{B0A4D6BA-3CD1-44A1-80F2-2F94BBF7676F}"/>
              </a:ext>
            </a:extLst>
          </p:cNvPr>
          <p:cNvSpPr txBox="1"/>
          <p:nvPr/>
        </p:nvSpPr>
        <p:spPr>
          <a:xfrm>
            <a:off x="6639864" y="2793782"/>
            <a:ext cx="1359155" cy="646331"/>
          </a:xfrm>
          <a:prstGeom prst="rect">
            <a:avLst/>
          </a:prstGeom>
          <a:noFill/>
        </p:spPr>
        <p:txBody>
          <a:bodyPr wrap="none" rtlCol="0">
            <a:spAutoFit/>
          </a:bodyPr>
          <a:lstStyle/>
          <a:p>
            <a:pPr algn="ctr"/>
            <a:r>
              <a:rPr lang="en-US" dirty="0"/>
              <a:t>Marketing &amp;</a:t>
            </a:r>
            <a:br>
              <a:rPr lang="en-US" dirty="0"/>
            </a:br>
            <a:r>
              <a:rPr lang="en-US" dirty="0"/>
              <a:t>E-commerce</a:t>
            </a:r>
          </a:p>
        </p:txBody>
      </p:sp>
      <p:pic>
        <p:nvPicPr>
          <p:cNvPr id="2058" name="Picture 10" descr="Image result for marketing icon">
            <a:extLst>
              <a:ext uri="{FF2B5EF4-FFF2-40B4-BE49-F238E27FC236}">
                <a16:creationId xmlns:a16="http://schemas.microsoft.com/office/drawing/2014/main" id="{3E63AF97-4FF9-41C0-899A-23492A7E07B3}"/>
              </a:ext>
            </a:extLst>
          </p:cNvPr>
          <p:cNvPicPr>
            <a:picLocks noChangeAspect="1" noChangeArrowheads="1"/>
          </p:cNvPicPr>
          <p:nvPr/>
        </p:nvPicPr>
        <p:blipFill>
          <a:blip r:embed="rId24">
            <a:alphaModFix amt="25000"/>
            <a:extLst>
              <a:ext uri="{BEBA8EAE-BF5A-486C-A8C5-ECC9F3942E4B}">
                <a14:imgProps xmlns:a14="http://schemas.microsoft.com/office/drawing/2010/main">
                  <a14:imgLayer r:embed="rId25">
                    <a14:imgEffect>
                      <a14:artisticPencilGrayscale pencilSize="6"/>
                    </a14:imgEffect>
                  </a14:imgLayer>
                </a14:imgProps>
              </a:ext>
              <a:ext uri="{28A0092B-C50C-407E-A947-70E740481C1C}">
                <a14:useLocalDpi xmlns:a14="http://schemas.microsoft.com/office/drawing/2010/main" val="0"/>
              </a:ext>
            </a:extLst>
          </a:blip>
          <a:srcRect/>
          <a:stretch>
            <a:fillRect/>
          </a:stretch>
        </p:blipFill>
        <p:spPr bwMode="auto">
          <a:xfrm rot="20054371">
            <a:off x="6574889" y="1403646"/>
            <a:ext cx="1162050" cy="116205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82074F1-9682-4527-9C41-27484BDBD360}"/>
              </a:ext>
            </a:extLst>
          </p:cNvPr>
          <p:cNvCxnSpPr>
            <a:cxnSpLocks/>
          </p:cNvCxnSpPr>
          <p:nvPr/>
        </p:nvCxnSpPr>
        <p:spPr>
          <a:xfrm flipV="1">
            <a:off x="2917371" y="1139778"/>
            <a:ext cx="0" cy="533251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84BCF9-7D8D-4754-ABB2-D4DD9A7F9B07}"/>
              </a:ext>
            </a:extLst>
          </p:cNvPr>
          <p:cNvCxnSpPr/>
          <p:nvPr/>
        </p:nvCxnSpPr>
        <p:spPr>
          <a:xfrm flipV="1">
            <a:off x="5893231" y="1164983"/>
            <a:ext cx="0" cy="519227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F7EC55-6751-4FFF-95EF-0ECAF09D0DE8}"/>
              </a:ext>
            </a:extLst>
          </p:cNvPr>
          <p:cNvCxnSpPr/>
          <p:nvPr/>
        </p:nvCxnSpPr>
        <p:spPr>
          <a:xfrm flipV="1">
            <a:off x="8820145" y="1164983"/>
            <a:ext cx="0" cy="519227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060" name="Picture 12" descr="Image result for symantec antivirus icon">
            <a:extLst>
              <a:ext uri="{FF2B5EF4-FFF2-40B4-BE49-F238E27FC236}">
                <a16:creationId xmlns:a16="http://schemas.microsoft.com/office/drawing/2014/main" id="{F9E53682-A4BB-4B25-8795-381CE52166F9}"/>
              </a:ext>
            </a:extLst>
          </p:cNvPr>
          <p:cNvPicPr>
            <a:picLocks noChangeAspect="1" noChangeArrowheads="1"/>
          </p:cNvPicPr>
          <p:nvPr/>
        </p:nvPicPr>
        <p:blipFill rotWithShape="1">
          <a:blip r:embed="rId26">
            <a:alphaModFix amt="30000"/>
            <a:extLst>
              <a:ext uri="{BEBA8EAE-BF5A-486C-A8C5-ECC9F3942E4B}">
                <a14:imgProps xmlns:a14="http://schemas.microsoft.com/office/drawing/2010/main">
                  <a14:imgLayer r:embed="rId27">
                    <a14:imgEffect>
                      <a14:artisticPencilGrayscale/>
                    </a14:imgEffect>
                  </a14:imgLayer>
                </a14:imgProps>
              </a:ext>
              <a:ext uri="{28A0092B-C50C-407E-A947-70E740481C1C}">
                <a14:useLocalDpi xmlns:a14="http://schemas.microsoft.com/office/drawing/2010/main" val="0"/>
              </a:ext>
            </a:extLst>
          </a:blip>
          <a:srcRect b="12378"/>
          <a:stretch/>
        </p:blipFill>
        <p:spPr bwMode="auto">
          <a:xfrm>
            <a:off x="9931557" y="1436182"/>
            <a:ext cx="962025" cy="10849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BB82B568-0A87-4A3C-905C-564C2035A5D3}"/>
              </a:ext>
            </a:extLst>
          </p:cNvPr>
          <p:cNvSpPr txBox="1"/>
          <p:nvPr/>
        </p:nvSpPr>
        <p:spPr>
          <a:xfrm rot="20959740">
            <a:off x="9795893" y="1247819"/>
            <a:ext cx="492443" cy="246221"/>
          </a:xfrm>
          <a:prstGeom prst="rect">
            <a:avLst/>
          </a:prstGeom>
          <a:noFill/>
        </p:spPr>
        <p:txBody>
          <a:bodyPr wrap="none" rtlCol="0">
            <a:spAutoFit/>
          </a:bodyPr>
          <a:lstStyle/>
          <a:p>
            <a:r>
              <a:rPr lang="en-US" sz="1000" b="1" dirty="0">
                <a:latin typeface="Lucida Console" panose="020B0609040504020204" pitchFamily="49" charset="0"/>
              </a:rPr>
              <a:t>Spam</a:t>
            </a:r>
          </a:p>
        </p:txBody>
      </p:sp>
      <p:sp>
        <p:nvSpPr>
          <p:cNvPr id="32" name="TextBox 31">
            <a:extLst>
              <a:ext uri="{FF2B5EF4-FFF2-40B4-BE49-F238E27FC236}">
                <a16:creationId xmlns:a16="http://schemas.microsoft.com/office/drawing/2014/main" id="{EF5C52CE-8CAD-456C-BD19-D046FB991BBD}"/>
              </a:ext>
            </a:extLst>
          </p:cNvPr>
          <p:cNvSpPr txBox="1"/>
          <p:nvPr/>
        </p:nvSpPr>
        <p:spPr>
          <a:xfrm rot="1096709">
            <a:off x="10432935" y="1417567"/>
            <a:ext cx="723275" cy="246221"/>
          </a:xfrm>
          <a:prstGeom prst="rect">
            <a:avLst/>
          </a:prstGeom>
          <a:noFill/>
        </p:spPr>
        <p:txBody>
          <a:bodyPr wrap="none" rtlCol="0">
            <a:spAutoFit/>
          </a:bodyPr>
          <a:lstStyle/>
          <a:p>
            <a:r>
              <a:rPr lang="en-US" sz="1000" b="1" dirty="0">
                <a:latin typeface="Lucida Console" panose="020B0609040504020204" pitchFamily="49" charset="0"/>
              </a:rPr>
              <a:t>Malware</a:t>
            </a:r>
          </a:p>
        </p:txBody>
      </p:sp>
      <p:sp>
        <p:nvSpPr>
          <p:cNvPr id="33" name="TextBox 32">
            <a:extLst>
              <a:ext uri="{FF2B5EF4-FFF2-40B4-BE49-F238E27FC236}">
                <a16:creationId xmlns:a16="http://schemas.microsoft.com/office/drawing/2014/main" id="{554B9D69-4759-4982-9846-D6AB9B31E3C6}"/>
              </a:ext>
            </a:extLst>
          </p:cNvPr>
          <p:cNvSpPr txBox="1"/>
          <p:nvPr/>
        </p:nvSpPr>
        <p:spPr>
          <a:xfrm rot="20659564">
            <a:off x="9655843" y="1701252"/>
            <a:ext cx="800219" cy="400110"/>
          </a:xfrm>
          <a:prstGeom prst="rect">
            <a:avLst/>
          </a:prstGeom>
          <a:noFill/>
        </p:spPr>
        <p:txBody>
          <a:bodyPr wrap="none" rtlCol="0">
            <a:spAutoFit/>
          </a:bodyPr>
          <a:lstStyle/>
          <a:p>
            <a:r>
              <a:rPr lang="en-US" sz="1000" b="1" dirty="0">
                <a:latin typeface="Lucida Console" panose="020B0609040504020204" pitchFamily="49" charset="0"/>
              </a:rPr>
              <a:t>Identity</a:t>
            </a:r>
          </a:p>
          <a:p>
            <a:pPr algn="ctr"/>
            <a:r>
              <a:rPr lang="en-US" sz="1000" b="1" dirty="0">
                <a:latin typeface="Lucida Console" panose="020B0609040504020204" pitchFamily="49" charset="0"/>
              </a:rPr>
              <a:t>Theft</a:t>
            </a:r>
          </a:p>
        </p:txBody>
      </p:sp>
      <p:sp>
        <p:nvSpPr>
          <p:cNvPr id="34" name="TextBox 33">
            <a:extLst>
              <a:ext uri="{FF2B5EF4-FFF2-40B4-BE49-F238E27FC236}">
                <a16:creationId xmlns:a16="http://schemas.microsoft.com/office/drawing/2014/main" id="{C4DB0ABD-DC2D-47D9-ACBE-757913B5DC7D}"/>
              </a:ext>
            </a:extLst>
          </p:cNvPr>
          <p:cNvSpPr txBox="1"/>
          <p:nvPr/>
        </p:nvSpPr>
        <p:spPr>
          <a:xfrm rot="21200949">
            <a:off x="10298716" y="1938025"/>
            <a:ext cx="877163" cy="400110"/>
          </a:xfrm>
          <a:prstGeom prst="rect">
            <a:avLst/>
          </a:prstGeom>
          <a:noFill/>
        </p:spPr>
        <p:txBody>
          <a:bodyPr wrap="none" rtlCol="0">
            <a:spAutoFit/>
          </a:bodyPr>
          <a:lstStyle/>
          <a:p>
            <a:pPr algn="ctr"/>
            <a:r>
              <a:rPr lang="en-US" sz="1000" b="1" dirty="0">
                <a:latin typeface="Lucida Console" panose="020B0609040504020204" pitchFamily="49" charset="0"/>
              </a:rPr>
              <a:t>Intrusion</a:t>
            </a:r>
          </a:p>
          <a:p>
            <a:pPr algn="ctr"/>
            <a:r>
              <a:rPr lang="en-US" sz="1000" b="1" dirty="0">
                <a:latin typeface="Lucida Console" panose="020B0609040504020204" pitchFamily="49" charset="0"/>
              </a:rPr>
              <a:t>Detection</a:t>
            </a:r>
          </a:p>
        </p:txBody>
      </p:sp>
      <p:sp>
        <p:nvSpPr>
          <p:cNvPr id="35" name="TextBox 34">
            <a:extLst>
              <a:ext uri="{FF2B5EF4-FFF2-40B4-BE49-F238E27FC236}">
                <a16:creationId xmlns:a16="http://schemas.microsoft.com/office/drawing/2014/main" id="{EB859640-BFA6-46BA-8679-79A7380AAD7A}"/>
              </a:ext>
            </a:extLst>
          </p:cNvPr>
          <p:cNvSpPr txBox="1"/>
          <p:nvPr/>
        </p:nvSpPr>
        <p:spPr>
          <a:xfrm>
            <a:off x="9636663" y="2754477"/>
            <a:ext cx="1717137" cy="369332"/>
          </a:xfrm>
          <a:prstGeom prst="rect">
            <a:avLst/>
          </a:prstGeom>
          <a:noFill/>
        </p:spPr>
        <p:txBody>
          <a:bodyPr wrap="none" rtlCol="0">
            <a:spAutoFit/>
          </a:bodyPr>
          <a:lstStyle/>
          <a:p>
            <a:r>
              <a:rPr lang="en-US" dirty="0"/>
              <a:t>Abuse / Security</a:t>
            </a:r>
          </a:p>
        </p:txBody>
      </p:sp>
      <p:pic>
        <p:nvPicPr>
          <p:cNvPr id="2062" name="Picture 14" descr="Spot - Good Things Come in Small Packages (Arm)">
            <a:extLst>
              <a:ext uri="{FF2B5EF4-FFF2-40B4-BE49-F238E27FC236}">
                <a16:creationId xmlns:a16="http://schemas.microsoft.com/office/drawing/2014/main" id="{A3D0B5CA-CBB3-49FB-9A5C-051E8651AB3F}"/>
              </a:ext>
            </a:extLst>
          </p:cNvPr>
          <p:cNvPicPr>
            <a:picLocks noChangeAspect="1" noChangeArrowheads="1"/>
          </p:cNvPicPr>
          <p:nvPr/>
        </p:nvPicPr>
        <p:blipFill rotWithShape="1">
          <a:blip r:embed="rId28">
            <a:alphaModFix amt="30000"/>
            <a:extLst>
              <a:ext uri="{BEBA8EAE-BF5A-486C-A8C5-ECC9F3942E4B}">
                <a14:imgProps xmlns:a14="http://schemas.microsoft.com/office/drawing/2010/main">
                  <a14:imgLayer r:embed="rId29">
                    <a14:imgEffect>
                      <a14:artisticPencilGrayscale/>
                    </a14:imgEffect>
                  </a14:imgLayer>
                </a14:imgProps>
              </a:ext>
              <a:ext uri="{28A0092B-C50C-407E-A947-70E740481C1C}">
                <a14:useLocalDpi xmlns:a14="http://schemas.microsoft.com/office/drawing/2010/main" val="0"/>
              </a:ext>
            </a:extLst>
          </a:blip>
          <a:srcRect l="9196" t="4765" r="25474" b="5744"/>
          <a:stretch/>
        </p:blipFill>
        <p:spPr bwMode="auto">
          <a:xfrm rot="471241">
            <a:off x="347534" y="4097529"/>
            <a:ext cx="2145600" cy="195942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BA0E81C0-DCF8-48A1-92CE-C7677BD176B6}"/>
              </a:ext>
            </a:extLst>
          </p:cNvPr>
          <p:cNvSpPr txBox="1"/>
          <p:nvPr/>
        </p:nvSpPr>
        <p:spPr>
          <a:xfrm>
            <a:off x="830055" y="6056957"/>
            <a:ext cx="987835" cy="369332"/>
          </a:xfrm>
          <a:prstGeom prst="rect">
            <a:avLst/>
          </a:prstGeom>
          <a:noFill/>
        </p:spPr>
        <p:txBody>
          <a:bodyPr wrap="none" rtlCol="0">
            <a:spAutoFit/>
          </a:bodyPr>
          <a:lstStyle/>
          <a:p>
            <a:r>
              <a:rPr lang="en-US" dirty="0"/>
              <a:t>Robotics</a:t>
            </a:r>
          </a:p>
        </p:txBody>
      </p:sp>
      <p:sp>
        <p:nvSpPr>
          <p:cNvPr id="40" name="TextBox 39">
            <a:extLst>
              <a:ext uri="{FF2B5EF4-FFF2-40B4-BE49-F238E27FC236}">
                <a16:creationId xmlns:a16="http://schemas.microsoft.com/office/drawing/2014/main" id="{67E08F9C-F916-4A2B-9665-0E6F80EAF13B}"/>
              </a:ext>
            </a:extLst>
          </p:cNvPr>
          <p:cNvSpPr txBox="1"/>
          <p:nvPr/>
        </p:nvSpPr>
        <p:spPr>
          <a:xfrm rot="20414525">
            <a:off x="921902" y="4885430"/>
            <a:ext cx="1107996" cy="246221"/>
          </a:xfrm>
          <a:prstGeom prst="rect">
            <a:avLst/>
          </a:prstGeom>
          <a:noFill/>
        </p:spPr>
        <p:txBody>
          <a:bodyPr wrap="none" rtlCol="0">
            <a:spAutoFit/>
          </a:bodyPr>
          <a:lstStyle/>
          <a:p>
            <a:r>
              <a:rPr lang="en-US" sz="1000" b="1" dirty="0">
                <a:latin typeface="Lucida Console" panose="020B0609040504020204" pitchFamily="49" charset="0"/>
              </a:rPr>
              <a:t>Localization</a:t>
            </a:r>
          </a:p>
        </p:txBody>
      </p:sp>
      <p:sp>
        <p:nvSpPr>
          <p:cNvPr id="41" name="TextBox 40">
            <a:extLst>
              <a:ext uri="{FF2B5EF4-FFF2-40B4-BE49-F238E27FC236}">
                <a16:creationId xmlns:a16="http://schemas.microsoft.com/office/drawing/2014/main" id="{2A56BBCC-D8BF-4384-BAE4-0FDF0A7B38EB}"/>
              </a:ext>
            </a:extLst>
          </p:cNvPr>
          <p:cNvSpPr txBox="1"/>
          <p:nvPr/>
        </p:nvSpPr>
        <p:spPr>
          <a:xfrm rot="1539033">
            <a:off x="433656" y="5291079"/>
            <a:ext cx="954108" cy="246221"/>
          </a:xfrm>
          <a:prstGeom prst="rect">
            <a:avLst/>
          </a:prstGeom>
          <a:noFill/>
        </p:spPr>
        <p:txBody>
          <a:bodyPr wrap="none" rtlCol="0">
            <a:spAutoFit/>
          </a:bodyPr>
          <a:lstStyle/>
          <a:p>
            <a:pPr algn="ctr"/>
            <a:r>
              <a:rPr lang="en-US" sz="1000" b="1" dirty="0">
                <a:latin typeface="Lucida Console" panose="020B0609040504020204" pitchFamily="49" charset="0"/>
              </a:rPr>
              <a:t>Perception</a:t>
            </a:r>
          </a:p>
        </p:txBody>
      </p:sp>
      <p:sp>
        <p:nvSpPr>
          <p:cNvPr id="42" name="TextBox 41">
            <a:extLst>
              <a:ext uri="{FF2B5EF4-FFF2-40B4-BE49-F238E27FC236}">
                <a16:creationId xmlns:a16="http://schemas.microsoft.com/office/drawing/2014/main" id="{E040D288-804C-4581-B2FA-77B3655021E3}"/>
              </a:ext>
            </a:extLst>
          </p:cNvPr>
          <p:cNvSpPr txBox="1"/>
          <p:nvPr/>
        </p:nvSpPr>
        <p:spPr>
          <a:xfrm rot="152089">
            <a:off x="1616209" y="5207379"/>
            <a:ext cx="723275" cy="400110"/>
          </a:xfrm>
          <a:prstGeom prst="rect">
            <a:avLst/>
          </a:prstGeom>
          <a:noFill/>
        </p:spPr>
        <p:txBody>
          <a:bodyPr wrap="none" rtlCol="0">
            <a:spAutoFit/>
          </a:bodyPr>
          <a:lstStyle/>
          <a:p>
            <a:pPr algn="ctr"/>
            <a:r>
              <a:rPr lang="en-US" sz="1000" b="1" dirty="0">
                <a:latin typeface="Lucida Console" panose="020B0609040504020204" pitchFamily="49" charset="0"/>
              </a:rPr>
              <a:t>Control</a:t>
            </a:r>
            <a:br>
              <a:rPr lang="en-US" sz="1000" b="1" dirty="0">
                <a:latin typeface="Lucida Console" panose="020B0609040504020204" pitchFamily="49" charset="0"/>
              </a:rPr>
            </a:br>
            <a:r>
              <a:rPr lang="en-US" sz="1000" b="1" dirty="0">
                <a:latin typeface="Lucida Console" panose="020B0609040504020204" pitchFamily="49" charset="0"/>
              </a:rPr>
              <a:t>Systems</a:t>
            </a:r>
          </a:p>
        </p:txBody>
      </p:sp>
      <p:sp>
        <p:nvSpPr>
          <p:cNvPr id="43" name="TextBox 42">
            <a:extLst>
              <a:ext uri="{FF2B5EF4-FFF2-40B4-BE49-F238E27FC236}">
                <a16:creationId xmlns:a16="http://schemas.microsoft.com/office/drawing/2014/main" id="{4F8AACB6-06E7-4EF1-ACD5-963C4065F140}"/>
              </a:ext>
            </a:extLst>
          </p:cNvPr>
          <p:cNvSpPr txBox="1"/>
          <p:nvPr/>
        </p:nvSpPr>
        <p:spPr>
          <a:xfrm>
            <a:off x="3415666" y="6063985"/>
            <a:ext cx="1756506" cy="369332"/>
          </a:xfrm>
          <a:prstGeom prst="rect">
            <a:avLst/>
          </a:prstGeom>
          <a:noFill/>
        </p:spPr>
        <p:txBody>
          <a:bodyPr wrap="none" rtlCol="0">
            <a:spAutoFit/>
          </a:bodyPr>
          <a:lstStyle/>
          <a:p>
            <a:r>
              <a:rPr lang="en-US" dirty="0"/>
              <a:t>Digital Assistants</a:t>
            </a:r>
          </a:p>
        </p:txBody>
      </p:sp>
      <p:sp>
        <p:nvSpPr>
          <p:cNvPr id="44" name="TextBox 43">
            <a:extLst>
              <a:ext uri="{FF2B5EF4-FFF2-40B4-BE49-F238E27FC236}">
                <a16:creationId xmlns:a16="http://schemas.microsoft.com/office/drawing/2014/main" id="{B78FDFF4-0ABA-406C-AD18-AD9120FE8361}"/>
              </a:ext>
            </a:extLst>
          </p:cNvPr>
          <p:cNvSpPr txBox="1"/>
          <p:nvPr/>
        </p:nvSpPr>
        <p:spPr>
          <a:xfrm rot="21401684">
            <a:off x="1173637" y="4325055"/>
            <a:ext cx="1107996" cy="400110"/>
          </a:xfrm>
          <a:prstGeom prst="rect">
            <a:avLst/>
          </a:prstGeom>
          <a:noFill/>
        </p:spPr>
        <p:txBody>
          <a:bodyPr wrap="none" rtlCol="0">
            <a:spAutoFit/>
          </a:bodyPr>
          <a:lstStyle/>
          <a:p>
            <a:pPr algn="ctr"/>
            <a:r>
              <a:rPr lang="en-US" sz="1000" b="1" dirty="0">
                <a:latin typeface="Lucida Console" panose="020B0609040504020204" pitchFamily="49" charset="0"/>
              </a:rPr>
              <a:t>Self-Driving</a:t>
            </a:r>
            <a:br>
              <a:rPr lang="en-US" sz="1000" b="1" dirty="0">
                <a:latin typeface="Lucida Console" panose="020B0609040504020204" pitchFamily="49" charset="0"/>
              </a:rPr>
            </a:br>
            <a:r>
              <a:rPr lang="en-US" sz="1000" b="1" dirty="0">
                <a:latin typeface="Lucida Console" panose="020B0609040504020204" pitchFamily="49" charset="0"/>
              </a:rPr>
              <a:t>Cars</a:t>
            </a:r>
          </a:p>
        </p:txBody>
      </p:sp>
      <p:pic>
        <p:nvPicPr>
          <p:cNvPr id="2064" name="Picture 16" descr="Image result for kinect image">
            <a:extLst>
              <a:ext uri="{FF2B5EF4-FFF2-40B4-BE49-F238E27FC236}">
                <a16:creationId xmlns:a16="http://schemas.microsoft.com/office/drawing/2014/main" id="{A81F71E3-2428-44DC-A696-3BB2A4C24A97}"/>
              </a:ext>
            </a:extLst>
          </p:cNvPr>
          <p:cNvPicPr>
            <a:picLocks noChangeAspect="1" noChangeArrowheads="1"/>
          </p:cNvPicPr>
          <p:nvPr/>
        </p:nvPicPr>
        <p:blipFill>
          <a:blip r:embed="rId30">
            <a:alphaModFix amt="50000"/>
            <a:extLst>
              <a:ext uri="{BEBA8EAE-BF5A-486C-A8C5-ECC9F3942E4B}">
                <a14:imgProps xmlns:a14="http://schemas.microsoft.com/office/drawing/2010/main">
                  <a14:imgLayer r:embed="rId31">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rot="875668">
            <a:off x="4230174" y="4368283"/>
            <a:ext cx="1103292" cy="674234"/>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97518C6B-7AAB-4CDE-87CE-492D4060321E}"/>
              </a:ext>
            </a:extLst>
          </p:cNvPr>
          <p:cNvSpPr txBox="1"/>
          <p:nvPr/>
        </p:nvSpPr>
        <p:spPr>
          <a:xfrm>
            <a:off x="6740575" y="6067703"/>
            <a:ext cx="830677" cy="369332"/>
          </a:xfrm>
          <a:prstGeom prst="rect">
            <a:avLst/>
          </a:prstGeom>
          <a:noFill/>
        </p:spPr>
        <p:txBody>
          <a:bodyPr wrap="none" rtlCol="0">
            <a:spAutoFit/>
          </a:bodyPr>
          <a:lstStyle/>
          <a:p>
            <a:r>
              <a:rPr lang="en-US" dirty="0"/>
              <a:t>Games</a:t>
            </a:r>
          </a:p>
        </p:txBody>
      </p:sp>
      <p:sp>
        <p:nvSpPr>
          <p:cNvPr id="49" name="TextBox 48">
            <a:extLst>
              <a:ext uri="{FF2B5EF4-FFF2-40B4-BE49-F238E27FC236}">
                <a16:creationId xmlns:a16="http://schemas.microsoft.com/office/drawing/2014/main" id="{0C1590F5-3170-4B11-852F-2B32D985CCFF}"/>
              </a:ext>
            </a:extLst>
          </p:cNvPr>
          <p:cNvSpPr txBox="1"/>
          <p:nvPr/>
        </p:nvSpPr>
        <p:spPr>
          <a:xfrm>
            <a:off x="9747058" y="6063985"/>
            <a:ext cx="1399486" cy="369332"/>
          </a:xfrm>
          <a:prstGeom prst="rect">
            <a:avLst/>
          </a:prstGeom>
          <a:noFill/>
        </p:spPr>
        <p:txBody>
          <a:bodyPr wrap="none" rtlCol="0">
            <a:spAutoFit/>
          </a:bodyPr>
          <a:lstStyle/>
          <a:p>
            <a:r>
              <a:rPr lang="en-US" dirty="0"/>
              <a:t>Many Others</a:t>
            </a:r>
          </a:p>
        </p:txBody>
      </p:sp>
      <p:pic>
        <p:nvPicPr>
          <p:cNvPr id="2070" name="Picture 22" descr="Image result for go game image">
            <a:extLst>
              <a:ext uri="{FF2B5EF4-FFF2-40B4-BE49-F238E27FC236}">
                <a16:creationId xmlns:a16="http://schemas.microsoft.com/office/drawing/2014/main" id="{9DFADA87-9096-4F37-B979-2BBCFB017B29}"/>
              </a:ext>
            </a:extLst>
          </p:cNvPr>
          <p:cNvPicPr>
            <a:picLocks noChangeAspect="1" noChangeArrowheads="1"/>
          </p:cNvPicPr>
          <p:nvPr/>
        </p:nvPicPr>
        <p:blipFill rotWithShape="1">
          <a:blip r:embed="rId32">
            <a:alphaModFix amt="70000"/>
            <a:extLst>
              <a:ext uri="{BEBA8EAE-BF5A-486C-A8C5-ECC9F3942E4B}">
                <a14:imgProps xmlns:a14="http://schemas.microsoft.com/office/drawing/2010/main">
                  <a14:imgLayer r:embed="rId33">
                    <a14:imgEffect>
                      <a14:artisticPencilGrayscale/>
                    </a14:imgEffect>
                  </a14:imgLayer>
                </a14:imgProps>
              </a:ext>
              <a:ext uri="{28A0092B-C50C-407E-A947-70E740481C1C}">
                <a14:useLocalDpi xmlns:a14="http://schemas.microsoft.com/office/drawing/2010/main" val="0"/>
              </a:ext>
            </a:extLst>
          </a:blip>
          <a:srcRect l="9934" t="11543" r="10944" b="8458"/>
          <a:stretch/>
        </p:blipFill>
        <p:spPr bwMode="auto">
          <a:xfrm rot="772011">
            <a:off x="7097206" y="4235356"/>
            <a:ext cx="694239" cy="701952"/>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4CE0787D-43F3-48D3-AF1E-35A3E0E2BC2D}"/>
              </a:ext>
            </a:extLst>
          </p:cNvPr>
          <p:cNvSpPr txBox="1"/>
          <p:nvPr/>
        </p:nvSpPr>
        <p:spPr>
          <a:xfrm rot="446173">
            <a:off x="10180515" y="4576237"/>
            <a:ext cx="954107" cy="246221"/>
          </a:xfrm>
          <a:prstGeom prst="rect">
            <a:avLst/>
          </a:prstGeom>
          <a:noFill/>
        </p:spPr>
        <p:txBody>
          <a:bodyPr wrap="none" rtlCol="0">
            <a:spAutoFit/>
          </a:bodyPr>
          <a:lstStyle/>
          <a:p>
            <a:r>
              <a:rPr lang="en-US" sz="1000" b="1" dirty="0">
                <a:latin typeface="Lucida Console" panose="020B0609040504020204" pitchFamily="49" charset="0"/>
              </a:rPr>
              <a:t>Healthcare</a:t>
            </a:r>
          </a:p>
        </p:txBody>
      </p:sp>
      <p:sp>
        <p:nvSpPr>
          <p:cNvPr id="56" name="TextBox 55">
            <a:extLst>
              <a:ext uri="{FF2B5EF4-FFF2-40B4-BE49-F238E27FC236}">
                <a16:creationId xmlns:a16="http://schemas.microsoft.com/office/drawing/2014/main" id="{2395B21F-C453-4CFB-99D2-C29F662290B0}"/>
              </a:ext>
            </a:extLst>
          </p:cNvPr>
          <p:cNvSpPr txBox="1"/>
          <p:nvPr/>
        </p:nvSpPr>
        <p:spPr>
          <a:xfrm rot="20608992">
            <a:off x="9344757" y="4869701"/>
            <a:ext cx="1031051" cy="246221"/>
          </a:xfrm>
          <a:prstGeom prst="rect">
            <a:avLst/>
          </a:prstGeom>
          <a:noFill/>
        </p:spPr>
        <p:txBody>
          <a:bodyPr wrap="none" rtlCol="0">
            <a:spAutoFit/>
          </a:bodyPr>
          <a:lstStyle/>
          <a:p>
            <a:r>
              <a:rPr lang="en-US" sz="1000" b="1" dirty="0">
                <a:latin typeface="Lucida Console" panose="020B0609040504020204" pitchFamily="49" charset="0"/>
              </a:rPr>
              <a:t>Translation</a:t>
            </a:r>
          </a:p>
        </p:txBody>
      </p:sp>
      <p:sp>
        <p:nvSpPr>
          <p:cNvPr id="57" name="TextBox 56">
            <a:extLst>
              <a:ext uri="{FF2B5EF4-FFF2-40B4-BE49-F238E27FC236}">
                <a16:creationId xmlns:a16="http://schemas.microsoft.com/office/drawing/2014/main" id="{A1C4082F-8210-4CCA-AC41-C74BDED15C00}"/>
              </a:ext>
            </a:extLst>
          </p:cNvPr>
          <p:cNvSpPr txBox="1"/>
          <p:nvPr/>
        </p:nvSpPr>
        <p:spPr>
          <a:xfrm rot="21351528">
            <a:off x="10098627" y="5068470"/>
            <a:ext cx="1338828" cy="246221"/>
          </a:xfrm>
          <a:prstGeom prst="rect">
            <a:avLst/>
          </a:prstGeom>
          <a:noFill/>
        </p:spPr>
        <p:txBody>
          <a:bodyPr wrap="none" rtlCol="0">
            <a:spAutoFit/>
          </a:bodyPr>
          <a:lstStyle/>
          <a:p>
            <a:r>
              <a:rPr lang="en-US" sz="1000" b="1" dirty="0">
                <a:latin typeface="Lucida Console" panose="020B0609040504020204" pitchFamily="49" charset="0"/>
              </a:rPr>
              <a:t>Social Networks</a:t>
            </a:r>
          </a:p>
        </p:txBody>
      </p:sp>
      <p:sp>
        <p:nvSpPr>
          <p:cNvPr id="58" name="TextBox 57">
            <a:extLst>
              <a:ext uri="{FF2B5EF4-FFF2-40B4-BE49-F238E27FC236}">
                <a16:creationId xmlns:a16="http://schemas.microsoft.com/office/drawing/2014/main" id="{CDDF25E2-6183-49B3-BB5C-896E14B94E19}"/>
              </a:ext>
            </a:extLst>
          </p:cNvPr>
          <p:cNvSpPr txBox="1"/>
          <p:nvPr/>
        </p:nvSpPr>
        <p:spPr>
          <a:xfrm rot="313012">
            <a:off x="9752878" y="5461327"/>
            <a:ext cx="1107996" cy="246221"/>
          </a:xfrm>
          <a:prstGeom prst="rect">
            <a:avLst/>
          </a:prstGeom>
          <a:noFill/>
        </p:spPr>
        <p:txBody>
          <a:bodyPr wrap="none" rtlCol="0">
            <a:spAutoFit/>
          </a:bodyPr>
          <a:lstStyle/>
          <a:p>
            <a:r>
              <a:rPr lang="en-US" sz="1000" b="1" dirty="0">
                <a:latin typeface="Lucida Console" panose="020B0609040504020204" pitchFamily="49" charset="0"/>
              </a:rPr>
              <a:t>Conservation</a:t>
            </a:r>
          </a:p>
        </p:txBody>
      </p:sp>
      <p:sp>
        <p:nvSpPr>
          <p:cNvPr id="52" name="TextBox 51">
            <a:extLst>
              <a:ext uri="{FF2B5EF4-FFF2-40B4-BE49-F238E27FC236}">
                <a16:creationId xmlns:a16="http://schemas.microsoft.com/office/drawing/2014/main" id="{17F2F83E-6450-471F-BCB2-D450F5455C10}"/>
              </a:ext>
            </a:extLst>
          </p:cNvPr>
          <p:cNvSpPr txBox="1"/>
          <p:nvPr/>
        </p:nvSpPr>
        <p:spPr>
          <a:xfrm rot="21401684">
            <a:off x="4791542" y="4342977"/>
            <a:ext cx="646331" cy="246221"/>
          </a:xfrm>
          <a:prstGeom prst="rect">
            <a:avLst/>
          </a:prstGeom>
          <a:noFill/>
        </p:spPr>
        <p:txBody>
          <a:bodyPr wrap="none" rtlCol="0">
            <a:spAutoFit/>
          </a:bodyPr>
          <a:lstStyle/>
          <a:p>
            <a:pPr algn="ctr"/>
            <a:r>
              <a:rPr lang="en-US" sz="1000" b="1" dirty="0">
                <a:latin typeface="Lucida Console" panose="020B0609040504020204" pitchFamily="49" charset="0"/>
              </a:rPr>
              <a:t>Kinect</a:t>
            </a:r>
          </a:p>
        </p:txBody>
      </p:sp>
      <p:sp>
        <p:nvSpPr>
          <p:cNvPr id="53" name="TextBox 52">
            <a:extLst>
              <a:ext uri="{FF2B5EF4-FFF2-40B4-BE49-F238E27FC236}">
                <a16:creationId xmlns:a16="http://schemas.microsoft.com/office/drawing/2014/main" id="{526BA4E4-457D-4DFB-811B-3F363152DC9B}"/>
              </a:ext>
            </a:extLst>
          </p:cNvPr>
          <p:cNvSpPr txBox="1"/>
          <p:nvPr/>
        </p:nvSpPr>
        <p:spPr>
          <a:xfrm rot="1276551">
            <a:off x="4342010" y="5124541"/>
            <a:ext cx="492444" cy="246221"/>
          </a:xfrm>
          <a:prstGeom prst="rect">
            <a:avLst/>
          </a:prstGeom>
          <a:noFill/>
        </p:spPr>
        <p:txBody>
          <a:bodyPr wrap="none" rtlCol="0">
            <a:spAutoFit/>
          </a:bodyPr>
          <a:lstStyle/>
          <a:p>
            <a:pPr algn="ctr"/>
            <a:r>
              <a:rPr lang="en-US" sz="1000" b="1" dirty="0">
                <a:latin typeface="Lucida Console" panose="020B0609040504020204" pitchFamily="49" charset="0"/>
              </a:rPr>
              <a:t>Home</a:t>
            </a:r>
          </a:p>
        </p:txBody>
      </p:sp>
      <p:sp>
        <p:nvSpPr>
          <p:cNvPr id="54" name="TextBox 53">
            <a:extLst>
              <a:ext uri="{FF2B5EF4-FFF2-40B4-BE49-F238E27FC236}">
                <a16:creationId xmlns:a16="http://schemas.microsoft.com/office/drawing/2014/main" id="{CAA52632-900F-491F-BF19-C0C1E19A932E}"/>
              </a:ext>
            </a:extLst>
          </p:cNvPr>
          <p:cNvSpPr txBox="1"/>
          <p:nvPr/>
        </p:nvSpPr>
        <p:spPr>
          <a:xfrm rot="20015293">
            <a:off x="3513773" y="4860899"/>
            <a:ext cx="492444" cy="246221"/>
          </a:xfrm>
          <a:prstGeom prst="rect">
            <a:avLst/>
          </a:prstGeom>
          <a:noFill/>
        </p:spPr>
        <p:txBody>
          <a:bodyPr wrap="none" rtlCol="0">
            <a:spAutoFit/>
          </a:bodyPr>
          <a:lstStyle/>
          <a:p>
            <a:pPr algn="ctr"/>
            <a:r>
              <a:rPr lang="en-US" sz="1000" b="1" dirty="0">
                <a:latin typeface="Lucida Console" panose="020B0609040504020204" pitchFamily="49" charset="0"/>
              </a:rPr>
              <a:t>Siri</a:t>
            </a:r>
          </a:p>
        </p:txBody>
      </p:sp>
      <p:sp>
        <p:nvSpPr>
          <p:cNvPr id="59" name="TextBox 58">
            <a:extLst>
              <a:ext uri="{FF2B5EF4-FFF2-40B4-BE49-F238E27FC236}">
                <a16:creationId xmlns:a16="http://schemas.microsoft.com/office/drawing/2014/main" id="{1F46DD80-19AB-494F-9615-04C7594D69BB}"/>
              </a:ext>
            </a:extLst>
          </p:cNvPr>
          <p:cNvSpPr txBox="1"/>
          <p:nvPr/>
        </p:nvSpPr>
        <p:spPr>
          <a:xfrm rot="21401684">
            <a:off x="7784160" y="4561536"/>
            <a:ext cx="338555" cy="246221"/>
          </a:xfrm>
          <a:prstGeom prst="rect">
            <a:avLst/>
          </a:prstGeom>
          <a:noFill/>
        </p:spPr>
        <p:txBody>
          <a:bodyPr wrap="none" rtlCol="0">
            <a:spAutoFit/>
          </a:bodyPr>
          <a:lstStyle/>
          <a:p>
            <a:pPr algn="ctr"/>
            <a:r>
              <a:rPr lang="en-US" sz="1000" b="1" dirty="0">
                <a:latin typeface="Lucida Console" panose="020B0609040504020204" pitchFamily="49" charset="0"/>
              </a:rPr>
              <a:t>Go</a:t>
            </a:r>
          </a:p>
        </p:txBody>
      </p:sp>
      <p:sp>
        <p:nvSpPr>
          <p:cNvPr id="60" name="TextBox 59">
            <a:extLst>
              <a:ext uri="{FF2B5EF4-FFF2-40B4-BE49-F238E27FC236}">
                <a16:creationId xmlns:a16="http://schemas.microsoft.com/office/drawing/2014/main" id="{26E62681-DB43-423F-BA4E-7A08E3088859}"/>
              </a:ext>
            </a:extLst>
          </p:cNvPr>
          <p:cNvSpPr txBox="1"/>
          <p:nvPr/>
        </p:nvSpPr>
        <p:spPr>
          <a:xfrm rot="1276551">
            <a:off x="7030627" y="5830774"/>
            <a:ext cx="877163" cy="246221"/>
          </a:xfrm>
          <a:prstGeom prst="rect">
            <a:avLst/>
          </a:prstGeom>
          <a:noFill/>
        </p:spPr>
        <p:txBody>
          <a:bodyPr wrap="none" rtlCol="0">
            <a:spAutoFit/>
          </a:bodyPr>
          <a:lstStyle/>
          <a:p>
            <a:pPr algn="ctr"/>
            <a:r>
              <a:rPr lang="en-US" sz="1000" b="1" dirty="0" err="1">
                <a:latin typeface="Lucida Console" panose="020B0609040504020204" pitchFamily="49" charset="0"/>
              </a:rPr>
              <a:t>Starcraft</a:t>
            </a:r>
            <a:endParaRPr lang="en-US" sz="1000" b="1" dirty="0">
              <a:latin typeface="Lucida Console" panose="020B0609040504020204" pitchFamily="49" charset="0"/>
            </a:endParaRPr>
          </a:p>
        </p:txBody>
      </p:sp>
      <p:sp>
        <p:nvSpPr>
          <p:cNvPr id="61" name="TextBox 60">
            <a:extLst>
              <a:ext uri="{FF2B5EF4-FFF2-40B4-BE49-F238E27FC236}">
                <a16:creationId xmlns:a16="http://schemas.microsoft.com/office/drawing/2014/main" id="{05A7A0CD-481A-4A22-8D47-29E7ED78B103}"/>
              </a:ext>
            </a:extLst>
          </p:cNvPr>
          <p:cNvSpPr txBox="1"/>
          <p:nvPr/>
        </p:nvSpPr>
        <p:spPr>
          <a:xfrm rot="21112464">
            <a:off x="6257177" y="4885416"/>
            <a:ext cx="569387" cy="246221"/>
          </a:xfrm>
          <a:prstGeom prst="rect">
            <a:avLst/>
          </a:prstGeom>
          <a:noFill/>
        </p:spPr>
        <p:txBody>
          <a:bodyPr wrap="none" rtlCol="0">
            <a:spAutoFit/>
          </a:bodyPr>
          <a:lstStyle/>
          <a:p>
            <a:pPr algn="ctr"/>
            <a:r>
              <a:rPr lang="en-US" sz="1000" b="1" dirty="0">
                <a:latin typeface="Lucida Console" panose="020B0609040504020204" pitchFamily="49" charset="0"/>
              </a:rPr>
              <a:t>Chess</a:t>
            </a:r>
          </a:p>
        </p:txBody>
      </p:sp>
    </p:spTree>
    <p:extLst>
      <p:ext uri="{BB962C8B-B14F-4D97-AF65-F5344CB8AC3E}">
        <p14:creationId xmlns:p14="http://schemas.microsoft.com/office/powerpoint/2010/main" val="284439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 calcmode="lin" valueType="num">
                                      <p:cBhvr additive="base">
                                        <p:cTn id="7" dur="500" fill="hold"/>
                                        <p:tgtEl>
                                          <p:spTgt spid="2056"/>
                                        </p:tgtEl>
                                        <p:attrNameLst>
                                          <p:attrName>ppt_x</p:attrName>
                                        </p:attrNameLst>
                                      </p:cBhvr>
                                      <p:tavLst>
                                        <p:tav tm="0">
                                          <p:val>
                                            <p:strVal val="#ppt_x"/>
                                          </p:val>
                                        </p:tav>
                                        <p:tav tm="100000">
                                          <p:val>
                                            <p:strVal val="#ppt_x"/>
                                          </p:val>
                                        </p:tav>
                                      </p:tavLst>
                                    </p:anim>
                                    <p:anim calcmode="lin" valueType="num">
                                      <p:cBhvr additive="base">
                                        <p:cTn id="8" dur="500" fill="hold"/>
                                        <p:tgtEl>
                                          <p:spTgt spid="20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58"/>
                                        </p:tgtEl>
                                        <p:attrNameLst>
                                          <p:attrName>style.visibility</p:attrName>
                                        </p:attrNameLst>
                                      </p:cBhvr>
                                      <p:to>
                                        <p:strVal val="visible"/>
                                      </p:to>
                                    </p:set>
                                    <p:anim calcmode="lin" valueType="num">
                                      <p:cBhvr additive="base">
                                        <p:cTn id="53" dur="500" fill="hold"/>
                                        <p:tgtEl>
                                          <p:spTgt spid="2058"/>
                                        </p:tgtEl>
                                        <p:attrNameLst>
                                          <p:attrName>ppt_x</p:attrName>
                                        </p:attrNameLst>
                                      </p:cBhvr>
                                      <p:tavLst>
                                        <p:tav tm="0">
                                          <p:val>
                                            <p:strVal val="#ppt_x"/>
                                          </p:val>
                                        </p:tav>
                                        <p:tav tm="100000">
                                          <p:val>
                                            <p:strVal val="#ppt_x"/>
                                          </p:val>
                                        </p:tav>
                                      </p:tavLst>
                                    </p:anim>
                                    <p:anim calcmode="lin" valueType="num">
                                      <p:cBhvr additive="base">
                                        <p:cTn id="54"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060"/>
                                        </p:tgtEl>
                                        <p:attrNameLst>
                                          <p:attrName>style.visibility</p:attrName>
                                        </p:attrNameLst>
                                      </p:cBhvr>
                                      <p:to>
                                        <p:strVal val="visible"/>
                                      </p:to>
                                    </p:set>
                                    <p:anim calcmode="lin" valueType="num">
                                      <p:cBhvr additive="base">
                                        <p:cTn id="59" dur="500" fill="hold"/>
                                        <p:tgtEl>
                                          <p:spTgt spid="2060"/>
                                        </p:tgtEl>
                                        <p:attrNameLst>
                                          <p:attrName>ppt_x</p:attrName>
                                        </p:attrNameLst>
                                      </p:cBhvr>
                                      <p:tavLst>
                                        <p:tav tm="0">
                                          <p:val>
                                            <p:strVal val="#ppt_x"/>
                                          </p:val>
                                        </p:tav>
                                        <p:tav tm="100000">
                                          <p:val>
                                            <p:strVal val="#ppt_x"/>
                                          </p:val>
                                        </p:tav>
                                      </p:tavLst>
                                    </p:anim>
                                    <p:anim calcmode="lin" valueType="num">
                                      <p:cBhvr additive="base">
                                        <p:cTn id="60" dur="500" fill="hold"/>
                                        <p:tgtEl>
                                          <p:spTgt spid="206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500" fill="hold"/>
                                        <p:tgtEl>
                                          <p:spTgt spid="39"/>
                                        </p:tgtEl>
                                        <p:attrNameLst>
                                          <p:attrName>ppt_x</p:attrName>
                                        </p:attrNameLst>
                                      </p:cBhvr>
                                      <p:tavLst>
                                        <p:tav tm="0">
                                          <p:val>
                                            <p:strVal val="#ppt_x"/>
                                          </p:val>
                                        </p:tav>
                                        <p:tav tm="100000">
                                          <p:val>
                                            <p:strVal val="#ppt_x"/>
                                          </p:val>
                                        </p:tav>
                                      </p:tavLst>
                                    </p:anim>
                                    <p:anim calcmode="lin" valueType="num">
                                      <p:cBhvr additive="base">
                                        <p:cTn id="86" dur="500" fill="hold"/>
                                        <p:tgtEl>
                                          <p:spTgt spid="3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additive="base">
                                        <p:cTn id="89" dur="500" fill="hold"/>
                                        <p:tgtEl>
                                          <p:spTgt spid="40"/>
                                        </p:tgtEl>
                                        <p:attrNameLst>
                                          <p:attrName>ppt_x</p:attrName>
                                        </p:attrNameLst>
                                      </p:cBhvr>
                                      <p:tavLst>
                                        <p:tav tm="0">
                                          <p:val>
                                            <p:strVal val="#ppt_x"/>
                                          </p:val>
                                        </p:tav>
                                        <p:tav tm="100000">
                                          <p:val>
                                            <p:strVal val="#ppt_x"/>
                                          </p:val>
                                        </p:tav>
                                      </p:tavLst>
                                    </p:anim>
                                    <p:anim calcmode="lin" valueType="num">
                                      <p:cBhvr additive="base">
                                        <p:cTn id="90" dur="500" fill="hold"/>
                                        <p:tgtEl>
                                          <p:spTgt spid="4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 calcmode="lin" valueType="num">
                                      <p:cBhvr additive="base">
                                        <p:cTn id="93" dur="500" fill="hold"/>
                                        <p:tgtEl>
                                          <p:spTgt spid="41"/>
                                        </p:tgtEl>
                                        <p:attrNameLst>
                                          <p:attrName>ppt_x</p:attrName>
                                        </p:attrNameLst>
                                      </p:cBhvr>
                                      <p:tavLst>
                                        <p:tav tm="0">
                                          <p:val>
                                            <p:strVal val="#ppt_x"/>
                                          </p:val>
                                        </p:tav>
                                        <p:tav tm="100000">
                                          <p:val>
                                            <p:strVal val="#ppt_x"/>
                                          </p:val>
                                        </p:tav>
                                      </p:tavLst>
                                    </p:anim>
                                    <p:anim calcmode="lin" valueType="num">
                                      <p:cBhvr additive="base">
                                        <p:cTn id="94" dur="500" fill="hold"/>
                                        <p:tgtEl>
                                          <p:spTgt spid="4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ppt_x"/>
                                          </p:val>
                                        </p:tav>
                                        <p:tav tm="100000">
                                          <p:val>
                                            <p:strVal val="#ppt_x"/>
                                          </p:val>
                                        </p:tav>
                                      </p:tavLst>
                                    </p:anim>
                                    <p:anim calcmode="lin" valueType="num">
                                      <p:cBhvr additive="base">
                                        <p:cTn id="102" dur="500" fill="hold"/>
                                        <p:tgtEl>
                                          <p:spTgt spid="4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062"/>
                                        </p:tgtEl>
                                        <p:attrNameLst>
                                          <p:attrName>style.visibility</p:attrName>
                                        </p:attrNameLst>
                                      </p:cBhvr>
                                      <p:to>
                                        <p:strVal val="visible"/>
                                      </p:to>
                                    </p:set>
                                    <p:anim calcmode="lin" valueType="num">
                                      <p:cBhvr additive="base">
                                        <p:cTn id="105" dur="500" fill="hold"/>
                                        <p:tgtEl>
                                          <p:spTgt spid="2062"/>
                                        </p:tgtEl>
                                        <p:attrNameLst>
                                          <p:attrName>ppt_x</p:attrName>
                                        </p:attrNameLst>
                                      </p:cBhvr>
                                      <p:tavLst>
                                        <p:tav tm="0">
                                          <p:val>
                                            <p:strVal val="#ppt_x"/>
                                          </p:val>
                                        </p:tav>
                                        <p:tav tm="100000">
                                          <p:val>
                                            <p:strVal val="#ppt_x"/>
                                          </p:val>
                                        </p:tav>
                                      </p:tavLst>
                                    </p:anim>
                                    <p:anim calcmode="lin" valueType="num">
                                      <p:cBhvr additive="base">
                                        <p:cTn id="106" dur="500" fill="hold"/>
                                        <p:tgtEl>
                                          <p:spTgt spid="206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066"/>
                                        </p:tgtEl>
                                        <p:attrNameLst>
                                          <p:attrName>style.visibility</p:attrName>
                                        </p:attrNameLst>
                                      </p:cBhvr>
                                      <p:to>
                                        <p:strVal val="visible"/>
                                      </p:to>
                                    </p:set>
                                    <p:anim calcmode="lin" valueType="num">
                                      <p:cBhvr additive="base">
                                        <p:cTn id="111" dur="500" fill="hold"/>
                                        <p:tgtEl>
                                          <p:spTgt spid="2066"/>
                                        </p:tgtEl>
                                        <p:attrNameLst>
                                          <p:attrName>ppt_x</p:attrName>
                                        </p:attrNameLst>
                                      </p:cBhvr>
                                      <p:tavLst>
                                        <p:tav tm="0">
                                          <p:val>
                                            <p:strVal val="#ppt_x"/>
                                          </p:val>
                                        </p:tav>
                                        <p:tav tm="100000">
                                          <p:val>
                                            <p:strVal val="#ppt_x"/>
                                          </p:val>
                                        </p:tav>
                                      </p:tavLst>
                                    </p:anim>
                                    <p:anim calcmode="lin" valueType="num">
                                      <p:cBhvr additive="base">
                                        <p:cTn id="112" dur="500" fill="hold"/>
                                        <p:tgtEl>
                                          <p:spTgt spid="206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2064"/>
                                        </p:tgtEl>
                                        <p:attrNameLst>
                                          <p:attrName>style.visibility</p:attrName>
                                        </p:attrNameLst>
                                      </p:cBhvr>
                                      <p:to>
                                        <p:strVal val="visible"/>
                                      </p:to>
                                    </p:set>
                                    <p:anim calcmode="lin" valueType="num">
                                      <p:cBhvr additive="base">
                                        <p:cTn id="115" dur="500" fill="hold"/>
                                        <p:tgtEl>
                                          <p:spTgt spid="2064"/>
                                        </p:tgtEl>
                                        <p:attrNameLst>
                                          <p:attrName>ppt_x</p:attrName>
                                        </p:attrNameLst>
                                      </p:cBhvr>
                                      <p:tavLst>
                                        <p:tav tm="0">
                                          <p:val>
                                            <p:strVal val="#ppt_x"/>
                                          </p:val>
                                        </p:tav>
                                        <p:tav tm="100000">
                                          <p:val>
                                            <p:strVal val="#ppt_x"/>
                                          </p:val>
                                        </p:tav>
                                      </p:tavLst>
                                    </p:anim>
                                    <p:anim calcmode="lin" valueType="num">
                                      <p:cBhvr additive="base">
                                        <p:cTn id="116" dur="500" fill="hold"/>
                                        <p:tgtEl>
                                          <p:spTgt spid="2064"/>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2068"/>
                                        </p:tgtEl>
                                        <p:attrNameLst>
                                          <p:attrName>style.visibility</p:attrName>
                                        </p:attrNameLst>
                                      </p:cBhvr>
                                      <p:to>
                                        <p:strVal val="visible"/>
                                      </p:to>
                                    </p:set>
                                    <p:anim calcmode="lin" valueType="num">
                                      <p:cBhvr additive="base">
                                        <p:cTn id="119" dur="500" fill="hold"/>
                                        <p:tgtEl>
                                          <p:spTgt spid="2068"/>
                                        </p:tgtEl>
                                        <p:attrNameLst>
                                          <p:attrName>ppt_x</p:attrName>
                                        </p:attrNameLst>
                                      </p:cBhvr>
                                      <p:tavLst>
                                        <p:tav tm="0">
                                          <p:val>
                                            <p:strVal val="#ppt_x"/>
                                          </p:val>
                                        </p:tav>
                                        <p:tav tm="100000">
                                          <p:val>
                                            <p:strVal val="#ppt_x"/>
                                          </p:val>
                                        </p:tav>
                                      </p:tavLst>
                                    </p:anim>
                                    <p:anim calcmode="lin" valueType="num">
                                      <p:cBhvr additive="base">
                                        <p:cTn id="120" dur="500" fill="hold"/>
                                        <p:tgtEl>
                                          <p:spTgt spid="206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 calcmode="lin" valueType="num">
                                      <p:cBhvr additive="base">
                                        <p:cTn id="135" dur="500" fill="hold"/>
                                        <p:tgtEl>
                                          <p:spTgt spid="43"/>
                                        </p:tgtEl>
                                        <p:attrNameLst>
                                          <p:attrName>ppt_x</p:attrName>
                                        </p:attrNameLst>
                                      </p:cBhvr>
                                      <p:tavLst>
                                        <p:tav tm="0">
                                          <p:val>
                                            <p:strVal val="#ppt_x"/>
                                          </p:val>
                                        </p:tav>
                                        <p:tav tm="100000">
                                          <p:val>
                                            <p:strVal val="#ppt_x"/>
                                          </p:val>
                                        </p:tav>
                                      </p:tavLst>
                                    </p:anim>
                                    <p:anim calcmode="lin" valueType="num">
                                      <p:cBhvr additive="base">
                                        <p:cTn id="13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2070"/>
                                        </p:tgtEl>
                                        <p:attrNameLst>
                                          <p:attrName>style.visibility</p:attrName>
                                        </p:attrNameLst>
                                      </p:cBhvr>
                                      <p:to>
                                        <p:strVal val="visible"/>
                                      </p:to>
                                    </p:set>
                                    <p:anim calcmode="lin" valueType="num">
                                      <p:cBhvr additive="base">
                                        <p:cTn id="141" dur="500" fill="hold"/>
                                        <p:tgtEl>
                                          <p:spTgt spid="2070"/>
                                        </p:tgtEl>
                                        <p:attrNameLst>
                                          <p:attrName>ppt_x</p:attrName>
                                        </p:attrNameLst>
                                      </p:cBhvr>
                                      <p:tavLst>
                                        <p:tav tm="0">
                                          <p:val>
                                            <p:strVal val="#ppt_x"/>
                                          </p:val>
                                        </p:tav>
                                        <p:tav tm="100000">
                                          <p:val>
                                            <p:strVal val="#ppt_x"/>
                                          </p:val>
                                        </p:tav>
                                      </p:tavLst>
                                    </p:anim>
                                    <p:anim calcmode="lin" valueType="num">
                                      <p:cBhvr additive="base">
                                        <p:cTn id="142" dur="500" fill="hold"/>
                                        <p:tgtEl>
                                          <p:spTgt spid="2070"/>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072"/>
                                        </p:tgtEl>
                                        <p:attrNameLst>
                                          <p:attrName>style.visibility</p:attrName>
                                        </p:attrNameLst>
                                      </p:cBhvr>
                                      <p:to>
                                        <p:strVal val="visible"/>
                                      </p:to>
                                    </p:set>
                                    <p:anim calcmode="lin" valueType="num">
                                      <p:cBhvr additive="base">
                                        <p:cTn id="145" dur="500" fill="hold"/>
                                        <p:tgtEl>
                                          <p:spTgt spid="2072"/>
                                        </p:tgtEl>
                                        <p:attrNameLst>
                                          <p:attrName>ppt_x</p:attrName>
                                        </p:attrNameLst>
                                      </p:cBhvr>
                                      <p:tavLst>
                                        <p:tav tm="0">
                                          <p:val>
                                            <p:strVal val="#ppt_x"/>
                                          </p:val>
                                        </p:tav>
                                        <p:tav tm="100000">
                                          <p:val>
                                            <p:strVal val="#ppt_x"/>
                                          </p:val>
                                        </p:tav>
                                      </p:tavLst>
                                    </p:anim>
                                    <p:anim calcmode="lin" valueType="num">
                                      <p:cBhvr additive="base">
                                        <p:cTn id="146" dur="500" fill="hold"/>
                                        <p:tgtEl>
                                          <p:spTgt spid="2072"/>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2074"/>
                                        </p:tgtEl>
                                        <p:attrNameLst>
                                          <p:attrName>style.visibility</p:attrName>
                                        </p:attrNameLst>
                                      </p:cBhvr>
                                      <p:to>
                                        <p:strVal val="visible"/>
                                      </p:to>
                                    </p:set>
                                    <p:anim calcmode="lin" valueType="num">
                                      <p:cBhvr additive="base">
                                        <p:cTn id="149" dur="500" fill="hold"/>
                                        <p:tgtEl>
                                          <p:spTgt spid="2074"/>
                                        </p:tgtEl>
                                        <p:attrNameLst>
                                          <p:attrName>ppt_x</p:attrName>
                                        </p:attrNameLst>
                                      </p:cBhvr>
                                      <p:tavLst>
                                        <p:tav tm="0">
                                          <p:val>
                                            <p:strVal val="#ppt_x"/>
                                          </p:val>
                                        </p:tav>
                                        <p:tav tm="100000">
                                          <p:val>
                                            <p:strVal val="#ppt_x"/>
                                          </p:val>
                                        </p:tav>
                                      </p:tavLst>
                                    </p:anim>
                                    <p:anim calcmode="lin" valueType="num">
                                      <p:cBhvr additive="base">
                                        <p:cTn id="150" dur="500" fill="hold"/>
                                        <p:tgtEl>
                                          <p:spTgt spid="207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59"/>
                                        </p:tgtEl>
                                        <p:attrNameLst>
                                          <p:attrName>style.visibility</p:attrName>
                                        </p:attrNameLst>
                                      </p:cBhvr>
                                      <p:to>
                                        <p:strVal val="visible"/>
                                      </p:to>
                                    </p:set>
                                    <p:anim calcmode="lin" valueType="num">
                                      <p:cBhvr additive="base">
                                        <p:cTn id="153" dur="500" fill="hold"/>
                                        <p:tgtEl>
                                          <p:spTgt spid="59"/>
                                        </p:tgtEl>
                                        <p:attrNameLst>
                                          <p:attrName>ppt_x</p:attrName>
                                        </p:attrNameLst>
                                      </p:cBhvr>
                                      <p:tavLst>
                                        <p:tav tm="0">
                                          <p:val>
                                            <p:strVal val="#ppt_x"/>
                                          </p:val>
                                        </p:tav>
                                        <p:tav tm="100000">
                                          <p:val>
                                            <p:strVal val="#ppt_x"/>
                                          </p:val>
                                        </p:tav>
                                      </p:tavLst>
                                    </p:anim>
                                    <p:anim calcmode="lin" valueType="num">
                                      <p:cBhvr additive="base">
                                        <p:cTn id="154" dur="500" fill="hold"/>
                                        <p:tgtEl>
                                          <p:spTgt spid="5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 calcmode="lin" valueType="num">
                                      <p:cBhvr additive="base">
                                        <p:cTn id="157" dur="500" fill="hold"/>
                                        <p:tgtEl>
                                          <p:spTgt spid="60"/>
                                        </p:tgtEl>
                                        <p:attrNameLst>
                                          <p:attrName>ppt_x</p:attrName>
                                        </p:attrNameLst>
                                      </p:cBhvr>
                                      <p:tavLst>
                                        <p:tav tm="0">
                                          <p:val>
                                            <p:strVal val="#ppt_x"/>
                                          </p:val>
                                        </p:tav>
                                        <p:tav tm="100000">
                                          <p:val>
                                            <p:strVal val="#ppt_x"/>
                                          </p:val>
                                        </p:tav>
                                      </p:tavLst>
                                    </p:anim>
                                    <p:anim calcmode="lin" valueType="num">
                                      <p:cBhvr additive="base">
                                        <p:cTn id="158" dur="500" fill="hold"/>
                                        <p:tgtEl>
                                          <p:spTgt spid="6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1"/>
                                        </p:tgtEl>
                                        <p:attrNameLst>
                                          <p:attrName>style.visibility</p:attrName>
                                        </p:attrNameLst>
                                      </p:cBhvr>
                                      <p:to>
                                        <p:strVal val="visible"/>
                                      </p:to>
                                    </p:set>
                                    <p:anim calcmode="lin" valueType="num">
                                      <p:cBhvr additive="base">
                                        <p:cTn id="161" dur="500" fill="hold"/>
                                        <p:tgtEl>
                                          <p:spTgt spid="61"/>
                                        </p:tgtEl>
                                        <p:attrNameLst>
                                          <p:attrName>ppt_x</p:attrName>
                                        </p:attrNameLst>
                                      </p:cBhvr>
                                      <p:tavLst>
                                        <p:tav tm="0">
                                          <p:val>
                                            <p:strVal val="#ppt_x"/>
                                          </p:val>
                                        </p:tav>
                                        <p:tav tm="100000">
                                          <p:val>
                                            <p:strVal val="#ppt_x"/>
                                          </p:val>
                                        </p:tav>
                                      </p:tavLst>
                                    </p:anim>
                                    <p:anim calcmode="lin" valueType="num">
                                      <p:cBhvr additive="base">
                                        <p:cTn id="162" dur="500" fill="hold"/>
                                        <p:tgtEl>
                                          <p:spTgt spid="61"/>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8"/>
                                        </p:tgtEl>
                                        <p:attrNameLst>
                                          <p:attrName>style.visibility</p:attrName>
                                        </p:attrNameLst>
                                      </p:cBhvr>
                                      <p:to>
                                        <p:strVal val="visible"/>
                                      </p:to>
                                    </p:set>
                                    <p:anim calcmode="lin" valueType="num">
                                      <p:cBhvr additive="base">
                                        <p:cTn id="165" dur="500" fill="hold"/>
                                        <p:tgtEl>
                                          <p:spTgt spid="48"/>
                                        </p:tgtEl>
                                        <p:attrNameLst>
                                          <p:attrName>ppt_x</p:attrName>
                                        </p:attrNameLst>
                                      </p:cBhvr>
                                      <p:tavLst>
                                        <p:tav tm="0">
                                          <p:val>
                                            <p:strVal val="#ppt_x"/>
                                          </p:val>
                                        </p:tav>
                                        <p:tav tm="100000">
                                          <p:val>
                                            <p:strVal val="#ppt_x"/>
                                          </p:val>
                                        </p:tav>
                                      </p:tavLst>
                                    </p:anim>
                                    <p:anim calcmode="lin" valueType="num">
                                      <p:cBhvr additive="base">
                                        <p:cTn id="16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56"/>
                                        </p:tgtEl>
                                        <p:attrNameLst>
                                          <p:attrName>style.visibility</p:attrName>
                                        </p:attrNameLst>
                                      </p:cBhvr>
                                      <p:to>
                                        <p:strVal val="visible"/>
                                      </p:to>
                                    </p:set>
                                    <p:anim calcmode="lin" valueType="num">
                                      <p:cBhvr additive="base">
                                        <p:cTn id="171" dur="500" fill="hold"/>
                                        <p:tgtEl>
                                          <p:spTgt spid="56"/>
                                        </p:tgtEl>
                                        <p:attrNameLst>
                                          <p:attrName>ppt_x</p:attrName>
                                        </p:attrNameLst>
                                      </p:cBhvr>
                                      <p:tavLst>
                                        <p:tav tm="0">
                                          <p:val>
                                            <p:strVal val="#ppt_x"/>
                                          </p:val>
                                        </p:tav>
                                        <p:tav tm="100000">
                                          <p:val>
                                            <p:strVal val="#ppt_x"/>
                                          </p:val>
                                        </p:tav>
                                      </p:tavLst>
                                    </p:anim>
                                    <p:anim calcmode="lin" valueType="num">
                                      <p:cBhvr additive="base">
                                        <p:cTn id="172" dur="500" fill="hold"/>
                                        <p:tgtEl>
                                          <p:spTgt spid="5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5"/>
                                        </p:tgtEl>
                                        <p:attrNameLst>
                                          <p:attrName>style.visibility</p:attrName>
                                        </p:attrNameLst>
                                      </p:cBhvr>
                                      <p:to>
                                        <p:strVal val="visible"/>
                                      </p:to>
                                    </p:set>
                                    <p:anim calcmode="lin" valueType="num">
                                      <p:cBhvr additive="base">
                                        <p:cTn id="175" dur="500" fill="hold"/>
                                        <p:tgtEl>
                                          <p:spTgt spid="55"/>
                                        </p:tgtEl>
                                        <p:attrNameLst>
                                          <p:attrName>ppt_x</p:attrName>
                                        </p:attrNameLst>
                                      </p:cBhvr>
                                      <p:tavLst>
                                        <p:tav tm="0">
                                          <p:val>
                                            <p:strVal val="#ppt_x"/>
                                          </p:val>
                                        </p:tav>
                                        <p:tav tm="100000">
                                          <p:val>
                                            <p:strVal val="#ppt_x"/>
                                          </p:val>
                                        </p:tav>
                                      </p:tavLst>
                                    </p:anim>
                                    <p:anim calcmode="lin" valueType="num">
                                      <p:cBhvr additive="base">
                                        <p:cTn id="176" dur="500" fill="hold"/>
                                        <p:tgtEl>
                                          <p:spTgt spid="5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57"/>
                                        </p:tgtEl>
                                        <p:attrNameLst>
                                          <p:attrName>style.visibility</p:attrName>
                                        </p:attrNameLst>
                                      </p:cBhvr>
                                      <p:to>
                                        <p:strVal val="visible"/>
                                      </p:to>
                                    </p:set>
                                    <p:anim calcmode="lin" valueType="num">
                                      <p:cBhvr additive="base">
                                        <p:cTn id="179" dur="500" fill="hold"/>
                                        <p:tgtEl>
                                          <p:spTgt spid="57"/>
                                        </p:tgtEl>
                                        <p:attrNameLst>
                                          <p:attrName>ppt_x</p:attrName>
                                        </p:attrNameLst>
                                      </p:cBhvr>
                                      <p:tavLst>
                                        <p:tav tm="0">
                                          <p:val>
                                            <p:strVal val="#ppt_x"/>
                                          </p:val>
                                        </p:tav>
                                        <p:tav tm="100000">
                                          <p:val>
                                            <p:strVal val="#ppt_x"/>
                                          </p:val>
                                        </p:tav>
                                      </p:tavLst>
                                    </p:anim>
                                    <p:anim calcmode="lin" valueType="num">
                                      <p:cBhvr additive="base">
                                        <p:cTn id="180" dur="500" fill="hold"/>
                                        <p:tgtEl>
                                          <p:spTgt spid="5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58"/>
                                        </p:tgtEl>
                                        <p:attrNameLst>
                                          <p:attrName>style.visibility</p:attrName>
                                        </p:attrNameLst>
                                      </p:cBhvr>
                                      <p:to>
                                        <p:strVal val="visible"/>
                                      </p:to>
                                    </p:set>
                                    <p:anim calcmode="lin" valueType="num">
                                      <p:cBhvr additive="base">
                                        <p:cTn id="183" dur="500" fill="hold"/>
                                        <p:tgtEl>
                                          <p:spTgt spid="58"/>
                                        </p:tgtEl>
                                        <p:attrNameLst>
                                          <p:attrName>ppt_x</p:attrName>
                                        </p:attrNameLst>
                                      </p:cBhvr>
                                      <p:tavLst>
                                        <p:tav tm="0">
                                          <p:val>
                                            <p:strVal val="#ppt_x"/>
                                          </p:val>
                                        </p:tav>
                                        <p:tav tm="100000">
                                          <p:val>
                                            <p:strVal val="#ppt_x"/>
                                          </p:val>
                                        </p:tav>
                                      </p:tavLst>
                                    </p:anim>
                                    <p:anim calcmode="lin" valueType="num">
                                      <p:cBhvr additive="base">
                                        <p:cTn id="184" dur="500" fill="hold"/>
                                        <p:tgtEl>
                                          <p:spTgt spid="58"/>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 calcmode="lin" valueType="num">
                                      <p:cBhvr additive="base">
                                        <p:cTn id="187" dur="500" fill="hold"/>
                                        <p:tgtEl>
                                          <p:spTgt spid="49"/>
                                        </p:tgtEl>
                                        <p:attrNameLst>
                                          <p:attrName>ppt_x</p:attrName>
                                        </p:attrNameLst>
                                      </p:cBhvr>
                                      <p:tavLst>
                                        <p:tav tm="0">
                                          <p:val>
                                            <p:strVal val="#ppt_x"/>
                                          </p:val>
                                        </p:tav>
                                        <p:tav tm="100000">
                                          <p:val>
                                            <p:strVal val="#ppt_x"/>
                                          </p:val>
                                        </p:tav>
                                      </p:tavLst>
                                    </p:anim>
                                    <p:anim calcmode="lin" valueType="num">
                                      <p:cBhvr additive="base">
                                        <p:cTn id="188" dur="500" fill="hold"/>
                                        <p:tgtEl>
                                          <p:spTgt spid="49"/>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14"/>
                                        </p:tgtEl>
                                        <p:attrNameLst>
                                          <p:attrName>style.visibility</p:attrName>
                                        </p:attrNameLst>
                                      </p:cBhvr>
                                      <p:to>
                                        <p:strVal val="visible"/>
                                      </p:to>
                                    </p:set>
                                    <p:anim calcmode="lin" valueType="num">
                                      <p:cBhvr additive="base">
                                        <p:cTn id="191" dur="500" fill="hold"/>
                                        <p:tgtEl>
                                          <p:spTgt spid="14"/>
                                        </p:tgtEl>
                                        <p:attrNameLst>
                                          <p:attrName>ppt_x</p:attrName>
                                        </p:attrNameLst>
                                      </p:cBhvr>
                                      <p:tavLst>
                                        <p:tav tm="0">
                                          <p:val>
                                            <p:strVal val="#ppt_x"/>
                                          </p:val>
                                        </p:tav>
                                        <p:tav tm="100000">
                                          <p:val>
                                            <p:strVal val="#ppt_x"/>
                                          </p:val>
                                        </p:tav>
                                      </p:tavLst>
                                    </p:anim>
                                    <p:anim calcmode="lin" valueType="num">
                                      <p:cBhvr additive="base">
                                        <p:cTn id="192" dur="500" fill="hold"/>
                                        <p:tgtEl>
                                          <p:spTgt spid="14"/>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4"/>
                                        </p:tgtEl>
                                        <p:attrNameLst>
                                          <p:attrName>style.visibility</p:attrName>
                                        </p:attrNameLst>
                                      </p:cBhvr>
                                      <p:to>
                                        <p:strVal val="visible"/>
                                      </p:to>
                                    </p:set>
                                    <p:anim calcmode="lin" valueType="num">
                                      <p:cBhvr additive="base">
                                        <p:cTn id="195" dur="500" fill="hold"/>
                                        <p:tgtEl>
                                          <p:spTgt spid="4"/>
                                        </p:tgtEl>
                                        <p:attrNameLst>
                                          <p:attrName>ppt_x</p:attrName>
                                        </p:attrNameLst>
                                      </p:cBhvr>
                                      <p:tavLst>
                                        <p:tav tm="0">
                                          <p:val>
                                            <p:strVal val="#ppt_x"/>
                                          </p:val>
                                        </p:tav>
                                        <p:tav tm="100000">
                                          <p:val>
                                            <p:strVal val="#ppt_x"/>
                                          </p:val>
                                        </p:tav>
                                      </p:tavLst>
                                    </p:anim>
                                    <p:anim calcmode="lin" valueType="num">
                                      <p:cBhvr additive="base">
                                        <p:cTn id="196" dur="500" fill="hold"/>
                                        <p:tgtEl>
                                          <p:spTgt spid="4"/>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3"/>
                                        </p:tgtEl>
                                        <p:attrNameLst>
                                          <p:attrName>style.visibility</p:attrName>
                                        </p:attrNameLst>
                                      </p:cBhvr>
                                      <p:to>
                                        <p:strVal val="visible"/>
                                      </p:to>
                                    </p:set>
                                    <p:anim calcmode="lin" valueType="num">
                                      <p:cBhvr additive="base">
                                        <p:cTn id="199" dur="500" fill="hold"/>
                                        <p:tgtEl>
                                          <p:spTgt spid="3"/>
                                        </p:tgtEl>
                                        <p:attrNameLst>
                                          <p:attrName>ppt_x</p:attrName>
                                        </p:attrNameLst>
                                      </p:cBhvr>
                                      <p:tavLst>
                                        <p:tav tm="0">
                                          <p:val>
                                            <p:strVal val="#ppt_x"/>
                                          </p:val>
                                        </p:tav>
                                        <p:tav tm="100000">
                                          <p:val>
                                            <p:strVal val="#ppt_x"/>
                                          </p:val>
                                        </p:tav>
                                      </p:tavLst>
                                    </p:anim>
                                    <p:anim calcmode="lin" valueType="num">
                                      <p:cBhvr additive="base">
                                        <p:cTn id="2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8" grpId="0"/>
      <p:bldP spid="19" grpId="0"/>
      <p:bldP spid="20" grpId="0"/>
      <p:bldP spid="21" grpId="0"/>
      <p:bldP spid="22" grpId="0"/>
      <p:bldP spid="23" grpId="0"/>
      <p:bldP spid="31" grpId="0"/>
      <p:bldP spid="32" grpId="0"/>
      <p:bldP spid="33" grpId="0"/>
      <p:bldP spid="34" grpId="0"/>
      <p:bldP spid="35" grpId="0"/>
      <p:bldP spid="39" grpId="0"/>
      <p:bldP spid="40" grpId="0"/>
      <p:bldP spid="41" grpId="0"/>
      <p:bldP spid="42" grpId="0"/>
      <p:bldP spid="43" grpId="0"/>
      <p:bldP spid="44" grpId="0"/>
      <p:bldP spid="48" grpId="0"/>
      <p:bldP spid="49" grpId="0"/>
      <p:bldP spid="55" grpId="0"/>
      <p:bldP spid="56" grpId="0"/>
      <p:bldP spid="57" grpId="0"/>
      <p:bldP spid="58" grpId="0"/>
      <p:bldP spid="52" grpId="0"/>
      <p:bldP spid="53" grpId="0"/>
      <p:bldP spid="54" grpId="0"/>
      <p:bldP spid="59" grpId="0"/>
      <p:bldP spid="60" grpId="0"/>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CABB-DB82-4754-AA67-7C75DE7050F8}"/>
              </a:ext>
            </a:extLst>
          </p:cNvPr>
          <p:cNvSpPr>
            <a:spLocks noGrp="1"/>
          </p:cNvSpPr>
          <p:nvPr>
            <p:ph type="title"/>
          </p:nvPr>
        </p:nvSpPr>
        <p:spPr/>
        <p:txBody>
          <a:bodyPr/>
          <a:lstStyle/>
          <a:p>
            <a:r>
              <a:rPr lang="en-US" dirty="0"/>
              <a:t>Why Not Machine Learning?</a:t>
            </a:r>
          </a:p>
        </p:txBody>
      </p:sp>
      <p:sp>
        <p:nvSpPr>
          <p:cNvPr id="3" name="Content Placeholder 2">
            <a:extLst>
              <a:ext uri="{FF2B5EF4-FFF2-40B4-BE49-F238E27FC236}">
                <a16:creationId xmlns:a16="http://schemas.microsoft.com/office/drawing/2014/main" id="{C28673DA-2926-4E37-9CA9-32154A7F1775}"/>
              </a:ext>
            </a:extLst>
          </p:cNvPr>
          <p:cNvSpPr>
            <a:spLocks noGrp="1"/>
          </p:cNvSpPr>
          <p:nvPr>
            <p:ph sz="half" idx="1"/>
          </p:nvPr>
        </p:nvSpPr>
        <p:spPr>
          <a:xfrm>
            <a:off x="681646" y="5121755"/>
            <a:ext cx="5338154" cy="1325562"/>
          </a:xfrm>
        </p:spPr>
        <p:txBody>
          <a:bodyPr>
            <a:normAutofit fontScale="85000" lnSpcReduction="10000"/>
          </a:bodyPr>
          <a:lstStyle/>
          <a:p>
            <a:pPr lvl="1"/>
            <a:r>
              <a:rPr lang="en-US" dirty="0"/>
              <a:t>Machine Learning Not Set up for Success</a:t>
            </a:r>
          </a:p>
          <a:p>
            <a:pPr lvl="1"/>
            <a:r>
              <a:rPr lang="en-US" dirty="0"/>
              <a:t>Simple Problems</a:t>
            </a:r>
          </a:p>
          <a:p>
            <a:pPr lvl="1"/>
            <a:r>
              <a:rPr lang="en-US" dirty="0"/>
              <a:t>Deterministic Problems</a:t>
            </a:r>
          </a:p>
          <a:p>
            <a:pPr lvl="1"/>
            <a:r>
              <a:rPr lang="en-US" dirty="0"/>
              <a:t>Problems efficiently </a:t>
            </a:r>
            <a:r>
              <a:rPr lang="en-US"/>
              <a:t>solved other ways</a:t>
            </a:r>
            <a:endParaRPr lang="en-US" dirty="0"/>
          </a:p>
          <a:p>
            <a:pPr marL="0" indent="0">
              <a:buNone/>
            </a:pPr>
            <a:endParaRPr lang="en-US" dirty="0"/>
          </a:p>
        </p:txBody>
      </p:sp>
      <p:pic>
        <p:nvPicPr>
          <p:cNvPr id="5" name="Picture 4">
            <a:extLst>
              <a:ext uri="{FF2B5EF4-FFF2-40B4-BE49-F238E27FC236}">
                <a16:creationId xmlns:a16="http://schemas.microsoft.com/office/drawing/2014/main" id="{7C397CDE-3C53-440F-88A3-E1E503D8FB5A}"/>
              </a:ext>
            </a:extLst>
          </p:cNvPr>
          <p:cNvPicPr>
            <a:picLocks noChangeAspect="1"/>
          </p:cNvPicPr>
          <p:nvPr/>
        </p:nvPicPr>
        <p:blipFill>
          <a:blip r:embed="rId2"/>
          <a:stretch>
            <a:fillRect/>
          </a:stretch>
        </p:blipFill>
        <p:spPr>
          <a:xfrm>
            <a:off x="6303648" y="1825625"/>
            <a:ext cx="5206706" cy="3589717"/>
          </a:xfrm>
          <a:prstGeom prst="rect">
            <a:avLst/>
          </a:prstGeom>
        </p:spPr>
      </p:pic>
      <p:sp>
        <p:nvSpPr>
          <p:cNvPr id="8" name="TextBox 7">
            <a:extLst>
              <a:ext uri="{FF2B5EF4-FFF2-40B4-BE49-F238E27FC236}">
                <a16:creationId xmlns:a16="http://schemas.microsoft.com/office/drawing/2014/main" id="{F7214D17-7B25-41A3-A291-A7AD4A2831E6}"/>
              </a:ext>
            </a:extLst>
          </p:cNvPr>
          <p:cNvSpPr txBox="1"/>
          <p:nvPr/>
        </p:nvSpPr>
        <p:spPr>
          <a:xfrm>
            <a:off x="8133776" y="5369891"/>
            <a:ext cx="1546449" cy="369332"/>
          </a:xfrm>
          <a:prstGeom prst="rect">
            <a:avLst/>
          </a:prstGeom>
          <a:noFill/>
        </p:spPr>
        <p:txBody>
          <a:bodyPr wrap="none" rtlCol="0">
            <a:spAutoFit/>
          </a:bodyPr>
          <a:lstStyle/>
          <a:p>
            <a:r>
              <a:rPr lang="en-US" dirty="0"/>
              <a:t>(</a:t>
            </a:r>
            <a:r>
              <a:rPr lang="en-US" dirty="0">
                <a:hlinkClick r:id="rId3"/>
              </a:rPr>
              <a:t>Link to Paper</a:t>
            </a:r>
            <a:r>
              <a:rPr lang="en-US" dirty="0"/>
              <a:t>)</a:t>
            </a:r>
          </a:p>
        </p:txBody>
      </p:sp>
      <p:pic>
        <p:nvPicPr>
          <p:cNvPr id="9" name="Picture 8">
            <a:extLst>
              <a:ext uri="{FF2B5EF4-FFF2-40B4-BE49-F238E27FC236}">
                <a16:creationId xmlns:a16="http://schemas.microsoft.com/office/drawing/2014/main" id="{09806547-264B-4862-93C3-88BED3AF4C6A}"/>
              </a:ext>
            </a:extLst>
          </p:cNvPr>
          <p:cNvPicPr>
            <a:picLocks noChangeAspect="1"/>
          </p:cNvPicPr>
          <p:nvPr/>
        </p:nvPicPr>
        <p:blipFill rotWithShape="1">
          <a:blip r:embed="rId4">
            <a:extLst>
              <a:ext uri="{28A0092B-C50C-407E-A947-70E740481C1C}">
                <a14:useLocalDpi xmlns:a14="http://schemas.microsoft.com/office/drawing/2010/main" val="0"/>
              </a:ext>
            </a:extLst>
          </a:blip>
          <a:srcRect r="42687" b="9203"/>
          <a:stretch/>
        </p:blipFill>
        <p:spPr>
          <a:xfrm>
            <a:off x="1798527" y="1607501"/>
            <a:ext cx="3189167" cy="3079824"/>
          </a:xfrm>
          <a:prstGeom prst="rect">
            <a:avLst/>
          </a:prstGeom>
        </p:spPr>
      </p:pic>
      <p:cxnSp>
        <p:nvCxnSpPr>
          <p:cNvPr id="12" name="Connector: Curved 11">
            <a:extLst>
              <a:ext uri="{FF2B5EF4-FFF2-40B4-BE49-F238E27FC236}">
                <a16:creationId xmlns:a16="http://schemas.microsoft.com/office/drawing/2014/main" id="{2E613501-F858-4E6D-85C1-C9B0564B4A86}"/>
              </a:ext>
            </a:extLst>
          </p:cNvPr>
          <p:cNvCxnSpPr>
            <a:cxnSpLocks/>
          </p:cNvCxnSpPr>
          <p:nvPr/>
        </p:nvCxnSpPr>
        <p:spPr>
          <a:xfrm flipV="1">
            <a:off x="1406081" y="2886305"/>
            <a:ext cx="1435894" cy="1554480"/>
          </a:xfrm>
          <a:prstGeom prst="curved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774F7EB6-186C-498B-ADCB-AA9C15DA686C}"/>
              </a:ext>
            </a:extLst>
          </p:cNvPr>
          <p:cNvSpPr txBox="1"/>
          <p:nvPr/>
        </p:nvSpPr>
        <p:spPr>
          <a:xfrm>
            <a:off x="482573" y="4134938"/>
            <a:ext cx="1002197" cy="646331"/>
          </a:xfrm>
          <a:prstGeom prst="rect">
            <a:avLst/>
          </a:prstGeom>
          <a:noFill/>
        </p:spPr>
        <p:txBody>
          <a:bodyPr wrap="none" rtlCol="0">
            <a:spAutoFit/>
          </a:bodyPr>
          <a:lstStyle/>
          <a:p>
            <a:r>
              <a:rPr lang="en-US" dirty="0">
                <a:solidFill>
                  <a:srgbClr val="FF0000"/>
                </a:solidFill>
              </a:rPr>
              <a:t>Machine</a:t>
            </a:r>
          </a:p>
          <a:p>
            <a:r>
              <a:rPr lang="en-US" dirty="0">
                <a:solidFill>
                  <a:srgbClr val="FF0000"/>
                </a:solidFill>
              </a:rPr>
              <a:t>Learning</a:t>
            </a:r>
          </a:p>
        </p:txBody>
      </p:sp>
    </p:spTree>
    <p:extLst>
      <p:ext uri="{BB962C8B-B14F-4D97-AF65-F5344CB8AC3E}">
        <p14:creationId xmlns:p14="http://schemas.microsoft.com/office/powerpoint/2010/main" val="32586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BE21-7C92-4899-A064-DD5716AB4601}"/>
              </a:ext>
            </a:extLst>
          </p:cNvPr>
          <p:cNvSpPr>
            <a:spLocks noGrp="1"/>
          </p:cNvSpPr>
          <p:nvPr>
            <p:ph type="title"/>
          </p:nvPr>
        </p:nvSpPr>
        <p:spPr/>
        <p:txBody>
          <a:bodyPr/>
          <a:lstStyle/>
          <a:p>
            <a:r>
              <a:rPr lang="en-US" dirty="0"/>
              <a:t>Brief Review of Data</a:t>
            </a:r>
          </a:p>
        </p:txBody>
      </p:sp>
      <p:sp>
        <p:nvSpPr>
          <p:cNvPr id="3" name="Content Placeholder 2">
            <a:extLst>
              <a:ext uri="{FF2B5EF4-FFF2-40B4-BE49-F238E27FC236}">
                <a16:creationId xmlns:a16="http://schemas.microsoft.com/office/drawing/2014/main" id="{1F64DC79-7360-4065-8029-98178129E338}"/>
              </a:ext>
            </a:extLst>
          </p:cNvPr>
          <p:cNvSpPr>
            <a:spLocks noGrp="1"/>
          </p:cNvSpPr>
          <p:nvPr>
            <p:ph sz="half" idx="1"/>
          </p:nvPr>
        </p:nvSpPr>
        <p:spPr>
          <a:xfrm>
            <a:off x="838200" y="1510314"/>
            <a:ext cx="5181600" cy="4351338"/>
          </a:xfrm>
        </p:spPr>
        <p:txBody>
          <a:bodyPr/>
          <a:lstStyle/>
          <a:p>
            <a:pPr marL="0" indent="0" algn="ctr">
              <a:buNone/>
            </a:pPr>
            <a:r>
              <a:rPr lang="en-US" sz="2400" dirty="0"/>
              <a:t>Unstructured Data</a:t>
            </a:r>
          </a:p>
          <a:p>
            <a:pPr lvl="1"/>
            <a:r>
              <a:rPr lang="en-US" sz="2000" dirty="0"/>
              <a:t>Collection of e-books</a:t>
            </a:r>
          </a:p>
          <a:p>
            <a:pPr lvl="1"/>
            <a:r>
              <a:rPr lang="en-US" sz="2000" dirty="0"/>
              <a:t>Crawl of 1,000,000 web pages</a:t>
            </a:r>
          </a:p>
          <a:p>
            <a:pPr lvl="1"/>
            <a:r>
              <a:rPr lang="en-US" sz="2000" dirty="0"/>
              <a:t>The raw contents of your hard drive</a:t>
            </a:r>
          </a:p>
          <a:p>
            <a:pPr lvl="1"/>
            <a:r>
              <a:rPr lang="en-US" sz="2000" dirty="0"/>
              <a:t>Images of every product in a product catalogue</a:t>
            </a:r>
          </a:p>
          <a:p>
            <a:pPr marL="457200" lvl="1" indent="0">
              <a:buNone/>
            </a:pPr>
            <a:endParaRPr lang="en-US" dirty="0"/>
          </a:p>
          <a:p>
            <a:endParaRPr lang="en-US" dirty="0"/>
          </a:p>
        </p:txBody>
      </p:sp>
      <p:sp>
        <p:nvSpPr>
          <p:cNvPr id="4" name="Content Placeholder 3">
            <a:extLst>
              <a:ext uri="{FF2B5EF4-FFF2-40B4-BE49-F238E27FC236}">
                <a16:creationId xmlns:a16="http://schemas.microsoft.com/office/drawing/2014/main" id="{4D710CFE-5FBE-4FEA-B500-BCA4F35639C8}"/>
              </a:ext>
            </a:extLst>
          </p:cNvPr>
          <p:cNvSpPr>
            <a:spLocks noGrp="1"/>
          </p:cNvSpPr>
          <p:nvPr>
            <p:ph sz="half" idx="2"/>
          </p:nvPr>
        </p:nvSpPr>
        <p:spPr>
          <a:xfrm>
            <a:off x="6660931" y="1510314"/>
            <a:ext cx="5181600" cy="4351338"/>
          </a:xfrm>
        </p:spPr>
        <p:txBody>
          <a:bodyPr>
            <a:normAutofit/>
          </a:bodyPr>
          <a:lstStyle/>
          <a:p>
            <a:pPr marL="0" indent="0" algn="ctr">
              <a:buNone/>
            </a:pPr>
            <a:r>
              <a:rPr lang="en-US" sz="2400" dirty="0"/>
              <a:t>Structured Data</a:t>
            </a:r>
          </a:p>
          <a:p>
            <a:pPr lvl="1"/>
            <a:r>
              <a:rPr lang="en-US" sz="2000" dirty="0"/>
              <a:t>Numerical</a:t>
            </a:r>
          </a:p>
          <a:p>
            <a:pPr lvl="1"/>
            <a:r>
              <a:rPr lang="en-US" sz="2000" dirty="0"/>
              <a:t>Categorical</a:t>
            </a:r>
          </a:p>
          <a:p>
            <a:pPr lvl="1"/>
            <a:r>
              <a:rPr lang="en-US" sz="2000" dirty="0"/>
              <a:t>Binary</a:t>
            </a:r>
          </a:p>
          <a:p>
            <a:pPr lvl="1"/>
            <a:r>
              <a:rPr lang="en-US" sz="2000" dirty="0"/>
              <a:t>Text</a:t>
            </a:r>
          </a:p>
          <a:p>
            <a:pPr lvl="1"/>
            <a:r>
              <a:rPr lang="en-US" sz="2000" dirty="0"/>
              <a:t>Relational</a:t>
            </a:r>
          </a:p>
          <a:p>
            <a:pPr lvl="1"/>
            <a:r>
              <a:rPr lang="en-US" sz="2000" dirty="0" err="1"/>
              <a:t>Etc</a:t>
            </a:r>
            <a:r>
              <a:rPr lang="en-US" sz="2000" dirty="0"/>
              <a:t>…</a:t>
            </a:r>
          </a:p>
        </p:txBody>
      </p:sp>
      <p:graphicFrame>
        <p:nvGraphicFramePr>
          <p:cNvPr id="8" name="Table 7">
            <a:extLst>
              <a:ext uri="{FF2B5EF4-FFF2-40B4-BE49-F238E27FC236}">
                <a16:creationId xmlns:a16="http://schemas.microsoft.com/office/drawing/2014/main" id="{64F502C1-82CA-40C4-8BE6-51688DE51EB7}"/>
              </a:ext>
            </a:extLst>
          </p:cNvPr>
          <p:cNvGraphicFramePr>
            <a:graphicFrameLocks noGrp="1"/>
          </p:cNvGraphicFramePr>
          <p:nvPr>
            <p:extLst>
              <p:ext uri="{D42A27DB-BD31-4B8C-83A1-F6EECF244321}">
                <p14:modId xmlns:p14="http://schemas.microsoft.com/office/powerpoint/2010/main" val="1601178720"/>
              </p:ext>
            </p:extLst>
          </p:nvPr>
        </p:nvGraphicFramePr>
        <p:xfrm>
          <a:off x="3555999" y="4648528"/>
          <a:ext cx="4927601" cy="2038350"/>
        </p:xfrm>
        <a:graphic>
          <a:graphicData uri="http://schemas.openxmlformats.org/drawingml/2006/table">
            <a:tbl>
              <a:tblPr>
                <a:tableStyleId>{616DA210-FB5B-4158-B5E0-FEB733F419BA}</a:tableStyleId>
              </a:tblPr>
              <a:tblGrid>
                <a:gridCol w="925907">
                  <a:extLst>
                    <a:ext uri="{9D8B030D-6E8A-4147-A177-3AD203B41FA5}">
                      <a16:colId xmlns:a16="http://schemas.microsoft.com/office/drawing/2014/main" val="265098340"/>
                    </a:ext>
                  </a:extLst>
                </a:gridCol>
                <a:gridCol w="713456">
                  <a:extLst>
                    <a:ext uri="{9D8B030D-6E8A-4147-A177-3AD203B41FA5}">
                      <a16:colId xmlns:a16="http://schemas.microsoft.com/office/drawing/2014/main" val="3721573846"/>
                    </a:ext>
                  </a:extLst>
                </a:gridCol>
                <a:gridCol w="751507">
                  <a:extLst>
                    <a:ext uri="{9D8B030D-6E8A-4147-A177-3AD203B41FA5}">
                      <a16:colId xmlns:a16="http://schemas.microsoft.com/office/drawing/2014/main" val="3230787505"/>
                    </a:ext>
                  </a:extLst>
                </a:gridCol>
                <a:gridCol w="608815">
                  <a:extLst>
                    <a:ext uri="{9D8B030D-6E8A-4147-A177-3AD203B41FA5}">
                      <a16:colId xmlns:a16="http://schemas.microsoft.com/office/drawing/2014/main" val="3568846373"/>
                    </a:ext>
                  </a:extLst>
                </a:gridCol>
                <a:gridCol w="634183">
                  <a:extLst>
                    <a:ext uri="{9D8B030D-6E8A-4147-A177-3AD203B41FA5}">
                      <a16:colId xmlns:a16="http://schemas.microsoft.com/office/drawing/2014/main" val="3761112070"/>
                    </a:ext>
                  </a:extLst>
                </a:gridCol>
                <a:gridCol w="596132">
                  <a:extLst>
                    <a:ext uri="{9D8B030D-6E8A-4147-A177-3AD203B41FA5}">
                      <a16:colId xmlns:a16="http://schemas.microsoft.com/office/drawing/2014/main" val="1624020724"/>
                    </a:ext>
                  </a:extLst>
                </a:gridCol>
                <a:gridCol w="697601">
                  <a:extLst>
                    <a:ext uri="{9D8B030D-6E8A-4147-A177-3AD203B41FA5}">
                      <a16:colId xmlns:a16="http://schemas.microsoft.com/office/drawing/2014/main" val="4289950622"/>
                    </a:ext>
                  </a:extLst>
                </a:gridCol>
              </a:tblGrid>
              <a:tr h="381000">
                <a:tc>
                  <a:txBody>
                    <a:bodyPr/>
                    <a:lstStyle/>
                    <a:p>
                      <a:pPr algn="ctr" fontAlgn="ctr"/>
                      <a:r>
                        <a:rPr lang="en-US" sz="1100" b="1" u="none" strike="noStrike" dirty="0">
                          <a:effectLst/>
                        </a:rPr>
                        <a:t>Book Title</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Number of Pages</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Year Published</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Genre</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Best Seller</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err="1">
                          <a:effectLst/>
                        </a:rPr>
                        <a:t>HasWord</a:t>
                      </a:r>
                      <a:r>
                        <a:rPr lang="en-US" sz="1100" b="1" u="none" strike="noStrike" dirty="0">
                          <a:effectLst/>
                        </a:rPr>
                        <a:t>(Robot)</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Author ID</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75243908"/>
                  </a:ext>
                </a:extLst>
              </a:tr>
              <a:tr h="495300">
                <a:tc>
                  <a:txBody>
                    <a:bodyPr/>
                    <a:lstStyle/>
                    <a:p>
                      <a:pPr algn="ctr" fontAlgn="ctr"/>
                      <a:r>
                        <a:rPr lang="en-US" sz="1100" u="none" strike="noStrike">
                          <a:effectLst/>
                        </a:rPr>
                        <a:t>Gone With The Wind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Historical Romance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22222"/>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1001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71691264"/>
                  </a:ext>
                </a:extLst>
              </a:tr>
              <a:tr h="400050">
                <a:tc>
                  <a:txBody>
                    <a:bodyPr/>
                    <a:lstStyle/>
                    <a:p>
                      <a:pPr algn="ctr" fontAlgn="ctr"/>
                      <a:r>
                        <a:rPr lang="en-US" sz="1100" u="none" strike="noStrike">
                          <a:effectLst/>
                        </a:rPr>
                        <a:t>For Whom the Bell Tolls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War Drama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B2B2B"/>
                        </a:solidFill>
                        <a:effectLst/>
                        <a:latin typeface="Inherit"/>
                      </a:endParaRPr>
                    </a:p>
                  </a:txBody>
                  <a:tcPr marL="9525" marR="9525" marT="9525" marB="0" anchor="ctr"/>
                </a:tc>
                <a:tc>
                  <a:txBody>
                    <a:bodyPr/>
                    <a:lstStyle/>
                    <a:p>
                      <a:pPr algn="ctr" fontAlgn="ctr"/>
                      <a:r>
                        <a:rPr lang="en-US" sz="1100" u="none" strike="noStrike">
                          <a:effectLst/>
                        </a:rPr>
                        <a:t>1010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41123597"/>
                  </a:ext>
                </a:extLst>
              </a:tr>
              <a:tr h="381000">
                <a:tc>
                  <a:txBody>
                    <a:bodyPr/>
                    <a:lstStyle/>
                    <a:p>
                      <a:pPr algn="ctr" fontAlgn="ctr"/>
                      <a:r>
                        <a:rPr lang="en-US" sz="1100" u="none" strike="noStrike">
                          <a:effectLst/>
                        </a:rPr>
                        <a:t>I, Robot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1020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8865374"/>
                  </a:ext>
                </a:extLst>
              </a:tr>
              <a:tr h="381000">
                <a:tc>
                  <a:txBody>
                    <a:bodyPr/>
                    <a:lstStyle/>
                    <a:p>
                      <a:pPr algn="ctr" fontAlgn="ctr"/>
                      <a:r>
                        <a:rPr lang="en-US" sz="1100" u="none" strike="noStrike">
                          <a:effectLst/>
                        </a:rPr>
                        <a:t>One Hundred Goodbyes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1030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98988521"/>
                  </a:ext>
                </a:extLst>
              </a:tr>
            </a:tbl>
          </a:graphicData>
        </a:graphic>
      </p:graphicFrame>
    </p:spTree>
    <p:extLst>
      <p:ext uri="{BB962C8B-B14F-4D97-AF65-F5344CB8AC3E}">
        <p14:creationId xmlns:p14="http://schemas.microsoft.com/office/powerpoint/2010/main" val="32626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024B7CCC-ACC1-485A-8507-EADC83DD48F4}"/>
                  </a:ext>
                </a:extLst>
              </p:cNvPr>
              <p:cNvSpPr>
                <a:spLocks noGrp="1"/>
              </p:cNvSpPr>
              <p:nvPr>
                <p:ph type="title"/>
              </p:nvPr>
            </p:nvSpPr>
            <p:spPr/>
            <p:txBody>
              <a:bodyPr/>
              <a:lstStyle/>
              <a:p>
                <a:r>
                  <a:rPr lang="en-US" dirty="0"/>
                  <a:t>Training Data – </a:t>
                </a: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m:t>
                    </m:r>
                  </m:oMath>
                </a14:m>
                <a:endParaRPr lang="en-US" dirty="0"/>
              </a:p>
            </p:txBody>
          </p:sp>
        </mc:Choice>
        <mc:Fallback xmlns="">
          <p:sp>
            <p:nvSpPr>
              <p:cNvPr id="5" name="Title 4">
                <a:extLst>
                  <a:ext uri="{FF2B5EF4-FFF2-40B4-BE49-F238E27FC236}">
                    <a16:creationId xmlns:a16="http://schemas.microsoft.com/office/drawing/2014/main" id="{024B7CCC-ACC1-485A-8507-EADC83DD48F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graphicFrame>
        <p:nvGraphicFramePr>
          <p:cNvPr id="13" name="Content Placeholder 12">
            <a:extLst>
              <a:ext uri="{FF2B5EF4-FFF2-40B4-BE49-F238E27FC236}">
                <a16:creationId xmlns:a16="http://schemas.microsoft.com/office/drawing/2014/main" id="{CE290525-9A03-4ADC-BFB8-707CA4EF65E0}"/>
              </a:ext>
            </a:extLst>
          </p:cNvPr>
          <p:cNvGraphicFramePr>
            <a:graphicFrameLocks noGrp="1"/>
          </p:cNvGraphicFramePr>
          <p:nvPr>
            <p:ph idx="1"/>
            <p:extLst>
              <p:ext uri="{D42A27DB-BD31-4B8C-83A1-F6EECF244321}">
                <p14:modId xmlns:p14="http://schemas.microsoft.com/office/powerpoint/2010/main" val="2655525604"/>
              </p:ext>
            </p:extLst>
          </p:nvPr>
        </p:nvGraphicFramePr>
        <p:xfrm>
          <a:off x="3420383" y="1690688"/>
          <a:ext cx="4927601" cy="2038350"/>
        </p:xfrm>
        <a:graphic>
          <a:graphicData uri="http://schemas.openxmlformats.org/drawingml/2006/table">
            <a:tbl>
              <a:tblPr>
                <a:tableStyleId>{616DA210-FB5B-4158-B5E0-FEB733F419BA}</a:tableStyleId>
              </a:tblPr>
              <a:tblGrid>
                <a:gridCol w="925907">
                  <a:extLst>
                    <a:ext uri="{9D8B030D-6E8A-4147-A177-3AD203B41FA5}">
                      <a16:colId xmlns:a16="http://schemas.microsoft.com/office/drawing/2014/main" val="1631931797"/>
                    </a:ext>
                  </a:extLst>
                </a:gridCol>
                <a:gridCol w="713456">
                  <a:extLst>
                    <a:ext uri="{9D8B030D-6E8A-4147-A177-3AD203B41FA5}">
                      <a16:colId xmlns:a16="http://schemas.microsoft.com/office/drawing/2014/main" val="1714572897"/>
                    </a:ext>
                  </a:extLst>
                </a:gridCol>
                <a:gridCol w="751507">
                  <a:extLst>
                    <a:ext uri="{9D8B030D-6E8A-4147-A177-3AD203B41FA5}">
                      <a16:colId xmlns:a16="http://schemas.microsoft.com/office/drawing/2014/main" val="3494330228"/>
                    </a:ext>
                  </a:extLst>
                </a:gridCol>
                <a:gridCol w="608815">
                  <a:extLst>
                    <a:ext uri="{9D8B030D-6E8A-4147-A177-3AD203B41FA5}">
                      <a16:colId xmlns:a16="http://schemas.microsoft.com/office/drawing/2014/main" val="3177192878"/>
                    </a:ext>
                  </a:extLst>
                </a:gridCol>
                <a:gridCol w="634183">
                  <a:extLst>
                    <a:ext uri="{9D8B030D-6E8A-4147-A177-3AD203B41FA5}">
                      <a16:colId xmlns:a16="http://schemas.microsoft.com/office/drawing/2014/main" val="1455695211"/>
                    </a:ext>
                  </a:extLst>
                </a:gridCol>
                <a:gridCol w="596132">
                  <a:extLst>
                    <a:ext uri="{9D8B030D-6E8A-4147-A177-3AD203B41FA5}">
                      <a16:colId xmlns:a16="http://schemas.microsoft.com/office/drawing/2014/main" val="2518910766"/>
                    </a:ext>
                  </a:extLst>
                </a:gridCol>
                <a:gridCol w="697601">
                  <a:extLst>
                    <a:ext uri="{9D8B030D-6E8A-4147-A177-3AD203B41FA5}">
                      <a16:colId xmlns:a16="http://schemas.microsoft.com/office/drawing/2014/main" val="1634566602"/>
                    </a:ext>
                  </a:extLst>
                </a:gridCol>
              </a:tblGrid>
              <a:tr h="381000">
                <a:tc>
                  <a:txBody>
                    <a:bodyPr/>
                    <a:lstStyle/>
                    <a:p>
                      <a:pPr algn="ctr" fontAlgn="ctr"/>
                      <a:r>
                        <a:rPr lang="en-US" sz="1100" b="1" u="none" strike="noStrike" dirty="0">
                          <a:effectLst/>
                        </a:rPr>
                        <a:t>Book Title</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Number of Pages</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Year Published</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Genre</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Best Seller</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err="1">
                          <a:effectLst/>
                        </a:rPr>
                        <a:t>HasWord</a:t>
                      </a:r>
                      <a:r>
                        <a:rPr lang="en-US" sz="1100" b="1" u="none" strike="noStrike" dirty="0">
                          <a:effectLst/>
                        </a:rPr>
                        <a:t>(Robot)</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Author ID</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Gone With The Wind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Historical Romance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22222"/>
                        </a:solidFill>
                        <a:effectLst/>
                        <a:latin typeface="Arial" panose="020B0604020202020204" pitchFamily="34" charset="0"/>
                      </a:endParaRPr>
                    </a:p>
                  </a:txBody>
                  <a:tcPr marL="9525" marR="9525" marT="9525" marB="0" anchor="ctr"/>
                </a:tc>
                <a:tc>
                  <a:txBody>
                    <a:bodyPr/>
                    <a:lstStyle/>
                    <a:p>
                      <a:pPr algn="ctr" fontAlgn="ctr"/>
                      <a:r>
                        <a:rPr lang="en-US" sz="1100" u="none" strike="noStrike">
                          <a:effectLst/>
                        </a:rPr>
                        <a:t>1001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For Whom the Bell Tolls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War Drama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B2B2B"/>
                        </a:solidFill>
                        <a:effectLst/>
                        <a:latin typeface="Inherit"/>
                      </a:endParaRPr>
                    </a:p>
                  </a:txBody>
                  <a:tcPr marL="9525" marR="9525" marT="9525" marB="0" anchor="ctr"/>
                </a:tc>
                <a:tc>
                  <a:txBody>
                    <a:bodyPr/>
                    <a:lstStyle/>
                    <a:p>
                      <a:pPr algn="ctr" fontAlgn="ctr"/>
                      <a:r>
                        <a:rPr lang="en-US" sz="1100" u="none" strike="noStrike">
                          <a:effectLst/>
                        </a:rPr>
                        <a:t>1010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I, Robot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1020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a:effectLst/>
                        </a:rPr>
                        <a:t>One Hundred Goodbyes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1030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graphicFrame>
        <p:nvGraphicFramePr>
          <p:cNvPr id="4" name="Content Placeholder 12">
            <a:extLst>
              <a:ext uri="{FF2B5EF4-FFF2-40B4-BE49-F238E27FC236}">
                <a16:creationId xmlns:a16="http://schemas.microsoft.com/office/drawing/2014/main" id="{AB4EC1DA-F490-4DA4-AC5E-5E437B276115}"/>
              </a:ext>
            </a:extLst>
          </p:cNvPr>
          <p:cNvGraphicFramePr>
            <a:graphicFrameLocks/>
          </p:cNvGraphicFramePr>
          <p:nvPr>
            <p:extLst>
              <p:ext uri="{D42A27DB-BD31-4B8C-83A1-F6EECF244321}">
                <p14:modId xmlns:p14="http://schemas.microsoft.com/office/powerpoint/2010/main" val="1835605603"/>
              </p:ext>
            </p:extLst>
          </p:nvPr>
        </p:nvGraphicFramePr>
        <p:xfrm>
          <a:off x="832338" y="4551119"/>
          <a:ext cx="4293418" cy="2038350"/>
        </p:xfrm>
        <a:graphic>
          <a:graphicData uri="http://schemas.openxmlformats.org/drawingml/2006/table">
            <a:tbl>
              <a:tblPr>
                <a:tableStyleId>{616DA210-FB5B-4158-B5E0-FEB733F419BA}</a:tableStyleId>
              </a:tblPr>
              <a:tblGrid>
                <a:gridCol w="925907">
                  <a:extLst>
                    <a:ext uri="{9D8B030D-6E8A-4147-A177-3AD203B41FA5}">
                      <a16:colId xmlns:a16="http://schemas.microsoft.com/office/drawing/2014/main" val="1631931797"/>
                    </a:ext>
                  </a:extLst>
                </a:gridCol>
                <a:gridCol w="713456">
                  <a:extLst>
                    <a:ext uri="{9D8B030D-6E8A-4147-A177-3AD203B41FA5}">
                      <a16:colId xmlns:a16="http://schemas.microsoft.com/office/drawing/2014/main" val="1714572897"/>
                    </a:ext>
                  </a:extLst>
                </a:gridCol>
                <a:gridCol w="751507">
                  <a:extLst>
                    <a:ext uri="{9D8B030D-6E8A-4147-A177-3AD203B41FA5}">
                      <a16:colId xmlns:a16="http://schemas.microsoft.com/office/drawing/2014/main" val="3494330228"/>
                    </a:ext>
                  </a:extLst>
                </a:gridCol>
                <a:gridCol w="608815">
                  <a:extLst>
                    <a:ext uri="{9D8B030D-6E8A-4147-A177-3AD203B41FA5}">
                      <a16:colId xmlns:a16="http://schemas.microsoft.com/office/drawing/2014/main" val="3177192878"/>
                    </a:ext>
                  </a:extLst>
                </a:gridCol>
                <a:gridCol w="596132">
                  <a:extLst>
                    <a:ext uri="{9D8B030D-6E8A-4147-A177-3AD203B41FA5}">
                      <a16:colId xmlns:a16="http://schemas.microsoft.com/office/drawing/2014/main" val="2518910766"/>
                    </a:ext>
                  </a:extLst>
                </a:gridCol>
                <a:gridCol w="697601">
                  <a:extLst>
                    <a:ext uri="{9D8B030D-6E8A-4147-A177-3AD203B41FA5}">
                      <a16:colId xmlns:a16="http://schemas.microsoft.com/office/drawing/2014/main" val="1634566602"/>
                    </a:ext>
                  </a:extLst>
                </a:gridCol>
              </a:tblGrid>
              <a:tr h="381000">
                <a:tc>
                  <a:txBody>
                    <a:bodyPr/>
                    <a:lstStyle/>
                    <a:p>
                      <a:pPr algn="ctr" fontAlgn="ctr"/>
                      <a:r>
                        <a:rPr lang="en-US" sz="1100" b="1" u="none" strike="noStrike" dirty="0">
                          <a:effectLst/>
                        </a:rPr>
                        <a:t>Book Title</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Number of Pages</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Year Published</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Genre</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err="1">
                          <a:effectLst/>
                        </a:rPr>
                        <a:t>HasWord</a:t>
                      </a:r>
                      <a:r>
                        <a:rPr lang="en-US" sz="1100" b="1" u="none" strike="noStrike" dirty="0">
                          <a:effectLst/>
                        </a:rPr>
                        <a:t>(Robot)</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Author ID</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Gone With The Wind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Historical Romance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0</a:t>
                      </a:r>
                      <a:endParaRPr lang="en-US" sz="1000" b="0" i="0" u="none" strike="noStrike" dirty="0">
                        <a:solidFill>
                          <a:srgbClr val="222222"/>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1001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For Whom the Bell Tolls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War Drama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B2B2B"/>
                        </a:solidFill>
                        <a:effectLst/>
                        <a:latin typeface="Inherit"/>
                      </a:endParaRPr>
                    </a:p>
                  </a:txBody>
                  <a:tcPr marL="9525" marR="9525" marT="9525" marB="0" anchor="ctr"/>
                </a:tc>
                <a:tc>
                  <a:txBody>
                    <a:bodyPr/>
                    <a:lstStyle/>
                    <a:p>
                      <a:pPr algn="ctr" fontAlgn="ctr"/>
                      <a:r>
                        <a:rPr lang="en-US" sz="1100" u="none" strike="noStrike" dirty="0">
                          <a:effectLst/>
                        </a:rPr>
                        <a:t>1010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I, Robot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1020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a:effectLst/>
                        </a:rPr>
                        <a:t>One Hundred Goodbyes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1030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graphicFrame>
        <p:nvGraphicFramePr>
          <p:cNvPr id="6" name="Content Placeholder 12">
            <a:extLst>
              <a:ext uri="{FF2B5EF4-FFF2-40B4-BE49-F238E27FC236}">
                <a16:creationId xmlns:a16="http://schemas.microsoft.com/office/drawing/2014/main" id="{5BAFE31F-8C33-472C-980D-13DFA5A804EB}"/>
              </a:ext>
            </a:extLst>
          </p:cNvPr>
          <p:cNvGraphicFramePr>
            <a:graphicFrameLocks/>
          </p:cNvGraphicFramePr>
          <p:nvPr>
            <p:extLst>
              <p:ext uri="{D42A27DB-BD31-4B8C-83A1-F6EECF244321}">
                <p14:modId xmlns:p14="http://schemas.microsoft.com/office/powerpoint/2010/main" val="3908024044"/>
              </p:ext>
            </p:extLst>
          </p:nvPr>
        </p:nvGraphicFramePr>
        <p:xfrm>
          <a:off x="8030892" y="4551119"/>
          <a:ext cx="634183" cy="2038350"/>
        </p:xfrm>
        <a:graphic>
          <a:graphicData uri="http://schemas.openxmlformats.org/drawingml/2006/table">
            <a:tbl>
              <a:tblPr>
                <a:tableStyleId>{616DA210-FB5B-4158-B5E0-FEB733F419BA}</a:tableStyleId>
              </a:tblPr>
              <a:tblGrid>
                <a:gridCol w="634183">
                  <a:extLst>
                    <a:ext uri="{9D8B030D-6E8A-4147-A177-3AD203B41FA5}">
                      <a16:colId xmlns:a16="http://schemas.microsoft.com/office/drawing/2014/main" val="1455695211"/>
                    </a:ext>
                  </a:extLst>
                </a:gridCol>
              </a:tblGrid>
              <a:tr h="381000">
                <a:tc>
                  <a:txBody>
                    <a:bodyPr/>
                    <a:lstStyle/>
                    <a:p>
                      <a:pPr algn="ctr" fontAlgn="ctr"/>
                      <a:r>
                        <a:rPr lang="en-US" sz="1100" b="1" u="none" strike="noStrike" dirty="0">
                          <a:effectLst/>
                        </a:rPr>
                        <a:t>Best Seller</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cxnSp>
        <p:nvCxnSpPr>
          <p:cNvPr id="7" name="Connector: Curved 6">
            <a:extLst>
              <a:ext uri="{FF2B5EF4-FFF2-40B4-BE49-F238E27FC236}">
                <a16:creationId xmlns:a16="http://schemas.microsoft.com/office/drawing/2014/main" id="{0390B67F-E5C3-4973-8BD5-A83103227132}"/>
              </a:ext>
            </a:extLst>
          </p:cNvPr>
          <p:cNvCxnSpPr>
            <a:cxnSpLocks/>
            <a:stCxn id="13" idx="1"/>
          </p:cNvCxnSpPr>
          <p:nvPr/>
        </p:nvCxnSpPr>
        <p:spPr>
          <a:xfrm rot="10800000" flipV="1">
            <a:off x="2508739" y="2709863"/>
            <a:ext cx="911644" cy="1744906"/>
          </a:xfrm>
          <a:prstGeom prst="curvedConnector2">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4837891B-7F55-44B0-B032-498A74190A0C}"/>
              </a:ext>
            </a:extLst>
          </p:cNvPr>
          <p:cNvCxnSpPr>
            <a:cxnSpLocks/>
          </p:cNvCxnSpPr>
          <p:nvPr/>
        </p:nvCxnSpPr>
        <p:spPr>
          <a:xfrm>
            <a:off x="6740771" y="3729038"/>
            <a:ext cx="1184029" cy="1065700"/>
          </a:xfrm>
          <a:prstGeom prst="curvedConnector3">
            <a:avLst>
              <a:gd name="adj1" fmla="val 50000"/>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9B012-E11D-4091-A584-605A3D2C7D35}"/>
                  </a:ext>
                </a:extLst>
              </p:cNvPr>
              <p:cNvSpPr txBox="1"/>
              <p:nvPr/>
            </p:nvSpPr>
            <p:spPr>
              <a:xfrm>
                <a:off x="1578756" y="2935985"/>
                <a:ext cx="1107483" cy="646331"/>
              </a:xfrm>
              <a:prstGeom prst="rect">
                <a:avLst/>
              </a:prstGeom>
              <a:noFill/>
            </p:spPr>
            <p:txBody>
              <a:bodyPr wrap="none" rtlCol="0">
                <a:spAutoFit/>
              </a:bodyPr>
              <a:lstStyle/>
              <a:p>
                <a:r>
                  <a:rPr lang="en-US" dirty="0"/>
                  <a:t>‘Features’</a:t>
                </a:r>
              </a:p>
              <a:p>
                <a:r>
                  <a:rPr lang="en-US" dirty="0"/>
                  <a:t>Aka </a:t>
                </a:r>
                <a14:m>
                  <m:oMath xmlns:m="http://schemas.openxmlformats.org/officeDocument/2006/math">
                    <m:r>
                      <a:rPr lang="en-US" b="0" i="1" smtClean="0">
                        <a:latin typeface="Cambria Math" panose="02040503050406030204" pitchFamily="18" charset="0"/>
                      </a:rPr>
                      <m:t>𝑥</m:t>
                    </m:r>
                  </m:oMath>
                </a14:m>
                <a:endParaRPr lang="en-US" dirty="0"/>
              </a:p>
            </p:txBody>
          </p:sp>
        </mc:Choice>
        <mc:Fallback xmlns="">
          <p:sp>
            <p:nvSpPr>
              <p:cNvPr id="14" name="TextBox 13">
                <a:extLst>
                  <a:ext uri="{FF2B5EF4-FFF2-40B4-BE49-F238E27FC236}">
                    <a16:creationId xmlns:a16="http://schemas.microsoft.com/office/drawing/2014/main" id="{31C9B012-E11D-4091-A584-605A3D2C7D35}"/>
                  </a:ext>
                </a:extLst>
              </p:cNvPr>
              <p:cNvSpPr txBox="1">
                <a:spLocks noRot="1" noChangeAspect="1" noMove="1" noResize="1" noEditPoints="1" noAdjustHandles="1" noChangeArrowheads="1" noChangeShapeType="1" noTextEdit="1"/>
              </p:cNvSpPr>
              <p:nvPr/>
            </p:nvSpPr>
            <p:spPr>
              <a:xfrm>
                <a:off x="1578756" y="2935985"/>
                <a:ext cx="1107483" cy="646331"/>
              </a:xfrm>
              <a:prstGeom prst="rect">
                <a:avLst/>
              </a:prstGeom>
              <a:blipFill>
                <a:blip r:embed="rId3"/>
                <a:stretch>
                  <a:fillRect l="-4945" t="-5660" r="-3846"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6B47F3D-FFF3-4445-8E1B-8F0F02E52CE4}"/>
                  </a:ext>
                </a:extLst>
              </p:cNvPr>
              <p:cNvSpPr txBox="1"/>
              <p:nvPr/>
            </p:nvSpPr>
            <p:spPr>
              <a:xfrm>
                <a:off x="6341757" y="4148407"/>
                <a:ext cx="1037592" cy="923330"/>
              </a:xfrm>
              <a:prstGeom prst="rect">
                <a:avLst/>
              </a:prstGeom>
              <a:noFill/>
            </p:spPr>
            <p:txBody>
              <a:bodyPr wrap="none" rtlCol="0">
                <a:spAutoFit/>
              </a:bodyPr>
              <a:lstStyle/>
              <a:p>
                <a:r>
                  <a:rPr lang="en-US" dirty="0"/>
                  <a:t>‘Labels’</a:t>
                </a:r>
              </a:p>
              <a:p>
                <a:r>
                  <a:rPr lang="en-US" dirty="0"/>
                  <a:t>Aka </a:t>
                </a:r>
                <a14:m>
                  <m:oMath xmlns:m="http://schemas.openxmlformats.org/officeDocument/2006/math">
                    <m:r>
                      <a:rPr lang="en-US" b="0" i="1" smtClean="0">
                        <a:latin typeface="Cambria Math" panose="02040503050406030204" pitchFamily="18" charset="0"/>
                      </a:rPr>
                      <m:t>𝑦</m:t>
                    </m:r>
                  </m:oMath>
                </a14:m>
                <a:endParaRPr lang="en-US" dirty="0"/>
              </a:p>
              <a:p>
                <a:r>
                  <a:rPr lang="en-US" dirty="0"/>
                  <a:t>Aka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p:txBody>
          </p:sp>
        </mc:Choice>
        <mc:Fallback xmlns="">
          <p:sp>
            <p:nvSpPr>
              <p:cNvPr id="15" name="TextBox 14">
                <a:extLst>
                  <a:ext uri="{FF2B5EF4-FFF2-40B4-BE49-F238E27FC236}">
                    <a16:creationId xmlns:a16="http://schemas.microsoft.com/office/drawing/2014/main" id="{F6B47F3D-FFF3-4445-8E1B-8F0F02E52CE4}"/>
                  </a:ext>
                </a:extLst>
              </p:cNvPr>
              <p:cNvSpPr txBox="1">
                <a:spLocks noRot="1" noChangeAspect="1" noMove="1" noResize="1" noEditPoints="1" noAdjustHandles="1" noChangeArrowheads="1" noChangeShapeType="1" noTextEdit="1"/>
              </p:cNvSpPr>
              <p:nvPr/>
            </p:nvSpPr>
            <p:spPr>
              <a:xfrm>
                <a:off x="6341757" y="4148407"/>
                <a:ext cx="1037592" cy="923330"/>
              </a:xfrm>
              <a:prstGeom prst="rect">
                <a:avLst/>
              </a:prstGeom>
              <a:blipFill>
                <a:blip r:embed="rId4"/>
                <a:stretch>
                  <a:fillRect l="-4678" t="-3974" r="-585" b="-9934"/>
                </a:stretch>
              </a:blipFill>
            </p:spPr>
            <p:txBody>
              <a:bodyPr/>
              <a:lstStyle/>
              <a:p>
                <a:r>
                  <a:rPr lang="en-US">
                    <a:noFill/>
                  </a:rPr>
                  <a:t> </a:t>
                </a:r>
              </a:p>
            </p:txBody>
          </p:sp>
        </mc:Fallback>
      </mc:AlternateContent>
    </p:spTree>
    <p:extLst>
      <p:ext uri="{BB962C8B-B14F-4D97-AF65-F5344CB8AC3E}">
        <p14:creationId xmlns:p14="http://schemas.microsoft.com/office/powerpoint/2010/main" val="28532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4B7CCC-ACC1-485A-8507-EADC83DD48F4}"/>
              </a:ext>
            </a:extLst>
          </p:cNvPr>
          <p:cNvSpPr>
            <a:spLocks noGrp="1"/>
          </p:cNvSpPr>
          <p:nvPr>
            <p:ph type="title"/>
          </p:nvPr>
        </p:nvSpPr>
        <p:spPr/>
        <p:txBody>
          <a:bodyPr/>
          <a:lstStyle/>
          <a:p>
            <a:r>
              <a:rPr lang="en-US" dirty="0"/>
              <a:t>Supervised Learning</a:t>
            </a:r>
          </a:p>
        </p:txBody>
      </p:sp>
      <p:graphicFrame>
        <p:nvGraphicFramePr>
          <p:cNvPr id="4" name="Content Placeholder 12">
            <a:extLst>
              <a:ext uri="{FF2B5EF4-FFF2-40B4-BE49-F238E27FC236}">
                <a16:creationId xmlns:a16="http://schemas.microsoft.com/office/drawing/2014/main" id="{AB4EC1DA-F490-4DA4-AC5E-5E437B276115}"/>
              </a:ext>
            </a:extLst>
          </p:cNvPr>
          <p:cNvGraphicFramePr>
            <a:graphicFrameLocks/>
          </p:cNvGraphicFramePr>
          <p:nvPr>
            <p:extLst>
              <p:ext uri="{D42A27DB-BD31-4B8C-83A1-F6EECF244321}">
                <p14:modId xmlns:p14="http://schemas.microsoft.com/office/powerpoint/2010/main" val="3816441572"/>
              </p:ext>
            </p:extLst>
          </p:nvPr>
        </p:nvGraphicFramePr>
        <p:xfrm>
          <a:off x="838200" y="1669807"/>
          <a:ext cx="4293418" cy="2038350"/>
        </p:xfrm>
        <a:graphic>
          <a:graphicData uri="http://schemas.openxmlformats.org/drawingml/2006/table">
            <a:tbl>
              <a:tblPr>
                <a:tableStyleId>{616DA210-FB5B-4158-B5E0-FEB733F419BA}</a:tableStyleId>
              </a:tblPr>
              <a:tblGrid>
                <a:gridCol w="925907">
                  <a:extLst>
                    <a:ext uri="{9D8B030D-6E8A-4147-A177-3AD203B41FA5}">
                      <a16:colId xmlns:a16="http://schemas.microsoft.com/office/drawing/2014/main" val="1631931797"/>
                    </a:ext>
                  </a:extLst>
                </a:gridCol>
                <a:gridCol w="713456">
                  <a:extLst>
                    <a:ext uri="{9D8B030D-6E8A-4147-A177-3AD203B41FA5}">
                      <a16:colId xmlns:a16="http://schemas.microsoft.com/office/drawing/2014/main" val="1714572897"/>
                    </a:ext>
                  </a:extLst>
                </a:gridCol>
                <a:gridCol w="751507">
                  <a:extLst>
                    <a:ext uri="{9D8B030D-6E8A-4147-A177-3AD203B41FA5}">
                      <a16:colId xmlns:a16="http://schemas.microsoft.com/office/drawing/2014/main" val="3494330228"/>
                    </a:ext>
                  </a:extLst>
                </a:gridCol>
                <a:gridCol w="608815">
                  <a:extLst>
                    <a:ext uri="{9D8B030D-6E8A-4147-A177-3AD203B41FA5}">
                      <a16:colId xmlns:a16="http://schemas.microsoft.com/office/drawing/2014/main" val="3177192878"/>
                    </a:ext>
                  </a:extLst>
                </a:gridCol>
                <a:gridCol w="596132">
                  <a:extLst>
                    <a:ext uri="{9D8B030D-6E8A-4147-A177-3AD203B41FA5}">
                      <a16:colId xmlns:a16="http://schemas.microsoft.com/office/drawing/2014/main" val="2518910766"/>
                    </a:ext>
                  </a:extLst>
                </a:gridCol>
                <a:gridCol w="697601">
                  <a:extLst>
                    <a:ext uri="{9D8B030D-6E8A-4147-A177-3AD203B41FA5}">
                      <a16:colId xmlns:a16="http://schemas.microsoft.com/office/drawing/2014/main" val="1634566602"/>
                    </a:ext>
                  </a:extLst>
                </a:gridCol>
              </a:tblGrid>
              <a:tr h="381000">
                <a:tc>
                  <a:txBody>
                    <a:bodyPr/>
                    <a:lstStyle/>
                    <a:p>
                      <a:pPr algn="ctr" fontAlgn="ctr"/>
                      <a:r>
                        <a:rPr lang="en-US" sz="1100" b="1" u="none" strike="noStrike" dirty="0">
                          <a:effectLst/>
                        </a:rPr>
                        <a:t>Book Title</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Number of Pages</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Year Published</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Genre</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err="1">
                          <a:effectLst/>
                        </a:rPr>
                        <a:t>HasWord</a:t>
                      </a:r>
                      <a:r>
                        <a:rPr lang="en-US" sz="1100" b="1" u="none" strike="noStrike" dirty="0">
                          <a:effectLst/>
                        </a:rPr>
                        <a:t>(Robot)</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Author ID</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Gone With The Wind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Historical Romance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0</a:t>
                      </a:r>
                      <a:endParaRPr lang="en-US" sz="1000" b="0" i="0" u="none" strike="noStrike" dirty="0">
                        <a:solidFill>
                          <a:srgbClr val="222222"/>
                        </a:solidFill>
                        <a:effectLst/>
                        <a:latin typeface="Arial" panose="020B0604020202020204" pitchFamily="34" charset="0"/>
                      </a:endParaRPr>
                    </a:p>
                  </a:txBody>
                  <a:tcPr marL="9525" marR="9525" marT="9525" marB="0" anchor="ctr"/>
                </a:tc>
                <a:tc>
                  <a:txBody>
                    <a:bodyPr/>
                    <a:lstStyle/>
                    <a:p>
                      <a:pPr algn="ctr" fontAlgn="ctr"/>
                      <a:r>
                        <a:rPr lang="en-US" sz="1100" u="none" strike="noStrike" dirty="0">
                          <a:effectLst/>
                        </a:rPr>
                        <a:t>1001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For Whom the Bell Tolls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War Drama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0</a:t>
                      </a:r>
                      <a:endParaRPr lang="en-US" sz="1000" b="0" i="0" u="none" strike="noStrike">
                        <a:solidFill>
                          <a:srgbClr val="2B2B2B"/>
                        </a:solidFill>
                        <a:effectLst/>
                        <a:latin typeface="Inherit"/>
                      </a:endParaRPr>
                    </a:p>
                  </a:txBody>
                  <a:tcPr marL="9525" marR="9525" marT="9525" marB="0" anchor="ctr"/>
                </a:tc>
                <a:tc>
                  <a:txBody>
                    <a:bodyPr/>
                    <a:lstStyle/>
                    <a:p>
                      <a:pPr algn="ctr" fontAlgn="ctr"/>
                      <a:r>
                        <a:rPr lang="en-US" sz="1100" u="none" strike="noStrike" dirty="0">
                          <a:effectLst/>
                        </a:rPr>
                        <a:t>1010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I, Robot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1980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1020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a:effectLst/>
                        </a:rPr>
                        <a:t>One Hundred Goodbyes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Science Fiction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1030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graphicFrame>
        <p:nvGraphicFramePr>
          <p:cNvPr id="6" name="Content Placeholder 12">
            <a:extLst>
              <a:ext uri="{FF2B5EF4-FFF2-40B4-BE49-F238E27FC236}">
                <a16:creationId xmlns:a16="http://schemas.microsoft.com/office/drawing/2014/main" id="{5BAFE31F-8C33-472C-980D-13DFA5A804EB}"/>
              </a:ext>
            </a:extLst>
          </p:cNvPr>
          <p:cNvGraphicFramePr>
            <a:graphicFrameLocks/>
          </p:cNvGraphicFramePr>
          <p:nvPr>
            <p:extLst>
              <p:ext uri="{D42A27DB-BD31-4B8C-83A1-F6EECF244321}">
                <p14:modId xmlns:p14="http://schemas.microsoft.com/office/powerpoint/2010/main" val="97589865"/>
              </p:ext>
            </p:extLst>
          </p:nvPr>
        </p:nvGraphicFramePr>
        <p:xfrm>
          <a:off x="8996808" y="1669807"/>
          <a:ext cx="634183" cy="2038350"/>
        </p:xfrm>
        <a:graphic>
          <a:graphicData uri="http://schemas.openxmlformats.org/drawingml/2006/table">
            <a:tbl>
              <a:tblPr>
                <a:tableStyleId>{616DA210-FB5B-4158-B5E0-FEB733F419BA}</a:tableStyleId>
              </a:tblPr>
              <a:tblGrid>
                <a:gridCol w="634183">
                  <a:extLst>
                    <a:ext uri="{9D8B030D-6E8A-4147-A177-3AD203B41FA5}">
                      <a16:colId xmlns:a16="http://schemas.microsoft.com/office/drawing/2014/main" val="1455695211"/>
                    </a:ext>
                  </a:extLst>
                </a:gridCol>
              </a:tblGrid>
              <a:tr h="381000">
                <a:tc>
                  <a:txBody>
                    <a:bodyPr/>
                    <a:lstStyle/>
                    <a:p>
                      <a:pPr algn="ctr" fontAlgn="ctr"/>
                      <a:r>
                        <a:rPr lang="en-US" sz="1100" b="1" u="none" strike="noStrike" dirty="0">
                          <a:effectLst/>
                        </a:rPr>
                        <a:t>Best Seller</a:t>
                      </a:r>
                      <a:endParaRPr lang="en-US" sz="11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0624793"/>
                  </a:ext>
                </a:extLst>
              </a:tr>
              <a:tr h="49530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3445966"/>
                  </a:ext>
                </a:extLst>
              </a:tr>
              <a:tr h="40005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175247"/>
                  </a:ext>
                </a:extLst>
              </a:tr>
              <a:tr h="381000">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4232688"/>
                  </a:ext>
                </a:extLst>
              </a:tr>
              <a:tr h="381000">
                <a:tc>
                  <a:txBody>
                    <a:bodyPr/>
                    <a:lstStyle/>
                    <a:p>
                      <a:pPr algn="ctr" fontAlgn="ctr"/>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564807"/>
                  </a:ext>
                </a:extLst>
              </a:tr>
            </a:tbl>
          </a:graphicData>
        </a:graphic>
      </p:graphicFrame>
      <p:sp>
        <p:nvSpPr>
          <p:cNvPr id="16" name="TextBox 15">
            <a:extLst>
              <a:ext uri="{FF2B5EF4-FFF2-40B4-BE49-F238E27FC236}">
                <a16:creationId xmlns:a16="http://schemas.microsoft.com/office/drawing/2014/main" id="{59E33A85-F5D3-4C6A-9D74-E244D1354D6C}"/>
              </a:ext>
            </a:extLst>
          </p:cNvPr>
          <p:cNvSpPr txBox="1"/>
          <p:nvPr/>
        </p:nvSpPr>
        <p:spPr>
          <a:xfrm>
            <a:off x="4912346" y="4789729"/>
            <a:ext cx="6179454" cy="1569660"/>
          </a:xfrm>
          <a:prstGeom prst="rect">
            <a:avLst/>
          </a:prstGeom>
          <a:noFill/>
          <a:ln>
            <a:solidFill>
              <a:schemeClr val="tx1"/>
            </a:solidFill>
          </a:ln>
        </p:spPr>
        <p:txBody>
          <a:bodyPr wrap="square" rtlCol="0">
            <a:spAutoFit/>
          </a:bodyPr>
          <a:lstStyle/>
          <a:p>
            <a:endParaRPr lang="en-US" sz="1200" dirty="0"/>
          </a:p>
          <a:p>
            <a:r>
              <a:rPr lang="en-US" sz="1200" dirty="0"/>
              <a:t>def F(</a:t>
            </a:r>
            <a:r>
              <a:rPr lang="en-US" sz="1200" dirty="0" err="1"/>
              <a:t>BookTitle</a:t>
            </a:r>
            <a:r>
              <a:rPr lang="en-US" sz="1200" dirty="0"/>
              <a:t>, </a:t>
            </a:r>
            <a:r>
              <a:rPr lang="en-US" sz="1200" dirty="0" err="1"/>
              <a:t>NumberOfPages</a:t>
            </a:r>
            <a:r>
              <a:rPr lang="en-US" sz="1200" dirty="0"/>
              <a:t>, </a:t>
            </a:r>
            <a:r>
              <a:rPr lang="en-US" sz="1200" dirty="0" err="1"/>
              <a:t>YearPublished</a:t>
            </a:r>
            <a:r>
              <a:rPr lang="en-US" sz="1200" dirty="0"/>
              <a:t>, Genre, </a:t>
            </a:r>
            <a:r>
              <a:rPr lang="en-US" sz="1200" dirty="0" err="1"/>
              <a:t>HasWord</a:t>
            </a:r>
            <a:r>
              <a:rPr lang="en-US" sz="1200" dirty="0"/>
              <a:t>(Robot), </a:t>
            </a:r>
            <a:r>
              <a:rPr lang="en-US" sz="1200" dirty="0" err="1"/>
              <a:t>AuthorID</a:t>
            </a:r>
            <a:r>
              <a:rPr lang="en-US" sz="1200" dirty="0"/>
              <a:t>):</a:t>
            </a:r>
          </a:p>
          <a:p>
            <a:br>
              <a:rPr lang="en-US" sz="1200" dirty="0"/>
            </a:br>
            <a:r>
              <a:rPr lang="en-US" sz="1200" dirty="0"/>
              <a:t>     # return 1 if the book is a best seller, and 0 if the book is not a best seller</a:t>
            </a:r>
          </a:p>
          <a:p>
            <a:endParaRPr lang="en-US" sz="1200" dirty="0"/>
          </a:p>
          <a:p>
            <a:r>
              <a:rPr lang="en-US" sz="1200" dirty="0"/>
              <a:t>     return       …           # </a:t>
            </a:r>
            <a:r>
              <a:rPr lang="en-US" sz="1200" dirty="0">
                <a:sym typeface="Wingdings" panose="05000000000000000000" pitchFamily="2" charset="2"/>
              </a:rPr>
              <a:t> output of the machine learning algorithm goes here (</a:t>
            </a:r>
            <a:r>
              <a:rPr lang="en-US" sz="1200" dirty="0" err="1">
                <a:sym typeface="Wingdings" panose="05000000000000000000" pitchFamily="2" charset="2"/>
              </a:rPr>
              <a:t>sorta</a:t>
            </a:r>
            <a:r>
              <a:rPr lang="en-US" sz="1200" dirty="0">
                <a:sym typeface="Wingdings" panose="05000000000000000000" pitchFamily="2" charset="2"/>
              </a:rPr>
              <a:t>)</a:t>
            </a:r>
            <a:endParaRPr lang="en-US" sz="1200" dirty="0"/>
          </a:p>
          <a:p>
            <a:endParaRPr lang="en-US" sz="1200" dirty="0"/>
          </a:p>
          <a:p>
            <a:r>
              <a:rPr lang="en-US" sz="1200" dirty="0"/>
              <a:t>     </a:t>
            </a:r>
          </a:p>
        </p:txBody>
      </p:sp>
      <p:sp>
        <p:nvSpPr>
          <p:cNvPr id="10" name="TextBox 9">
            <a:extLst>
              <a:ext uri="{FF2B5EF4-FFF2-40B4-BE49-F238E27FC236}">
                <a16:creationId xmlns:a16="http://schemas.microsoft.com/office/drawing/2014/main" id="{3DCC2014-47B1-4F20-BFF9-2267A8AE91B4}"/>
              </a:ext>
            </a:extLst>
          </p:cNvPr>
          <p:cNvSpPr txBox="1"/>
          <p:nvPr/>
        </p:nvSpPr>
        <p:spPr>
          <a:xfrm>
            <a:off x="6190961" y="2772260"/>
            <a:ext cx="1746504" cy="369332"/>
          </a:xfrm>
          <a:prstGeom prst="rect">
            <a:avLst/>
          </a:prstGeom>
          <a:noFill/>
          <a:ln>
            <a:solidFill>
              <a:schemeClr val="tx1"/>
            </a:solidFill>
          </a:ln>
        </p:spPr>
        <p:txBody>
          <a:bodyPr wrap="square" rtlCol="0">
            <a:spAutoFit/>
          </a:bodyPr>
          <a:lstStyle/>
          <a:p>
            <a:pPr algn="ctr"/>
            <a:r>
              <a:rPr lang="en-US" dirty="0"/>
              <a:t>ML ALGORITHM</a:t>
            </a:r>
          </a:p>
        </p:txBody>
      </p:sp>
      <p:cxnSp>
        <p:nvCxnSpPr>
          <p:cNvPr id="14" name="Connector: Curved 13">
            <a:extLst>
              <a:ext uri="{FF2B5EF4-FFF2-40B4-BE49-F238E27FC236}">
                <a16:creationId xmlns:a16="http://schemas.microsoft.com/office/drawing/2014/main" id="{3630BBB0-167A-476D-A525-9E517E70682A}"/>
              </a:ext>
            </a:extLst>
          </p:cNvPr>
          <p:cNvCxnSpPr>
            <a:cxnSpLocks/>
          </p:cNvCxnSpPr>
          <p:nvPr/>
        </p:nvCxnSpPr>
        <p:spPr>
          <a:xfrm>
            <a:off x="5413248" y="1959571"/>
            <a:ext cx="1225689" cy="787180"/>
          </a:xfrm>
          <a:prstGeom prst="curvedConnector3">
            <a:avLst>
              <a:gd name="adj1" fmla="val 99984"/>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0E368902-322B-442A-8759-50C618867E3E}"/>
              </a:ext>
            </a:extLst>
          </p:cNvPr>
          <p:cNvCxnSpPr>
            <a:cxnSpLocks/>
          </p:cNvCxnSpPr>
          <p:nvPr/>
        </p:nvCxnSpPr>
        <p:spPr>
          <a:xfrm rot="10800000" flipV="1">
            <a:off x="7274000" y="1876291"/>
            <a:ext cx="1623115" cy="849639"/>
          </a:xfrm>
          <a:prstGeom prst="curvedConnector3">
            <a:avLst>
              <a:gd name="adj1" fmla="val 100139"/>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5B8164-253D-4663-BF23-1FBCBB20E6A2}"/>
                  </a:ext>
                </a:extLst>
              </p:cNvPr>
              <p:cNvSpPr txBox="1"/>
              <p:nvPr/>
            </p:nvSpPr>
            <p:spPr>
              <a:xfrm>
                <a:off x="5316294" y="2116444"/>
                <a:ext cx="1105174" cy="307777"/>
              </a:xfrm>
              <a:prstGeom prst="rect">
                <a:avLst/>
              </a:prstGeom>
              <a:noFill/>
            </p:spPr>
            <p:txBody>
              <a:bodyPr wrap="none" rtlCol="0">
                <a:spAutoFit/>
              </a:bodyPr>
              <a:lstStyle/>
              <a:p>
                <a:r>
                  <a:rPr lang="en-US" sz="1400" dirty="0"/>
                  <a:t>Features -- </a:t>
                </a:r>
                <a14:m>
                  <m:oMath xmlns:m="http://schemas.openxmlformats.org/officeDocument/2006/math">
                    <m:r>
                      <a:rPr lang="en-US" sz="1400" b="0" i="1" smtClean="0">
                        <a:latin typeface="Cambria Math" panose="02040503050406030204" pitchFamily="18" charset="0"/>
                      </a:rPr>
                      <m:t>𝑥</m:t>
                    </m:r>
                  </m:oMath>
                </a14:m>
                <a:endParaRPr lang="en-US" sz="1400" dirty="0"/>
              </a:p>
            </p:txBody>
          </p:sp>
        </mc:Choice>
        <mc:Fallback xmlns="">
          <p:sp>
            <p:nvSpPr>
              <p:cNvPr id="26" name="TextBox 25">
                <a:extLst>
                  <a:ext uri="{FF2B5EF4-FFF2-40B4-BE49-F238E27FC236}">
                    <a16:creationId xmlns:a16="http://schemas.microsoft.com/office/drawing/2014/main" id="{775B8164-253D-4663-BF23-1FBCBB20E6A2}"/>
                  </a:ext>
                </a:extLst>
              </p:cNvPr>
              <p:cNvSpPr txBox="1">
                <a:spLocks noRot="1" noChangeAspect="1" noMove="1" noResize="1" noEditPoints="1" noAdjustHandles="1" noChangeArrowheads="1" noChangeShapeType="1" noTextEdit="1"/>
              </p:cNvSpPr>
              <p:nvPr/>
            </p:nvSpPr>
            <p:spPr>
              <a:xfrm>
                <a:off x="5316294" y="2116444"/>
                <a:ext cx="1105174" cy="307777"/>
              </a:xfrm>
              <a:prstGeom prst="rect">
                <a:avLst/>
              </a:prstGeom>
              <a:blipFill>
                <a:blip r:embed="rId2"/>
                <a:stretch>
                  <a:fillRect l="-1657"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D33B5-626F-4721-A990-90CDE500BDD3}"/>
                  </a:ext>
                </a:extLst>
              </p:cNvPr>
              <p:cNvSpPr txBox="1"/>
              <p:nvPr/>
            </p:nvSpPr>
            <p:spPr>
              <a:xfrm>
                <a:off x="7625334" y="2116444"/>
                <a:ext cx="936347" cy="307777"/>
              </a:xfrm>
              <a:prstGeom prst="rect">
                <a:avLst/>
              </a:prstGeom>
              <a:noFill/>
            </p:spPr>
            <p:txBody>
              <a:bodyPr wrap="none" rtlCol="0">
                <a:spAutoFit/>
              </a:bodyPr>
              <a:lstStyle/>
              <a:p>
                <a:r>
                  <a:rPr lang="en-US" sz="1400" dirty="0"/>
                  <a:t>Labels -- </a:t>
                </a:r>
                <a14:m>
                  <m:oMath xmlns:m="http://schemas.openxmlformats.org/officeDocument/2006/math">
                    <m:r>
                      <a:rPr lang="en-US" sz="1400" b="0" i="1" smtClean="0">
                        <a:latin typeface="Cambria Math" panose="02040503050406030204" pitchFamily="18" charset="0"/>
                      </a:rPr>
                      <m:t>𝑦</m:t>
                    </m:r>
                  </m:oMath>
                </a14:m>
                <a:endParaRPr lang="en-US" sz="1400" dirty="0"/>
              </a:p>
            </p:txBody>
          </p:sp>
        </mc:Choice>
        <mc:Fallback xmlns="">
          <p:sp>
            <p:nvSpPr>
              <p:cNvPr id="27" name="TextBox 26">
                <a:extLst>
                  <a:ext uri="{FF2B5EF4-FFF2-40B4-BE49-F238E27FC236}">
                    <a16:creationId xmlns:a16="http://schemas.microsoft.com/office/drawing/2014/main" id="{8B5D33B5-626F-4721-A990-90CDE500BDD3}"/>
                  </a:ext>
                </a:extLst>
              </p:cNvPr>
              <p:cNvSpPr txBox="1">
                <a:spLocks noRot="1" noChangeAspect="1" noMove="1" noResize="1" noEditPoints="1" noAdjustHandles="1" noChangeArrowheads="1" noChangeShapeType="1" noTextEdit="1"/>
              </p:cNvSpPr>
              <p:nvPr/>
            </p:nvSpPr>
            <p:spPr>
              <a:xfrm>
                <a:off x="7625334" y="2116444"/>
                <a:ext cx="936347" cy="307777"/>
              </a:xfrm>
              <a:prstGeom prst="rect">
                <a:avLst/>
              </a:prstGeom>
              <a:blipFill>
                <a:blip r:embed="rId3"/>
                <a:stretch>
                  <a:fillRect l="-1961" t="-3922" b="-19608"/>
                </a:stretch>
              </a:blipFill>
            </p:spPr>
            <p:txBody>
              <a:bodyPr/>
              <a:lstStyle/>
              <a:p>
                <a:r>
                  <a:rPr lang="en-US">
                    <a:noFill/>
                  </a:rPr>
                  <a:t> </a:t>
                </a:r>
              </a:p>
            </p:txBody>
          </p:sp>
        </mc:Fallback>
      </mc:AlternateContent>
      <p:cxnSp>
        <p:nvCxnSpPr>
          <p:cNvPr id="34" name="Connector: Curved 33">
            <a:extLst>
              <a:ext uri="{FF2B5EF4-FFF2-40B4-BE49-F238E27FC236}">
                <a16:creationId xmlns:a16="http://schemas.microsoft.com/office/drawing/2014/main" id="{A2005D38-6BFA-4AF5-99B6-418455FE1D3D}"/>
              </a:ext>
            </a:extLst>
          </p:cNvPr>
          <p:cNvCxnSpPr>
            <a:cxnSpLocks/>
            <a:endCxn id="16" idx="0"/>
          </p:cNvCxnSpPr>
          <p:nvPr/>
        </p:nvCxnSpPr>
        <p:spPr>
          <a:xfrm rot="16200000" flipH="1">
            <a:off x="6773142" y="3560798"/>
            <a:ext cx="1516174" cy="941687"/>
          </a:xfrm>
          <a:prstGeom prst="curvedConnector3">
            <a:avLst>
              <a:gd name="adj1" fmla="val 50000"/>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61D1E43-8018-4AE7-B9FF-3E02FC36C192}"/>
              </a:ext>
            </a:extLst>
          </p:cNvPr>
          <p:cNvSpPr txBox="1"/>
          <p:nvPr/>
        </p:nvSpPr>
        <p:spPr>
          <a:xfrm>
            <a:off x="6862669" y="3964800"/>
            <a:ext cx="822661" cy="523220"/>
          </a:xfrm>
          <a:prstGeom prst="rect">
            <a:avLst/>
          </a:prstGeom>
          <a:noFill/>
        </p:spPr>
        <p:txBody>
          <a:bodyPr wrap="none" rtlCol="0">
            <a:spAutoFit/>
          </a:bodyPr>
          <a:lstStyle/>
          <a:p>
            <a:pPr algn="ctr"/>
            <a:r>
              <a:rPr lang="en-US" sz="1400" dirty="0"/>
              <a:t>Learned</a:t>
            </a:r>
          </a:p>
          <a:p>
            <a:pPr algn="ctr"/>
            <a:r>
              <a:rPr lang="en-US" sz="1400" dirty="0"/>
              <a:t>Function</a:t>
            </a:r>
          </a:p>
        </p:txBody>
      </p:sp>
      <p:sp>
        <p:nvSpPr>
          <p:cNvPr id="39" name="Content Placeholder 2">
            <a:extLst>
              <a:ext uri="{FF2B5EF4-FFF2-40B4-BE49-F238E27FC236}">
                <a16:creationId xmlns:a16="http://schemas.microsoft.com/office/drawing/2014/main" id="{13551B47-89DD-47DF-A5E0-FAC7CBB1386C}"/>
              </a:ext>
            </a:extLst>
          </p:cNvPr>
          <p:cNvSpPr>
            <a:spLocks noGrp="1"/>
          </p:cNvSpPr>
          <p:nvPr>
            <p:ph idx="1"/>
          </p:nvPr>
        </p:nvSpPr>
        <p:spPr>
          <a:xfrm>
            <a:off x="658369" y="4114800"/>
            <a:ext cx="3995928" cy="2380627"/>
          </a:xfrm>
        </p:spPr>
        <p:txBody>
          <a:bodyPr>
            <a:normAutofit fontScale="92500" lnSpcReduction="10000"/>
          </a:bodyPr>
          <a:lstStyle/>
          <a:p>
            <a:pPr marL="0" indent="0">
              <a:buNone/>
            </a:pPr>
            <a:r>
              <a:rPr lang="en-US" sz="2400" dirty="0"/>
              <a:t>Discrete </a:t>
            </a:r>
            <a:r>
              <a:rPr lang="en-US" sz="2400" i="1" dirty="0"/>
              <a:t>Y</a:t>
            </a:r>
            <a:r>
              <a:rPr lang="en-US" sz="2400" dirty="0"/>
              <a:t>:  Classification</a:t>
            </a:r>
            <a:br>
              <a:rPr lang="en-US" sz="2400" dirty="0"/>
            </a:br>
            <a:r>
              <a:rPr lang="en-US" sz="1900" dirty="0"/>
              <a:t>     </a:t>
            </a:r>
            <a:r>
              <a:rPr lang="en-US" sz="1900" i="1" dirty="0"/>
              <a:t>e.g. Genre</a:t>
            </a:r>
            <a:br>
              <a:rPr lang="en-US" sz="1900" i="1" dirty="0"/>
            </a:br>
            <a:endParaRPr lang="en-US" sz="2400" dirty="0"/>
          </a:p>
          <a:p>
            <a:pPr marL="0" indent="0">
              <a:buNone/>
            </a:pPr>
            <a:r>
              <a:rPr lang="en-US" sz="2400" dirty="0"/>
              <a:t>Continuous </a:t>
            </a:r>
            <a:r>
              <a:rPr lang="en-US" sz="2400" i="1" dirty="0"/>
              <a:t>Y</a:t>
            </a:r>
            <a:r>
              <a:rPr lang="en-US" sz="2400" dirty="0"/>
              <a:t>: Regression</a:t>
            </a:r>
            <a:br>
              <a:rPr lang="en-US" sz="2400" dirty="0"/>
            </a:br>
            <a:r>
              <a:rPr lang="en-US" sz="1900" dirty="0"/>
              <a:t>     </a:t>
            </a:r>
            <a:r>
              <a:rPr lang="en-US" sz="1900" i="1" dirty="0"/>
              <a:t>e.g. Number of Pages</a:t>
            </a:r>
            <a:br>
              <a:rPr lang="en-US" sz="1900" i="1" dirty="0"/>
            </a:br>
            <a:endParaRPr lang="en-US" sz="1900" i="1" dirty="0"/>
          </a:p>
          <a:p>
            <a:pPr marL="0" indent="0">
              <a:buNone/>
            </a:pPr>
            <a:r>
              <a:rPr lang="en-US" sz="2400" dirty="0"/>
              <a:t>Probability Estimation:</a:t>
            </a:r>
            <a:br>
              <a:rPr lang="en-US" sz="2400" dirty="0"/>
            </a:br>
            <a:r>
              <a:rPr lang="en-US" sz="1900" dirty="0"/>
              <a:t>     e.g. P(Best Seller | X)</a:t>
            </a:r>
          </a:p>
        </p:txBody>
      </p:sp>
    </p:spTree>
    <p:extLst>
      <p:ext uri="{BB962C8B-B14F-4D97-AF65-F5344CB8AC3E}">
        <p14:creationId xmlns:p14="http://schemas.microsoft.com/office/powerpoint/2010/main" val="222933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ppt_x"/>
                                          </p:val>
                                        </p:tav>
                                        <p:tav tm="100000">
                                          <p:val>
                                            <p:strVal val="#ppt_x"/>
                                          </p:val>
                                        </p:tav>
                                      </p:tavLst>
                                    </p:anim>
                                    <p:anim calcmode="lin" valueType="num">
                                      <p:cBhvr additive="base">
                                        <p:cTn id="34" dur="500" fill="hold"/>
                                        <p:tgtEl>
                                          <p:spTgt spid="3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anim calcmode="lin" valueType="num">
                                      <p:cBhvr additive="base">
                                        <p:cTn id="4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
                                            <p:txEl>
                                              <p:pRg st="1" end="1"/>
                                            </p:txEl>
                                          </p:spTgt>
                                        </p:tgtEl>
                                        <p:attrNameLst>
                                          <p:attrName>style.visibility</p:attrName>
                                        </p:attrNameLst>
                                      </p:cBhvr>
                                      <p:to>
                                        <p:strVal val="visible"/>
                                      </p:to>
                                    </p:set>
                                    <p:anim calcmode="lin" valueType="num">
                                      <p:cBhvr additive="base">
                                        <p:cTn id="53"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9">
                                            <p:txEl>
                                              <p:pRg st="2" end="2"/>
                                            </p:txEl>
                                          </p:spTgt>
                                        </p:tgtEl>
                                        <p:attrNameLst>
                                          <p:attrName>style.visibility</p:attrName>
                                        </p:attrNameLst>
                                      </p:cBhvr>
                                      <p:to>
                                        <p:strVal val="visible"/>
                                      </p:to>
                                    </p:set>
                                    <p:anim calcmode="lin" valueType="num">
                                      <p:cBhvr additive="base">
                                        <p:cTn id="59"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26" grpId="0"/>
      <p:bldP spid="2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25CA1B-E480-48C8-94D5-433F5DB10437}"/>
              </a:ext>
            </a:extLst>
          </p:cNvPr>
          <p:cNvSpPr>
            <a:spLocks noGrp="1"/>
          </p:cNvSpPr>
          <p:nvPr>
            <p:ph type="title"/>
          </p:nvPr>
        </p:nvSpPr>
        <p:spPr/>
        <p:txBody>
          <a:bodyPr/>
          <a:lstStyle/>
          <a:p>
            <a:r>
              <a:rPr lang="en-US" dirty="0"/>
              <a:t>Types of Machine Learning Algorithms</a:t>
            </a:r>
          </a:p>
        </p:txBody>
      </p:sp>
      <p:sp>
        <p:nvSpPr>
          <p:cNvPr id="6" name="Content Placeholder 5">
            <a:extLst>
              <a:ext uri="{FF2B5EF4-FFF2-40B4-BE49-F238E27FC236}">
                <a16:creationId xmlns:a16="http://schemas.microsoft.com/office/drawing/2014/main" id="{C04B85C6-93C4-41D0-BF1A-074CBAA6E309}"/>
              </a:ext>
            </a:extLst>
          </p:cNvPr>
          <p:cNvSpPr>
            <a:spLocks noGrp="1"/>
          </p:cNvSpPr>
          <p:nvPr>
            <p:ph idx="1"/>
          </p:nvPr>
        </p:nvSpPr>
        <p:spPr/>
        <p:txBody>
          <a:bodyPr>
            <a:normAutofit fontScale="85000" lnSpcReduction="20000"/>
          </a:bodyPr>
          <a:lstStyle/>
          <a:p>
            <a:pPr marL="0" indent="0">
              <a:buNone/>
            </a:pPr>
            <a:r>
              <a:rPr lang="en-US" i="1" dirty="0"/>
              <a:t>Thousands of machine learning algorithms, hundreds new every year</a:t>
            </a:r>
          </a:p>
          <a:p>
            <a:pPr marL="0" indent="0">
              <a:buNone/>
            </a:pPr>
            <a:endParaRPr lang="en-US" b="1" dirty="0"/>
          </a:p>
          <a:p>
            <a:r>
              <a:rPr lang="en-US" b="1" dirty="0"/>
              <a:t>Supervised (inductive) learning</a:t>
            </a:r>
            <a:br>
              <a:rPr lang="en-US" b="1" dirty="0"/>
            </a:br>
            <a:r>
              <a:rPr lang="en-US" dirty="0"/>
              <a:t>Training data includes desired outputs</a:t>
            </a:r>
            <a:br>
              <a:rPr lang="en-US" dirty="0"/>
            </a:br>
            <a:endParaRPr lang="en-US" dirty="0"/>
          </a:p>
          <a:p>
            <a:r>
              <a:rPr lang="en-US" b="1" dirty="0"/>
              <a:t>Unsupervised learning</a:t>
            </a:r>
            <a:br>
              <a:rPr lang="en-US" b="1" dirty="0"/>
            </a:br>
            <a:r>
              <a:rPr lang="en-US" dirty="0"/>
              <a:t>Training data does not include desired outputs</a:t>
            </a:r>
            <a:br>
              <a:rPr lang="en-US" dirty="0"/>
            </a:br>
            <a:endParaRPr lang="en-US" dirty="0"/>
          </a:p>
          <a:p>
            <a:r>
              <a:rPr lang="en-US" b="1" dirty="0"/>
              <a:t>Semi-supervised learning</a:t>
            </a:r>
            <a:br>
              <a:rPr lang="en-US" b="1" dirty="0"/>
            </a:br>
            <a:r>
              <a:rPr lang="en-US" dirty="0"/>
              <a:t>Training data includes a few desired outputs</a:t>
            </a:r>
            <a:br>
              <a:rPr lang="en-US" dirty="0"/>
            </a:br>
            <a:endParaRPr lang="en-US" dirty="0"/>
          </a:p>
          <a:p>
            <a:r>
              <a:rPr lang="en-US" b="1" dirty="0"/>
              <a:t>Reinforcement learning</a:t>
            </a:r>
            <a:br>
              <a:rPr lang="en-US" b="1" dirty="0"/>
            </a:br>
            <a:r>
              <a:rPr lang="en-US" dirty="0"/>
              <a:t>Rewards from sequence of actions</a:t>
            </a:r>
          </a:p>
          <a:p>
            <a:endParaRPr lang="en-US" dirty="0"/>
          </a:p>
        </p:txBody>
      </p:sp>
    </p:spTree>
    <p:extLst>
      <p:ext uri="{BB962C8B-B14F-4D97-AF65-F5344CB8AC3E}">
        <p14:creationId xmlns:p14="http://schemas.microsoft.com/office/powerpoint/2010/main" val="109450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8123</TotalTime>
  <Words>1745</Words>
  <Application>Microsoft Office PowerPoint</Application>
  <PresentationFormat>Widescreen</PresentationFormat>
  <Paragraphs>605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Inherit</vt:lpstr>
      <vt:lpstr>Lucida Console</vt:lpstr>
      <vt:lpstr>Yantiq</vt:lpstr>
      <vt:lpstr>Office Theme</vt:lpstr>
      <vt:lpstr>Overview of Machine Learning</vt:lpstr>
      <vt:lpstr>Definitions of Machine Learning</vt:lpstr>
      <vt:lpstr>Why Machine Learning</vt:lpstr>
      <vt:lpstr>Successes of Machine Learning</vt:lpstr>
      <vt:lpstr>Why Not Machine Learning?</vt:lpstr>
      <vt:lpstr>Brief Review of Data</vt:lpstr>
      <vt:lpstr>Training Data – &lt;x, f(x)&gt;</vt:lpstr>
      <vt:lpstr>Supervised Learning</vt:lpstr>
      <vt:lpstr>Types of Machine Learning Algorithms</vt:lpstr>
      <vt:lpstr>Components of a Machine Learning Algorithm</vt:lpstr>
      <vt:lpstr>Components of an ML Algorithm  Model Structure</vt:lpstr>
      <vt:lpstr>Components of an ML Algorithm  Loss Function</vt:lpstr>
      <vt:lpstr>Components of an ML Algorithm  Optimization</vt:lpstr>
      <vt:lpstr>Simple Machine Learning Example</vt:lpstr>
      <vt:lpstr>What Could Go Wrong…</vt:lpstr>
      <vt:lpstr>Making Working Systems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Machine Learning</dc:title>
  <dc:creator>Geoff Hulten</dc:creator>
  <cp:lastModifiedBy>Geoff Hulten</cp:lastModifiedBy>
  <cp:revision>88</cp:revision>
  <dcterms:created xsi:type="dcterms:W3CDTF">2018-09-23T00:29:37Z</dcterms:created>
  <dcterms:modified xsi:type="dcterms:W3CDTF">2019-09-07T17:07:58Z</dcterms:modified>
</cp:coreProperties>
</file>