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swald Light"/>
      <p:regular r:id="rId12"/>
      <p:bold r:id="rId13"/>
    </p:embeddedFont>
    <p:embeddedFont>
      <p:font typeface="Oswald SemiBold"/>
      <p:regular r:id="rId14"/>
      <p:bold r:id="rId15"/>
    </p:embeddedFont>
    <p:embeddedFont>
      <p:font typeface="Open Sans Light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font" Target="fonts/OswaldLight-bold.fntdata"/><Relationship Id="rId12" Type="http://schemas.openxmlformats.org/officeDocument/2006/relationships/font" Target="fonts/OswaldLight-regular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SemiBold-bold.fntdata"/><Relationship Id="rId14" Type="http://schemas.openxmlformats.org/officeDocument/2006/relationships/font" Target="fonts/OswaldSemiBold-regular.fntdata"/><Relationship Id="rId17" Type="http://schemas.openxmlformats.org/officeDocument/2006/relationships/font" Target="fonts/OpenSansLight-bold.fntdata"/><Relationship Id="rId16" Type="http://schemas.openxmlformats.org/officeDocument/2006/relationships/font" Target="fonts/OpenSan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0c0107fc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0c0107fc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0c0107fc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0c0107fc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0c0107fc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0c0107fc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0c0107fc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0c0107fc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c0107fc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0c0107fc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75" y="336256"/>
            <a:ext cx="1747251" cy="8991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1494900"/>
            <a:ext cx="9155100" cy="3648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550" y="0"/>
            <a:ext cx="4088549" cy="41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92750" y="2137650"/>
            <a:ext cx="476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JUDUL MATERI</a:t>
            </a:r>
            <a:endParaRPr sz="4000"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31675" y="2796425"/>
            <a:ext cx="47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SUB JUDUL</a:t>
            </a:r>
            <a:endParaRPr sz="20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6200" y="4667000"/>
            <a:ext cx="924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lt1"/>
                </a:solidFill>
              </a:rPr>
              <a:t>        27 Agustus </a:t>
            </a:r>
            <a:r>
              <a:rPr lang="id" sz="1100">
                <a:solidFill>
                  <a:schemeClr val="lt1"/>
                </a:solidFill>
              </a:rPr>
              <a:t>2022              										        opensourcecommunity.com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5900" y="-922475"/>
            <a:ext cx="2028750" cy="23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 rot="-5400000">
            <a:off x="4920400" y="932625"/>
            <a:ext cx="5156100" cy="3291000"/>
          </a:xfrm>
          <a:prstGeom prst="round2SameRect">
            <a:avLst>
              <a:gd fmla="val 11162" name="adj1"/>
              <a:gd fmla="val 0" name="adj2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71275" y="623377"/>
            <a:ext cx="2572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id" sz="52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0" i="0" sz="5200" u="none" cap="none" strike="noStrik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571278" y="1908519"/>
            <a:ext cx="480130" cy="477361"/>
            <a:chOff x="3467" y="0"/>
            <a:chExt cx="1548808" cy="1539875"/>
          </a:xfrm>
        </p:grpSpPr>
        <p:sp>
          <p:nvSpPr>
            <p:cNvPr id="68" name="Google Shape;68;p14"/>
            <p:cNvSpPr/>
            <p:nvPr/>
          </p:nvSpPr>
          <p:spPr>
            <a:xfrm>
              <a:off x="3467" y="0"/>
              <a:ext cx="1548808" cy="15398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284661" y="474640"/>
              <a:ext cx="984600" cy="5463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id" sz="1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0" i="0" sz="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571278" y="2665265"/>
            <a:ext cx="480130" cy="477361"/>
            <a:chOff x="3467" y="0"/>
            <a:chExt cx="1548808" cy="1539875"/>
          </a:xfrm>
        </p:grpSpPr>
        <p:sp>
          <p:nvSpPr>
            <p:cNvPr id="71" name="Google Shape;71;p14"/>
            <p:cNvSpPr/>
            <p:nvPr/>
          </p:nvSpPr>
          <p:spPr>
            <a:xfrm>
              <a:off x="3467" y="0"/>
              <a:ext cx="1548808" cy="15398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284661" y="474640"/>
              <a:ext cx="984600" cy="5463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id" sz="1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0" i="0" sz="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571278" y="3422010"/>
            <a:ext cx="480130" cy="477361"/>
            <a:chOff x="3467" y="0"/>
            <a:chExt cx="1548808" cy="1539875"/>
          </a:xfrm>
        </p:grpSpPr>
        <p:sp>
          <p:nvSpPr>
            <p:cNvPr id="74" name="Google Shape;74;p14"/>
            <p:cNvSpPr/>
            <p:nvPr/>
          </p:nvSpPr>
          <p:spPr>
            <a:xfrm>
              <a:off x="3467" y="0"/>
              <a:ext cx="1548808" cy="15398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284661" y="474640"/>
              <a:ext cx="984600" cy="5463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id" sz="1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0" i="0" sz="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1216000" y="1947100"/>
            <a:ext cx="4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216000" y="2703850"/>
            <a:ext cx="42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2"/>
                </a:solidFill>
              </a:rPr>
              <a:t>What is Python 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216000" y="3460600"/>
            <a:ext cx="44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2"/>
                </a:solidFill>
              </a:rPr>
              <a:t>Python for Everyone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rot="5400000">
            <a:off x="3249525" y="1437825"/>
            <a:ext cx="456000" cy="6955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0" y="4743200"/>
            <a:ext cx="924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chemeClr val="lt1"/>
                </a:solidFill>
              </a:rPr>
              <a:t>        27 Agustus 2022                                     									 </a:t>
            </a:r>
            <a:r>
              <a:rPr lang="id" sz="900">
                <a:solidFill>
                  <a:srgbClr val="0B5394"/>
                </a:solidFill>
              </a:rPr>
              <a:t>                         opensourcecommunity.com</a:t>
            </a:r>
            <a:endParaRPr sz="900">
              <a:solidFill>
                <a:srgbClr val="0B5394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00" y="213327"/>
            <a:ext cx="1240300" cy="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5900" y="-922475"/>
            <a:ext cx="2028750" cy="23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 rot="5400000">
            <a:off x="3249525" y="1437825"/>
            <a:ext cx="456000" cy="6955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0" y="4743200"/>
            <a:ext cx="924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chemeClr val="lt1"/>
                </a:solidFill>
              </a:rPr>
              <a:t>        27 Agustus 2022                                     									 </a:t>
            </a:r>
            <a:r>
              <a:rPr lang="id" sz="900">
                <a:solidFill>
                  <a:srgbClr val="0B5394"/>
                </a:solidFill>
              </a:rPr>
              <a:t>                         opensourcecommunity.com</a:t>
            </a:r>
            <a:endParaRPr sz="900">
              <a:solidFill>
                <a:srgbClr val="0B5394"/>
              </a:solidFill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00" y="213327"/>
            <a:ext cx="1240300" cy="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5900" y="-922475"/>
            <a:ext cx="2028750" cy="23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 rot="5400000">
            <a:off x="3249525" y="1437825"/>
            <a:ext cx="456000" cy="6955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0" y="4743200"/>
            <a:ext cx="924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chemeClr val="lt1"/>
                </a:solidFill>
              </a:rPr>
              <a:t>        27 Agustus 2022                                     									 </a:t>
            </a:r>
            <a:r>
              <a:rPr lang="id" sz="900">
                <a:solidFill>
                  <a:srgbClr val="0B5394"/>
                </a:solidFill>
              </a:rPr>
              <a:t>                      </a:t>
            </a:r>
            <a:r>
              <a:rPr lang="id" sz="900">
                <a:solidFill>
                  <a:srgbClr val="0B5394"/>
                </a:solidFill>
              </a:rPr>
              <a:t>  </a:t>
            </a:r>
            <a:r>
              <a:rPr lang="id" sz="900">
                <a:solidFill>
                  <a:srgbClr val="0B5394"/>
                </a:solidFill>
              </a:rPr>
              <a:t> opensourcecommunity.com</a:t>
            </a:r>
            <a:endParaRPr sz="900">
              <a:solidFill>
                <a:srgbClr val="0B5394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00" y="213327"/>
            <a:ext cx="1240300" cy="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5900" y="-922475"/>
            <a:ext cx="2028750" cy="23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900" y="-922475"/>
            <a:ext cx="2028750" cy="23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2280400" y="2115525"/>
            <a:ext cx="476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0B5394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TERIMAKASIH</a:t>
            </a:r>
            <a:endParaRPr sz="4000">
              <a:solidFill>
                <a:srgbClr val="0B5394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1467948" y="4248300"/>
            <a:ext cx="32829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9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b="1" lang="id" sz="1199">
                <a:solidFill>
                  <a:srgbClr val="1892AB"/>
                </a:solidFill>
                <a:latin typeface="Open Sans"/>
                <a:ea typeface="Open Sans"/>
                <a:cs typeface="Open Sans"/>
                <a:sym typeface="Open Sans"/>
              </a:rPr>
              <a:t>Yayasan Komunitas Open Source</a:t>
            </a:r>
            <a:r>
              <a:rPr b="1" i="0" lang="id" sz="1199" u="none" cap="none" strike="noStrike">
                <a:solidFill>
                  <a:srgbClr val="1892AB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endParaRPr sz="899">
              <a:solidFill>
                <a:srgbClr val="1892A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59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lang="id" sz="899">
                <a:solidFill>
                  <a:srgbClr val="1892A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Jl. Lubuk Kasih No.1, RT.002/RW.005, Jatiwaringin, </a:t>
            </a:r>
            <a:endParaRPr sz="899">
              <a:solidFill>
                <a:srgbClr val="1892A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59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None/>
            </a:pPr>
            <a:r>
              <a:rPr lang="id" sz="899">
                <a:solidFill>
                  <a:srgbClr val="1892A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Kec. Pd. Gede, Kota Bks, Jawa Barat 1741</a:t>
            </a:r>
            <a:endParaRPr sz="899">
              <a:solidFill>
                <a:srgbClr val="1892A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10" name="Google Shape;110;p18"/>
          <p:cNvCxnSpPr/>
          <p:nvPr/>
        </p:nvCxnSpPr>
        <p:spPr>
          <a:xfrm>
            <a:off x="1368225" y="4244575"/>
            <a:ext cx="0" cy="6969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00" y="213327"/>
            <a:ext cx="1240300" cy="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02525" y="4322750"/>
            <a:ext cx="2028750" cy="23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