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2" r:id="rId4"/>
    <p:sldId id="315" r:id="rId5"/>
    <p:sldId id="286" r:id="rId6"/>
    <p:sldId id="304" r:id="rId7"/>
    <p:sldId id="316" r:id="rId8"/>
    <p:sldId id="287" r:id="rId9"/>
    <p:sldId id="28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7" r:id="rId20"/>
    <p:sldId id="289" r:id="rId21"/>
    <p:sldId id="290" r:id="rId22"/>
    <p:sldId id="291" r:id="rId23"/>
    <p:sldId id="292" r:id="rId24"/>
    <p:sldId id="294" r:id="rId25"/>
    <p:sldId id="293" r:id="rId26"/>
  </p:sldIdLst>
  <p:sldSz cx="12192000" cy="6858000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AC14B-7AD2-44A2-9897-4A94057AAC5B}" type="doc">
      <dgm:prSet loTypeId="urn:microsoft.com/office/officeart/2005/8/layout/radial6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03D7935-5ABA-466D-92E1-C62AB5DB8133}">
      <dgm:prSet phldrT="[Text]" custT="1"/>
      <dgm:spPr/>
      <dgm:t>
        <a:bodyPr/>
        <a:lstStyle/>
        <a:p>
          <a:r>
            <a:rPr lang="en-US" sz="1200" b="1" dirty="0" err="1"/>
            <a:t>UNLu</a:t>
          </a:r>
          <a:endParaRPr lang="en-US" sz="1200" b="1" dirty="0"/>
        </a:p>
      </dgm:t>
    </dgm:pt>
    <dgm:pt modelId="{1280D8EA-6351-40C8-8481-A302E97A4CEB}" type="parTrans" cxnId="{0B791FBD-9F66-4071-BC11-914858C5D784}">
      <dgm:prSet/>
      <dgm:spPr/>
      <dgm:t>
        <a:bodyPr/>
        <a:lstStyle/>
        <a:p>
          <a:endParaRPr lang="en-US" sz="1200"/>
        </a:p>
      </dgm:t>
    </dgm:pt>
    <dgm:pt modelId="{888C5018-F104-41CB-94D8-37D24E1E475A}" type="sibTrans" cxnId="{0B791FBD-9F66-4071-BC11-914858C5D784}">
      <dgm:prSet/>
      <dgm:spPr/>
      <dgm:t>
        <a:bodyPr/>
        <a:lstStyle/>
        <a:p>
          <a:endParaRPr lang="en-US" sz="1200"/>
        </a:p>
      </dgm:t>
    </dgm:pt>
    <dgm:pt modelId="{D68E0307-0AE4-4867-9651-024C87E8F5C1}">
      <dgm:prSet phldrT="[Text]" custT="1"/>
      <dgm:spPr/>
      <dgm:t>
        <a:bodyPr/>
        <a:lstStyle/>
        <a:p>
          <a:r>
            <a:rPr lang="en-US" sz="1200" dirty="0" err="1"/>
            <a:t>Datos</a:t>
          </a:r>
          <a:endParaRPr lang="en-US" sz="1200" dirty="0"/>
        </a:p>
      </dgm:t>
    </dgm:pt>
    <dgm:pt modelId="{B3A1DB4A-242D-4156-9476-9D025E6559A3}" type="parTrans" cxnId="{D549AE9D-9E79-4B16-824A-1D8D101929D7}">
      <dgm:prSet/>
      <dgm:spPr/>
      <dgm:t>
        <a:bodyPr/>
        <a:lstStyle/>
        <a:p>
          <a:endParaRPr lang="en-US" sz="1200"/>
        </a:p>
      </dgm:t>
    </dgm:pt>
    <dgm:pt modelId="{40DAF39C-128A-4A27-AF20-1EBCDFC1260B}" type="sibTrans" cxnId="{D549AE9D-9E79-4B16-824A-1D8D101929D7}">
      <dgm:prSet/>
      <dgm:spPr/>
      <dgm:t>
        <a:bodyPr/>
        <a:lstStyle/>
        <a:p>
          <a:endParaRPr lang="en-US" sz="1200"/>
        </a:p>
      </dgm:t>
    </dgm:pt>
    <dgm:pt modelId="{DC9E9745-9CE8-43B5-94F6-3E400E77B4DF}">
      <dgm:prSet phldrT="[Text]" custT="1"/>
      <dgm:spPr/>
      <dgm:t>
        <a:bodyPr/>
        <a:lstStyle/>
        <a:p>
          <a:r>
            <a:rPr lang="en-US" sz="1200" dirty="0" err="1"/>
            <a:t>Decisión</a:t>
          </a:r>
          <a:r>
            <a:rPr lang="en-US" sz="1200" dirty="0"/>
            <a:t> </a:t>
          </a:r>
        </a:p>
      </dgm:t>
    </dgm:pt>
    <dgm:pt modelId="{1C3CCA3E-341C-430E-AB07-10E7BE31D23C}" type="parTrans" cxnId="{762890E1-645A-445D-9524-6132AFAF0113}">
      <dgm:prSet/>
      <dgm:spPr/>
      <dgm:t>
        <a:bodyPr/>
        <a:lstStyle/>
        <a:p>
          <a:endParaRPr lang="en-US" sz="1200"/>
        </a:p>
      </dgm:t>
    </dgm:pt>
    <dgm:pt modelId="{441B616E-1283-4A18-8763-BEBBA2A1DF0D}" type="sibTrans" cxnId="{762890E1-645A-445D-9524-6132AFAF0113}">
      <dgm:prSet/>
      <dgm:spPr/>
      <dgm:t>
        <a:bodyPr/>
        <a:lstStyle/>
        <a:p>
          <a:endParaRPr lang="en-US" sz="1200"/>
        </a:p>
      </dgm:t>
    </dgm:pt>
    <dgm:pt modelId="{C7550C06-9367-4033-A1CF-EF5858116601}">
      <dgm:prSet phldrT="[Text]" custT="1"/>
      <dgm:spPr/>
      <dgm:t>
        <a:bodyPr/>
        <a:lstStyle/>
        <a:p>
          <a:r>
            <a:rPr lang="en-US" sz="1200" dirty="0" err="1"/>
            <a:t>Conocimiento</a:t>
          </a:r>
          <a:endParaRPr lang="en-US" sz="1200" dirty="0"/>
        </a:p>
      </dgm:t>
    </dgm:pt>
    <dgm:pt modelId="{5C4AA9CD-A379-4750-BAD6-419CD2457BED}" type="parTrans" cxnId="{F017DC9F-416B-4011-BF29-8BA954F9CA08}">
      <dgm:prSet/>
      <dgm:spPr/>
      <dgm:t>
        <a:bodyPr/>
        <a:lstStyle/>
        <a:p>
          <a:endParaRPr lang="en-US" sz="1200"/>
        </a:p>
      </dgm:t>
    </dgm:pt>
    <dgm:pt modelId="{AFDF1299-8434-4136-AD22-B4E9919D9A74}" type="sibTrans" cxnId="{F017DC9F-416B-4011-BF29-8BA954F9CA08}">
      <dgm:prSet/>
      <dgm:spPr/>
      <dgm:t>
        <a:bodyPr/>
        <a:lstStyle/>
        <a:p>
          <a:endParaRPr lang="en-US" sz="1200"/>
        </a:p>
      </dgm:t>
    </dgm:pt>
    <dgm:pt modelId="{BD5202F3-92C9-4E35-85AC-DDE74ED113C4}">
      <dgm:prSet phldrT="[Text]" custT="1"/>
      <dgm:spPr/>
      <dgm:t>
        <a:bodyPr/>
        <a:lstStyle/>
        <a:p>
          <a:r>
            <a:rPr lang="en-US" sz="1200" dirty="0" err="1"/>
            <a:t>Información</a:t>
          </a:r>
          <a:endParaRPr lang="en-US" sz="1200" dirty="0"/>
        </a:p>
      </dgm:t>
    </dgm:pt>
    <dgm:pt modelId="{CFE630A9-354B-4D1F-9C3E-F5716217F7E9}" type="parTrans" cxnId="{A9E4DB25-5B83-4E82-84CE-1AA0ABB0C661}">
      <dgm:prSet/>
      <dgm:spPr/>
      <dgm:t>
        <a:bodyPr/>
        <a:lstStyle/>
        <a:p>
          <a:endParaRPr lang="en-US" sz="1200"/>
        </a:p>
      </dgm:t>
    </dgm:pt>
    <dgm:pt modelId="{E7563ED7-CCAD-4969-A4DC-8BE598A9BF39}" type="sibTrans" cxnId="{A9E4DB25-5B83-4E82-84CE-1AA0ABB0C661}">
      <dgm:prSet/>
      <dgm:spPr/>
      <dgm:t>
        <a:bodyPr/>
        <a:lstStyle/>
        <a:p>
          <a:endParaRPr lang="en-US" sz="1200"/>
        </a:p>
      </dgm:t>
    </dgm:pt>
    <dgm:pt modelId="{57884095-8E4F-41B0-BB10-E83DEA388C90}" type="pres">
      <dgm:prSet presAssocID="{8CBAC14B-7AD2-44A2-9897-4A94057AAC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4056164-153E-4A6B-9DB6-8C31FE134F4C}" type="pres">
      <dgm:prSet presAssocID="{003D7935-5ABA-466D-92E1-C62AB5DB8133}" presName="centerShape" presStyleLbl="node0" presStyleIdx="0" presStyleCnt="1" custScaleX="91652" custScaleY="78183"/>
      <dgm:spPr/>
    </dgm:pt>
    <dgm:pt modelId="{8ABCCF3B-7B3F-403B-80DE-8683A77682AE}" type="pres">
      <dgm:prSet presAssocID="{D68E0307-0AE4-4867-9651-024C87E8F5C1}" presName="node" presStyleLbl="node1" presStyleIdx="0" presStyleCnt="4" custScaleX="232776">
        <dgm:presLayoutVars>
          <dgm:bulletEnabled val="1"/>
        </dgm:presLayoutVars>
      </dgm:prSet>
      <dgm:spPr/>
    </dgm:pt>
    <dgm:pt modelId="{5D134FC2-028B-4D24-AD04-56DC514EBA92}" type="pres">
      <dgm:prSet presAssocID="{D68E0307-0AE4-4867-9651-024C87E8F5C1}" presName="dummy" presStyleCnt="0"/>
      <dgm:spPr/>
    </dgm:pt>
    <dgm:pt modelId="{D3175CFF-C0AF-41C6-8BD6-3DD30CF4D79A}" type="pres">
      <dgm:prSet presAssocID="{40DAF39C-128A-4A27-AF20-1EBCDFC1260B}" presName="sibTrans" presStyleLbl="sibTrans2D1" presStyleIdx="0" presStyleCnt="4"/>
      <dgm:spPr/>
    </dgm:pt>
    <dgm:pt modelId="{2368CAE4-7462-4E27-89C5-3FF2B3411739}" type="pres">
      <dgm:prSet presAssocID="{DC9E9745-9CE8-43B5-94F6-3E400E77B4DF}" presName="node" presStyleLbl="node1" presStyleIdx="1" presStyleCnt="4" custScaleX="232776" custRadScaleRad="151926" custRadScaleInc="797">
        <dgm:presLayoutVars>
          <dgm:bulletEnabled val="1"/>
        </dgm:presLayoutVars>
      </dgm:prSet>
      <dgm:spPr/>
    </dgm:pt>
    <dgm:pt modelId="{A93D6FD2-3FBB-4F13-A966-CE0B3134B2ED}" type="pres">
      <dgm:prSet presAssocID="{DC9E9745-9CE8-43B5-94F6-3E400E77B4DF}" presName="dummy" presStyleCnt="0"/>
      <dgm:spPr/>
    </dgm:pt>
    <dgm:pt modelId="{E4767075-C63A-4E4D-8A36-FB2D3FCBC476}" type="pres">
      <dgm:prSet presAssocID="{441B616E-1283-4A18-8763-BEBBA2A1DF0D}" presName="sibTrans" presStyleLbl="sibTrans2D1" presStyleIdx="1" presStyleCnt="4"/>
      <dgm:spPr/>
    </dgm:pt>
    <dgm:pt modelId="{D940266E-CCD3-4EC1-A557-2CDF81587C63}" type="pres">
      <dgm:prSet presAssocID="{C7550C06-9367-4033-A1CF-EF5858116601}" presName="node" presStyleLbl="node1" presStyleIdx="2" presStyleCnt="4" custScaleX="232552">
        <dgm:presLayoutVars>
          <dgm:bulletEnabled val="1"/>
        </dgm:presLayoutVars>
      </dgm:prSet>
      <dgm:spPr/>
    </dgm:pt>
    <dgm:pt modelId="{F73C63D0-E47D-4CD6-A2A7-E230CF89545B}" type="pres">
      <dgm:prSet presAssocID="{C7550C06-9367-4033-A1CF-EF5858116601}" presName="dummy" presStyleCnt="0"/>
      <dgm:spPr/>
    </dgm:pt>
    <dgm:pt modelId="{FA23DC8A-B3F0-4702-991C-7EE1CB53108E}" type="pres">
      <dgm:prSet presAssocID="{AFDF1299-8434-4136-AD22-B4E9919D9A74}" presName="sibTrans" presStyleLbl="sibTrans2D1" presStyleIdx="2" presStyleCnt="4"/>
      <dgm:spPr/>
    </dgm:pt>
    <dgm:pt modelId="{CB683A23-9D0A-42B7-A3CD-F8B50B0C72FB}" type="pres">
      <dgm:prSet presAssocID="{BD5202F3-92C9-4E35-85AC-DDE74ED113C4}" presName="node" presStyleLbl="node1" presStyleIdx="3" presStyleCnt="4" custScaleX="232776" custRadScaleRad="140093" custRadScaleInc="-864">
        <dgm:presLayoutVars>
          <dgm:bulletEnabled val="1"/>
        </dgm:presLayoutVars>
      </dgm:prSet>
      <dgm:spPr/>
    </dgm:pt>
    <dgm:pt modelId="{89A9D06C-9C54-4EBE-A912-E79732D16503}" type="pres">
      <dgm:prSet presAssocID="{BD5202F3-92C9-4E35-85AC-DDE74ED113C4}" presName="dummy" presStyleCnt="0"/>
      <dgm:spPr/>
    </dgm:pt>
    <dgm:pt modelId="{BA1456A2-C991-40F2-8053-906215D07DC1}" type="pres">
      <dgm:prSet presAssocID="{E7563ED7-CCAD-4969-A4DC-8BE598A9BF39}" presName="sibTrans" presStyleLbl="sibTrans2D1" presStyleIdx="3" presStyleCnt="4"/>
      <dgm:spPr/>
    </dgm:pt>
  </dgm:ptLst>
  <dgm:cxnLst>
    <dgm:cxn modelId="{45D80816-4482-4429-B406-CE859FBC0FE5}" type="presOf" srcId="{C7550C06-9367-4033-A1CF-EF5858116601}" destId="{D940266E-CCD3-4EC1-A557-2CDF81587C63}" srcOrd="0" destOrd="0" presId="urn:microsoft.com/office/officeart/2005/8/layout/radial6"/>
    <dgm:cxn modelId="{BDB6341B-727A-4F65-A4C6-2E76945DA45F}" type="presOf" srcId="{003D7935-5ABA-466D-92E1-C62AB5DB8133}" destId="{14056164-153E-4A6B-9DB6-8C31FE134F4C}" srcOrd="0" destOrd="0" presId="urn:microsoft.com/office/officeart/2005/8/layout/radial6"/>
    <dgm:cxn modelId="{A9E4DB25-5B83-4E82-84CE-1AA0ABB0C661}" srcId="{003D7935-5ABA-466D-92E1-C62AB5DB8133}" destId="{BD5202F3-92C9-4E35-85AC-DDE74ED113C4}" srcOrd="3" destOrd="0" parTransId="{CFE630A9-354B-4D1F-9C3E-F5716217F7E9}" sibTransId="{E7563ED7-CCAD-4969-A4DC-8BE598A9BF39}"/>
    <dgm:cxn modelId="{CD00DA30-5E06-49BC-9636-9856504484C7}" type="presOf" srcId="{E7563ED7-CCAD-4969-A4DC-8BE598A9BF39}" destId="{BA1456A2-C991-40F2-8053-906215D07DC1}" srcOrd="0" destOrd="0" presId="urn:microsoft.com/office/officeart/2005/8/layout/radial6"/>
    <dgm:cxn modelId="{7F32A83E-0970-4A6B-A1C3-E021CCE93895}" type="presOf" srcId="{DC9E9745-9CE8-43B5-94F6-3E400E77B4DF}" destId="{2368CAE4-7462-4E27-89C5-3FF2B3411739}" srcOrd="0" destOrd="0" presId="urn:microsoft.com/office/officeart/2005/8/layout/radial6"/>
    <dgm:cxn modelId="{85AA4B47-82A8-41DE-BF27-762F41E22356}" type="presOf" srcId="{AFDF1299-8434-4136-AD22-B4E9919D9A74}" destId="{FA23DC8A-B3F0-4702-991C-7EE1CB53108E}" srcOrd="0" destOrd="0" presId="urn:microsoft.com/office/officeart/2005/8/layout/radial6"/>
    <dgm:cxn modelId="{F4D75653-8F2B-43BA-83C4-F863451D24C4}" type="presOf" srcId="{BD5202F3-92C9-4E35-85AC-DDE74ED113C4}" destId="{CB683A23-9D0A-42B7-A3CD-F8B50B0C72FB}" srcOrd="0" destOrd="0" presId="urn:microsoft.com/office/officeart/2005/8/layout/radial6"/>
    <dgm:cxn modelId="{A910B17B-BC39-4777-A0BE-4DDF67304896}" type="presOf" srcId="{D68E0307-0AE4-4867-9651-024C87E8F5C1}" destId="{8ABCCF3B-7B3F-403B-80DE-8683A77682AE}" srcOrd="0" destOrd="0" presId="urn:microsoft.com/office/officeart/2005/8/layout/radial6"/>
    <dgm:cxn modelId="{F58A2F99-6B29-45C7-98A4-9446C294B4F9}" type="presOf" srcId="{40DAF39C-128A-4A27-AF20-1EBCDFC1260B}" destId="{D3175CFF-C0AF-41C6-8BD6-3DD30CF4D79A}" srcOrd="0" destOrd="0" presId="urn:microsoft.com/office/officeart/2005/8/layout/radial6"/>
    <dgm:cxn modelId="{D549AE9D-9E79-4B16-824A-1D8D101929D7}" srcId="{003D7935-5ABA-466D-92E1-C62AB5DB8133}" destId="{D68E0307-0AE4-4867-9651-024C87E8F5C1}" srcOrd="0" destOrd="0" parTransId="{B3A1DB4A-242D-4156-9476-9D025E6559A3}" sibTransId="{40DAF39C-128A-4A27-AF20-1EBCDFC1260B}"/>
    <dgm:cxn modelId="{F017DC9F-416B-4011-BF29-8BA954F9CA08}" srcId="{003D7935-5ABA-466D-92E1-C62AB5DB8133}" destId="{C7550C06-9367-4033-A1CF-EF5858116601}" srcOrd="2" destOrd="0" parTransId="{5C4AA9CD-A379-4750-BAD6-419CD2457BED}" sibTransId="{AFDF1299-8434-4136-AD22-B4E9919D9A74}"/>
    <dgm:cxn modelId="{08891CB0-D280-49B3-A18C-EC59144A0A27}" type="presOf" srcId="{441B616E-1283-4A18-8763-BEBBA2A1DF0D}" destId="{E4767075-C63A-4E4D-8A36-FB2D3FCBC476}" srcOrd="0" destOrd="0" presId="urn:microsoft.com/office/officeart/2005/8/layout/radial6"/>
    <dgm:cxn modelId="{0B791FBD-9F66-4071-BC11-914858C5D784}" srcId="{8CBAC14B-7AD2-44A2-9897-4A94057AAC5B}" destId="{003D7935-5ABA-466D-92E1-C62AB5DB8133}" srcOrd="0" destOrd="0" parTransId="{1280D8EA-6351-40C8-8481-A302E97A4CEB}" sibTransId="{888C5018-F104-41CB-94D8-37D24E1E475A}"/>
    <dgm:cxn modelId="{762890E1-645A-445D-9524-6132AFAF0113}" srcId="{003D7935-5ABA-466D-92E1-C62AB5DB8133}" destId="{DC9E9745-9CE8-43B5-94F6-3E400E77B4DF}" srcOrd="1" destOrd="0" parTransId="{1C3CCA3E-341C-430E-AB07-10E7BE31D23C}" sibTransId="{441B616E-1283-4A18-8763-BEBBA2A1DF0D}"/>
    <dgm:cxn modelId="{A9B20BFC-29C5-44E8-8C8D-58E9EF78BCA2}" type="presOf" srcId="{8CBAC14B-7AD2-44A2-9897-4A94057AAC5B}" destId="{57884095-8E4F-41B0-BB10-E83DEA388C90}" srcOrd="0" destOrd="0" presId="urn:microsoft.com/office/officeart/2005/8/layout/radial6"/>
    <dgm:cxn modelId="{FB0C6BF8-F95F-4302-8393-AA84DCB50FC0}" type="presParOf" srcId="{57884095-8E4F-41B0-BB10-E83DEA388C90}" destId="{14056164-153E-4A6B-9DB6-8C31FE134F4C}" srcOrd="0" destOrd="0" presId="urn:microsoft.com/office/officeart/2005/8/layout/radial6"/>
    <dgm:cxn modelId="{9CDD750C-760D-41A7-A2B8-81E14007E144}" type="presParOf" srcId="{57884095-8E4F-41B0-BB10-E83DEA388C90}" destId="{8ABCCF3B-7B3F-403B-80DE-8683A77682AE}" srcOrd="1" destOrd="0" presId="urn:microsoft.com/office/officeart/2005/8/layout/radial6"/>
    <dgm:cxn modelId="{D8B0E706-64E8-4494-A36E-BB9C29E345A3}" type="presParOf" srcId="{57884095-8E4F-41B0-BB10-E83DEA388C90}" destId="{5D134FC2-028B-4D24-AD04-56DC514EBA92}" srcOrd="2" destOrd="0" presId="urn:microsoft.com/office/officeart/2005/8/layout/radial6"/>
    <dgm:cxn modelId="{F8CDA9AE-C244-4B8B-A71B-EE9094DB7290}" type="presParOf" srcId="{57884095-8E4F-41B0-BB10-E83DEA388C90}" destId="{D3175CFF-C0AF-41C6-8BD6-3DD30CF4D79A}" srcOrd="3" destOrd="0" presId="urn:microsoft.com/office/officeart/2005/8/layout/radial6"/>
    <dgm:cxn modelId="{83DBE108-20D0-47A4-98F5-15A140CC01A8}" type="presParOf" srcId="{57884095-8E4F-41B0-BB10-E83DEA388C90}" destId="{2368CAE4-7462-4E27-89C5-3FF2B3411739}" srcOrd="4" destOrd="0" presId="urn:microsoft.com/office/officeart/2005/8/layout/radial6"/>
    <dgm:cxn modelId="{DF708B63-3B68-415B-8467-31A415C774B2}" type="presParOf" srcId="{57884095-8E4F-41B0-BB10-E83DEA388C90}" destId="{A93D6FD2-3FBB-4F13-A966-CE0B3134B2ED}" srcOrd="5" destOrd="0" presId="urn:microsoft.com/office/officeart/2005/8/layout/radial6"/>
    <dgm:cxn modelId="{42CABF86-AD20-4799-B29D-3C60B9F4EF8A}" type="presParOf" srcId="{57884095-8E4F-41B0-BB10-E83DEA388C90}" destId="{E4767075-C63A-4E4D-8A36-FB2D3FCBC476}" srcOrd="6" destOrd="0" presId="urn:microsoft.com/office/officeart/2005/8/layout/radial6"/>
    <dgm:cxn modelId="{A2605CFD-3CD7-482D-9A9D-3ADFB96808A4}" type="presParOf" srcId="{57884095-8E4F-41B0-BB10-E83DEA388C90}" destId="{D940266E-CCD3-4EC1-A557-2CDF81587C63}" srcOrd="7" destOrd="0" presId="urn:microsoft.com/office/officeart/2005/8/layout/radial6"/>
    <dgm:cxn modelId="{78030614-7865-4873-9241-88DD781709F1}" type="presParOf" srcId="{57884095-8E4F-41B0-BB10-E83DEA388C90}" destId="{F73C63D0-E47D-4CD6-A2A7-E230CF89545B}" srcOrd="8" destOrd="0" presId="urn:microsoft.com/office/officeart/2005/8/layout/radial6"/>
    <dgm:cxn modelId="{824236F2-9BDD-4F0D-99B0-C56D214A99C6}" type="presParOf" srcId="{57884095-8E4F-41B0-BB10-E83DEA388C90}" destId="{FA23DC8A-B3F0-4702-991C-7EE1CB53108E}" srcOrd="9" destOrd="0" presId="urn:microsoft.com/office/officeart/2005/8/layout/radial6"/>
    <dgm:cxn modelId="{CB0424F5-C2EA-48FB-AD0A-C680A53EF5B7}" type="presParOf" srcId="{57884095-8E4F-41B0-BB10-E83DEA388C90}" destId="{CB683A23-9D0A-42B7-A3CD-F8B50B0C72FB}" srcOrd="10" destOrd="0" presId="urn:microsoft.com/office/officeart/2005/8/layout/radial6"/>
    <dgm:cxn modelId="{81A0C891-7A56-4089-A811-B2F659ED8A4D}" type="presParOf" srcId="{57884095-8E4F-41B0-BB10-E83DEA388C90}" destId="{89A9D06C-9C54-4EBE-A912-E79732D16503}" srcOrd="11" destOrd="0" presId="urn:microsoft.com/office/officeart/2005/8/layout/radial6"/>
    <dgm:cxn modelId="{083FC6E7-F184-4CA2-97E4-AA46A9D7A9ED}" type="presParOf" srcId="{57884095-8E4F-41B0-BB10-E83DEA388C90}" destId="{BA1456A2-C991-40F2-8053-906215D07DC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456A2-C991-40F2-8053-906215D07DC1}">
      <dsp:nvSpPr>
        <dsp:cNvPr id="0" name=""/>
        <dsp:cNvSpPr/>
      </dsp:nvSpPr>
      <dsp:spPr>
        <a:xfrm>
          <a:off x="1113020" y="271064"/>
          <a:ext cx="2499681" cy="2499681"/>
        </a:xfrm>
        <a:prstGeom prst="blockArc">
          <a:avLst>
            <a:gd name="adj1" fmla="val 10482954"/>
            <a:gd name="adj2" fmla="val 17634089"/>
            <a:gd name="adj3" fmla="val 464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3DC8A-B3F0-4702-991C-7EE1CB53108E}">
      <dsp:nvSpPr>
        <dsp:cNvPr id="0" name=""/>
        <dsp:cNvSpPr/>
      </dsp:nvSpPr>
      <dsp:spPr>
        <a:xfrm>
          <a:off x="1114400" y="479843"/>
          <a:ext cx="2499681" cy="2499681"/>
        </a:xfrm>
        <a:prstGeom prst="blockArc">
          <a:avLst>
            <a:gd name="adj1" fmla="val 3970161"/>
            <a:gd name="adj2" fmla="val 11071585"/>
            <a:gd name="adj3" fmla="val 464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67075-C63A-4E4D-8A36-FB2D3FCBC476}">
      <dsp:nvSpPr>
        <dsp:cNvPr id="0" name=""/>
        <dsp:cNvSpPr/>
      </dsp:nvSpPr>
      <dsp:spPr>
        <a:xfrm>
          <a:off x="2254583" y="561255"/>
          <a:ext cx="2499681" cy="2499681"/>
        </a:xfrm>
        <a:prstGeom prst="blockArc">
          <a:avLst>
            <a:gd name="adj1" fmla="val 21097671"/>
            <a:gd name="adj2" fmla="val 7319936"/>
            <a:gd name="adj3" fmla="val 464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75CFF-C0AF-41C6-8BD6-3DD30CF4D79A}">
      <dsp:nvSpPr>
        <dsp:cNvPr id="0" name=""/>
        <dsp:cNvSpPr/>
      </dsp:nvSpPr>
      <dsp:spPr>
        <a:xfrm>
          <a:off x="2257229" y="188605"/>
          <a:ext cx="2499681" cy="2499681"/>
        </a:xfrm>
        <a:prstGeom prst="blockArc">
          <a:avLst>
            <a:gd name="adj1" fmla="val 14271268"/>
            <a:gd name="adj2" fmla="val 551162"/>
            <a:gd name="adj3" fmla="val 464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056164-153E-4A6B-9DB6-8C31FE134F4C}">
      <dsp:nvSpPr>
        <dsp:cNvPr id="0" name=""/>
        <dsp:cNvSpPr/>
      </dsp:nvSpPr>
      <dsp:spPr>
        <a:xfrm>
          <a:off x="2330000" y="1175620"/>
          <a:ext cx="1054999" cy="8999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UNLu</a:t>
          </a:r>
          <a:endParaRPr lang="en-US" sz="1200" b="1" kern="1200" dirty="0"/>
        </a:p>
      </dsp:txBody>
      <dsp:txXfrm>
        <a:off x="2484501" y="1307416"/>
        <a:ext cx="745997" cy="636366"/>
      </dsp:txXfrm>
    </dsp:sp>
    <dsp:sp modelId="{8ABCCF3B-7B3F-403B-80DE-8683A77682AE}">
      <dsp:nvSpPr>
        <dsp:cNvPr id="0" name=""/>
        <dsp:cNvSpPr/>
      </dsp:nvSpPr>
      <dsp:spPr>
        <a:xfrm>
          <a:off x="1919686" y="1884"/>
          <a:ext cx="1875627" cy="8057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Datos</a:t>
          </a:r>
          <a:endParaRPr lang="en-US" sz="1200" kern="1200" dirty="0"/>
        </a:p>
      </dsp:txBody>
      <dsp:txXfrm>
        <a:off x="2194365" y="119885"/>
        <a:ext cx="1326269" cy="569762"/>
      </dsp:txXfrm>
    </dsp:sp>
    <dsp:sp modelId="{2368CAE4-7462-4E27-89C5-3FF2B3411739}">
      <dsp:nvSpPr>
        <dsp:cNvPr id="0" name=""/>
        <dsp:cNvSpPr/>
      </dsp:nvSpPr>
      <dsp:spPr>
        <a:xfrm>
          <a:off x="3774433" y="1230457"/>
          <a:ext cx="1875627" cy="8057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Decisión</a:t>
          </a:r>
          <a:r>
            <a:rPr lang="en-US" sz="1200" kern="1200" dirty="0"/>
            <a:t> </a:t>
          </a:r>
        </a:p>
      </dsp:txBody>
      <dsp:txXfrm>
        <a:off x="4049112" y="1348458"/>
        <a:ext cx="1326269" cy="569762"/>
      </dsp:txXfrm>
    </dsp:sp>
    <dsp:sp modelId="{D940266E-CCD3-4EC1-A557-2CDF81587C63}">
      <dsp:nvSpPr>
        <dsp:cNvPr id="0" name=""/>
        <dsp:cNvSpPr/>
      </dsp:nvSpPr>
      <dsp:spPr>
        <a:xfrm>
          <a:off x="1920588" y="2443550"/>
          <a:ext cx="1873822" cy="8057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Conocimiento</a:t>
          </a:r>
          <a:endParaRPr lang="en-US" sz="1200" kern="1200" dirty="0"/>
        </a:p>
      </dsp:txBody>
      <dsp:txXfrm>
        <a:off x="2195003" y="2561551"/>
        <a:ext cx="1324992" cy="569762"/>
      </dsp:txXfrm>
    </dsp:sp>
    <dsp:sp modelId="{CB683A23-9D0A-42B7-A3CD-F8B50B0C72FB}">
      <dsp:nvSpPr>
        <dsp:cNvPr id="0" name=""/>
        <dsp:cNvSpPr/>
      </dsp:nvSpPr>
      <dsp:spPr>
        <a:xfrm>
          <a:off x="209402" y="1230454"/>
          <a:ext cx="1875627" cy="8057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Información</a:t>
          </a:r>
          <a:endParaRPr lang="en-US" sz="1200" kern="1200" dirty="0"/>
        </a:p>
      </dsp:txBody>
      <dsp:txXfrm>
        <a:off x="484081" y="1348455"/>
        <a:ext cx="1326269" cy="569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B6832D85-4ADD-429F-87EA-9D34777C2010}" type="datetimeFigureOut">
              <a:rPr lang="es-AR" smtClean="0"/>
              <a:pPr/>
              <a:t>3/11/2019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7878C945-2640-48BD-8FD8-B5304A08E5E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561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E789AEED-8FC9-4A7B-98C4-CBB8DD48087C}" type="datetimeFigureOut">
              <a:rPr lang="es-AR" smtClean="0"/>
              <a:pPr/>
              <a:t>3/11/2019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8" rIns="96657" bIns="48328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2"/>
          </a:xfrm>
          <a:prstGeom prst="rect">
            <a:avLst/>
          </a:prstGeom>
        </p:spPr>
        <p:txBody>
          <a:bodyPr vert="horz" lIns="96657" tIns="48328" rIns="96657" bIns="4832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58036742-BD74-4C7C-9DF8-A5FCD32E073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565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59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2632A134-6A3C-4062-8155-E7971F545735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14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150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150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9CF1D8E3-4F35-457E-925D-3BDA82606638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15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253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253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8D6BA551-ABE9-4A31-89D3-0ED915D60D67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16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355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355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8DFA823B-4511-4D70-8ADF-A7AEFB09E9F3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17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457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458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8413241-838C-45A9-8E4F-C4B8B9233641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18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560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560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16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64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807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5E72AB0B-6F8A-4F1E-B4E2-E671427D2DC8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10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1741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741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FBF334AB-196E-4BA3-80AA-D43704FF61E2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11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1843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843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4A982B60-9079-425C-902D-4A0C075D965E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12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1945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946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9C81F5EE-8FB9-4C99-879A-DC64DD39D7C4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13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048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048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886-8465-4B9A-AAA5-D9A8F21F1160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4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5877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9707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3261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7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74745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B55-2D97-4059-956C-592FA6BE3041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49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7C1C-CFAC-4828-BE7C-C7A9219C473E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2B4B-9F58-43DF-8E9C-95CD6CE5BD09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3C68-0701-4F38-966A-1EBC6DC80498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12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7573-40C0-48CE-9B5A-D0726440327B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82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4AC-BAB6-4014-8523-5267220BB7BE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92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416-7F18-4083-AFDD-C0D8E477162B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246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A58-02A2-4583-AB4F-79085E3AABFA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5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387E-15F4-4110-A543-ED28984079E6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16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F1C-F7E1-4F76-8FAF-EF389E2530E6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39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0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70" y="805218"/>
            <a:ext cx="9144000" cy="3168385"/>
          </a:xfrm>
        </p:spPr>
        <p:txBody>
          <a:bodyPr>
            <a:normAutofit fontScale="90000"/>
          </a:bodyPr>
          <a:lstStyle/>
          <a:p>
            <a:r>
              <a:rPr lang="es-AR" sz="4000" dirty="0"/>
              <a:t>Herramientas para la generación de información estadística académica en el marco de la UNLu</a:t>
            </a:r>
            <a:br>
              <a:rPr lang="es-AR" sz="4000" dirty="0"/>
            </a:br>
            <a:br>
              <a:rPr lang="es-AR" sz="4000" dirty="0"/>
            </a:br>
            <a:r>
              <a:rPr lang="es-AR" sz="2900" dirty="0"/>
              <a:t>Encuentro 01/03 (04)</a:t>
            </a:r>
            <a:br>
              <a:rPr lang="es-AR" sz="2900" dirty="0"/>
            </a:br>
            <a:r>
              <a:rPr lang="es-AR" sz="2900" dirty="0"/>
              <a:t>Introducción a los conceptos básicos de información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2670" y="4864566"/>
            <a:ext cx="9144000" cy="994892"/>
          </a:xfrm>
        </p:spPr>
        <p:txBody>
          <a:bodyPr/>
          <a:lstStyle/>
          <a:p>
            <a:r>
              <a:rPr lang="es-AR" dirty="0"/>
              <a:t>Dirección de Gestión Curricular</a:t>
            </a:r>
          </a:p>
          <a:p>
            <a:r>
              <a:rPr lang="es-AR" dirty="0"/>
              <a:t>Dirección General de Asuntos Académicos - UNLu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3" y="4202382"/>
            <a:ext cx="1938559" cy="19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8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389851" y="1620261"/>
            <a:ext cx="11059584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  <a:defRPr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Base de Datos = Conjunto de Relaciones </a:t>
            </a:r>
          </a:p>
          <a:p>
            <a:pPr marL="0" lvl="1" indent="0" eaLnBrk="1" hangingPunct="1">
              <a:defRPr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			    (o tablas)</a:t>
            </a:r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335360" y="3321050"/>
            <a:ext cx="30543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960096" y="337343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77334" y="609600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8 CuadroTexto"/>
          <p:cNvSpPr txBox="1">
            <a:spLocks noChangeArrowheads="1"/>
          </p:cNvSpPr>
          <p:nvPr/>
        </p:nvSpPr>
        <p:spPr bwMode="auto">
          <a:xfrm>
            <a:off x="239185" y="1222376"/>
            <a:ext cx="9697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Base de Datos = Conjunto de Relaciones (o tablas)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6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431371" y="3429000"/>
            <a:ext cx="30543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5127" name="13 CuadroTexto"/>
          <p:cNvSpPr txBox="1">
            <a:spLocks noChangeArrowheads="1"/>
          </p:cNvSpPr>
          <p:nvPr/>
        </p:nvSpPr>
        <p:spPr bwMode="auto">
          <a:xfrm>
            <a:off x="6864086" y="337343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239349" y="2176482"/>
            <a:ext cx="9121179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Relación tiene un conjunto de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Atributos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columnas)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654051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1968501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3632201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5270500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6960096" y="3984625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8528845" y="3933057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10224459" y="3933057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 dirty="0" err="1">
                <a:solidFill>
                  <a:srgbClr val="FF0000"/>
                </a:solidFill>
                <a:latin typeface="Segoe Script" pitchFamily="34" charset="0"/>
              </a:rPr>
              <a:t>Inscrip</a:t>
            </a:r>
            <a:r>
              <a:rPr lang="es-ES" sz="1200" b="1" dirty="0">
                <a:solidFill>
                  <a:srgbClr val="FF0000"/>
                </a:solidFill>
                <a:latin typeface="Segoe Script" pitchFamily="34" charset="0"/>
              </a:rPr>
              <a:t>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24934" y="457200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20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3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1 CuadroTexto"/>
          <p:cNvSpPr txBox="1">
            <a:spLocks noChangeArrowheads="1"/>
          </p:cNvSpPr>
          <p:nvPr/>
        </p:nvSpPr>
        <p:spPr bwMode="auto">
          <a:xfrm>
            <a:off x="353352" y="349250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6151" name="13 CuadroTexto"/>
          <p:cNvSpPr txBox="1">
            <a:spLocks noChangeArrowheads="1"/>
          </p:cNvSpPr>
          <p:nvPr/>
        </p:nvSpPr>
        <p:spPr bwMode="auto">
          <a:xfrm>
            <a:off x="6864086" y="356393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6152" name="7 CuadroTexto"/>
          <p:cNvSpPr txBox="1">
            <a:spLocks noChangeArrowheads="1"/>
          </p:cNvSpPr>
          <p:nvPr/>
        </p:nvSpPr>
        <p:spPr bwMode="auto">
          <a:xfrm>
            <a:off x="158157" y="1235489"/>
            <a:ext cx="91382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Relación tiene un conjunto de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Atributos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columnas)</a:t>
            </a:r>
          </a:p>
        </p:txBody>
      </p:sp>
      <p:sp>
        <p:nvSpPr>
          <p:cNvPr id="6153" name="9 CuadroTexto"/>
          <p:cNvSpPr txBox="1">
            <a:spLocks noChangeArrowheads="1"/>
          </p:cNvSpPr>
          <p:nvPr/>
        </p:nvSpPr>
        <p:spPr bwMode="auto">
          <a:xfrm>
            <a:off x="527381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6154" name="16 CuadroTexto"/>
          <p:cNvSpPr txBox="1">
            <a:spLocks noChangeArrowheads="1"/>
          </p:cNvSpPr>
          <p:nvPr/>
        </p:nvSpPr>
        <p:spPr bwMode="auto">
          <a:xfrm>
            <a:off x="1968501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6155" name="17 CuadroTexto"/>
          <p:cNvSpPr txBox="1">
            <a:spLocks noChangeArrowheads="1"/>
          </p:cNvSpPr>
          <p:nvPr/>
        </p:nvSpPr>
        <p:spPr bwMode="auto">
          <a:xfrm>
            <a:off x="3602567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 err="1">
                <a:solidFill>
                  <a:srgbClr val="FF0000"/>
                </a:solidFill>
                <a:latin typeface="Segoe Script" pitchFamily="34" charset="0"/>
              </a:rPr>
              <a:t>Fec_Nac</a:t>
            </a:r>
            <a:endParaRPr lang="es-ES" sz="1400" b="1" dirty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6156" name="18 CuadroTexto"/>
          <p:cNvSpPr txBox="1">
            <a:spLocks noChangeArrowheads="1"/>
          </p:cNvSpPr>
          <p:nvPr/>
        </p:nvSpPr>
        <p:spPr bwMode="auto">
          <a:xfrm>
            <a:off x="5135893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6157" name="19 CuadroTexto"/>
          <p:cNvSpPr txBox="1">
            <a:spLocks noChangeArrowheads="1"/>
          </p:cNvSpPr>
          <p:nvPr/>
        </p:nvSpPr>
        <p:spPr bwMode="auto">
          <a:xfrm>
            <a:off x="7056107" y="3984625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6158" name="20 CuadroTexto"/>
          <p:cNvSpPr txBox="1">
            <a:spLocks noChangeArrowheads="1"/>
          </p:cNvSpPr>
          <p:nvPr/>
        </p:nvSpPr>
        <p:spPr bwMode="auto">
          <a:xfrm>
            <a:off x="8431941" y="400526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6159" name="21 CuadroTexto"/>
          <p:cNvSpPr txBox="1">
            <a:spLocks noChangeArrowheads="1"/>
          </p:cNvSpPr>
          <p:nvPr/>
        </p:nvSpPr>
        <p:spPr bwMode="auto">
          <a:xfrm>
            <a:off x="10320007" y="401637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 dirty="0" err="1">
                <a:solidFill>
                  <a:srgbClr val="FF0000"/>
                </a:solidFill>
                <a:latin typeface="Segoe Script" pitchFamily="34" charset="0"/>
              </a:rPr>
              <a:t>Inscrip</a:t>
            </a:r>
            <a:r>
              <a:rPr lang="es-ES" sz="1200" b="1" dirty="0">
                <a:solidFill>
                  <a:srgbClr val="FF0000"/>
                </a:solidFill>
                <a:latin typeface="Segoe Script" pitchFamily="34" charset="0"/>
              </a:rPr>
              <a:t> 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143339" y="2276873"/>
            <a:ext cx="10674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Tupla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fila) tiene un valor para cada atributo</a:t>
            </a: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654052" y="434816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1792817" y="436562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3634318" y="436562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5126567" y="434816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624418" y="467042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1763185" y="46878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29" name="28 CuadroTexto"/>
          <p:cNvSpPr txBox="1">
            <a:spLocks noChangeArrowheads="1"/>
          </p:cNvSpPr>
          <p:nvPr/>
        </p:nvSpPr>
        <p:spPr bwMode="auto">
          <a:xfrm>
            <a:off x="3602567" y="468788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5094818" y="467042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7151356" y="434498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8803218" y="43449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10546489" y="437673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35" name="34 CuadroTexto"/>
          <p:cNvSpPr txBox="1">
            <a:spLocks noChangeArrowheads="1"/>
          </p:cNvSpPr>
          <p:nvPr/>
        </p:nvSpPr>
        <p:spPr bwMode="auto">
          <a:xfrm>
            <a:off x="7151356" y="470535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8400190" y="470535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10546489" y="473551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192425" y="374073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602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3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02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603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204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60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4068018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4068018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1 CuadroTexto"/>
          <p:cNvSpPr txBox="1">
            <a:spLocks noChangeArrowheads="1"/>
          </p:cNvSpPr>
          <p:nvPr/>
        </p:nvSpPr>
        <p:spPr bwMode="auto">
          <a:xfrm>
            <a:off x="527051" y="369971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7174" name="13 CuadroTexto"/>
          <p:cNvSpPr txBox="1">
            <a:spLocks noChangeArrowheads="1"/>
          </p:cNvSpPr>
          <p:nvPr/>
        </p:nvSpPr>
        <p:spPr bwMode="auto">
          <a:xfrm>
            <a:off x="6960096" y="3771157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2" y="1124744"/>
            <a:ext cx="90239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Relación tiene un conjunto de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Atributos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columnas)</a:t>
            </a:r>
          </a:p>
        </p:txBody>
      </p:sp>
      <p:sp>
        <p:nvSpPr>
          <p:cNvPr id="7176" name="9 CuadroTexto"/>
          <p:cNvSpPr txBox="1">
            <a:spLocks noChangeArrowheads="1"/>
          </p:cNvSpPr>
          <p:nvPr/>
        </p:nvSpPr>
        <p:spPr bwMode="auto">
          <a:xfrm>
            <a:off x="654051" y="419184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7177" name="16 CuadroTexto"/>
          <p:cNvSpPr txBox="1">
            <a:spLocks noChangeArrowheads="1"/>
          </p:cNvSpPr>
          <p:nvPr/>
        </p:nvSpPr>
        <p:spPr bwMode="auto">
          <a:xfrm>
            <a:off x="1968501" y="4191844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7178" name="17 CuadroTexto"/>
          <p:cNvSpPr txBox="1">
            <a:spLocks noChangeArrowheads="1"/>
          </p:cNvSpPr>
          <p:nvPr/>
        </p:nvSpPr>
        <p:spPr bwMode="auto">
          <a:xfrm>
            <a:off x="3632201" y="4191844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7179" name="18 CuadroTexto"/>
          <p:cNvSpPr txBox="1">
            <a:spLocks noChangeArrowheads="1"/>
          </p:cNvSpPr>
          <p:nvPr/>
        </p:nvSpPr>
        <p:spPr bwMode="auto">
          <a:xfrm>
            <a:off x="5270500" y="419184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7180" name="19 CuadroTexto"/>
          <p:cNvSpPr txBox="1">
            <a:spLocks noChangeArrowheads="1"/>
          </p:cNvSpPr>
          <p:nvPr/>
        </p:nvSpPr>
        <p:spPr bwMode="auto">
          <a:xfrm>
            <a:off x="7056041" y="419184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7181" name="20 CuadroTexto"/>
          <p:cNvSpPr txBox="1">
            <a:spLocks noChangeArrowheads="1"/>
          </p:cNvSpPr>
          <p:nvPr/>
        </p:nvSpPr>
        <p:spPr bwMode="auto">
          <a:xfrm>
            <a:off x="8431875" y="4212482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7182" name="21 CuadroTexto"/>
          <p:cNvSpPr txBox="1">
            <a:spLocks noChangeArrowheads="1"/>
          </p:cNvSpPr>
          <p:nvPr/>
        </p:nvSpPr>
        <p:spPr bwMode="auto">
          <a:xfrm>
            <a:off x="10319941" y="4223594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7183" name="15 CuadroTexto"/>
          <p:cNvSpPr txBox="1">
            <a:spLocks noChangeArrowheads="1"/>
          </p:cNvSpPr>
          <p:nvPr/>
        </p:nvSpPr>
        <p:spPr bwMode="auto">
          <a:xfrm>
            <a:off x="355601" y="2212981"/>
            <a:ext cx="10924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Tupla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fila) tiene un valor para cada atributo</a:t>
            </a:r>
          </a:p>
        </p:txBody>
      </p:sp>
      <p:sp>
        <p:nvSpPr>
          <p:cNvPr id="7184" name="22 CuadroTexto"/>
          <p:cNvSpPr txBox="1">
            <a:spLocks noChangeArrowheads="1"/>
          </p:cNvSpPr>
          <p:nvPr/>
        </p:nvSpPr>
        <p:spPr bwMode="auto">
          <a:xfrm>
            <a:off x="654052" y="4555382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7185" name="23 CuadroTexto"/>
          <p:cNvSpPr txBox="1">
            <a:spLocks noChangeArrowheads="1"/>
          </p:cNvSpPr>
          <p:nvPr/>
        </p:nvSpPr>
        <p:spPr bwMode="auto">
          <a:xfrm>
            <a:off x="1792817" y="4572844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7186" name="24 CuadroTexto"/>
          <p:cNvSpPr txBox="1">
            <a:spLocks noChangeArrowheads="1"/>
          </p:cNvSpPr>
          <p:nvPr/>
        </p:nvSpPr>
        <p:spPr bwMode="auto">
          <a:xfrm>
            <a:off x="3634318" y="4572844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7187" name="25 CuadroTexto"/>
          <p:cNvSpPr txBox="1">
            <a:spLocks noChangeArrowheads="1"/>
          </p:cNvSpPr>
          <p:nvPr/>
        </p:nvSpPr>
        <p:spPr bwMode="auto">
          <a:xfrm>
            <a:off x="5126567" y="4555382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7188" name="26 CuadroTexto"/>
          <p:cNvSpPr txBox="1">
            <a:spLocks noChangeArrowheads="1"/>
          </p:cNvSpPr>
          <p:nvPr/>
        </p:nvSpPr>
        <p:spPr bwMode="auto">
          <a:xfrm>
            <a:off x="624418" y="4877644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7189" name="27 CuadroTexto"/>
          <p:cNvSpPr txBox="1">
            <a:spLocks noChangeArrowheads="1"/>
          </p:cNvSpPr>
          <p:nvPr/>
        </p:nvSpPr>
        <p:spPr bwMode="auto">
          <a:xfrm>
            <a:off x="1763185" y="489510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7190" name="28 CuadroTexto"/>
          <p:cNvSpPr txBox="1">
            <a:spLocks noChangeArrowheads="1"/>
          </p:cNvSpPr>
          <p:nvPr/>
        </p:nvSpPr>
        <p:spPr bwMode="auto">
          <a:xfrm>
            <a:off x="3602567" y="4895107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7191" name="29 CuadroTexto"/>
          <p:cNvSpPr txBox="1">
            <a:spLocks noChangeArrowheads="1"/>
          </p:cNvSpPr>
          <p:nvPr/>
        </p:nvSpPr>
        <p:spPr bwMode="auto">
          <a:xfrm>
            <a:off x="5094818" y="4877644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7192" name="30 CuadroTexto"/>
          <p:cNvSpPr txBox="1">
            <a:spLocks noChangeArrowheads="1"/>
          </p:cNvSpPr>
          <p:nvPr/>
        </p:nvSpPr>
        <p:spPr bwMode="auto">
          <a:xfrm>
            <a:off x="7151291" y="4552207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7193" name="31 CuadroTexto"/>
          <p:cNvSpPr txBox="1">
            <a:spLocks noChangeArrowheads="1"/>
          </p:cNvSpPr>
          <p:nvPr/>
        </p:nvSpPr>
        <p:spPr bwMode="auto">
          <a:xfrm>
            <a:off x="8419175" y="455220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7194" name="32 CuadroTexto"/>
          <p:cNvSpPr txBox="1">
            <a:spLocks noChangeArrowheads="1"/>
          </p:cNvSpPr>
          <p:nvPr/>
        </p:nvSpPr>
        <p:spPr bwMode="auto">
          <a:xfrm>
            <a:off x="10546424" y="4583957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7195" name="34 CuadroTexto"/>
          <p:cNvSpPr txBox="1">
            <a:spLocks noChangeArrowheads="1"/>
          </p:cNvSpPr>
          <p:nvPr/>
        </p:nvSpPr>
        <p:spPr bwMode="auto">
          <a:xfrm>
            <a:off x="7151291" y="491256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7196" name="35 CuadroTexto"/>
          <p:cNvSpPr txBox="1">
            <a:spLocks noChangeArrowheads="1"/>
          </p:cNvSpPr>
          <p:nvPr/>
        </p:nvSpPr>
        <p:spPr bwMode="auto">
          <a:xfrm>
            <a:off x="8400125" y="4912569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7197" name="36 CuadroTexto"/>
          <p:cNvSpPr txBox="1">
            <a:spLocks noChangeArrowheads="1"/>
          </p:cNvSpPr>
          <p:nvPr/>
        </p:nvSpPr>
        <p:spPr bwMode="auto">
          <a:xfrm>
            <a:off x="10546424" y="4942731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34" name="33 CuadroTexto"/>
          <p:cNvSpPr txBox="1">
            <a:spLocks noChangeArrowheads="1"/>
          </p:cNvSpPr>
          <p:nvPr/>
        </p:nvSpPr>
        <p:spPr bwMode="auto">
          <a:xfrm>
            <a:off x="334434" y="2905126"/>
            <a:ext cx="118088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Atributo tiene un tipo de dato (o dominio)</a:t>
            </a:r>
          </a:p>
        </p:txBody>
      </p:sp>
      <p:sp>
        <p:nvSpPr>
          <p:cNvPr id="2" name="1 Rectángulo redondeado"/>
          <p:cNvSpPr/>
          <p:nvPr/>
        </p:nvSpPr>
        <p:spPr>
          <a:xfrm>
            <a:off x="351368" y="4529981"/>
            <a:ext cx="1528233" cy="392112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654052" y="4895106"/>
            <a:ext cx="512233" cy="1549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539751" y="6517084"/>
            <a:ext cx="15811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dirty="0"/>
              <a:t>INTEGER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1871134" y="4828431"/>
            <a:ext cx="1697567" cy="392112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2271185" y="5144344"/>
            <a:ext cx="368300" cy="11477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2228851" y="6373068"/>
            <a:ext cx="15832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CHAR</a:t>
            </a:r>
          </a:p>
        </p:txBody>
      </p:sp>
      <p:sp>
        <p:nvSpPr>
          <p:cNvPr id="41" name="40 Rectángulo redondeado"/>
          <p:cNvSpPr/>
          <p:nvPr/>
        </p:nvSpPr>
        <p:spPr>
          <a:xfrm>
            <a:off x="3600451" y="4520457"/>
            <a:ext cx="1494367" cy="30797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3869267" y="4895106"/>
            <a:ext cx="786573" cy="16621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4545542" y="6517084"/>
            <a:ext cx="158115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dirty="0"/>
              <a:t>DATE</a:t>
            </a: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/>
      <p:bldP spid="5" grpId="0"/>
      <p:bldP spid="35" grpId="0" animBg="1"/>
      <p:bldP spid="37" grpId="0"/>
      <p:bldP spid="41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4292872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61" y="4292872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1 CuadroTexto"/>
          <p:cNvSpPr txBox="1">
            <a:spLocks noChangeArrowheads="1"/>
          </p:cNvSpPr>
          <p:nvPr/>
        </p:nvSpPr>
        <p:spPr bwMode="auto">
          <a:xfrm>
            <a:off x="239349" y="3924572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8198" name="13 CuadroTexto"/>
          <p:cNvSpPr txBox="1">
            <a:spLocks noChangeArrowheads="1"/>
          </p:cNvSpPr>
          <p:nvPr/>
        </p:nvSpPr>
        <p:spPr bwMode="auto">
          <a:xfrm>
            <a:off x="6960460" y="3996011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1" y="1178770"/>
            <a:ext cx="899621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Esquema de Base de Datos = Describe la ESTRUCTURA de cada relación.</a:t>
            </a: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366349" y="4416698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8201" name="16 CuadroTexto"/>
          <p:cNvSpPr txBox="1">
            <a:spLocks noChangeArrowheads="1"/>
          </p:cNvSpPr>
          <p:nvPr/>
        </p:nvSpPr>
        <p:spPr bwMode="auto">
          <a:xfrm>
            <a:off x="1680799" y="4416698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8202" name="17 CuadroTexto"/>
          <p:cNvSpPr txBox="1">
            <a:spLocks noChangeArrowheads="1"/>
          </p:cNvSpPr>
          <p:nvPr/>
        </p:nvSpPr>
        <p:spPr bwMode="auto">
          <a:xfrm>
            <a:off x="3344499" y="4416698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8203" name="18 CuadroTexto"/>
          <p:cNvSpPr txBox="1">
            <a:spLocks noChangeArrowheads="1"/>
          </p:cNvSpPr>
          <p:nvPr/>
        </p:nvSpPr>
        <p:spPr bwMode="auto">
          <a:xfrm>
            <a:off x="4982799" y="4416698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8204" name="19 CuadroTexto"/>
          <p:cNvSpPr txBox="1">
            <a:spLocks noChangeArrowheads="1"/>
          </p:cNvSpPr>
          <p:nvPr/>
        </p:nvSpPr>
        <p:spPr bwMode="auto">
          <a:xfrm>
            <a:off x="6960460" y="4416698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8205" name="20 CuadroTexto"/>
          <p:cNvSpPr txBox="1">
            <a:spLocks noChangeArrowheads="1"/>
          </p:cNvSpPr>
          <p:nvPr/>
        </p:nvSpPr>
        <p:spPr bwMode="auto">
          <a:xfrm>
            <a:off x="8336294" y="4437336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8206" name="21 CuadroTexto"/>
          <p:cNvSpPr txBox="1">
            <a:spLocks noChangeArrowheads="1"/>
          </p:cNvSpPr>
          <p:nvPr/>
        </p:nvSpPr>
        <p:spPr bwMode="auto">
          <a:xfrm>
            <a:off x="10224360" y="4448448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7183" name="15 CuadroTexto"/>
          <p:cNvSpPr txBox="1">
            <a:spLocks noChangeArrowheads="1"/>
          </p:cNvSpPr>
          <p:nvPr/>
        </p:nvSpPr>
        <p:spPr bwMode="auto">
          <a:xfrm>
            <a:off x="383310" y="2426978"/>
            <a:ext cx="86775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Instancia de Base de Datos = Se refiere al CONTENIDO en términos de datos en un punto en el tiempo</a:t>
            </a:r>
          </a:p>
        </p:txBody>
      </p:sp>
      <p:sp>
        <p:nvSpPr>
          <p:cNvPr id="8208" name="22 CuadroTexto"/>
          <p:cNvSpPr txBox="1">
            <a:spLocks noChangeArrowheads="1"/>
          </p:cNvSpPr>
          <p:nvPr/>
        </p:nvSpPr>
        <p:spPr bwMode="auto">
          <a:xfrm>
            <a:off x="366350" y="4780236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8209" name="23 CuadroTexto"/>
          <p:cNvSpPr txBox="1">
            <a:spLocks noChangeArrowheads="1"/>
          </p:cNvSpPr>
          <p:nvPr/>
        </p:nvSpPr>
        <p:spPr bwMode="auto">
          <a:xfrm>
            <a:off x="1505116" y="4797698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8210" name="24 CuadroTexto"/>
          <p:cNvSpPr txBox="1">
            <a:spLocks noChangeArrowheads="1"/>
          </p:cNvSpPr>
          <p:nvPr/>
        </p:nvSpPr>
        <p:spPr bwMode="auto">
          <a:xfrm>
            <a:off x="3346617" y="4797698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8211" name="25 CuadroTexto"/>
          <p:cNvSpPr txBox="1">
            <a:spLocks noChangeArrowheads="1"/>
          </p:cNvSpPr>
          <p:nvPr/>
        </p:nvSpPr>
        <p:spPr bwMode="auto">
          <a:xfrm>
            <a:off x="4838865" y="4780236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8212" name="26 CuadroTexto"/>
          <p:cNvSpPr txBox="1">
            <a:spLocks noChangeArrowheads="1"/>
          </p:cNvSpPr>
          <p:nvPr/>
        </p:nvSpPr>
        <p:spPr bwMode="auto">
          <a:xfrm>
            <a:off x="336716" y="5102498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8213" name="27 CuadroTexto"/>
          <p:cNvSpPr txBox="1">
            <a:spLocks noChangeArrowheads="1"/>
          </p:cNvSpPr>
          <p:nvPr/>
        </p:nvSpPr>
        <p:spPr bwMode="auto">
          <a:xfrm>
            <a:off x="1475483" y="5119961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8214" name="28 CuadroTexto"/>
          <p:cNvSpPr txBox="1">
            <a:spLocks noChangeArrowheads="1"/>
          </p:cNvSpPr>
          <p:nvPr/>
        </p:nvSpPr>
        <p:spPr bwMode="auto">
          <a:xfrm>
            <a:off x="3314866" y="511996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8215" name="29 CuadroTexto"/>
          <p:cNvSpPr txBox="1">
            <a:spLocks noChangeArrowheads="1"/>
          </p:cNvSpPr>
          <p:nvPr/>
        </p:nvSpPr>
        <p:spPr bwMode="auto">
          <a:xfrm>
            <a:off x="4807117" y="5102498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8216" name="30 CuadroTexto"/>
          <p:cNvSpPr txBox="1">
            <a:spLocks noChangeArrowheads="1"/>
          </p:cNvSpPr>
          <p:nvPr/>
        </p:nvSpPr>
        <p:spPr bwMode="auto">
          <a:xfrm>
            <a:off x="7055709" y="477706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8217" name="31 CuadroTexto"/>
          <p:cNvSpPr txBox="1">
            <a:spLocks noChangeArrowheads="1"/>
          </p:cNvSpPr>
          <p:nvPr/>
        </p:nvSpPr>
        <p:spPr bwMode="auto">
          <a:xfrm>
            <a:off x="8323594" y="4777061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8218" name="32 CuadroTexto"/>
          <p:cNvSpPr txBox="1">
            <a:spLocks noChangeArrowheads="1"/>
          </p:cNvSpPr>
          <p:nvPr/>
        </p:nvSpPr>
        <p:spPr bwMode="auto">
          <a:xfrm>
            <a:off x="10450843" y="4808811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8219" name="34 CuadroTexto"/>
          <p:cNvSpPr txBox="1">
            <a:spLocks noChangeArrowheads="1"/>
          </p:cNvSpPr>
          <p:nvPr/>
        </p:nvSpPr>
        <p:spPr bwMode="auto">
          <a:xfrm>
            <a:off x="7055709" y="5137423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8220" name="35 CuadroTexto"/>
          <p:cNvSpPr txBox="1">
            <a:spLocks noChangeArrowheads="1"/>
          </p:cNvSpPr>
          <p:nvPr/>
        </p:nvSpPr>
        <p:spPr bwMode="auto">
          <a:xfrm>
            <a:off x="8304543" y="5137423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8221" name="36 CuadroTexto"/>
          <p:cNvSpPr txBox="1">
            <a:spLocks noChangeArrowheads="1"/>
          </p:cNvSpPr>
          <p:nvPr/>
        </p:nvSpPr>
        <p:spPr bwMode="auto">
          <a:xfrm>
            <a:off x="10450843" y="5167585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317116" y="332509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1 CuadroTexto"/>
          <p:cNvSpPr txBox="1">
            <a:spLocks noChangeArrowheads="1"/>
          </p:cNvSpPr>
          <p:nvPr/>
        </p:nvSpPr>
        <p:spPr bwMode="auto">
          <a:xfrm>
            <a:off x="335360" y="349250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9222" name="13 CuadroTexto"/>
          <p:cNvSpPr txBox="1">
            <a:spLocks noChangeArrowheads="1"/>
          </p:cNvSpPr>
          <p:nvPr/>
        </p:nvSpPr>
        <p:spPr bwMode="auto">
          <a:xfrm>
            <a:off x="6960096" y="356393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2" y="1322389"/>
            <a:ext cx="9238104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NULL = El valor NULL indica la ausencia de valor para un atributo (valor no definido)</a:t>
            </a:r>
          </a:p>
        </p:txBody>
      </p:sp>
      <p:sp>
        <p:nvSpPr>
          <p:cNvPr id="9224" name="9 CuadroTexto"/>
          <p:cNvSpPr txBox="1">
            <a:spLocks noChangeArrowheads="1"/>
          </p:cNvSpPr>
          <p:nvPr/>
        </p:nvSpPr>
        <p:spPr bwMode="auto">
          <a:xfrm>
            <a:off x="462360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9225" name="16 CuadroTexto"/>
          <p:cNvSpPr txBox="1">
            <a:spLocks noChangeArrowheads="1"/>
          </p:cNvSpPr>
          <p:nvPr/>
        </p:nvSpPr>
        <p:spPr bwMode="auto">
          <a:xfrm>
            <a:off x="1776810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9226" name="17 CuadroTexto"/>
          <p:cNvSpPr txBox="1">
            <a:spLocks noChangeArrowheads="1"/>
          </p:cNvSpPr>
          <p:nvPr/>
        </p:nvSpPr>
        <p:spPr bwMode="auto">
          <a:xfrm>
            <a:off x="3440510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9227" name="18 CuadroTexto"/>
          <p:cNvSpPr txBox="1">
            <a:spLocks noChangeArrowheads="1"/>
          </p:cNvSpPr>
          <p:nvPr/>
        </p:nvSpPr>
        <p:spPr bwMode="auto">
          <a:xfrm>
            <a:off x="5078809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9228" name="19 CuadroTexto"/>
          <p:cNvSpPr txBox="1">
            <a:spLocks noChangeArrowheads="1"/>
          </p:cNvSpPr>
          <p:nvPr/>
        </p:nvSpPr>
        <p:spPr bwMode="auto">
          <a:xfrm>
            <a:off x="6960096" y="3984625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9229" name="20 CuadroTexto"/>
          <p:cNvSpPr txBox="1">
            <a:spLocks noChangeArrowheads="1"/>
          </p:cNvSpPr>
          <p:nvPr/>
        </p:nvSpPr>
        <p:spPr bwMode="auto">
          <a:xfrm>
            <a:off x="8335930" y="400526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9230" name="21 CuadroTexto"/>
          <p:cNvSpPr txBox="1">
            <a:spLocks noChangeArrowheads="1"/>
          </p:cNvSpPr>
          <p:nvPr/>
        </p:nvSpPr>
        <p:spPr bwMode="auto">
          <a:xfrm>
            <a:off x="10223996" y="401637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9231" name="22 CuadroTexto"/>
          <p:cNvSpPr txBox="1">
            <a:spLocks noChangeArrowheads="1"/>
          </p:cNvSpPr>
          <p:nvPr/>
        </p:nvSpPr>
        <p:spPr bwMode="auto">
          <a:xfrm>
            <a:off x="462361" y="434816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9232" name="23 CuadroTexto"/>
          <p:cNvSpPr txBox="1">
            <a:spLocks noChangeArrowheads="1"/>
          </p:cNvSpPr>
          <p:nvPr/>
        </p:nvSpPr>
        <p:spPr bwMode="auto">
          <a:xfrm>
            <a:off x="1601127" y="436562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9233" name="24 CuadroTexto"/>
          <p:cNvSpPr txBox="1">
            <a:spLocks noChangeArrowheads="1"/>
          </p:cNvSpPr>
          <p:nvPr/>
        </p:nvSpPr>
        <p:spPr bwMode="auto">
          <a:xfrm>
            <a:off x="3442627" y="436562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9234" name="25 CuadroTexto"/>
          <p:cNvSpPr txBox="1">
            <a:spLocks noChangeArrowheads="1"/>
          </p:cNvSpPr>
          <p:nvPr/>
        </p:nvSpPr>
        <p:spPr bwMode="auto">
          <a:xfrm>
            <a:off x="4934876" y="434816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9235" name="26 CuadroTexto"/>
          <p:cNvSpPr txBox="1">
            <a:spLocks noChangeArrowheads="1"/>
          </p:cNvSpPr>
          <p:nvPr/>
        </p:nvSpPr>
        <p:spPr bwMode="auto">
          <a:xfrm>
            <a:off x="432727" y="467042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9236" name="27 CuadroTexto"/>
          <p:cNvSpPr txBox="1">
            <a:spLocks noChangeArrowheads="1"/>
          </p:cNvSpPr>
          <p:nvPr/>
        </p:nvSpPr>
        <p:spPr bwMode="auto">
          <a:xfrm>
            <a:off x="1571494" y="46878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9237" name="28 CuadroTexto"/>
          <p:cNvSpPr txBox="1">
            <a:spLocks noChangeArrowheads="1"/>
          </p:cNvSpPr>
          <p:nvPr/>
        </p:nvSpPr>
        <p:spPr bwMode="auto">
          <a:xfrm>
            <a:off x="3410877" y="468788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9238" name="29 CuadroTexto"/>
          <p:cNvSpPr txBox="1">
            <a:spLocks noChangeArrowheads="1"/>
          </p:cNvSpPr>
          <p:nvPr/>
        </p:nvSpPr>
        <p:spPr bwMode="auto">
          <a:xfrm>
            <a:off x="4903127" y="467042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9239" name="30 CuadroTexto"/>
          <p:cNvSpPr txBox="1">
            <a:spLocks noChangeArrowheads="1"/>
          </p:cNvSpPr>
          <p:nvPr/>
        </p:nvSpPr>
        <p:spPr bwMode="auto">
          <a:xfrm>
            <a:off x="7055345" y="434498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9240" name="31 CuadroTexto"/>
          <p:cNvSpPr txBox="1">
            <a:spLocks noChangeArrowheads="1"/>
          </p:cNvSpPr>
          <p:nvPr/>
        </p:nvSpPr>
        <p:spPr bwMode="auto">
          <a:xfrm>
            <a:off x="8323230" y="43449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9241" name="32 CuadroTexto"/>
          <p:cNvSpPr txBox="1">
            <a:spLocks noChangeArrowheads="1"/>
          </p:cNvSpPr>
          <p:nvPr/>
        </p:nvSpPr>
        <p:spPr bwMode="auto">
          <a:xfrm>
            <a:off x="10450479" y="437673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9242" name="34 CuadroTexto"/>
          <p:cNvSpPr txBox="1">
            <a:spLocks noChangeArrowheads="1"/>
          </p:cNvSpPr>
          <p:nvPr/>
        </p:nvSpPr>
        <p:spPr bwMode="auto">
          <a:xfrm>
            <a:off x="7055345" y="470535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9243" name="35 CuadroTexto"/>
          <p:cNvSpPr txBox="1">
            <a:spLocks noChangeArrowheads="1"/>
          </p:cNvSpPr>
          <p:nvPr/>
        </p:nvSpPr>
        <p:spPr bwMode="auto">
          <a:xfrm>
            <a:off x="8304179" y="470535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9244" name="36 CuadroTexto"/>
          <p:cNvSpPr txBox="1">
            <a:spLocks noChangeArrowheads="1"/>
          </p:cNvSpPr>
          <p:nvPr/>
        </p:nvSpPr>
        <p:spPr bwMode="auto">
          <a:xfrm>
            <a:off x="10450479" y="473551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9245" name="26 CuadroTexto"/>
          <p:cNvSpPr txBox="1">
            <a:spLocks noChangeArrowheads="1"/>
          </p:cNvSpPr>
          <p:nvPr/>
        </p:nvSpPr>
        <p:spPr bwMode="auto">
          <a:xfrm>
            <a:off x="432727" y="5049839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9246" name="27 CuadroTexto"/>
          <p:cNvSpPr txBox="1">
            <a:spLocks noChangeArrowheads="1"/>
          </p:cNvSpPr>
          <p:nvPr/>
        </p:nvSpPr>
        <p:spPr bwMode="auto">
          <a:xfrm>
            <a:off x="1698494" y="5067300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9247" name="28 CuadroTexto"/>
          <p:cNvSpPr txBox="1">
            <a:spLocks noChangeArrowheads="1"/>
          </p:cNvSpPr>
          <p:nvPr/>
        </p:nvSpPr>
        <p:spPr bwMode="auto">
          <a:xfrm>
            <a:off x="3410877" y="506730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9248" name="29 CuadroTexto"/>
          <p:cNvSpPr txBox="1">
            <a:spLocks noChangeArrowheads="1"/>
          </p:cNvSpPr>
          <p:nvPr/>
        </p:nvSpPr>
        <p:spPr bwMode="auto">
          <a:xfrm>
            <a:off x="4903127" y="5049839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9245" grpId="0"/>
      <p:bldP spid="9246" grpId="0"/>
      <p:bldP spid="9247" grpId="0"/>
      <p:bldP spid="9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3" y="400484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91" y="400484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1 CuadroTexto"/>
          <p:cNvSpPr txBox="1">
            <a:spLocks noChangeArrowheads="1"/>
          </p:cNvSpPr>
          <p:nvPr/>
        </p:nvSpPr>
        <p:spPr bwMode="auto">
          <a:xfrm>
            <a:off x="275332" y="363654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0246" name="13 CuadroTexto"/>
          <p:cNvSpPr txBox="1">
            <a:spLocks noChangeArrowheads="1"/>
          </p:cNvSpPr>
          <p:nvPr/>
        </p:nvSpPr>
        <p:spPr bwMode="auto">
          <a:xfrm>
            <a:off x="6939791" y="370797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1" y="1322388"/>
            <a:ext cx="91481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Clave = Es un atributo que tiene un valor que no se repite. Es decir cada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tupla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tiene un valor único para ese atributo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402332" y="4128666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0249" name="16 CuadroTexto"/>
          <p:cNvSpPr txBox="1">
            <a:spLocks noChangeArrowheads="1"/>
          </p:cNvSpPr>
          <p:nvPr/>
        </p:nvSpPr>
        <p:spPr bwMode="auto">
          <a:xfrm>
            <a:off x="1716782" y="4128666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0250" name="17 CuadroTexto"/>
          <p:cNvSpPr txBox="1">
            <a:spLocks noChangeArrowheads="1"/>
          </p:cNvSpPr>
          <p:nvPr/>
        </p:nvSpPr>
        <p:spPr bwMode="auto">
          <a:xfrm>
            <a:off x="3380482" y="4128666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0251" name="18 CuadroTexto"/>
          <p:cNvSpPr txBox="1">
            <a:spLocks noChangeArrowheads="1"/>
          </p:cNvSpPr>
          <p:nvPr/>
        </p:nvSpPr>
        <p:spPr bwMode="auto">
          <a:xfrm>
            <a:off x="5018781" y="4128666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0252" name="19 CuadroTexto"/>
          <p:cNvSpPr txBox="1">
            <a:spLocks noChangeArrowheads="1"/>
          </p:cNvSpPr>
          <p:nvPr/>
        </p:nvSpPr>
        <p:spPr bwMode="auto">
          <a:xfrm>
            <a:off x="6939791" y="4128666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0253" name="20 CuadroTexto"/>
          <p:cNvSpPr txBox="1">
            <a:spLocks noChangeArrowheads="1"/>
          </p:cNvSpPr>
          <p:nvPr/>
        </p:nvSpPr>
        <p:spPr bwMode="auto">
          <a:xfrm>
            <a:off x="8315625" y="414930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0254" name="21 CuadroTexto"/>
          <p:cNvSpPr txBox="1">
            <a:spLocks noChangeArrowheads="1"/>
          </p:cNvSpPr>
          <p:nvPr/>
        </p:nvSpPr>
        <p:spPr bwMode="auto">
          <a:xfrm>
            <a:off x="10203691" y="416041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0255" name="22 CuadroTexto"/>
          <p:cNvSpPr txBox="1">
            <a:spLocks noChangeArrowheads="1"/>
          </p:cNvSpPr>
          <p:nvPr/>
        </p:nvSpPr>
        <p:spPr bwMode="auto">
          <a:xfrm>
            <a:off x="402333" y="449220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0256" name="23 CuadroTexto"/>
          <p:cNvSpPr txBox="1">
            <a:spLocks noChangeArrowheads="1"/>
          </p:cNvSpPr>
          <p:nvPr/>
        </p:nvSpPr>
        <p:spPr bwMode="auto">
          <a:xfrm>
            <a:off x="1541099" y="450966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0257" name="24 CuadroTexto"/>
          <p:cNvSpPr txBox="1">
            <a:spLocks noChangeArrowheads="1"/>
          </p:cNvSpPr>
          <p:nvPr/>
        </p:nvSpPr>
        <p:spPr bwMode="auto">
          <a:xfrm>
            <a:off x="3382599" y="450966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0258" name="25 CuadroTexto"/>
          <p:cNvSpPr txBox="1">
            <a:spLocks noChangeArrowheads="1"/>
          </p:cNvSpPr>
          <p:nvPr/>
        </p:nvSpPr>
        <p:spPr bwMode="auto">
          <a:xfrm>
            <a:off x="4874848" y="449220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0259" name="26 CuadroTexto"/>
          <p:cNvSpPr txBox="1">
            <a:spLocks noChangeArrowheads="1"/>
          </p:cNvSpPr>
          <p:nvPr/>
        </p:nvSpPr>
        <p:spPr bwMode="auto">
          <a:xfrm>
            <a:off x="372699" y="481446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0260" name="27 CuadroTexto"/>
          <p:cNvSpPr txBox="1">
            <a:spLocks noChangeArrowheads="1"/>
          </p:cNvSpPr>
          <p:nvPr/>
        </p:nvSpPr>
        <p:spPr bwMode="auto">
          <a:xfrm>
            <a:off x="1511466" y="483192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0261" name="28 CuadroTexto"/>
          <p:cNvSpPr txBox="1">
            <a:spLocks noChangeArrowheads="1"/>
          </p:cNvSpPr>
          <p:nvPr/>
        </p:nvSpPr>
        <p:spPr bwMode="auto">
          <a:xfrm>
            <a:off x="3350849" y="483192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0262" name="29 CuadroTexto"/>
          <p:cNvSpPr txBox="1">
            <a:spLocks noChangeArrowheads="1"/>
          </p:cNvSpPr>
          <p:nvPr/>
        </p:nvSpPr>
        <p:spPr bwMode="auto">
          <a:xfrm>
            <a:off x="4843099" y="481446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0263" name="30 CuadroTexto"/>
          <p:cNvSpPr txBox="1">
            <a:spLocks noChangeArrowheads="1"/>
          </p:cNvSpPr>
          <p:nvPr/>
        </p:nvSpPr>
        <p:spPr bwMode="auto">
          <a:xfrm>
            <a:off x="7035040" y="448902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0264" name="31 CuadroTexto"/>
          <p:cNvSpPr txBox="1">
            <a:spLocks noChangeArrowheads="1"/>
          </p:cNvSpPr>
          <p:nvPr/>
        </p:nvSpPr>
        <p:spPr bwMode="auto">
          <a:xfrm>
            <a:off x="8302925" y="448902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0265" name="32 CuadroTexto"/>
          <p:cNvSpPr txBox="1">
            <a:spLocks noChangeArrowheads="1"/>
          </p:cNvSpPr>
          <p:nvPr/>
        </p:nvSpPr>
        <p:spPr bwMode="auto">
          <a:xfrm>
            <a:off x="10430173" y="452077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0266" name="34 CuadroTexto"/>
          <p:cNvSpPr txBox="1">
            <a:spLocks noChangeArrowheads="1"/>
          </p:cNvSpPr>
          <p:nvPr/>
        </p:nvSpPr>
        <p:spPr bwMode="auto">
          <a:xfrm>
            <a:off x="7035040" y="484939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0267" name="35 CuadroTexto"/>
          <p:cNvSpPr txBox="1">
            <a:spLocks noChangeArrowheads="1"/>
          </p:cNvSpPr>
          <p:nvPr/>
        </p:nvSpPr>
        <p:spPr bwMode="auto">
          <a:xfrm>
            <a:off x="8283874" y="484939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0268" name="36 CuadroTexto"/>
          <p:cNvSpPr txBox="1">
            <a:spLocks noChangeArrowheads="1"/>
          </p:cNvSpPr>
          <p:nvPr/>
        </p:nvSpPr>
        <p:spPr bwMode="auto">
          <a:xfrm>
            <a:off x="10430173" y="487955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0269" name="26 CuadroTexto"/>
          <p:cNvSpPr txBox="1">
            <a:spLocks noChangeArrowheads="1"/>
          </p:cNvSpPr>
          <p:nvPr/>
        </p:nvSpPr>
        <p:spPr bwMode="auto">
          <a:xfrm>
            <a:off x="372699" y="5193879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0270" name="27 CuadroTexto"/>
          <p:cNvSpPr txBox="1">
            <a:spLocks noChangeArrowheads="1"/>
          </p:cNvSpPr>
          <p:nvPr/>
        </p:nvSpPr>
        <p:spPr bwMode="auto">
          <a:xfrm>
            <a:off x="1638466" y="5211340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0271" name="28 CuadroTexto"/>
          <p:cNvSpPr txBox="1">
            <a:spLocks noChangeArrowheads="1"/>
          </p:cNvSpPr>
          <p:nvPr/>
        </p:nvSpPr>
        <p:spPr bwMode="auto">
          <a:xfrm>
            <a:off x="3350849" y="521134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0272" name="29 CuadroTexto"/>
          <p:cNvSpPr txBox="1">
            <a:spLocks noChangeArrowheads="1"/>
          </p:cNvSpPr>
          <p:nvPr/>
        </p:nvSpPr>
        <p:spPr bwMode="auto">
          <a:xfrm>
            <a:off x="4843099" y="5193879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2" name="1 Elipse"/>
          <p:cNvSpPr/>
          <p:nvPr/>
        </p:nvSpPr>
        <p:spPr>
          <a:xfrm>
            <a:off x="103882" y="4004840"/>
            <a:ext cx="1699684" cy="4318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4" name="33 Elipse"/>
          <p:cNvSpPr/>
          <p:nvPr/>
        </p:nvSpPr>
        <p:spPr>
          <a:xfrm>
            <a:off x="6651925" y="4038178"/>
            <a:ext cx="1697567" cy="4318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336551" y="2689102"/>
            <a:ext cx="1180888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También se la llama “clave primaria”</a:t>
            </a: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2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3" y="4076848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2" y="4076848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1 CuadroTexto"/>
          <p:cNvSpPr txBox="1">
            <a:spLocks noChangeArrowheads="1"/>
          </p:cNvSpPr>
          <p:nvPr/>
        </p:nvSpPr>
        <p:spPr bwMode="auto">
          <a:xfrm>
            <a:off x="275332" y="370854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1270" name="13 CuadroTexto"/>
          <p:cNvSpPr txBox="1">
            <a:spLocks noChangeArrowheads="1"/>
          </p:cNvSpPr>
          <p:nvPr/>
        </p:nvSpPr>
        <p:spPr bwMode="auto">
          <a:xfrm>
            <a:off x="6960096" y="3707186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1" y="1196975"/>
            <a:ext cx="917397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Clave Foránea = Es un atributo que solo puede tener valores que ya existen en la clave primaria de otra tabla.</a:t>
            </a:r>
          </a:p>
        </p:txBody>
      </p:sp>
      <p:sp>
        <p:nvSpPr>
          <p:cNvPr id="11272" name="9 CuadroTexto"/>
          <p:cNvSpPr txBox="1">
            <a:spLocks noChangeArrowheads="1"/>
          </p:cNvSpPr>
          <p:nvPr/>
        </p:nvSpPr>
        <p:spPr bwMode="auto">
          <a:xfrm>
            <a:off x="402332" y="420067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1273" name="16 CuadroTexto"/>
          <p:cNvSpPr txBox="1">
            <a:spLocks noChangeArrowheads="1"/>
          </p:cNvSpPr>
          <p:nvPr/>
        </p:nvSpPr>
        <p:spPr bwMode="auto">
          <a:xfrm>
            <a:off x="1716782" y="4200674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4" name="17 CuadroTexto"/>
          <p:cNvSpPr txBox="1">
            <a:spLocks noChangeArrowheads="1"/>
          </p:cNvSpPr>
          <p:nvPr/>
        </p:nvSpPr>
        <p:spPr bwMode="auto">
          <a:xfrm>
            <a:off x="3380482" y="4200674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1275" name="18 CuadroTexto"/>
          <p:cNvSpPr txBox="1">
            <a:spLocks noChangeArrowheads="1"/>
          </p:cNvSpPr>
          <p:nvPr/>
        </p:nvSpPr>
        <p:spPr bwMode="auto">
          <a:xfrm>
            <a:off x="5018781" y="420067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1276" name="19 CuadroTexto"/>
          <p:cNvSpPr txBox="1">
            <a:spLocks noChangeArrowheads="1"/>
          </p:cNvSpPr>
          <p:nvPr/>
        </p:nvSpPr>
        <p:spPr bwMode="auto">
          <a:xfrm>
            <a:off x="6960361" y="420067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1277" name="20 CuadroTexto"/>
          <p:cNvSpPr txBox="1">
            <a:spLocks noChangeArrowheads="1"/>
          </p:cNvSpPr>
          <p:nvPr/>
        </p:nvSpPr>
        <p:spPr bwMode="auto">
          <a:xfrm>
            <a:off x="8336195" y="4221312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8" name="21 CuadroTexto"/>
          <p:cNvSpPr txBox="1">
            <a:spLocks noChangeArrowheads="1"/>
          </p:cNvSpPr>
          <p:nvPr/>
        </p:nvSpPr>
        <p:spPr bwMode="auto">
          <a:xfrm>
            <a:off x="10224261" y="4232424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1279" name="22 CuadroTexto"/>
          <p:cNvSpPr txBox="1">
            <a:spLocks noChangeArrowheads="1"/>
          </p:cNvSpPr>
          <p:nvPr/>
        </p:nvSpPr>
        <p:spPr bwMode="auto">
          <a:xfrm>
            <a:off x="402333" y="4564212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1280" name="23 CuadroTexto"/>
          <p:cNvSpPr txBox="1">
            <a:spLocks noChangeArrowheads="1"/>
          </p:cNvSpPr>
          <p:nvPr/>
        </p:nvSpPr>
        <p:spPr bwMode="auto">
          <a:xfrm>
            <a:off x="1541099" y="4581674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1281" name="24 CuadroTexto"/>
          <p:cNvSpPr txBox="1">
            <a:spLocks noChangeArrowheads="1"/>
          </p:cNvSpPr>
          <p:nvPr/>
        </p:nvSpPr>
        <p:spPr bwMode="auto">
          <a:xfrm>
            <a:off x="3382599" y="4581674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1282" name="25 CuadroTexto"/>
          <p:cNvSpPr txBox="1">
            <a:spLocks noChangeArrowheads="1"/>
          </p:cNvSpPr>
          <p:nvPr/>
        </p:nvSpPr>
        <p:spPr bwMode="auto">
          <a:xfrm>
            <a:off x="4874848" y="4564212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1283" name="26 CuadroTexto"/>
          <p:cNvSpPr txBox="1">
            <a:spLocks noChangeArrowheads="1"/>
          </p:cNvSpPr>
          <p:nvPr/>
        </p:nvSpPr>
        <p:spPr bwMode="auto">
          <a:xfrm>
            <a:off x="372699" y="4886474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1284" name="27 CuadroTexto"/>
          <p:cNvSpPr txBox="1">
            <a:spLocks noChangeArrowheads="1"/>
          </p:cNvSpPr>
          <p:nvPr/>
        </p:nvSpPr>
        <p:spPr bwMode="auto">
          <a:xfrm>
            <a:off x="1511466" y="490393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1285" name="28 CuadroTexto"/>
          <p:cNvSpPr txBox="1">
            <a:spLocks noChangeArrowheads="1"/>
          </p:cNvSpPr>
          <p:nvPr/>
        </p:nvSpPr>
        <p:spPr bwMode="auto">
          <a:xfrm>
            <a:off x="3350849" y="4903937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1286" name="29 CuadroTexto"/>
          <p:cNvSpPr txBox="1">
            <a:spLocks noChangeArrowheads="1"/>
          </p:cNvSpPr>
          <p:nvPr/>
        </p:nvSpPr>
        <p:spPr bwMode="auto">
          <a:xfrm>
            <a:off x="4843099" y="4886474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1287" name="30 CuadroTexto"/>
          <p:cNvSpPr txBox="1">
            <a:spLocks noChangeArrowheads="1"/>
          </p:cNvSpPr>
          <p:nvPr/>
        </p:nvSpPr>
        <p:spPr bwMode="auto">
          <a:xfrm>
            <a:off x="7055611" y="4561037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1288" name="31 CuadroTexto"/>
          <p:cNvSpPr txBox="1">
            <a:spLocks noChangeArrowheads="1"/>
          </p:cNvSpPr>
          <p:nvPr/>
        </p:nvSpPr>
        <p:spPr bwMode="auto">
          <a:xfrm>
            <a:off x="8323495" y="456103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1289" name="32 CuadroTexto"/>
          <p:cNvSpPr txBox="1">
            <a:spLocks noChangeArrowheads="1"/>
          </p:cNvSpPr>
          <p:nvPr/>
        </p:nvSpPr>
        <p:spPr bwMode="auto">
          <a:xfrm>
            <a:off x="10450744" y="4592787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1290" name="34 CuadroTexto"/>
          <p:cNvSpPr txBox="1">
            <a:spLocks noChangeArrowheads="1"/>
          </p:cNvSpPr>
          <p:nvPr/>
        </p:nvSpPr>
        <p:spPr bwMode="auto">
          <a:xfrm>
            <a:off x="7055611" y="492139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1291" name="35 CuadroTexto"/>
          <p:cNvSpPr txBox="1">
            <a:spLocks noChangeArrowheads="1"/>
          </p:cNvSpPr>
          <p:nvPr/>
        </p:nvSpPr>
        <p:spPr bwMode="auto">
          <a:xfrm>
            <a:off x="8304445" y="4921399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1292" name="36 CuadroTexto"/>
          <p:cNvSpPr txBox="1">
            <a:spLocks noChangeArrowheads="1"/>
          </p:cNvSpPr>
          <p:nvPr/>
        </p:nvSpPr>
        <p:spPr bwMode="auto">
          <a:xfrm>
            <a:off x="10450744" y="4951561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1293" name="26 CuadroTexto"/>
          <p:cNvSpPr txBox="1">
            <a:spLocks noChangeArrowheads="1"/>
          </p:cNvSpPr>
          <p:nvPr/>
        </p:nvSpPr>
        <p:spPr bwMode="auto">
          <a:xfrm>
            <a:off x="372699" y="5265887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1294" name="27 CuadroTexto"/>
          <p:cNvSpPr txBox="1">
            <a:spLocks noChangeArrowheads="1"/>
          </p:cNvSpPr>
          <p:nvPr/>
        </p:nvSpPr>
        <p:spPr bwMode="auto">
          <a:xfrm>
            <a:off x="1638466" y="5283348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1295" name="28 CuadroTexto"/>
          <p:cNvSpPr txBox="1">
            <a:spLocks noChangeArrowheads="1"/>
          </p:cNvSpPr>
          <p:nvPr/>
        </p:nvSpPr>
        <p:spPr bwMode="auto">
          <a:xfrm>
            <a:off x="3350849" y="528334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1296" name="29 CuadroTexto"/>
          <p:cNvSpPr txBox="1">
            <a:spLocks noChangeArrowheads="1"/>
          </p:cNvSpPr>
          <p:nvPr/>
        </p:nvSpPr>
        <p:spPr bwMode="auto">
          <a:xfrm>
            <a:off x="4843099" y="5265887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3" y="2546920"/>
            <a:ext cx="9503761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Las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FKs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impiden que los datos puedan tomar valores inválidos (Integridad Referencial)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1 CuadroTexto"/>
          <p:cNvSpPr txBox="1">
            <a:spLocks noChangeArrowheads="1"/>
          </p:cNvSpPr>
          <p:nvPr/>
        </p:nvSpPr>
        <p:spPr bwMode="auto">
          <a:xfrm>
            <a:off x="527051" y="349250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2294" name="13 CuadroTexto"/>
          <p:cNvSpPr txBox="1">
            <a:spLocks noChangeArrowheads="1"/>
          </p:cNvSpPr>
          <p:nvPr/>
        </p:nvSpPr>
        <p:spPr bwMode="auto">
          <a:xfrm>
            <a:off x="7056042" y="356393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12295" name="9 CuadroTexto"/>
          <p:cNvSpPr txBox="1">
            <a:spLocks noChangeArrowheads="1"/>
          </p:cNvSpPr>
          <p:nvPr/>
        </p:nvSpPr>
        <p:spPr bwMode="auto">
          <a:xfrm>
            <a:off x="654051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2296" name="16 CuadroTexto"/>
          <p:cNvSpPr txBox="1">
            <a:spLocks noChangeArrowheads="1"/>
          </p:cNvSpPr>
          <p:nvPr/>
        </p:nvSpPr>
        <p:spPr bwMode="auto">
          <a:xfrm>
            <a:off x="1968501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2297" name="17 CuadroTexto"/>
          <p:cNvSpPr txBox="1">
            <a:spLocks noChangeArrowheads="1"/>
          </p:cNvSpPr>
          <p:nvPr/>
        </p:nvSpPr>
        <p:spPr bwMode="auto">
          <a:xfrm>
            <a:off x="3632201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270500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2299" name="20 CuadroTexto"/>
          <p:cNvSpPr txBox="1">
            <a:spLocks noChangeArrowheads="1"/>
          </p:cNvSpPr>
          <p:nvPr/>
        </p:nvSpPr>
        <p:spPr bwMode="auto">
          <a:xfrm>
            <a:off x="8431875" y="400526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2300" name="21 CuadroTexto"/>
          <p:cNvSpPr txBox="1">
            <a:spLocks noChangeArrowheads="1"/>
          </p:cNvSpPr>
          <p:nvPr/>
        </p:nvSpPr>
        <p:spPr bwMode="auto">
          <a:xfrm>
            <a:off x="10319941" y="401637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2301" name="22 CuadroTexto"/>
          <p:cNvSpPr txBox="1">
            <a:spLocks noChangeArrowheads="1"/>
          </p:cNvSpPr>
          <p:nvPr/>
        </p:nvSpPr>
        <p:spPr bwMode="auto">
          <a:xfrm>
            <a:off x="654052" y="434816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2302" name="23 CuadroTexto"/>
          <p:cNvSpPr txBox="1">
            <a:spLocks noChangeArrowheads="1"/>
          </p:cNvSpPr>
          <p:nvPr/>
        </p:nvSpPr>
        <p:spPr bwMode="auto">
          <a:xfrm>
            <a:off x="1792817" y="436562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2303" name="24 CuadroTexto"/>
          <p:cNvSpPr txBox="1">
            <a:spLocks noChangeArrowheads="1"/>
          </p:cNvSpPr>
          <p:nvPr/>
        </p:nvSpPr>
        <p:spPr bwMode="auto">
          <a:xfrm>
            <a:off x="3634318" y="436562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2304" name="25 CuadroTexto"/>
          <p:cNvSpPr txBox="1">
            <a:spLocks noChangeArrowheads="1"/>
          </p:cNvSpPr>
          <p:nvPr/>
        </p:nvSpPr>
        <p:spPr bwMode="auto">
          <a:xfrm>
            <a:off x="5126567" y="434816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2305" name="26 CuadroTexto"/>
          <p:cNvSpPr txBox="1">
            <a:spLocks noChangeArrowheads="1"/>
          </p:cNvSpPr>
          <p:nvPr/>
        </p:nvSpPr>
        <p:spPr bwMode="auto">
          <a:xfrm>
            <a:off x="624418" y="467042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2306" name="27 CuadroTexto"/>
          <p:cNvSpPr txBox="1">
            <a:spLocks noChangeArrowheads="1"/>
          </p:cNvSpPr>
          <p:nvPr/>
        </p:nvSpPr>
        <p:spPr bwMode="auto">
          <a:xfrm>
            <a:off x="1763185" y="46878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2307" name="28 CuadroTexto"/>
          <p:cNvSpPr txBox="1">
            <a:spLocks noChangeArrowheads="1"/>
          </p:cNvSpPr>
          <p:nvPr/>
        </p:nvSpPr>
        <p:spPr bwMode="auto">
          <a:xfrm>
            <a:off x="3602567" y="468788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2308" name="29 CuadroTexto"/>
          <p:cNvSpPr txBox="1">
            <a:spLocks noChangeArrowheads="1"/>
          </p:cNvSpPr>
          <p:nvPr/>
        </p:nvSpPr>
        <p:spPr bwMode="auto">
          <a:xfrm>
            <a:off x="5094818" y="467042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2309" name="30 CuadroTexto"/>
          <p:cNvSpPr txBox="1">
            <a:spLocks noChangeArrowheads="1"/>
          </p:cNvSpPr>
          <p:nvPr/>
        </p:nvSpPr>
        <p:spPr bwMode="auto">
          <a:xfrm>
            <a:off x="7151291" y="434498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2310" name="31 CuadroTexto"/>
          <p:cNvSpPr txBox="1">
            <a:spLocks noChangeArrowheads="1"/>
          </p:cNvSpPr>
          <p:nvPr/>
        </p:nvSpPr>
        <p:spPr bwMode="auto">
          <a:xfrm>
            <a:off x="8419175" y="43449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2311" name="32 CuadroTexto"/>
          <p:cNvSpPr txBox="1">
            <a:spLocks noChangeArrowheads="1"/>
          </p:cNvSpPr>
          <p:nvPr/>
        </p:nvSpPr>
        <p:spPr bwMode="auto">
          <a:xfrm>
            <a:off x="10546424" y="437673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2312" name="34 CuadroTexto"/>
          <p:cNvSpPr txBox="1">
            <a:spLocks noChangeArrowheads="1"/>
          </p:cNvSpPr>
          <p:nvPr/>
        </p:nvSpPr>
        <p:spPr bwMode="auto">
          <a:xfrm>
            <a:off x="7151291" y="470535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2313" name="35 CuadroTexto"/>
          <p:cNvSpPr txBox="1">
            <a:spLocks noChangeArrowheads="1"/>
          </p:cNvSpPr>
          <p:nvPr/>
        </p:nvSpPr>
        <p:spPr bwMode="auto">
          <a:xfrm>
            <a:off x="8400125" y="470535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2314" name="36 CuadroTexto"/>
          <p:cNvSpPr txBox="1">
            <a:spLocks noChangeArrowheads="1"/>
          </p:cNvSpPr>
          <p:nvPr/>
        </p:nvSpPr>
        <p:spPr bwMode="auto">
          <a:xfrm>
            <a:off x="10546424" y="473551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2315" name="26 CuadroTexto"/>
          <p:cNvSpPr txBox="1">
            <a:spLocks noChangeArrowheads="1"/>
          </p:cNvSpPr>
          <p:nvPr/>
        </p:nvSpPr>
        <p:spPr bwMode="auto">
          <a:xfrm>
            <a:off x="624418" y="5049839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2316" name="27 CuadroTexto"/>
          <p:cNvSpPr txBox="1">
            <a:spLocks noChangeArrowheads="1"/>
          </p:cNvSpPr>
          <p:nvPr/>
        </p:nvSpPr>
        <p:spPr bwMode="auto">
          <a:xfrm>
            <a:off x="1890185" y="5067300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2317" name="28 CuadroTexto"/>
          <p:cNvSpPr txBox="1">
            <a:spLocks noChangeArrowheads="1"/>
          </p:cNvSpPr>
          <p:nvPr/>
        </p:nvSpPr>
        <p:spPr bwMode="auto">
          <a:xfrm>
            <a:off x="3602567" y="506730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2318" name="29 CuadroTexto"/>
          <p:cNvSpPr txBox="1">
            <a:spLocks noChangeArrowheads="1"/>
          </p:cNvSpPr>
          <p:nvPr/>
        </p:nvSpPr>
        <p:spPr bwMode="auto">
          <a:xfrm>
            <a:off x="5094818" y="5049839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84" y="1563688"/>
            <a:ext cx="398568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9 CuadroTexto"/>
          <p:cNvSpPr txBox="1">
            <a:spLocks noChangeArrowheads="1"/>
          </p:cNvSpPr>
          <p:nvPr/>
        </p:nvSpPr>
        <p:spPr bwMode="auto">
          <a:xfrm>
            <a:off x="5039784" y="1608139"/>
            <a:ext cx="21505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Legajo_profesor</a:t>
            </a:r>
          </a:p>
        </p:txBody>
      </p:sp>
      <p:sp>
        <p:nvSpPr>
          <p:cNvPr id="12321" name="9 CuadroTexto"/>
          <p:cNvSpPr txBox="1">
            <a:spLocks noChangeArrowheads="1"/>
          </p:cNvSpPr>
          <p:nvPr/>
        </p:nvSpPr>
        <p:spPr bwMode="auto">
          <a:xfrm>
            <a:off x="7183042" y="3984625"/>
            <a:ext cx="12488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38" name="9 CuadroTexto"/>
          <p:cNvSpPr txBox="1">
            <a:spLocks noChangeArrowheads="1"/>
          </p:cNvSpPr>
          <p:nvPr/>
        </p:nvSpPr>
        <p:spPr bwMode="auto">
          <a:xfrm>
            <a:off x="7190317" y="1609725"/>
            <a:ext cx="177588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Código_mat</a:t>
            </a:r>
          </a:p>
        </p:txBody>
      </p:sp>
      <p:sp>
        <p:nvSpPr>
          <p:cNvPr id="12323" name="7 CuadroTexto"/>
          <p:cNvSpPr txBox="1">
            <a:spLocks noChangeArrowheads="1"/>
          </p:cNvSpPr>
          <p:nvPr/>
        </p:nvSpPr>
        <p:spPr bwMode="auto">
          <a:xfrm>
            <a:off x="1" y="1196975"/>
            <a:ext cx="4239684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>
                <a:solidFill>
                  <a:schemeClr val="tx2"/>
                </a:solidFill>
                <a:latin typeface="Arial" charset="0"/>
              </a:rPr>
              <a:t>Clave Foránea</a:t>
            </a:r>
          </a:p>
        </p:txBody>
      </p:sp>
      <p:sp>
        <p:nvSpPr>
          <p:cNvPr id="40" name="22 CuadroTexto"/>
          <p:cNvSpPr txBox="1">
            <a:spLocks noChangeArrowheads="1"/>
          </p:cNvSpPr>
          <p:nvPr/>
        </p:nvSpPr>
        <p:spPr bwMode="auto">
          <a:xfrm>
            <a:off x="5458885" y="191611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41" name="34 CuadroTexto"/>
          <p:cNvSpPr txBox="1">
            <a:spLocks noChangeArrowheads="1"/>
          </p:cNvSpPr>
          <p:nvPr/>
        </p:nvSpPr>
        <p:spPr bwMode="auto">
          <a:xfrm>
            <a:off x="7359652" y="191611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42" name="26 CuadroTexto"/>
          <p:cNvSpPr txBox="1">
            <a:spLocks noChangeArrowheads="1"/>
          </p:cNvSpPr>
          <p:nvPr/>
        </p:nvSpPr>
        <p:spPr bwMode="auto">
          <a:xfrm>
            <a:off x="5458884" y="2181225"/>
            <a:ext cx="131233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43" name="34 CuadroTexto"/>
          <p:cNvSpPr txBox="1">
            <a:spLocks noChangeArrowheads="1"/>
          </p:cNvSpPr>
          <p:nvPr/>
        </p:nvSpPr>
        <p:spPr bwMode="auto">
          <a:xfrm>
            <a:off x="7344833" y="220503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44" name="13 CuadroTexto"/>
          <p:cNvSpPr txBox="1">
            <a:spLocks noChangeArrowheads="1"/>
          </p:cNvSpPr>
          <p:nvPr/>
        </p:nvSpPr>
        <p:spPr bwMode="auto">
          <a:xfrm>
            <a:off x="5135034" y="1268414"/>
            <a:ext cx="30543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DICTA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 flipH="1">
            <a:off x="1678517" y="2181225"/>
            <a:ext cx="4104216" cy="2166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8001000" y="2076451"/>
            <a:ext cx="0" cy="274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12315" idx="0"/>
          </p:cNvCxnSpPr>
          <p:nvPr/>
        </p:nvCxnSpPr>
        <p:spPr>
          <a:xfrm flipH="1">
            <a:off x="1280584" y="2414588"/>
            <a:ext cx="4705349" cy="263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7520517" y="2397197"/>
            <a:ext cx="0" cy="238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7190318" y="1454151"/>
            <a:ext cx="1835149" cy="461963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52 Rectángulo redondeado"/>
          <p:cNvSpPr/>
          <p:nvPr/>
        </p:nvSpPr>
        <p:spPr>
          <a:xfrm>
            <a:off x="4963585" y="1454151"/>
            <a:ext cx="2070100" cy="493713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386389" y="318652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  <p:bldP spid="41" grpId="0"/>
      <p:bldP spid="42" grpId="0"/>
      <p:bldP spid="43" grpId="0"/>
      <p:bldP spid="44" grpId="0"/>
      <p:bldP spid="7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38493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Estructura de la Información UNLu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Modelo de Datos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endParaRPr lang="es-AR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Conceptos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r>
              <a:rPr lang="es-AR" dirty="0">
                <a:solidFill>
                  <a:schemeClr val="tx1"/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2126" y="230728"/>
            <a:ext cx="9829800" cy="8335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4800" dirty="0"/>
              <a:t>Cuestiones preliminares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066800" y="1409847"/>
            <a:ext cx="8520545" cy="428866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s-AR" sz="1600" b="1" dirty="0"/>
              <a:t>Modalidad del Curso:</a:t>
            </a:r>
            <a:r>
              <a:rPr lang="es-AR" sz="1600" dirty="0"/>
              <a:t> </a:t>
            </a:r>
            <a:r>
              <a:rPr lang="es-AR" sz="1400" dirty="0"/>
              <a:t>Teórico-Práctico, explicación de conceptos e implementación de soluciones.</a:t>
            </a:r>
            <a:endParaRPr lang="es-AR" sz="1400" b="1" dirty="0"/>
          </a:p>
          <a:p>
            <a:pPr algn="just">
              <a:lnSpc>
                <a:spcPct val="170000"/>
              </a:lnSpc>
            </a:pPr>
            <a:endParaRPr lang="es-AR" sz="400" b="1" dirty="0"/>
          </a:p>
          <a:p>
            <a:pPr algn="just">
              <a:lnSpc>
                <a:spcPct val="170000"/>
              </a:lnSpc>
            </a:pPr>
            <a:r>
              <a:rPr lang="es-AR" sz="1600" b="1" dirty="0"/>
              <a:t>Cronograma:</a:t>
            </a:r>
          </a:p>
          <a:p>
            <a:pPr lvl="1" algn="just"/>
            <a:r>
              <a:rPr lang="es-AR" sz="1400" b="1" dirty="0"/>
              <a:t>1era clase (Sala 3): </a:t>
            </a:r>
            <a:r>
              <a:rPr lang="es-AR" sz="1400" dirty="0"/>
              <a:t>Lunes 4/11 – Conceptos básicos de información y Modelos de datos</a:t>
            </a:r>
          </a:p>
          <a:p>
            <a:pPr lvl="1" algn="just"/>
            <a:r>
              <a:rPr lang="es-AR" sz="1400" b="1" dirty="0"/>
              <a:t>2da clase (Sala 3): </a:t>
            </a:r>
            <a:r>
              <a:rPr lang="es-AR" sz="1400" dirty="0"/>
              <a:t>Martes 5/11 – Lenguaje de manipulación de datos (DML)</a:t>
            </a:r>
          </a:p>
          <a:p>
            <a:pPr lvl="1" algn="just"/>
            <a:r>
              <a:rPr lang="es-AR" sz="1400" b="1" dirty="0"/>
              <a:t>3ra clase (Sala 3): </a:t>
            </a:r>
            <a:r>
              <a:rPr lang="es-AR" sz="1400" dirty="0"/>
              <a:t>Miércoles 6/11 – Lenguaje de manipulación de datos II (DML) </a:t>
            </a:r>
            <a:endParaRPr lang="es-AR" sz="1400" b="1" dirty="0"/>
          </a:p>
          <a:p>
            <a:pPr lvl="1" algn="just"/>
            <a:r>
              <a:rPr lang="es-AR" sz="1400" b="1" dirty="0"/>
              <a:t>4ta clase? (Sala 3): </a:t>
            </a:r>
            <a:r>
              <a:rPr lang="es-AR" sz="1400" dirty="0"/>
              <a:t>Lunes 7/11 – SQL + Tablas dinámicas</a:t>
            </a:r>
            <a:endParaRPr lang="es-AR" sz="1400" b="1" dirty="0"/>
          </a:p>
          <a:p>
            <a:pPr lvl="1" algn="just"/>
            <a:endParaRPr lang="es-AR" sz="1400" b="1" dirty="0"/>
          </a:p>
          <a:p>
            <a:pPr algn="just">
              <a:lnSpc>
                <a:spcPct val="170000"/>
              </a:lnSpc>
            </a:pPr>
            <a:endParaRPr lang="es-AR" sz="400" b="1" dirty="0"/>
          </a:p>
          <a:p>
            <a:pPr algn="just">
              <a:lnSpc>
                <a:spcPct val="170000"/>
              </a:lnSpc>
            </a:pPr>
            <a:r>
              <a:rPr lang="es-AR" sz="1600" b="1" dirty="0"/>
              <a:t>Evaluación:</a:t>
            </a:r>
            <a:r>
              <a:rPr lang="es-AR" sz="1600" dirty="0"/>
              <a:t> Resolución de un Trabajo Práctico.</a:t>
            </a:r>
            <a:endParaRPr lang="es-AR" sz="1600" b="1" dirty="0"/>
          </a:p>
          <a:p>
            <a:pPr lvl="1" algn="just">
              <a:lnSpc>
                <a:spcPct val="170000"/>
              </a:lnSpc>
            </a:pPr>
            <a:endParaRPr lang="es-AR" sz="1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Datos </a:t>
            </a:r>
            <a:r>
              <a:rPr lang="es-AR" dirty="0" err="1"/>
              <a:t>UNLu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07949"/>
            <a:ext cx="8596668" cy="45019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Tres tablas centrales con muchas tablas auxiliares:</a:t>
            </a:r>
          </a:p>
          <a:p>
            <a:pPr algn="just"/>
            <a:r>
              <a:rPr lang="es-AR" dirty="0"/>
              <a:t>Tablas centrales: </a:t>
            </a:r>
          </a:p>
          <a:p>
            <a:pPr lvl="1" algn="just"/>
            <a:r>
              <a:rPr lang="es-AR" dirty="0"/>
              <a:t>estudiantes, </a:t>
            </a:r>
          </a:p>
          <a:p>
            <a:pPr lvl="1" algn="just"/>
            <a:r>
              <a:rPr lang="es-AR" dirty="0"/>
              <a:t>cursadas, </a:t>
            </a:r>
          </a:p>
          <a:p>
            <a:pPr lvl="1" algn="just"/>
            <a:r>
              <a:rPr lang="es-AR" dirty="0"/>
              <a:t>finales.</a:t>
            </a:r>
          </a:p>
          <a:p>
            <a:pPr lvl="1" algn="just"/>
            <a:endParaRPr lang="es-AR" dirty="0"/>
          </a:p>
          <a:p>
            <a:pPr algn="just"/>
            <a:r>
              <a:rPr lang="es-AR" dirty="0"/>
              <a:t>Tablas auxiliares: </a:t>
            </a:r>
          </a:p>
          <a:p>
            <a:pPr lvl="1" algn="just"/>
            <a:r>
              <a:rPr lang="es-AR" dirty="0"/>
              <a:t>cambios de carrera (fecha, carrera nueva &amp; anterior),</a:t>
            </a:r>
          </a:p>
          <a:p>
            <a:pPr lvl="1" algn="just"/>
            <a:r>
              <a:rPr lang="es-AR" dirty="0"/>
              <a:t>aspirantes, (datos personales, título), </a:t>
            </a:r>
          </a:p>
          <a:p>
            <a:pPr lvl="1" algn="just"/>
            <a:r>
              <a:rPr lang="es-AR" dirty="0"/>
              <a:t>sedes (código, denominación), </a:t>
            </a:r>
          </a:p>
          <a:p>
            <a:pPr lvl="1" algn="just"/>
            <a:r>
              <a:rPr lang="es-AR" dirty="0"/>
              <a:t>títulos (código, denominación), </a:t>
            </a:r>
          </a:p>
          <a:p>
            <a:pPr lvl="1" algn="just"/>
            <a:r>
              <a:rPr lang="es-AR" dirty="0"/>
              <a:t>carreras (código, denominación),</a:t>
            </a:r>
          </a:p>
          <a:p>
            <a:pPr lvl="1" algn="just"/>
            <a:r>
              <a:rPr lang="es-AR" dirty="0" err="1"/>
              <a:t>Etc</a:t>
            </a:r>
            <a:r>
              <a:rPr lang="es-AR" dirty="0"/>
              <a:t>, etc… 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91" y="2034868"/>
            <a:ext cx="2784764" cy="28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s-AR" dirty="0"/>
              <a:t>Tabla Estudiantes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5341" y="1538675"/>
            <a:ext cx="8596668" cy="331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Posee la siguiente estructura: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37525" y="2180791"/>
            <a:ext cx="4298334" cy="148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AR" sz="1600" dirty="0"/>
              <a:t>El campo estado muestra la condición del estudiante en esa Carrera.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Vacío = Regular.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8" y="2180791"/>
            <a:ext cx="23526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50" y="2061728"/>
            <a:ext cx="2028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A3B8139-AFF4-413E-BA27-BADC7EB364A0}"/>
              </a:ext>
            </a:extLst>
          </p:cNvPr>
          <p:cNvSpPr txBox="1">
            <a:spLocks/>
          </p:cNvSpPr>
          <p:nvPr/>
        </p:nvSpPr>
        <p:spPr>
          <a:xfrm>
            <a:off x="5537525" y="4152464"/>
            <a:ext cx="4298334" cy="1723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AR" sz="1600" dirty="0"/>
              <a:t>El modelo de Posgrado es muy similar.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AR" sz="1600" b="1" dirty="0"/>
              <a:t>No existe legajo, los estudiantes se identifican por </a:t>
            </a:r>
            <a:r>
              <a:rPr lang="es-AR" sz="1600" b="1" dirty="0" err="1"/>
              <a:t>tipo_documento</a:t>
            </a:r>
            <a:r>
              <a:rPr lang="es-AR" sz="1600" b="1" dirty="0"/>
              <a:t>, </a:t>
            </a:r>
            <a:r>
              <a:rPr lang="es-AR" sz="1600" b="1" dirty="0" err="1"/>
              <a:t>numero_documento</a:t>
            </a:r>
            <a:r>
              <a:rPr lang="es-AR" sz="1600" b="1" dirty="0"/>
              <a:t> y Carrera.</a:t>
            </a:r>
          </a:p>
          <a:p>
            <a:pPr marL="0" indent="0">
              <a:lnSpc>
                <a:spcPct val="150000"/>
              </a:lnSpc>
              <a:buNone/>
            </a:pPr>
            <a:endParaRPr lang="es-AR" sz="1600" b="1" dirty="0"/>
          </a:p>
          <a:p>
            <a:pPr marL="0" indent="0">
              <a:lnSpc>
                <a:spcPct val="150000"/>
              </a:lnSpc>
              <a:buNone/>
            </a:pP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9559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s-AR" dirty="0"/>
              <a:t>Tabla Cursadas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3594" y="1552529"/>
            <a:ext cx="8596668" cy="331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Posee la siguiente estructura: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15" y="2007611"/>
            <a:ext cx="4899888" cy="327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663102" y="2878111"/>
            <a:ext cx="4298334" cy="2788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AR" sz="1600" dirty="0"/>
              <a:t>El campo condición muestra la condición del estudiante en esa cursada.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valores = {‘P’, ‘R’, ‘L’, ‘A’, ‘’}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En Posgrado existe el campo resultado de cursada = {Aprobado, Desaprobado, Ausente}</a:t>
            </a:r>
          </a:p>
        </p:txBody>
      </p:sp>
    </p:spTree>
    <p:extLst>
      <p:ext uri="{BB962C8B-B14F-4D97-AF65-F5344CB8AC3E}">
        <p14:creationId xmlns:p14="http://schemas.microsoft.com/office/powerpoint/2010/main" val="32908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s-AR" dirty="0"/>
              <a:t>Tabla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3594" y="1552529"/>
            <a:ext cx="8596668" cy="331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Posee la siguiente estructura: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45" y="2144424"/>
            <a:ext cx="4238601" cy="320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24557" y="3005294"/>
            <a:ext cx="4298334" cy="148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AR" sz="1600" dirty="0"/>
              <a:t>En esta tabla se guardan los exámenes, las eximiciones y las equivalencias.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Campo condición = {‘E’, ‘I’, ‘X’, ‘R’, ‘L’}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En Posgrado existe el campo resultado de cursada = {Aprobado, Desaprobado, Ausente}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2908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624" y="387926"/>
            <a:ext cx="8596668" cy="983673"/>
          </a:xfrm>
        </p:spPr>
        <p:txBody>
          <a:bodyPr>
            <a:normAutofit fontScale="90000"/>
          </a:bodyPr>
          <a:lstStyle/>
          <a:p>
            <a:r>
              <a:rPr lang="es-AR" dirty="0"/>
              <a:t>Ahora, a extraer información de las estructuras…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758" y="1718783"/>
            <a:ext cx="8596668" cy="2063507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A partir del modelo de datos anterior, debemos generar información.</a:t>
            </a:r>
          </a:p>
          <a:p>
            <a:pPr algn="just"/>
            <a:r>
              <a:rPr lang="es-AR" dirty="0"/>
              <a:t>La información que debemos generar esta dada por:</a:t>
            </a:r>
          </a:p>
          <a:p>
            <a:pPr lvl="1" algn="just"/>
            <a:r>
              <a:rPr lang="es-AR" dirty="0"/>
              <a:t>Indicadores que generamos (Manual Técnico de Indicadores),</a:t>
            </a:r>
          </a:p>
          <a:p>
            <a:pPr lvl="1" algn="just"/>
            <a:r>
              <a:rPr lang="es-AR" dirty="0"/>
              <a:t>Conceptos dados por el </a:t>
            </a:r>
            <a:r>
              <a:rPr lang="es-AR" b="1" u="sng" dirty="0"/>
              <a:t>dominio</a:t>
            </a:r>
            <a:r>
              <a:rPr lang="es-AR" dirty="0"/>
              <a:t>.</a:t>
            </a:r>
          </a:p>
          <a:p>
            <a:pPr lvl="1" algn="just"/>
            <a:r>
              <a:rPr lang="es-AR" dirty="0"/>
              <a:t>Nuestro dominio es el Sistema de Educación Superior, mas precisamente la </a:t>
            </a:r>
            <a:r>
              <a:rPr lang="es-AR" dirty="0" err="1"/>
              <a:t>UNLu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080654" y="3920836"/>
            <a:ext cx="3408218" cy="25353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>
                <a:solidFill>
                  <a:schemeClr val="accent2"/>
                </a:solidFill>
              </a:rPr>
              <a:t>Conceptos DIU</a:t>
            </a: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403300" y="3906981"/>
            <a:ext cx="3408218" cy="25353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>
                <a:solidFill>
                  <a:schemeClr val="accent2"/>
                </a:solidFill>
              </a:rPr>
              <a:t>Conceptos </a:t>
            </a:r>
            <a:r>
              <a:rPr lang="es-AR" u="sng" dirty="0" err="1">
                <a:solidFill>
                  <a:schemeClr val="accent2"/>
                </a:solidFill>
              </a:rPr>
              <a:t>UNLu</a:t>
            </a:r>
            <a:endParaRPr lang="es-AR" u="sng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519055" y="3214255"/>
            <a:ext cx="568036" cy="55418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39491" y="3214255"/>
            <a:ext cx="2036618" cy="55418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440873" y="4585851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Aspirantes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020292" y="4473526"/>
            <a:ext cx="108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Nuevos Inscriptos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246911" y="4909943"/>
            <a:ext cx="165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NI x equivalencia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246911" y="5336971"/>
            <a:ext cx="12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>
                <a:solidFill>
                  <a:schemeClr val="accent2"/>
                </a:solidFill>
              </a:rPr>
              <a:t>Reinscriptos</a:t>
            </a:r>
            <a:endParaRPr lang="es-AR" sz="1400" b="1" dirty="0">
              <a:solidFill>
                <a:schemeClr val="accent2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20292" y="5009897"/>
            <a:ext cx="12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Egresados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750152" y="5317674"/>
            <a:ext cx="167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>
                <a:solidFill>
                  <a:schemeClr val="accent2"/>
                </a:solidFill>
              </a:rPr>
              <a:t>Eg</a:t>
            </a:r>
            <a:r>
              <a:rPr lang="es-AR" sz="1400" b="1" dirty="0">
                <a:solidFill>
                  <a:schemeClr val="accent2"/>
                </a:solidFill>
              </a:rPr>
              <a:t> x equivalencia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399311" y="5752616"/>
            <a:ext cx="12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Estudiantes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735782" y="4608960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Aspirantes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715531" y="5711046"/>
            <a:ext cx="174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Internacionales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99311" y="6029716"/>
            <a:ext cx="138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extranjeros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937163" y="6078718"/>
            <a:ext cx="138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de ingreso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135132" y="4567390"/>
            <a:ext cx="142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Ingresantes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611081" y="4955330"/>
            <a:ext cx="131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regulares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135131" y="4996746"/>
            <a:ext cx="142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E. </a:t>
            </a:r>
            <a:r>
              <a:rPr lang="es-AR" sz="1400" b="1" dirty="0" err="1">
                <a:solidFill>
                  <a:schemeClr val="accent2"/>
                </a:solidFill>
              </a:rPr>
              <a:t>reinscriptos</a:t>
            </a:r>
            <a:endParaRPr lang="es-AR" sz="1400" b="1" dirty="0">
              <a:solidFill>
                <a:schemeClr val="accent2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206864" y="5315203"/>
            <a:ext cx="90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libres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604182" y="5661582"/>
            <a:ext cx="173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reincorporados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592306" y="5459719"/>
            <a:ext cx="102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activos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232103" y="5919896"/>
            <a:ext cx="102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Egresados</a:t>
            </a:r>
          </a:p>
        </p:txBody>
      </p:sp>
      <p:pic>
        <p:nvPicPr>
          <p:cNvPr id="28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55" y="565157"/>
            <a:ext cx="649800" cy="7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0224" y="3370247"/>
            <a:ext cx="3923765" cy="833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Muchas gracias!!!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77" y="2242248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4697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Estructura de la Información </a:t>
            </a:r>
            <a:r>
              <a:rPr lang="es-AR" sz="1600" b="1" dirty="0" err="1">
                <a:solidFill>
                  <a:schemeClr val="tx1"/>
                </a:solidFill>
              </a:rPr>
              <a:t>UNLu</a:t>
            </a:r>
            <a:endParaRPr lang="es-AR" sz="1600" b="1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Modelo de Datos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endParaRPr lang="es-AR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Conceptos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r>
              <a:rPr lang="es-AR" dirty="0">
                <a:solidFill>
                  <a:schemeClr val="tx1"/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4697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bg1">
                    <a:lumMod val="75000"/>
                  </a:schemeClr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Estructura de la Información </a:t>
            </a:r>
            <a:r>
              <a:rPr lang="es-AR" sz="1600" b="1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sz="1600" b="1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Modelo de Datos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Conceptos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916" y="374073"/>
            <a:ext cx="8596668" cy="734291"/>
          </a:xfrm>
        </p:spPr>
        <p:txBody>
          <a:bodyPr/>
          <a:lstStyle/>
          <a:p>
            <a:r>
              <a:rPr lang="es-AR" dirty="0"/>
              <a:t>La organización y la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937038" y="6041362"/>
            <a:ext cx="683339" cy="365125"/>
          </a:xfrm>
        </p:spPr>
        <p:txBody>
          <a:bodyPr/>
          <a:lstStyle/>
          <a:p>
            <a:fld id="{DF8CA2A1-1C50-44B2-B7D2-962DFAA401B6}" type="slidenum">
              <a:rPr lang="es-AR" smtClean="0"/>
              <a:pPr/>
              <a:t>5</a:t>
            </a:fld>
            <a:endParaRPr lang="es-AR"/>
          </a:p>
        </p:txBody>
      </p:sp>
      <p:graphicFrame>
        <p:nvGraphicFramePr>
          <p:cNvPr id="8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782431"/>
              </p:ext>
            </p:extLst>
          </p:nvPr>
        </p:nvGraphicFramePr>
        <p:xfrm>
          <a:off x="1842680" y="2159000"/>
          <a:ext cx="57150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10"/>
          <p:cNvSpPr txBox="1"/>
          <p:nvPr/>
        </p:nvSpPr>
        <p:spPr>
          <a:xfrm>
            <a:off x="5195480" y="14550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Por si solos son irrelevantes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Suceso ocurridos/observado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Mínima representación Simbólica/ Semántica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480" y="4177605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Conjunto de datos procesados que tienen un significado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Un mensaje destinado a cambiar la percepción del receptor</a:t>
            </a:r>
            <a:endParaRPr lang="en-US" sz="1200" dirty="0"/>
          </a:p>
        </p:txBody>
      </p:sp>
      <p:sp>
        <p:nvSpPr>
          <p:cNvPr id="11" name="TextBox 6"/>
          <p:cNvSpPr txBox="1"/>
          <p:nvPr/>
        </p:nvSpPr>
        <p:spPr>
          <a:xfrm>
            <a:off x="4636012" y="5505271"/>
            <a:ext cx="292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dirty="0"/>
              <a:t>Experiencia, valores, información contextual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dirty="0"/>
              <a:t>Informaciones valiosas originadas en la mente humana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endParaRPr lang="en-US" sz="1200" dirty="0"/>
          </a:p>
        </p:txBody>
      </p:sp>
      <p:sp>
        <p:nvSpPr>
          <p:cNvPr id="12" name="11 Elipse"/>
          <p:cNvSpPr/>
          <p:nvPr/>
        </p:nvSpPr>
        <p:spPr>
          <a:xfrm>
            <a:off x="1676411" y="3034145"/>
            <a:ext cx="2646218" cy="149629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346364" y="2664813"/>
            <a:ext cx="2791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rgbClr val="0070C0"/>
                </a:solidFill>
              </a:rPr>
              <a:t>Debemos modelar la forma en la cual contenemos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49551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56" y="263236"/>
            <a:ext cx="9074728" cy="734292"/>
          </a:xfrm>
        </p:spPr>
        <p:txBody>
          <a:bodyPr>
            <a:normAutofit/>
          </a:bodyPr>
          <a:lstStyle/>
          <a:p>
            <a:r>
              <a:rPr lang="es-AR" dirty="0"/>
              <a:t>Proceso de consolidación de indicadores</a:t>
            </a:r>
          </a:p>
        </p:txBody>
      </p:sp>
      <p:pic>
        <p:nvPicPr>
          <p:cNvPr id="6" name="5 Imagen" descr="Menu-Externo.jpg"/>
          <p:cNvPicPr>
            <a:picLocks noChangeAspect="1"/>
          </p:cNvPicPr>
          <p:nvPr/>
        </p:nvPicPr>
        <p:blipFill>
          <a:blip r:embed="rId2" cstate="print"/>
          <a:srcRect l="13953" t="12145" r="5943" b="23083"/>
          <a:stretch>
            <a:fillRect/>
          </a:stretch>
        </p:blipFill>
        <p:spPr>
          <a:xfrm>
            <a:off x="360214" y="1925773"/>
            <a:ext cx="1870364" cy="1134286"/>
          </a:xfrm>
          <a:prstGeom prst="rect">
            <a:avLst/>
          </a:prstGeom>
        </p:spPr>
      </p:pic>
      <p:pic>
        <p:nvPicPr>
          <p:cNvPr id="8" name="7 Imagen" descr="t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3634" y="1316181"/>
            <a:ext cx="676704" cy="676704"/>
          </a:xfrm>
          <a:prstGeom prst="rect">
            <a:avLst/>
          </a:prstGeom>
        </p:spPr>
      </p:pic>
      <p:pic>
        <p:nvPicPr>
          <p:cNvPr id="9" name="8 Imagen" descr="ph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4580" y="1953492"/>
            <a:ext cx="1916025" cy="1034654"/>
          </a:xfrm>
          <a:prstGeom prst="rect">
            <a:avLst/>
          </a:prstGeom>
        </p:spPr>
      </p:pic>
      <p:pic>
        <p:nvPicPr>
          <p:cNvPr id="13" name="12 Imagen" descr="d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9055" y="1678987"/>
            <a:ext cx="1096240" cy="1162014"/>
          </a:xfrm>
          <a:prstGeom prst="rect">
            <a:avLst/>
          </a:prstGeom>
        </p:spPr>
      </p:pic>
      <p:pic>
        <p:nvPicPr>
          <p:cNvPr id="14" name="13 Imagen" descr="postgresq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2571" y="1742618"/>
            <a:ext cx="1491514" cy="1372192"/>
          </a:xfrm>
          <a:prstGeom prst="rect">
            <a:avLst/>
          </a:prstGeom>
        </p:spPr>
      </p:pic>
      <p:sp>
        <p:nvSpPr>
          <p:cNvPr id="15" name="14 Flecha derecha"/>
          <p:cNvSpPr/>
          <p:nvPr/>
        </p:nvSpPr>
        <p:spPr>
          <a:xfrm>
            <a:off x="5375546" y="2410692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derecha"/>
          <p:cNvSpPr/>
          <p:nvPr/>
        </p:nvSpPr>
        <p:spPr>
          <a:xfrm>
            <a:off x="2369110" y="2396837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derecha"/>
          <p:cNvSpPr/>
          <p:nvPr/>
        </p:nvSpPr>
        <p:spPr>
          <a:xfrm rot="5400000">
            <a:off x="6740228" y="3789213"/>
            <a:ext cx="1302340" cy="152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18 Imagen" descr="exce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0347" y="4541627"/>
            <a:ext cx="1070263" cy="765833"/>
          </a:xfrm>
          <a:prstGeom prst="rect">
            <a:avLst/>
          </a:prstGeom>
        </p:spPr>
      </p:pic>
      <p:pic>
        <p:nvPicPr>
          <p:cNvPr id="20" name="19 Imagen" descr="libre-office.png"/>
          <p:cNvPicPr>
            <a:picLocks noChangeAspect="1"/>
          </p:cNvPicPr>
          <p:nvPr/>
        </p:nvPicPr>
        <p:blipFill>
          <a:blip r:embed="rId8" cstate="print"/>
          <a:srcRect r="29672" b="23487"/>
          <a:stretch>
            <a:fillRect/>
          </a:stretch>
        </p:blipFill>
        <p:spPr>
          <a:xfrm>
            <a:off x="7970709" y="5429265"/>
            <a:ext cx="1422673" cy="749862"/>
          </a:xfrm>
          <a:prstGeom prst="rect">
            <a:avLst/>
          </a:prstGeom>
        </p:spPr>
      </p:pic>
      <p:pic>
        <p:nvPicPr>
          <p:cNvPr id="22" name="21 Imagen" descr="R-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05615" y="4755952"/>
            <a:ext cx="1200582" cy="932217"/>
          </a:xfrm>
          <a:prstGeom prst="rect">
            <a:avLst/>
          </a:prstGeom>
        </p:spPr>
      </p:pic>
      <p:pic>
        <p:nvPicPr>
          <p:cNvPr id="23" name="22 Imagen" descr="anuario_institucion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665" y="3621783"/>
            <a:ext cx="2133589" cy="1542748"/>
          </a:xfrm>
          <a:prstGeom prst="rect">
            <a:avLst/>
          </a:prstGeom>
        </p:spPr>
      </p:pic>
      <p:pic>
        <p:nvPicPr>
          <p:cNvPr id="24" name="23 Imagen" descr="anuario_posgrad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3628" y="4799668"/>
            <a:ext cx="1976868" cy="1360771"/>
          </a:xfrm>
          <a:prstGeom prst="rect">
            <a:avLst/>
          </a:prstGeom>
        </p:spPr>
      </p:pic>
      <p:pic>
        <p:nvPicPr>
          <p:cNvPr id="25" name="24 Imagen" descr="csv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16977" y="3332018"/>
            <a:ext cx="836035" cy="836035"/>
          </a:xfrm>
          <a:prstGeom prst="rect">
            <a:avLst/>
          </a:prstGeom>
        </p:spPr>
      </p:pic>
      <p:sp>
        <p:nvSpPr>
          <p:cNvPr id="26" name="25 Flecha derecha"/>
          <p:cNvSpPr/>
          <p:nvPr/>
        </p:nvSpPr>
        <p:spPr>
          <a:xfrm rot="10800000">
            <a:off x="5749618" y="4973783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derecha"/>
          <p:cNvSpPr/>
          <p:nvPr/>
        </p:nvSpPr>
        <p:spPr>
          <a:xfrm rot="10800000">
            <a:off x="3089453" y="4973778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27 Imagen" descr="wor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88709" y="4391891"/>
            <a:ext cx="1297853" cy="1274618"/>
          </a:xfrm>
          <a:prstGeom prst="rect">
            <a:avLst/>
          </a:prstGeom>
        </p:spPr>
      </p:pic>
      <p:pic>
        <p:nvPicPr>
          <p:cNvPr id="29" name="28 Imagen" descr="csv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5651" y="1357746"/>
            <a:ext cx="635144" cy="635144"/>
          </a:xfrm>
          <a:prstGeom prst="rect">
            <a:avLst/>
          </a:prstGeom>
        </p:spPr>
      </p:pic>
      <p:sp>
        <p:nvSpPr>
          <p:cNvPr id="21" name="20 Elipse"/>
          <p:cNvSpPr/>
          <p:nvPr/>
        </p:nvSpPr>
        <p:spPr>
          <a:xfrm>
            <a:off x="6206836" y="1039091"/>
            <a:ext cx="2369128" cy="282632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8575965" y="1911927"/>
            <a:ext cx="175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La idea de la capacitación es trabajar sobre ésta etapa</a:t>
            </a:r>
          </a:p>
        </p:txBody>
      </p:sp>
    </p:spTree>
    <p:extLst>
      <p:ext uri="{BB962C8B-B14F-4D97-AF65-F5344CB8AC3E}">
        <p14:creationId xmlns:p14="http://schemas.microsoft.com/office/powerpoint/2010/main" val="18941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4697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1">
                    <a:lumMod val="75000"/>
                  </a:schemeClr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Estructura de la Información </a:t>
            </a:r>
            <a:r>
              <a:rPr lang="es-AR" sz="1600" b="1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sz="1600" b="1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Modelo de Datos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Conceptos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a los Modelos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3832" y="1692323"/>
            <a:ext cx="7936521" cy="34200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sz="1600" dirty="0">
                <a:latin typeface="+mj-lt"/>
              </a:rPr>
              <a:t>Un modelo de datos permite describir los elementos de la realidad que intervienen en un problema dado y la forma en que se relacionan esos elementos entre sí.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dirty="0">
                <a:latin typeface="+mj-lt"/>
              </a:rPr>
              <a:t>Un modelo de datos contiene: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latin typeface="+mj-lt"/>
              </a:rPr>
              <a:t>Una estructura determinada,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latin typeface="+mj-lt"/>
              </a:rPr>
              <a:t>Restricciones/Reglas de integridad de los datos,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latin typeface="+mj-lt"/>
              </a:rPr>
              <a:t>Operaciones de Manipulación de los Datos.</a:t>
            </a:r>
          </a:p>
          <a:p>
            <a:pPr algn="just">
              <a:lnSpc>
                <a:spcPct val="150000"/>
              </a:lnSpc>
            </a:pPr>
            <a:endParaRPr lang="es-AR" sz="16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AR" sz="1600" dirty="0"/>
          </a:p>
          <a:p>
            <a:pPr marL="0" indent="0">
              <a:lnSpc>
                <a:spcPct val="150000"/>
              </a:lnSpc>
              <a:buNone/>
            </a:pPr>
            <a:endParaRPr lang="es-AR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1288473" y="5184062"/>
            <a:ext cx="6844146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dirty="0">
                <a:solidFill>
                  <a:srgbClr val="0070C0"/>
                </a:solidFill>
              </a:rPr>
              <a:t>El modelo de datos mas utilizado en la actualidad es el Modelo de Datos Relacional.</a:t>
            </a:r>
          </a:p>
        </p:txBody>
      </p:sp>
    </p:spTree>
    <p:extLst>
      <p:ext uri="{BB962C8B-B14F-4D97-AF65-F5344CB8AC3E}">
        <p14:creationId xmlns:p14="http://schemas.microsoft.com/office/powerpoint/2010/main" val="2907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Datos Relacional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74210"/>
            <a:ext cx="8596668" cy="1966518"/>
          </a:xfrm>
        </p:spPr>
        <p:txBody>
          <a:bodyPr/>
          <a:lstStyle/>
          <a:p>
            <a:pPr algn="just"/>
            <a:r>
              <a:rPr lang="es-AR" dirty="0"/>
              <a:t>Los hechos están representados a través de tablas, las cuales poseen relaciones.</a:t>
            </a:r>
          </a:p>
          <a:p>
            <a:pPr algn="just"/>
            <a:r>
              <a:rPr lang="es-AR" dirty="0"/>
              <a:t>Estas tablas poseen una estructura y cada hecho de la tabla es denominado instancia.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9</a:t>
            </a:fld>
            <a:endParaRPr lang="es-AR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98814"/>
              </p:ext>
            </p:extLst>
          </p:nvPr>
        </p:nvGraphicFramePr>
        <p:xfrm>
          <a:off x="969819" y="4294140"/>
          <a:ext cx="5624945" cy="177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Legajo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Apellido y 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/>
                        <a:t>Fecha</a:t>
                      </a:r>
                      <a:r>
                        <a:rPr lang="es-AR" sz="1400" b="1" baseline="0" dirty="0"/>
                        <a:t> </a:t>
                      </a:r>
                      <a:r>
                        <a:rPr lang="es-AR" sz="1400" b="1" baseline="0" dirty="0" err="1"/>
                        <a:t>Nac</a:t>
                      </a:r>
                      <a:r>
                        <a:rPr lang="es-AR" sz="1400" b="1" baseline="0" dirty="0"/>
                        <a:t>.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/>
                        <a:t>Oloriz</a:t>
                      </a:r>
                      <a:r>
                        <a:rPr lang="es-AR" sz="1400" dirty="0"/>
                        <a:t>,</a:t>
                      </a:r>
                      <a:r>
                        <a:rPr lang="es-AR" sz="1400" baseline="0" dirty="0"/>
                        <a:t> Mario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05/10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21885"/>
              </p:ext>
            </p:extLst>
          </p:nvPr>
        </p:nvGraphicFramePr>
        <p:xfrm>
          <a:off x="7398328" y="3906211"/>
          <a:ext cx="26323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Nombre</a:t>
                      </a:r>
                      <a:r>
                        <a:rPr lang="es-AR" sz="1400" b="1" baseline="0" dirty="0"/>
                        <a:t> Carrera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/>
                        <a:t>Fecha</a:t>
                      </a:r>
                      <a:r>
                        <a:rPr lang="es-AR" sz="1400" b="1" baseline="0" dirty="0"/>
                        <a:t> Alta</a:t>
                      </a:r>
                      <a:endParaRPr lang="es-A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Lic.</a:t>
                      </a:r>
                      <a:r>
                        <a:rPr lang="es-AR" sz="1400" baseline="0" dirty="0"/>
                        <a:t> en Sistemas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01/1991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flipV="1">
            <a:off x="6172198" y="4712499"/>
            <a:ext cx="1302328" cy="69273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373091" y="4339308"/>
            <a:ext cx="13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Relaciones</a:t>
            </a:r>
          </a:p>
        </p:txBody>
      </p:sp>
      <p:sp>
        <p:nvSpPr>
          <p:cNvPr id="12" name="11 Elipse"/>
          <p:cNvSpPr/>
          <p:nvPr/>
        </p:nvSpPr>
        <p:spPr>
          <a:xfrm>
            <a:off x="858982" y="4251394"/>
            <a:ext cx="4807527" cy="391832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1052945" y="3851563"/>
            <a:ext cx="451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Conjunto de atributos/características</a:t>
            </a:r>
          </a:p>
        </p:txBody>
      </p:sp>
      <p:sp>
        <p:nvSpPr>
          <p:cNvPr id="14" name="13 Elipse"/>
          <p:cNvSpPr/>
          <p:nvPr/>
        </p:nvSpPr>
        <p:spPr>
          <a:xfrm>
            <a:off x="457199" y="4643226"/>
            <a:ext cx="6719455" cy="1619028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2957944" y="6414653"/>
            <a:ext cx="451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Conjunto de instancias (hechos/observaciones)</a:t>
            </a:r>
          </a:p>
        </p:txBody>
      </p:sp>
    </p:spTree>
    <p:extLst>
      <p:ext uri="{BB962C8B-B14F-4D97-AF65-F5344CB8AC3E}">
        <p14:creationId xmlns:p14="http://schemas.microsoft.com/office/powerpoint/2010/main" val="16402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4076</TotalTime>
  <Words>1391</Words>
  <Application>Microsoft Office PowerPoint</Application>
  <PresentationFormat>Panorámica</PresentationFormat>
  <Paragraphs>413</Paragraphs>
  <Slides>25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Script</vt:lpstr>
      <vt:lpstr>Trebuchet MS</vt:lpstr>
      <vt:lpstr>Wingdings 3</vt:lpstr>
      <vt:lpstr>Faceta</vt:lpstr>
      <vt:lpstr>Herramientas para la generación de información estadística académica en el marco de la UNLu  Encuentro 01/03 (04) Introducción a los conceptos básicos de información</vt:lpstr>
      <vt:lpstr>Cuestiones preliminares</vt:lpstr>
      <vt:lpstr>Propuesta de organización del Encuentro 01</vt:lpstr>
      <vt:lpstr>Propuesta de organización del Encuentro 01</vt:lpstr>
      <vt:lpstr>La organización y la información</vt:lpstr>
      <vt:lpstr>Proceso de consolidación de indicadores</vt:lpstr>
      <vt:lpstr>Propuesta de organización del Encuentro 01</vt:lpstr>
      <vt:lpstr>Introducción a los Modelos de Datos</vt:lpstr>
      <vt:lpstr>Modelo de Datos Relacional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Propuesta de organización del Encuentro 01</vt:lpstr>
      <vt:lpstr>Modelo de Datos UNLu</vt:lpstr>
      <vt:lpstr>Tabla Estudiantes</vt:lpstr>
      <vt:lpstr>Tabla Cursadas</vt:lpstr>
      <vt:lpstr>Tabla Finales</vt:lpstr>
      <vt:lpstr>Ahora, a extraer información de las estructuras…</vt:lpstr>
      <vt:lpstr>Muchas 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UNLu</dc:creator>
  <cp:lastModifiedBy>unlu</cp:lastModifiedBy>
  <cp:revision>135</cp:revision>
  <cp:lastPrinted>2015-09-22T19:26:19Z</cp:lastPrinted>
  <dcterms:created xsi:type="dcterms:W3CDTF">2015-09-20T21:42:04Z</dcterms:created>
  <dcterms:modified xsi:type="dcterms:W3CDTF">2019-11-04T02:24:21Z</dcterms:modified>
</cp:coreProperties>
</file>