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467" r:id="rId2"/>
    <p:sldId id="510" r:id="rId3"/>
    <p:sldId id="514" r:id="rId4"/>
    <p:sldId id="491" r:id="rId5"/>
    <p:sldId id="493" r:id="rId6"/>
    <p:sldId id="513" r:id="rId7"/>
    <p:sldId id="515" r:id="rId8"/>
    <p:sldId id="492" r:id="rId9"/>
    <p:sldId id="479" r:id="rId10"/>
    <p:sldId id="509" r:id="rId11"/>
    <p:sldId id="497" r:id="rId12"/>
    <p:sldId id="516" r:id="rId13"/>
    <p:sldId id="511" r:id="rId14"/>
    <p:sldId id="512" r:id="rId15"/>
    <p:sldId id="517" r:id="rId16"/>
    <p:sldId id="486" r:id="rId17"/>
    <p:sldId id="487" r:id="rId18"/>
    <p:sldId id="518" r:id="rId19"/>
    <p:sldId id="499" r:id="rId20"/>
    <p:sldId id="471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715" autoAdjust="0"/>
  </p:normalViewPr>
  <p:slideViewPr>
    <p:cSldViewPr>
      <p:cViewPr varScale="1">
        <p:scale>
          <a:sx n="72" d="100"/>
          <a:sy n="72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1 Marcador de encabezado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t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254979" name="2 Marcador de fecha"/>
          <p:cNvSpPr txBox="1">
            <a:spLocks noGrp="1"/>
          </p:cNvSpPr>
          <p:nvPr>
            <p:ph type="dt" sz="quarter" idx="1"/>
          </p:nvPr>
        </p:nvSpPr>
        <p:spPr bwMode="auto"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254980" name="3 Marcador de pie de página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b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254981" name="4 Marcador de número de diapositiva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pitchFamily="34" charset="0"/>
                <a:ea typeface="Lucida Sans Unicode" pitchFamily="34" charset="0"/>
                <a:cs typeface="Tahoma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D658C48-A1BD-4521-940A-30861472B7F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00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2400" kern="0">
              <a:solidFill>
                <a:srgbClr val="000000"/>
              </a:solidFill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3 Marcador de fecha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4581" name="4 Marcador de imagen de diapositiva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82" name="5 Marcador de notas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6798" rIns="90004" bIns="46798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/>
          </a:p>
        </p:txBody>
      </p:sp>
      <p:sp>
        <p:nvSpPr>
          <p:cNvPr id="7" name="6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7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4C73409D-CDDE-45B7-9B0D-6CCB48BBEDF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8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•"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s-AR" sz="1200">
        <a:solidFill>
          <a:srgbClr val="000000"/>
        </a:solidFill>
        <a:latin typeface="Arial" pitchFamily="18"/>
        <a:cs typeface="Tahoma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80BA1B04-71A8-4334-A55D-2371C4BA9F02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560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560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13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1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16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15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43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49AFDDE-3775-4757-84A0-01A81B6DE1FD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198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198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B7C62775-04F8-4181-A2C5-D9D9BD129659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17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301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301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18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19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46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D5086A27-5F20-4552-9DF2-A0CE2280337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20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4710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4710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7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8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97A3B9A-4AF7-4B10-B59F-E9AD0E2A4055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8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481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482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7 Marcador de número de diapositiva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78997B14-A965-469E-95F6-233995BC8DA1}" type="slidenum">
              <a:rPr lang="en-US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9</a:t>
            </a:fld>
            <a:endParaRPr lang="en-US" sz="120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3584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3584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7975"/>
          </a:xfrm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2DE06-1C81-4AA8-A80A-81CFD9B4CCF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E866B-A332-484E-8D10-0922915284A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CF8DC-BA44-4C9C-B3A0-D27C8583433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C6EC3-815D-4C28-A6EF-2B174B76B7A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240B-646F-45A3-8C86-35301F420C12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549FC-2D9D-4F79-AC21-68D668994D7E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A2D7A-5F90-407B-AA93-0A05F32AC13F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34583-7A9D-437F-8392-FDD9C446821F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ABA5F-2EFF-42B9-B4A6-C3802595FFB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CD081-8C63-43EA-8C09-AA42FED7E1A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EEF540-077A-4D0D-9014-31434BA84A5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2673A8-0A3B-4E4C-AFFB-C3E056F9068A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3338"/>
            <a:ext cx="1943100" cy="11414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SQL</a:t>
            </a:r>
          </a:p>
        </p:txBody>
      </p:sp>
      <p:pic>
        <p:nvPicPr>
          <p:cNvPr id="2051" name="Picture 4" descr="http://www.troglod.com/wp-content/uploads/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4592638"/>
            <a:ext cx="3800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11183" y="1423988"/>
            <a:ext cx="7799660" cy="316865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4000" dirty="0"/>
              <a:t>Herramientas para la generación de información estadística académica en el marco de la </a:t>
            </a:r>
            <a:r>
              <a:rPr lang="es-AR" sz="4000" dirty="0" err="1"/>
              <a:t>UNLu</a:t>
            </a:r>
            <a:br>
              <a:rPr lang="es-AR" sz="4000" dirty="0"/>
            </a:br>
            <a:br>
              <a:rPr lang="es-AR" sz="4000" dirty="0"/>
            </a:br>
            <a:r>
              <a:rPr lang="es-AR" sz="2900" dirty="0"/>
              <a:t>Encuentro 03/03</a:t>
            </a:r>
          </a:p>
          <a:p>
            <a:pPr>
              <a:defRPr/>
            </a:pPr>
            <a:r>
              <a:rPr lang="es-AR" sz="2900" dirty="0"/>
              <a:t>DML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23528" y="1441514"/>
            <a:ext cx="8136904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Complemento que sirve para mostrar las filas que no poseen una coincidencia en la relación que se está incluyendo en el JOIN.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s-AR" sz="1400" dirty="0">
              <a:solidFill>
                <a:schemeClr val="tx2"/>
              </a:solidFill>
              <a:latin typeface="Arial" charset="0"/>
            </a:endParaRP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incluyen todas las columnas de la relación de la derecha (LEFT) o izquierda (RIGHT) que no poseen coincidencia con NULL.</a:t>
            </a:r>
          </a:p>
          <a:p>
            <a:pPr marL="0" lvl="1" indent="0" algn="just" eaLnBrk="1" hangingPunct="1">
              <a:lnSpc>
                <a:spcPct val="150000"/>
              </a:lnSpc>
            </a:pPr>
            <a:endParaRPr lang="es-AR" sz="28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-36512" y="33338"/>
            <a:ext cx="7671025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COMPOSICIÓN: LEFT/RIGHT JOIN</a:t>
            </a:r>
          </a:p>
        </p:txBody>
      </p:sp>
    </p:spTree>
    <p:extLst>
      <p:ext uri="{BB962C8B-B14F-4D97-AF65-F5344CB8AC3E}">
        <p14:creationId xmlns:p14="http://schemas.microsoft.com/office/powerpoint/2010/main" val="20178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4750"/>
            <a:ext cx="7704856" cy="47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20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Podemos utilizar subconsultas dentro de una misma consulta, por ejemplo en 2 lugares:</a:t>
            </a:r>
          </a:p>
          <a:p>
            <a:pPr marL="0" lvl="1" indent="0" algn="just" eaLnBrk="1" hangingPunct="1">
              <a:lnSpc>
                <a:spcPct val="200000"/>
              </a:lnSpc>
            </a:pPr>
            <a:endParaRPr lang="es-AR" sz="800" dirty="0">
              <a:solidFill>
                <a:schemeClr val="tx2"/>
              </a:solidFill>
              <a:latin typeface="Arial" charset="0"/>
            </a:endParaRPr>
          </a:p>
          <a:p>
            <a:pPr marL="457200" lvl="1" indent="-4572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En el espacio de proyección del SELECT,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Con el operador IN en el WHERE.</a:t>
            </a:r>
          </a:p>
          <a:p>
            <a:pPr marL="0" lvl="1" indent="0" algn="just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 marL="0" lvl="1" indent="0" algn="just" eaLnBrk="1" hangingPunct="1">
              <a:lnSpc>
                <a:spcPct val="150000"/>
              </a:lnSpc>
            </a:pPr>
            <a:endParaRPr lang="es-A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107504" y="33338"/>
            <a:ext cx="3888432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SUBCONSULTAS</a:t>
            </a:r>
          </a:p>
        </p:txBody>
      </p:sp>
    </p:spTree>
    <p:extLst>
      <p:ext uri="{BB962C8B-B14F-4D97-AF65-F5344CB8AC3E}">
        <p14:creationId xmlns:p14="http://schemas.microsoft.com/office/powerpoint/2010/main" val="11087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7537"/>
            <a:ext cx="792088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Existe un conjunto de “herramientas” que van a potenciar aún mas nuestras consultas: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Vistas,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Consultas </a:t>
            </a:r>
            <a:r>
              <a:rPr lang="es-AR" sz="24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multitablas</a:t>
            </a: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UNION, INTERSECT,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LEFT/RIGHT JOIN,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Subconsultas,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Instrucción IN.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Funciones de agregación,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Cast.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107504" y="55563"/>
            <a:ext cx="727280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Complementos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54375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23528" y="1578565"/>
            <a:ext cx="8136904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La idea aquí es incorporar nueva información a mi consulta sin necesidad de hacer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joins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:</a:t>
            </a:r>
          </a:p>
          <a:p>
            <a:pPr marL="0" lvl="1" indent="0" algn="just" eaLnBrk="1" hangingPunct="1">
              <a:lnSpc>
                <a:spcPct val="150000"/>
              </a:lnSpc>
            </a:pPr>
            <a:endParaRPr lang="es-A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11494" y="150544"/>
            <a:ext cx="8160906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2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RETORNAR COLUMNAS DESDE SUBCONSULTAS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608871" y="5013176"/>
            <a:ext cx="7416824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Vamos a tener que tener cuidado de devolver solo un valor en la subconsulta.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0BD382-1080-4768-8A5D-F581877F0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3" t="19186" r="55500" b="66808"/>
          <a:stretch/>
        </p:blipFill>
        <p:spPr>
          <a:xfrm>
            <a:off x="251520" y="3261121"/>
            <a:ext cx="8185876" cy="15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23528" y="1578565"/>
            <a:ext cx="813690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utiliza en el WHERE para verificar la existencia de un valor en una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subconsulta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.</a:t>
            </a:r>
          </a:p>
          <a:p>
            <a:pPr marL="0" lvl="1" indent="0" algn="just" eaLnBrk="1" hangingPunct="1">
              <a:lnSpc>
                <a:spcPct val="150000"/>
              </a:lnSpc>
            </a:pPr>
            <a:endParaRPr lang="es-A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35495" y="33338"/>
            <a:ext cx="46085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INSTRUCCIÓN 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488832" cy="155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971600" y="5085184"/>
            <a:ext cx="74168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000" dirty="0">
                <a:solidFill>
                  <a:schemeClr val="tx2"/>
                </a:solidFill>
                <a:latin typeface="Arial" charset="0"/>
              </a:rPr>
              <a:t>Consulta con los correos de los estudiantes activos en 2016.</a:t>
            </a:r>
          </a:p>
        </p:txBody>
      </p:sp>
    </p:spTree>
    <p:extLst>
      <p:ext uri="{BB962C8B-B14F-4D97-AF65-F5344CB8AC3E}">
        <p14:creationId xmlns:p14="http://schemas.microsoft.com/office/powerpoint/2010/main" val="356870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7537"/>
            <a:ext cx="792088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Existe un conjunto de “herramientas” que van a potenciar aún mas nuestras consultas: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Vistas,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Consultas </a:t>
            </a:r>
            <a:r>
              <a:rPr lang="es-AR" sz="24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multitablas</a:t>
            </a: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UNION, INTERSECT,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LEFT/RIGHT JOIN,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Subconsultas,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Instrucción IN.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Funciones de agregación,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Cast.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107504" y="55563"/>
            <a:ext cx="727280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Complementos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92903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7 CuadroTexto"/>
          <p:cNvSpPr txBox="1">
            <a:spLocks noChangeArrowheads="1"/>
          </p:cNvSpPr>
          <p:nvPr/>
        </p:nvSpPr>
        <p:spPr bwMode="auto">
          <a:xfrm>
            <a:off x="0" y="1124744"/>
            <a:ext cx="8964613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Son funciones que se aplican a varias filas y devuelven un solo resultado. Por ejemplo: COUNT, SUM, MIN, MAX y AVG.</a:t>
            </a:r>
          </a:p>
        </p:txBody>
      </p:sp>
      <p:sp>
        <p:nvSpPr>
          <p:cNvPr id="18435" name="1 Título"/>
          <p:cNvSpPr txBox="1">
            <a:spLocks/>
          </p:cNvSpPr>
          <p:nvPr/>
        </p:nvSpPr>
        <p:spPr bwMode="auto">
          <a:xfrm>
            <a:off x="35496" y="55340"/>
            <a:ext cx="72008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AR" sz="3600" dirty="0">
                <a:solidFill>
                  <a:schemeClr val="tx2"/>
                </a:solidFill>
                <a:latin typeface="Arial" charset="0"/>
              </a:rPr>
              <a:t>FUNCIONES DE AGREGACION</a:t>
            </a:r>
            <a:endParaRPr lang="es-ES" sz="3600" b="1" dirty="0">
              <a:solidFill>
                <a:srgbClr val="376092"/>
              </a:solidFill>
              <a:latin typeface="Arial" charset="0"/>
              <a:cs typeface="Tahoma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437063"/>
            <a:ext cx="23606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419600"/>
            <a:ext cx="3887787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91038"/>
            <a:ext cx="263207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7 CuadroTexto"/>
          <p:cNvSpPr txBox="1">
            <a:spLocks noChangeArrowheads="1"/>
          </p:cNvSpPr>
          <p:nvPr/>
        </p:nvSpPr>
        <p:spPr bwMode="auto">
          <a:xfrm>
            <a:off x="144463" y="3429000"/>
            <a:ext cx="586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SELECT AVG(</a:t>
            </a:r>
            <a:r>
              <a:rPr lang="es-AR" sz="2000" b="1" dirty="0" err="1">
                <a:solidFill>
                  <a:schemeClr val="tx2"/>
                </a:solidFill>
                <a:latin typeface="Arial" charset="0"/>
              </a:rPr>
              <a:t>Inscrip</a:t>
            </a:r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pPr marL="0" lvl="1" eaLnBrk="1" hangingPunct="1"/>
            <a:r>
              <a:rPr lang="es-AR" sz="2000" b="1" dirty="0">
                <a:solidFill>
                  <a:schemeClr val="tx2"/>
                </a:solidFill>
                <a:latin typeface="Arial" charset="0"/>
              </a:rPr>
              <a:t>FROM 	  MATERIA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04775" y="3284984"/>
            <a:ext cx="3530600" cy="95408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968750" y="3789040"/>
            <a:ext cx="112871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5248275" y="3563169"/>
            <a:ext cx="908050" cy="369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45.5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7 CuadroTexto"/>
          <p:cNvSpPr txBox="1">
            <a:spLocks noChangeArrowheads="1"/>
          </p:cNvSpPr>
          <p:nvPr/>
        </p:nvSpPr>
        <p:spPr bwMode="auto">
          <a:xfrm>
            <a:off x="0" y="1268413"/>
            <a:ext cx="89646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800">
                <a:solidFill>
                  <a:schemeClr val="tx2"/>
                </a:solidFill>
                <a:latin typeface="Arial" charset="0"/>
              </a:rPr>
              <a:t>Una Función de Agregación se aplica a un grupo de filas definido en el GROUP BY. SI no hay GROUP BY se considera a la tabla entera como un solo grupo</a:t>
            </a:r>
          </a:p>
        </p:txBody>
      </p:sp>
      <p:sp>
        <p:nvSpPr>
          <p:cNvPr id="19459" name="1 Título"/>
          <p:cNvSpPr txBox="1">
            <a:spLocks/>
          </p:cNvSpPr>
          <p:nvPr/>
        </p:nvSpPr>
        <p:spPr bwMode="auto">
          <a:xfrm>
            <a:off x="-17463" y="33338"/>
            <a:ext cx="526573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GROUP BY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437063"/>
            <a:ext cx="23606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419600"/>
            <a:ext cx="3887787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91038"/>
            <a:ext cx="263207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7 CuadroTexto"/>
          <p:cNvSpPr txBox="1">
            <a:spLocks noChangeArrowheads="1"/>
          </p:cNvSpPr>
          <p:nvPr/>
        </p:nvSpPr>
        <p:spPr bwMode="auto">
          <a:xfrm>
            <a:off x="144463" y="2997200"/>
            <a:ext cx="586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2000" b="1">
                <a:solidFill>
                  <a:schemeClr val="tx2"/>
                </a:solidFill>
                <a:latin typeface="Arial" charset="0"/>
              </a:rPr>
              <a:t>SELECT Depto, COUNT(*)</a:t>
            </a:r>
          </a:p>
          <a:p>
            <a:pPr marL="0" lvl="1" eaLnBrk="1" hangingPunct="1"/>
            <a:r>
              <a:rPr lang="es-AR" sz="2000" b="1">
                <a:solidFill>
                  <a:schemeClr val="tx2"/>
                </a:solidFill>
                <a:latin typeface="Arial" charset="0"/>
              </a:rPr>
              <a:t>FROM 	  PROFESOR</a:t>
            </a:r>
          </a:p>
          <a:p>
            <a:pPr marL="0" lvl="1" eaLnBrk="1" hangingPunct="1"/>
            <a:r>
              <a:rPr lang="es-AR" sz="2000" b="1">
                <a:solidFill>
                  <a:schemeClr val="tx2"/>
                </a:solidFill>
                <a:latin typeface="Arial" charset="0"/>
              </a:rPr>
              <a:t>GROUP BY Depto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44463" y="2913063"/>
            <a:ext cx="3530600" cy="116998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968750" y="3455988"/>
            <a:ext cx="112871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955925"/>
            <a:ext cx="19240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7537"/>
            <a:ext cx="792088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Existe un conjunto de “herramientas” que van a potenciar aún mas nuestras consultas: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Vistas,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Consultas </a:t>
            </a:r>
            <a:r>
              <a:rPr lang="es-AR" sz="24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multitablas</a:t>
            </a: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UNION, INTERSECT,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LEFT/RIGHT JOIN,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Subconsultas,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Instrucción IN.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Funciones de agregación,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Cast.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107504" y="55563"/>
            <a:ext cx="727280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Complementos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101527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251520" y="1467941"/>
            <a:ext cx="8640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El «casteo» es muy utilizado en programación, consiste en modificar el tipo de datos de un atributo.</a:t>
            </a:r>
            <a:endParaRPr lang="es-A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251520" y="33338"/>
            <a:ext cx="475252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2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INSTRUCCIÓN «CAST»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0782"/>
            <a:ext cx="8516495" cy="141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1259632" y="4636293"/>
            <a:ext cx="69127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1400" b="1" dirty="0" err="1">
                <a:solidFill>
                  <a:schemeClr val="tx2"/>
                </a:solidFill>
                <a:latin typeface="Arial" charset="0"/>
              </a:rPr>
              <a:t>to_char</a:t>
            </a:r>
            <a:r>
              <a:rPr lang="es-AR" sz="1400" b="1" dirty="0">
                <a:solidFill>
                  <a:schemeClr val="tx2"/>
                </a:solidFill>
                <a:latin typeface="Arial" charset="0"/>
              </a:rPr>
              <a:t>: toma solo una parte de una fecha, la cual indicamos como parámetro.</a:t>
            </a:r>
          </a:p>
        </p:txBody>
      </p:sp>
    </p:spTree>
    <p:extLst>
      <p:ext uri="{BB962C8B-B14F-4D97-AF65-F5344CB8AC3E}">
        <p14:creationId xmlns:p14="http://schemas.microsoft.com/office/powerpoint/2010/main" val="1369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7537"/>
            <a:ext cx="792088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Existe un conjunto de “herramientas” que van a potenciar aún mas nuestras consultas: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Vistas,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Consultas </a:t>
            </a:r>
            <a:r>
              <a:rPr lang="es-AR" sz="2400" dirty="0" err="1">
                <a:solidFill>
                  <a:schemeClr val="tx2"/>
                </a:solidFill>
                <a:latin typeface="Arial" charset="0"/>
              </a:rPr>
              <a:t>multitablas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UNION, INTERSECT,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LEFT/RIGHT JOIN,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Subconsultas,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Instrucción IN.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Funciones de agregación,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Cast.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107504" y="55563"/>
            <a:ext cx="727280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Complementos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37055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/>
          <p:cNvSpPr txBox="1">
            <a:spLocks noChangeArrowheads="1"/>
          </p:cNvSpPr>
          <p:nvPr/>
        </p:nvSpPr>
        <p:spPr bwMode="auto">
          <a:xfrm>
            <a:off x="2339975" y="1989138"/>
            <a:ext cx="3203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s-AR" sz="9600">
                <a:solidFill>
                  <a:schemeClr val="tx2"/>
                </a:solidFill>
                <a:latin typeface="Arial" charset="0"/>
              </a:rPr>
              <a:t>FIN</a:t>
            </a:r>
          </a:p>
        </p:txBody>
      </p:sp>
      <p:pic>
        <p:nvPicPr>
          <p:cNvPr id="23555" name="Picture 4" descr="http://www.troglod.com/wp-content/uploads/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4592638"/>
            <a:ext cx="3800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1 Título"/>
          <p:cNvSpPr txBox="1">
            <a:spLocks/>
          </p:cNvSpPr>
          <p:nvPr/>
        </p:nvSpPr>
        <p:spPr bwMode="auto">
          <a:xfrm>
            <a:off x="35496" y="33338"/>
            <a:ext cx="259151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60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7537"/>
            <a:ext cx="792088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Existe un conjunto de “herramientas” que van a potenciar aún mas nuestras consultas: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Vistas,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Consultas </a:t>
            </a:r>
            <a:r>
              <a:rPr lang="es-AR" sz="24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multitablas</a:t>
            </a: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UNION, INTERSECT,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LEFT/RIGHT JOIN,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Subconsultas,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Instrucción IN.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Funciones de agregación,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Cast.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107504" y="55563"/>
            <a:ext cx="727280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Complementos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16725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96975"/>
            <a:ext cx="7920880" cy="557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Las vistas son tablas virtuales dado que no poseen los datos sino que son una consulta almacenada.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Son muy útiles cuando usamos una consulta de manera frecuente.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También nos permiten hacer JOINS.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Sintaxis:</a:t>
            </a:r>
          </a:p>
          <a:p>
            <a:pPr marL="0" lvl="1" indent="0" algn="just" eaLnBrk="1" hangingPunct="1">
              <a:lnSpc>
                <a:spcPct val="150000"/>
              </a:lnSpc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	CREATE VIEW «NOMBRE VISTA» AS</a:t>
            </a:r>
          </a:p>
          <a:p>
            <a:pPr marL="0" lvl="1" indent="0" algn="just" eaLnBrk="1" hangingPunct="1">
              <a:lnSpc>
                <a:spcPct val="150000"/>
              </a:lnSpc>
            </a:pPr>
            <a:r>
              <a:rPr lang="es-AR" sz="2600" dirty="0">
                <a:solidFill>
                  <a:schemeClr val="tx2"/>
                </a:solidFill>
                <a:latin typeface="Arial" charset="0"/>
              </a:rPr>
              <a:t>	SELECT …;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s-AR" sz="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80044" y="55563"/>
            <a:ext cx="4563964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VISTAS (VIEWS)</a:t>
            </a:r>
          </a:p>
        </p:txBody>
      </p:sp>
    </p:spTree>
    <p:extLst>
      <p:ext uri="{BB962C8B-B14F-4D97-AF65-F5344CB8AC3E}">
        <p14:creationId xmlns:p14="http://schemas.microsoft.com/office/powerpoint/2010/main" val="363103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7" name="1 Título"/>
          <p:cNvSpPr txBox="1">
            <a:spLocks/>
          </p:cNvSpPr>
          <p:nvPr/>
        </p:nvSpPr>
        <p:spPr bwMode="auto">
          <a:xfrm>
            <a:off x="296068" y="55563"/>
            <a:ext cx="4563964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VISTAS (VIEWS) (II)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6" t="2801" r="-6129" b="-2801"/>
          <a:stretch/>
        </p:blipFill>
        <p:spPr bwMode="auto">
          <a:xfrm>
            <a:off x="1403648" y="3013572"/>
            <a:ext cx="591296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4" y="1412776"/>
            <a:ext cx="69930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Vista con TODOS los DATOS de TODOS los estudiantes del Plan 17.13:</a:t>
            </a:r>
          </a:p>
        </p:txBody>
      </p:sp>
    </p:spTree>
    <p:extLst>
      <p:ext uri="{BB962C8B-B14F-4D97-AF65-F5344CB8AC3E}">
        <p14:creationId xmlns:p14="http://schemas.microsoft.com/office/powerpoint/2010/main" val="19603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7" name="1 Título"/>
          <p:cNvSpPr txBox="1">
            <a:spLocks/>
          </p:cNvSpPr>
          <p:nvPr/>
        </p:nvSpPr>
        <p:spPr bwMode="auto">
          <a:xfrm>
            <a:off x="296068" y="55563"/>
            <a:ext cx="4563964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VISTAS (VIEWS) (III)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3568" y="980728"/>
            <a:ext cx="6993085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Nosotros trabajamos con vistas, por ejemplo para los activos: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45101E-32AE-435B-BB74-8DC0D3A20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19185" r="55512" b="47199"/>
          <a:stretch/>
        </p:blipFill>
        <p:spPr>
          <a:xfrm>
            <a:off x="683568" y="2564903"/>
            <a:ext cx="7452826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177537"/>
            <a:ext cx="792088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Existe un conjunto de “herramientas” que van a potenciar aún mas nuestras consultas: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Vistas,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Consultas </a:t>
            </a:r>
            <a:r>
              <a:rPr lang="es-AR" sz="2400" dirty="0" err="1">
                <a:solidFill>
                  <a:schemeClr val="tx2"/>
                </a:solidFill>
                <a:latin typeface="Arial" charset="0"/>
              </a:rPr>
              <a:t>multitablas</a:t>
            </a:r>
            <a:r>
              <a:rPr lang="es-AR" sz="2400" dirty="0">
                <a:solidFill>
                  <a:schemeClr val="tx2"/>
                </a:solidFill>
                <a:latin typeface="Arial" charset="0"/>
              </a:rPr>
              <a:t>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UNION, INTERSECT,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latin typeface="Arial" charset="0"/>
              </a:rPr>
              <a:t>LEFT/RIGHT JOIN,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Subconsultas,</a:t>
            </a:r>
          </a:p>
          <a:p>
            <a:pPr marL="1714500" lvl="3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Instrucción IN.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Funciones de agregación,</a:t>
            </a:r>
          </a:p>
          <a:p>
            <a:pPr marL="1257300" lvl="2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10000"/>
                    <a:lumOff val="90000"/>
                  </a:schemeClr>
                </a:solidFill>
                <a:latin typeface="Arial" charset="0"/>
              </a:rPr>
              <a:t>Cast.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107504" y="55563"/>
            <a:ext cx="727280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Complementos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134651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467544" y="1484784"/>
            <a:ext cx="79208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utilizan cuando es necesario recabar datos de mas de una tabla.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s-AR" sz="400" dirty="0">
              <a:solidFill>
                <a:schemeClr val="tx2"/>
              </a:solidFill>
              <a:latin typeface="Arial" charset="0"/>
            </a:endParaRPr>
          </a:p>
          <a:p>
            <a:pPr marL="457200" lvl="1" indent="-4572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Existen dos tipos de consulta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multitabla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:</a:t>
            </a:r>
          </a:p>
          <a:p>
            <a:pPr lvl="2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Unión &amp; Intersección de tablas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,</a:t>
            </a:r>
          </a:p>
          <a:p>
            <a:pPr lvl="2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b="1" dirty="0">
                <a:solidFill>
                  <a:schemeClr val="tx2"/>
                </a:solidFill>
                <a:latin typeface="Arial" charset="0"/>
              </a:rPr>
              <a:t>Composición de tablas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.</a:t>
            </a:r>
          </a:p>
          <a:p>
            <a:pPr marL="914400" lvl="2" indent="0" algn="just" eaLnBrk="1" hangingPunct="1">
              <a:lnSpc>
                <a:spcPct val="150000"/>
              </a:lnSpc>
            </a:pPr>
            <a:endParaRPr lang="es-AR" sz="400" dirty="0">
              <a:solidFill>
                <a:schemeClr val="tx2"/>
              </a:solidFill>
              <a:latin typeface="Arial" charset="0"/>
            </a:endParaRP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utilizan operaciones de conjunto.</a:t>
            </a:r>
          </a:p>
        </p:txBody>
      </p:sp>
      <p:sp>
        <p:nvSpPr>
          <p:cNvPr id="11297" name="1 Título"/>
          <p:cNvSpPr txBox="1">
            <a:spLocks/>
          </p:cNvSpPr>
          <p:nvPr/>
        </p:nvSpPr>
        <p:spPr bwMode="auto">
          <a:xfrm>
            <a:off x="80044" y="55563"/>
            <a:ext cx="65801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CONSULTAS MULTITABLA</a:t>
            </a:r>
          </a:p>
        </p:txBody>
      </p:sp>
    </p:spTree>
    <p:extLst>
      <p:ext uri="{BB962C8B-B14F-4D97-AF65-F5344CB8AC3E}">
        <p14:creationId xmlns:p14="http://schemas.microsoft.com/office/powerpoint/2010/main" val="363103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43872" y="1183896"/>
            <a:ext cx="8136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Se utiliza cuando tenemos dos tablas con las mismas columnas y los queremos juntar.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SINTAXIS: (SELECT …) UNION (SELECT …)</a:t>
            </a:r>
          </a:p>
        </p:txBody>
      </p:sp>
      <p:sp>
        <p:nvSpPr>
          <p:cNvPr id="12321" name="1 Título"/>
          <p:cNvSpPr txBox="1">
            <a:spLocks/>
          </p:cNvSpPr>
          <p:nvPr/>
        </p:nvSpPr>
        <p:spPr bwMode="auto">
          <a:xfrm>
            <a:off x="69327" y="33338"/>
            <a:ext cx="543877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ctr" anchorCtr="1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ES" sz="3600" b="1" dirty="0">
                <a:solidFill>
                  <a:srgbClr val="376092"/>
                </a:solidFill>
                <a:latin typeface="Arial" charset="0"/>
                <a:cs typeface="Tahoma" pitchFamily="34" charset="0"/>
              </a:rPr>
              <a:t>UNION DE TABLAS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8909981" cy="363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4518</TotalTime>
  <Words>743</Words>
  <Application>Microsoft Office PowerPoint</Application>
  <PresentationFormat>Presentación en pantalla (4:3)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Wingdings</vt:lpstr>
      <vt:lpstr>Adyacencia</vt:lpstr>
      <vt:lpstr>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Emanuel Calvo Franco</dc:creator>
  <cp:lastModifiedBy>unlu</cp:lastModifiedBy>
  <cp:revision>218</cp:revision>
  <dcterms:created xsi:type="dcterms:W3CDTF">2009-08-03T15:41:02Z</dcterms:created>
  <dcterms:modified xsi:type="dcterms:W3CDTF">2019-11-07T09:56:08Z</dcterms:modified>
</cp:coreProperties>
</file>