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67" r:id="rId2"/>
    <p:sldId id="458" r:id="rId3"/>
    <p:sldId id="472" r:id="rId4"/>
    <p:sldId id="489" r:id="rId5"/>
    <p:sldId id="473" r:id="rId6"/>
    <p:sldId id="462" r:id="rId7"/>
    <p:sldId id="474" r:id="rId8"/>
    <p:sldId id="476" r:id="rId9"/>
    <p:sldId id="477" r:id="rId10"/>
    <p:sldId id="488" r:id="rId11"/>
    <p:sldId id="478" r:id="rId12"/>
    <p:sldId id="505" r:id="rId13"/>
    <p:sldId id="491" r:id="rId14"/>
    <p:sldId id="492" r:id="rId15"/>
    <p:sldId id="479" r:id="rId16"/>
    <p:sldId id="499" r:id="rId17"/>
    <p:sldId id="500" r:id="rId18"/>
    <p:sldId id="501" r:id="rId19"/>
    <p:sldId id="502" r:id="rId20"/>
    <p:sldId id="503" r:id="rId21"/>
    <p:sldId id="504" r:id="rId22"/>
    <p:sldId id="498" r:id="rId23"/>
    <p:sldId id="506" r:id="rId24"/>
    <p:sldId id="494" r:id="rId25"/>
    <p:sldId id="507" r:id="rId26"/>
    <p:sldId id="510" r:id="rId27"/>
    <p:sldId id="508" r:id="rId28"/>
    <p:sldId id="485" r:id="rId29"/>
    <p:sldId id="490" r:id="rId30"/>
    <p:sldId id="471" r:id="rId3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40" autoAdjust="0"/>
    <p:restoredTop sz="94715" autoAdjust="0"/>
  </p:normalViewPr>
  <p:slideViewPr>
    <p:cSldViewPr>
      <p:cViewPr varScale="1">
        <p:scale>
          <a:sx n="72" d="100"/>
          <a:sy n="72" d="100"/>
        </p:scale>
        <p:origin x="13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1 Marcador de encabezado"/>
          <p:cNvSpPr txBox="1">
            <a:spLocks noGrp="1"/>
          </p:cNvSpPr>
          <p:nvPr>
            <p:ph type="hdr" sz="quarter"/>
          </p:nvPr>
        </p:nvSpPr>
        <p:spPr bwMode="auto">
          <a:xfrm>
            <a:off x="0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4" tIns="44997" rIns="90004" bIns="44997" numCol="1" anchor="t" anchorCtr="0" compatLnSpc="1">
            <a:prstTxWarp prst="textNoShape">
              <a:avLst/>
            </a:prstTxWarp>
          </a:bodyPr>
          <a:lstStyle>
            <a:lvl1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pitchFamily="34" charset="0"/>
                <a:ea typeface="Lucida Sans Unicode" pitchFamily="34" charset="0"/>
                <a:cs typeface="Tahoma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defRPr/>
            </a:pPr>
            <a:endParaRPr lang="es-AR"/>
          </a:p>
        </p:txBody>
      </p:sp>
      <p:sp>
        <p:nvSpPr>
          <p:cNvPr id="254979" name="2 Marcador de fecha"/>
          <p:cNvSpPr txBox="1">
            <a:spLocks noGrp="1"/>
          </p:cNvSpPr>
          <p:nvPr>
            <p:ph type="dt" sz="quarter" idx="1"/>
          </p:nvPr>
        </p:nvSpPr>
        <p:spPr bwMode="auto">
          <a:xfrm>
            <a:off x="3881438" y="0"/>
            <a:ext cx="297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4" tIns="44997" rIns="90004" bIns="44997" numCol="1" anchor="t" anchorCtr="0" compatLnSpc="1">
            <a:prstTxWarp prst="textNoShape">
              <a:avLst/>
            </a:prstTxWarp>
          </a:bodyPr>
          <a:lstStyle>
            <a:lvl1pPr algn="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pitchFamily="34" charset="0"/>
                <a:ea typeface="Lucida Sans Unicode" pitchFamily="34" charset="0"/>
                <a:cs typeface="Tahoma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defRPr/>
            </a:pPr>
            <a:endParaRPr lang="es-AR"/>
          </a:p>
        </p:txBody>
      </p:sp>
      <p:sp>
        <p:nvSpPr>
          <p:cNvPr id="254980" name="3 Marcador de pie de página"/>
          <p:cNvSpPr txBox="1">
            <a:spLocks noGrp="1"/>
          </p:cNvSpPr>
          <p:nvPr>
            <p:ph type="ftr" sz="quarter" idx="2"/>
          </p:nvPr>
        </p:nvSpPr>
        <p:spPr bwMode="auto">
          <a:xfrm>
            <a:off x="0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4" tIns="44997" rIns="90004" bIns="44997" numCol="1" anchor="b" anchorCtr="0" compatLnSpc="1">
            <a:prstTxWarp prst="textNoShape">
              <a:avLst/>
            </a:prstTxWarp>
          </a:bodyPr>
          <a:lstStyle>
            <a:lvl1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pitchFamily="34" charset="0"/>
                <a:ea typeface="Lucida Sans Unicode" pitchFamily="34" charset="0"/>
                <a:cs typeface="Tahoma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defRPr/>
            </a:pPr>
            <a:endParaRPr lang="es-AR"/>
          </a:p>
        </p:txBody>
      </p:sp>
      <p:sp>
        <p:nvSpPr>
          <p:cNvPr id="254981" name="4 Marcador de número de diapositiva"/>
          <p:cNvSpPr txBox="1">
            <a:spLocks noGrp="1"/>
          </p:cNvSpPr>
          <p:nvPr>
            <p:ph type="sldNum" sz="quarter" idx="3"/>
          </p:nvPr>
        </p:nvSpPr>
        <p:spPr bwMode="auto">
          <a:xfrm>
            <a:off x="3881438" y="8686800"/>
            <a:ext cx="297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4" tIns="44997" rIns="90004" bIns="44997" numCol="1" anchor="b" anchorCtr="0" compatLnSpc="1">
            <a:prstTxWarp prst="textNoShape">
              <a:avLst/>
            </a:prstTxWarp>
          </a:bodyPr>
          <a:lstStyle>
            <a:lvl1pPr algn="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pitchFamily="34" charset="0"/>
                <a:ea typeface="Lucida Sans Unicode" pitchFamily="34" charset="0"/>
                <a:cs typeface="Tahoma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2D658C48-A1BD-4521-940A-30861472B7F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9003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lIns="0" tIns="0" rIns="0" bIns="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2400" kern="0">
              <a:solidFill>
                <a:srgbClr val="000000"/>
              </a:solidFill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2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3 Marcador de fecha"/>
          <p:cNvSpPr txBox="1"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4581" name="4 Marcador de imagen de diapositiva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4582" name="5 Marcador de notas"/>
          <p:cNvSpPr txBox="1"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4" tIns="46798" rIns="90004" bIns="46798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AR"/>
          </a:p>
        </p:txBody>
      </p:sp>
      <p:sp>
        <p:nvSpPr>
          <p:cNvPr id="7" name="6 Marcador de pie de página"/>
          <p:cNvSpPr txBox="1"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7 Marcador de número de diapositiva"/>
          <p:cNvSpPr txBox="1"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fld id="{4C73409D-CDDE-45B7-9B0D-6CCB48BBEDF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8841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450"/>
      </a:spcBef>
      <a:spcAft>
        <a:spcPct val="0"/>
      </a:spcAft>
      <a:buClr>
        <a:srgbClr val="000000"/>
      </a:buClr>
      <a:buSzPct val="100000"/>
      <a:buFont typeface="Arial" charset="0"/>
      <a:buChar char="•"/>
      <a:tabLst>
        <a:tab pos="0" algn="l"/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lang="es-AR" sz="1200">
        <a:solidFill>
          <a:srgbClr val="000000"/>
        </a:solidFill>
        <a:latin typeface="Arial" pitchFamily="18"/>
        <a:cs typeface="Tahoma" pitchFamily="2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80BA1B04-71A8-4334-A55D-2371C4BA9F02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2560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25604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18507DD0-CBC8-42CB-96BB-E1188F40E384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10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4505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45060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397A3B9A-4AF7-4B10-B59F-E9AD0E2A4055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11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481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4820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397A3B9A-4AF7-4B10-B59F-E9AD0E2A4055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12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481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4820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67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397A3B9A-4AF7-4B10-B59F-E9AD0E2A4055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13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481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4820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916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397A3B9A-4AF7-4B10-B59F-E9AD0E2A4055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14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481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4820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30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78997B14-A965-469E-95F6-233995BC8DA1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15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584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5844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78997B14-A965-469E-95F6-233995BC8DA1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16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584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5844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195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78997B14-A965-469E-95F6-233995BC8DA1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17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584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5844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774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78997B14-A965-469E-95F6-233995BC8DA1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18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584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5844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634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78997B14-A965-469E-95F6-233995BC8DA1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19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584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5844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30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00F7972C-B0D6-4062-AC12-CFF1094C2203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2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26627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26628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78997B14-A965-469E-95F6-233995BC8DA1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20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584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5844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22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78997B14-A965-469E-95F6-233995BC8DA1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21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584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5844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31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78997B14-A965-469E-95F6-233995BC8DA1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22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584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5844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397A3B9A-4AF7-4B10-B59F-E9AD0E2A4055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23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481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4820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704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78997B14-A965-469E-95F6-233995BC8DA1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24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584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5844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78997B14-A965-469E-95F6-233995BC8DA1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25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584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5844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78997B14-A965-469E-95F6-233995BC8DA1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26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584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5844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1932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78997B14-A965-469E-95F6-233995BC8DA1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27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584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5844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DAE90C44-966E-4EE8-8538-D236DEBE8B1C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28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44035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44036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DAE90C44-966E-4EE8-8538-D236DEBE8B1C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29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44035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44036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7AD707A6-8333-4459-ABB5-4EDEF2165F99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3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2765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27652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D5086A27-5F20-4552-9DF2-A0CE22803371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30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47107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47108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7AD707A6-8333-4459-ABB5-4EDEF2165F99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4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2765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27652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B625FD0C-34A4-49F6-8AAD-07B37060768A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5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28675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28676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547B6539-B6C5-4171-BDA2-A3C3B5FD40EE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6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2969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29700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F089ED29-5858-4DB5-9730-909F7B48CDC7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7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1747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1748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BE24E87F-9B66-46C2-9525-FDC8CFB3A1DE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8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277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2772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A4E210B0-949D-42D9-AA8B-E601EECD5A9D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9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3795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3796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4 Marcador de pie de página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5 Marcador de número de diapositiva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2DE06-1C81-4AA8-A80A-81CFD9B4CCF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93204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4 Marcador de pie de página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5 Marcador de número de diapositiva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E866B-A332-484E-8D10-0922915284A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540110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 txBox="1">
            <a:spLocks noGrp="1"/>
          </p:cNvSpPr>
          <p:nvPr>
            <p:ph type="title" orient="vert"/>
          </p:nvPr>
        </p:nvSpPr>
        <p:spPr>
          <a:xfrm>
            <a:off x="6629400" y="128592"/>
            <a:ext cx="2057400" cy="6091239"/>
          </a:xfrm>
        </p:spPr>
        <p:txBody>
          <a:bodyPr vert="eaVert"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 txBox="1">
            <a:spLocks noGrp="1"/>
          </p:cNvSpPr>
          <p:nvPr>
            <p:ph type="body" orient="vert" idx="1"/>
          </p:nvPr>
        </p:nvSpPr>
        <p:spPr>
          <a:xfrm>
            <a:off x="457200" y="128592"/>
            <a:ext cx="6019796" cy="609123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4 Marcador de pie de página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5 Marcador de número de diapositiva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CF8DC-BA44-4C9C-B3A0-D27C8583433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061611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4 Marcador de pie de página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5 Marcador de número de diapositiva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C6EC3-815D-4C28-A6EF-2B174B76B7A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5460899"/>
      </p:ext>
    </p:extLst>
  </p:cSld>
  <p:clrMapOvr>
    <a:masterClrMapping/>
  </p:clrMapOvr>
  <p:transition spd="slow"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 anchorCtr="0"/>
          <a:lstStyle>
            <a:lvl1pPr algn="l">
              <a:defRPr lang="es-ES" sz="4000" b="1" cap="all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4 Marcador de pie de página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5 Marcador de número de diapositiva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7240B-646F-45A3-8C86-35301F420C1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60039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46196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46196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4 Marcador de pie de página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5 Marcador de número de diapositiva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549FC-2D9D-4F79-AC21-68D668994D7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89452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</p:spPr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4 Marcador de pie de página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5 Marcador de número de diapositiva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A2D7A-5F90-407B-AA93-0A05F32AC13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938633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4 Marcador de pie de página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5 Marcador de número de diapositiva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34583-7A9D-437F-8392-FDD9C446821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0647758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4 Marcador de pie de página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5 Marcador de número de diapositiva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ABA5F-2EFF-42B9-B4A6-C3802595FFB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19762"/>
      </p:ext>
    </p:extLst>
  </p:cSld>
  <p:clrMapOvr>
    <a:masterClrMapping/>
  </p:clrMapOvr>
  <p:transition spd="slow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 anchorCtr="0"/>
          <a:lstStyle>
            <a:lvl1pPr algn="l">
              <a:defRPr lang="es-ES" sz="2000" b="1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4 Marcador de pie de página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5 Marcador de número de diapositiva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CD081-8C63-43EA-8C09-AA42FED7E1A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0545321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 anchorCtr="0"/>
          <a:lstStyle>
            <a:lvl1pPr algn="l">
              <a:defRPr lang="es-ES" sz="2000" b="1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4 Marcador de pie de página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5 Marcador de número de diapositiva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EF540-077A-4D0D-9014-31434BA84A5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410051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 txBox="1">
            <a:spLocks noGrp="1"/>
          </p:cNvSpPr>
          <p:nvPr>
            <p:ph type="title"/>
          </p:nvPr>
        </p:nvSpPr>
        <p:spPr bwMode="auto">
          <a:xfrm>
            <a:off x="457200" y="128588"/>
            <a:ext cx="6059488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4" tIns="46798" rIns="90004" bIns="46798" numCol="1" anchor="ctr" anchorCtr="1" compatLnSpc="1">
            <a:prstTxWarp prst="textNoShape">
              <a:avLst/>
            </a:prstTxWarp>
          </a:bodyPr>
          <a:lstStyle/>
          <a:p>
            <a:pPr lvl="0"/>
            <a:endParaRPr lang="es-AR"/>
          </a:p>
        </p:txBody>
      </p:sp>
      <p:sp>
        <p:nvSpPr>
          <p:cNvPr id="1027" name="2 Marcador de texto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4" tIns="46798" rIns="90004" bIns="467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 txBox="1"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s-A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4 Marcador de pie de página"/>
          <p:cNvSpPr txBox="1"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s-A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5 Marcador de número de diapositiva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s-A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fld id="{A82673A8-0A3B-4E4C-AFFB-C3E056F9068A}" type="slidenum">
              <a:rPr/>
              <a:pPr>
                <a:defRPr/>
              </a:pPr>
              <a:t>‹Nº›</a:t>
            </a:fld>
            <a:endParaRPr/>
          </a:p>
        </p:txBody>
      </p:sp>
      <p:pic>
        <p:nvPicPr>
          <p:cNvPr id="1031" name="6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88913"/>
            <a:ext cx="136842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Forma libre"/>
          <p:cNvSpPr/>
          <p:nvPr/>
        </p:nvSpPr>
        <p:spPr>
          <a:xfrm>
            <a:off x="0" y="1196975"/>
            <a:ext cx="9144000" cy="566102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CCECFF">
              <a:alpha val="43000"/>
            </a:srgbClr>
          </a:solidFill>
          <a:ln>
            <a:noFill/>
            <a:prstDash val="solid"/>
          </a:ln>
        </p:spPr>
        <p:txBody>
          <a:bodyPr wrap="none" lIns="90004" tIns="46798" rIns="90004" bIns="46798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2400" kern="0">
              <a:solidFill>
                <a:srgbClr val="000000"/>
              </a:solidFill>
              <a:latin typeface="Times New Roman" pitchFamily="18"/>
              <a:ea typeface="Lucida Sans Unicode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s-AR" sz="4400">
          <a:solidFill>
            <a:srgbClr val="000000"/>
          </a:solidFill>
          <a:latin typeface="Arial" pitchFamily="18"/>
          <a:cs typeface="Tahoma" pitchFamily="2"/>
        </a:defRPr>
      </a:lvl1pPr>
      <a:lvl2pPr algn="ctr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Arial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Arial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Arial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Arial" pitchFamily="34" charset="0"/>
          <a:cs typeface="Tahoma" pitchFamily="34" charset="0"/>
        </a:defRPr>
      </a:lvl5pPr>
      <a:lvl6pPr marL="457200" algn="ctr" rtl="0" eaLnBrk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Arial" pitchFamily="34" charset="0"/>
          <a:cs typeface="Tahoma" pitchFamily="34" charset="0"/>
        </a:defRPr>
      </a:lvl6pPr>
      <a:lvl7pPr marL="914400" algn="ctr" rtl="0" eaLnBrk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Arial" pitchFamily="34" charset="0"/>
          <a:cs typeface="Tahoma" pitchFamily="34" charset="0"/>
        </a:defRPr>
      </a:lvl7pPr>
      <a:lvl8pPr marL="1371600" algn="ctr" rtl="0" eaLnBrk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Arial" pitchFamily="34" charset="0"/>
          <a:cs typeface="Tahoma" pitchFamily="34" charset="0"/>
        </a:defRPr>
      </a:lvl8pPr>
      <a:lvl9pPr marL="1828800" algn="ctr" rtl="0" eaLnBrk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Arial" pitchFamily="34" charset="0"/>
          <a:cs typeface="Tahoma" pitchFamily="34" charset="0"/>
        </a:defRPr>
      </a:lvl9pPr>
    </p:titleStyle>
    <p:bodyStyle>
      <a:lvl1pPr marL="341313" indent="-341313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tabLst>
          <a:tab pos="569913" algn="l"/>
          <a:tab pos="1484313" algn="l"/>
          <a:tab pos="2398713" algn="l"/>
          <a:tab pos="3313113" algn="l"/>
          <a:tab pos="4227513" algn="l"/>
          <a:tab pos="5141913" algn="l"/>
          <a:tab pos="6056313" algn="l"/>
          <a:tab pos="6970713" algn="l"/>
          <a:tab pos="7885113" algn="l"/>
          <a:tab pos="8799513" algn="l"/>
          <a:tab pos="9713913" algn="l"/>
        </a:tabLst>
        <a:defRPr lang="es-ES" sz="3200">
          <a:solidFill>
            <a:srgbClr val="000000"/>
          </a:solidFill>
          <a:latin typeface="Arial" pitchFamily="2"/>
          <a:ea typeface="Lucida Sans Unicode" pitchFamily="2"/>
          <a:cs typeface="Tahoma" pitchFamily="2"/>
        </a:defRPr>
      </a:lvl1pPr>
      <a:lvl2pPr marL="741363" lvl="1" indent="-284163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tabLst>
          <a:tab pos="169863" algn="l"/>
          <a:tab pos="1084263" algn="l"/>
          <a:tab pos="1998663" algn="l"/>
          <a:tab pos="2913063" algn="l"/>
          <a:tab pos="3827463" algn="l"/>
          <a:tab pos="4741863" algn="l"/>
          <a:tab pos="5656263" algn="l"/>
          <a:tab pos="6570663" algn="l"/>
          <a:tab pos="7485063" algn="l"/>
          <a:tab pos="8399463" algn="l"/>
          <a:tab pos="9313863" algn="l"/>
        </a:tabLst>
        <a:defRPr lang="es-ES" sz="2800">
          <a:solidFill>
            <a:srgbClr val="000000"/>
          </a:solidFill>
          <a:latin typeface="Arial" pitchFamily="2"/>
          <a:ea typeface="Lucida Sans Unicode" pitchFamily="2"/>
          <a:cs typeface="Tahoma" pitchFamily="2"/>
        </a:defRPr>
      </a:lvl2pPr>
      <a:lvl3pPr marL="1143000" lvl="2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tabLst>
          <a:tab pos="685800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1000" algn="l"/>
          <a:tab pos="8915400" algn="l"/>
        </a:tabLst>
        <a:defRPr lang="es-ES" sz="2400">
          <a:solidFill>
            <a:srgbClr val="000000"/>
          </a:solidFill>
          <a:latin typeface="Arial" pitchFamily="2"/>
          <a:ea typeface="Lucida Sans Unicode" pitchFamily="2"/>
          <a:cs typeface="Tahoma" pitchFamily="2"/>
        </a:defRPr>
      </a:lvl3pPr>
      <a:lvl4pPr marL="1600200" lvl="3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tabLst>
          <a:tab pos="228600" algn="l"/>
          <a:tab pos="1143000" algn="l"/>
          <a:tab pos="2057400" algn="l"/>
          <a:tab pos="2971800" algn="l"/>
          <a:tab pos="3886200" algn="l"/>
          <a:tab pos="4800600" algn="l"/>
          <a:tab pos="5715000" algn="l"/>
          <a:tab pos="6629400" algn="l"/>
          <a:tab pos="7543800" algn="l"/>
          <a:tab pos="8458200" algn="l"/>
        </a:tabLst>
        <a:defRPr lang="es-ES" sz="2000">
          <a:solidFill>
            <a:srgbClr val="000000"/>
          </a:solidFill>
          <a:latin typeface="Arial" pitchFamily="2"/>
          <a:ea typeface="Lucida Sans Unicode" pitchFamily="2"/>
          <a:cs typeface="Tahoma" pitchFamily="2"/>
        </a:defRPr>
      </a:lvl4pPr>
      <a:lvl5pPr marL="2057400" lvl="4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tabLst>
          <a:tab pos="685800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1000" algn="l"/>
        </a:tabLst>
        <a:defRPr lang="es-ES" sz="2000">
          <a:solidFill>
            <a:srgbClr val="000000"/>
          </a:solidFill>
          <a:latin typeface="Arial" pitchFamily="2"/>
          <a:ea typeface="Lucida Sans Unicode" pitchFamily="2"/>
          <a:cs typeface="Tahoma" pitchFamily="2"/>
        </a:defRPr>
      </a:lvl5pPr>
      <a:lvl6pPr marL="2514600" indent="-228600" algn="l" rtl="0" eaLnBrk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tabLst>
          <a:tab pos="685800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1000" algn="l"/>
        </a:tabLst>
        <a:defRPr lang="es-ES" sz="2000">
          <a:solidFill>
            <a:srgbClr val="000000"/>
          </a:solidFill>
          <a:latin typeface="Arial" pitchFamily="2"/>
          <a:ea typeface="Lucida Sans Unicode" pitchFamily="2"/>
          <a:cs typeface="Tahoma" pitchFamily="2"/>
        </a:defRPr>
      </a:lvl6pPr>
      <a:lvl7pPr marL="2971800" indent="-228600" algn="l" rtl="0" eaLnBrk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tabLst>
          <a:tab pos="685800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1000" algn="l"/>
        </a:tabLst>
        <a:defRPr lang="es-ES" sz="2000">
          <a:solidFill>
            <a:srgbClr val="000000"/>
          </a:solidFill>
          <a:latin typeface="Arial" pitchFamily="2"/>
          <a:ea typeface="Lucida Sans Unicode" pitchFamily="2"/>
          <a:cs typeface="Tahoma" pitchFamily="2"/>
        </a:defRPr>
      </a:lvl7pPr>
      <a:lvl8pPr marL="3429000" indent="-228600" algn="l" rtl="0" eaLnBrk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tabLst>
          <a:tab pos="685800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1000" algn="l"/>
        </a:tabLst>
        <a:defRPr lang="es-ES" sz="2000">
          <a:solidFill>
            <a:srgbClr val="000000"/>
          </a:solidFill>
          <a:latin typeface="Arial" pitchFamily="2"/>
          <a:ea typeface="Lucida Sans Unicode" pitchFamily="2"/>
          <a:cs typeface="Tahoma" pitchFamily="2"/>
        </a:defRPr>
      </a:lvl8pPr>
      <a:lvl9pPr marL="3886200" indent="-228600" algn="l" rtl="0" eaLnBrk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tabLst>
          <a:tab pos="685800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1000" algn="l"/>
        </a:tabLst>
        <a:defRPr lang="es-ES" sz="2000">
          <a:solidFill>
            <a:srgbClr val="000000"/>
          </a:solidFill>
          <a:latin typeface="Arial" pitchFamily="2"/>
          <a:ea typeface="Lucida Sans Unicode" pitchFamily="2"/>
          <a:cs typeface="Tahoma" pitchFamily="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jmfernandez@unlu.edu.ar" TargetMode="External"/><Relationship Id="rId5" Type="http://schemas.openxmlformats.org/officeDocument/2006/relationships/hyperlink" Target="mailto:moloriz@unlu.edu.ar" TargetMode="External"/><Relationship Id="rId4" Type="http://schemas.openxmlformats.org/officeDocument/2006/relationships/hyperlink" Target="mailto:rosanar@unlu.edu.ar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Título"/>
          <p:cNvSpPr txBox="1">
            <a:spLocks noGrp="1"/>
          </p:cNvSpPr>
          <p:nvPr>
            <p:ph type="title" idx="4294967295"/>
          </p:nvPr>
        </p:nvSpPr>
        <p:spPr>
          <a:xfrm>
            <a:off x="468313" y="33338"/>
            <a:ext cx="1943447" cy="114141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60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SQL</a:t>
            </a:r>
          </a:p>
        </p:txBody>
      </p:sp>
      <p:pic>
        <p:nvPicPr>
          <p:cNvPr id="2051" name="Picture 4" descr="http://www.troglod.com/wp-content/uploads/sq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13" y="4592638"/>
            <a:ext cx="38004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11183" y="1423988"/>
            <a:ext cx="7799660" cy="316865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AR" sz="4000" dirty="0"/>
              <a:t>Herramientas para la generación de información estadística académica en el marco de la </a:t>
            </a:r>
            <a:r>
              <a:rPr lang="es-AR" sz="4000" dirty="0" err="1"/>
              <a:t>UNLu</a:t>
            </a:r>
            <a:br>
              <a:rPr lang="es-AR" sz="4000" dirty="0"/>
            </a:br>
            <a:br>
              <a:rPr lang="es-AR" sz="4000" dirty="0"/>
            </a:br>
            <a:r>
              <a:rPr lang="es-AR" sz="2900" dirty="0"/>
              <a:t>Encuentro 02/03 – Parte 02</a:t>
            </a:r>
            <a:br>
              <a:rPr lang="es-AR" sz="2900" dirty="0"/>
            </a:br>
            <a:r>
              <a:rPr lang="es-AR" sz="2900" dirty="0"/>
              <a:t>Introducción a SQL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76526" y="60212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AR" b="1" dirty="0">
                <a:solidFill>
                  <a:schemeClr val="tx2"/>
                </a:solidFill>
              </a:rPr>
              <a:t>(*) Material adaptado a partir de material diseñado por el SIU.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7 CuadroTexto"/>
          <p:cNvSpPr txBox="1">
            <a:spLocks noChangeArrowheads="1"/>
          </p:cNvSpPr>
          <p:nvPr/>
        </p:nvSpPr>
        <p:spPr bwMode="auto">
          <a:xfrm>
            <a:off x="524023" y="1300454"/>
            <a:ext cx="70723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eaLnBrk="1" hangingPunct="1"/>
            <a:r>
              <a:rPr lang="es-AR" sz="2800" dirty="0">
                <a:solidFill>
                  <a:schemeClr val="tx2"/>
                </a:solidFill>
                <a:latin typeface="Arial" charset="0"/>
              </a:rPr>
              <a:t>UPDATE : Modifica Filas</a:t>
            </a:r>
          </a:p>
          <a:p>
            <a:pPr marL="0" lvl="1" eaLnBrk="1" hangingPunct="1"/>
            <a:r>
              <a:rPr lang="es-AR" sz="2800" dirty="0">
                <a:solidFill>
                  <a:schemeClr val="tx2"/>
                </a:solidFill>
                <a:latin typeface="Arial" charset="0"/>
              </a:rPr>
              <a:t>DELETE : Borra Filas</a:t>
            </a:r>
          </a:p>
        </p:txBody>
      </p:sp>
      <p:sp>
        <p:nvSpPr>
          <p:cNvPr id="21507" name="1 Título"/>
          <p:cNvSpPr txBox="1">
            <a:spLocks/>
          </p:cNvSpPr>
          <p:nvPr/>
        </p:nvSpPr>
        <p:spPr bwMode="auto">
          <a:xfrm>
            <a:off x="251520" y="33338"/>
            <a:ext cx="5328592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40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UPDATE &amp; DELETE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3" y="3303588"/>
            <a:ext cx="2844800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Rectángulo redondeado"/>
          <p:cNvSpPr/>
          <p:nvPr/>
        </p:nvSpPr>
        <p:spPr>
          <a:xfrm>
            <a:off x="4144838" y="3560763"/>
            <a:ext cx="3530600" cy="1168400"/>
          </a:xfrm>
          <a:prstGeom prst="roundRect">
            <a:avLst/>
          </a:prstGeom>
          <a:solidFill>
            <a:schemeClr val="bg2">
              <a:lumMod val="5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6411788" y="4833938"/>
            <a:ext cx="565150" cy="5397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7 CuadroTexto"/>
          <p:cNvSpPr txBox="1">
            <a:spLocks noChangeArrowheads="1"/>
          </p:cNvSpPr>
          <p:nvPr/>
        </p:nvSpPr>
        <p:spPr bwMode="auto">
          <a:xfrm>
            <a:off x="467990" y="2276872"/>
            <a:ext cx="7848426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eaLnBrk="1" hangingPunct="1"/>
            <a:r>
              <a:rPr lang="es-AR" sz="2800" dirty="0">
                <a:solidFill>
                  <a:schemeClr val="tx2"/>
                </a:solidFill>
                <a:latin typeface="Arial" charset="0"/>
              </a:rPr>
              <a:t>Ambas utilizan un WHERE para identificar las Filas que van a ser afectadas.</a:t>
            </a:r>
          </a:p>
        </p:txBody>
      </p:sp>
      <p:sp>
        <p:nvSpPr>
          <p:cNvPr id="13" name="7 CuadroTexto"/>
          <p:cNvSpPr txBox="1">
            <a:spLocks noChangeArrowheads="1"/>
          </p:cNvSpPr>
          <p:nvPr/>
        </p:nvSpPr>
        <p:spPr bwMode="auto">
          <a:xfrm>
            <a:off x="4140075" y="3759200"/>
            <a:ext cx="353536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eaLnBrk="1" hangingPunct="1"/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DELETE FROM PROFESOR</a:t>
            </a:r>
          </a:p>
          <a:p>
            <a:pPr marL="0" lvl="1" eaLnBrk="1" hangingPunct="1"/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WHERE </a:t>
            </a:r>
            <a:r>
              <a:rPr lang="es-AR" sz="2000" b="1" dirty="0" err="1">
                <a:solidFill>
                  <a:schemeClr val="tx2"/>
                </a:solidFill>
                <a:latin typeface="Arial" charset="0"/>
              </a:rPr>
              <a:t>Depto</a:t>
            </a:r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 = ‘</a:t>
            </a:r>
            <a:r>
              <a:rPr lang="es-AR" sz="2000" b="1" dirty="0" err="1">
                <a:solidFill>
                  <a:schemeClr val="tx2"/>
                </a:solidFill>
                <a:latin typeface="Arial" charset="0"/>
              </a:rPr>
              <a:t>Fisica</a:t>
            </a:r>
            <a:r>
              <a:rPr lang="es-AR" sz="2400" b="1" dirty="0">
                <a:solidFill>
                  <a:schemeClr val="tx2"/>
                </a:solidFill>
                <a:latin typeface="Arial" charset="0"/>
              </a:rPr>
              <a:t>’</a:t>
            </a:r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3260600" y="4144963"/>
            <a:ext cx="5651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963" y="5561013"/>
            <a:ext cx="30575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8 Rectángulo redondeado">
            <a:extLst>
              <a:ext uri="{FF2B5EF4-FFF2-40B4-BE49-F238E27FC236}">
                <a16:creationId xmlns:a16="http://schemas.microsoft.com/office/drawing/2014/main" id="{113639EB-A39C-4D24-87B3-BAED9EA3E2C1}"/>
              </a:ext>
            </a:extLst>
          </p:cNvPr>
          <p:cNvSpPr/>
          <p:nvPr/>
        </p:nvSpPr>
        <p:spPr>
          <a:xfrm>
            <a:off x="1141834" y="5443141"/>
            <a:ext cx="4093607" cy="1168400"/>
          </a:xfrm>
          <a:prstGeom prst="roundRect">
            <a:avLst/>
          </a:prstGeom>
          <a:solidFill>
            <a:schemeClr val="bg2">
              <a:lumMod val="5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6" name="7 CuadroTexto">
            <a:extLst>
              <a:ext uri="{FF2B5EF4-FFF2-40B4-BE49-F238E27FC236}">
                <a16:creationId xmlns:a16="http://schemas.microsoft.com/office/drawing/2014/main" id="{C90D1BDF-019B-4A21-900A-C34DE54B6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5517232"/>
            <a:ext cx="407521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eaLnBrk="1" hangingPunct="1"/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UPDATE FROM PROFESOR</a:t>
            </a:r>
          </a:p>
          <a:p>
            <a:pPr marL="0" lvl="1" eaLnBrk="1" hangingPunct="1"/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WHERE Legajo = 14567 SET Nombre = ‘Juan M. </a:t>
            </a:r>
            <a:r>
              <a:rPr lang="es-AR" sz="2000" b="1" dirty="0" err="1">
                <a:solidFill>
                  <a:schemeClr val="tx2"/>
                </a:solidFill>
                <a:latin typeface="Arial" charset="0"/>
              </a:rPr>
              <a:t>Perez</a:t>
            </a:r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’</a:t>
            </a:r>
            <a:endParaRPr lang="es-AR" sz="2400" b="1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7 CuadroTexto"/>
          <p:cNvSpPr txBox="1">
            <a:spLocks noChangeArrowheads="1"/>
          </p:cNvSpPr>
          <p:nvPr/>
        </p:nvSpPr>
        <p:spPr bwMode="auto">
          <a:xfrm>
            <a:off x="1080186" y="3008448"/>
            <a:ext cx="7056784" cy="195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algn="just" eaLnBrk="1" hangingPunct="1">
              <a:lnSpc>
                <a:spcPct val="150000"/>
              </a:lnSpc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Nuestro interés reside en la instrucción SELECT ya que es la que nos va a permitir manipular/recuperar la información.</a:t>
            </a:r>
          </a:p>
        </p:txBody>
      </p:sp>
      <p:sp>
        <p:nvSpPr>
          <p:cNvPr id="11297" name="1 Título"/>
          <p:cNvSpPr txBox="1">
            <a:spLocks/>
          </p:cNvSpPr>
          <p:nvPr/>
        </p:nvSpPr>
        <p:spPr bwMode="auto">
          <a:xfrm>
            <a:off x="-17464" y="33338"/>
            <a:ext cx="7319169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44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INSTRUCCIÓN SELECT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827584" y="2855440"/>
            <a:ext cx="7488832" cy="2229744"/>
          </a:xfrm>
          <a:prstGeom prst="roundRect">
            <a:avLst/>
          </a:prstGeom>
          <a:solidFill>
            <a:schemeClr val="bg2">
              <a:lumMod val="5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0" y="1394544"/>
            <a:ext cx="91233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SELECT: </a:t>
            </a:r>
            <a:r>
              <a:rPr lang="es-AR" sz="2400" dirty="0">
                <a:solidFill>
                  <a:schemeClr val="tx2"/>
                </a:solidFill>
                <a:latin typeface="Arial" charset="0"/>
              </a:rPr>
              <a:t>Lee y devuelve filas de una tabla (o más tablas)</a:t>
            </a:r>
          </a:p>
        </p:txBody>
      </p:sp>
      <p:sp>
        <p:nvSpPr>
          <p:cNvPr id="35" name="7 CuadroTexto"/>
          <p:cNvSpPr txBox="1">
            <a:spLocks noChangeArrowheads="1"/>
          </p:cNvSpPr>
          <p:nvPr/>
        </p:nvSpPr>
        <p:spPr bwMode="auto">
          <a:xfrm>
            <a:off x="683568" y="2453842"/>
            <a:ext cx="85693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eaLnBrk="1" hangingPunct="1"/>
            <a:r>
              <a:rPr lang="es-AR" sz="2800" dirty="0">
                <a:solidFill>
                  <a:schemeClr val="tx2"/>
                </a:solidFill>
                <a:latin typeface="Arial" charset="0"/>
              </a:rPr>
              <a:t>SELECT columna1, columna2, columna3</a:t>
            </a:r>
          </a:p>
          <a:p>
            <a:pPr marL="0" lvl="1" eaLnBrk="1" hangingPunct="1"/>
            <a:r>
              <a:rPr lang="es-AR" sz="2800" dirty="0">
                <a:solidFill>
                  <a:schemeClr val="tx2"/>
                </a:solidFill>
                <a:latin typeface="Arial" charset="0"/>
              </a:rPr>
              <a:t>FROM tabla;</a:t>
            </a:r>
          </a:p>
        </p:txBody>
      </p:sp>
      <p:sp>
        <p:nvSpPr>
          <p:cNvPr id="11297" name="1 Título"/>
          <p:cNvSpPr txBox="1">
            <a:spLocks/>
          </p:cNvSpPr>
          <p:nvPr/>
        </p:nvSpPr>
        <p:spPr bwMode="auto">
          <a:xfrm>
            <a:off x="-17464" y="33338"/>
            <a:ext cx="7319169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60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SELECT -SQL-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683568" y="2204864"/>
            <a:ext cx="7488832" cy="1509664"/>
          </a:xfrm>
          <a:prstGeom prst="roundRect">
            <a:avLst/>
          </a:prstGeom>
          <a:solidFill>
            <a:schemeClr val="bg2">
              <a:lumMod val="5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38" name="7 CuadroTexto">
            <a:extLst>
              <a:ext uri="{FF2B5EF4-FFF2-40B4-BE49-F238E27FC236}">
                <a16:creationId xmlns:a16="http://schemas.microsoft.com/office/drawing/2014/main" id="{BFF79BDE-C3FF-45D9-B1AE-A57B9C52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8" y="4218274"/>
            <a:ext cx="91233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indent="0" eaLnBrk="1" hangingPunct="1"/>
            <a:r>
              <a:rPr lang="es-ES" sz="2400" dirty="0">
                <a:solidFill>
                  <a:schemeClr val="tx2"/>
                </a:solidFill>
                <a:latin typeface="Arial" charset="0"/>
              </a:rPr>
              <a:t>Los nombres de las columnas y la tabla deben ser las del modelo de datos.</a:t>
            </a:r>
            <a:endParaRPr lang="es-AR" sz="2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9" name="7 CuadroTexto">
            <a:extLst>
              <a:ext uri="{FF2B5EF4-FFF2-40B4-BE49-F238E27FC236}">
                <a16:creationId xmlns:a16="http://schemas.microsoft.com/office/drawing/2014/main" id="{655C459F-4051-4B1D-B905-FCCE1421A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5382542"/>
            <a:ext cx="91233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indent="0" eaLnBrk="1" hangingPunct="1"/>
            <a:r>
              <a:rPr lang="es-ES" sz="2400" dirty="0">
                <a:solidFill>
                  <a:schemeClr val="tx2"/>
                </a:solidFill>
                <a:latin typeface="Arial" charset="0"/>
              </a:rPr>
              <a:t>Si quiero seleccionar todas las columnas uso el “*” en vez de detallar las columnas.</a:t>
            </a:r>
          </a:p>
        </p:txBody>
      </p:sp>
    </p:spTree>
    <p:extLst>
      <p:ext uri="{BB962C8B-B14F-4D97-AF65-F5344CB8AC3E}">
        <p14:creationId xmlns:p14="http://schemas.microsoft.com/office/powerpoint/2010/main" val="3148098728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860800"/>
            <a:ext cx="4581525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860800"/>
            <a:ext cx="3240087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8" name="1 CuadroTexto"/>
          <p:cNvSpPr txBox="1">
            <a:spLocks noChangeArrowheads="1"/>
          </p:cNvSpPr>
          <p:nvPr/>
        </p:nvSpPr>
        <p:spPr bwMode="auto">
          <a:xfrm>
            <a:off x="395288" y="3492500"/>
            <a:ext cx="2290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PROFESOR</a:t>
            </a:r>
          </a:p>
        </p:txBody>
      </p:sp>
      <p:sp>
        <p:nvSpPr>
          <p:cNvPr id="11269" name="13 CuadroTexto"/>
          <p:cNvSpPr txBox="1">
            <a:spLocks noChangeArrowheads="1"/>
          </p:cNvSpPr>
          <p:nvPr/>
        </p:nvSpPr>
        <p:spPr bwMode="auto">
          <a:xfrm>
            <a:off x="5580063" y="3563938"/>
            <a:ext cx="2290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MATERIA</a:t>
            </a:r>
          </a:p>
        </p:txBody>
      </p:sp>
      <p:sp>
        <p:nvSpPr>
          <p:cNvPr id="11271" name="9 CuadroTexto"/>
          <p:cNvSpPr txBox="1">
            <a:spLocks noChangeArrowheads="1"/>
          </p:cNvSpPr>
          <p:nvPr/>
        </p:nvSpPr>
        <p:spPr bwMode="auto">
          <a:xfrm>
            <a:off x="490538" y="3984625"/>
            <a:ext cx="768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Legajo</a:t>
            </a:r>
          </a:p>
        </p:txBody>
      </p:sp>
      <p:sp>
        <p:nvSpPr>
          <p:cNvPr id="11272" name="16 CuadroTexto"/>
          <p:cNvSpPr txBox="1">
            <a:spLocks noChangeArrowheads="1"/>
          </p:cNvSpPr>
          <p:nvPr/>
        </p:nvSpPr>
        <p:spPr bwMode="auto">
          <a:xfrm>
            <a:off x="1476375" y="3984625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11273" name="17 CuadroTexto"/>
          <p:cNvSpPr txBox="1">
            <a:spLocks noChangeArrowheads="1"/>
          </p:cNvSpPr>
          <p:nvPr/>
        </p:nvSpPr>
        <p:spPr bwMode="auto">
          <a:xfrm>
            <a:off x="2724150" y="3984625"/>
            <a:ext cx="911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Fec_Nac</a:t>
            </a:r>
          </a:p>
        </p:txBody>
      </p:sp>
      <p:sp>
        <p:nvSpPr>
          <p:cNvPr id="11274" name="18 CuadroTexto"/>
          <p:cNvSpPr txBox="1">
            <a:spLocks noChangeArrowheads="1"/>
          </p:cNvSpPr>
          <p:nvPr/>
        </p:nvSpPr>
        <p:spPr bwMode="auto">
          <a:xfrm>
            <a:off x="3952875" y="3984625"/>
            <a:ext cx="768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Depto</a:t>
            </a:r>
          </a:p>
        </p:txBody>
      </p:sp>
      <p:sp>
        <p:nvSpPr>
          <p:cNvPr id="11275" name="19 CuadroTexto"/>
          <p:cNvSpPr txBox="1">
            <a:spLocks noChangeArrowheads="1"/>
          </p:cNvSpPr>
          <p:nvPr/>
        </p:nvSpPr>
        <p:spPr bwMode="auto">
          <a:xfrm>
            <a:off x="5580063" y="3984625"/>
            <a:ext cx="86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Código</a:t>
            </a:r>
          </a:p>
        </p:txBody>
      </p:sp>
      <p:sp>
        <p:nvSpPr>
          <p:cNvPr id="11276" name="20 CuadroTexto"/>
          <p:cNvSpPr txBox="1">
            <a:spLocks noChangeArrowheads="1"/>
          </p:cNvSpPr>
          <p:nvPr/>
        </p:nvSpPr>
        <p:spPr bwMode="auto">
          <a:xfrm>
            <a:off x="6611938" y="4005263"/>
            <a:ext cx="1055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11277" name="21 CuadroTexto"/>
          <p:cNvSpPr txBox="1">
            <a:spLocks noChangeArrowheads="1"/>
          </p:cNvSpPr>
          <p:nvPr/>
        </p:nvSpPr>
        <p:spPr bwMode="auto">
          <a:xfrm>
            <a:off x="8027988" y="4016375"/>
            <a:ext cx="768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rgbClr val="FF0000"/>
                </a:solidFill>
                <a:latin typeface="Segoe Script" pitchFamily="34" charset="0"/>
              </a:rPr>
              <a:t>Inscrip </a:t>
            </a:r>
          </a:p>
        </p:txBody>
      </p:sp>
      <p:sp>
        <p:nvSpPr>
          <p:cNvPr id="11278" name="22 CuadroTexto"/>
          <p:cNvSpPr txBox="1">
            <a:spLocks noChangeArrowheads="1"/>
          </p:cNvSpPr>
          <p:nvPr/>
        </p:nvSpPr>
        <p:spPr bwMode="auto">
          <a:xfrm>
            <a:off x="490538" y="4348163"/>
            <a:ext cx="985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14567</a:t>
            </a:r>
          </a:p>
        </p:txBody>
      </p:sp>
      <p:sp>
        <p:nvSpPr>
          <p:cNvPr id="11279" name="23 CuadroTexto"/>
          <p:cNvSpPr txBox="1">
            <a:spLocks noChangeArrowheads="1"/>
          </p:cNvSpPr>
          <p:nvPr/>
        </p:nvSpPr>
        <p:spPr bwMode="auto">
          <a:xfrm>
            <a:off x="1344613" y="4365625"/>
            <a:ext cx="1427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Juan Perez</a:t>
            </a:r>
          </a:p>
        </p:txBody>
      </p:sp>
      <p:sp>
        <p:nvSpPr>
          <p:cNvPr id="11280" name="24 CuadroTexto"/>
          <p:cNvSpPr txBox="1">
            <a:spLocks noChangeArrowheads="1"/>
          </p:cNvSpPr>
          <p:nvPr/>
        </p:nvSpPr>
        <p:spPr bwMode="auto">
          <a:xfrm>
            <a:off x="2725738" y="4365625"/>
            <a:ext cx="1227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4/4/1971</a:t>
            </a:r>
          </a:p>
        </p:txBody>
      </p:sp>
      <p:sp>
        <p:nvSpPr>
          <p:cNvPr id="11281" name="25 CuadroTexto"/>
          <p:cNvSpPr txBox="1">
            <a:spLocks noChangeArrowheads="1"/>
          </p:cNvSpPr>
          <p:nvPr/>
        </p:nvSpPr>
        <p:spPr bwMode="auto">
          <a:xfrm>
            <a:off x="3844925" y="4348163"/>
            <a:ext cx="1131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</a:t>
            </a:r>
          </a:p>
        </p:txBody>
      </p:sp>
      <p:sp>
        <p:nvSpPr>
          <p:cNvPr id="11282" name="26 CuadroTexto"/>
          <p:cNvSpPr txBox="1">
            <a:spLocks noChangeArrowheads="1"/>
          </p:cNvSpPr>
          <p:nvPr/>
        </p:nvSpPr>
        <p:spPr bwMode="auto">
          <a:xfrm>
            <a:off x="468313" y="4670425"/>
            <a:ext cx="984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12447</a:t>
            </a:r>
          </a:p>
        </p:txBody>
      </p:sp>
      <p:sp>
        <p:nvSpPr>
          <p:cNvPr id="11283" name="27 CuadroTexto"/>
          <p:cNvSpPr txBox="1">
            <a:spLocks noChangeArrowheads="1"/>
          </p:cNvSpPr>
          <p:nvPr/>
        </p:nvSpPr>
        <p:spPr bwMode="auto">
          <a:xfrm>
            <a:off x="1322388" y="4687888"/>
            <a:ext cx="1425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María López</a:t>
            </a:r>
          </a:p>
        </p:txBody>
      </p:sp>
      <p:sp>
        <p:nvSpPr>
          <p:cNvPr id="11284" name="28 CuadroTexto"/>
          <p:cNvSpPr txBox="1">
            <a:spLocks noChangeArrowheads="1"/>
          </p:cNvSpPr>
          <p:nvPr/>
        </p:nvSpPr>
        <p:spPr bwMode="auto">
          <a:xfrm>
            <a:off x="2701925" y="4687888"/>
            <a:ext cx="1228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6/3/1971</a:t>
            </a:r>
          </a:p>
        </p:txBody>
      </p:sp>
      <p:sp>
        <p:nvSpPr>
          <p:cNvPr id="11285" name="29 CuadroTexto"/>
          <p:cNvSpPr txBox="1">
            <a:spLocks noChangeArrowheads="1"/>
          </p:cNvSpPr>
          <p:nvPr/>
        </p:nvSpPr>
        <p:spPr bwMode="auto">
          <a:xfrm>
            <a:off x="3821113" y="4670425"/>
            <a:ext cx="1131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Física</a:t>
            </a:r>
          </a:p>
        </p:txBody>
      </p:sp>
      <p:sp>
        <p:nvSpPr>
          <p:cNvPr id="11286" name="30 CuadroTexto"/>
          <p:cNvSpPr txBox="1">
            <a:spLocks noChangeArrowheads="1"/>
          </p:cNvSpPr>
          <p:nvPr/>
        </p:nvSpPr>
        <p:spPr bwMode="auto">
          <a:xfrm>
            <a:off x="5651500" y="4344988"/>
            <a:ext cx="9858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ANA2</a:t>
            </a:r>
          </a:p>
        </p:txBody>
      </p:sp>
      <p:sp>
        <p:nvSpPr>
          <p:cNvPr id="11287" name="31 CuadroTexto"/>
          <p:cNvSpPr txBox="1">
            <a:spLocks noChangeArrowheads="1"/>
          </p:cNvSpPr>
          <p:nvPr/>
        </p:nvSpPr>
        <p:spPr bwMode="auto">
          <a:xfrm>
            <a:off x="6602413" y="4344988"/>
            <a:ext cx="1425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Análisis II</a:t>
            </a:r>
          </a:p>
        </p:txBody>
      </p:sp>
      <p:sp>
        <p:nvSpPr>
          <p:cNvPr id="11288" name="32 CuadroTexto"/>
          <p:cNvSpPr txBox="1">
            <a:spLocks noChangeArrowheads="1"/>
          </p:cNvSpPr>
          <p:nvPr/>
        </p:nvSpPr>
        <p:spPr bwMode="auto">
          <a:xfrm>
            <a:off x="8197850" y="4376738"/>
            <a:ext cx="406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71</a:t>
            </a:r>
          </a:p>
        </p:txBody>
      </p:sp>
      <p:sp>
        <p:nvSpPr>
          <p:cNvPr id="11289" name="34 CuadroTexto"/>
          <p:cNvSpPr txBox="1">
            <a:spLocks noChangeArrowheads="1"/>
          </p:cNvSpPr>
          <p:nvPr/>
        </p:nvSpPr>
        <p:spPr bwMode="auto">
          <a:xfrm>
            <a:off x="5651500" y="4705350"/>
            <a:ext cx="9858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QUI1</a:t>
            </a:r>
          </a:p>
        </p:txBody>
      </p:sp>
      <p:sp>
        <p:nvSpPr>
          <p:cNvPr id="11290" name="35 CuadroTexto"/>
          <p:cNvSpPr txBox="1">
            <a:spLocks noChangeArrowheads="1"/>
          </p:cNvSpPr>
          <p:nvPr/>
        </p:nvSpPr>
        <p:spPr bwMode="auto">
          <a:xfrm>
            <a:off x="6588125" y="4705350"/>
            <a:ext cx="1427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 I</a:t>
            </a:r>
          </a:p>
        </p:txBody>
      </p:sp>
      <p:sp>
        <p:nvSpPr>
          <p:cNvPr id="11291" name="36 CuadroTexto"/>
          <p:cNvSpPr txBox="1">
            <a:spLocks noChangeArrowheads="1"/>
          </p:cNvSpPr>
          <p:nvPr/>
        </p:nvSpPr>
        <p:spPr bwMode="auto">
          <a:xfrm>
            <a:off x="8197850" y="4735513"/>
            <a:ext cx="40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20</a:t>
            </a:r>
          </a:p>
        </p:txBody>
      </p:sp>
      <p:sp>
        <p:nvSpPr>
          <p:cNvPr id="11292" name="26 CuadroTexto"/>
          <p:cNvSpPr txBox="1">
            <a:spLocks noChangeArrowheads="1"/>
          </p:cNvSpPr>
          <p:nvPr/>
        </p:nvSpPr>
        <p:spPr bwMode="auto">
          <a:xfrm>
            <a:off x="468313" y="5049838"/>
            <a:ext cx="9842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13987</a:t>
            </a:r>
          </a:p>
        </p:txBody>
      </p:sp>
      <p:sp>
        <p:nvSpPr>
          <p:cNvPr id="11293" name="27 CuadroTexto"/>
          <p:cNvSpPr txBox="1">
            <a:spLocks noChangeArrowheads="1"/>
          </p:cNvSpPr>
          <p:nvPr/>
        </p:nvSpPr>
        <p:spPr bwMode="auto">
          <a:xfrm>
            <a:off x="1417638" y="5067300"/>
            <a:ext cx="14255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José Cito</a:t>
            </a:r>
          </a:p>
        </p:txBody>
      </p:sp>
      <p:sp>
        <p:nvSpPr>
          <p:cNvPr id="11294" name="28 CuadroTexto"/>
          <p:cNvSpPr txBox="1">
            <a:spLocks noChangeArrowheads="1"/>
          </p:cNvSpPr>
          <p:nvPr/>
        </p:nvSpPr>
        <p:spPr bwMode="auto">
          <a:xfrm>
            <a:off x="2701925" y="5067300"/>
            <a:ext cx="1228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 NULL</a:t>
            </a:r>
          </a:p>
        </p:txBody>
      </p:sp>
      <p:sp>
        <p:nvSpPr>
          <p:cNvPr id="11295" name="29 CuadroTexto"/>
          <p:cNvSpPr txBox="1">
            <a:spLocks noChangeArrowheads="1"/>
          </p:cNvSpPr>
          <p:nvPr/>
        </p:nvSpPr>
        <p:spPr bwMode="auto">
          <a:xfrm>
            <a:off x="3821113" y="5049838"/>
            <a:ext cx="11318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</a:t>
            </a:r>
          </a:p>
        </p:txBody>
      </p:sp>
      <p:sp>
        <p:nvSpPr>
          <p:cNvPr id="35" name="7 CuadroTexto"/>
          <p:cNvSpPr txBox="1">
            <a:spLocks noChangeArrowheads="1"/>
          </p:cNvSpPr>
          <p:nvPr/>
        </p:nvSpPr>
        <p:spPr bwMode="auto">
          <a:xfrm>
            <a:off x="251147" y="1970857"/>
            <a:ext cx="85693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eaLnBrk="1" hangingPunct="1"/>
            <a:r>
              <a:rPr lang="es-AR" sz="2800" dirty="0">
                <a:solidFill>
                  <a:schemeClr val="tx2"/>
                </a:solidFill>
                <a:latin typeface="Arial" charset="0"/>
              </a:rPr>
              <a:t>SELECT Legajo, Nombre </a:t>
            </a:r>
          </a:p>
          <a:p>
            <a:pPr marL="0" lvl="1" eaLnBrk="1" hangingPunct="1"/>
            <a:r>
              <a:rPr lang="es-AR" sz="2800" dirty="0">
                <a:solidFill>
                  <a:schemeClr val="tx2"/>
                </a:solidFill>
                <a:latin typeface="Arial" charset="0"/>
              </a:rPr>
              <a:t>FROM PROFESOR;</a:t>
            </a:r>
          </a:p>
        </p:txBody>
      </p:sp>
      <p:sp>
        <p:nvSpPr>
          <p:cNvPr id="11297" name="1 Título"/>
          <p:cNvSpPr txBox="1">
            <a:spLocks/>
          </p:cNvSpPr>
          <p:nvPr/>
        </p:nvSpPr>
        <p:spPr bwMode="auto">
          <a:xfrm>
            <a:off x="-17464" y="33338"/>
            <a:ext cx="7319169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60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SELECT -SQL-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25" y="1710060"/>
            <a:ext cx="2128838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2 Conector recto de flecha"/>
          <p:cNvCxnSpPr/>
          <p:nvPr/>
        </p:nvCxnSpPr>
        <p:spPr>
          <a:xfrm>
            <a:off x="4697413" y="2420888"/>
            <a:ext cx="1447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 redondeado"/>
          <p:cNvSpPr/>
          <p:nvPr/>
        </p:nvSpPr>
        <p:spPr>
          <a:xfrm>
            <a:off x="179388" y="1970857"/>
            <a:ext cx="4206875" cy="954087"/>
          </a:xfrm>
          <a:prstGeom prst="roundRect">
            <a:avLst/>
          </a:prstGeom>
          <a:solidFill>
            <a:schemeClr val="bg2">
              <a:lumMod val="5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13519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860800"/>
            <a:ext cx="4581525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860800"/>
            <a:ext cx="3240087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8" name="1 CuadroTexto"/>
          <p:cNvSpPr txBox="1">
            <a:spLocks noChangeArrowheads="1"/>
          </p:cNvSpPr>
          <p:nvPr/>
        </p:nvSpPr>
        <p:spPr bwMode="auto">
          <a:xfrm>
            <a:off x="395288" y="3492500"/>
            <a:ext cx="2290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PROFESOR</a:t>
            </a:r>
          </a:p>
        </p:txBody>
      </p:sp>
      <p:sp>
        <p:nvSpPr>
          <p:cNvPr id="11269" name="13 CuadroTexto"/>
          <p:cNvSpPr txBox="1">
            <a:spLocks noChangeArrowheads="1"/>
          </p:cNvSpPr>
          <p:nvPr/>
        </p:nvSpPr>
        <p:spPr bwMode="auto">
          <a:xfrm>
            <a:off x="5580063" y="3563938"/>
            <a:ext cx="2290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MATERIA</a:t>
            </a:r>
          </a:p>
        </p:txBody>
      </p:sp>
      <p:sp>
        <p:nvSpPr>
          <p:cNvPr id="11271" name="9 CuadroTexto"/>
          <p:cNvSpPr txBox="1">
            <a:spLocks noChangeArrowheads="1"/>
          </p:cNvSpPr>
          <p:nvPr/>
        </p:nvSpPr>
        <p:spPr bwMode="auto">
          <a:xfrm>
            <a:off x="490538" y="3984625"/>
            <a:ext cx="768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Legajo</a:t>
            </a:r>
          </a:p>
        </p:txBody>
      </p:sp>
      <p:sp>
        <p:nvSpPr>
          <p:cNvPr id="11272" name="16 CuadroTexto"/>
          <p:cNvSpPr txBox="1">
            <a:spLocks noChangeArrowheads="1"/>
          </p:cNvSpPr>
          <p:nvPr/>
        </p:nvSpPr>
        <p:spPr bwMode="auto">
          <a:xfrm>
            <a:off x="1476375" y="3984625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11273" name="17 CuadroTexto"/>
          <p:cNvSpPr txBox="1">
            <a:spLocks noChangeArrowheads="1"/>
          </p:cNvSpPr>
          <p:nvPr/>
        </p:nvSpPr>
        <p:spPr bwMode="auto">
          <a:xfrm>
            <a:off x="2724150" y="3984625"/>
            <a:ext cx="911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Fec_Nac</a:t>
            </a:r>
          </a:p>
        </p:txBody>
      </p:sp>
      <p:sp>
        <p:nvSpPr>
          <p:cNvPr id="11274" name="18 CuadroTexto"/>
          <p:cNvSpPr txBox="1">
            <a:spLocks noChangeArrowheads="1"/>
          </p:cNvSpPr>
          <p:nvPr/>
        </p:nvSpPr>
        <p:spPr bwMode="auto">
          <a:xfrm>
            <a:off x="3952875" y="3984625"/>
            <a:ext cx="768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Depto</a:t>
            </a:r>
          </a:p>
        </p:txBody>
      </p:sp>
      <p:sp>
        <p:nvSpPr>
          <p:cNvPr id="11275" name="19 CuadroTexto"/>
          <p:cNvSpPr txBox="1">
            <a:spLocks noChangeArrowheads="1"/>
          </p:cNvSpPr>
          <p:nvPr/>
        </p:nvSpPr>
        <p:spPr bwMode="auto">
          <a:xfrm>
            <a:off x="5580063" y="3984625"/>
            <a:ext cx="86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Código</a:t>
            </a:r>
          </a:p>
        </p:txBody>
      </p:sp>
      <p:sp>
        <p:nvSpPr>
          <p:cNvPr id="11276" name="20 CuadroTexto"/>
          <p:cNvSpPr txBox="1">
            <a:spLocks noChangeArrowheads="1"/>
          </p:cNvSpPr>
          <p:nvPr/>
        </p:nvSpPr>
        <p:spPr bwMode="auto">
          <a:xfrm>
            <a:off x="6611938" y="4005263"/>
            <a:ext cx="1055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11277" name="21 CuadroTexto"/>
          <p:cNvSpPr txBox="1">
            <a:spLocks noChangeArrowheads="1"/>
          </p:cNvSpPr>
          <p:nvPr/>
        </p:nvSpPr>
        <p:spPr bwMode="auto">
          <a:xfrm>
            <a:off x="8027988" y="4016375"/>
            <a:ext cx="768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rgbClr val="FF0000"/>
                </a:solidFill>
                <a:latin typeface="Segoe Script" pitchFamily="34" charset="0"/>
              </a:rPr>
              <a:t>Inscrip </a:t>
            </a:r>
          </a:p>
        </p:txBody>
      </p:sp>
      <p:sp>
        <p:nvSpPr>
          <p:cNvPr id="11278" name="22 CuadroTexto"/>
          <p:cNvSpPr txBox="1">
            <a:spLocks noChangeArrowheads="1"/>
          </p:cNvSpPr>
          <p:nvPr/>
        </p:nvSpPr>
        <p:spPr bwMode="auto">
          <a:xfrm>
            <a:off x="490538" y="4348163"/>
            <a:ext cx="985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14567</a:t>
            </a:r>
          </a:p>
        </p:txBody>
      </p:sp>
      <p:sp>
        <p:nvSpPr>
          <p:cNvPr id="11279" name="23 CuadroTexto"/>
          <p:cNvSpPr txBox="1">
            <a:spLocks noChangeArrowheads="1"/>
          </p:cNvSpPr>
          <p:nvPr/>
        </p:nvSpPr>
        <p:spPr bwMode="auto">
          <a:xfrm>
            <a:off x="1344613" y="4365625"/>
            <a:ext cx="1427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Juan Perez</a:t>
            </a:r>
          </a:p>
        </p:txBody>
      </p:sp>
      <p:sp>
        <p:nvSpPr>
          <p:cNvPr id="11280" name="24 CuadroTexto"/>
          <p:cNvSpPr txBox="1">
            <a:spLocks noChangeArrowheads="1"/>
          </p:cNvSpPr>
          <p:nvPr/>
        </p:nvSpPr>
        <p:spPr bwMode="auto">
          <a:xfrm>
            <a:off x="2725738" y="4365625"/>
            <a:ext cx="1227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4/4/1971</a:t>
            </a:r>
          </a:p>
        </p:txBody>
      </p:sp>
      <p:sp>
        <p:nvSpPr>
          <p:cNvPr id="11281" name="25 CuadroTexto"/>
          <p:cNvSpPr txBox="1">
            <a:spLocks noChangeArrowheads="1"/>
          </p:cNvSpPr>
          <p:nvPr/>
        </p:nvSpPr>
        <p:spPr bwMode="auto">
          <a:xfrm>
            <a:off x="3844925" y="4348163"/>
            <a:ext cx="1131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</a:t>
            </a:r>
          </a:p>
        </p:txBody>
      </p:sp>
      <p:sp>
        <p:nvSpPr>
          <p:cNvPr id="11282" name="26 CuadroTexto"/>
          <p:cNvSpPr txBox="1">
            <a:spLocks noChangeArrowheads="1"/>
          </p:cNvSpPr>
          <p:nvPr/>
        </p:nvSpPr>
        <p:spPr bwMode="auto">
          <a:xfrm>
            <a:off x="468313" y="4670425"/>
            <a:ext cx="984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12447</a:t>
            </a:r>
          </a:p>
        </p:txBody>
      </p:sp>
      <p:sp>
        <p:nvSpPr>
          <p:cNvPr id="11283" name="27 CuadroTexto"/>
          <p:cNvSpPr txBox="1">
            <a:spLocks noChangeArrowheads="1"/>
          </p:cNvSpPr>
          <p:nvPr/>
        </p:nvSpPr>
        <p:spPr bwMode="auto">
          <a:xfrm>
            <a:off x="1322388" y="4687888"/>
            <a:ext cx="1425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María López</a:t>
            </a:r>
          </a:p>
        </p:txBody>
      </p:sp>
      <p:sp>
        <p:nvSpPr>
          <p:cNvPr id="11284" name="28 CuadroTexto"/>
          <p:cNvSpPr txBox="1">
            <a:spLocks noChangeArrowheads="1"/>
          </p:cNvSpPr>
          <p:nvPr/>
        </p:nvSpPr>
        <p:spPr bwMode="auto">
          <a:xfrm>
            <a:off x="2701925" y="4687888"/>
            <a:ext cx="1228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6/3/1971</a:t>
            </a:r>
          </a:p>
        </p:txBody>
      </p:sp>
      <p:sp>
        <p:nvSpPr>
          <p:cNvPr id="11285" name="29 CuadroTexto"/>
          <p:cNvSpPr txBox="1">
            <a:spLocks noChangeArrowheads="1"/>
          </p:cNvSpPr>
          <p:nvPr/>
        </p:nvSpPr>
        <p:spPr bwMode="auto">
          <a:xfrm>
            <a:off x="3821113" y="4670425"/>
            <a:ext cx="1131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Física</a:t>
            </a:r>
          </a:p>
        </p:txBody>
      </p:sp>
      <p:sp>
        <p:nvSpPr>
          <p:cNvPr id="11286" name="30 CuadroTexto"/>
          <p:cNvSpPr txBox="1">
            <a:spLocks noChangeArrowheads="1"/>
          </p:cNvSpPr>
          <p:nvPr/>
        </p:nvSpPr>
        <p:spPr bwMode="auto">
          <a:xfrm>
            <a:off x="5651500" y="4344988"/>
            <a:ext cx="9858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 dirty="0">
                <a:solidFill>
                  <a:schemeClr val="tx2"/>
                </a:solidFill>
                <a:latin typeface="Segoe Script" pitchFamily="34" charset="0"/>
              </a:rPr>
              <a:t>ANA2</a:t>
            </a:r>
          </a:p>
        </p:txBody>
      </p:sp>
      <p:sp>
        <p:nvSpPr>
          <p:cNvPr id="11287" name="31 CuadroTexto"/>
          <p:cNvSpPr txBox="1">
            <a:spLocks noChangeArrowheads="1"/>
          </p:cNvSpPr>
          <p:nvPr/>
        </p:nvSpPr>
        <p:spPr bwMode="auto">
          <a:xfrm>
            <a:off x="6602413" y="4344988"/>
            <a:ext cx="1425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Análisis II</a:t>
            </a:r>
          </a:p>
        </p:txBody>
      </p:sp>
      <p:sp>
        <p:nvSpPr>
          <p:cNvPr id="11288" name="32 CuadroTexto"/>
          <p:cNvSpPr txBox="1">
            <a:spLocks noChangeArrowheads="1"/>
          </p:cNvSpPr>
          <p:nvPr/>
        </p:nvSpPr>
        <p:spPr bwMode="auto">
          <a:xfrm>
            <a:off x="8197850" y="4376738"/>
            <a:ext cx="406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71</a:t>
            </a:r>
          </a:p>
        </p:txBody>
      </p:sp>
      <p:sp>
        <p:nvSpPr>
          <p:cNvPr id="11289" name="34 CuadroTexto"/>
          <p:cNvSpPr txBox="1">
            <a:spLocks noChangeArrowheads="1"/>
          </p:cNvSpPr>
          <p:nvPr/>
        </p:nvSpPr>
        <p:spPr bwMode="auto">
          <a:xfrm>
            <a:off x="5651500" y="4705350"/>
            <a:ext cx="9858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QUI1</a:t>
            </a:r>
          </a:p>
        </p:txBody>
      </p:sp>
      <p:sp>
        <p:nvSpPr>
          <p:cNvPr id="11290" name="35 CuadroTexto"/>
          <p:cNvSpPr txBox="1">
            <a:spLocks noChangeArrowheads="1"/>
          </p:cNvSpPr>
          <p:nvPr/>
        </p:nvSpPr>
        <p:spPr bwMode="auto">
          <a:xfrm>
            <a:off x="6588125" y="4705350"/>
            <a:ext cx="1427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 I</a:t>
            </a:r>
          </a:p>
        </p:txBody>
      </p:sp>
      <p:sp>
        <p:nvSpPr>
          <p:cNvPr id="11291" name="36 CuadroTexto"/>
          <p:cNvSpPr txBox="1">
            <a:spLocks noChangeArrowheads="1"/>
          </p:cNvSpPr>
          <p:nvPr/>
        </p:nvSpPr>
        <p:spPr bwMode="auto">
          <a:xfrm>
            <a:off x="8197850" y="4735513"/>
            <a:ext cx="40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20</a:t>
            </a:r>
          </a:p>
        </p:txBody>
      </p:sp>
      <p:sp>
        <p:nvSpPr>
          <p:cNvPr id="11292" name="26 CuadroTexto"/>
          <p:cNvSpPr txBox="1">
            <a:spLocks noChangeArrowheads="1"/>
          </p:cNvSpPr>
          <p:nvPr/>
        </p:nvSpPr>
        <p:spPr bwMode="auto">
          <a:xfrm>
            <a:off x="468313" y="5049838"/>
            <a:ext cx="9842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13987</a:t>
            </a:r>
          </a:p>
        </p:txBody>
      </p:sp>
      <p:sp>
        <p:nvSpPr>
          <p:cNvPr id="11293" name="27 CuadroTexto"/>
          <p:cNvSpPr txBox="1">
            <a:spLocks noChangeArrowheads="1"/>
          </p:cNvSpPr>
          <p:nvPr/>
        </p:nvSpPr>
        <p:spPr bwMode="auto">
          <a:xfrm>
            <a:off x="1417638" y="5067300"/>
            <a:ext cx="14255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José Cito</a:t>
            </a:r>
          </a:p>
        </p:txBody>
      </p:sp>
      <p:sp>
        <p:nvSpPr>
          <p:cNvPr id="11294" name="28 CuadroTexto"/>
          <p:cNvSpPr txBox="1">
            <a:spLocks noChangeArrowheads="1"/>
          </p:cNvSpPr>
          <p:nvPr/>
        </p:nvSpPr>
        <p:spPr bwMode="auto">
          <a:xfrm>
            <a:off x="2701925" y="5067300"/>
            <a:ext cx="1228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 NULL</a:t>
            </a:r>
          </a:p>
        </p:txBody>
      </p:sp>
      <p:sp>
        <p:nvSpPr>
          <p:cNvPr id="11295" name="29 CuadroTexto"/>
          <p:cNvSpPr txBox="1">
            <a:spLocks noChangeArrowheads="1"/>
          </p:cNvSpPr>
          <p:nvPr/>
        </p:nvSpPr>
        <p:spPr bwMode="auto">
          <a:xfrm>
            <a:off x="3821113" y="5049838"/>
            <a:ext cx="11318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</a:t>
            </a:r>
          </a:p>
        </p:txBody>
      </p:sp>
      <p:sp>
        <p:nvSpPr>
          <p:cNvPr id="35" name="7 CuadroTexto"/>
          <p:cNvSpPr txBox="1">
            <a:spLocks noChangeArrowheads="1"/>
          </p:cNvSpPr>
          <p:nvPr/>
        </p:nvSpPr>
        <p:spPr bwMode="auto">
          <a:xfrm>
            <a:off x="251147" y="1970857"/>
            <a:ext cx="85693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eaLnBrk="1" hangingPunct="1"/>
            <a:r>
              <a:rPr lang="es-AR" sz="2800" dirty="0">
                <a:solidFill>
                  <a:schemeClr val="tx2"/>
                </a:solidFill>
                <a:latin typeface="Arial" charset="0"/>
              </a:rPr>
              <a:t>SELECT *</a:t>
            </a:r>
          </a:p>
          <a:p>
            <a:pPr marL="0" lvl="1" eaLnBrk="1" hangingPunct="1"/>
            <a:r>
              <a:rPr lang="es-AR" sz="2800" dirty="0">
                <a:solidFill>
                  <a:schemeClr val="tx2"/>
                </a:solidFill>
                <a:latin typeface="Arial" charset="0"/>
              </a:rPr>
              <a:t>FROM MATERIA;</a:t>
            </a:r>
          </a:p>
        </p:txBody>
      </p:sp>
      <p:sp>
        <p:nvSpPr>
          <p:cNvPr id="11297" name="1 Título"/>
          <p:cNvSpPr txBox="1">
            <a:spLocks/>
          </p:cNvSpPr>
          <p:nvPr/>
        </p:nvSpPr>
        <p:spPr bwMode="auto">
          <a:xfrm>
            <a:off x="-17464" y="33338"/>
            <a:ext cx="7319169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60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SELECT -SQL-</a:t>
            </a:r>
          </a:p>
        </p:txBody>
      </p:sp>
      <p:cxnSp>
        <p:nvCxnSpPr>
          <p:cNvPr id="3" name="2 Conector recto de flecha"/>
          <p:cNvCxnSpPr>
            <a:cxnSpLocks/>
          </p:cNvCxnSpPr>
          <p:nvPr/>
        </p:nvCxnSpPr>
        <p:spPr>
          <a:xfrm>
            <a:off x="4697413" y="2420888"/>
            <a:ext cx="8826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 redondeado"/>
          <p:cNvSpPr/>
          <p:nvPr/>
        </p:nvSpPr>
        <p:spPr>
          <a:xfrm>
            <a:off x="179388" y="1970857"/>
            <a:ext cx="4206875" cy="954087"/>
          </a:xfrm>
          <a:prstGeom prst="roundRect">
            <a:avLst/>
          </a:prstGeom>
          <a:solidFill>
            <a:schemeClr val="bg2">
              <a:lumMod val="5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pic>
        <p:nvPicPr>
          <p:cNvPr id="37" name="Picture 3">
            <a:extLst>
              <a:ext uri="{FF2B5EF4-FFF2-40B4-BE49-F238E27FC236}">
                <a16:creationId xmlns:a16="http://schemas.microsoft.com/office/drawing/2014/main" id="{CEC704D1-6682-4D6A-9B41-2A1A023872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33"/>
          <a:stretch/>
        </p:blipFill>
        <p:spPr bwMode="auto">
          <a:xfrm>
            <a:off x="5732463" y="1772816"/>
            <a:ext cx="3240087" cy="1204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13 CuadroTexto">
            <a:extLst>
              <a:ext uri="{FF2B5EF4-FFF2-40B4-BE49-F238E27FC236}">
                <a16:creationId xmlns:a16="http://schemas.microsoft.com/office/drawing/2014/main" id="{29271683-2CC0-4FEC-8C92-46074B56E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63" y="1402929"/>
            <a:ext cx="2290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 dirty="0">
                <a:solidFill>
                  <a:schemeClr val="tx2"/>
                </a:solidFill>
                <a:latin typeface="Segoe Script" pitchFamily="34" charset="0"/>
              </a:rPr>
              <a:t>MATERIA</a:t>
            </a:r>
          </a:p>
        </p:txBody>
      </p:sp>
      <p:sp>
        <p:nvSpPr>
          <p:cNvPr id="39" name="19 CuadroTexto">
            <a:extLst>
              <a:ext uri="{FF2B5EF4-FFF2-40B4-BE49-F238E27FC236}">
                <a16:creationId xmlns:a16="http://schemas.microsoft.com/office/drawing/2014/main" id="{E1B06944-4B3A-4586-8B8A-3169B502E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63" y="1896641"/>
            <a:ext cx="86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Código</a:t>
            </a:r>
          </a:p>
        </p:txBody>
      </p:sp>
      <p:sp>
        <p:nvSpPr>
          <p:cNvPr id="40" name="20 CuadroTexto">
            <a:extLst>
              <a:ext uri="{FF2B5EF4-FFF2-40B4-BE49-F238E27FC236}">
                <a16:creationId xmlns:a16="http://schemas.microsoft.com/office/drawing/2014/main" id="{EB713177-69B4-4615-87FB-08124E1F4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1917279"/>
            <a:ext cx="1055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41" name="21 CuadroTexto">
            <a:extLst>
              <a:ext uri="{FF2B5EF4-FFF2-40B4-BE49-F238E27FC236}">
                <a16:creationId xmlns:a16="http://schemas.microsoft.com/office/drawing/2014/main" id="{FF39E371-2457-4D13-B489-86A99D9B3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1928391"/>
            <a:ext cx="768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rgbClr val="FF0000"/>
                </a:solidFill>
                <a:latin typeface="Segoe Script" pitchFamily="34" charset="0"/>
              </a:rPr>
              <a:t>Inscrip </a:t>
            </a:r>
          </a:p>
        </p:txBody>
      </p:sp>
      <p:sp>
        <p:nvSpPr>
          <p:cNvPr id="42" name="30 CuadroTexto">
            <a:extLst>
              <a:ext uri="{FF2B5EF4-FFF2-40B4-BE49-F238E27FC236}">
                <a16:creationId xmlns:a16="http://schemas.microsoft.com/office/drawing/2014/main" id="{12EC6D9B-7A7D-461F-9226-7F222A17F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3900" y="2277096"/>
            <a:ext cx="9858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 dirty="0">
                <a:solidFill>
                  <a:schemeClr val="tx2"/>
                </a:solidFill>
                <a:latin typeface="Segoe Script" pitchFamily="34" charset="0"/>
              </a:rPr>
              <a:t>ANA2</a:t>
            </a:r>
          </a:p>
        </p:txBody>
      </p:sp>
      <p:sp>
        <p:nvSpPr>
          <p:cNvPr id="43" name="31 CuadroTexto">
            <a:extLst>
              <a:ext uri="{FF2B5EF4-FFF2-40B4-BE49-F238E27FC236}">
                <a16:creationId xmlns:a16="http://schemas.microsoft.com/office/drawing/2014/main" id="{E4959388-5A00-486D-9323-C0585323A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4813" y="2257004"/>
            <a:ext cx="1425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Análisis II</a:t>
            </a:r>
          </a:p>
        </p:txBody>
      </p:sp>
      <p:sp>
        <p:nvSpPr>
          <p:cNvPr id="44" name="32 CuadroTexto">
            <a:extLst>
              <a:ext uri="{FF2B5EF4-FFF2-40B4-BE49-F238E27FC236}">
                <a16:creationId xmlns:a16="http://schemas.microsoft.com/office/drawing/2014/main" id="{BD9C1E38-2A9A-48EF-9821-C52CB01F0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50" y="2288754"/>
            <a:ext cx="406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71</a:t>
            </a:r>
          </a:p>
        </p:txBody>
      </p:sp>
      <p:sp>
        <p:nvSpPr>
          <p:cNvPr id="45" name="34 CuadroTexto">
            <a:extLst>
              <a:ext uri="{FF2B5EF4-FFF2-40B4-BE49-F238E27FC236}">
                <a16:creationId xmlns:a16="http://schemas.microsoft.com/office/drawing/2014/main" id="{47A235AD-4CFE-4FCD-B321-5FD05CEE7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3900" y="2617366"/>
            <a:ext cx="9858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QUI1</a:t>
            </a:r>
          </a:p>
        </p:txBody>
      </p:sp>
      <p:sp>
        <p:nvSpPr>
          <p:cNvPr id="46" name="35 CuadroTexto">
            <a:extLst>
              <a:ext uri="{FF2B5EF4-FFF2-40B4-BE49-F238E27FC236}">
                <a16:creationId xmlns:a16="http://schemas.microsoft.com/office/drawing/2014/main" id="{E7F05738-32D5-48EB-8D2C-599120AAE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525" y="2617366"/>
            <a:ext cx="1427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 I</a:t>
            </a:r>
          </a:p>
        </p:txBody>
      </p:sp>
      <p:sp>
        <p:nvSpPr>
          <p:cNvPr id="47" name="36 CuadroTexto">
            <a:extLst>
              <a:ext uri="{FF2B5EF4-FFF2-40B4-BE49-F238E27FC236}">
                <a16:creationId xmlns:a16="http://schemas.microsoft.com/office/drawing/2014/main" id="{A658FDCA-8B62-4549-BFB2-CA3A75D9A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50" y="2647529"/>
            <a:ext cx="40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0381948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57149" y="1402898"/>
            <a:ext cx="9123363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En general, vamos a necesitar establecer “filtros” (condiciones) en los datos que queremos obtener.</a:t>
            </a:r>
          </a:p>
          <a:p>
            <a:pPr lvl="1" eaLnBrk="1" hangingPunct="1">
              <a:buFont typeface="Arial" charset="0"/>
              <a:buChar char="•"/>
            </a:pPr>
            <a:endParaRPr lang="es-AR" sz="2800" dirty="0">
              <a:solidFill>
                <a:schemeClr val="tx2"/>
              </a:solidFill>
              <a:latin typeface="Arial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s-AR" sz="2200" dirty="0">
                <a:solidFill>
                  <a:schemeClr val="tx2"/>
                </a:solidFill>
                <a:latin typeface="Arial" charset="0"/>
              </a:rPr>
              <a:t>Esto lo hacemos con la palabra WHERE de la siguiente manera:</a:t>
            </a:r>
          </a:p>
          <a:p>
            <a:pPr lvl="1" eaLnBrk="1" hangingPunct="1">
              <a:buFont typeface="Arial" charset="0"/>
              <a:buChar char="•"/>
            </a:pPr>
            <a:endParaRPr lang="es-AR" sz="800" dirty="0">
              <a:solidFill>
                <a:schemeClr val="tx2"/>
              </a:solidFill>
              <a:latin typeface="Arial" charset="0"/>
            </a:endParaRPr>
          </a:p>
          <a:p>
            <a:pPr lvl="1" eaLnBrk="1" hangingPunct="1">
              <a:buFont typeface="Arial" charset="0"/>
              <a:buChar char="•"/>
            </a:pPr>
            <a:endParaRPr lang="es-AR" sz="800" dirty="0">
              <a:solidFill>
                <a:schemeClr val="tx2"/>
              </a:solidFill>
              <a:latin typeface="Arial" charset="0"/>
            </a:endParaRPr>
          </a:p>
          <a:p>
            <a:pPr lvl="1" eaLnBrk="1" hangingPunct="1">
              <a:buFont typeface="Arial" charset="0"/>
              <a:buChar char="•"/>
            </a:pPr>
            <a:endParaRPr lang="es-AR" sz="800" dirty="0">
              <a:solidFill>
                <a:schemeClr val="tx2"/>
              </a:solidFill>
              <a:latin typeface="Arial" charset="0"/>
            </a:endParaRPr>
          </a:p>
          <a:p>
            <a:pPr lvl="1" eaLnBrk="1" hangingPunct="1">
              <a:buFont typeface="Arial" charset="0"/>
              <a:buChar char="•"/>
            </a:pPr>
            <a:endParaRPr lang="es-AR" sz="800" dirty="0">
              <a:solidFill>
                <a:schemeClr val="tx2"/>
              </a:solidFill>
              <a:latin typeface="Arial" charset="0"/>
            </a:endParaRPr>
          </a:p>
          <a:p>
            <a:pPr marL="0" lvl="1" indent="0" eaLnBrk="1" hangingPunct="1"/>
            <a:r>
              <a:rPr lang="es-AR" sz="2800" dirty="0">
                <a:solidFill>
                  <a:schemeClr val="tx2"/>
                </a:solidFill>
                <a:latin typeface="Arial" charset="0"/>
              </a:rPr>
              <a:t>	SELECT	columna1, columna2</a:t>
            </a:r>
          </a:p>
          <a:p>
            <a:pPr marL="0" lvl="1" indent="0" eaLnBrk="1" hangingPunct="1"/>
            <a:r>
              <a:rPr lang="es-AR" sz="2800" dirty="0">
                <a:solidFill>
                  <a:schemeClr val="tx2"/>
                </a:solidFill>
                <a:latin typeface="Arial" charset="0"/>
              </a:rPr>
              <a:t>	WHERE </a:t>
            </a:r>
            <a:r>
              <a:rPr lang="es-AR" sz="2800" b="1" i="1" dirty="0">
                <a:solidFill>
                  <a:schemeClr val="tx2"/>
                </a:solidFill>
                <a:latin typeface="Arial" charset="0"/>
              </a:rPr>
              <a:t>condición</a:t>
            </a:r>
            <a:r>
              <a:rPr lang="es-AR" sz="2800" dirty="0">
                <a:solidFill>
                  <a:schemeClr val="tx2"/>
                </a:solidFill>
                <a:latin typeface="Arial" charset="0"/>
              </a:rPr>
              <a:t>;</a:t>
            </a:r>
          </a:p>
          <a:p>
            <a:pPr marL="0" lvl="1" indent="0" eaLnBrk="1" hangingPunct="1"/>
            <a:endParaRPr lang="es-AR" sz="1400" dirty="0">
              <a:solidFill>
                <a:schemeClr val="tx2"/>
              </a:solidFill>
              <a:latin typeface="Arial" charset="0"/>
            </a:endParaRPr>
          </a:p>
          <a:p>
            <a:pPr marL="0" lvl="1" indent="0" eaLnBrk="1" hangingPunct="1"/>
            <a:endParaRPr lang="es-AR" sz="1400" dirty="0">
              <a:solidFill>
                <a:schemeClr val="tx2"/>
              </a:solidFill>
              <a:latin typeface="Arial" charset="0"/>
            </a:endParaRPr>
          </a:p>
          <a:p>
            <a:pPr marL="0" lvl="1" indent="0" eaLnBrk="1" hangingPunct="1"/>
            <a:r>
              <a:rPr lang="es-AR" sz="2200" dirty="0">
                <a:solidFill>
                  <a:schemeClr val="tx2"/>
                </a:solidFill>
                <a:latin typeface="Arial" charset="0"/>
              </a:rPr>
              <a:t>Una condición es una restricción que deben cumplir los datos para ser parte del resultado.</a:t>
            </a:r>
          </a:p>
          <a:p>
            <a:pPr marL="0" lvl="1" indent="0" eaLnBrk="1" hangingPunct="1"/>
            <a:endParaRPr lang="es-AR" sz="2200" dirty="0">
              <a:solidFill>
                <a:schemeClr val="tx2"/>
              </a:solidFill>
              <a:latin typeface="Arial" charset="0"/>
            </a:endParaRPr>
          </a:p>
          <a:p>
            <a:pPr marL="0" lvl="1" indent="0" eaLnBrk="1" hangingPunct="1"/>
            <a:r>
              <a:rPr lang="es-AR" sz="2200" b="1" dirty="0">
                <a:solidFill>
                  <a:schemeClr val="tx2"/>
                </a:solidFill>
                <a:latin typeface="Arial" charset="0"/>
              </a:rPr>
              <a:t>Por ejemplo:</a:t>
            </a:r>
            <a:r>
              <a:rPr lang="es-AR" sz="2200" dirty="0">
                <a:solidFill>
                  <a:schemeClr val="tx2"/>
                </a:solidFill>
                <a:latin typeface="Arial" charset="0"/>
              </a:rPr>
              <a:t> Estudiantes entre 18-24 años de San Miguel.</a:t>
            </a:r>
          </a:p>
        </p:txBody>
      </p:sp>
      <p:sp>
        <p:nvSpPr>
          <p:cNvPr id="12321" name="1 Título"/>
          <p:cNvSpPr txBox="1">
            <a:spLocks/>
          </p:cNvSpPr>
          <p:nvPr/>
        </p:nvSpPr>
        <p:spPr bwMode="auto">
          <a:xfrm>
            <a:off x="-17463" y="33338"/>
            <a:ext cx="6162676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60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SELECT-SQL-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076848"/>
            <a:ext cx="4581525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076848"/>
            <a:ext cx="3240087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2" name="1 CuadroTexto"/>
          <p:cNvSpPr txBox="1">
            <a:spLocks noChangeArrowheads="1"/>
          </p:cNvSpPr>
          <p:nvPr/>
        </p:nvSpPr>
        <p:spPr bwMode="auto">
          <a:xfrm>
            <a:off x="395288" y="3708548"/>
            <a:ext cx="2290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PROFESOR</a:t>
            </a:r>
          </a:p>
        </p:txBody>
      </p:sp>
      <p:sp>
        <p:nvSpPr>
          <p:cNvPr id="12293" name="13 CuadroTexto"/>
          <p:cNvSpPr txBox="1">
            <a:spLocks noChangeArrowheads="1"/>
          </p:cNvSpPr>
          <p:nvPr/>
        </p:nvSpPr>
        <p:spPr bwMode="auto">
          <a:xfrm>
            <a:off x="5580063" y="3779986"/>
            <a:ext cx="2290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MATERIA</a:t>
            </a:r>
          </a:p>
        </p:txBody>
      </p:sp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0" y="1196975"/>
            <a:ext cx="91233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>
                <a:solidFill>
                  <a:schemeClr val="tx2"/>
                </a:solidFill>
                <a:latin typeface="Arial" charset="0"/>
              </a:rPr>
              <a:t>WHERE 	: Filtra algunas de las filas de la tabla</a:t>
            </a:r>
          </a:p>
        </p:txBody>
      </p:sp>
      <p:sp>
        <p:nvSpPr>
          <p:cNvPr id="12295" name="9 CuadroTexto"/>
          <p:cNvSpPr txBox="1">
            <a:spLocks noChangeArrowheads="1"/>
          </p:cNvSpPr>
          <p:nvPr/>
        </p:nvSpPr>
        <p:spPr bwMode="auto">
          <a:xfrm>
            <a:off x="490538" y="4200673"/>
            <a:ext cx="768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Legajo</a:t>
            </a:r>
          </a:p>
        </p:txBody>
      </p:sp>
      <p:sp>
        <p:nvSpPr>
          <p:cNvPr id="12296" name="16 CuadroTexto"/>
          <p:cNvSpPr txBox="1">
            <a:spLocks noChangeArrowheads="1"/>
          </p:cNvSpPr>
          <p:nvPr/>
        </p:nvSpPr>
        <p:spPr bwMode="auto">
          <a:xfrm>
            <a:off x="1476375" y="4200673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12297" name="17 CuadroTexto"/>
          <p:cNvSpPr txBox="1">
            <a:spLocks noChangeArrowheads="1"/>
          </p:cNvSpPr>
          <p:nvPr/>
        </p:nvSpPr>
        <p:spPr bwMode="auto">
          <a:xfrm>
            <a:off x="2724150" y="4200673"/>
            <a:ext cx="911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Fec_Nac</a:t>
            </a:r>
          </a:p>
        </p:txBody>
      </p:sp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3952875" y="4200673"/>
            <a:ext cx="768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Depto</a:t>
            </a:r>
          </a:p>
        </p:txBody>
      </p:sp>
      <p:sp>
        <p:nvSpPr>
          <p:cNvPr id="12299" name="19 CuadroTexto"/>
          <p:cNvSpPr txBox="1">
            <a:spLocks noChangeArrowheads="1"/>
          </p:cNvSpPr>
          <p:nvPr/>
        </p:nvSpPr>
        <p:spPr bwMode="auto">
          <a:xfrm>
            <a:off x="5580063" y="4200673"/>
            <a:ext cx="86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Código</a:t>
            </a:r>
          </a:p>
        </p:txBody>
      </p:sp>
      <p:sp>
        <p:nvSpPr>
          <p:cNvPr id="12300" name="20 CuadroTexto"/>
          <p:cNvSpPr txBox="1">
            <a:spLocks noChangeArrowheads="1"/>
          </p:cNvSpPr>
          <p:nvPr/>
        </p:nvSpPr>
        <p:spPr bwMode="auto">
          <a:xfrm>
            <a:off x="6611938" y="4221311"/>
            <a:ext cx="1055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12301" name="21 CuadroTexto"/>
          <p:cNvSpPr txBox="1">
            <a:spLocks noChangeArrowheads="1"/>
          </p:cNvSpPr>
          <p:nvPr/>
        </p:nvSpPr>
        <p:spPr bwMode="auto">
          <a:xfrm>
            <a:off x="8027988" y="4232423"/>
            <a:ext cx="768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rgbClr val="FF0000"/>
                </a:solidFill>
                <a:latin typeface="Segoe Script" pitchFamily="34" charset="0"/>
              </a:rPr>
              <a:t>Inscrip </a:t>
            </a:r>
          </a:p>
        </p:txBody>
      </p:sp>
      <p:sp>
        <p:nvSpPr>
          <p:cNvPr id="12302" name="22 CuadroTexto"/>
          <p:cNvSpPr txBox="1">
            <a:spLocks noChangeArrowheads="1"/>
          </p:cNvSpPr>
          <p:nvPr/>
        </p:nvSpPr>
        <p:spPr bwMode="auto">
          <a:xfrm>
            <a:off x="490538" y="4564211"/>
            <a:ext cx="985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14567</a:t>
            </a:r>
          </a:p>
        </p:txBody>
      </p:sp>
      <p:sp>
        <p:nvSpPr>
          <p:cNvPr id="12303" name="23 CuadroTexto"/>
          <p:cNvSpPr txBox="1">
            <a:spLocks noChangeArrowheads="1"/>
          </p:cNvSpPr>
          <p:nvPr/>
        </p:nvSpPr>
        <p:spPr bwMode="auto">
          <a:xfrm>
            <a:off x="1344613" y="4581673"/>
            <a:ext cx="1427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Juan Perez</a:t>
            </a:r>
          </a:p>
        </p:txBody>
      </p:sp>
      <p:sp>
        <p:nvSpPr>
          <p:cNvPr id="12304" name="24 CuadroTexto"/>
          <p:cNvSpPr txBox="1">
            <a:spLocks noChangeArrowheads="1"/>
          </p:cNvSpPr>
          <p:nvPr/>
        </p:nvSpPr>
        <p:spPr bwMode="auto">
          <a:xfrm>
            <a:off x="2725738" y="4581673"/>
            <a:ext cx="1227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4/4/1971</a:t>
            </a:r>
          </a:p>
        </p:txBody>
      </p:sp>
      <p:sp>
        <p:nvSpPr>
          <p:cNvPr id="12305" name="25 CuadroTexto"/>
          <p:cNvSpPr txBox="1">
            <a:spLocks noChangeArrowheads="1"/>
          </p:cNvSpPr>
          <p:nvPr/>
        </p:nvSpPr>
        <p:spPr bwMode="auto">
          <a:xfrm>
            <a:off x="3844925" y="4564211"/>
            <a:ext cx="1131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</a:t>
            </a:r>
          </a:p>
        </p:txBody>
      </p:sp>
      <p:sp>
        <p:nvSpPr>
          <p:cNvPr id="12306" name="26 CuadroTexto"/>
          <p:cNvSpPr txBox="1">
            <a:spLocks noChangeArrowheads="1"/>
          </p:cNvSpPr>
          <p:nvPr/>
        </p:nvSpPr>
        <p:spPr bwMode="auto">
          <a:xfrm>
            <a:off x="468313" y="4886473"/>
            <a:ext cx="984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12447</a:t>
            </a:r>
          </a:p>
        </p:txBody>
      </p:sp>
      <p:sp>
        <p:nvSpPr>
          <p:cNvPr id="12307" name="27 CuadroTexto"/>
          <p:cNvSpPr txBox="1">
            <a:spLocks noChangeArrowheads="1"/>
          </p:cNvSpPr>
          <p:nvPr/>
        </p:nvSpPr>
        <p:spPr bwMode="auto">
          <a:xfrm>
            <a:off x="1322388" y="4903936"/>
            <a:ext cx="1425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María López</a:t>
            </a:r>
          </a:p>
        </p:txBody>
      </p:sp>
      <p:sp>
        <p:nvSpPr>
          <p:cNvPr id="12308" name="28 CuadroTexto"/>
          <p:cNvSpPr txBox="1">
            <a:spLocks noChangeArrowheads="1"/>
          </p:cNvSpPr>
          <p:nvPr/>
        </p:nvSpPr>
        <p:spPr bwMode="auto">
          <a:xfrm>
            <a:off x="2701925" y="4903936"/>
            <a:ext cx="1228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6/3/1971</a:t>
            </a:r>
          </a:p>
        </p:txBody>
      </p:sp>
      <p:sp>
        <p:nvSpPr>
          <p:cNvPr id="12309" name="29 CuadroTexto"/>
          <p:cNvSpPr txBox="1">
            <a:spLocks noChangeArrowheads="1"/>
          </p:cNvSpPr>
          <p:nvPr/>
        </p:nvSpPr>
        <p:spPr bwMode="auto">
          <a:xfrm>
            <a:off x="3821113" y="4886473"/>
            <a:ext cx="1131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Física</a:t>
            </a:r>
          </a:p>
        </p:txBody>
      </p:sp>
      <p:sp>
        <p:nvSpPr>
          <p:cNvPr id="12310" name="30 CuadroTexto"/>
          <p:cNvSpPr txBox="1">
            <a:spLocks noChangeArrowheads="1"/>
          </p:cNvSpPr>
          <p:nvPr/>
        </p:nvSpPr>
        <p:spPr bwMode="auto">
          <a:xfrm>
            <a:off x="5651500" y="4561036"/>
            <a:ext cx="9858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ANA2</a:t>
            </a:r>
          </a:p>
        </p:txBody>
      </p:sp>
      <p:sp>
        <p:nvSpPr>
          <p:cNvPr id="12311" name="31 CuadroTexto"/>
          <p:cNvSpPr txBox="1">
            <a:spLocks noChangeArrowheads="1"/>
          </p:cNvSpPr>
          <p:nvPr/>
        </p:nvSpPr>
        <p:spPr bwMode="auto">
          <a:xfrm>
            <a:off x="6602413" y="4561036"/>
            <a:ext cx="1425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Análisis II</a:t>
            </a:r>
          </a:p>
        </p:txBody>
      </p:sp>
      <p:sp>
        <p:nvSpPr>
          <p:cNvPr id="12312" name="32 CuadroTexto"/>
          <p:cNvSpPr txBox="1">
            <a:spLocks noChangeArrowheads="1"/>
          </p:cNvSpPr>
          <p:nvPr/>
        </p:nvSpPr>
        <p:spPr bwMode="auto">
          <a:xfrm>
            <a:off x="8197850" y="4592786"/>
            <a:ext cx="406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71</a:t>
            </a:r>
          </a:p>
        </p:txBody>
      </p:sp>
      <p:sp>
        <p:nvSpPr>
          <p:cNvPr id="12313" name="34 CuadroTexto"/>
          <p:cNvSpPr txBox="1">
            <a:spLocks noChangeArrowheads="1"/>
          </p:cNvSpPr>
          <p:nvPr/>
        </p:nvSpPr>
        <p:spPr bwMode="auto">
          <a:xfrm>
            <a:off x="5651500" y="4921398"/>
            <a:ext cx="9858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QUI1</a:t>
            </a:r>
          </a:p>
        </p:txBody>
      </p:sp>
      <p:sp>
        <p:nvSpPr>
          <p:cNvPr id="12314" name="35 CuadroTexto"/>
          <p:cNvSpPr txBox="1">
            <a:spLocks noChangeArrowheads="1"/>
          </p:cNvSpPr>
          <p:nvPr/>
        </p:nvSpPr>
        <p:spPr bwMode="auto">
          <a:xfrm>
            <a:off x="6588125" y="4921398"/>
            <a:ext cx="1427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 I</a:t>
            </a:r>
          </a:p>
        </p:txBody>
      </p:sp>
      <p:sp>
        <p:nvSpPr>
          <p:cNvPr id="12315" name="36 CuadroTexto"/>
          <p:cNvSpPr txBox="1">
            <a:spLocks noChangeArrowheads="1"/>
          </p:cNvSpPr>
          <p:nvPr/>
        </p:nvSpPr>
        <p:spPr bwMode="auto">
          <a:xfrm>
            <a:off x="8197850" y="4951561"/>
            <a:ext cx="40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20</a:t>
            </a:r>
          </a:p>
        </p:txBody>
      </p:sp>
      <p:sp>
        <p:nvSpPr>
          <p:cNvPr id="12316" name="26 CuadroTexto"/>
          <p:cNvSpPr txBox="1">
            <a:spLocks noChangeArrowheads="1"/>
          </p:cNvSpPr>
          <p:nvPr/>
        </p:nvSpPr>
        <p:spPr bwMode="auto">
          <a:xfrm>
            <a:off x="468313" y="5265886"/>
            <a:ext cx="9842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13987</a:t>
            </a:r>
          </a:p>
        </p:txBody>
      </p:sp>
      <p:sp>
        <p:nvSpPr>
          <p:cNvPr id="12317" name="27 CuadroTexto"/>
          <p:cNvSpPr txBox="1">
            <a:spLocks noChangeArrowheads="1"/>
          </p:cNvSpPr>
          <p:nvPr/>
        </p:nvSpPr>
        <p:spPr bwMode="auto">
          <a:xfrm>
            <a:off x="1417638" y="5283348"/>
            <a:ext cx="14255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José Cito</a:t>
            </a:r>
          </a:p>
        </p:txBody>
      </p:sp>
      <p:sp>
        <p:nvSpPr>
          <p:cNvPr id="12318" name="28 CuadroTexto"/>
          <p:cNvSpPr txBox="1">
            <a:spLocks noChangeArrowheads="1"/>
          </p:cNvSpPr>
          <p:nvPr/>
        </p:nvSpPr>
        <p:spPr bwMode="auto">
          <a:xfrm>
            <a:off x="2701925" y="5283348"/>
            <a:ext cx="1228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 NULL</a:t>
            </a:r>
          </a:p>
        </p:txBody>
      </p:sp>
      <p:sp>
        <p:nvSpPr>
          <p:cNvPr id="12319" name="29 CuadroTexto"/>
          <p:cNvSpPr txBox="1">
            <a:spLocks noChangeArrowheads="1"/>
          </p:cNvSpPr>
          <p:nvPr/>
        </p:nvSpPr>
        <p:spPr bwMode="auto">
          <a:xfrm>
            <a:off x="3821113" y="5265886"/>
            <a:ext cx="11318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</a:t>
            </a:r>
          </a:p>
        </p:txBody>
      </p:sp>
      <p:sp>
        <p:nvSpPr>
          <p:cNvPr id="35" name="7 CuadroTexto"/>
          <p:cNvSpPr txBox="1">
            <a:spLocks noChangeArrowheads="1"/>
          </p:cNvSpPr>
          <p:nvPr/>
        </p:nvSpPr>
        <p:spPr bwMode="auto">
          <a:xfrm>
            <a:off x="179388" y="1988840"/>
            <a:ext cx="85693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eaLnBrk="1" hangingPunct="1"/>
            <a:r>
              <a:rPr lang="es-AR" sz="2800" dirty="0">
                <a:solidFill>
                  <a:schemeClr val="tx2"/>
                </a:solidFill>
                <a:latin typeface="Arial" charset="0"/>
              </a:rPr>
              <a:t>SELECT Nombre </a:t>
            </a:r>
          </a:p>
          <a:p>
            <a:pPr marL="0" lvl="1" eaLnBrk="1" hangingPunct="1"/>
            <a:r>
              <a:rPr lang="es-AR" sz="2800" dirty="0">
                <a:solidFill>
                  <a:schemeClr val="tx2"/>
                </a:solidFill>
                <a:latin typeface="Arial" charset="0"/>
              </a:rPr>
              <a:t>FROM MATERIA</a:t>
            </a:r>
          </a:p>
          <a:p>
            <a:pPr marL="0" lvl="1" eaLnBrk="1" hangingPunct="1"/>
            <a:r>
              <a:rPr lang="es-AR" sz="2800" dirty="0">
                <a:solidFill>
                  <a:schemeClr val="tx2"/>
                </a:solidFill>
                <a:latin typeface="Arial" charset="0"/>
              </a:rPr>
              <a:t>WHERE </a:t>
            </a:r>
            <a:r>
              <a:rPr lang="es-AR" sz="2800" dirty="0" err="1">
                <a:solidFill>
                  <a:schemeClr val="tx2"/>
                </a:solidFill>
                <a:latin typeface="Arial" charset="0"/>
              </a:rPr>
              <a:t>inscrip</a:t>
            </a:r>
            <a:r>
              <a:rPr lang="es-AR" sz="2800" dirty="0">
                <a:solidFill>
                  <a:schemeClr val="tx2"/>
                </a:solidFill>
                <a:latin typeface="Arial" charset="0"/>
              </a:rPr>
              <a:t> &gt; 20;</a:t>
            </a:r>
          </a:p>
        </p:txBody>
      </p:sp>
      <p:sp>
        <p:nvSpPr>
          <p:cNvPr id="12321" name="1 Título"/>
          <p:cNvSpPr txBox="1">
            <a:spLocks/>
          </p:cNvSpPr>
          <p:nvPr/>
        </p:nvSpPr>
        <p:spPr bwMode="auto">
          <a:xfrm>
            <a:off x="107504" y="33338"/>
            <a:ext cx="5913437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42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WHERE - EJEMPLO</a:t>
            </a:r>
          </a:p>
        </p:txBody>
      </p:sp>
      <p:cxnSp>
        <p:nvCxnSpPr>
          <p:cNvPr id="3" name="2 Conector recto de flecha"/>
          <p:cNvCxnSpPr/>
          <p:nvPr/>
        </p:nvCxnSpPr>
        <p:spPr>
          <a:xfrm>
            <a:off x="4697413" y="2456433"/>
            <a:ext cx="1447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 redondeado"/>
          <p:cNvSpPr/>
          <p:nvPr/>
        </p:nvSpPr>
        <p:spPr>
          <a:xfrm>
            <a:off x="203200" y="1916832"/>
            <a:ext cx="4208463" cy="1520825"/>
          </a:xfrm>
          <a:prstGeom prst="roundRect">
            <a:avLst/>
          </a:prstGeom>
          <a:solidFill>
            <a:schemeClr val="bg2">
              <a:lumMod val="5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0" y="1980183"/>
            <a:ext cx="2093913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1160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  <p:bldP spid="35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1" name="1 Título"/>
          <p:cNvSpPr txBox="1">
            <a:spLocks/>
          </p:cNvSpPr>
          <p:nvPr/>
        </p:nvSpPr>
        <p:spPr bwMode="auto">
          <a:xfrm>
            <a:off x="137516" y="33338"/>
            <a:ext cx="6162676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42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CONDICIONES WHERE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C5F74A13-4159-46C6-B209-7C5ACD0AB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9" y="1484784"/>
            <a:ext cx="9123363" cy="3890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indent="0" eaLnBrk="1" hangingPunct="1">
              <a:lnSpc>
                <a:spcPct val="150000"/>
              </a:lnSpc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En las condiciones nos vamos a ayudar con los: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Operadores lógicos:</a:t>
            </a:r>
          </a:p>
          <a:p>
            <a:pPr lvl="2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s-AR" sz="2800" b="1" dirty="0">
                <a:solidFill>
                  <a:schemeClr val="tx2"/>
                </a:solidFill>
                <a:latin typeface="Arial" charset="0"/>
              </a:rPr>
              <a:t>AND</a:t>
            </a:r>
            <a:r>
              <a:rPr lang="es-AR" sz="2800" dirty="0">
                <a:solidFill>
                  <a:schemeClr val="tx2"/>
                </a:solidFill>
                <a:latin typeface="Arial" charset="0"/>
              </a:rPr>
              <a:t> -y-, </a:t>
            </a:r>
          </a:p>
          <a:p>
            <a:pPr lvl="2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s-AR" sz="2800" b="1" dirty="0">
                <a:solidFill>
                  <a:schemeClr val="tx2"/>
                </a:solidFill>
                <a:latin typeface="Arial" charset="0"/>
              </a:rPr>
              <a:t>OR</a:t>
            </a:r>
            <a:r>
              <a:rPr lang="es-AR" sz="2800" dirty="0">
                <a:solidFill>
                  <a:schemeClr val="tx2"/>
                </a:solidFill>
                <a:latin typeface="Arial" charset="0"/>
              </a:rPr>
              <a:t> -o-,</a:t>
            </a:r>
          </a:p>
          <a:p>
            <a:pPr lvl="2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s-AR" sz="2800" b="1" dirty="0">
                <a:solidFill>
                  <a:schemeClr val="tx2"/>
                </a:solidFill>
                <a:latin typeface="Arial" charset="0"/>
              </a:rPr>
              <a:t>NOT</a:t>
            </a:r>
            <a:r>
              <a:rPr lang="es-AR" sz="2800" dirty="0">
                <a:solidFill>
                  <a:schemeClr val="tx2"/>
                </a:solidFill>
                <a:latin typeface="Arial" charset="0"/>
              </a:rPr>
              <a:t> -no-.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Operadores relacionales (=, &lt;&gt;, &lt;, &lt;=, &gt;=).</a:t>
            </a:r>
          </a:p>
        </p:txBody>
      </p:sp>
    </p:spTree>
    <p:extLst>
      <p:ext uri="{BB962C8B-B14F-4D97-AF65-F5344CB8AC3E}">
        <p14:creationId xmlns:p14="http://schemas.microsoft.com/office/powerpoint/2010/main" val="41673065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1" name="1 Título"/>
          <p:cNvSpPr txBox="1">
            <a:spLocks/>
          </p:cNvSpPr>
          <p:nvPr/>
        </p:nvSpPr>
        <p:spPr bwMode="auto">
          <a:xfrm>
            <a:off x="-17464" y="33338"/>
            <a:ext cx="710974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42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OPERADORES LÓGICOS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1CF07EB-9706-4F14-AE0A-C35F70453D3A}"/>
              </a:ext>
            </a:extLst>
          </p:cNvPr>
          <p:cNvSpPr/>
          <p:nvPr/>
        </p:nvSpPr>
        <p:spPr>
          <a:xfrm>
            <a:off x="179512" y="1340768"/>
            <a:ext cx="8640960" cy="4744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eaLnBrk="1" hangingPunct="1">
              <a:lnSpc>
                <a:spcPct val="150000"/>
              </a:lnSpc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Los operadores lógicos nos sirven para encadenar condiciones:</a:t>
            </a:r>
          </a:p>
          <a:p>
            <a:pPr marL="0" lvl="1" indent="0" eaLnBrk="1" hangingPunct="1">
              <a:lnSpc>
                <a:spcPct val="150000"/>
              </a:lnSpc>
            </a:pPr>
            <a:endParaRPr lang="es-AR" sz="1200" dirty="0">
              <a:solidFill>
                <a:schemeClr val="tx2"/>
              </a:solidFill>
              <a:latin typeface="Arial" charset="0"/>
            </a:endParaRPr>
          </a:p>
          <a:p>
            <a:pPr marL="0" lvl="1" indent="0" algn="ctr" eaLnBrk="1" hangingPunct="1">
              <a:lnSpc>
                <a:spcPct val="150000"/>
              </a:lnSpc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COND1 </a:t>
            </a:r>
            <a:r>
              <a:rPr lang="es-AR" sz="2800" b="1" dirty="0">
                <a:solidFill>
                  <a:schemeClr val="tx2"/>
                </a:solidFill>
                <a:latin typeface="Arial" charset="0"/>
              </a:rPr>
              <a:t>AND</a:t>
            </a:r>
            <a:r>
              <a:rPr lang="es-AR" sz="2800" dirty="0">
                <a:solidFill>
                  <a:schemeClr val="tx2"/>
                </a:solidFill>
                <a:latin typeface="Arial" charset="0"/>
              </a:rPr>
              <a:t> COND2 </a:t>
            </a:r>
          </a:p>
          <a:p>
            <a:pPr marL="0" lvl="1" indent="0" eaLnBrk="1" hangingPunct="1">
              <a:lnSpc>
                <a:spcPct val="150000"/>
              </a:lnSpc>
            </a:pPr>
            <a:r>
              <a:rPr lang="es-AR" sz="2000" dirty="0">
                <a:solidFill>
                  <a:schemeClr val="tx2"/>
                </a:solidFill>
                <a:latin typeface="Arial" charset="0"/>
              </a:rPr>
              <a:t>(se deben cumplir ambas condiciones para que la instancia sea devuelta como resultado)</a:t>
            </a:r>
          </a:p>
          <a:p>
            <a:pPr marL="0" lvl="1" indent="0" eaLnBrk="1" hangingPunct="1">
              <a:lnSpc>
                <a:spcPct val="150000"/>
              </a:lnSpc>
            </a:pPr>
            <a:endParaRPr lang="es-AR" sz="800" dirty="0">
              <a:solidFill>
                <a:schemeClr val="tx2"/>
              </a:solidFill>
              <a:latin typeface="Arial" charset="0"/>
            </a:endParaRPr>
          </a:p>
          <a:p>
            <a:pPr marL="0" lvl="1" indent="0" eaLnBrk="1" hangingPunct="1">
              <a:lnSpc>
                <a:spcPct val="150000"/>
              </a:lnSpc>
            </a:pPr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SELECT</a:t>
            </a:r>
            <a:r>
              <a:rPr lang="es-AR" sz="20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s-AR" sz="2000" dirty="0" err="1">
                <a:solidFill>
                  <a:schemeClr val="tx2"/>
                </a:solidFill>
                <a:latin typeface="Arial" charset="0"/>
              </a:rPr>
              <a:t>apellido_nombre</a:t>
            </a:r>
            <a:r>
              <a:rPr lang="es-AR" sz="2000" dirty="0">
                <a:solidFill>
                  <a:schemeClr val="tx2"/>
                </a:solidFill>
                <a:latin typeface="Arial" charset="0"/>
              </a:rPr>
              <a:t>, </a:t>
            </a:r>
            <a:r>
              <a:rPr lang="es-AR" sz="2000" dirty="0" err="1">
                <a:solidFill>
                  <a:schemeClr val="tx2"/>
                </a:solidFill>
                <a:latin typeface="Arial" charset="0"/>
              </a:rPr>
              <a:t>correo_electronico</a:t>
            </a:r>
            <a:endParaRPr lang="es-AR" sz="2000" dirty="0">
              <a:solidFill>
                <a:schemeClr val="tx2"/>
              </a:solidFill>
              <a:latin typeface="Arial" charset="0"/>
            </a:endParaRPr>
          </a:p>
          <a:p>
            <a:pPr marL="0" lvl="1" indent="0" eaLnBrk="1" hangingPunct="1">
              <a:lnSpc>
                <a:spcPct val="150000"/>
              </a:lnSpc>
            </a:pPr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FROM</a:t>
            </a:r>
            <a:r>
              <a:rPr lang="es-AR" sz="2000" dirty="0">
                <a:solidFill>
                  <a:schemeClr val="tx2"/>
                </a:solidFill>
                <a:latin typeface="Arial" charset="0"/>
              </a:rPr>
              <a:t> estudiantes</a:t>
            </a:r>
          </a:p>
          <a:p>
            <a:pPr marL="0" lvl="1" indent="0" eaLnBrk="1" hangingPunct="1">
              <a:lnSpc>
                <a:spcPct val="150000"/>
              </a:lnSpc>
            </a:pPr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WHERE </a:t>
            </a:r>
            <a:r>
              <a:rPr lang="es-AR" sz="2000" dirty="0" err="1">
                <a:solidFill>
                  <a:schemeClr val="tx2"/>
                </a:solidFill>
                <a:latin typeface="Arial" charset="0"/>
              </a:rPr>
              <a:t>anio_ingreso</a:t>
            </a:r>
            <a:r>
              <a:rPr lang="es-AR" sz="2000" dirty="0">
                <a:solidFill>
                  <a:schemeClr val="tx2"/>
                </a:solidFill>
                <a:latin typeface="Arial" charset="0"/>
              </a:rPr>
              <a:t> = 2019 </a:t>
            </a:r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AND</a:t>
            </a:r>
            <a:r>
              <a:rPr lang="es-AR" sz="2000" dirty="0">
                <a:solidFill>
                  <a:schemeClr val="tx2"/>
                </a:solidFill>
                <a:latin typeface="Arial" charset="0"/>
              </a:rPr>
              <a:t> sede = ‘C.R. SAN MIGUEL’;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853D826-B0E4-4F07-BDD7-040BB66E9526}"/>
              </a:ext>
            </a:extLst>
          </p:cNvPr>
          <p:cNvSpPr/>
          <p:nvPr/>
        </p:nvSpPr>
        <p:spPr>
          <a:xfrm>
            <a:off x="323528" y="6172364"/>
            <a:ext cx="8208912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ctr" eaLnBrk="1" hangingPunct="1">
              <a:lnSpc>
                <a:spcPct val="150000"/>
              </a:lnSpc>
            </a:pPr>
            <a:r>
              <a:rPr lang="es-AR" sz="2000" dirty="0">
                <a:solidFill>
                  <a:schemeClr val="tx2"/>
                </a:solidFill>
                <a:latin typeface="Arial" charset="0"/>
              </a:rPr>
              <a:t>(devuelve el nombre y correo de los ingresantes 2019 de San Miguel)</a:t>
            </a:r>
          </a:p>
        </p:txBody>
      </p:sp>
    </p:spTree>
    <p:extLst>
      <p:ext uri="{BB962C8B-B14F-4D97-AF65-F5344CB8AC3E}">
        <p14:creationId xmlns:p14="http://schemas.microsoft.com/office/powerpoint/2010/main" val="1615834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1" name="1 Título"/>
          <p:cNvSpPr txBox="1">
            <a:spLocks/>
          </p:cNvSpPr>
          <p:nvPr/>
        </p:nvSpPr>
        <p:spPr bwMode="auto">
          <a:xfrm>
            <a:off x="-17464" y="33338"/>
            <a:ext cx="710974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42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OPERADORES LÓGICOS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1CF07EB-9706-4F14-AE0A-C35F70453D3A}"/>
              </a:ext>
            </a:extLst>
          </p:cNvPr>
          <p:cNvSpPr/>
          <p:nvPr/>
        </p:nvSpPr>
        <p:spPr>
          <a:xfrm>
            <a:off x="179512" y="1340768"/>
            <a:ext cx="8640960" cy="4744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eaLnBrk="1" hangingPunct="1">
              <a:lnSpc>
                <a:spcPct val="150000"/>
              </a:lnSpc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Los operadores lógicos nos sirven para encadenar condiciones:</a:t>
            </a:r>
          </a:p>
          <a:p>
            <a:pPr marL="0" lvl="1" indent="0" eaLnBrk="1" hangingPunct="1">
              <a:lnSpc>
                <a:spcPct val="150000"/>
              </a:lnSpc>
            </a:pPr>
            <a:endParaRPr lang="es-AR" sz="1200" dirty="0">
              <a:solidFill>
                <a:schemeClr val="tx2"/>
              </a:solidFill>
              <a:latin typeface="Arial" charset="0"/>
            </a:endParaRPr>
          </a:p>
          <a:p>
            <a:pPr marL="0" lvl="1" indent="0" algn="ctr" eaLnBrk="1" hangingPunct="1">
              <a:lnSpc>
                <a:spcPct val="150000"/>
              </a:lnSpc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COND1 </a:t>
            </a:r>
            <a:r>
              <a:rPr lang="es-AR" sz="2800" b="1" dirty="0">
                <a:solidFill>
                  <a:schemeClr val="tx2"/>
                </a:solidFill>
                <a:latin typeface="Arial" charset="0"/>
              </a:rPr>
              <a:t>OR</a:t>
            </a:r>
            <a:r>
              <a:rPr lang="es-AR" sz="2800" dirty="0">
                <a:solidFill>
                  <a:schemeClr val="tx2"/>
                </a:solidFill>
                <a:latin typeface="Arial" charset="0"/>
              </a:rPr>
              <a:t> COND2 </a:t>
            </a:r>
          </a:p>
          <a:p>
            <a:pPr marL="0" lvl="1" indent="0" eaLnBrk="1" hangingPunct="1">
              <a:lnSpc>
                <a:spcPct val="150000"/>
              </a:lnSpc>
            </a:pPr>
            <a:r>
              <a:rPr lang="es-AR" sz="2000" dirty="0">
                <a:solidFill>
                  <a:schemeClr val="tx2"/>
                </a:solidFill>
                <a:latin typeface="Arial" charset="0"/>
              </a:rPr>
              <a:t>(Alcanza con que se cumpla una de las condiciones para que la instancia sea devuelta como resultado)</a:t>
            </a:r>
          </a:p>
          <a:p>
            <a:pPr marL="0" lvl="1" indent="0" eaLnBrk="1" hangingPunct="1">
              <a:lnSpc>
                <a:spcPct val="150000"/>
              </a:lnSpc>
            </a:pPr>
            <a:endParaRPr lang="es-AR" sz="800" dirty="0">
              <a:solidFill>
                <a:schemeClr val="tx2"/>
              </a:solidFill>
              <a:latin typeface="Arial" charset="0"/>
            </a:endParaRPr>
          </a:p>
          <a:p>
            <a:pPr marL="0" lvl="1" indent="0" eaLnBrk="1" hangingPunct="1">
              <a:lnSpc>
                <a:spcPct val="150000"/>
              </a:lnSpc>
            </a:pPr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SELECT</a:t>
            </a:r>
            <a:r>
              <a:rPr lang="es-AR" sz="20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s-AR" sz="2000" dirty="0" err="1">
                <a:solidFill>
                  <a:schemeClr val="tx2"/>
                </a:solidFill>
                <a:latin typeface="Arial" charset="0"/>
              </a:rPr>
              <a:t>apellido_nombre</a:t>
            </a:r>
            <a:r>
              <a:rPr lang="es-AR" sz="2000" dirty="0">
                <a:solidFill>
                  <a:schemeClr val="tx2"/>
                </a:solidFill>
                <a:latin typeface="Arial" charset="0"/>
              </a:rPr>
              <a:t>, </a:t>
            </a:r>
            <a:r>
              <a:rPr lang="es-AR" sz="2000" dirty="0" err="1">
                <a:solidFill>
                  <a:schemeClr val="tx2"/>
                </a:solidFill>
                <a:latin typeface="Arial" charset="0"/>
              </a:rPr>
              <a:t>correo_electronico</a:t>
            </a:r>
            <a:endParaRPr lang="es-AR" sz="2000" dirty="0">
              <a:solidFill>
                <a:schemeClr val="tx2"/>
              </a:solidFill>
              <a:latin typeface="Arial" charset="0"/>
            </a:endParaRPr>
          </a:p>
          <a:p>
            <a:pPr marL="0" lvl="1" indent="0" eaLnBrk="1" hangingPunct="1">
              <a:lnSpc>
                <a:spcPct val="150000"/>
              </a:lnSpc>
            </a:pPr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FROM</a:t>
            </a:r>
            <a:r>
              <a:rPr lang="es-AR" sz="2000" dirty="0">
                <a:solidFill>
                  <a:schemeClr val="tx2"/>
                </a:solidFill>
                <a:latin typeface="Arial" charset="0"/>
              </a:rPr>
              <a:t> estudiantes</a:t>
            </a:r>
          </a:p>
          <a:p>
            <a:pPr marL="0" lvl="1" indent="0" eaLnBrk="1" hangingPunct="1">
              <a:lnSpc>
                <a:spcPct val="150000"/>
              </a:lnSpc>
            </a:pPr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WHERE </a:t>
            </a:r>
            <a:r>
              <a:rPr lang="es-AR" sz="2000" dirty="0" err="1">
                <a:solidFill>
                  <a:schemeClr val="tx2"/>
                </a:solidFill>
                <a:latin typeface="Arial" charset="0"/>
              </a:rPr>
              <a:t>anio_ingreso</a:t>
            </a:r>
            <a:r>
              <a:rPr lang="es-AR" sz="2000" dirty="0">
                <a:solidFill>
                  <a:schemeClr val="tx2"/>
                </a:solidFill>
                <a:latin typeface="Arial" charset="0"/>
              </a:rPr>
              <a:t> = 2019 </a:t>
            </a:r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OR</a:t>
            </a:r>
            <a:r>
              <a:rPr lang="es-AR" sz="20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s-AR" sz="2000" dirty="0" err="1">
                <a:solidFill>
                  <a:schemeClr val="tx2"/>
                </a:solidFill>
                <a:latin typeface="Arial" charset="0"/>
              </a:rPr>
              <a:t>anio_ingreso</a:t>
            </a:r>
            <a:r>
              <a:rPr lang="es-AR" sz="2000" dirty="0">
                <a:solidFill>
                  <a:schemeClr val="tx2"/>
                </a:solidFill>
                <a:latin typeface="Arial" charset="0"/>
              </a:rPr>
              <a:t> = 2018;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EB53C19-BAD8-4A38-BFC9-C160BF263828}"/>
              </a:ext>
            </a:extLst>
          </p:cNvPr>
          <p:cNvSpPr/>
          <p:nvPr/>
        </p:nvSpPr>
        <p:spPr>
          <a:xfrm>
            <a:off x="107504" y="6172364"/>
            <a:ext cx="864096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ctr" eaLnBrk="1" hangingPunct="1">
              <a:lnSpc>
                <a:spcPct val="150000"/>
              </a:lnSpc>
            </a:pPr>
            <a:r>
              <a:rPr lang="es-AR" sz="2000" dirty="0">
                <a:solidFill>
                  <a:schemeClr val="tx2"/>
                </a:solidFill>
                <a:latin typeface="Arial" charset="0"/>
              </a:rPr>
              <a:t>(devuelve el nombre y correo de los ingresantes 2018 y 2019)</a:t>
            </a:r>
          </a:p>
        </p:txBody>
      </p:sp>
    </p:spTree>
    <p:extLst>
      <p:ext uri="{BB962C8B-B14F-4D97-AF65-F5344CB8AC3E}">
        <p14:creationId xmlns:p14="http://schemas.microsoft.com/office/powerpoint/2010/main" val="40928528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179388" y="1268413"/>
            <a:ext cx="88566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400">
                <a:solidFill>
                  <a:schemeClr val="tx2"/>
                </a:solidFill>
                <a:latin typeface="Arial" charset="0"/>
              </a:rPr>
              <a:t>Es un Lenguaje de Consulta para el Modelo Relacional</a:t>
            </a: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179388" y="1773238"/>
            <a:ext cx="88566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400">
                <a:solidFill>
                  <a:schemeClr val="tx2"/>
                </a:solidFill>
                <a:latin typeface="Arial" charset="0"/>
              </a:rPr>
              <a:t>Es utilizado por (casi) todos los Manejadores de Base de Datos de la actualidad</a:t>
            </a: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179388" y="2565400"/>
            <a:ext cx="88566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400">
                <a:solidFill>
                  <a:schemeClr val="tx2"/>
                </a:solidFill>
                <a:latin typeface="Arial" charset="0"/>
              </a:rPr>
              <a:t>No solo permite hacer consultas a los datos sino también modificaciones</a:t>
            </a: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179388" y="3295650"/>
            <a:ext cx="88566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400">
                <a:solidFill>
                  <a:schemeClr val="tx2"/>
                </a:solidFill>
                <a:latin typeface="Arial" charset="0"/>
              </a:rPr>
              <a:t>Inclusive se utiliza para crear las estructuras de datos (tablas, claves, índices, vistas, triggers, etc)</a:t>
            </a: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179388" y="4119563"/>
            <a:ext cx="88566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400">
                <a:solidFill>
                  <a:schemeClr val="tx2"/>
                </a:solidFill>
                <a:latin typeface="Arial" charset="0"/>
              </a:rPr>
              <a:t>Es un lenguaje “Declarativo” de alto nivel.</a:t>
            </a:r>
          </a:p>
        </p:txBody>
      </p:sp>
      <p:sp>
        <p:nvSpPr>
          <p:cNvPr id="3079" name="1 Título"/>
          <p:cNvSpPr txBox="1">
            <a:spLocks/>
          </p:cNvSpPr>
          <p:nvPr/>
        </p:nvSpPr>
        <p:spPr bwMode="auto">
          <a:xfrm>
            <a:off x="107504" y="33338"/>
            <a:ext cx="5021511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60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Que es SQL?</a:t>
            </a:r>
          </a:p>
        </p:txBody>
      </p:sp>
      <p:pic>
        <p:nvPicPr>
          <p:cNvPr id="3080" name="Picture 4" descr="http://www.troglod.com/wp-content/uploads/sq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13" y="4592638"/>
            <a:ext cx="38004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1" name="1 Título"/>
          <p:cNvSpPr txBox="1">
            <a:spLocks/>
          </p:cNvSpPr>
          <p:nvPr/>
        </p:nvSpPr>
        <p:spPr bwMode="auto">
          <a:xfrm>
            <a:off x="-17464" y="33338"/>
            <a:ext cx="710974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42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OPERADORES LÓGICOS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1CF07EB-9706-4F14-AE0A-C35F70453D3A}"/>
              </a:ext>
            </a:extLst>
          </p:cNvPr>
          <p:cNvSpPr/>
          <p:nvPr/>
        </p:nvSpPr>
        <p:spPr>
          <a:xfrm>
            <a:off x="179512" y="1340768"/>
            <a:ext cx="8640960" cy="4236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eaLnBrk="1" hangingPunct="1">
              <a:lnSpc>
                <a:spcPct val="150000"/>
              </a:lnSpc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Los operadores lógicos nos sirven para encadenar condiciones:</a:t>
            </a:r>
          </a:p>
          <a:p>
            <a:pPr marL="0" lvl="1" indent="0" eaLnBrk="1" hangingPunct="1">
              <a:lnSpc>
                <a:spcPct val="150000"/>
              </a:lnSpc>
            </a:pPr>
            <a:endParaRPr lang="es-AR" sz="1200" dirty="0">
              <a:solidFill>
                <a:schemeClr val="tx2"/>
              </a:solidFill>
              <a:latin typeface="Arial" charset="0"/>
            </a:endParaRPr>
          </a:p>
          <a:p>
            <a:pPr marL="0" lvl="1" indent="0" algn="ctr" eaLnBrk="1" hangingPunct="1">
              <a:lnSpc>
                <a:spcPct val="150000"/>
              </a:lnSpc>
            </a:pPr>
            <a:r>
              <a:rPr lang="es-AR" sz="2800" b="1" dirty="0">
                <a:solidFill>
                  <a:schemeClr val="tx2"/>
                </a:solidFill>
                <a:latin typeface="Arial" charset="0"/>
              </a:rPr>
              <a:t>NOT(</a:t>
            </a:r>
            <a:r>
              <a:rPr lang="es-AR" sz="2800" dirty="0">
                <a:solidFill>
                  <a:schemeClr val="tx2"/>
                </a:solidFill>
                <a:latin typeface="Arial" charset="0"/>
              </a:rPr>
              <a:t>COND</a:t>
            </a:r>
            <a:r>
              <a:rPr lang="es-AR" sz="2800" b="1" dirty="0">
                <a:solidFill>
                  <a:schemeClr val="tx2"/>
                </a:solidFill>
                <a:latin typeface="Arial" charset="0"/>
              </a:rPr>
              <a:t>)</a:t>
            </a:r>
            <a:endParaRPr lang="es-AR" sz="2800" dirty="0">
              <a:solidFill>
                <a:schemeClr val="tx2"/>
              </a:solidFill>
              <a:latin typeface="Arial" charset="0"/>
            </a:endParaRPr>
          </a:p>
          <a:p>
            <a:pPr marL="0" lvl="1" indent="0" eaLnBrk="1" hangingPunct="1">
              <a:lnSpc>
                <a:spcPct val="150000"/>
              </a:lnSpc>
            </a:pPr>
            <a:r>
              <a:rPr lang="es-AR" dirty="0">
                <a:solidFill>
                  <a:schemeClr val="tx2"/>
                </a:solidFill>
                <a:latin typeface="Arial" charset="0"/>
              </a:rPr>
              <a:t>(La condición no debe cumplirse para ser parte del resultado de la consulta)</a:t>
            </a:r>
          </a:p>
          <a:p>
            <a:pPr marL="0" lvl="1" indent="0" eaLnBrk="1" hangingPunct="1">
              <a:lnSpc>
                <a:spcPct val="150000"/>
              </a:lnSpc>
            </a:pPr>
            <a:endParaRPr lang="es-AR" sz="800" dirty="0">
              <a:solidFill>
                <a:schemeClr val="tx2"/>
              </a:solidFill>
              <a:latin typeface="Arial" charset="0"/>
            </a:endParaRPr>
          </a:p>
          <a:p>
            <a:pPr marL="0" lvl="1" indent="0" eaLnBrk="1" hangingPunct="1">
              <a:lnSpc>
                <a:spcPct val="150000"/>
              </a:lnSpc>
            </a:pPr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SELECT</a:t>
            </a:r>
            <a:r>
              <a:rPr lang="es-AR" sz="20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s-AR" sz="2000" dirty="0" err="1">
                <a:solidFill>
                  <a:schemeClr val="tx2"/>
                </a:solidFill>
                <a:latin typeface="Arial" charset="0"/>
              </a:rPr>
              <a:t>apellido_nombre</a:t>
            </a:r>
            <a:r>
              <a:rPr lang="es-AR" sz="2000" dirty="0">
                <a:solidFill>
                  <a:schemeClr val="tx2"/>
                </a:solidFill>
                <a:latin typeface="Arial" charset="0"/>
              </a:rPr>
              <a:t>, </a:t>
            </a:r>
            <a:r>
              <a:rPr lang="es-AR" sz="2000" dirty="0" err="1">
                <a:solidFill>
                  <a:schemeClr val="tx2"/>
                </a:solidFill>
                <a:latin typeface="Arial" charset="0"/>
              </a:rPr>
              <a:t>correo_electronico</a:t>
            </a:r>
            <a:endParaRPr lang="es-AR" sz="2000" dirty="0">
              <a:solidFill>
                <a:schemeClr val="tx2"/>
              </a:solidFill>
              <a:latin typeface="Arial" charset="0"/>
            </a:endParaRPr>
          </a:p>
          <a:p>
            <a:pPr marL="0" lvl="1" indent="0" eaLnBrk="1" hangingPunct="1">
              <a:lnSpc>
                <a:spcPct val="150000"/>
              </a:lnSpc>
            </a:pPr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FROM</a:t>
            </a:r>
            <a:r>
              <a:rPr lang="es-AR" sz="2000" dirty="0">
                <a:solidFill>
                  <a:schemeClr val="tx2"/>
                </a:solidFill>
                <a:latin typeface="Arial" charset="0"/>
              </a:rPr>
              <a:t> estudiantes</a:t>
            </a:r>
          </a:p>
          <a:p>
            <a:pPr marL="0" lvl="1" indent="0" eaLnBrk="1" hangingPunct="1">
              <a:lnSpc>
                <a:spcPct val="150000"/>
              </a:lnSpc>
            </a:pPr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WHERE NOT(</a:t>
            </a:r>
            <a:r>
              <a:rPr lang="es-AR" sz="2000" dirty="0" err="1">
                <a:solidFill>
                  <a:schemeClr val="tx2"/>
                </a:solidFill>
                <a:latin typeface="Arial" charset="0"/>
              </a:rPr>
              <a:t>anio_ingreso</a:t>
            </a:r>
            <a:r>
              <a:rPr lang="es-AR" sz="2000" dirty="0">
                <a:solidFill>
                  <a:schemeClr val="tx2"/>
                </a:solidFill>
                <a:latin typeface="Arial" charset="0"/>
              </a:rPr>
              <a:t> = 2019</a:t>
            </a:r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)</a:t>
            </a:r>
            <a:r>
              <a:rPr lang="es-AR" sz="2000" dirty="0">
                <a:solidFill>
                  <a:schemeClr val="tx2"/>
                </a:solidFill>
                <a:latin typeface="Arial" charset="0"/>
              </a:rPr>
              <a:t>;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62D4BF1-6E2C-400B-B0DE-680931B9E173}"/>
              </a:ext>
            </a:extLst>
          </p:cNvPr>
          <p:cNvSpPr/>
          <p:nvPr/>
        </p:nvSpPr>
        <p:spPr>
          <a:xfrm>
            <a:off x="683568" y="5854716"/>
            <a:ext cx="7848872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ctr" eaLnBrk="1" hangingPunct="1">
              <a:lnSpc>
                <a:spcPct val="150000"/>
              </a:lnSpc>
            </a:pPr>
            <a:r>
              <a:rPr lang="es-AR" sz="2000" dirty="0">
                <a:solidFill>
                  <a:schemeClr val="tx2"/>
                </a:solidFill>
                <a:latin typeface="Arial" charset="0"/>
              </a:rPr>
              <a:t>(devuelve el nombre y correo de todos los estudiantes excepto los de año de ingreso 2019)</a:t>
            </a:r>
          </a:p>
        </p:txBody>
      </p:sp>
    </p:spTree>
    <p:extLst>
      <p:ext uri="{BB962C8B-B14F-4D97-AF65-F5344CB8AC3E}">
        <p14:creationId xmlns:p14="http://schemas.microsoft.com/office/powerpoint/2010/main" val="14562937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1" name="1 Título"/>
          <p:cNvSpPr txBox="1">
            <a:spLocks/>
          </p:cNvSpPr>
          <p:nvPr/>
        </p:nvSpPr>
        <p:spPr bwMode="auto">
          <a:xfrm>
            <a:off x="-17464" y="33338"/>
            <a:ext cx="7541792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36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OPERADORES RELACIONALES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1CF07EB-9706-4F14-AE0A-C35F70453D3A}"/>
              </a:ext>
            </a:extLst>
          </p:cNvPr>
          <p:cNvSpPr/>
          <p:nvPr/>
        </p:nvSpPr>
        <p:spPr>
          <a:xfrm>
            <a:off x="179512" y="1340768"/>
            <a:ext cx="8640960" cy="4836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eaLnBrk="1" hangingPunct="1">
              <a:lnSpc>
                <a:spcPct val="150000"/>
              </a:lnSpc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Los operadores relacionales nos sirven para armar condiciones determinando relaciones entre el atributo y otro valor:</a:t>
            </a:r>
          </a:p>
          <a:p>
            <a:pPr marL="0" lvl="1" indent="0" eaLnBrk="1" hangingPunct="1">
              <a:lnSpc>
                <a:spcPct val="150000"/>
              </a:lnSpc>
            </a:pPr>
            <a:endParaRPr lang="es-AR" sz="1200" dirty="0">
              <a:solidFill>
                <a:schemeClr val="tx2"/>
              </a:solidFill>
              <a:latin typeface="Arial" charset="0"/>
            </a:endParaRPr>
          </a:p>
          <a:p>
            <a:pPr marL="0" lvl="1" indent="0" algn="ctr" eaLnBrk="1" hangingPunct="1">
              <a:lnSpc>
                <a:spcPct val="150000"/>
              </a:lnSpc>
            </a:pPr>
            <a:r>
              <a:rPr lang="es-AR" sz="2800" b="1" dirty="0">
                <a:solidFill>
                  <a:schemeClr val="tx2"/>
                </a:solidFill>
                <a:latin typeface="Arial" charset="0"/>
              </a:rPr>
              <a:t>Columna1 </a:t>
            </a:r>
            <a:r>
              <a:rPr lang="es-AR" sz="2800" b="1" dirty="0" err="1">
                <a:solidFill>
                  <a:schemeClr val="tx2"/>
                </a:solidFill>
                <a:latin typeface="Arial" charset="0"/>
              </a:rPr>
              <a:t>op</a:t>
            </a:r>
            <a:r>
              <a:rPr lang="es-AR" sz="2800" b="1" dirty="0">
                <a:solidFill>
                  <a:schemeClr val="tx2"/>
                </a:solidFill>
                <a:latin typeface="Arial" charset="0"/>
              </a:rPr>
              <a:t> VALOR</a:t>
            </a:r>
            <a:endParaRPr lang="es-AR" sz="2800" dirty="0">
              <a:solidFill>
                <a:schemeClr val="tx2"/>
              </a:solidFill>
              <a:latin typeface="Arial" charset="0"/>
            </a:endParaRPr>
          </a:p>
          <a:p>
            <a:pPr marL="0" lvl="1" indent="0" eaLnBrk="1" hangingPunct="1">
              <a:lnSpc>
                <a:spcPct val="150000"/>
              </a:lnSpc>
            </a:pPr>
            <a:endParaRPr lang="es-AR" sz="800" dirty="0">
              <a:solidFill>
                <a:schemeClr val="tx2"/>
              </a:solidFill>
              <a:latin typeface="Arial" charset="0"/>
            </a:endParaRPr>
          </a:p>
          <a:p>
            <a:pPr marL="0" lvl="1" indent="0" eaLnBrk="1" hangingPunct="1">
              <a:lnSpc>
                <a:spcPct val="150000"/>
              </a:lnSpc>
            </a:pPr>
            <a:endParaRPr lang="es-AR" sz="800" dirty="0">
              <a:solidFill>
                <a:schemeClr val="tx2"/>
              </a:solidFill>
              <a:latin typeface="Arial" charset="0"/>
            </a:endParaRPr>
          </a:p>
          <a:p>
            <a:pPr marL="0" lvl="1" indent="0" eaLnBrk="1" hangingPunct="1">
              <a:lnSpc>
                <a:spcPct val="150000"/>
              </a:lnSpc>
            </a:pPr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SELECT</a:t>
            </a:r>
            <a:r>
              <a:rPr lang="es-AR" sz="20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s-AR" sz="2000" dirty="0" err="1">
                <a:solidFill>
                  <a:schemeClr val="tx2"/>
                </a:solidFill>
                <a:latin typeface="Arial" charset="0"/>
              </a:rPr>
              <a:t>apellido_nombre</a:t>
            </a:r>
            <a:r>
              <a:rPr lang="es-AR" sz="2000" dirty="0">
                <a:solidFill>
                  <a:schemeClr val="tx2"/>
                </a:solidFill>
                <a:latin typeface="Arial" charset="0"/>
              </a:rPr>
              <a:t>, </a:t>
            </a:r>
            <a:r>
              <a:rPr lang="es-AR" sz="2000" dirty="0" err="1">
                <a:solidFill>
                  <a:schemeClr val="tx2"/>
                </a:solidFill>
                <a:latin typeface="Arial" charset="0"/>
              </a:rPr>
              <a:t>correo_electronico</a:t>
            </a:r>
            <a:endParaRPr lang="es-AR" sz="2000" dirty="0">
              <a:solidFill>
                <a:schemeClr val="tx2"/>
              </a:solidFill>
              <a:latin typeface="Arial" charset="0"/>
            </a:endParaRPr>
          </a:p>
          <a:p>
            <a:pPr marL="0" lvl="1" indent="0" eaLnBrk="1" hangingPunct="1">
              <a:lnSpc>
                <a:spcPct val="150000"/>
              </a:lnSpc>
            </a:pPr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FROM</a:t>
            </a:r>
            <a:r>
              <a:rPr lang="es-AR" sz="2000" dirty="0">
                <a:solidFill>
                  <a:schemeClr val="tx2"/>
                </a:solidFill>
                <a:latin typeface="Arial" charset="0"/>
              </a:rPr>
              <a:t> estudiantes</a:t>
            </a:r>
          </a:p>
          <a:p>
            <a:pPr marL="0" lvl="1" indent="0" eaLnBrk="1" hangingPunct="1">
              <a:lnSpc>
                <a:spcPct val="150000"/>
              </a:lnSpc>
            </a:pPr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WHERE (</a:t>
            </a:r>
            <a:r>
              <a:rPr lang="es-AR" sz="2000" dirty="0" err="1">
                <a:solidFill>
                  <a:schemeClr val="tx2"/>
                </a:solidFill>
                <a:latin typeface="Arial" charset="0"/>
              </a:rPr>
              <a:t>anio_ingreso</a:t>
            </a:r>
            <a:r>
              <a:rPr lang="es-AR" sz="2000" dirty="0">
                <a:solidFill>
                  <a:schemeClr val="tx2"/>
                </a:solidFill>
                <a:latin typeface="Arial" charset="0"/>
              </a:rPr>
              <a:t> &gt; 2010</a:t>
            </a:r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)</a:t>
            </a:r>
            <a:r>
              <a:rPr lang="es-AR" sz="2000" dirty="0">
                <a:solidFill>
                  <a:schemeClr val="tx2"/>
                </a:solidFill>
                <a:latin typeface="Arial" charset="0"/>
              </a:rPr>
              <a:t>;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CDC5599-76AA-4397-B229-5228BC94424A}"/>
              </a:ext>
            </a:extLst>
          </p:cNvPr>
          <p:cNvSpPr/>
          <p:nvPr/>
        </p:nvSpPr>
        <p:spPr>
          <a:xfrm>
            <a:off x="6167128" y="4295423"/>
            <a:ext cx="3168352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ctr" eaLnBrk="1" hangingPunct="1">
              <a:lnSpc>
                <a:spcPct val="150000"/>
              </a:lnSpc>
            </a:pPr>
            <a:r>
              <a:rPr lang="es-AR" sz="2000" dirty="0">
                <a:solidFill>
                  <a:schemeClr val="tx2"/>
                </a:solidFill>
                <a:latin typeface="Arial" charset="0"/>
              </a:rPr>
              <a:t>(devuelve el nombre y correo de todos los estudiantes con año de ingreso mayor a 2010)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D4B4688-7C4E-4461-BC00-ADA5E02EDF2F}"/>
              </a:ext>
            </a:extLst>
          </p:cNvPr>
          <p:cNvSpPr/>
          <p:nvPr/>
        </p:nvSpPr>
        <p:spPr>
          <a:xfrm>
            <a:off x="179512" y="6289809"/>
            <a:ext cx="656368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ctr" eaLnBrk="1" hangingPunct="1">
              <a:lnSpc>
                <a:spcPct val="150000"/>
              </a:lnSpc>
            </a:pPr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Qué devuelve cambiando de operador? (&lt;, &gt;, &lt;&gt;, </a:t>
            </a:r>
            <a:r>
              <a:rPr lang="es-AR" sz="2000" b="1" dirty="0" err="1">
                <a:solidFill>
                  <a:schemeClr val="tx2"/>
                </a:solidFill>
                <a:latin typeface="Arial" charset="0"/>
              </a:rPr>
              <a:t>etc</a:t>
            </a:r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64575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323528" y="1196752"/>
            <a:ext cx="813690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457200" lvl="1" indent="-457200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Se utiliza como condición en el WHERE para verificar si un texto es «parecido» al texto por el que se está preguntando.</a:t>
            </a:r>
            <a:endParaRPr lang="es-AR" sz="1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2321" name="1 Título"/>
          <p:cNvSpPr txBox="1">
            <a:spLocks/>
          </p:cNvSpPr>
          <p:nvPr/>
        </p:nvSpPr>
        <p:spPr bwMode="auto">
          <a:xfrm>
            <a:off x="35495" y="33338"/>
            <a:ext cx="46085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32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INSTRUCCIÓN LIKE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41712"/>
            <a:ext cx="784887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5363580" y="3356992"/>
            <a:ext cx="378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El % indica que se ignora lo que el texto que lo precede/antecede.</a:t>
            </a:r>
          </a:p>
        </p:txBody>
      </p:sp>
      <p:cxnSp>
        <p:nvCxnSpPr>
          <p:cNvPr id="4" name="3 Conector recto de flecha"/>
          <p:cNvCxnSpPr>
            <a:stCxn id="2" idx="1"/>
          </p:cNvCxnSpPr>
          <p:nvPr/>
        </p:nvCxnSpPr>
        <p:spPr>
          <a:xfrm flipH="1">
            <a:off x="4139952" y="3680158"/>
            <a:ext cx="1223628" cy="1088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38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7 CuadroTexto"/>
          <p:cNvSpPr txBox="1">
            <a:spLocks noChangeArrowheads="1"/>
          </p:cNvSpPr>
          <p:nvPr/>
        </p:nvSpPr>
        <p:spPr bwMode="auto">
          <a:xfrm>
            <a:off x="827584" y="2129058"/>
            <a:ext cx="7056784" cy="3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algn="just" eaLnBrk="1" hangingPunct="1">
              <a:lnSpc>
                <a:spcPct val="150000"/>
              </a:lnSpc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Por ahora, todas nuestras consultas fueron sobre una sola tabla, pero como hacemos para recuperar </a:t>
            </a:r>
            <a:r>
              <a:rPr lang="es-AR" sz="2800" b="1" u="sng" dirty="0">
                <a:solidFill>
                  <a:schemeClr val="tx2"/>
                </a:solidFill>
                <a:latin typeface="Arial" charset="0"/>
              </a:rPr>
              <a:t>las relaciones</a:t>
            </a:r>
            <a:r>
              <a:rPr lang="es-AR" sz="2800" dirty="0">
                <a:solidFill>
                  <a:schemeClr val="tx2"/>
                </a:solidFill>
                <a:latin typeface="Arial" charset="0"/>
              </a:rPr>
              <a:t>?</a:t>
            </a:r>
          </a:p>
          <a:p>
            <a:pPr marL="0" lvl="1" algn="just" eaLnBrk="1" hangingPunct="1">
              <a:lnSpc>
                <a:spcPct val="150000"/>
              </a:lnSpc>
            </a:pPr>
            <a:endParaRPr lang="es-AR" sz="2800" dirty="0">
              <a:solidFill>
                <a:schemeClr val="tx2"/>
              </a:solidFill>
              <a:latin typeface="Arial" charset="0"/>
            </a:endParaRPr>
          </a:p>
          <a:p>
            <a:pPr marL="0" lvl="1" algn="just" eaLnBrk="1" hangingPunct="1">
              <a:lnSpc>
                <a:spcPct val="150000"/>
              </a:lnSpc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JOINS: INNER, LEFT, RIGHT</a:t>
            </a:r>
          </a:p>
        </p:txBody>
      </p:sp>
      <p:sp>
        <p:nvSpPr>
          <p:cNvPr id="11297" name="1 Título"/>
          <p:cNvSpPr txBox="1">
            <a:spLocks/>
          </p:cNvSpPr>
          <p:nvPr/>
        </p:nvSpPr>
        <p:spPr bwMode="auto">
          <a:xfrm>
            <a:off x="-36512" y="33338"/>
            <a:ext cx="712219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40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CONSULTAS MULTITABLA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611560" y="2129058"/>
            <a:ext cx="7488832" cy="3532190"/>
          </a:xfrm>
          <a:prstGeom prst="roundRect">
            <a:avLst/>
          </a:prstGeom>
          <a:solidFill>
            <a:schemeClr val="bg2">
              <a:lumMod val="5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887041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343872" y="1183896"/>
            <a:ext cx="8136904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457200" lvl="1" indent="-4572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Los problemas de la realidad requieren datos de diversas relaciones.</a:t>
            </a:r>
          </a:p>
          <a:p>
            <a:pPr marL="457200" lvl="1" indent="-4572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Es una de las instrucciones mas complejas y a su vez, utilizadas.</a:t>
            </a:r>
          </a:p>
          <a:p>
            <a:pPr marL="457200" lvl="1" indent="-457200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es-AR" sz="2800" dirty="0">
              <a:solidFill>
                <a:schemeClr val="tx2"/>
              </a:solidFill>
              <a:latin typeface="Arial" charset="0"/>
            </a:endParaRPr>
          </a:p>
          <a:p>
            <a:pPr marL="0" lvl="1" indent="0" algn="ctr" eaLnBrk="1" hangingPunct="1">
              <a:lnSpc>
                <a:spcPct val="150000"/>
              </a:lnSpc>
            </a:pPr>
            <a:r>
              <a:rPr lang="es-AR" sz="2800" b="1" dirty="0">
                <a:solidFill>
                  <a:schemeClr val="tx2"/>
                </a:solidFill>
                <a:latin typeface="Arial" charset="0"/>
              </a:rPr>
              <a:t>Se entrecruzan todas las instancias de ambas tablas de acuerdo a una clave.</a:t>
            </a:r>
          </a:p>
        </p:txBody>
      </p:sp>
      <p:sp>
        <p:nvSpPr>
          <p:cNvPr id="12321" name="1 Título"/>
          <p:cNvSpPr txBox="1">
            <a:spLocks/>
          </p:cNvSpPr>
          <p:nvPr/>
        </p:nvSpPr>
        <p:spPr bwMode="auto">
          <a:xfrm>
            <a:off x="107504" y="33338"/>
            <a:ext cx="3528392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36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2248217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343872" y="1183896"/>
            <a:ext cx="8136904" cy="334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indent="0" eaLnBrk="1" hangingPunct="1">
              <a:lnSpc>
                <a:spcPct val="150000"/>
              </a:lnSpc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Se escribe de la siguiente manera:</a:t>
            </a:r>
          </a:p>
          <a:p>
            <a:pPr marL="0" lvl="1" indent="0" eaLnBrk="1" hangingPunct="1">
              <a:lnSpc>
                <a:spcPct val="150000"/>
              </a:lnSpc>
            </a:pPr>
            <a:endParaRPr lang="es-AR" sz="1200" dirty="0">
              <a:solidFill>
                <a:schemeClr val="tx2"/>
              </a:solidFill>
              <a:latin typeface="Arial" charset="0"/>
            </a:endParaRPr>
          </a:p>
          <a:p>
            <a:pPr marL="0" lvl="1" indent="0" eaLnBrk="1" hangingPunct="1">
              <a:lnSpc>
                <a:spcPct val="150000"/>
              </a:lnSpc>
            </a:pPr>
            <a:r>
              <a:rPr lang="es-AR" sz="2600" b="1" dirty="0">
                <a:solidFill>
                  <a:schemeClr val="tx2"/>
                </a:solidFill>
                <a:latin typeface="Arial" charset="0"/>
              </a:rPr>
              <a:t>SELECT</a:t>
            </a:r>
            <a:r>
              <a:rPr lang="es-AR" sz="2600" dirty="0">
                <a:solidFill>
                  <a:schemeClr val="tx2"/>
                </a:solidFill>
                <a:latin typeface="Arial" charset="0"/>
              </a:rPr>
              <a:t>	tabla1.columna1,</a:t>
            </a:r>
          </a:p>
          <a:p>
            <a:pPr marL="0" lvl="1" indent="0" eaLnBrk="1" hangingPunct="1">
              <a:lnSpc>
                <a:spcPct val="150000"/>
              </a:lnSpc>
            </a:pPr>
            <a:r>
              <a:rPr lang="es-AR" sz="2600" dirty="0">
                <a:solidFill>
                  <a:schemeClr val="tx2"/>
                </a:solidFill>
                <a:latin typeface="Arial" charset="0"/>
              </a:rPr>
              <a:t>		tabla2.columna1</a:t>
            </a:r>
          </a:p>
          <a:p>
            <a:pPr marL="0" lvl="1" indent="0" eaLnBrk="1" hangingPunct="1">
              <a:lnSpc>
                <a:spcPct val="150000"/>
              </a:lnSpc>
            </a:pPr>
            <a:r>
              <a:rPr lang="es-AR" sz="2600" b="1" dirty="0">
                <a:solidFill>
                  <a:schemeClr val="tx2"/>
                </a:solidFill>
                <a:latin typeface="Arial" charset="0"/>
              </a:rPr>
              <a:t>FROM</a:t>
            </a:r>
            <a:r>
              <a:rPr lang="es-AR" sz="2600" dirty="0">
                <a:solidFill>
                  <a:schemeClr val="tx2"/>
                </a:solidFill>
                <a:latin typeface="Arial" charset="0"/>
              </a:rPr>
              <a:t> tabla1</a:t>
            </a:r>
          </a:p>
          <a:p>
            <a:pPr marL="0" lvl="1" indent="0" eaLnBrk="1" hangingPunct="1">
              <a:lnSpc>
                <a:spcPct val="150000"/>
              </a:lnSpc>
            </a:pPr>
            <a:r>
              <a:rPr lang="es-AR" sz="2600" b="1" dirty="0">
                <a:solidFill>
                  <a:schemeClr val="tx2"/>
                </a:solidFill>
                <a:latin typeface="Arial" charset="0"/>
              </a:rPr>
              <a:t>INNER</a:t>
            </a:r>
            <a:r>
              <a:rPr lang="es-AR" sz="26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s-AR" sz="2600" b="1" dirty="0">
                <a:solidFill>
                  <a:schemeClr val="tx2"/>
                </a:solidFill>
                <a:latin typeface="Arial" charset="0"/>
              </a:rPr>
              <a:t>JOIN</a:t>
            </a:r>
            <a:r>
              <a:rPr lang="es-AR" sz="2600" dirty="0">
                <a:solidFill>
                  <a:schemeClr val="tx2"/>
                </a:solidFill>
                <a:latin typeface="Arial" charset="0"/>
              </a:rPr>
              <a:t> tabla2 </a:t>
            </a:r>
            <a:r>
              <a:rPr lang="es-AR" sz="2600" b="1" dirty="0">
                <a:solidFill>
                  <a:schemeClr val="tx2"/>
                </a:solidFill>
                <a:latin typeface="Arial" charset="0"/>
              </a:rPr>
              <a:t>ON</a:t>
            </a:r>
            <a:r>
              <a:rPr lang="es-AR" sz="2600" dirty="0">
                <a:solidFill>
                  <a:schemeClr val="tx2"/>
                </a:solidFill>
                <a:latin typeface="Arial" charset="0"/>
              </a:rPr>
              <a:t> tabla1.foranea=tabla2.clave;</a:t>
            </a:r>
          </a:p>
        </p:txBody>
      </p:sp>
      <p:sp>
        <p:nvSpPr>
          <p:cNvPr id="12321" name="1 Título"/>
          <p:cNvSpPr txBox="1">
            <a:spLocks/>
          </p:cNvSpPr>
          <p:nvPr/>
        </p:nvSpPr>
        <p:spPr bwMode="auto">
          <a:xfrm>
            <a:off x="357359" y="33338"/>
            <a:ext cx="2990505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36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INNER JOIN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09C88781-181D-4332-988A-DDEEF10B47B0}"/>
              </a:ext>
            </a:extLst>
          </p:cNvPr>
          <p:cNvSpPr/>
          <p:nvPr/>
        </p:nvSpPr>
        <p:spPr>
          <a:xfrm>
            <a:off x="3779912" y="3861048"/>
            <a:ext cx="4824536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AD8156D-ACC4-45F1-BBAE-4E6A08FEF9B3}"/>
              </a:ext>
            </a:extLst>
          </p:cNvPr>
          <p:cNvSpPr txBox="1"/>
          <p:nvPr/>
        </p:nvSpPr>
        <p:spPr>
          <a:xfrm>
            <a:off x="4585726" y="3122807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Indicamos el atributo a partir del cual se relacionan (puede ser mas de 1)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59FC2B8-D2E2-403E-91C3-073FEC6255DB}"/>
              </a:ext>
            </a:extLst>
          </p:cNvPr>
          <p:cNvSpPr/>
          <p:nvPr/>
        </p:nvSpPr>
        <p:spPr>
          <a:xfrm>
            <a:off x="357359" y="1916832"/>
            <a:ext cx="8247090" cy="30243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152677D1-3459-432A-8AF8-515867421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292187"/>
            <a:ext cx="8136904" cy="130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indent="0" eaLnBrk="1" hangingPunct="1">
              <a:lnSpc>
                <a:spcPct val="150000"/>
              </a:lnSpc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Va a relacionar todas las instancias de la tabla1 con las de la tabla2 en que coincidan las claves.</a:t>
            </a:r>
          </a:p>
        </p:txBody>
      </p:sp>
    </p:spTree>
    <p:extLst>
      <p:ext uri="{BB962C8B-B14F-4D97-AF65-F5344CB8AC3E}">
        <p14:creationId xmlns:p14="http://schemas.microsoft.com/office/powerpoint/2010/main" val="385731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1" name="1 Título"/>
          <p:cNvSpPr txBox="1">
            <a:spLocks/>
          </p:cNvSpPr>
          <p:nvPr/>
        </p:nvSpPr>
        <p:spPr bwMode="auto">
          <a:xfrm>
            <a:off x="141335" y="33338"/>
            <a:ext cx="3494561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36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INNER JOIN (II)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70"/>
          <a:stretch/>
        </p:blipFill>
        <p:spPr bwMode="auto">
          <a:xfrm>
            <a:off x="575556" y="4365104"/>
            <a:ext cx="7992888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457867" y="1174750"/>
            <a:ext cx="7992963" cy="3567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Selección de los correos de todos los estudiantes que rindieron examen en Marzo-97:</a:t>
            </a:r>
          </a:p>
          <a:p>
            <a:pPr marL="0" lvl="1">
              <a:lnSpc>
                <a:spcPct val="150000"/>
              </a:lnSpc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#1 </a:t>
            </a:r>
            <a:r>
              <a:rPr lang="es-AR" sz="2200" dirty="0">
                <a:solidFill>
                  <a:schemeClr val="tx2"/>
                </a:solidFill>
                <a:latin typeface="Arial" charset="0"/>
              </a:rPr>
              <a:t>SELECT legajo, </a:t>
            </a:r>
            <a:r>
              <a:rPr lang="es-AR" sz="2200" dirty="0" err="1">
                <a:solidFill>
                  <a:schemeClr val="tx2"/>
                </a:solidFill>
                <a:latin typeface="Arial" charset="0"/>
              </a:rPr>
              <a:t>correo_electronico</a:t>
            </a:r>
            <a:r>
              <a:rPr lang="es-AR" sz="2200" dirty="0">
                <a:solidFill>
                  <a:schemeClr val="tx2"/>
                </a:solidFill>
                <a:latin typeface="Arial" charset="0"/>
              </a:rPr>
              <a:t> FROM estudiantes;</a:t>
            </a:r>
          </a:p>
          <a:p>
            <a:pPr marL="0" lvl="1">
              <a:lnSpc>
                <a:spcPct val="150000"/>
              </a:lnSpc>
            </a:pPr>
            <a:endParaRPr lang="es-AR" sz="1400" dirty="0">
              <a:solidFill>
                <a:schemeClr val="tx2"/>
              </a:solidFill>
              <a:latin typeface="Arial" charset="0"/>
            </a:endParaRPr>
          </a:p>
          <a:p>
            <a:pPr marL="0" lvl="1">
              <a:lnSpc>
                <a:spcPct val="150000"/>
              </a:lnSpc>
            </a:pPr>
            <a:r>
              <a:rPr lang="es-AR" sz="2200" dirty="0">
                <a:solidFill>
                  <a:schemeClr val="tx2"/>
                </a:solidFill>
                <a:latin typeface="Arial" charset="0"/>
              </a:rPr>
              <a:t>#2 </a:t>
            </a:r>
            <a:r>
              <a:rPr lang="es-AR" dirty="0">
                <a:solidFill>
                  <a:schemeClr val="tx2"/>
                </a:solidFill>
                <a:latin typeface="Arial" charset="0"/>
              </a:rPr>
              <a:t>SELECT legajo, </a:t>
            </a:r>
            <a:r>
              <a:rPr lang="es-AR" dirty="0" err="1">
                <a:solidFill>
                  <a:schemeClr val="tx2"/>
                </a:solidFill>
                <a:latin typeface="Arial" charset="0"/>
              </a:rPr>
              <a:t>fecha_examen</a:t>
            </a:r>
            <a:r>
              <a:rPr lang="es-AR" dirty="0">
                <a:solidFill>
                  <a:schemeClr val="tx2"/>
                </a:solidFill>
                <a:latin typeface="Arial" charset="0"/>
              </a:rPr>
              <a:t> FROM finales</a:t>
            </a:r>
          </a:p>
          <a:p>
            <a:pPr marL="0" lvl="1">
              <a:lnSpc>
                <a:spcPct val="150000"/>
              </a:lnSpc>
            </a:pPr>
            <a:r>
              <a:rPr lang="es-AR" dirty="0">
                <a:solidFill>
                  <a:schemeClr val="tx2"/>
                </a:solidFill>
                <a:latin typeface="Arial" charset="0"/>
              </a:rPr>
              <a:t>      WHERE </a:t>
            </a:r>
            <a:r>
              <a:rPr lang="es-AR" dirty="0" err="1">
                <a:solidFill>
                  <a:schemeClr val="tx2"/>
                </a:solidFill>
                <a:latin typeface="Arial" charset="0"/>
              </a:rPr>
              <a:t>fecha_examen</a:t>
            </a:r>
            <a:r>
              <a:rPr lang="es-AR" dirty="0">
                <a:solidFill>
                  <a:schemeClr val="tx2"/>
                </a:solidFill>
                <a:latin typeface="Arial" charset="0"/>
              </a:rPr>
              <a:t>&gt;=‘01-03-1997’ and </a:t>
            </a:r>
            <a:r>
              <a:rPr lang="es-AR" dirty="0" err="1">
                <a:solidFill>
                  <a:schemeClr val="tx2"/>
                </a:solidFill>
                <a:latin typeface="Arial" charset="0"/>
              </a:rPr>
              <a:t>fecha_examen</a:t>
            </a:r>
            <a:r>
              <a:rPr lang="es-AR" dirty="0">
                <a:solidFill>
                  <a:schemeClr val="tx2"/>
                </a:solidFill>
                <a:latin typeface="Arial" charset="0"/>
              </a:rPr>
              <a:t>&lt;‘01-04-1997’;</a:t>
            </a:r>
          </a:p>
          <a:p>
            <a:pPr marL="0" lvl="1">
              <a:lnSpc>
                <a:spcPct val="150000"/>
              </a:lnSpc>
            </a:pPr>
            <a:endParaRPr lang="es-AR" sz="2800" dirty="0">
              <a:solidFill>
                <a:schemeClr val="tx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4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1" name="1 Título"/>
          <p:cNvSpPr txBox="1">
            <a:spLocks/>
          </p:cNvSpPr>
          <p:nvPr/>
        </p:nvSpPr>
        <p:spPr bwMode="auto">
          <a:xfrm>
            <a:off x="-2681" y="33338"/>
            <a:ext cx="378259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36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INNER JOIN (II)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70"/>
          <a:stretch/>
        </p:blipFill>
        <p:spPr bwMode="auto">
          <a:xfrm>
            <a:off x="575556" y="4365104"/>
            <a:ext cx="7992888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5EC083F-750B-416F-8D48-9FFBA200C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80128"/>
              </p:ext>
            </p:extLst>
          </p:nvPr>
        </p:nvGraphicFramePr>
        <p:xfrm>
          <a:off x="323528" y="2348880"/>
          <a:ext cx="28803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423821015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116622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Legajo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Correo_electronico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52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60925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hlinkClick r:id="rId4"/>
                        </a:rPr>
                        <a:t>rosanar@unlu.edu.ar</a:t>
                      </a:r>
                      <a:r>
                        <a:rPr lang="es-ES" sz="1400" dirty="0"/>
                        <a:t> 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5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840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hlinkClick r:id="rId5"/>
                        </a:rPr>
                        <a:t>moloriz@unlu.edu.ar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74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89937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hlinkClick r:id="rId6"/>
                        </a:rPr>
                        <a:t>jmfernandez@unlu.edu.ar</a:t>
                      </a:r>
                      <a:r>
                        <a:rPr lang="es-ES" sz="1400" dirty="0"/>
                        <a:t> 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043031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2E77D0D7-2F0B-4D72-A9D2-59DE83C47409}"/>
              </a:ext>
            </a:extLst>
          </p:cNvPr>
          <p:cNvSpPr/>
          <p:nvPr/>
        </p:nvSpPr>
        <p:spPr>
          <a:xfrm>
            <a:off x="251520" y="1506147"/>
            <a:ext cx="3456384" cy="69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s-AR" sz="1400" dirty="0">
                <a:solidFill>
                  <a:schemeClr val="tx2"/>
                </a:solidFill>
                <a:latin typeface="Arial" charset="0"/>
              </a:rPr>
              <a:t>SELECT legajo, </a:t>
            </a:r>
            <a:r>
              <a:rPr lang="es-AR" sz="1400" dirty="0" err="1">
                <a:solidFill>
                  <a:schemeClr val="tx2"/>
                </a:solidFill>
                <a:latin typeface="Arial" charset="0"/>
              </a:rPr>
              <a:t>correo_electronico</a:t>
            </a:r>
            <a:r>
              <a:rPr lang="es-AR" sz="1400" dirty="0">
                <a:solidFill>
                  <a:schemeClr val="tx2"/>
                </a:solidFill>
                <a:latin typeface="Arial" charset="0"/>
              </a:rPr>
              <a:t> </a:t>
            </a:r>
          </a:p>
          <a:p>
            <a:pPr marL="0" lvl="1">
              <a:lnSpc>
                <a:spcPct val="150000"/>
              </a:lnSpc>
            </a:pPr>
            <a:r>
              <a:rPr lang="es-AR" sz="1400" dirty="0">
                <a:solidFill>
                  <a:schemeClr val="tx2"/>
                </a:solidFill>
                <a:latin typeface="Arial" charset="0"/>
              </a:rPr>
              <a:t>FROM estudiantes;</a:t>
            </a:r>
          </a:p>
        </p:txBody>
      </p:sp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ACE982E1-3849-40A0-9D86-F2973FCA3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891776"/>
              </p:ext>
            </p:extLst>
          </p:nvPr>
        </p:nvGraphicFramePr>
        <p:xfrm>
          <a:off x="3419872" y="2348880"/>
          <a:ext cx="2160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089">
                  <a:extLst>
                    <a:ext uri="{9D8B030D-6E8A-4147-A177-3AD203B41FA5}">
                      <a16:colId xmlns:a16="http://schemas.microsoft.com/office/drawing/2014/main" val="3423821015"/>
                    </a:ext>
                  </a:extLst>
                </a:gridCol>
                <a:gridCol w="1360151">
                  <a:extLst>
                    <a:ext uri="{9D8B030D-6E8A-4147-A177-3AD203B41FA5}">
                      <a16:colId xmlns:a16="http://schemas.microsoft.com/office/drawing/2014/main" val="3116622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Legajo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Fecha_examen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52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60925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05-03-1997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5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60925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12-03-1997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74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840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14-03-1997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043031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3B41B6FA-9E5E-450E-951A-83AD4CDD2A61}"/>
              </a:ext>
            </a:extLst>
          </p:cNvPr>
          <p:cNvSpPr/>
          <p:nvPr/>
        </p:nvSpPr>
        <p:spPr>
          <a:xfrm>
            <a:off x="3347864" y="1184722"/>
            <a:ext cx="2592290" cy="1166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s-AR" sz="1200" dirty="0">
                <a:solidFill>
                  <a:schemeClr val="tx2"/>
                </a:solidFill>
                <a:latin typeface="Arial" charset="0"/>
              </a:rPr>
              <a:t>SELECT legajo, </a:t>
            </a:r>
            <a:r>
              <a:rPr lang="es-AR" sz="1200" dirty="0" err="1">
                <a:solidFill>
                  <a:schemeClr val="tx2"/>
                </a:solidFill>
                <a:latin typeface="Arial" charset="0"/>
              </a:rPr>
              <a:t>fecha_examen</a:t>
            </a:r>
            <a:endParaRPr lang="es-AR" sz="1200" dirty="0">
              <a:solidFill>
                <a:schemeClr val="tx2"/>
              </a:solidFill>
              <a:latin typeface="Arial" charset="0"/>
            </a:endParaRPr>
          </a:p>
          <a:p>
            <a:pPr marL="0" lvl="1">
              <a:lnSpc>
                <a:spcPct val="150000"/>
              </a:lnSpc>
            </a:pPr>
            <a:r>
              <a:rPr lang="es-AR" sz="1200" dirty="0">
                <a:solidFill>
                  <a:schemeClr val="tx2"/>
                </a:solidFill>
                <a:latin typeface="Arial" charset="0"/>
              </a:rPr>
              <a:t>FROM finales </a:t>
            </a:r>
          </a:p>
          <a:p>
            <a:pPr marL="0" lvl="1">
              <a:lnSpc>
                <a:spcPct val="150000"/>
              </a:lnSpc>
            </a:pPr>
            <a:r>
              <a:rPr lang="es-AR" sz="1200" dirty="0">
                <a:solidFill>
                  <a:schemeClr val="tx2"/>
                </a:solidFill>
                <a:latin typeface="Arial" charset="0"/>
              </a:rPr>
              <a:t>WHERE </a:t>
            </a:r>
            <a:r>
              <a:rPr lang="es-AR" sz="1200" dirty="0" err="1">
                <a:solidFill>
                  <a:schemeClr val="tx2"/>
                </a:solidFill>
                <a:latin typeface="Arial" charset="0"/>
              </a:rPr>
              <a:t>fecha_examen</a:t>
            </a:r>
            <a:r>
              <a:rPr lang="es-AR" sz="1200" dirty="0">
                <a:solidFill>
                  <a:schemeClr val="tx2"/>
                </a:solidFill>
                <a:latin typeface="Arial" charset="0"/>
              </a:rPr>
              <a:t>&gt;=‘01-03-1997’ and …;</a:t>
            </a:r>
          </a:p>
        </p:txBody>
      </p:sp>
      <p:graphicFrame>
        <p:nvGraphicFramePr>
          <p:cNvPr id="10" name="Tabla 3">
            <a:extLst>
              <a:ext uri="{FF2B5EF4-FFF2-40B4-BE49-F238E27FC236}">
                <a16:creationId xmlns:a16="http://schemas.microsoft.com/office/drawing/2014/main" id="{CFD68277-969C-4F1E-B74B-13F7DF6A5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323084"/>
              </p:ext>
            </p:extLst>
          </p:nvPr>
        </p:nvGraphicFramePr>
        <p:xfrm>
          <a:off x="5838970" y="2348880"/>
          <a:ext cx="29883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311662216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4079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Correo_electronico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err="1"/>
                        <a:t>Fecha_examen</a:t>
                      </a:r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52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hlinkClick r:id="rId4"/>
                        </a:rPr>
                        <a:t>rosanar@unlu.edu.ar</a:t>
                      </a:r>
                      <a:r>
                        <a:rPr lang="es-ES" sz="1400" dirty="0"/>
                        <a:t> 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05-03-1997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5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hlinkClick r:id="rId4"/>
                        </a:rPr>
                        <a:t>rosanar@unlu.edu.ar</a:t>
                      </a:r>
                      <a:r>
                        <a:rPr lang="es-ES" sz="1400" dirty="0"/>
                        <a:t> 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12-03-1997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74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hlinkClick r:id="rId5"/>
                        </a:rPr>
                        <a:t>moloriz@unlu.edu.ar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14-03-1997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043031"/>
                  </a:ext>
                </a:extLst>
              </a:tr>
            </a:tbl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E2189BC2-EE3D-48F0-A05F-225ECB6000F9}"/>
              </a:ext>
            </a:extLst>
          </p:cNvPr>
          <p:cNvSpPr/>
          <p:nvPr/>
        </p:nvSpPr>
        <p:spPr>
          <a:xfrm>
            <a:off x="6516216" y="1767798"/>
            <a:ext cx="1368152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s-AR" sz="1400" u="sng" dirty="0">
                <a:solidFill>
                  <a:schemeClr val="tx2"/>
                </a:solidFill>
                <a:latin typeface="Arial" charset="0"/>
              </a:rPr>
              <a:t>RESULTADO</a:t>
            </a:r>
            <a:r>
              <a:rPr lang="es-AR" sz="1400" dirty="0">
                <a:solidFill>
                  <a:schemeClr val="tx2"/>
                </a:solidFill>
                <a:latin typeface="Arial" charset="0"/>
              </a:rPr>
              <a:t>:</a:t>
            </a:r>
            <a:endParaRPr lang="es-AR" sz="1400" u="sng" dirty="0">
              <a:solidFill>
                <a:schemeClr val="tx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334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0" y="1196975"/>
            <a:ext cx="91233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Permite ordenar las filas que retorna el SELECT con </a:t>
            </a:r>
            <a:r>
              <a:rPr lang="es-AR" sz="2800" dirty="0" err="1">
                <a:solidFill>
                  <a:schemeClr val="tx2"/>
                </a:solidFill>
                <a:latin typeface="Arial" charset="0"/>
              </a:rPr>
              <a:t>algun</a:t>
            </a:r>
            <a:r>
              <a:rPr lang="es-AR" sz="2800" dirty="0">
                <a:solidFill>
                  <a:schemeClr val="tx2"/>
                </a:solidFill>
                <a:latin typeface="Arial" charset="0"/>
              </a:rPr>
              <a:t> criterio</a:t>
            </a:r>
          </a:p>
        </p:txBody>
      </p:sp>
      <p:sp>
        <p:nvSpPr>
          <p:cNvPr id="35" name="7 CuadroTexto"/>
          <p:cNvSpPr txBox="1">
            <a:spLocks noChangeArrowheads="1"/>
          </p:cNvSpPr>
          <p:nvPr/>
        </p:nvSpPr>
        <p:spPr bwMode="auto">
          <a:xfrm>
            <a:off x="104775" y="2636912"/>
            <a:ext cx="5619750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eaLnBrk="1" hangingPunct="1"/>
            <a:r>
              <a:rPr lang="es-AR" sz="2800" dirty="0">
                <a:solidFill>
                  <a:schemeClr val="tx2"/>
                </a:solidFill>
                <a:latin typeface="Arial" charset="0"/>
              </a:rPr>
              <a:t>SELECT Legajo, Nombre, </a:t>
            </a:r>
            <a:r>
              <a:rPr lang="es-AR" sz="2800" dirty="0" err="1">
                <a:solidFill>
                  <a:schemeClr val="tx2"/>
                </a:solidFill>
                <a:latin typeface="Arial" charset="0"/>
              </a:rPr>
              <a:t>Depto</a:t>
            </a:r>
            <a:endParaRPr lang="es-AR" sz="2800" dirty="0">
              <a:solidFill>
                <a:schemeClr val="tx2"/>
              </a:solidFill>
              <a:latin typeface="Arial" charset="0"/>
            </a:endParaRPr>
          </a:p>
          <a:p>
            <a:pPr marL="0" lvl="1" eaLnBrk="1" hangingPunct="1"/>
            <a:r>
              <a:rPr lang="es-AR" sz="2800" dirty="0">
                <a:solidFill>
                  <a:schemeClr val="tx2"/>
                </a:solidFill>
                <a:latin typeface="Arial" charset="0"/>
              </a:rPr>
              <a:t>FROM PROFESOR</a:t>
            </a:r>
          </a:p>
          <a:p>
            <a:pPr marL="0" lvl="1" eaLnBrk="1" hangingPunct="1"/>
            <a:r>
              <a:rPr lang="es-AR" sz="2800" dirty="0">
                <a:solidFill>
                  <a:schemeClr val="tx2"/>
                </a:solidFill>
                <a:latin typeface="Arial" charset="0"/>
              </a:rPr>
              <a:t>ORDER BY Legajo;</a:t>
            </a:r>
          </a:p>
          <a:p>
            <a:pPr marL="0" lvl="1" eaLnBrk="1" hangingPunct="1"/>
            <a:endParaRPr lang="es-AR" sz="28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484" name="1 Título"/>
          <p:cNvSpPr txBox="1">
            <a:spLocks/>
          </p:cNvSpPr>
          <p:nvPr/>
        </p:nvSpPr>
        <p:spPr bwMode="auto">
          <a:xfrm>
            <a:off x="-17464" y="33338"/>
            <a:ext cx="545306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AR" sz="6000" dirty="0">
                <a:solidFill>
                  <a:schemeClr val="tx2"/>
                </a:solidFill>
                <a:latin typeface="Arial" charset="0"/>
              </a:rPr>
              <a:t>ORDER BY</a:t>
            </a:r>
            <a:endParaRPr lang="es-ES" sz="6000" b="1" dirty="0">
              <a:solidFill>
                <a:srgbClr val="376092"/>
              </a:solidFill>
              <a:latin typeface="Arial" charset="0"/>
              <a:cs typeface="Tahoma" pitchFamily="34" charset="0"/>
            </a:endParaRPr>
          </a:p>
        </p:txBody>
      </p:sp>
      <p:cxnSp>
        <p:nvCxnSpPr>
          <p:cNvPr id="3" name="2 Conector recto de flecha"/>
          <p:cNvCxnSpPr/>
          <p:nvPr/>
        </p:nvCxnSpPr>
        <p:spPr>
          <a:xfrm>
            <a:off x="5435600" y="3302000"/>
            <a:ext cx="6159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 redondeado"/>
          <p:cNvSpPr/>
          <p:nvPr/>
        </p:nvSpPr>
        <p:spPr>
          <a:xfrm>
            <a:off x="104775" y="2492896"/>
            <a:ext cx="5330825" cy="1762125"/>
          </a:xfrm>
          <a:prstGeom prst="roundRect">
            <a:avLst/>
          </a:prstGeom>
          <a:solidFill>
            <a:schemeClr val="bg2">
              <a:lumMod val="5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pic>
        <p:nvPicPr>
          <p:cNvPr id="204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352925"/>
            <a:ext cx="3889375" cy="230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659063"/>
            <a:ext cx="2998787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  <p:bldP spid="35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0" y="1196975"/>
            <a:ext cx="912336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LIMIT X: Devuelve las X primeras filas que cumplen con la consulta.</a:t>
            </a:r>
          </a:p>
        </p:txBody>
      </p:sp>
      <p:sp>
        <p:nvSpPr>
          <p:cNvPr id="35" name="7 CuadroTexto"/>
          <p:cNvSpPr txBox="1">
            <a:spLocks noChangeArrowheads="1"/>
          </p:cNvSpPr>
          <p:nvPr/>
        </p:nvSpPr>
        <p:spPr bwMode="auto">
          <a:xfrm>
            <a:off x="104775" y="2497539"/>
            <a:ext cx="5619750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eaLnBrk="1" hangingPunct="1"/>
            <a:r>
              <a:rPr lang="es-AR" sz="2600" dirty="0">
                <a:solidFill>
                  <a:schemeClr val="tx2"/>
                </a:solidFill>
                <a:latin typeface="Arial" charset="0"/>
              </a:rPr>
              <a:t>SELECT Legajo, Nombre, </a:t>
            </a:r>
            <a:r>
              <a:rPr lang="es-AR" sz="2600" dirty="0" err="1">
                <a:solidFill>
                  <a:schemeClr val="tx2"/>
                </a:solidFill>
                <a:latin typeface="Arial" charset="0"/>
              </a:rPr>
              <a:t>Depto</a:t>
            </a:r>
            <a:endParaRPr lang="es-AR" sz="2600" dirty="0">
              <a:solidFill>
                <a:schemeClr val="tx2"/>
              </a:solidFill>
              <a:latin typeface="Arial" charset="0"/>
            </a:endParaRPr>
          </a:p>
          <a:p>
            <a:pPr marL="0" lvl="1" eaLnBrk="1" hangingPunct="1"/>
            <a:r>
              <a:rPr lang="es-AR" sz="2600" dirty="0">
                <a:solidFill>
                  <a:schemeClr val="tx2"/>
                </a:solidFill>
                <a:latin typeface="Arial" charset="0"/>
              </a:rPr>
              <a:t>FROM PROFESOR</a:t>
            </a:r>
          </a:p>
          <a:p>
            <a:pPr marL="0" lvl="1" eaLnBrk="1" hangingPunct="1"/>
            <a:r>
              <a:rPr lang="es-AR" sz="2600" dirty="0">
                <a:solidFill>
                  <a:schemeClr val="tx2"/>
                </a:solidFill>
                <a:latin typeface="Arial" charset="0"/>
              </a:rPr>
              <a:t>ORDER BY Legajo</a:t>
            </a:r>
          </a:p>
          <a:p>
            <a:pPr marL="0" lvl="1" eaLnBrk="1" hangingPunct="1"/>
            <a:r>
              <a:rPr lang="es-ES" sz="2600" dirty="0">
                <a:solidFill>
                  <a:schemeClr val="tx2"/>
                </a:solidFill>
                <a:latin typeface="Arial" charset="0"/>
              </a:rPr>
              <a:t>LIMIT 2</a:t>
            </a:r>
            <a:r>
              <a:rPr lang="es-ES" sz="2800" dirty="0">
                <a:solidFill>
                  <a:schemeClr val="tx2"/>
                </a:solidFill>
                <a:latin typeface="Arial" charset="0"/>
              </a:rPr>
              <a:t>;</a:t>
            </a:r>
            <a:endParaRPr lang="es-AR" sz="28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484" name="1 Título"/>
          <p:cNvSpPr txBox="1">
            <a:spLocks/>
          </p:cNvSpPr>
          <p:nvPr/>
        </p:nvSpPr>
        <p:spPr bwMode="auto">
          <a:xfrm>
            <a:off x="35496" y="33338"/>
            <a:ext cx="2303487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AR" sz="6000" dirty="0">
                <a:solidFill>
                  <a:schemeClr val="tx2"/>
                </a:solidFill>
                <a:latin typeface="Arial" charset="0"/>
              </a:rPr>
              <a:t>LIMIT</a:t>
            </a:r>
            <a:endParaRPr lang="es-ES" sz="6000" b="1" dirty="0">
              <a:solidFill>
                <a:srgbClr val="376092"/>
              </a:solidFill>
              <a:latin typeface="Arial" charset="0"/>
              <a:cs typeface="Tahoma" pitchFamily="34" charset="0"/>
            </a:endParaRPr>
          </a:p>
        </p:txBody>
      </p:sp>
      <p:cxnSp>
        <p:nvCxnSpPr>
          <p:cNvPr id="3" name="2 Conector recto de flecha"/>
          <p:cNvCxnSpPr/>
          <p:nvPr/>
        </p:nvCxnSpPr>
        <p:spPr>
          <a:xfrm>
            <a:off x="5435600" y="3302000"/>
            <a:ext cx="6159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 redondeado"/>
          <p:cNvSpPr/>
          <p:nvPr/>
        </p:nvSpPr>
        <p:spPr>
          <a:xfrm>
            <a:off x="104775" y="2458963"/>
            <a:ext cx="5330825" cy="1762125"/>
          </a:xfrm>
          <a:prstGeom prst="roundRect">
            <a:avLst/>
          </a:prstGeom>
          <a:solidFill>
            <a:schemeClr val="bg2">
              <a:lumMod val="5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pic>
        <p:nvPicPr>
          <p:cNvPr id="2048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50"/>
          <a:stretch/>
        </p:blipFill>
        <p:spPr bwMode="auto">
          <a:xfrm>
            <a:off x="322585" y="4784973"/>
            <a:ext cx="3889375" cy="159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604" y="2778125"/>
            <a:ext cx="30099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2053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  <p:bldP spid="35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179388" y="1268413"/>
            <a:ext cx="88566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400">
                <a:solidFill>
                  <a:schemeClr val="tx2"/>
                </a:solidFill>
                <a:latin typeface="Arial" charset="0"/>
              </a:rPr>
              <a:t>Una Query es una consulta que se hace a la base de datos.</a:t>
            </a: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179388" y="1773238"/>
            <a:ext cx="88566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Las queries se escriben en SQL (usando SELECT)</a:t>
            </a:r>
          </a:p>
        </p:txBody>
      </p:sp>
      <p:sp>
        <p:nvSpPr>
          <p:cNvPr id="4100" name="1 Título"/>
          <p:cNvSpPr txBox="1">
            <a:spLocks/>
          </p:cNvSpPr>
          <p:nvPr/>
        </p:nvSpPr>
        <p:spPr bwMode="auto">
          <a:xfrm>
            <a:off x="35496" y="33338"/>
            <a:ext cx="7003107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36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Vamos a trabajar con </a:t>
            </a:r>
            <a:r>
              <a:rPr lang="es-ES" sz="3600" b="1" dirty="0" err="1">
                <a:solidFill>
                  <a:srgbClr val="376092"/>
                </a:solidFill>
                <a:latin typeface="Arial" charset="0"/>
                <a:cs typeface="Tahoma" pitchFamily="34" charset="0"/>
              </a:rPr>
              <a:t>querys</a:t>
            </a:r>
            <a:r>
              <a:rPr lang="es-ES" sz="36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…</a:t>
            </a:r>
          </a:p>
        </p:txBody>
      </p:sp>
      <p:sp>
        <p:nvSpPr>
          <p:cNvPr id="2" name="1 Disco magnético"/>
          <p:cNvSpPr/>
          <p:nvPr/>
        </p:nvSpPr>
        <p:spPr>
          <a:xfrm>
            <a:off x="3074988" y="4598988"/>
            <a:ext cx="1871662" cy="1854200"/>
          </a:xfrm>
          <a:prstGeom prst="flowChartMagneticDisk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" name="2 Cara sonriente"/>
          <p:cNvSpPr/>
          <p:nvPr/>
        </p:nvSpPr>
        <p:spPr>
          <a:xfrm>
            <a:off x="7323138" y="4797425"/>
            <a:ext cx="539750" cy="36036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9" name="8 Conector recto de flecha"/>
          <p:cNvCxnSpPr/>
          <p:nvPr/>
        </p:nvCxnSpPr>
        <p:spPr>
          <a:xfrm flipH="1">
            <a:off x="5111750" y="5157788"/>
            <a:ext cx="221138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>
            <a:spLocks noChangeArrowheads="1"/>
          </p:cNvSpPr>
          <p:nvPr/>
        </p:nvSpPr>
        <p:spPr bwMode="auto">
          <a:xfrm>
            <a:off x="5676900" y="4787900"/>
            <a:ext cx="1081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/>
              <a:t>query1</a:t>
            </a:r>
          </a:p>
        </p:txBody>
      </p:sp>
      <p:sp>
        <p:nvSpPr>
          <p:cNvPr id="18" name="17 CuadroTexto"/>
          <p:cNvSpPr txBox="1">
            <a:spLocks noChangeArrowheads="1"/>
          </p:cNvSpPr>
          <p:nvPr/>
        </p:nvSpPr>
        <p:spPr bwMode="auto">
          <a:xfrm>
            <a:off x="5665788" y="5075238"/>
            <a:ext cx="1225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/>
              <a:t>resultados</a:t>
            </a:r>
          </a:p>
        </p:txBody>
      </p:sp>
      <p:cxnSp>
        <p:nvCxnSpPr>
          <p:cNvPr id="19" name="18 Conector recto de flecha"/>
          <p:cNvCxnSpPr/>
          <p:nvPr/>
        </p:nvCxnSpPr>
        <p:spPr>
          <a:xfrm flipH="1">
            <a:off x="5205413" y="4986338"/>
            <a:ext cx="412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5205413" y="5260975"/>
            <a:ext cx="5000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ara sonriente"/>
          <p:cNvSpPr/>
          <p:nvPr/>
        </p:nvSpPr>
        <p:spPr>
          <a:xfrm>
            <a:off x="7416800" y="5807075"/>
            <a:ext cx="539750" cy="36036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25" name="24 Conector recto de flecha"/>
          <p:cNvCxnSpPr/>
          <p:nvPr/>
        </p:nvCxnSpPr>
        <p:spPr>
          <a:xfrm flipH="1">
            <a:off x="5205413" y="6167438"/>
            <a:ext cx="221138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>
            <a:spLocks noChangeArrowheads="1"/>
          </p:cNvSpPr>
          <p:nvPr/>
        </p:nvSpPr>
        <p:spPr bwMode="auto">
          <a:xfrm>
            <a:off x="5770563" y="5797550"/>
            <a:ext cx="1081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/>
              <a:t>query2</a:t>
            </a:r>
          </a:p>
        </p:txBody>
      </p:sp>
      <p:sp>
        <p:nvSpPr>
          <p:cNvPr id="27" name="26 CuadroTexto"/>
          <p:cNvSpPr txBox="1">
            <a:spLocks noChangeArrowheads="1"/>
          </p:cNvSpPr>
          <p:nvPr/>
        </p:nvSpPr>
        <p:spPr bwMode="auto">
          <a:xfrm>
            <a:off x="5761038" y="6086475"/>
            <a:ext cx="1223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/>
              <a:t>resultados</a:t>
            </a:r>
          </a:p>
        </p:txBody>
      </p:sp>
      <p:cxnSp>
        <p:nvCxnSpPr>
          <p:cNvPr id="28" name="27 Conector recto de flecha"/>
          <p:cNvCxnSpPr/>
          <p:nvPr/>
        </p:nvCxnSpPr>
        <p:spPr>
          <a:xfrm flipH="1">
            <a:off x="5300663" y="5995988"/>
            <a:ext cx="412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5300663" y="6270625"/>
            <a:ext cx="4984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>
            <a:spLocks noChangeArrowheads="1"/>
          </p:cNvSpPr>
          <p:nvPr/>
        </p:nvSpPr>
        <p:spPr bwMode="auto">
          <a:xfrm>
            <a:off x="179388" y="2276475"/>
            <a:ext cx="88566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En nuestro ejemplo podemos ver 2 usuarios ejecutando 2 queries o consultas a la base de datos.</a:t>
            </a:r>
          </a:p>
        </p:txBody>
      </p:sp>
      <p:sp>
        <p:nvSpPr>
          <p:cNvPr id="34" name="33 CuadroTexto"/>
          <p:cNvSpPr txBox="1">
            <a:spLocks noChangeArrowheads="1"/>
          </p:cNvSpPr>
          <p:nvPr/>
        </p:nvSpPr>
        <p:spPr bwMode="auto">
          <a:xfrm>
            <a:off x="179388" y="3141663"/>
            <a:ext cx="8856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SQL también permite Modificar (</a:t>
            </a:r>
            <a:r>
              <a:rPr lang="es-AR" dirty="0">
                <a:solidFill>
                  <a:schemeClr val="tx2"/>
                </a:solidFill>
                <a:latin typeface="Arial" charset="0"/>
              </a:rPr>
              <a:t>usando UPDATE, DELETE e INSERT</a:t>
            </a:r>
            <a:r>
              <a:rPr lang="es-AR" sz="2400" dirty="0">
                <a:solidFill>
                  <a:schemeClr val="tx2"/>
                </a:solidFill>
                <a:latin typeface="Arial" charset="0"/>
              </a:rPr>
              <a:t>)</a:t>
            </a:r>
          </a:p>
        </p:txBody>
      </p:sp>
      <p:sp>
        <p:nvSpPr>
          <p:cNvPr id="41" name="40 Cara sonriente"/>
          <p:cNvSpPr/>
          <p:nvPr/>
        </p:nvSpPr>
        <p:spPr>
          <a:xfrm>
            <a:off x="760413" y="4598988"/>
            <a:ext cx="539750" cy="36036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42" name="41 Conector recto de flecha"/>
          <p:cNvCxnSpPr/>
          <p:nvPr/>
        </p:nvCxnSpPr>
        <p:spPr>
          <a:xfrm>
            <a:off x="1428750" y="5075238"/>
            <a:ext cx="1311275" cy="6334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>
            <a:spLocks noChangeArrowheads="1"/>
          </p:cNvSpPr>
          <p:nvPr/>
        </p:nvSpPr>
        <p:spPr bwMode="auto">
          <a:xfrm>
            <a:off x="1619250" y="4868863"/>
            <a:ext cx="1081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/>
              <a:t>Update</a:t>
            </a:r>
          </a:p>
        </p:txBody>
      </p:sp>
      <p:sp>
        <p:nvSpPr>
          <p:cNvPr id="44" name="43 CuadroTexto"/>
          <p:cNvSpPr txBox="1">
            <a:spLocks noChangeArrowheads="1"/>
          </p:cNvSpPr>
          <p:nvPr/>
        </p:nvSpPr>
        <p:spPr bwMode="auto">
          <a:xfrm>
            <a:off x="1200150" y="5445125"/>
            <a:ext cx="122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/>
              <a:t>“Ok”</a:t>
            </a:r>
          </a:p>
        </p:txBody>
      </p:sp>
      <p:cxnSp>
        <p:nvCxnSpPr>
          <p:cNvPr id="45" name="44 Conector recto de flecha"/>
          <p:cNvCxnSpPr/>
          <p:nvPr/>
        </p:nvCxnSpPr>
        <p:spPr>
          <a:xfrm>
            <a:off x="1622425" y="4941888"/>
            <a:ext cx="801688" cy="319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 flipH="1" flipV="1">
            <a:off x="1550988" y="5307013"/>
            <a:ext cx="608012" cy="27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5484813"/>
            <a:ext cx="620712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5391150"/>
            <a:ext cx="35877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 animBg="1"/>
      <p:bldP spid="3" grpId="0" animBg="1"/>
      <p:bldP spid="16" grpId="0"/>
      <p:bldP spid="18" grpId="0"/>
      <p:bldP spid="24" grpId="0" animBg="1"/>
      <p:bldP spid="26" grpId="0"/>
      <p:bldP spid="27" grpId="0"/>
      <p:bldP spid="33" grpId="0"/>
      <p:bldP spid="34" grpId="0"/>
      <p:bldP spid="41" grpId="0" animBg="1"/>
      <p:bldP spid="43" grpId="0"/>
      <p:bldP spid="4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CuadroTexto"/>
          <p:cNvSpPr txBox="1">
            <a:spLocks noChangeArrowheads="1"/>
          </p:cNvSpPr>
          <p:nvPr/>
        </p:nvSpPr>
        <p:spPr bwMode="auto">
          <a:xfrm>
            <a:off x="2339975" y="1989138"/>
            <a:ext cx="32035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eaLnBrk="1" hangingPunct="1"/>
            <a:r>
              <a:rPr lang="es-AR" sz="9600">
                <a:solidFill>
                  <a:schemeClr val="tx2"/>
                </a:solidFill>
                <a:latin typeface="Arial" charset="0"/>
              </a:rPr>
              <a:t>FIN</a:t>
            </a:r>
          </a:p>
        </p:txBody>
      </p:sp>
      <p:pic>
        <p:nvPicPr>
          <p:cNvPr id="23555" name="Picture 4" descr="http://www.troglod.com/wp-content/uploads/sq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13" y="4592638"/>
            <a:ext cx="38004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1 Título"/>
          <p:cNvSpPr txBox="1">
            <a:spLocks/>
          </p:cNvSpPr>
          <p:nvPr/>
        </p:nvSpPr>
        <p:spPr bwMode="auto">
          <a:xfrm>
            <a:off x="35496" y="33338"/>
            <a:ext cx="2591519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60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SQL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1 Título"/>
          <p:cNvSpPr txBox="1">
            <a:spLocks/>
          </p:cNvSpPr>
          <p:nvPr/>
        </p:nvSpPr>
        <p:spPr bwMode="auto">
          <a:xfrm>
            <a:off x="35496" y="33338"/>
            <a:ext cx="5975648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36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Porque SQL y no SPSS?</a:t>
            </a:r>
          </a:p>
        </p:txBody>
      </p:sp>
      <p:sp>
        <p:nvSpPr>
          <p:cNvPr id="32" name="31 CuadroTexto"/>
          <p:cNvSpPr txBox="1">
            <a:spLocks noChangeArrowheads="1"/>
          </p:cNvSpPr>
          <p:nvPr/>
        </p:nvSpPr>
        <p:spPr bwMode="auto">
          <a:xfrm>
            <a:off x="4716017" y="2261305"/>
            <a:ext cx="439127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ES" sz="2000" dirty="0">
                <a:solidFill>
                  <a:schemeClr val="tx2"/>
                </a:solidFill>
                <a:latin typeface="Arial" charset="0"/>
              </a:rPr>
              <a:t>Decrece el uso de herramientas licenciadas.</a:t>
            </a:r>
            <a:endParaRPr lang="es-AR" sz="2000" dirty="0">
              <a:solidFill>
                <a:schemeClr val="tx2"/>
              </a:solidFill>
              <a:latin typeface="Arial" charset="0"/>
            </a:endParaRPr>
          </a:p>
          <a:p>
            <a:pPr lvl="1" algn="just" eaLnBrk="1" hangingPunct="1">
              <a:buFont typeface="Arial" charset="0"/>
              <a:buChar char="•"/>
            </a:pPr>
            <a:endParaRPr lang="es-AR" sz="2000" dirty="0">
              <a:solidFill>
                <a:schemeClr val="tx2"/>
              </a:solidFill>
              <a:latin typeface="Arial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s-AR" sz="2000" dirty="0">
                <a:solidFill>
                  <a:schemeClr val="tx2"/>
                </a:solidFill>
                <a:latin typeface="Arial" charset="0"/>
              </a:rPr>
              <a:t>Tendencia en el mercado a inclinarse por SQL + herramientas para la capa de presentación + herramientas para la generación de modelos/conocimiento.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3" y="1320653"/>
            <a:ext cx="4366286" cy="529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4224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179388" y="1268413"/>
            <a:ext cx="88566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El Lenguaje SQL se divide en 2 grandes grupos</a:t>
            </a: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179388" y="1773238"/>
            <a:ext cx="88566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DDL (Data </a:t>
            </a:r>
            <a:r>
              <a:rPr lang="es-AR" sz="2400" dirty="0" err="1">
                <a:solidFill>
                  <a:schemeClr val="tx2"/>
                </a:solidFill>
                <a:latin typeface="Arial" charset="0"/>
              </a:rPr>
              <a:t>Definition</a:t>
            </a:r>
            <a:r>
              <a:rPr lang="es-AR" sz="24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s-AR" sz="2400" dirty="0" err="1">
                <a:solidFill>
                  <a:schemeClr val="tx2"/>
                </a:solidFill>
                <a:latin typeface="Arial" charset="0"/>
              </a:rPr>
              <a:t>Language</a:t>
            </a:r>
            <a:r>
              <a:rPr lang="es-AR" sz="2400" dirty="0">
                <a:solidFill>
                  <a:schemeClr val="tx2"/>
                </a:solidFill>
                <a:latin typeface="Arial" charset="0"/>
              </a:rPr>
              <a:t>)</a:t>
            </a: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179388" y="2349500"/>
            <a:ext cx="88566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2" eaLnBrk="1" hangingPunct="1">
              <a:buFont typeface="Arial" charset="0"/>
              <a:buChar char="•"/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CREATE / DROP / ALTER</a:t>
            </a: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179388" y="2852738"/>
            <a:ext cx="88566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DML (Data </a:t>
            </a:r>
            <a:r>
              <a:rPr lang="es-AR" sz="2400" dirty="0" err="1">
                <a:solidFill>
                  <a:schemeClr val="tx2"/>
                </a:solidFill>
                <a:latin typeface="Arial" charset="0"/>
              </a:rPr>
              <a:t>Manipulation</a:t>
            </a:r>
            <a:r>
              <a:rPr lang="es-AR" sz="24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s-AR" sz="2400" dirty="0" err="1">
                <a:solidFill>
                  <a:schemeClr val="tx2"/>
                </a:solidFill>
                <a:latin typeface="Arial" charset="0"/>
              </a:rPr>
              <a:t>Language</a:t>
            </a:r>
            <a:r>
              <a:rPr lang="es-AR" sz="2400" dirty="0">
                <a:solidFill>
                  <a:schemeClr val="tx2"/>
                </a:solidFill>
                <a:latin typeface="Arial" charset="0"/>
              </a:rPr>
              <a:t>)</a:t>
            </a:r>
          </a:p>
          <a:p>
            <a:pPr lvl="1" eaLnBrk="1" hangingPunct="1">
              <a:buFont typeface="Arial" charset="0"/>
              <a:buChar char="•"/>
            </a:pPr>
            <a:endParaRPr lang="es-AR" sz="2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179388" y="3357563"/>
            <a:ext cx="8856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2" eaLnBrk="1" hangingPunct="1">
              <a:buFont typeface="Arial" charset="0"/>
              <a:buChar char="•"/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SELECT / INSERT / UPDATE / DELETE</a:t>
            </a:r>
          </a:p>
        </p:txBody>
      </p:sp>
      <p:sp>
        <p:nvSpPr>
          <p:cNvPr id="5127" name="1 Título"/>
          <p:cNvSpPr txBox="1">
            <a:spLocks/>
          </p:cNvSpPr>
          <p:nvPr/>
        </p:nvSpPr>
        <p:spPr bwMode="auto">
          <a:xfrm>
            <a:off x="35496" y="33338"/>
            <a:ext cx="5832647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40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En que consiste SQL?</a:t>
            </a:r>
          </a:p>
        </p:txBody>
      </p:sp>
      <p:sp>
        <p:nvSpPr>
          <p:cNvPr id="2" name="1 Elipse"/>
          <p:cNvSpPr/>
          <p:nvPr/>
        </p:nvSpPr>
        <p:spPr>
          <a:xfrm>
            <a:off x="1187624" y="3314700"/>
            <a:ext cx="1584176" cy="61753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" name="3 Conector recto de flecha"/>
          <p:cNvCxnSpPr>
            <a:cxnSpLocks/>
          </p:cNvCxnSpPr>
          <p:nvPr/>
        </p:nvCxnSpPr>
        <p:spPr>
          <a:xfrm flipH="1" flipV="1">
            <a:off x="2411760" y="3933056"/>
            <a:ext cx="3024336" cy="96601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139952" y="5085184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Nos vamos a centrar en la instrucción SELECT</a:t>
            </a:r>
            <a:endParaRPr lang="es-A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8" grpId="0"/>
      <p:bldP spid="2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8 CuadroTexto"/>
          <p:cNvSpPr txBox="1">
            <a:spLocks noChangeArrowheads="1"/>
          </p:cNvSpPr>
          <p:nvPr/>
        </p:nvSpPr>
        <p:spPr bwMode="auto">
          <a:xfrm>
            <a:off x="179388" y="1484313"/>
            <a:ext cx="885666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eaLnBrk="1" hangingPunct="1"/>
            <a:r>
              <a:rPr lang="es-AR" sz="2800">
                <a:solidFill>
                  <a:schemeClr val="tx2"/>
                </a:solidFill>
                <a:latin typeface="Arial" charset="0"/>
              </a:rPr>
              <a:t>Veamos como podemos crear la tabla PROFESOR mediante SQL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979" y="4292600"/>
            <a:ext cx="4581525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8" name="1 CuadroTexto"/>
          <p:cNvSpPr txBox="1">
            <a:spLocks noChangeArrowheads="1"/>
          </p:cNvSpPr>
          <p:nvPr/>
        </p:nvSpPr>
        <p:spPr bwMode="auto">
          <a:xfrm>
            <a:off x="4526979" y="3752850"/>
            <a:ext cx="2290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PROFESOR</a:t>
            </a:r>
          </a:p>
        </p:txBody>
      </p:sp>
      <p:sp>
        <p:nvSpPr>
          <p:cNvPr id="6149" name="9 CuadroTexto"/>
          <p:cNvSpPr txBox="1">
            <a:spLocks noChangeArrowheads="1"/>
          </p:cNvSpPr>
          <p:nvPr/>
        </p:nvSpPr>
        <p:spPr bwMode="auto">
          <a:xfrm>
            <a:off x="4622229" y="4416425"/>
            <a:ext cx="768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Legajo</a:t>
            </a:r>
          </a:p>
        </p:txBody>
      </p:sp>
      <p:sp>
        <p:nvSpPr>
          <p:cNvPr id="6150" name="16 CuadroTexto"/>
          <p:cNvSpPr txBox="1">
            <a:spLocks noChangeArrowheads="1"/>
          </p:cNvSpPr>
          <p:nvPr/>
        </p:nvSpPr>
        <p:spPr bwMode="auto">
          <a:xfrm>
            <a:off x="5608066" y="4416425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6151" name="17 CuadroTexto"/>
          <p:cNvSpPr txBox="1">
            <a:spLocks noChangeArrowheads="1"/>
          </p:cNvSpPr>
          <p:nvPr/>
        </p:nvSpPr>
        <p:spPr bwMode="auto">
          <a:xfrm>
            <a:off x="6855841" y="4416425"/>
            <a:ext cx="911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Fec_Nac</a:t>
            </a:r>
          </a:p>
        </p:txBody>
      </p:sp>
      <p:sp>
        <p:nvSpPr>
          <p:cNvPr id="6152" name="18 CuadroTexto"/>
          <p:cNvSpPr txBox="1">
            <a:spLocks noChangeArrowheads="1"/>
          </p:cNvSpPr>
          <p:nvPr/>
        </p:nvSpPr>
        <p:spPr bwMode="auto">
          <a:xfrm>
            <a:off x="8084566" y="4416425"/>
            <a:ext cx="768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Depto</a:t>
            </a:r>
          </a:p>
        </p:txBody>
      </p:sp>
      <p:sp>
        <p:nvSpPr>
          <p:cNvPr id="16" name="8 CuadroTexto"/>
          <p:cNvSpPr txBox="1">
            <a:spLocks noChangeArrowheads="1"/>
          </p:cNvSpPr>
          <p:nvPr/>
        </p:nvSpPr>
        <p:spPr bwMode="auto">
          <a:xfrm>
            <a:off x="179512" y="2570163"/>
            <a:ext cx="528280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eaLnBrk="1" hangingPunct="1"/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CREATE TABLE PROFESOR (</a:t>
            </a:r>
          </a:p>
          <a:p>
            <a:pPr marL="0" lvl="1" eaLnBrk="1" hangingPunct="1"/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	LEGAJO INTEGER,</a:t>
            </a:r>
          </a:p>
          <a:p>
            <a:pPr marL="0" lvl="1" eaLnBrk="1" hangingPunct="1"/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	NOMBRE CHAR(30),</a:t>
            </a:r>
          </a:p>
          <a:p>
            <a:pPr marL="0" lvl="1" eaLnBrk="1" hangingPunct="1"/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	FEC_NAC DATE,</a:t>
            </a:r>
          </a:p>
          <a:p>
            <a:pPr marL="0" lvl="1" eaLnBrk="1" hangingPunct="1"/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	DEPTO CHAR(10),</a:t>
            </a:r>
          </a:p>
          <a:p>
            <a:pPr marL="0" lvl="1" eaLnBrk="1" hangingPunct="1"/>
            <a:endParaRPr lang="es-AR" sz="2000" b="1" dirty="0">
              <a:solidFill>
                <a:schemeClr val="tx2"/>
              </a:solidFill>
              <a:latin typeface="Arial" charset="0"/>
            </a:endParaRPr>
          </a:p>
          <a:p>
            <a:pPr marL="0" lvl="1" eaLnBrk="1" hangingPunct="1"/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)</a:t>
            </a:r>
          </a:p>
        </p:txBody>
      </p:sp>
      <p:sp>
        <p:nvSpPr>
          <p:cNvPr id="6154" name="1 Título"/>
          <p:cNvSpPr txBox="1">
            <a:spLocks/>
          </p:cNvSpPr>
          <p:nvPr/>
        </p:nvSpPr>
        <p:spPr bwMode="auto">
          <a:xfrm>
            <a:off x="179512" y="33338"/>
            <a:ext cx="1753642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60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DDL</a:t>
            </a:r>
          </a:p>
        </p:txBody>
      </p:sp>
      <p:sp>
        <p:nvSpPr>
          <p:cNvPr id="11" name="10 CuadroTexto"/>
          <p:cNvSpPr txBox="1">
            <a:spLocks noChangeArrowheads="1"/>
          </p:cNvSpPr>
          <p:nvPr/>
        </p:nvSpPr>
        <p:spPr bwMode="auto">
          <a:xfrm>
            <a:off x="1116013" y="4119563"/>
            <a:ext cx="36004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eaLnBrk="1" hangingPunct="1"/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PRIMARY KEY (LEGAJO)</a:t>
            </a:r>
          </a:p>
          <a:p>
            <a:pPr eaLnBrk="1" hangingPunct="1"/>
            <a:endParaRPr lang="es-ES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8 CuadroTexto"/>
          <p:cNvSpPr txBox="1">
            <a:spLocks noChangeArrowheads="1"/>
          </p:cNvSpPr>
          <p:nvPr/>
        </p:nvSpPr>
        <p:spPr bwMode="auto">
          <a:xfrm>
            <a:off x="179388" y="1341438"/>
            <a:ext cx="88566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eaLnBrk="1" hangingPunct="1"/>
            <a:r>
              <a:rPr lang="es-AR" sz="2800">
                <a:solidFill>
                  <a:schemeClr val="tx2"/>
                </a:solidFill>
                <a:latin typeface="Arial" charset="0"/>
              </a:rPr>
              <a:t>También disponemos de las instrucciones</a:t>
            </a:r>
          </a:p>
          <a:p>
            <a:pPr marL="0" lvl="1" eaLnBrk="1" hangingPunct="1"/>
            <a:r>
              <a:rPr lang="es-AR" sz="2800">
                <a:solidFill>
                  <a:schemeClr val="tx2"/>
                </a:solidFill>
                <a:latin typeface="Arial" charset="0"/>
              </a:rPr>
              <a:t>DROP TABLE y ALTER TABLE para borrar y modificar una tabla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4437063"/>
            <a:ext cx="4581525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6" name="1 CuadroTexto"/>
          <p:cNvSpPr txBox="1">
            <a:spLocks noChangeArrowheads="1"/>
          </p:cNvSpPr>
          <p:nvPr/>
        </p:nvSpPr>
        <p:spPr bwMode="auto">
          <a:xfrm>
            <a:off x="2987675" y="4149725"/>
            <a:ext cx="2290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PROFESOR</a:t>
            </a:r>
          </a:p>
        </p:txBody>
      </p:sp>
      <p:sp>
        <p:nvSpPr>
          <p:cNvPr id="8197" name="9 CuadroTexto"/>
          <p:cNvSpPr txBox="1">
            <a:spLocks noChangeArrowheads="1"/>
          </p:cNvSpPr>
          <p:nvPr/>
        </p:nvSpPr>
        <p:spPr bwMode="auto">
          <a:xfrm>
            <a:off x="3159125" y="4560888"/>
            <a:ext cx="768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Legajo</a:t>
            </a:r>
          </a:p>
        </p:txBody>
      </p:sp>
      <p:sp>
        <p:nvSpPr>
          <p:cNvPr id="8198" name="16 CuadroTexto"/>
          <p:cNvSpPr txBox="1">
            <a:spLocks noChangeArrowheads="1"/>
          </p:cNvSpPr>
          <p:nvPr/>
        </p:nvSpPr>
        <p:spPr bwMode="auto">
          <a:xfrm>
            <a:off x="4144963" y="4560888"/>
            <a:ext cx="1008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8199" name="17 CuadroTexto"/>
          <p:cNvSpPr txBox="1">
            <a:spLocks noChangeArrowheads="1"/>
          </p:cNvSpPr>
          <p:nvPr/>
        </p:nvSpPr>
        <p:spPr bwMode="auto">
          <a:xfrm>
            <a:off x="5392738" y="4560888"/>
            <a:ext cx="911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Fec_Nac</a:t>
            </a:r>
          </a:p>
        </p:txBody>
      </p:sp>
      <p:sp>
        <p:nvSpPr>
          <p:cNvPr id="8200" name="18 CuadroTexto"/>
          <p:cNvSpPr txBox="1">
            <a:spLocks noChangeArrowheads="1"/>
          </p:cNvSpPr>
          <p:nvPr/>
        </p:nvSpPr>
        <p:spPr bwMode="auto">
          <a:xfrm>
            <a:off x="6621463" y="4560888"/>
            <a:ext cx="768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Depto</a:t>
            </a:r>
          </a:p>
        </p:txBody>
      </p:sp>
      <p:sp>
        <p:nvSpPr>
          <p:cNvPr id="16" name="8 CuadroTexto"/>
          <p:cNvSpPr txBox="1">
            <a:spLocks noChangeArrowheads="1"/>
          </p:cNvSpPr>
          <p:nvPr/>
        </p:nvSpPr>
        <p:spPr bwMode="auto">
          <a:xfrm>
            <a:off x="395288" y="2924175"/>
            <a:ext cx="74168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eaLnBrk="1" hangingPunct="1"/>
            <a:r>
              <a:rPr lang="es-AR" sz="2000" b="1">
                <a:solidFill>
                  <a:schemeClr val="tx2"/>
                </a:solidFill>
                <a:latin typeface="Arial" charset="0"/>
              </a:rPr>
              <a:t>ALTER TABLE PROFESOR ADD COLUMN DNI Integer;</a:t>
            </a:r>
          </a:p>
        </p:txBody>
      </p:sp>
      <p:sp>
        <p:nvSpPr>
          <p:cNvPr id="8202" name="1 Título"/>
          <p:cNvSpPr txBox="1">
            <a:spLocks/>
          </p:cNvSpPr>
          <p:nvPr/>
        </p:nvSpPr>
        <p:spPr bwMode="auto">
          <a:xfrm>
            <a:off x="179512" y="33338"/>
            <a:ext cx="3239591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60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DDL (II)</a:t>
            </a:r>
          </a:p>
        </p:txBody>
      </p:sp>
      <p:sp>
        <p:nvSpPr>
          <p:cNvPr id="11" name="8 CuadroTexto"/>
          <p:cNvSpPr txBox="1">
            <a:spLocks noChangeArrowheads="1"/>
          </p:cNvSpPr>
          <p:nvPr/>
        </p:nvSpPr>
        <p:spPr bwMode="auto">
          <a:xfrm>
            <a:off x="395288" y="3573463"/>
            <a:ext cx="4059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eaLnBrk="1" hangingPunct="1"/>
            <a:r>
              <a:rPr lang="es-AR" sz="2000" b="1">
                <a:solidFill>
                  <a:schemeClr val="tx2"/>
                </a:solidFill>
                <a:latin typeface="Arial" charset="0"/>
              </a:rPr>
              <a:t>DROP TABLE PROFESOR;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038" y="4478338"/>
            <a:ext cx="974725" cy="233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12 CuadroTexto"/>
          <p:cNvSpPr txBox="1">
            <a:spLocks noChangeArrowheads="1"/>
          </p:cNvSpPr>
          <p:nvPr/>
        </p:nvSpPr>
        <p:spPr bwMode="auto">
          <a:xfrm>
            <a:off x="7764463" y="4581525"/>
            <a:ext cx="768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DNI</a:t>
            </a:r>
          </a:p>
        </p:txBody>
      </p:sp>
      <p:sp>
        <p:nvSpPr>
          <p:cNvPr id="2" name="1 Multiplicar"/>
          <p:cNvSpPr/>
          <p:nvPr/>
        </p:nvSpPr>
        <p:spPr>
          <a:xfrm>
            <a:off x="2555875" y="3773488"/>
            <a:ext cx="6769100" cy="3255962"/>
          </a:xfrm>
          <a:prstGeom prst="mathMultiply">
            <a:avLst/>
          </a:prstGeom>
          <a:solidFill>
            <a:srgbClr val="FF00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179388" y="1268413"/>
            <a:ext cx="88566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400">
                <a:solidFill>
                  <a:schemeClr val="tx2"/>
                </a:solidFill>
                <a:latin typeface="Arial" charset="0"/>
              </a:rPr>
              <a:t>Ahora que sabemos crear una tabla podemos volver al DML para ver como manipular datos</a:t>
            </a: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179388" y="2205038"/>
            <a:ext cx="88566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400">
                <a:solidFill>
                  <a:schemeClr val="tx2"/>
                </a:solidFill>
                <a:latin typeface="Arial" charset="0"/>
              </a:rPr>
              <a:t>DML (Data Manipulation Language)</a:t>
            </a: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179834" y="4407197"/>
            <a:ext cx="88566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2" eaLnBrk="1" hangingPunct="1">
              <a:buFont typeface="Arial" charset="0"/>
              <a:buChar char="•"/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SELECT 	: Leer datos de una tabla (o más tablas)</a:t>
            </a:r>
          </a:p>
        </p:txBody>
      </p:sp>
      <p:sp>
        <p:nvSpPr>
          <p:cNvPr id="9221" name="1 Título"/>
          <p:cNvSpPr txBox="1">
            <a:spLocks/>
          </p:cNvSpPr>
          <p:nvPr/>
        </p:nvSpPr>
        <p:spPr bwMode="auto">
          <a:xfrm>
            <a:off x="-17463" y="33338"/>
            <a:ext cx="4084638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60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DML SQL</a:t>
            </a: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179388" y="2751634"/>
            <a:ext cx="88566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2" eaLnBrk="1" hangingPunct="1">
              <a:buFont typeface="Arial" charset="0"/>
              <a:buChar char="•"/>
            </a:pPr>
            <a:r>
              <a:rPr lang="es-AR" sz="2400">
                <a:solidFill>
                  <a:schemeClr val="tx2"/>
                </a:solidFill>
                <a:latin typeface="Arial" charset="0"/>
              </a:rPr>
              <a:t>INSERT 	: Crea 1 (o varias) fila(s) en una tabla</a:t>
            </a: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179388" y="3327896"/>
            <a:ext cx="88566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2" eaLnBrk="1" hangingPunct="1">
              <a:buFont typeface="Arial" charset="0"/>
              <a:buChar char="•"/>
            </a:pPr>
            <a:r>
              <a:rPr lang="es-AR" sz="2400">
                <a:solidFill>
                  <a:schemeClr val="tx2"/>
                </a:solidFill>
                <a:latin typeface="Arial" charset="0"/>
              </a:rPr>
              <a:t>UPDATE 	: Modifica los datos de 1 (o varias) fila(s)</a:t>
            </a:r>
          </a:p>
        </p:txBody>
      </p:sp>
      <p:sp>
        <p:nvSpPr>
          <p:cNvPr id="13" name="12 CuadroTexto"/>
          <p:cNvSpPr txBox="1">
            <a:spLocks noChangeArrowheads="1"/>
          </p:cNvSpPr>
          <p:nvPr/>
        </p:nvSpPr>
        <p:spPr bwMode="auto">
          <a:xfrm>
            <a:off x="179388" y="3831134"/>
            <a:ext cx="88566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2" eaLnBrk="1" hangingPunct="1">
              <a:buFont typeface="Arial" charset="0"/>
              <a:buChar char="•"/>
            </a:pPr>
            <a:r>
              <a:rPr lang="es-AR" sz="2400">
                <a:solidFill>
                  <a:schemeClr val="tx2"/>
                </a:solidFill>
                <a:latin typeface="Arial" charset="0"/>
              </a:rPr>
              <a:t>DELETE	: Borra 1 (o varias) filas(s)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8 CuadroTexto"/>
          <p:cNvSpPr txBox="1">
            <a:spLocks noChangeArrowheads="1"/>
          </p:cNvSpPr>
          <p:nvPr/>
        </p:nvSpPr>
        <p:spPr bwMode="auto">
          <a:xfrm>
            <a:off x="179388" y="1484313"/>
            <a:ext cx="8856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>
                <a:solidFill>
                  <a:schemeClr val="tx2"/>
                </a:solidFill>
                <a:latin typeface="Arial" charset="0"/>
              </a:rPr>
              <a:t>INSERT : Crea una fila en una tabla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860800"/>
            <a:ext cx="4581525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860800"/>
            <a:ext cx="3240087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1 CuadroTexto"/>
          <p:cNvSpPr txBox="1">
            <a:spLocks noChangeArrowheads="1"/>
          </p:cNvSpPr>
          <p:nvPr/>
        </p:nvSpPr>
        <p:spPr bwMode="auto">
          <a:xfrm>
            <a:off x="395288" y="3492500"/>
            <a:ext cx="2290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PROFESOR</a:t>
            </a:r>
          </a:p>
        </p:txBody>
      </p:sp>
      <p:sp>
        <p:nvSpPr>
          <p:cNvPr id="10246" name="13 CuadroTexto"/>
          <p:cNvSpPr txBox="1">
            <a:spLocks noChangeArrowheads="1"/>
          </p:cNvSpPr>
          <p:nvPr/>
        </p:nvSpPr>
        <p:spPr bwMode="auto">
          <a:xfrm>
            <a:off x="5580063" y="3563938"/>
            <a:ext cx="2290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MATERIA</a:t>
            </a:r>
          </a:p>
        </p:txBody>
      </p:sp>
      <p:sp>
        <p:nvSpPr>
          <p:cNvPr id="6152" name="7 CuadroTexto"/>
          <p:cNvSpPr txBox="1">
            <a:spLocks noChangeArrowheads="1"/>
          </p:cNvSpPr>
          <p:nvPr/>
        </p:nvSpPr>
        <p:spPr bwMode="auto">
          <a:xfrm>
            <a:off x="179388" y="2041525"/>
            <a:ext cx="88566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eaLnBrk="1" hangingPunct="1"/>
            <a:r>
              <a:rPr lang="es-AR" sz="2800">
                <a:solidFill>
                  <a:schemeClr val="tx2"/>
                </a:solidFill>
                <a:latin typeface="Arial" charset="0"/>
              </a:rPr>
              <a:t>INSERT INTO PROFESOR </a:t>
            </a:r>
          </a:p>
          <a:p>
            <a:pPr marL="0" lvl="1" eaLnBrk="1" hangingPunct="1"/>
            <a:r>
              <a:rPr lang="es-AR" sz="2800">
                <a:solidFill>
                  <a:schemeClr val="tx2"/>
                </a:solidFill>
                <a:latin typeface="Arial" charset="0"/>
              </a:rPr>
              <a:t>VALUES (14567, ‘Juan Pérez’, ‘04/04/1973’,’Química’)</a:t>
            </a:r>
          </a:p>
        </p:txBody>
      </p:sp>
      <p:sp>
        <p:nvSpPr>
          <p:cNvPr id="10248" name="9 CuadroTexto"/>
          <p:cNvSpPr txBox="1">
            <a:spLocks noChangeArrowheads="1"/>
          </p:cNvSpPr>
          <p:nvPr/>
        </p:nvSpPr>
        <p:spPr bwMode="auto">
          <a:xfrm>
            <a:off x="490538" y="3984625"/>
            <a:ext cx="768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Legajo</a:t>
            </a:r>
          </a:p>
        </p:txBody>
      </p:sp>
      <p:sp>
        <p:nvSpPr>
          <p:cNvPr id="10249" name="16 CuadroTexto"/>
          <p:cNvSpPr txBox="1">
            <a:spLocks noChangeArrowheads="1"/>
          </p:cNvSpPr>
          <p:nvPr/>
        </p:nvSpPr>
        <p:spPr bwMode="auto">
          <a:xfrm>
            <a:off x="1476375" y="3984625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10250" name="17 CuadroTexto"/>
          <p:cNvSpPr txBox="1">
            <a:spLocks noChangeArrowheads="1"/>
          </p:cNvSpPr>
          <p:nvPr/>
        </p:nvSpPr>
        <p:spPr bwMode="auto">
          <a:xfrm>
            <a:off x="2724150" y="3984625"/>
            <a:ext cx="911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Fec_Nac</a:t>
            </a:r>
          </a:p>
        </p:txBody>
      </p:sp>
      <p:sp>
        <p:nvSpPr>
          <p:cNvPr id="10251" name="18 CuadroTexto"/>
          <p:cNvSpPr txBox="1">
            <a:spLocks noChangeArrowheads="1"/>
          </p:cNvSpPr>
          <p:nvPr/>
        </p:nvSpPr>
        <p:spPr bwMode="auto">
          <a:xfrm>
            <a:off x="3952875" y="3984625"/>
            <a:ext cx="768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Depto</a:t>
            </a:r>
          </a:p>
        </p:txBody>
      </p:sp>
      <p:sp>
        <p:nvSpPr>
          <p:cNvPr id="10252" name="19 CuadroTexto"/>
          <p:cNvSpPr txBox="1">
            <a:spLocks noChangeArrowheads="1"/>
          </p:cNvSpPr>
          <p:nvPr/>
        </p:nvSpPr>
        <p:spPr bwMode="auto">
          <a:xfrm>
            <a:off x="5580063" y="3984625"/>
            <a:ext cx="86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Código</a:t>
            </a:r>
          </a:p>
        </p:txBody>
      </p:sp>
      <p:sp>
        <p:nvSpPr>
          <p:cNvPr id="10253" name="20 CuadroTexto"/>
          <p:cNvSpPr txBox="1">
            <a:spLocks noChangeArrowheads="1"/>
          </p:cNvSpPr>
          <p:nvPr/>
        </p:nvSpPr>
        <p:spPr bwMode="auto">
          <a:xfrm>
            <a:off x="6611938" y="4005263"/>
            <a:ext cx="1055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10254" name="21 CuadroTexto"/>
          <p:cNvSpPr txBox="1">
            <a:spLocks noChangeArrowheads="1"/>
          </p:cNvSpPr>
          <p:nvPr/>
        </p:nvSpPr>
        <p:spPr bwMode="auto">
          <a:xfrm>
            <a:off x="8027988" y="4016375"/>
            <a:ext cx="768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rgbClr val="FF0000"/>
                </a:solidFill>
                <a:latin typeface="Segoe Script" pitchFamily="34" charset="0"/>
              </a:rPr>
              <a:t>Inscrip </a:t>
            </a:r>
          </a:p>
        </p:txBody>
      </p:sp>
      <p:sp>
        <p:nvSpPr>
          <p:cNvPr id="23" name="22 CuadroTexto"/>
          <p:cNvSpPr txBox="1">
            <a:spLocks noChangeArrowheads="1"/>
          </p:cNvSpPr>
          <p:nvPr/>
        </p:nvSpPr>
        <p:spPr bwMode="auto">
          <a:xfrm>
            <a:off x="490538" y="4348163"/>
            <a:ext cx="985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14567</a:t>
            </a:r>
          </a:p>
        </p:txBody>
      </p:sp>
      <p:sp>
        <p:nvSpPr>
          <p:cNvPr id="24" name="23 CuadroTexto"/>
          <p:cNvSpPr txBox="1">
            <a:spLocks noChangeArrowheads="1"/>
          </p:cNvSpPr>
          <p:nvPr/>
        </p:nvSpPr>
        <p:spPr bwMode="auto">
          <a:xfrm>
            <a:off x="1344613" y="4365625"/>
            <a:ext cx="1427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Juan Perez</a:t>
            </a:r>
          </a:p>
        </p:txBody>
      </p:sp>
      <p:sp>
        <p:nvSpPr>
          <p:cNvPr id="25" name="24 CuadroTexto"/>
          <p:cNvSpPr txBox="1">
            <a:spLocks noChangeArrowheads="1"/>
          </p:cNvSpPr>
          <p:nvPr/>
        </p:nvSpPr>
        <p:spPr bwMode="auto">
          <a:xfrm>
            <a:off x="2725738" y="4365625"/>
            <a:ext cx="1227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4/4/1971</a:t>
            </a:r>
          </a:p>
        </p:txBody>
      </p:sp>
      <p:sp>
        <p:nvSpPr>
          <p:cNvPr id="26" name="25 CuadroTexto"/>
          <p:cNvSpPr txBox="1">
            <a:spLocks noChangeArrowheads="1"/>
          </p:cNvSpPr>
          <p:nvPr/>
        </p:nvSpPr>
        <p:spPr bwMode="auto">
          <a:xfrm>
            <a:off x="3844925" y="4348163"/>
            <a:ext cx="1131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</a:t>
            </a:r>
          </a:p>
        </p:txBody>
      </p:sp>
      <p:sp>
        <p:nvSpPr>
          <p:cNvPr id="10259" name="1 Título"/>
          <p:cNvSpPr txBox="1">
            <a:spLocks/>
          </p:cNvSpPr>
          <p:nvPr/>
        </p:nvSpPr>
        <p:spPr bwMode="auto">
          <a:xfrm>
            <a:off x="-17464" y="33338"/>
            <a:ext cx="6245648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60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INSERT -SQL-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Template_SIU_OO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4396</TotalTime>
  <Words>1569</Words>
  <Application>Microsoft Office PowerPoint</Application>
  <PresentationFormat>Presentación en pantalla (4:3)</PresentationFormat>
  <Paragraphs>363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Calibri</vt:lpstr>
      <vt:lpstr>Segoe Script</vt:lpstr>
      <vt:lpstr>Times New Roman</vt:lpstr>
      <vt:lpstr>Template_SIU_OOo</vt:lpstr>
      <vt:lpstr>SQL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Emanuel Calvo Franco</dc:creator>
  <cp:lastModifiedBy>unlu</cp:lastModifiedBy>
  <cp:revision>217</cp:revision>
  <dcterms:created xsi:type="dcterms:W3CDTF">2009-08-03T15:41:02Z</dcterms:created>
  <dcterms:modified xsi:type="dcterms:W3CDTF">2019-11-05T01:04:37Z</dcterms:modified>
</cp:coreProperties>
</file>