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9" r:id="rId3"/>
    <p:sldId id="258" r:id="rId4"/>
    <p:sldId id="257" r:id="rId5"/>
    <p:sldId id="264" r:id="rId6"/>
    <p:sldId id="265" r:id="rId7"/>
    <p:sldId id="262" r:id="rId8"/>
    <p:sldId id="266" r:id="rId9"/>
    <p:sldId id="267" r:id="rId10"/>
    <p:sldId id="263" r:id="rId11"/>
    <p:sldId id="268" r:id="rId12"/>
    <p:sldId id="260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nesto\Downloads\gr&#225;ficames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nesto\Downloads\gr&#225;ficames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Hoja1!$A$2</c:f>
              <c:strCache>
                <c:ptCount val="1"/>
                <c:pt idx="0">
                  <c:v>Promedio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LblPos val="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F4D-4906-8C8B-42DA6038AA1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0B25F87-3A03-4B08-AC62-D41F6C7393C6}" type="XVALUE">
                      <a:rPr lang="en-US"/>
                      <a:pPr/>
                      <a:t>[VALOR DE X]</a:t>
                    </a:fld>
                    <a:endParaRPr lang="es-MX"/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F4D-4906-8C8B-42DA6038AA1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0FAFEF3-AEAE-419A-B1EC-6210F1B9B3BD}" type="XVALUE">
                      <a:rPr lang="en-US"/>
                      <a:pPr/>
                      <a:t>[VALOR DE X]</a:t>
                    </a:fld>
                    <a:endParaRPr lang="es-MX"/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F4D-4906-8C8B-42DA6038AA17}"/>
                </c:ext>
              </c:extLst>
            </c:dLbl>
            <c:dLbl>
              <c:idx val="3"/>
              <c:dLblPos val="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F4D-4906-8C8B-42DA6038AA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Hoja1!$B$1:$E$1</c:f>
              <c:strCache>
                <c:ptCount val="4"/>
                <c:pt idx="0">
                  <c:v>Calidad del sistema</c:v>
                </c:pt>
                <c:pt idx="1">
                  <c:v>Calidad de la información</c:v>
                </c:pt>
                <c:pt idx="2">
                  <c:v>Calidad de la GUI</c:v>
                </c:pt>
                <c:pt idx="3">
                  <c:v>Evaluación General</c:v>
                </c:pt>
              </c:strCache>
            </c:strRef>
          </c:xVal>
          <c:yVal>
            <c:numRef>
              <c:f>Hoja1!$B$2:$E$2</c:f>
              <c:numCache>
                <c:formatCode>#,##0</c:formatCode>
                <c:ptCount val="4"/>
                <c:pt idx="0">
                  <c:v>5.4722222224500001</c:v>
                </c:pt>
                <c:pt idx="1">
                  <c:v>5.4166666670000003</c:v>
                </c:pt>
                <c:pt idx="2">
                  <c:v>5.6666666670000003</c:v>
                </c:pt>
                <c:pt idx="3" formatCode="General">
                  <c:v>5.5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F4D-4906-8C8B-42DA6038AA1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50246552"/>
        <c:axId val="350245568"/>
      </c:scatterChart>
      <c:valAx>
        <c:axId val="350246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0245568"/>
        <c:crosses val="autoZero"/>
        <c:crossBetween val="midCat"/>
      </c:valAx>
      <c:valAx>
        <c:axId val="35024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024655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Hoja1!$A$2</c:f>
              <c:strCache>
                <c:ptCount val="1"/>
                <c:pt idx="0">
                  <c:v>Promedio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LblPos val="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F5B-47D0-BC53-B6415EA7F07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0B25F87-3A03-4B08-AC62-D41F6C7393C6}" type="XVALUE">
                      <a:rPr lang="en-US"/>
                      <a:pPr/>
                      <a:t>[VALOR DE X]</a:t>
                    </a:fld>
                    <a:endParaRPr lang="es-MX"/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F5B-47D0-BC53-B6415EA7F07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0FAFEF3-AEAE-419A-B1EC-6210F1B9B3BD}" type="XVALUE">
                      <a:rPr lang="en-US"/>
                      <a:pPr/>
                      <a:t>[VALOR DE X]</a:t>
                    </a:fld>
                    <a:endParaRPr lang="es-MX"/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F5B-47D0-BC53-B6415EA7F07D}"/>
                </c:ext>
              </c:extLst>
            </c:dLbl>
            <c:dLbl>
              <c:idx val="3"/>
              <c:dLblPos val="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F5B-47D0-BC53-B6415EA7F0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Hoja1!$B$1:$E$1</c:f>
              <c:strCache>
                <c:ptCount val="4"/>
                <c:pt idx="0">
                  <c:v>Calidad del sistema</c:v>
                </c:pt>
                <c:pt idx="1">
                  <c:v>Calidad de la información</c:v>
                </c:pt>
                <c:pt idx="2">
                  <c:v>Calidad de la GUI</c:v>
                </c:pt>
                <c:pt idx="3">
                  <c:v>Evaluación General</c:v>
                </c:pt>
              </c:strCache>
            </c:strRef>
          </c:xVal>
          <c:yVal>
            <c:numRef>
              <c:f>Hoja1!$B$2:$E$2</c:f>
              <c:numCache>
                <c:formatCode>#,##0</c:formatCode>
                <c:ptCount val="4"/>
                <c:pt idx="0">
                  <c:v>6.1111110000000002</c:v>
                </c:pt>
                <c:pt idx="1">
                  <c:v>5.9722222199999999</c:v>
                </c:pt>
                <c:pt idx="2">
                  <c:v>5.6666666670000003</c:v>
                </c:pt>
                <c:pt idx="3" formatCode="General">
                  <c:v>6.2777777779999999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F5B-47D0-BC53-B6415EA7F07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50246552"/>
        <c:axId val="350245568"/>
      </c:scatterChart>
      <c:valAx>
        <c:axId val="350246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0245568"/>
        <c:crosses val="autoZero"/>
        <c:crossBetween val="midCat"/>
      </c:valAx>
      <c:valAx>
        <c:axId val="35024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024655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Hoja1!$A$3</c:f>
              <c:strCache>
                <c:ptCount val="1"/>
                <c:pt idx="0">
                  <c:v>Variación estándar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Hoja1!$B$1:$E$1</c:f>
              <c:strCache>
                <c:ptCount val="4"/>
                <c:pt idx="0">
                  <c:v>Calidad del sistema</c:v>
                </c:pt>
                <c:pt idx="1">
                  <c:v>Calidad de la información</c:v>
                </c:pt>
                <c:pt idx="2">
                  <c:v>Calidad de la GUI</c:v>
                </c:pt>
                <c:pt idx="3">
                  <c:v>Evaluación General</c:v>
                </c:pt>
              </c:strCache>
            </c:strRef>
          </c:xVal>
          <c:yVal>
            <c:numRef>
              <c:f>Hoja1!$B$3:$E$3</c:f>
              <c:numCache>
                <c:formatCode>#,##0</c:formatCode>
                <c:ptCount val="4"/>
                <c:pt idx="0">
                  <c:v>0.69832250500000004</c:v>
                </c:pt>
                <c:pt idx="1">
                  <c:v>0.98562194400000003</c:v>
                </c:pt>
                <c:pt idx="2">
                  <c:v>1.374368542</c:v>
                </c:pt>
                <c:pt idx="3">
                  <c:v>1.118033989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75-42F1-AC9C-AC70C14B2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7111240"/>
        <c:axId val="487116816"/>
      </c:scatterChart>
      <c:valAx>
        <c:axId val="487111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87116816"/>
        <c:crosses val="autoZero"/>
        <c:crossBetween val="midCat"/>
      </c:valAx>
      <c:valAx>
        <c:axId val="48711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87111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Hoja1!$A$3</c:f>
              <c:strCache>
                <c:ptCount val="1"/>
                <c:pt idx="0">
                  <c:v>Variación estándar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Hoja1!$B$1:$E$1</c:f>
              <c:strCache>
                <c:ptCount val="4"/>
                <c:pt idx="0">
                  <c:v>Calidad del sistema</c:v>
                </c:pt>
                <c:pt idx="1">
                  <c:v>Calidad de la información</c:v>
                </c:pt>
                <c:pt idx="2">
                  <c:v>Calidad de la GUI</c:v>
                </c:pt>
                <c:pt idx="3">
                  <c:v>Evaluación General</c:v>
                </c:pt>
              </c:strCache>
            </c:strRef>
          </c:xVal>
          <c:yVal>
            <c:numRef>
              <c:f>Hoja1!$B$3:$E$3</c:f>
              <c:numCache>
                <c:formatCode>#,##0</c:formatCode>
                <c:ptCount val="4"/>
                <c:pt idx="0">
                  <c:v>1.4997427759999999</c:v>
                </c:pt>
                <c:pt idx="1">
                  <c:v>1.2774758100000001</c:v>
                </c:pt>
                <c:pt idx="2">
                  <c:v>1.374368542</c:v>
                </c:pt>
                <c:pt idx="3">
                  <c:v>1.118033989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FB-4BD3-B93D-D60DC8400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7111240"/>
        <c:axId val="487116816"/>
      </c:scatterChart>
      <c:valAx>
        <c:axId val="487111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87116816"/>
        <c:crosses val="autoZero"/>
        <c:crossBetween val="midCat"/>
      </c:valAx>
      <c:valAx>
        <c:axId val="48711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87111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2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0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09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8416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06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81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66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7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8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29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5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3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81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15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5DC30-6363-45F8-9E00-706628E2C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Mesa Interactiva </a:t>
            </a:r>
            <a:br>
              <a:rPr lang="es-MX" dirty="0"/>
            </a:br>
            <a:r>
              <a:rPr lang="es-MX" dirty="0"/>
              <a:t>versión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EFD38A-08B0-4DA7-9E67-2CE16DC60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Equipo 8</a:t>
            </a:r>
          </a:p>
          <a:p>
            <a:r>
              <a:rPr lang="es-MX" dirty="0"/>
              <a:t>Ricardo, Ernesto, Irvin, valeria </a:t>
            </a:r>
          </a:p>
        </p:txBody>
      </p:sp>
    </p:spTree>
    <p:extLst>
      <p:ext uri="{BB962C8B-B14F-4D97-AF65-F5344CB8AC3E}">
        <p14:creationId xmlns:p14="http://schemas.microsoft.com/office/powerpoint/2010/main" val="2877195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CF586DC-75C2-4607-BE50-C0FC9CE63C06}"/>
              </a:ext>
            </a:extLst>
          </p:cNvPr>
          <p:cNvSpPr/>
          <p:nvPr/>
        </p:nvSpPr>
        <p:spPr>
          <a:xfrm>
            <a:off x="1078254" y="1327675"/>
            <a:ext cx="5179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16. La interfaz del sistema es agradable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9171861E-93E3-4273-A47D-BC44E9086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90079"/>
              </p:ext>
            </p:extLst>
          </p:nvPr>
        </p:nvGraphicFramePr>
        <p:xfrm>
          <a:off x="1078254" y="2176089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Variación estándar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Promedio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5,5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sp>
        <p:nvSpPr>
          <p:cNvPr id="17" name="Rectángulo 16">
            <a:extLst>
              <a:ext uri="{FF2B5EF4-FFF2-40B4-BE49-F238E27FC236}">
                <a16:creationId xmlns:a16="http://schemas.microsoft.com/office/drawing/2014/main" id="{C8A5932A-654B-4104-9BA2-D950407E87EE}"/>
              </a:ext>
            </a:extLst>
          </p:cNvPr>
          <p:cNvSpPr/>
          <p:nvPr/>
        </p:nvSpPr>
        <p:spPr>
          <a:xfrm>
            <a:off x="1078254" y="3878537"/>
            <a:ext cx="3931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17. Me gusta usar la interfaz del sistema 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FCC4A9CA-C548-44BA-8598-B64E24FF1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3609"/>
              </p:ext>
            </p:extLst>
          </p:nvPr>
        </p:nvGraphicFramePr>
        <p:xfrm>
          <a:off x="1078254" y="4639787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Variación estándar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1,343709625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Promedio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5,833333333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45E5E604-C33E-44CB-B736-EEA16108C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79842"/>
              </p:ext>
            </p:extLst>
          </p:nvPr>
        </p:nvGraphicFramePr>
        <p:xfrm>
          <a:off x="6151418" y="2123022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Variación estándar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1.067187373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Promedio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</a:rPr>
                        <a:t>3.833333333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BE921072-A556-453C-8948-C3282326F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864942"/>
              </p:ext>
            </p:extLst>
          </p:nvPr>
        </p:nvGraphicFramePr>
        <p:xfrm>
          <a:off x="6257590" y="4639786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Variación estándar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1.885618083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Promedio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</a:rPr>
                        <a:t>3.333333333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5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6E9B595-0AAD-4ED3-ADFD-1BEDE1D08809}"/>
              </a:ext>
            </a:extLst>
          </p:cNvPr>
          <p:cNvSpPr/>
          <p:nvPr/>
        </p:nvSpPr>
        <p:spPr>
          <a:xfrm>
            <a:off x="773389" y="1148733"/>
            <a:ext cx="5322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18. Este sistema tiene todas las funciones y capacidades</a:t>
            </a:r>
          </a:p>
          <a:p>
            <a:r>
              <a:rPr lang="es-MX" dirty="0"/>
              <a:t> que espero que tenga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EF62A53-01E7-4153-902D-98D1D3399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69990"/>
              </p:ext>
            </p:extLst>
          </p:nvPr>
        </p:nvGraphicFramePr>
        <p:xfrm>
          <a:off x="773389" y="2031523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Variación estándar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1,247219129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Promedio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5,666666667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63C4F003-7E32-4BF4-BF04-EEBB0D44D002}"/>
              </a:ext>
            </a:extLst>
          </p:cNvPr>
          <p:cNvSpPr/>
          <p:nvPr/>
        </p:nvSpPr>
        <p:spPr>
          <a:xfrm>
            <a:off x="773389" y="39693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19. En general, estoy satisfecho con el sistema 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C7EC718-0A91-40BD-83FC-5D4B48F45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89970"/>
              </p:ext>
            </p:extLst>
          </p:nvPr>
        </p:nvGraphicFramePr>
        <p:xfrm>
          <a:off x="773389" y="4820145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Variación estándar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1,118033989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Promedio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5,5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5261C90-1B40-4B55-A813-915666A07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12928"/>
              </p:ext>
            </p:extLst>
          </p:nvPr>
        </p:nvGraphicFramePr>
        <p:xfrm>
          <a:off x="6096000" y="2031523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Variación estándar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0.372677996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Promedio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6.166666667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376B63A-1E72-49CC-B71A-ED672E216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67299"/>
              </p:ext>
            </p:extLst>
          </p:nvPr>
        </p:nvGraphicFramePr>
        <p:xfrm>
          <a:off x="6096000" y="4820145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Variación estándar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Promedio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5.5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99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C26D7-29D1-44D0-A5FE-F37F348F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9175"/>
            <a:ext cx="9441318" cy="1400530"/>
          </a:xfrm>
        </p:spPr>
        <p:txBody>
          <a:bodyPr>
            <a:normAutofit/>
          </a:bodyPr>
          <a:lstStyle/>
          <a:p>
            <a:r>
              <a:rPr lang="es-MX" sz="3200" dirty="0"/>
              <a:t>Promedios y desviaciones estándar de los siguientes grupos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A607A47-D433-44E3-B37F-3171B974C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40788"/>
              </p:ext>
            </p:extLst>
          </p:nvPr>
        </p:nvGraphicFramePr>
        <p:xfrm>
          <a:off x="1271724" y="2096370"/>
          <a:ext cx="9648552" cy="1943100"/>
        </p:xfrm>
        <a:graphic>
          <a:graphicData uri="http://schemas.openxmlformats.org/drawingml/2006/table">
            <a:tbl>
              <a:tblPr/>
              <a:tblGrid>
                <a:gridCol w="2095590">
                  <a:extLst>
                    <a:ext uri="{9D8B030D-6E8A-4147-A177-3AD203B41FA5}">
                      <a16:colId xmlns:a16="http://schemas.microsoft.com/office/drawing/2014/main" val="3165778749"/>
                    </a:ext>
                  </a:extLst>
                </a:gridCol>
                <a:gridCol w="2177143">
                  <a:extLst>
                    <a:ext uri="{9D8B030D-6E8A-4147-A177-3AD203B41FA5}">
                      <a16:colId xmlns:a16="http://schemas.microsoft.com/office/drawing/2014/main" val="1350029120"/>
                    </a:ext>
                  </a:extLst>
                </a:gridCol>
                <a:gridCol w="2989943">
                  <a:extLst>
                    <a:ext uri="{9D8B030D-6E8A-4147-A177-3AD203B41FA5}">
                      <a16:colId xmlns:a16="http://schemas.microsoft.com/office/drawing/2014/main" val="749587780"/>
                    </a:ext>
                  </a:extLst>
                </a:gridCol>
                <a:gridCol w="2385876">
                  <a:extLst>
                    <a:ext uri="{9D8B030D-6E8A-4147-A177-3AD203B41FA5}">
                      <a16:colId xmlns:a16="http://schemas.microsoft.com/office/drawing/2014/main" val="272886087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VI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20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Calidad del sistema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(1 a la 8)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20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Calidad de la información</a:t>
                      </a:r>
                    </a:p>
                    <a:p>
                      <a:pPr algn="ctr" rtl="0" fontAlgn="b"/>
                      <a:r>
                        <a:rPr lang="es-MX" sz="2000" dirty="0"/>
                        <a:t>(9 a la 15) </a:t>
                      </a:r>
                      <a:endParaRPr lang="es-MX" sz="2000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4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20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Calidad de la GUI</a:t>
                      </a:r>
                    </a:p>
                    <a:p>
                      <a:pPr algn="ctr" rtl="0" fontAlgn="b"/>
                      <a:r>
                        <a:rPr lang="es-MX" sz="2000" dirty="0"/>
                        <a:t>(16 a la 18)</a:t>
                      </a:r>
                      <a:endParaRPr lang="es-MX" sz="2000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804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844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Promedio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>
                          <a:effectLst/>
                          <a:latin typeface="+mn-lt"/>
                          <a:cs typeface="Calibri" panose="020F0502020204030204" pitchFamily="34" charset="0"/>
                        </a:rPr>
                        <a:t>5,472222222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>
                          <a:effectLst/>
                          <a:latin typeface="+mn-lt"/>
                          <a:cs typeface="Calibri" panose="020F0502020204030204" pitchFamily="34" charset="0"/>
                        </a:rPr>
                        <a:t>5,416666667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5.625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3487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Variación estándar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1,499742776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1,27747581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1.3169567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81644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16C86C7-5B9F-4D3A-BA29-FAFB8B6E0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31712"/>
              </p:ext>
            </p:extLst>
          </p:nvPr>
        </p:nvGraphicFramePr>
        <p:xfrm>
          <a:off x="1271724" y="4505725"/>
          <a:ext cx="9648552" cy="1943100"/>
        </p:xfrm>
        <a:graphic>
          <a:graphicData uri="http://schemas.openxmlformats.org/drawingml/2006/table">
            <a:tbl>
              <a:tblPr/>
              <a:tblGrid>
                <a:gridCol w="2095590">
                  <a:extLst>
                    <a:ext uri="{9D8B030D-6E8A-4147-A177-3AD203B41FA5}">
                      <a16:colId xmlns:a16="http://schemas.microsoft.com/office/drawing/2014/main" val="3165778749"/>
                    </a:ext>
                  </a:extLst>
                </a:gridCol>
                <a:gridCol w="2177143">
                  <a:extLst>
                    <a:ext uri="{9D8B030D-6E8A-4147-A177-3AD203B41FA5}">
                      <a16:colId xmlns:a16="http://schemas.microsoft.com/office/drawing/2014/main" val="1350029120"/>
                    </a:ext>
                  </a:extLst>
                </a:gridCol>
                <a:gridCol w="2989943">
                  <a:extLst>
                    <a:ext uri="{9D8B030D-6E8A-4147-A177-3AD203B41FA5}">
                      <a16:colId xmlns:a16="http://schemas.microsoft.com/office/drawing/2014/main" val="749587780"/>
                    </a:ext>
                  </a:extLst>
                </a:gridCol>
                <a:gridCol w="2385876">
                  <a:extLst>
                    <a:ext uri="{9D8B030D-6E8A-4147-A177-3AD203B41FA5}">
                      <a16:colId xmlns:a16="http://schemas.microsoft.com/office/drawing/2014/main" val="272886087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VII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20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Calidad del sistema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(1 a la 8)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20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Calidad de la información</a:t>
                      </a:r>
                    </a:p>
                    <a:p>
                      <a:pPr algn="ctr" rtl="0" fontAlgn="b"/>
                      <a:r>
                        <a:rPr lang="es-MX" sz="2000" dirty="0"/>
                        <a:t>(9 a la 15) </a:t>
                      </a:r>
                      <a:endParaRPr lang="es-MX" sz="2000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4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20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Calidad de la GUI</a:t>
                      </a:r>
                    </a:p>
                    <a:p>
                      <a:pPr algn="ctr" rtl="0" fontAlgn="b"/>
                      <a:r>
                        <a:rPr lang="es-MX" sz="2000" dirty="0"/>
                        <a:t>(16 a la 18)</a:t>
                      </a:r>
                      <a:endParaRPr lang="es-MX" sz="2000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8045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844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Promedio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6.111111111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>
                          <a:effectLst/>
                          <a:latin typeface="+mn-lt"/>
                          <a:cs typeface="Calibri" panose="020F0502020204030204" pitchFamily="34" charset="0"/>
                        </a:rPr>
                        <a:t>5.972222222</a:t>
                      </a:r>
                      <a:endParaRPr lang="es-MX" sz="2000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6.277777778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3487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Variación estándar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0.698322505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0.985621944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3.823457488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81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85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F0D18-A3A5-4204-AB85-E4D03C79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Graficar usando la gráfica de dispersión para el promedio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51371548-064A-404E-8DFC-90DCE92BF40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6604" y="1853248"/>
          <a:ext cx="5548892" cy="3193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16518B59-FDBC-42C3-90EC-B8B57EBC15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800420"/>
              </p:ext>
            </p:extLst>
          </p:nvPr>
        </p:nvGraphicFramePr>
        <p:xfrm>
          <a:off x="6219628" y="2153198"/>
          <a:ext cx="4736663" cy="2710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841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15C089FC-314B-44ED-BD17-C9C82F18235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63316" y="2213966"/>
          <a:ext cx="4692098" cy="268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DBC4005A-759B-4980-AB4B-87F2093C50FC}"/>
              </a:ext>
            </a:extLst>
          </p:cNvPr>
          <p:cNvSpPr txBox="1">
            <a:spLocks/>
          </p:cNvSpPr>
          <p:nvPr/>
        </p:nvSpPr>
        <p:spPr>
          <a:xfrm>
            <a:off x="646111" y="425009"/>
            <a:ext cx="9404723" cy="14005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600" dirty="0"/>
              <a:t>Graficar usando la gráfica de dispersión para la variación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15A9A859-1CA8-4E68-8AF7-A72B49920A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110712"/>
              </p:ext>
            </p:extLst>
          </p:nvPr>
        </p:nvGraphicFramePr>
        <p:xfrm>
          <a:off x="6242334" y="2137766"/>
          <a:ext cx="5086350" cy="3193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924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CFDA1-9C9D-4EA5-8EF3-6D133705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1" y="452718"/>
            <a:ext cx="8859343" cy="1400530"/>
          </a:xfrm>
        </p:spPr>
        <p:txBody>
          <a:bodyPr/>
          <a:lstStyle/>
          <a:p>
            <a:r>
              <a:rPr lang="es-MX" dirty="0"/>
              <a:t>Descripción del prototipo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5EECF5-E878-40CB-BA64-F5D89C135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1129" y="1558259"/>
            <a:ext cx="4352633" cy="46998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MX" dirty="0"/>
              <a:t>Para realizar el prototipo utilizamos Java y </a:t>
            </a:r>
            <a:r>
              <a:rPr lang="es-MX" dirty="0" err="1"/>
              <a:t>Netbeans</a:t>
            </a:r>
            <a:r>
              <a:rPr lang="es-MX" dirty="0"/>
              <a:t> para realizar la interfaz, decidimos utilizar este lenguaje para apegarnos lo más posible a nuestro modelo.</a:t>
            </a:r>
          </a:p>
          <a:p>
            <a:r>
              <a:rPr lang="es-ES" dirty="0"/>
              <a:t>En cuanto al primer modelo que diseñamos tratamos de diferenciar entre </a:t>
            </a:r>
            <a:r>
              <a:rPr lang="es-ES" dirty="0" err="1"/>
              <a:t>android</a:t>
            </a:r>
            <a:r>
              <a:rPr lang="es-ES" dirty="0"/>
              <a:t> y iOS con una interfaz “</a:t>
            </a:r>
            <a:r>
              <a:rPr lang="es-ES" dirty="0" err="1"/>
              <a:t>showBehavior</a:t>
            </a:r>
            <a:r>
              <a:rPr lang="es-ES" dirty="0"/>
              <a:t>” utilizada por mesa y celular, decidimos simplificarlo y a través de la clase Celular enviar la información del sistema.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7523E6-31F1-41EE-9924-22C78469D071}"/>
              </a:ext>
            </a:extLst>
          </p:cNvPr>
          <p:cNvSpPr txBox="1"/>
          <p:nvPr/>
        </p:nvSpPr>
        <p:spPr>
          <a:xfrm>
            <a:off x="662711" y="1411079"/>
            <a:ext cx="4588162" cy="53222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4" name="Imagen 4" descr="Imagen que contiene texto, captura de pantalla&#10;&#10;Descripción generada con confianza muy alta">
            <a:extLst>
              <a:ext uri="{FF2B5EF4-FFF2-40B4-BE49-F238E27FC236}">
                <a16:creationId xmlns:a16="http://schemas.microsoft.com/office/drawing/2014/main" id="{CADFB109-F88F-4B34-AF47-56FDADFAB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38" y="1411079"/>
            <a:ext cx="4013198" cy="499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8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17698-A23E-4B94-A5FE-9B10235336C2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Video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EC583-FC37-42D1-809E-85444832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18590"/>
            <a:ext cx="10252750" cy="1169968"/>
          </a:xfrm>
        </p:spPr>
        <p:txBody>
          <a:bodyPr>
            <a:normAutofit fontScale="90000"/>
          </a:bodyPr>
          <a:lstStyle/>
          <a:p>
            <a:r>
              <a:rPr lang="es-MX" dirty="0"/>
              <a:t>promedios y desviaciones estándar de cada respuesta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DEFCB09-7AFD-4F4F-A149-4ECBB1B926CD}"/>
              </a:ext>
            </a:extLst>
          </p:cNvPr>
          <p:cNvSpPr/>
          <p:nvPr/>
        </p:nvSpPr>
        <p:spPr>
          <a:xfrm>
            <a:off x="1156887" y="1740264"/>
            <a:ext cx="4022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+mj-lt"/>
              </a:rPr>
              <a:t>1.En general, estoy satisfecho con lo fácil que es utilizar el sistema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8DB1E362-F30A-4197-B8AB-D640CAF26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71126"/>
              </p:ext>
            </p:extLst>
          </p:nvPr>
        </p:nvGraphicFramePr>
        <p:xfrm>
          <a:off x="1237129" y="2518789"/>
          <a:ext cx="4858871" cy="1128307"/>
        </p:xfrm>
        <a:graphic>
          <a:graphicData uri="http://schemas.openxmlformats.org/drawingml/2006/table">
            <a:tbl>
              <a:tblPr/>
              <a:tblGrid>
                <a:gridCol w="2715366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2143505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dirty="0">
                          <a:effectLst/>
                        </a:rPr>
                        <a:t>Variación estándar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8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1.258305739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dirty="0">
                          <a:effectLst/>
                        </a:rPr>
                        <a:t>Promedio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dirty="0">
                          <a:effectLst/>
                          <a:latin typeface="+mj-lt"/>
                        </a:rPr>
                        <a:t>5.5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sp>
        <p:nvSpPr>
          <p:cNvPr id="13" name="Rectángulo 12">
            <a:extLst>
              <a:ext uri="{FF2B5EF4-FFF2-40B4-BE49-F238E27FC236}">
                <a16:creationId xmlns:a16="http://schemas.microsoft.com/office/drawing/2014/main" id="{0CF586DC-75C2-4607-BE50-C0FC9CE63C06}"/>
              </a:ext>
            </a:extLst>
          </p:cNvPr>
          <p:cNvSpPr/>
          <p:nvPr/>
        </p:nvSpPr>
        <p:spPr>
          <a:xfrm>
            <a:off x="1156887" y="4492661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+mj-lt"/>
              </a:rPr>
              <a:t>2. Es sencillo de utilizar el sistema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9171861E-93E3-4273-A47D-BC44E9086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69266"/>
              </p:ext>
            </p:extLst>
          </p:nvPr>
        </p:nvGraphicFramePr>
        <p:xfrm>
          <a:off x="1251676" y="5126380"/>
          <a:ext cx="4481808" cy="1128307"/>
        </p:xfrm>
        <a:graphic>
          <a:graphicData uri="http://schemas.openxmlformats.org/drawingml/2006/table">
            <a:tbl>
              <a:tblPr/>
              <a:tblGrid>
                <a:gridCol w="2696869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784939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dirty="0">
                          <a:effectLst/>
                        </a:rPr>
                        <a:t>Variación estándar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1,374368542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dirty="0">
                          <a:effectLst/>
                        </a:rPr>
                        <a:t>Promedio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5,666666667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FCC4A9CA-C548-44BA-8598-B64E24FF1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5363"/>
              </p:ext>
            </p:extLst>
          </p:nvPr>
        </p:nvGraphicFramePr>
        <p:xfrm>
          <a:off x="6515673" y="5126380"/>
          <a:ext cx="4481808" cy="1128307"/>
        </p:xfrm>
        <a:graphic>
          <a:graphicData uri="http://schemas.openxmlformats.org/drawingml/2006/table">
            <a:tbl>
              <a:tblPr/>
              <a:tblGrid>
                <a:gridCol w="2753018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728790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dirty="0">
                          <a:effectLst/>
                        </a:rPr>
                        <a:t>Variación estándar Versión II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000" b="0" i="0" u="none" strike="noStrike" noProof="0" dirty="0">
                          <a:solidFill>
                            <a:srgbClr val="000000"/>
                          </a:solidFill>
                          <a:latin typeface="+mj-lt"/>
                        </a:rPr>
                        <a:t>.687184271</a:t>
                      </a:r>
                      <a:endParaRPr lang="es-MX" sz="2000" b="0" i="0" u="none" strike="noStrike" noProof="0" dirty="0">
                        <a:effectLst/>
                        <a:latin typeface="+mj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dirty="0">
                          <a:effectLst/>
                        </a:rPr>
                        <a:t>Promedio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 rtl="0" fontAlgn="b">
                        <a:buFont typeface="Arial" panose="020B0604020202020204" pitchFamily="34" charset="0"/>
                        <a:buNone/>
                      </a:pPr>
                      <a:r>
                        <a:rPr lang="es-MX" sz="2000" dirty="0">
                          <a:latin typeface="+mj-lt"/>
                        </a:rPr>
                        <a:t>5.888888883</a:t>
                      </a:r>
                      <a:endParaRPr lang="es-MX" sz="2000" dirty="0">
                        <a:effectLst/>
                        <a:latin typeface="+mj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345EE653-BA9A-42B4-9031-33C18F5F8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604764"/>
              </p:ext>
            </p:extLst>
          </p:nvPr>
        </p:nvGraphicFramePr>
        <p:xfrm>
          <a:off x="6681927" y="2495598"/>
          <a:ext cx="4680431" cy="1128307"/>
        </p:xfrm>
        <a:graphic>
          <a:graphicData uri="http://schemas.openxmlformats.org/drawingml/2006/table">
            <a:tbl>
              <a:tblPr/>
              <a:tblGrid>
                <a:gridCol w="2794582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885849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dirty="0">
                          <a:effectLst/>
                        </a:rPr>
                        <a:t>Variación estándar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0.687184271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dirty="0">
                          <a:effectLst/>
                        </a:rPr>
                        <a:t>Promedio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6.166666667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98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8DB1E362-F30A-4197-B8AB-D640CAF26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31654"/>
              </p:ext>
            </p:extLst>
          </p:nvPr>
        </p:nvGraphicFramePr>
        <p:xfrm>
          <a:off x="1251678" y="1962453"/>
          <a:ext cx="4481808" cy="112830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dirty="0">
                          <a:effectLst/>
                          <a:latin typeface="+mj-lt"/>
                        </a:rPr>
                        <a:t>Variación estándar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8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1.572330189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dirty="0">
                          <a:effectLst/>
                          <a:latin typeface="+mj-lt"/>
                        </a:rPr>
                        <a:t>Promedio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dirty="0">
                          <a:effectLst/>
                          <a:latin typeface="+mj-lt"/>
                        </a:rPr>
                        <a:t>5.166666667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9171861E-93E3-4273-A47D-BC44E9086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277957"/>
              </p:ext>
            </p:extLst>
          </p:nvPr>
        </p:nvGraphicFramePr>
        <p:xfrm>
          <a:off x="1251678" y="4733906"/>
          <a:ext cx="4481808" cy="112830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dirty="0">
                          <a:effectLst/>
                          <a:latin typeface="+mj-lt"/>
                        </a:rPr>
                        <a:t>Variación estándar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1.8856181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dirty="0">
                          <a:effectLst/>
                          <a:latin typeface="+mj-lt"/>
                        </a:rPr>
                        <a:t>Promedio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5.33333333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0011FFE7-F932-4AB6-9AD5-DF5C2FBA2C04}"/>
              </a:ext>
            </a:extLst>
          </p:cNvPr>
          <p:cNvSpPr/>
          <p:nvPr/>
        </p:nvSpPr>
        <p:spPr>
          <a:xfrm>
            <a:off x="1251678" y="672621"/>
            <a:ext cx="4481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+mj-lt"/>
              </a:rPr>
              <a:t>3. Puedo efectivamente completar mi trabajo con el sistema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8A5932A-654B-4104-9BA2-D950407E87EE}"/>
              </a:ext>
            </a:extLst>
          </p:cNvPr>
          <p:cNvSpPr/>
          <p:nvPr/>
        </p:nvSpPr>
        <p:spPr>
          <a:xfrm>
            <a:off x="1179450" y="3810676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+mj-lt"/>
              </a:rPr>
              <a:t>6. Me siento cómodo con el sistema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FCC4A9CA-C548-44BA-8598-B64E24FF1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3355"/>
              </p:ext>
            </p:extLst>
          </p:nvPr>
        </p:nvGraphicFramePr>
        <p:xfrm>
          <a:off x="6458516" y="4733906"/>
          <a:ext cx="4481808" cy="112830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dirty="0">
                          <a:effectLst/>
                        </a:rPr>
                        <a:t>Variación estándar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 rtl="0" fontAlgn="b">
                        <a:buFont typeface="Arial" panose="020B0604020202020204" pitchFamily="34" charset="0"/>
                        <a:buNone/>
                      </a:pPr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Inconsolata"/>
                        </a:rPr>
                        <a:t>0.5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dirty="0">
                          <a:effectLst/>
                        </a:rPr>
                        <a:t>Promedio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 rtl="0" fontAlgn="b">
                        <a:buFont typeface="Arial" panose="020B0604020202020204" pitchFamily="34" charset="0"/>
                        <a:buNone/>
                      </a:pPr>
                      <a:r>
                        <a:rPr lang="es-MX" sz="2000" dirty="0">
                          <a:effectLst/>
                        </a:rPr>
                        <a:t>5.66666667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345EE653-BA9A-42B4-9031-33C18F5F8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81451"/>
              </p:ext>
            </p:extLst>
          </p:nvPr>
        </p:nvGraphicFramePr>
        <p:xfrm>
          <a:off x="6728811" y="1963573"/>
          <a:ext cx="4481808" cy="112830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dirty="0">
                          <a:effectLst/>
                        </a:rPr>
                        <a:t>Variación estándar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0.763762616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dirty="0">
                          <a:effectLst/>
                        </a:rPr>
                        <a:t>Promedio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6.5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47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D2FC678-57DC-4A5A-BCD8-FAED5DD70865}"/>
              </a:ext>
            </a:extLst>
          </p:cNvPr>
          <p:cNvSpPr/>
          <p:nvPr/>
        </p:nvSpPr>
        <p:spPr>
          <a:xfrm>
            <a:off x="1268218" y="893189"/>
            <a:ext cx="39021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7.Es fácil aprender a utilizar este sistema 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E4AA039-3499-420B-8852-1A1FFAAFC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04352"/>
              </p:ext>
            </p:extLst>
          </p:nvPr>
        </p:nvGraphicFramePr>
        <p:xfrm>
          <a:off x="1148296" y="1539520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  <a:latin typeface="+mj-lt"/>
                        </a:rPr>
                        <a:t>Variación estándar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1,414213562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  <a:latin typeface="+mj-lt"/>
                        </a:rPr>
                        <a:t>Promedio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B369BFE-E8E7-4351-835A-B40432677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91816"/>
              </p:ext>
            </p:extLst>
          </p:nvPr>
        </p:nvGraphicFramePr>
        <p:xfrm>
          <a:off x="6441974" y="1539520"/>
          <a:ext cx="4481808" cy="1189267"/>
        </p:xfrm>
        <a:graphic>
          <a:graphicData uri="http://schemas.openxmlformats.org/drawingml/2006/table">
            <a:tbl>
              <a:tblPr/>
              <a:tblGrid>
                <a:gridCol w="2587726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894082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Variación estándar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dirty="0">
                          <a:solidFill>
                            <a:schemeClr val="bg1"/>
                          </a:solidFill>
                        </a:rPr>
                        <a:t>0.577350269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Promedio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FBBE614A-7758-4441-BAAC-D8AE182C2ACC}"/>
              </a:ext>
            </a:extLst>
          </p:cNvPr>
          <p:cNvSpPr/>
          <p:nvPr/>
        </p:nvSpPr>
        <p:spPr>
          <a:xfrm>
            <a:off x="1268218" y="3362000"/>
            <a:ext cx="4481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8. Creo que me convertí productivo rápidamente con el sistema 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B74B060-AFD7-4391-9DA9-97D959884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23464"/>
              </p:ext>
            </p:extLst>
          </p:nvPr>
        </p:nvGraphicFramePr>
        <p:xfrm>
          <a:off x="1268218" y="4641544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Variación estándar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1.2133333516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Promedio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1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5,166666667​</a:t>
                      </a:r>
                      <a:endParaRPr lang="es-MX" sz="2000" dirty="0">
                        <a:effectLst/>
                        <a:latin typeface="+mj-lt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7B8978FE-85D6-460A-870A-958739CA9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128160"/>
              </p:ext>
            </p:extLst>
          </p:nvPr>
        </p:nvGraphicFramePr>
        <p:xfrm>
          <a:off x="6561896" y="4641543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Variación estándar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Inconsolata"/>
                        </a:rPr>
                        <a:t>0.471404521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Promedio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5.666666667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37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CF586DC-75C2-4607-BE50-C0FC9CE63C06}"/>
              </a:ext>
            </a:extLst>
          </p:cNvPr>
          <p:cNvSpPr/>
          <p:nvPr/>
        </p:nvSpPr>
        <p:spPr>
          <a:xfrm>
            <a:off x="784018" y="927990"/>
            <a:ext cx="5179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10. Cada vez que cometo un error al utilizar el sistema, se puede recuperar fácil y rápidamente 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9171861E-93E3-4273-A47D-BC44E9086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57131"/>
              </p:ext>
            </p:extLst>
          </p:nvPr>
        </p:nvGraphicFramePr>
        <p:xfrm>
          <a:off x="996511" y="2115037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Variación estándar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1,247219129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Promedio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5,333333333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sp>
        <p:nvSpPr>
          <p:cNvPr id="17" name="Rectángulo 16">
            <a:extLst>
              <a:ext uri="{FF2B5EF4-FFF2-40B4-BE49-F238E27FC236}">
                <a16:creationId xmlns:a16="http://schemas.microsoft.com/office/drawing/2014/main" id="{C8A5932A-654B-4104-9BA2-D950407E87EE}"/>
              </a:ext>
            </a:extLst>
          </p:cNvPr>
          <p:cNvSpPr/>
          <p:nvPr/>
        </p:nvSpPr>
        <p:spPr>
          <a:xfrm>
            <a:off x="977982" y="3717177"/>
            <a:ext cx="45188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11. La información (los mensajes en pantalla, y </a:t>
            </a:r>
          </a:p>
          <a:p>
            <a:r>
              <a:rPr lang="es-MX" dirty="0"/>
              <a:t>otra documentación), </a:t>
            </a:r>
          </a:p>
          <a:p>
            <a:r>
              <a:rPr lang="es-MX" dirty="0"/>
              <a:t>proporcionada con el sistema es clara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FCC4A9CA-C548-44BA-8598-B64E24FF1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35461"/>
              </p:ext>
            </p:extLst>
          </p:nvPr>
        </p:nvGraphicFramePr>
        <p:xfrm>
          <a:off x="996511" y="4928684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Variación estándar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1.3437096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Promedio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5,166666667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0AB1A62F-34F9-4E43-A874-0245F36B9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23995"/>
              </p:ext>
            </p:extLst>
          </p:nvPr>
        </p:nvGraphicFramePr>
        <p:xfrm>
          <a:off x="6157318" y="2115038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Variación estándar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Inconsolata"/>
                        </a:rPr>
                        <a:t>0.5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Promedio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</a:rPr>
                        <a:t>6.5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EA84C2C8-34CC-4D40-8062-D9BCAC7B8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40358"/>
              </p:ext>
            </p:extLst>
          </p:nvPr>
        </p:nvGraphicFramePr>
        <p:xfrm>
          <a:off x="6096000" y="4928683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Variación estándar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0.942809042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Promedio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5.666666667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11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AF567C7-1B91-4F58-8BE1-BC3F5E26DBA4}"/>
              </a:ext>
            </a:extLst>
          </p:cNvPr>
          <p:cNvSpPr/>
          <p:nvPr/>
        </p:nvSpPr>
        <p:spPr>
          <a:xfrm>
            <a:off x="793665" y="1319062"/>
            <a:ext cx="5758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+mj-lt"/>
              </a:rPr>
              <a:t>12. Es fácil encontrar la información que necesito 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D5E7405-8CC5-403F-8349-FE2DE1B26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48037"/>
              </p:ext>
            </p:extLst>
          </p:nvPr>
        </p:nvGraphicFramePr>
        <p:xfrm>
          <a:off x="793665" y="2112448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Variación estándar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1,490711985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Promedio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5,333333333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A83061DD-066C-437B-A805-AE06454D90A3}"/>
              </a:ext>
            </a:extLst>
          </p:cNvPr>
          <p:cNvSpPr/>
          <p:nvPr/>
        </p:nvSpPr>
        <p:spPr>
          <a:xfrm>
            <a:off x="793665" y="36196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+mj-lt"/>
              </a:rPr>
              <a:t>13. La información proporcionada por el sistema </a:t>
            </a:r>
          </a:p>
          <a:p>
            <a:r>
              <a:rPr lang="es-MX" dirty="0">
                <a:latin typeface="+mj-lt"/>
              </a:rPr>
              <a:t>es fácil de entender 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9A292CE-F71D-49C1-B369-48FE6F4CD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64947"/>
              </p:ext>
            </p:extLst>
          </p:nvPr>
        </p:nvGraphicFramePr>
        <p:xfrm>
          <a:off x="793665" y="4532190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Variación estándar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1,247219129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Promedio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5,666666667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93F8C16-8543-4B68-905B-6E6FDEB7A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7253"/>
              </p:ext>
            </p:extLst>
          </p:nvPr>
        </p:nvGraphicFramePr>
        <p:xfrm>
          <a:off x="6517955" y="2006315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Variación estándar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0.471404521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Promedio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6.333333333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0A44AAA7-04E2-43C8-854D-B9FB3C91E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74593"/>
              </p:ext>
            </p:extLst>
          </p:nvPr>
        </p:nvGraphicFramePr>
        <p:xfrm>
          <a:off x="6517955" y="4532190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Variación estándar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0.471404521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Promedio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6.666666667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2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53719B5-2CD6-4A82-8A91-F9DB4A3E75D9}"/>
              </a:ext>
            </a:extLst>
          </p:cNvPr>
          <p:cNvSpPr/>
          <p:nvPr/>
        </p:nvSpPr>
        <p:spPr>
          <a:xfrm>
            <a:off x="1210114" y="1078592"/>
            <a:ext cx="39021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14. La información es eficaz para ayudar a completar las tareas 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B70E2F1-CF25-441C-AAF5-170BA80A4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57993"/>
              </p:ext>
            </p:extLst>
          </p:nvPr>
        </p:nvGraphicFramePr>
        <p:xfrm>
          <a:off x="1210114" y="1996275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  <a:latin typeface="+mj-lt"/>
                        </a:rPr>
                        <a:t>Variación estándar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1,247219129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  <a:latin typeface="+mj-lt"/>
                        </a:rPr>
                        <a:t>Promedio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5,666666667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74E930A3-6CA0-46B8-B8A2-781A6B2E304F}"/>
              </a:ext>
            </a:extLst>
          </p:cNvPr>
          <p:cNvSpPr/>
          <p:nvPr/>
        </p:nvSpPr>
        <p:spPr>
          <a:xfrm>
            <a:off x="1330036" y="3707893"/>
            <a:ext cx="4481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15. La organización de la información en las pantallas del sistema está clara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F91EC80-5F19-49F1-93A7-4F999F94B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00458"/>
              </p:ext>
            </p:extLst>
          </p:nvPr>
        </p:nvGraphicFramePr>
        <p:xfrm>
          <a:off x="1210114" y="4876575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  <a:latin typeface="+mj-lt"/>
                        </a:rPr>
                        <a:t>Variación estándar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0,9428090416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  <a:latin typeface="+mj-lt"/>
                        </a:rPr>
                        <a:t>Promedio Versión 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5,333333333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836E776-B144-41C3-94C9-60338D5B9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72255"/>
              </p:ext>
            </p:extLst>
          </p:nvPr>
        </p:nvGraphicFramePr>
        <p:xfrm>
          <a:off x="6617539" y="1996275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Variación estándar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0.372677996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</a:rPr>
                        <a:t>Promedio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6.166666667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E4F77DD-5C90-448B-9743-4EF4A9B48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131641"/>
              </p:ext>
            </p:extLst>
          </p:nvPr>
        </p:nvGraphicFramePr>
        <p:xfrm>
          <a:off x="6617539" y="4876575"/>
          <a:ext cx="4481808" cy="1189267"/>
        </p:xfrm>
        <a:graphic>
          <a:graphicData uri="http://schemas.openxmlformats.org/drawingml/2006/table">
            <a:tbl>
              <a:tblPr/>
              <a:tblGrid>
                <a:gridCol w="2498707">
                  <a:extLst>
                    <a:ext uri="{9D8B030D-6E8A-4147-A177-3AD203B41FA5}">
                      <a16:colId xmlns:a16="http://schemas.microsoft.com/office/drawing/2014/main" val="745135420"/>
                    </a:ext>
                  </a:extLst>
                </a:gridCol>
                <a:gridCol w="1983101">
                  <a:extLst>
                    <a:ext uri="{9D8B030D-6E8A-4147-A177-3AD203B41FA5}">
                      <a16:colId xmlns:a16="http://schemas.microsoft.com/office/drawing/2014/main" val="530024458"/>
                    </a:ext>
                  </a:extLst>
                </a:gridCol>
              </a:tblGrid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  <a:latin typeface="+mj-lt"/>
                        </a:rPr>
                        <a:t>Variación estándar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b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0.957427108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26565"/>
                  </a:ext>
                </a:extLst>
              </a:tr>
              <a:tr h="541567">
                <a:tc>
                  <a:txBody>
                    <a:bodyPr/>
                    <a:lstStyle/>
                    <a:p>
                      <a:pPr rtl="0" fontAlgn="b"/>
                      <a:r>
                        <a:rPr lang="es-MX" sz="2000" dirty="0">
                          <a:effectLst/>
                          <a:latin typeface="+mj-lt"/>
                        </a:rPr>
                        <a:t>Promedio Versión 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MX" sz="2000" dirty="0">
                          <a:effectLst/>
                          <a:latin typeface="+mj-lt"/>
                        </a:rPr>
                        <a:t>4.5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5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462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355</TotalTime>
  <Words>628</Words>
  <Application>Microsoft Office PowerPoint</Application>
  <PresentationFormat>Panorámica</PresentationFormat>
  <Paragraphs>197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Inconsolata</vt:lpstr>
      <vt:lpstr>Wingdings 3</vt:lpstr>
      <vt:lpstr>Ion</vt:lpstr>
      <vt:lpstr>Mesa Interactiva  versión 2</vt:lpstr>
      <vt:lpstr>Descripción del prototipo</vt:lpstr>
      <vt:lpstr>Presentación de PowerPoint</vt:lpstr>
      <vt:lpstr>promedios y desviaciones estándar de cada respuesta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Promedios y desviaciones estándar de los siguientes grupos</vt:lpstr>
      <vt:lpstr>Graficar usando la gráfica de dispersión para el promedio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Mesa Interactiva</dc:title>
  <dc:creator>valeria vera</dc:creator>
  <cp:lastModifiedBy>valeria vera</cp:lastModifiedBy>
  <cp:revision>75</cp:revision>
  <dcterms:created xsi:type="dcterms:W3CDTF">2019-01-14T19:25:30Z</dcterms:created>
  <dcterms:modified xsi:type="dcterms:W3CDTF">2019-02-18T07:23:05Z</dcterms:modified>
</cp:coreProperties>
</file>