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02" r:id="rId5"/>
    <p:sldId id="303" r:id="rId6"/>
    <p:sldId id="324" r:id="rId7"/>
    <p:sldId id="304" r:id="rId8"/>
    <p:sldId id="318" r:id="rId9"/>
    <p:sldId id="319" r:id="rId10"/>
    <p:sldId id="320" r:id="rId11"/>
    <p:sldId id="322" r:id="rId12"/>
    <p:sldId id="323" r:id="rId13"/>
    <p:sldId id="321"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780" autoAdjust="0"/>
  </p:normalViewPr>
  <p:slideViewPr>
    <p:cSldViewPr snapToGrid="0">
      <p:cViewPr varScale="1">
        <p:scale>
          <a:sx n="55" d="100"/>
          <a:sy n="55" d="100"/>
        </p:scale>
        <p:origin x="984" y="4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Built into the Power BI experience</a:t>
            </a:r>
            <a:r>
              <a:rPr lang="en-US" b="0" baseline="0" dirty="0"/>
              <a:t> is the ability for users to glean additional information “on-the-fly” via a natural language question and answer paradigm, as well as providing quick “insights” into a dashboard, report, or the associated data based on intelligent analysis of current datasets. Power BI makes it easy to access these features by keeping the front and center during the user experience.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optional Azure Service, Power BI Embedded is the mechanism used by app developers to surface Power BI data and data experiences</a:t>
            </a:r>
            <a:r>
              <a:rPr lang="en-US" baseline="0" dirty="0"/>
              <a:t> in</a:t>
            </a:r>
            <a:r>
              <a:rPr lang="en-US" dirty="0"/>
              <a:t> their applications. Although Power BI Embedded is a paid service, end-users don’t need Power BI accounts to use services</a:t>
            </a:r>
            <a:r>
              <a:rPr lang="en-US" baseline="0" dirty="0"/>
              <a:t> or applications exposed via Power BI Embedded</a:t>
            </a:r>
            <a:r>
              <a:rPr lang="en-US" dirty="0"/>
              <a:t>. Power BI Embedded is quickly</a:t>
            </a:r>
            <a:r>
              <a:rPr lang="en-US" baseline="0" dirty="0"/>
              <a:t> become the primary Business Intelligence integration mechanism for developers previously creating solutions with older tools and technologies such as SQL Server Reporting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47160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Power BI is a set of services and tools that</a:t>
            </a:r>
            <a:r>
              <a:rPr lang="en-US" sz="1200" kern="1200" baseline="0" dirty="0">
                <a:solidFill>
                  <a:schemeClr val="tx1"/>
                </a:solidFill>
                <a:effectLst/>
                <a:latin typeface="+mn-lt"/>
                <a:ea typeface="+mn-ea"/>
                <a:cs typeface="+mn-cs"/>
              </a:rPr>
              <a:t> serve as building blocks for creating powerful Business Intelligence experiences. The primary elements of the Power BI design experience are Visualizations, Datasets (or connections to data stores and services), Reports, Dashboards, and Tiles. The elements are combined into an experience that gets published and shared to users in your organization.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59207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primary goal of Microsoft Power BI is to enable</a:t>
            </a:r>
            <a:r>
              <a:rPr lang="en-US" sz="1200" kern="1200" baseline="0" dirty="0">
                <a:solidFill>
                  <a:schemeClr val="tx1"/>
                </a:solidFill>
                <a:effectLst/>
                <a:latin typeface="+mn-lt"/>
                <a:ea typeface="+mn-ea"/>
                <a:cs typeface="+mn-cs"/>
              </a:rPr>
              <a:t> report creators, managers, and stakeholders to connect to any data source necessary to create a unified experience that makes sense to audiences and viewers of the content. Along with full support for more typical, legacy systems such as an Excel spreadsheet or SQL Server database, Power BI can authenticate and access data across a wide variety of data sources via “Connectors”, including </a:t>
            </a:r>
            <a:r>
              <a:rPr lang="en-US" dirty="0"/>
              <a:t>Azure,</a:t>
            </a:r>
            <a:r>
              <a:rPr lang="en-US" baseline="0" dirty="0"/>
              <a:t> </a:t>
            </a:r>
            <a:r>
              <a:rPr lang="en-US" dirty="0"/>
              <a:t>Oracle, or even external services such as Facebook, Salesforce, or </a:t>
            </a:r>
            <a:r>
              <a:rPr lang="en-US" dirty="0" err="1"/>
              <a:t>MailChimp</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Visualizations</a:t>
            </a:r>
            <a:r>
              <a:rPr lang="en-US" baseline="0" dirty="0"/>
              <a:t> or “Visuals”</a:t>
            </a:r>
            <a:r>
              <a:rPr lang="en-US" dirty="0"/>
              <a:t> are the end-result of any Business Intelligence effort.</a:t>
            </a:r>
            <a:r>
              <a:rPr lang="en-US" baseline="0" dirty="0"/>
              <a:t> Ultimately, the aim is to access </a:t>
            </a:r>
            <a:r>
              <a:rPr lang="en-US" dirty="0"/>
              <a:t>data, any</a:t>
            </a:r>
            <a:r>
              <a:rPr lang="en-US" baseline="0" dirty="0"/>
              <a:t> data that makes sense in our organization, and </a:t>
            </a:r>
            <a:r>
              <a:rPr lang="en-US" dirty="0"/>
              <a:t>present it to users in a meaningful, compelling, interactive, and insightful way.</a:t>
            </a:r>
            <a:r>
              <a:rPr lang="en-US" baseline="0" dirty="0"/>
              <a:t> </a:t>
            </a:r>
            <a:r>
              <a:rPr lang="en-US" dirty="0"/>
              <a:t>Power BI exposes</a:t>
            </a:r>
            <a:r>
              <a:rPr lang="en-US" baseline="0" dirty="0"/>
              <a:t> a large number of out-of-the-box visualizations found in common Business Intelligence tools, such as numerous graphs, charts, maps, and filters, while also enabling visualization “extensibility” for creating organization-specific or scenario-specific custom visuals to be created by developers and power users.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40776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content, typically</a:t>
            </a:r>
            <a:r>
              <a:rPr lang="en-US" sz="1200" kern="1200" baseline="0" dirty="0">
                <a:solidFill>
                  <a:schemeClr val="tx1"/>
                </a:solidFill>
                <a:effectLst/>
                <a:latin typeface="+mn-lt"/>
                <a:ea typeface="+mn-ea"/>
                <a:cs typeface="+mn-cs"/>
              </a:rPr>
              <a:t> in the form of Reports and Dashboards, can be shared and published (securely if necessary) for viewing over the web as well as printing and exporting reports to numerous supported formats. Entire Power BI experiences, along with the essential dependences (like Dashboards, associated Reports, and the underlying Datasets) can easily be packaged into Power BI “Content Packs” for distribution in an organization. Content Packs are then available to the appropriate users within their Power BI experience automatically. OneDrive for Business can be used as well as the source for you content as well, making it easy to leverage built in permission and security trimming, as well as more document-centric features such as versioning.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9987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10/17/2019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TW" altLang="en-US" dirty="0"/>
              <a:t>使用</a:t>
            </a:r>
            <a:r>
              <a:rPr lang="en-US" dirty="0"/>
              <a:t>Microsoft Power BI</a:t>
            </a:r>
            <a:r>
              <a:rPr lang="zh-TW" altLang="en-US" dirty="0"/>
              <a:t>探索和可視化數據</a:t>
            </a:r>
            <a:endParaRPr lang="en-US" dirty="0"/>
          </a:p>
        </p:txBody>
      </p:sp>
      <p:sp>
        <p:nvSpPr>
          <p:cNvPr id="3" name="Subtitle 2"/>
          <p:cNvSpPr>
            <a:spLocks noGrp="1"/>
          </p:cNvSpPr>
          <p:nvPr>
            <p:ph type="subTitle" idx="1"/>
          </p:nvPr>
        </p:nvSpPr>
        <p:spPr/>
        <p:txBody>
          <a:bodyPr/>
          <a:lstStyle/>
          <a:p>
            <a:r>
              <a:rPr lang="zh-TW" altLang="en-US" dirty="0">
                <a:solidFill>
                  <a:srgbClr val="FFFF00"/>
                </a:solidFill>
              </a:rPr>
              <a:t>謝坤達</a:t>
            </a:r>
            <a:r>
              <a:rPr lang="en-US" dirty="0">
                <a:solidFill>
                  <a:srgbClr val="FFFF00"/>
                </a:solidFill>
              </a:rPr>
              <a:t>]</a:t>
            </a:r>
          </a:p>
          <a:p>
            <a:r>
              <a:rPr lang="en-US" dirty="0">
                <a:solidFill>
                  <a:srgbClr val="FFFF00"/>
                </a:solidFill>
              </a:rPr>
              <a:t>[ jumbokh@gmail.com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探索數據</a:t>
            </a:r>
            <a:endParaRPr lang="en-US" dirty="0"/>
          </a:p>
        </p:txBody>
      </p:sp>
      <p:sp>
        <p:nvSpPr>
          <p:cNvPr id="3" name="Content Placeholder 2"/>
          <p:cNvSpPr>
            <a:spLocks noGrp="1"/>
          </p:cNvSpPr>
          <p:nvPr>
            <p:ph idx="1"/>
          </p:nvPr>
        </p:nvSpPr>
        <p:spPr>
          <a:xfrm>
            <a:off x="838199" y="1825624"/>
            <a:ext cx="5170715" cy="4408027"/>
          </a:xfrm>
        </p:spPr>
        <p:txBody>
          <a:bodyPr>
            <a:normAutofit/>
          </a:bodyPr>
          <a:lstStyle/>
          <a:p>
            <a:pPr marL="687388" indent="-342900"/>
            <a:r>
              <a:rPr lang="zh-TW" altLang="en-US" dirty="0"/>
              <a:t>使用快速見解</a:t>
            </a:r>
            <a:endParaRPr lang="en-US" altLang="zh-TW" dirty="0"/>
          </a:p>
          <a:p>
            <a:pPr marL="687388" indent="-342900"/>
            <a:r>
              <a:rPr lang="zh-TW" altLang="en-US" dirty="0"/>
              <a:t>用自然語言提問</a:t>
            </a:r>
            <a:endParaRPr lang="en-US" altLang="zh-TW" dirty="0"/>
          </a:p>
          <a:p>
            <a:pPr marL="687388" indent="-342900"/>
            <a:r>
              <a:rPr lang="zh-TW" altLang="en-US" dirty="0"/>
              <a:t>創建自定義的問答建議</a:t>
            </a:r>
            <a:endParaRPr lang="en-US" altLang="zh-TW" dirty="0"/>
          </a:p>
          <a:p>
            <a:pPr marL="687388" indent="-342900"/>
            <a:r>
              <a:rPr lang="zh-TW" altLang="en-US" dirty="0"/>
              <a:t>與您的組織共享儀表板</a:t>
            </a:r>
            <a:endParaRPr lang="en-US" altLang="zh-TW" dirty="0"/>
          </a:p>
          <a:p>
            <a:pPr marL="687388" indent="-342900"/>
            <a:r>
              <a:rPr lang="zh-TW" altLang="en-US" dirty="0"/>
              <a:t>編輯圖塊詳細信息</a:t>
            </a:r>
            <a:endParaRPr lang="en-US" dirty="0"/>
          </a:p>
        </p:txBody>
      </p:sp>
      <p:pic>
        <p:nvPicPr>
          <p:cNvPr id="7" name="Picture 6"/>
          <p:cNvPicPr>
            <a:picLocks noChangeAspect="1"/>
          </p:cNvPicPr>
          <p:nvPr/>
        </p:nvPicPr>
        <p:blipFill>
          <a:blip r:embed="rId3"/>
          <a:stretch>
            <a:fillRect/>
          </a:stretch>
        </p:blipFill>
        <p:spPr>
          <a:xfrm>
            <a:off x="6301269" y="1825624"/>
            <a:ext cx="5052531" cy="4052219"/>
          </a:xfrm>
          <a:prstGeom prst="rect">
            <a:avLst/>
          </a:prstGeom>
          <a:ln>
            <a:solidFill>
              <a:srgbClr val="212121"/>
            </a:solidFill>
          </a:ln>
        </p:spPr>
      </p:pic>
    </p:spTree>
    <p:extLst>
      <p:ext uri="{BB962C8B-B14F-4D97-AF65-F5344CB8AC3E}">
        <p14:creationId xmlns:p14="http://schemas.microsoft.com/office/powerpoint/2010/main" val="170176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數據分析表達式</a:t>
            </a:r>
            <a:endParaRPr lang="en-US" dirty="0"/>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altLang="zh-TW" dirty="0"/>
              <a:t>DAX</a:t>
            </a:r>
            <a:r>
              <a:rPr lang="zh-TW" altLang="en-US" dirty="0"/>
              <a:t>是函數，運算符和常量的集合，可在公式或表達式中使用它們來計算和返回一個或多個值。</a:t>
            </a:r>
            <a:endParaRPr lang="en-US" dirty="0"/>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zh-TW" altLang="en-US" b="1" dirty="0"/>
              <a:t>聚合後對行集合的度量計算。</a:t>
            </a:r>
            <a:endParaRPr lang="en-US" altLang="zh-TW" b="1" dirty="0"/>
          </a:p>
          <a:p>
            <a:pPr marL="687388" indent="-342900"/>
            <a:r>
              <a:rPr lang="zh-TW" altLang="en-US" b="1" dirty="0"/>
              <a:t>聚合之前，對每個單獨的行進行計算列計算。</a:t>
            </a:r>
            <a:endParaRPr lang="en-US" dirty="0"/>
          </a:p>
        </p:txBody>
      </p:sp>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a:t>
            </a:r>
            <a:r>
              <a:rPr lang="zh-TW" altLang="en-US" dirty="0"/>
              <a:t>服務整合</a:t>
            </a:r>
            <a:endParaRPr lang="en-US" dirty="0"/>
          </a:p>
        </p:txBody>
      </p:sp>
      <p:sp>
        <p:nvSpPr>
          <p:cNvPr id="7" name="Content Placeholder 2"/>
          <p:cNvSpPr>
            <a:spLocks noGrp="1"/>
          </p:cNvSpPr>
          <p:nvPr>
            <p:ph idx="1"/>
          </p:nvPr>
        </p:nvSpPr>
        <p:spPr>
          <a:xfrm>
            <a:off x="838200" y="1825625"/>
            <a:ext cx="3904622" cy="4200826"/>
          </a:xfrm>
        </p:spPr>
        <p:txBody>
          <a:bodyPr>
            <a:normAutofit/>
          </a:bodyPr>
          <a:lstStyle/>
          <a:p>
            <a:pPr marL="0" indent="0">
              <a:buNone/>
            </a:pPr>
            <a:r>
              <a:rPr lang="zh-TW" altLang="en-US" dirty="0"/>
              <a:t>通過</a:t>
            </a:r>
            <a:r>
              <a:rPr lang="en-US" dirty="0"/>
              <a:t>Power BI </a:t>
            </a:r>
            <a:r>
              <a:rPr lang="zh-TW" altLang="en-US" dirty="0"/>
              <a:t>嵌入可以促進</a:t>
            </a:r>
            <a:r>
              <a:rPr lang="en-US" dirty="0"/>
              <a:t>Power BI</a:t>
            </a:r>
            <a:r>
              <a:rPr lang="zh-TW" altLang="en-US" dirty="0"/>
              <a:t>服務整合。 </a:t>
            </a:r>
            <a:r>
              <a:rPr lang="en-US" dirty="0"/>
              <a:t>Power BI </a:t>
            </a:r>
            <a:r>
              <a:rPr lang="zh-TW" altLang="en-US" dirty="0"/>
              <a:t>嵌入是一項</a:t>
            </a:r>
            <a:r>
              <a:rPr lang="en-US" dirty="0"/>
              <a:t>Azure</a:t>
            </a:r>
            <a:r>
              <a:rPr lang="zh-TW" altLang="en-US" dirty="0"/>
              <a:t>服務，使開發人員能夠在其應用程序中展現</a:t>
            </a:r>
            <a:r>
              <a:rPr lang="en-US" dirty="0"/>
              <a:t>Power BI</a:t>
            </a:r>
            <a:r>
              <a:rPr lang="zh-TW" altLang="en-US" dirty="0"/>
              <a:t>數據體驗。</a:t>
            </a:r>
            <a:endParaRPr lang="en-US" dirty="0"/>
          </a:p>
        </p:txBody>
      </p:sp>
      <p:grpSp>
        <p:nvGrpSpPr>
          <p:cNvPr id="45" name="Group 44"/>
          <p:cNvGrpSpPr/>
          <p:nvPr/>
        </p:nvGrpSpPr>
        <p:grpSpPr>
          <a:xfrm>
            <a:off x="5925370" y="1772823"/>
            <a:ext cx="5609302" cy="4003875"/>
            <a:chOff x="5684209" y="2022576"/>
            <a:chExt cx="5609302" cy="4003875"/>
          </a:xfrm>
        </p:grpSpPr>
        <p:sp>
          <p:nvSpPr>
            <p:cNvPr id="14" name="Frame 13"/>
            <p:cNvSpPr/>
            <p:nvPr/>
          </p:nvSpPr>
          <p:spPr>
            <a:xfrm>
              <a:off x="9605388" y="4873726"/>
              <a:ext cx="1688123" cy="1152725"/>
            </a:xfrm>
            <a:prstGeom prst="frame">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a:t>
              </a:r>
            </a:p>
          </p:txBody>
        </p:sp>
        <p:sp>
          <p:nvSpPr>
            <p:cNvPr id="15" name="Rectangle 14"/>
            <p:cNvSpPr/>
            <p:nvPr/>
          </p:nvSpPr>
          <p:spPr>
            <a:xfrm>
              <a:off x="9826033" y="4041850"/>
              <a:ext cx="1246832" cy="612648"/>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WORKSPACE</a:t>
              </a:r>
            </a:p>
          </p:txBody>
        </p:sp>
        <p:sp>
          <p:nvSpPr>
            <p:cNvPr id="16" name="Rectangle 15"/>
            <p:cNvSpPr/>
            <p:nvPr/>
          </p:nvSpPr>
          <p:spPr>
            <a:xfrm>
              <a:off x="7665636" y="3434206"/>
              <a:ext cx="1536982" cy="1827936"/>
            </a:xfrm>
            <a:prstGeom prst="rect">
              <a:avLst/>
            </a:prstGeom>
            <a:solidFill>
              <a:srgbClr val="21212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WORKSPACES</a:t>
              </a:r>
            </a:p>
          </p:txBody>
        </p:sp>
        <p:sp>
          <p:nvSpPr>
            <p:cNvPr id="18" name="Flowchart: Multidocument 17"/>
            <p:cNvSpPr/>
            <p:nvPr/>
          </p:nvSpPr>
          <p:spPr>
            <a:xfrm>
              <a:off x="5824915" y="3566382"/>
              <a:ext cx="1167269" cy="1561349"/>
            </a:xfrm>
            <a:prstGeom prst="flowChartMultidocument">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AZURE</a:t>
              </a:r>
            </a:p>
            <a:p>
              <a:pPr algn="ctr"/>
              <a:r>
                <a:rPr lang="en-US" sz="1200" dirty="0">
                  <a:solidFill>
                    <a:schemeClr val="bg1"/>
                  </a:solidFill>
                </a:rPr>
                <a:t>DATA</a:t>
              </a:r>
            </a:p>
            <a:p>
              <a:pPr algn="ctr"/>
              <a:endParaRPr lang="en-US" dirty="0">
                <a:solidFill>
                  <a:schemeClr val="bg1"/>
                </a:solidFill>
              </a:endParaRPr>
            </a:p>
            <a:p>
              <a:pPr algn="ctr"/>
              <a:endParaRPr lang="en-US" dirty="0">
                <a:solidFill>
                  <a:schemeClr val="bg1"/>
                </a:solidFill>
              </a:endParaRPr>
            </a:p>
          </p:txBody>
        </p:sp>
        <p:sp>
          <p:nvSpPr>
            <p:cNvPr id="17" name="Flowchart: Magnetic Disk 16"/>
            <p:cNvSpPr/>
            <p:nvPr/>
          </p:nvSpPr>
          <p:spPr>
            <a:xfrm>
              <a:off x="6281689" y="4465282"/>
              <a:ext cx="733530" cy="934566"/>
            </a:xfrm>
            <a:prstGeom prst="flowChartMagneticDisk">
              <a:avLst/>
            </a:prstGeom>
            <a:solidFill>
              <a:srgbClr val="5095D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Flowchart: Alternate Process 19"/>
            <p:cNvSpPr/>
            <p:nvPr/>
          </p:nvSpPr>
          <p:spPr>
            <a:xfrm>
              <a:off x="7635074" y="2329767"/>
              <a:ext cx="1597688" cy="720916"/>
            </a:xfrm>
            <a:prstGeom prst="flowChartAlternateProcess">
              <a:avLst/>
            </a:prstGeom>
            <a:solidFill>
              <a:schemeClr val="accent1">
                <a:lumMod val="75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AZURE</a:t>
              </a:r>
            </a:p>
            <a:p>
              <a:pPr algn="ctr"/>
              <a:r>
                <a:rPr lang="en-US" sz="1200" dirty="0">
                  <a:solidFill>
                    <a:schemeClr val="bg1"/>
                  </a:solidFill>
                </a:rPr>
                <a:t>SUBSCRIPTION</a:t>
              </a:r>
            </a:p>
          </p:txBody>
        </p:sp>
        <p:cxnSp>
          <p:nvCxnSpPr>
            <p:cNvPr id="22" name="Straight Arrow Connector 21"/>
            <p:cNvCxnSpPr>
              <a:stCxn id="18" idx="3"/>
              <a:endCxn id="16" idx="1"/>
            </p:cNvCxnSpPr>
            <p:nvPr/>
          </p:nvCxnSpPr>
          <p:spPr>
            <a:xfrm>
              <a:off x="6992184" y="4347057"/>
              <a:ext cx="673452" cy="1117"/>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2"/>
              <a:endCxn id="16" idx="0"/>
            </p:cNvCxnSpPr>
            <p:nvPr/>
          </p:nvCxnSpPr>
          <p:spPr>
            <a:xfrm>
              <a:off x="8433918" y="3050683"/>
              <a:ext cx="209" cy="383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a:endCxn id="15" idx="1"/>
            </p:cNvCxnSpPr>
            <p:nvPr/>
          </p:nvCxnSpPr>
          <p:spPr>
            <a:xfrm>
              <a:off x="9202618" y="4348174"/>
              <a:ext cx="623415" cy="0"/>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4" idx="0"/>
            </p:cNvCxnSpPr>
            <p:nvPr/>
          </p:nvCxnSpPr>
          <p:spPr>
            <a:xfrm>
              <a:off x="10449449" y="4654498"/>
              <a:ext cx="1" cy="219228"/>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684209" y="2022576"/>
              <a:ext cx="1448680" cy="1058252"/>
            </a:xfrm>
            <a:prstGeom prst="ellipse">
              <a:avLst/>
            </a:prstGeom>
            <a:solidFill>
              <a:schemeClr val="bg1">
                <a:lumMod val="85000"/>
              </a:schemeClr>
            </a:solidFill>
            <a:ln>
              <a:solidFill>
                <a:srgbClr val="2121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DEVELOPER</a:t>
              </a:r>
            </a:p>
          </p:txBody>
        </p:sp>
        <p:cxnSp>
          <p:nvCxnSpPr>
            <p:cNvPr id="31" name="Straight Arrow Connector 30"/>
            <p:cNvCxnSpPr>
              <a:stCxn id="29" idx="6"/>
              <a:endCxn id="20" idx="1"/>
            </p:cNvCxnSpPr>
            <p:nvPr/>
          </p:nvCxnSpPr>
          <p:spPr>
            <a:xfrm>
              <a:off x="7132889" y="2551702"/>
              <a:ext cx="502185" cy="138523"/>
            </a:xfrm>
            <a:prstGeom prst="straightConnector1">
              <a:avLst/>
            </a:prstGeom>
            <a:ln>
              <a:solidFill>
                <a:srgbClr val="21212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766997" y="5031158"/>
              <a:ext cx="1363014" cy="840423"/>
            </a:xfrm>
            <a:prstGeom prst="rect">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a:t>
              </a:r>
            </a:p>
          </p:txBody>
        </p:sp>
      </p:grpSp>
    </p:spTree>
    <p:extLst>
      <p:ext uri="{BB962C8B-B14F-4D97-AF65-F5344CB8AC3E}">
        <p14:creationId xmlns:p14="http://schemas.microsoft.com/office/powerpoint/2010/main" val="115698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Power BI HOL.html</a:t>
            </a:r>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a:t>
            </a:r>
          </a:p>
        </p:txBody>
      </p:sp>
      <p:sp>
        <p:nvSpPr>
          <p:cNvPr id="3" name="Content Placeholder 2"/>
          <p:cNvSpPr>
            <a:spLocks noGrp="1"/>
          </p:cNvSpPr>
          <p:nvPr>
            <p:ph idx="1"/>
          </p:nvPr>
        </p:nvSpPr>
        <p:spPr>
          <a:xfrm>
            <a:off x="711714" y="1837199"/>
            <a:ext cx="3445042" cy="4200826"/>
          </a:xfrm>
        </p:spPr>
        <p:txBody>
          <a:bodyPr>
            <a:normAutofit/>
          </a:bodyPr>
          <a:lstStyle/>
          <a:p>
            <a:pPr marL="0" indent="0">
              <a:buNone/>
            </a:pPr>
            <a:r>
              <a:rPr lang="en-US" altLang="zh-TW" dirty="0"/>
              <a:t>Power BI</a:t>
            </a:r>
            <a:r>
              <a:rPr lang="zh-TW" altLang="en-US" dirty="0"/>
              <a:t>是一套用於分析數據和共享見解的業務分析工具，該工具使業務用戶可以在所有設備和平台上的單個位置訪問其最重要的指標。</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678" y="1690688"/>
            <a:ext cx="6938608" cy="2549730"/>
          </a:xfrm>
          <a:prstGeom prst="rect">
            <a:avLst/>
          </a:prstGeom>
        </p:spPr>
      </p:pic>
      <p:sp>
        <p:nvSpPr>
          <p:cNvPr id="5" name="Rectangle 4"/>
          <p:cNvSpPr/>
          <p:nvPr/>
        </p:nvSpPr>
        <p:spPr>
          <a:xfrm>
            <a:off x="4607538" y="4317810"/>
            <a:ext cx="6872748" cy="511278"/>
          </a:xfrm>
          <a:prstGeom prst="rect">
            <a:avLst/>
          </a:prstGeom>
          <a:solidFill>
            <a:srgbClr val="F2C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p:cNvSpPr/>
          <p:nvPr/>
        </p:nvSpPr>
        <p:spPr>
          <a:xfrm>
            <a:off x="4607538" y="4829088"/>
            <a:ext cx="6872748" cy="511278"/>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工具與平台</a:t>
            </a:r>
            <a:endParaRPr lang="en-US" dirty="0"/>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TW" altLang="en-US" sz="2800" dirty="0">
                <a:solidFill>
                  <a:schemeClr val="tx1"/>
                </a:solidFill>
              </a:rPr>
              <a:t>桌面</a:t>
            </a:r>
            <a:endParaRPr lang="en-US" sz="2800" dirty="0">
              <a:solidFill>
                <a:schemeClr val="tx1"/>
              </a:solidFill>
            </a:endParaRP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TW" altLang="en-US" sz="2800" dirty="0">
                <a:solidFill>
                  <a:schemeClr val="tx1"/>
                </a:solidFill>
              </a:rPr>
              <a:t>移動</a:t>
            </a:r>
            <a:endParaRPr lang="en-US" sz="2800" dirty="0">
              <a:solidFill>
                <a:schemeClr val="tx1"/>
              </a:solidFill>
            </a:endParaRP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TW" altLang="en-US" sz="2800" dirty="0">
                <a:solidFill>
                  <a:schemeClr val="tx1"/>
                </a:solidFill>
              </a:rPr>
              <a:t>服務</a:t>
            </a:r>
            <a:endParaRPr lang="en-US" sz="2800" dirty="0">
              <a:solidFill>
                <a:schemeClr val="tx1"/>
              </a:solidFill>
            </a:endParaRP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zh-TW" altLang="en-US" sz="2800" dirty="0">
                <a:solidFill>
                  <a:schemeClr val="tx1"/>
                </a:solidFill>
              </a:rPr>
              <a:t>嵌入</a:t>
            </a:r>
            <a:endParaRPr lang="en-US" sz="2800" dirty="0">
              <a:solidFill>
                <a:schemeClr val="tx1"/>
              </a:solidFill>
            </a:endParaRP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769759" y="3339256"/>
            <a:ext cx="3654307" cy="2640396"/>
          </a:xfrm>
          <a:prstGeom prst="rect">
            <a:avLst/>
          </a:prstGeom>
          <a:ln>
            <a:solidFill>
              <a:schemeClr val="dk1"/>
            </a:solidFill>
          </a:ln>
        </p:spPr>
      </p:pic>
      <p:pic>
        <p:nvPicPr>
          <p:cNvPr id="8" name="Picture 7"/>
          <p:cNvPicPr>
            <a:picLocks noChangeAspect="1"/>
          </p:cNvPicPr>
          <p:nvPr/>
        </p:nvPicPr>
        <p:blipFill>
          <a:blip r:embed="rId4"/>
          <a:stretch>
            <a:fillRect/>
          </a:stretch>
        </p:blipFill>
        <p:spPr>
          <a:xfrm>
            <a:off x="5024176" y="2054276"/>
            <a:ext cx="3694899" cy="3571047"/>
          </a:xfrm>
          <a:prstGeom prst="rect">
            <a:avLst/>
          </a:prstGeom>
        </p:spPr>
      </p:pic>
      <p:sp>
        <p:nvSpPr>
          <p:cNvPr id="2" name="Title 1"/>
          <p:cNvSpPr>
            <a:spLocks noGrp="1"/>
          </p:cNvSpPr>
          <p:nvPr>
            <p:ph type="title"/>
          </p:nvPr>
        </p:nvSpPr>
        <p:spPr/>
        <p:txBody>
          <a:bodyPr/>
          <a:lstStyle/>
          <a:p>
            <a:r>
              <a:rPr lang="en-US" dirty="0"/>
              <a:t>Power BI</a:t>
            </a:r>
            <a:r>
              <a:rPr lang="zh-TW" altLang="en-US" dirty="0"/>
              <a:t>構建模組</a:t>
            </a:r>
            <a:endParaRPr lang="en-US" dirty="0"/>
          </a:p>
        </p:txBody>
      </p:sp>
      <p:sp>
        <p:nvSpPr>
          <p:cNvPr id="40" name="Content Placeholder 2"/>
          <p:cNvSpPr>
            <a:spLocks noGrp="1"/>
          </p:cNvSpPr>
          <p:nvPr>
            <p:ph idx="1"/>
          </p:nvPr>
        </p:nvSpPr>
        <p:spPr>
          <a:xfrm>
            <a:off x="838200" y="1825625"/>
            <a:ext cx="4185976" cy="4313918"/>
          </a:xfrm>
        </p:spPr>
        <p:txBody>
          <a:bodyPr>
            <a:normAutofit/>
          </a:bodyPr>
          <a:lstStyle/>
          <a:p>
            <a:r>
              <a:rPr lang="zh-TW" altLang="en-US" sz="4400" dirty="0"/>
              <a:t>可視化</a:t>
            </a:r>
            <a:endParaRPr lang="en-US" sz="4400" dirty="0"/>
          </a:p>
          <a:p>
            <a:r>
              <a:rPr lang="zh-TW" altLang="en-US" sz="4400" dirty="0"/>
              <a:t>數據集</a:t>
            </a:r>
            <a:endParaRPr lang="en-US" altLang="zh-TW" sz="4400" dirty="0"/>
          </a:p>
          <a:p>
            <a:r>
              <a:rPr lang="zh-TW" altLang="en-US" sz="4400" dirty="0"/>
              <a:t>報表</a:t>
            </a:r>
            <a:endParaRPr lang="en-US" sz="4400" dirty="0"/>
          </a:p>
          <a:p>
            <a:r>
              <a:rPr lang="zh-TW" altLang="en-US" sz="4400" dirty="0"/>
              <a:t>儀錶板</a:t>
            </a:r>
            <a:endParaRPr lang="en-US" altLang="zh-TW" sz="4400" dirty="0"/>
          </a:p>
          <a:p>
            <a:r>
              <a:rPr lang="zh-TW" altLang="en-US" sz="4400" dirty="0"/>
              <a:t>圖塊</a:t>
            </a:r>
            <a:endParaRPr lang="en-US" sz="4400" dirty="0"/>
          </a:p>
        </p:txBody>
      </p:sp>
      <p:sp>
        <p:nvSpPr>
          <p:cNvPr id="6" name="Right Arrow 5"/>
          <p:cNvSpPr/>
          <p:nvPr/>
        </p:nvSpPr>
        <p:spPr>
          <a:xfrm>
            <a:off x="8513300" y="4332687"/>
            <a:ext cx="542611" cy="1024932"/>
          </a:xfrm>
          <a:prstGeom prst="rightArrow">
            <a:avLst/>
          </a:prstGeom>
          <a:solidFill>
            <a:srgbClr val="F2C81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建構區塊關聯</a:t>
            </a:r>
            <a:endParaRPr lang="en-US" dirty="0"/>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spTree>
    <p:extLst>
      <p:ext uri="{BB962C8B-B14F-4D97-AF65-F5344CB8AC3E}">
        <p14:creationId xmlns:p14="http://schemas.microsoft.com/office/powerpoint/2010/main" val="303092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獲取數據</a:t>
            </a:r>
            <a:endParaRPr lang="en-US" dirty="0"/>
          </a:p>
        </p:txBody>
      </p:sp>
      <p:sp>
        <p:nvSpPr>
          <p:cNvPr id="3" name="Content Placeholder 2"/>
          <p:cNvSpPr>
            <a:spLocks noGrp="1"/>
          </p:cNvSpPr>
          <p:nvPr>
            <p:ph idx="1"/>
          </p:nvPr>
        </p:nvSpPr>
        <p:spPr>
          <a:xfrm>
            <a:off x="838200" y="1550322"/>
            <a:ext cx="10515600" cy="921573"/>
          </a:xfrm>
        </p:spPr>
        <p:txBody>
          <a:bodyPr>
            <a:normAutofit/>
          </a:bodyPr>
          <a:lstStyle/>
          <a:p>
            <a:pPr marL="0" indent="0">
              <a:buNone/>
            </a:pPr>
            <a:r>
              <a:rPr lang="en-US" altLang="zh-TW" dirty="0"/>
              <a:t>Power BI</a:t>
            </a:r>
            <a:r>
              <a:rPr lang="zh-TW" altLang="en-US" dirty="0"/>
              <a:t>可以連接到各種數據源，包括本地數據庫，</a:t>
            </a:r>
            <a:r>
              <a:rPr lang="en-US" altLang="zh-TW" dirty="0"/>
              <a:t>Azure</a:t>
            </a:r>
            <a:r>
              <a:rPr lang="zh-TW" altLang="en-US" dirty="0"/>
              <a:t>存儲，</a:t>
            </a:r>
            <a:r>
              <a:rPr lang="en-US" altLang="zh-TW" dirty="0"/>
              <a:t>Excel</a:t>
            </a:r>
            <a:r>
              <a:rPr lang="zh-TW" altLang="en-US" dirty="0"/>
              <a:t>工作表和大量的第三方服務。</a:t>
            </a:r>
            <a:endParaRPr lang="en-US" dirty="0"/>
          </a:p>
        </p:txBody>
      </p:sp>
      <p:pic>
        <p:nvPicPr>
          <p:cNvPr id="6" name="Picture 5"/>
          <p:cNvPicPr>
            <a:picLocks noChangeAspect="1"/>
          </p:cNvPicPr>
          <p:nvPr/>
        </p:nvPicPr>
        <p:blipFill>
          <a:blip r:embed="rId3"/>
          <a:stretch>
            <a:fillRect/>
          </a:stretch>
        </p:blipFill>
        <p:spPr>
          <a:xfrm>
            <a:off x="6358842" y="2875885"/>
            <a:ext cx="4312508" cy="3133803"/>
          </a:xfrm>
          <a:prstGeom prst="rect">
            <a:avLst/>
          </a:prstGeom>
        </p:spPr>
      </p:pic>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zh-TW" altLang="en-US" dirty="0"/>
              <a:t>使用查詢編輯器清理和轉換數據</a:t>
            </a:r>
            <a:endParaRPr lang="en-US" altLang="zh-TW" dirty="0"/>
          </a:p>
          <a:p>
            <a:pPr marL="687388" indent="-342900"/>
            <a:r>
              <a:rPr lang="zh-TW" altLang="en-US" dirty="0"/>
              <a:t>連接到高級數據源並創建轉換</a:t>
            </a:r>
            <a:endParaRPr lang="en-US" altLang="zh-TW" dirty="0"/>
          </a:p>
          <a:p>
            <a:pPr marL="687388" indent="-342900"/>
            <a:r>
              <a:rPr lang="zh-TW" altLang="en-US" dirty="0"/>
              <a:t>“拿捏”格式不規則的數據</a:t>
            </a:r>
            <a:endParaRPr lang="en-US" dirty="0"/>
          </a:p>
        </p:txBody>
      </p:sp>
    </p:spTree>
    <p:extLst>
      <p:ext uri="{BB962C8B-B14F-4D97-AF65-F5344CB8AC3E}">
        <p14:creationId xmlns:p14="http://schemas.microsoft.com/office/powerpoint/2010/main" val="25218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建模</a:t>
            </a:r>
            <a:endParaRPr lang="en-US" dirty="0"/>
          </a:p>
        </p:txBody>
      </p:sp>
      <p:sp>
        <p:nvSpPr>
          <p:cNvPr id="3" name="Content Placeholder 2"/>
          <p:cNvSpPr>
            <a:spLocks noGrp="1"/>
          </p:cNvSpPr>
          <p:nvPr>
            <p:ph idx="1"/>
          </p:nvPr>
        </p:nvSpPr>
        <p:spPr>
          <a:xfrm>
            <a:off x="838200" y="2875884"/>
            <a:ext cx="5261149" cy="3332921"/>
          </a:xfrm>
        </p:spPr>
        <p:txBody>
          <a:bodyPr>
            <a:normAutofit/>
          </a:bodyPr>
          <a:lstStyle/>
          <a:p>
            <a:pPr marL="687388" indent="-342900"/>
            <a:r>
              <a:rPr lang="zh-TW" altLang="en-US" dirty="0"/>
              <a:t>創建計算列</a:t>
            </a:r>
            <a:endParaRPr lang="en-US" altLang="zh-TW" dirty="0"/>
          </a:p>
          <a:p>
            <a:pPr marL="687388" indent="-342900"/>
            <a:r>
              <a:rPr lang="zh-TW" altLang="en-US" dirty="0"/>
              <a:t>優化數據模型以獲得更好的視覺效果</a:t>
            </a:r>
            <a:endParaRPr lang="en-US" altLang="zh-TW" dirty="0"/>
          </a:p>
          <a:p>
            <a:pPr marL="687388" indent="-342900"/>
            <a:r>
              <a:rPr lang="zh-TW" altLang="en-US" dirty="0"/>
              <a:t>創建度量並使用基於時間的功能</a:t>
            </a:r>
            <a:endParaRPr lang="en-US" altLang="zh-TW" dirty="0"/>
          </a:p>
          <a:p>
            <a:pPr marL="687388" indent="-342900"/>
            <a:r>
              <a:rPr lang="zh-TW" altLang="en-US" dirty="0"/>
              <a:t>創建計算表</a:t>
            </a:r>
            <a:endParaRPr lang="en-US" dirty="0"/>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b="1" dirty="0"/>
              <a:t>建模是在數據源之間創建邏輯連接和關係的技術。</a:t>
            </a:r>
            <a:endParaRPr lang="en-US" dirty="0"/>
          </a:p>
        </p:txBody>
      </p:sp>
      <p:pic>
        <p:nvPicPr>
          <p:cNvPr id="5" name="Picture 4"/>
          <p:cNvPicPr>
            <a:picLocks noChangeAspect="1"/>
          </p:cNvPicPr>
          <p:nvPr/>
        </p:nvPicPr>
        <p:blipFill>
          <a:blip r:embed="rId3"/>
          <a:stretch>
            <a:fillRect/>
          </a:stretch>
        </p:blipFill>
        <p:spPr>
          <a:xfrm>
            <a:off x="6858908" y="2875884"/>
            <a:ext cx="3818696" cy="3247677"/>
          </a:xfrm>
          <a:prstGeom prst="rect">
            <a:avLst/>
          </a:prstGeom>
          <a:ln>
            <a:solidFill>
              <a:srgbClr val="212121"/>
            </a:solidFill>
          </a:ln>
        </p:spPr>
      </p:pic>
    </p:spTree>
    <p:extLst>
      <p:ext uri="{BB962C8B-B14F-4D97-AF65-F5344CB8AC3E}">
        <p14:creationId xmlns:p14="http://schemas.microsoft.com/office/powerpoint/2010/main" val="87239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可視化</a:t>
            </a:r>
            <a:endParaRPr lang="en-US" dirty="0"/>
          </a:p>
        </p:txBody>
      </p:sp>
      <p:sp>
        <p:nvSpPr>
          <p:cNvPr id="3" name="Content Placeholder 2"/>
          <p:cNvSpPr>
            <a:spLocks noGrp="1"/>
          </p:cNvSpPr>
          <p:nvPr>
            <p:ph idx="1"/>
          </p:nvPr>
        </p:nvSpPr>
        <p:spPr>
          <a:xfrm>
            <a:off x="838199" y="2875885"/>
            <a:ext cx="4989845" cy="3273472"/>
          </a:xfrm>
        </p:spPr>
        <p:txBody>
          <a:bodyPr>
            <a:normAutofit fontScale="92500" lnSpcReduction="10000"/>
          </a:bodyPr>
          <a:lstStyle/>
          <a:p>
            <a:pPr marL="687388" indent="-342900"/>
            <a:r>
              <a:rPr lang="en-US" dirty="0"/>
              <a:t>Line, bar, pie, stacked</a:t>
            </a:r>
          </a:p>
          <a:p>
            <a:pPr marL="687388" indent="-342900"/>
            <a:r>
              <a:rPr lang="en-US" dirty="0"/>
              <a:t>Matrix/pivots</a:t>
            </a:r>
          </a:p>
          <a:p>
            <a:pPr marL="687388" indent="-342900"/>
            <a:r>
              <a:rPr lang="en-US" dirty="0"/>
              <a:t>Key performance</a:t>
            </a:r>
          </a:p>
          <a:p>
            <a:pPr marL="687388" indent="-342900"/>
            <a:r>
              <a:rPr lang="en-US" dirty="0"/>
              <a:t>Tree maps</a:t>
            </a:r>
          </a:p>
          <a:p>
            <a:pPr marL="687388" indent="-342900"/>
            <a:r>
              <a:rPr lang="en-US" dirty="0"/>
              <a:t>Geo and filled maps</a:t>
            </a:r>
          </a:p>
          <a:p>
            <a:pPr marL="687388" indent="-342900"/>
            <a:r>
              <a:rPr lang="en-US" dirty="0"/>
              <a:t>Slicers/filters</a:t>
            </a:r>
          </a:p>
          <a:p>
            <a:pPr marL="687388" indent="-342900"/>
            <a:r>
              <a:rPr lang="en-US" dirty="0"/>
              <a:t>Custom visualizations</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t>可視化是數據的可視表示，例如圖表，圖形，地圖或其他“可視”數據表示。</a:t>
            </a:r>
            <a:endParaRPr lang="en-US" dirty="0"/>
          </a:p>
        </p:txBody>
      </p:sp>
      <p:pic>
        <p:nvPicPr>
          <p:cNvPr id="4" name="Picture 3"/>
          <p:cNvPicPr>
            <a:picLocks noChangeAspect="1"/>
          </p:cNvPicPr>
          <p:nvPr/>
        </p:nvPicPr>
        <p:blipFill>
          <a:blip r:embed="rId3"/>
          <a:stretch>
            <a:fillRect/>
          </a:stretch>
        </p:blipFill>
        <p:spPr>
          <a:xfrm>
            <a:off x="8101308" y="2875885"/>
            <a:ext cx="3102604" cy="3273472"/>
          </a:xfrm>
          <a:prstGeom prst="rect">
            <a:avLst/>
          </a:prstGeom>
        </p:spPr>
      </p:pic>
      <p:pic>
        <p:nvPicPr>
          <p:cNvPr id="7" name="Picture 6"/>
          <p:cNvPicPr>
            <a:picLocks noChangeAspect="1"/>
          </p:cNvPicPr>
          <p:nvPr/>
        </p:nvPicPr>
        <p:blipFill>
          <a:blip r:embed="rId4"/>
          <a:stretch>
            <a:fillRect/>
          </a:stretch>
        </p:blipFill>
        <p:spPr>
          <a:xfrm>
            <a:off x="6609808" y="3426523"/>
            <a:ext cx="2299224" cy="2172195"/>
          </a:xfrm>
          <a:prstGeom prst="rect">
            <a:avLst/>
          </a:prstGeom>
        </p:spPr>
      </p:pic>
    </p:spTree>
    <p:extLst>
      <p:ext uri="{BB962C8B-B14F-4D97-AF65-F5344CB8AC3E}">
        <p14:creationId xmlns:p14="http://schemas.microsoft.com/office/powerpoint/2010/main" val="244223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發佈與分享</a:t>
            </a:r>
            <a:endParaRPr lang="en-US" dirty="0"/>
          </a:p>
        </p:txBody>
      </p:sp>
      <p:sp>
        <p:nvSpPr>
          <p:cNvPr id="3" name="Content Placeholder 2"/>
          <p:cNvSpPr>
            <a:spLocks noGrp="1"/>
          </p:cNvSpPr>
          <p:nvPr>
            <p:ph idx="1"/>
          </p:nvPr>
        </p:nvSpPr>
        <p:spPr>
          <a:xfrm>
            <a:off x="838200" y="1825624"/>
            <a:ext cx="6255936" cy="4408027"/>
          </a:xfrm>
        </p:spPr>
        <p:txBody>
          <a:bodyPr>
            <a:normAutofit/>
          </a:bodyPr>
          <a:lstStyle/>
          <a:p>
            <a:pPr marL="687388" indent="-342900"/>
            <a:r>
              <a:rPr lang="zh-TW" altLang="en-US" dirty="0"/>
              <a:t>將報表從</a:t>
            </a:r>
            <a:r>
              <a:rPr lang="en-US" dirty="0"/>
              <a:t>Power BI </a:t>
            </a:r>
            <a:r>
              <a:rPr lang="zh-TW" altLang="en-US" dirty="0"/>
              <a:t>桌面版發佈到</a:t>
            </a:r>
            <a:r>
              <a:rPr lang="en-US" dirty="0"/>
              <a:t>Power BI</a:t>
            </a:r>
            <a:r>
              <a:rPr lang="zh-TW" altLang="en-US" dirty="0"/>
              <a:t>服務</a:t>
            </a:r>
            <a:endParaRPr lang="en-US" altLang="zh-TW" dirty="0"/>
          </a:p>
          <a:p>
            <a:pPr marL="687388" indent="-342900"/>
            <a:r>
              <a:rPr lang="zh-TW" altLang="en-US" dirty="0"/>
              <a:t>列印和匯出儀表板</a:t>
            </a:r>
            <a:endParaRPr lang="en-US" altLang="zh-TW" dirty="0"/>
          </a:p>
          <a:p>
            <a:pPr marL="687388" indent="-342900"/>
            <a:r>
              <a:rPr lang="zh-TW" altLang="en-US" dirty="0"/>
              <a:t>手動重新發佈和刷新數據</a:t>
            </a:r>
            <a:endParaRPr lang="en-US" altLang="zh-TW" dirty="0"/>
          </a:p>
          <a:p>
            <a:pPr marL="687388" indent="-342900"/>
            <a:r>
              <a:rPr lang="zh-TW" altLang="en-US" dirty="0"/>
              <a:t>創建並連接到內容包</a:t>
            </a:r>
            <a:endParaRPr lang="en-US" altLang="zh-TW" dirty="0"/>
          </a:p>
          <a:p>
            <a:pPr marL="687388" indent="-342900"/>
            <a:r>
              <a:rPr lang="zh-TW" altLang="en-US" dirty="0"/>
              <a:t>為商業應用整合</a:t>
            </a:r>
            <a:r>
              <a:rPr lang="en-US" dirty="0"/>
              <a:t>OneDrive</a:t>
            </a:r>
          </a:p>
        </p:txBody>
      </p:sp>
      <p:pic>
        <p:nvPicPr>
          <p:cNvPr id="4" name="Picture 3"/>
          <p:cNvPicPr>
            <a:picLocks noChangeAspect="1"/>
          </p:cNvPicPr>
          <p:nvPr/>
        </p:nvPicPr>
        <p:blipFill>
          <a:blip r:embed="rId3"/>
          <a:stretch>
            <a:fillRect/>
          </a:stretch>
        </p:blipFill>
        <p:spPr>
          <a:xfrm>
            <a:off x="7637063" y="1690688"/>
            <a:ext cx="3636350" cy="2696960"/>
          </a:xfrm>
          <a:prstGeom prst="rect">
            <a:avLst/>
          </a:prstGeom>
          <a:ln>
            <a:solidFill>
              <a:srgbClr val="212121"/>
            </a:solidFill>
          </a:ln>
        </p:spPr>
      </p:pic>
    </p:spTree>
    <p:extLst>
      <p:ext uri="{BB962C8B-B14F-4D97-AF65-F5344CB8AC3E}">
        <p14:creationId xmlns:p14="http://schemas.microsoft.com/office/powerpoint/2010/main" val="375412241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9489</TotalTime>
  <Words>1418</Words>
  <Application>Microsoft Office PowerPoint</Application>
  <PresentationFormat>寬螢幕</PresentationFormat>
  <Paragraphs>109</Paragraphs>
  <Slides>14</Slides>
  <Notes>12</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使用Microsoft Power BI探索和可視化數據</vt:lpstr>
      <vt:lpstr>Power BI</vt:lpstr>
      <vt:lpstr>工具與平台</vt:lpstr>
      <vt:lpstr>Power BI構建模組</vt:lpstr>
      <vt:lpstr>建構區塊關聯</vt:lpstr>
      <vt:lpstr>獲取數據</vt:lpstr>
      <vt:lpstr>建模</vt:lpstr>
      <vt:lpstr>可視化</vt:lpstr>
      <vt:lpstr>發佈與分享</vt:lpstr>
      <vt:lpstr>探索數據</vt:lpstr>
      <vt:lpstr>數據分析表達式</vt:lpstr>
      <vt:lpstr>Power BI服務整合</vt:lpstr>
      <vt:lpstr>Hands-On Lab</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坤達 謝</cp:lastModifiedBy>
  <cp:revision>298</cp:revision>
  <dcterms:created xsi:type="dcterms:W3CDTF">2016-04-21T18:51:19Z</dcterms:created>
  <dcterms:modified xsi:type="dcterms:W3CDTF">2019-10-17T14:18:59Z</dcterms:modified>
</cp:coreProperties>
</file>