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2" r:id="rId11"/>
    <p:sldId id="283" r:id="rId12"/>
    <p:sldId id="284" r:id="rId13"/>
    <p:sldId id="267" r:id="rId14"/>
    <p:sldId id="285" r:id="rId15"/>
    <p:sldId id="280" r:id="rId16"/>
    <p:sldId id="281" r:id="rId17"/>
    <p:sldId id="292" r:id="rId18"/>
    <p:sldId id="289" r:id="rId19"/>
    <p:sldId id="287" r:id="rId20"/>
    <p:sldId id="286" r:id="rId21"/>
    <p:sldId id="290" r:id="rId22"/>
    <p:sldId id="288" r:id="rId23"/>
    <p:sldId id="291" r:id="rId24"/>
    <p:sldId id="269" r:id="rId25"/>
    <p:sldId id="274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1398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5214950"/>
            <a:ext cx="1962897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214423"/>
            <a:ext cx="103632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28978" y="2759582"/>
            <a:ext cx="8134045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500177"/>
            <a:ext cx="10972800" cy="4714907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15525" y="274638"/>
            <a:ext cx="1866875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9010675" cy="59404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14337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643183"/>
            <a:ext cx="103632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9974181" y="0"/>
            <a:ext cx="2217819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73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8544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7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4901" y="5357826"/>
            <a:ext cx="10968300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3843" y="428605"/>
            <a:ext cx="6815667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572115" y="1357298"/>
            <a:ext cx="4011084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7064" y="214290"/>
            <a:ext cx="9931469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08020" y="1000108"/>
            <a:ext cx="993648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04001" y="6243634"/>
            <a:ext cx="4240500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12800" y="6492879"/>
            <a:ext cx="2235179" cy="365125"/>
          </a:xfrm>
        </p:spPr>
        <p:txBody>
          <a:bodyPr/>
          <a:lstStyle/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47979" y="6492877"/>
            <a:ext cx="352427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910764" y="5347005"/>
            <a:ext cx="11616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368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A45C162-2759-4A76-804C-1694B3B73A74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mbokh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-cnn-fast-r-cnn-faster-r-cnn-yolo-object-detection-algorithms-36d53571365e" TargetMode="External"/><Relationship Id="rId2" Type="http://schemas.openxmlformats.org/officeDocument/2006/relationships/hyperlink" Target="https://medium.com/cubo-ai/%E7%89%A9%E9%AB%94%E5%81%B5%E6%B8%AC-object-detection-740096ec454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ep-learning-for-object-detection-a-comprehensive-review-73930816d8d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3.08707.pdf" TargetMode="External"/><Relationship Id="rId2" Type="http://schemas.openxmlformats.org/officeDocument/2006/relationships/hyperlink" Target="https://medium.com/@chih.sheng.huang821/%E6%B7%B1%E5%BA%A6%E5%AD%B8%E7%BF%92-%E4%BB%80%E9%BA%BC%E6%98%AFone-stage-%E4%BB%80%E9%BA%BC%E6%98%AFtwo-stage-%E7%89%A9%E4%BB%B6%E5%81%B5%E6%B8%AC-fc3ce505390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jreddie.com/media/files/papers/YOLOv3.pdf" TargetMode="External"/><Relationship Id="rId4" Type="http://schemas.openxmlformats.org/officeDocument/2006/relationships/hyperlink" Target="https://towardsdatascience.com/deep-learning-for-object-detection-a-comprehensive-review-73930816d8d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iro.medium.com/max/813/1*YpNE9OQeshABhBgjyEXlLA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yolo3-a-huge-improvemen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-sheng-huang821.medium.com/%E6%A9%9F%E5%99%A8%E5%AD%B8%E7%BF%92-%E7%B5%B1%E8%A8%88%E6%96%B9%E6%B3%95-%E6%A8%A1%E5%9E%8B%E8%A9%95%E4%BC%B0-%E9%A9%97%E8%AD%89%E6%8C%87%E6%A8%99-b03825ff0814" TargetMode="External"/><Relationship Id="rId7" Type="http://schemas.openxmlformats.org/officeDocument/2006/relationships/hyperlink" Target="https://arxiv.org/pdf/2004.10934.pdf" TargetMode="External"/><Relationship Id="rId2" Type="http://schemas.openxmlformats.org/officeDocument/2006/relationships/hyperlink" Target="https://chih-sheng-huang821.medium.com/%E6%B7%B1%E5%BA%A6%E5%AD%B8%E7%BF%92%E7%B3%BB%E5%88%97-%E4%BB%80%E9%BA%BC%E6%98%AFap-map-aaf08992084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nwei-liu.medium.com/python%E5%BD%B1%E5%83%8F%E8%BE%A8%E8%AD%98%E7%AD%86%E8%A8%98-%E5%8D%81%E4%B8%80-yolov4%E8%AB%96%E6%96%87%E9%96%B1%E8%AE%80%E7%AD%86%E8%A8%98-497f0da172bd" TargetMode="External"/><Relationship Id="rId5" Type="http://schemas.openxmlformats.org/officeDocument/2006/relationships/hyperlink" Target="https://pjreddie.com/media/files/papers/YOLOv3.pdf" TargetMode="External"/><Relationship Id="rId4" Type="http://schemas.openxmlformats.org/officeDocument/2006/relationships/hyperlink" Target="https://towardsdatascience.com/deep-learning-for-object-detection-a-comprehensive-review-73930816d8d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-sheng-huang821.medium.com/%E6%A9%9F%E5%99%A8%E5%AD%B8%E7%BF%92-%E7%B5%B1%E8%A8%88%E6%96%B9%E6%B3%95-%E6%A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questai/train-object-detection-ai-with-6-lines-of-code-6d087063f6ff" TargetMode="External"/><Relationship Id="rId7" Type="http://schemas.openxmlformats.org/officeDocument/2006/relationships/hyperlink" Target="https://medium.com/%E8%B3%87%E6%96%99%E9%9A%A8%E7%AD%86/machine-learning-103-d81ef2ad3597" TargetMode="External"/><Relationship Id="rId2" Type="http://schemas.openxmlformats.org/officeDocument/2006/relationships/hyperlink" Target="https://github.com/OlafenwaMoses/Image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onardoaraujosantos.gitbooks.io/artificial-inteligence/content/object_localization_and_detection.html" TargetMode="External"/><Relationship Id="rId5" Type="http://schemas.openxmlformats.org/officeDocument/2006/relationships/hyperlink" Target="https://towardsdatascience.com/evolution-of-object-detection-and-localization-algorithms-e241021d8bad" TargetMode="External"/><Relationship Id="rId4" Type="http://schemas.openxmlformats.org/officeDocument/2006/relationships/hyperlink" Target="https://towardsdatascience.com/object-detection-with-10-lines-of-code-d6cb4d86f60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4.08083" TargetMode="External"/><Relationship Id="rId2" Type="http://schemas.openxmlformats.org/officeDocument/2006/relationships/hyperlink" Target="https://arxiv.org/abs/1311.252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rxiv.org/abs/1506.014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5C744E-0DB8-474B-B7E3-B24D7EEF7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智慧監視課程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智慧型監控系統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D35F7523-4F8D-4F79-984E-31E89E4D0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0230" y="2967360"/>
            <a:ext cx="2641600" cy="1828800"/>
          </a:xfrm>
        </p:spPr>
        <p:txBody>
          <a:bodyPr/>
          <a:lstStyle/>
          <a:p>
            <a:r>
              <a:rPr lang="zh-TW" altLang="en-US" dirty="0"/>
              <a:t>謝坤達</a:t>
            </a:r>
            <a:endParaRPr lang="en-US" altLang="zh-TW" dirty="0"/>
          </a:p>
          <a:p>
            <a:r>
              <a:rPr lang="en-US" altLang="zh-TW" sz="1800" dirty="0">
                <a:solidFill>
                  <a:schemeClr val="bg1"/>
                </a:solidFill>
                <a:hlinkClick r:id="rId2"/>
              </a:rPr>
              <a:t>jumbokh@gmail.com</a:t>
            </a: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en-US" altLang="zh-TW" dirty="0"/>
              <a:t>0953313123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40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Object detection algorithms(cont.)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430" indent="-540385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TW" altLang="zh-TW" b="1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參考</a:t>
            </a:r>
            <a:r>
              <a:rPr lang="en-US" altLang="zh-TW" b="1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: </a:t>
            </a:r>
          </a:p>
          <a:p>
            <a:pPr marL="900430" indent="-540385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TW" b="1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a. </a:t>
            </a:r>
            <a:r>
              <a:rPr lang="en-US" altLang="zh-TW" u="sng" dirty="0" err="1">
                <a:latin typeface="標楷體" panose="03000509000000000000" pitchFamily="65" charset="-120"/>
                <a:cs typeface="新細明體" panose="02020500000000000000" pitchFamily="18" charset="-12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關於影像辨識，</a:t>
            </a:r>
            <a:r>
              <a:rPr lang="en-US" altLang="zh-TW" u="sng" dirty="0" err="1">
                <a:latin typeface="標楷體" panose="03000509000000000000" pitchFamily="65" charset="-120"/>
                <a:cs typeface="新細明體" panose="02020500000000000000" pitchFamily="18" charset="-12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所有你應該知道的深度學習模型</a:t>
            </a:r>
            <a:endParaRPr lang="en-US" altLang="zh-TW" u="sng" dirty="0">
              <a:latin typeface="標楷體" panose="03000509000000000000" pitchFamily="65" charset="-120"/>
              <a:cs typeface="新細明體" panose="02020500000000000000" pitchFamily="18" charset="-120"/>
            </a:endParaRPr>
          </a:p>
          <a:p>
            <a:pPr marL="900430" indent="-540385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TW" b="1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b. </a:t>
            </a:r>
            <a:r>
              <a:rPr lang="en-US" altLang="zh-TW" b="1" u="sng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R-CNN, Fast R-CNN, Faster R-CNN, YOLO — Object Detection </a:t>
            </a:r>
            <a:r>
              <a:rPr lang="en-US" altLang="zh-TW" b="1" u="sng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Algorithms</a:t>
            </a:r>
            <a:endParaRPr lang="zh-TW" altLang="zh-TW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457200" lvl="0" indent="-457200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Learning for Object Detection: 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altLang="zh-TW" kern="1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A 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Comprehensive Review </a:t>
            </a:r>
            <a:endParaRPr lang="en-US" altLang="zh-TW" kern="1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None/>
            </a:pPr>
            <a:r>
              <a:rPr lang="en-US" altLang="zh-TW" u="sng" kern="100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https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://towardsdatascience.com/deep-learning-for-object-detection-a-comprehensive-review-73930816d8d9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54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R-CNN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z="1600" dirty="0">
                <a:solidFill>
                  <a:schemeClr val="tx1"/>
                </a:solidFill>
              </a:rPr>
              <a:t>(https://towardsdatascience.com/deep-learning-for-object-detection-a-comprehensive-review-73930816d8d9)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95" y="1600200"/>
            <a:ext cx="7115609" cy="4525963"/>
          </a:xfrm>
        </p:spPr>
      </p:pic>
    </p:spTree>
    <p:extLst>
      <p:ext uri="{BB962C8B-B14F-4D97-AF65-F5344CB8AC3E}">
        <p14:creationId xmlns:p14="http://schemas.microsoft.com/office/powerpoint/2010/main" val="285618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prstClr val="white"/>
                </a:solidFill>
              </a:rPr>
              <a:t>Fast R-CNN</a:t>
            </a:r>
            <a:r>
              <a:rPr lang="en-US" altLang="zh-TW" dirty="0">
                <a:solidFill>
                  <a:prstClr val="white"/>
                </a:solidFill>
              </a:rPr>
              <a:t/>
            </a:r>
            <a:br>
              <a:rPr lang="en-US" altLang="zh-TW" dirty="0">
                <a:solidFill>
                  <a:prstClr val="white"/>
                </a:solidFill>
              </a:rPr>
            </a:br>
            <a:r>
              <a:rPr lang="en-US" altLang="zh-TW" sz="1600" dirty="0">
                <a:solidFill>
                  <a:prstClr val="white"/>
                </a:solidFill>
              </a:rPr>
              <a:t>(https://towardsdatascience.com/deep-learning-for-object-detection-a-comprehensive-review-73930816d8d9)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217" y="1546412"/>
            <a:ext cx="7726695" cy="49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3216536" y="2581835"/>
            <a:ext cx="1021977" cy="107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3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BFE552F-E047-4F91-9731-6BCD7B42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prstClr val="white"/>
                </a:solidFill>
              </a:rPr>
              <a:t>SSD</a:t>
            </a:r>
            <a:r>
              <a:rPr lang="en-US" altLang="zh-TW" dirty="0">
                <a:solidFill>
                  <a:prstClr val="white"/>
                </a:solidFill>
              </a:rPr>
              <a:t/>
            </a:r>
            <a:br>
              <a:rPr lang="en-US" altLang="zh-TW" dirty="0">
                <a:solidFill>
                  <a:prstClr val="white"/>
                </a:solidFill>
              </a:rPr>
            </a:br>
            <a:r>
              <a:rPr lang="en-US" altLang="zh-TW" sz="1600" dirty="0">
                <a:solidFill>
                  <a:prstClr val="white"/>
                </a:solidFill>
              </a:rPr>
              <a:t>(https://towardsdatascience.com/deep-learning-for-object-detection-a-comprehensive-review-73930816d8d9)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3A079691-BBBE-421C-ACC5-4E4BDBD5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96" y="2274018"/>
            <a:ext cx="10513808" cy="30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Object </a:t>
            </a:r>
            <a:r>
              <a:rPr lang="en-US" altLang="zh-TW" dirty="0" err="1">
                <a:solidFill>
                  <a:schemeClr val="tx1"/>
                </a:solidFill>
              </a:rPr>
              <a:t>dection</a:t>
            </a:r>
            <a:r>
              <a:rPr lang="en-US" altLang="zh-TW" dirty="0">
                <a:solidFill>
                  <a:schemeClr val="tx1"/>
                </a:solidFill>
              </a:rPr>
              <a:t> algorithms(cont.)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E1F0FF"/>
              </a:buClr>
              <a:buFont typeface="Wingdings" panose="05000000000000000000" pitchFamily="2" charset="2"/>
              <a:buChar char=""/>
            </a:pPr>
            <a:r>
              <a:rPr lang="en-US" altLang="zh-TW" sz="2600" kern="100" dirty="0">
                <a:solidFill>
                  <a:prstClr val="white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one stage and two stages</a:t>
            </a:r>
            <a:endParaRPr lang="zh-TW" altLang="zh-TW" sz="2600" kern="100" dirty="0">
              <a:solidFill>
                <a:prstClr val="whit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lvl="0">
              <a:buClr>
                <a:srgbClr val="E1F0FF"/>
              </a:buClr>
            </a:pPr>
            <a:r>
              <a:rPr lang="en-US" altLang="zh-TW" sz="2600" kern="100" dirty="0">
                <a:solidFill>
                  <a:prstClr val="white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深度學習</a:t>
            </a:r>
            <a:r>
              <a:rPr lang="en-US" altLang="zh-TW" sz="26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-</a:t>
            </a:r>
            <a:r>
              <a:rPr lang="en-US" altLang="zh-TW" sz="26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什麼是</a:t>
            </a:r>
            <a:r>
              <a:rPr lang="en-US" altLang="zh-TW" sz="26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one</a:t>
            </a:r>
            <a:r>
              <a:rPr lang="en-US" altLang="zh-TW" sz="26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 </a:t>
            </a:r>
            <a:r>
              <a:rPr lang="en-US" altLang="zh-TW" sz="26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stage</a:t>
            </a:r>
            <a:r>
              <a:rPr lang="en-US" altLang="zh-TW" sz="26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，什麼是</a:t>
            </a:r>
            <a:r>
              <a:rPr lang="en-US" altLang="zh-TW" sz="26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two</a:t>
            </a:r>
            <a:r>
              <a:rPr lang="en-US" altLang="zh-TW" sz="26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 stage </a:t>
            </a:r>
            <a:r>
              <a:rPr lang="en-US" altLang="zh-TW" sz="26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物件偵測</a:t>
            </a:r>
            <a:endParaRPr lang="zh-TW" altLang="zh-TW" sz="2600" kern="100" dirty="0">
              <a:solidFill>
                <a:prstClr val="whit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lvl="0">
              <a:buClr>
                <a:srgbClr val="E1F0FF"/>
              </a:buClr>
            </a:pPr>
            <a:r>
              <a:rPr lang="en-US" altLang="zh-TW" sz="26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Optimizing the Trade-off between Single-Stage and Two-Stage Deep Object Detectors using Image Difficulty Prediction PDF</a:t>
            </a:r>
            <a:r>
              <a:rPr lang="en-US" altLang="zh-TW" sz="2600" kern="100" dirty="0">
                <a:solidFill>
                  <a:prstClr val="white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600" kern="100" dirty="0">
              <a:solidFill>
                <a:prstClr val="whit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E1F0FF"/>
              </a:buClr>
              <a:buFont typeface="Wingdings" panose="05000000000000000000" pitchFamily="2" charset="2"/>
              <a:buChar char=""/>
            </a:pPr>
            <a:r>
              <a:rPr lang="en-US" altLang="zh-TW" sz="2600" kern="100" dirty="0">
                <a:solidFill>
                  <a:prstClr val="white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Comparison</a:t>
            </a:r>
            <a:endParaRPr lang="zh-TW" altLang="zh-TW" sz="2600" kern="100" dirty="0">
              <a:solidFill>
                <a:prstClr val="whit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E1F0FF"/>
              </a:buClr>
              <a:buFont typeface="Wingdings" panose="05000000000000000000" pitchFamily="2" charset="2"/>
              <a:buChar char=""/>
            </a:pPr>
            <a:r>
              <a:rPr lang="en-US" altLang="zh-TW" sz="2600" kern="100" dirty="0">
                <a:solidFill>
                  <a:prstClr val="white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YOLOv3 is good as </a:t>
            </a:r>
            <a:r>
              <a:rPr lang="en-US" altLang="zh-TW" sz="2600" kern="100" dirty="0" err="1">
                <a:solidFill>
                  <a:prstClr val="white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mAP</a:t>
            </a:r>
            <a:r>
              <a:rPr lang="en-US" altLang="zh-TW" sz="2600" kern="100" dirty="0">
                <a:solidFill>
                  <a:prstClr val="white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time</a:t>
            </a:r>
            <a:endParaRPr lang="zh-TW" altLang="zh-TW" sz="2600" kern="100" dirty="0">
              <a:solidFill>
                <a:prstClr val="whit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E1F0FF"/>
              </a:buClr>
              <a:buFont typeface="Wingdings" panose="05000000000000000000" pitchFamily="2" charset="2"/>
              <a:buChar char=""/>
            </a:pPr>
            <a:r>
              <a:rPr lang="en-US" altLang="zh-TW" sz="2600" kern="100" dirty="0">
                <a:solidFill>
                  <a:prstClr val="white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What’s new in YOLO v3?</a:t>
            </a:r>
            <a:endParaRPr lang="zh-TW" altLang="zh-TW" sz="2600" kern="100" dirty="0">
              <a:solidFill>
                <a:prstClr val="whit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E1F0FF"/>
              </a:buClr>
            </a:pPr>
            <a:r>
              <a:rPr lang="en-US" altLang="zh-TW" sz="2600" u="sng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https://towardsdatascience.com/deep-learning-for-object-detection-a-comprehensive-review-73930816d8d9</a:t>
            </a:r>
            <a:r>
              <a:rPr lang="en-US" altLang="zh-TW" sz="2600" dirty="0">
                <a:solidFill>
                  <a:prstClr val="white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600" u="sng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https://pjreddie.com/media/files/papers/YOLOv3.pdf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96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9D5EA57-A9BB-4F13-931F-7E9FFAA5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3" y="179294"/>
            <a:ext cx="11238469" cy="145626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YOLO vs </a:t>
            </a:r>
            <a:r>
              <a:rPr lang="en-US" altLang="zh-TW" sz="3200" dirty="0" err="1"/>
              <a:t>RetinaNet</a:t>
            </a:r>
            <a:r>
              <a:rPr lang="en-US" altLang="zh-TW" sz="3200" dirty="0"/>
              <a:t> performance on COCO 50 Benchmark</a:t>
            </a:r>
            <a:endParaRPr lang="zh-TW" altLang="en-US" sz="3200" dirty="0"/>
          </a:p>
        </p:txBody>
      </p:sp>
      <p:pic>
        <p:nvPicPr>
          <p:cNvPr id="4" name="內容版面配置區 3">
            <a:hlinkClick r:id="rId2"/>
            <a:extLst>
              <a:ext uri="{FF2B5EF4-FFF2-40B4-BE49-F238E27FC236}">
                <a16:creationId xmlns="" xmlns:a16="http://schemas.microsoft.com/office/drawing/2014/main" id="{B1F89A4D-17A7-4B0A-B0AF-A7E8CA7C9F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2712" y="1691481"/>
            <a:ext cx="6886575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72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5251287-1B43-4CED-9268-22D68BDB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6085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Accuracy and speed tradeoff on VOC 2007 (Source: YOLOv2 paper)</a:t>
            </a:r>
            <a:endParaRPr lang="zh-TW" altLang="en-US" sz="2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4954AAFA-5FE0-4FD8-AFD1-69F3FEA612A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6526" r="18138" b="2899"/>
          <a:stretch/>
        </p:blipFill>
        <p:spPr bwMode="auto">
          <a:xfrm>
            <a:off x="584040" y="2183994"/>
            <a:ext cx="5433232" cy="43951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5025BA0-D55B-4C40-888A-88A08572FD46}"/>
              </a:ext>
            </a:extLst>
          </p:cNvPr>
          <p:cNvSpPr/>
          <p:nvPr/>
        </p:nvSpPr>
        <p:spPr>
          <a:xfrm>
            <a:off x="6096000" y="20489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YOLO3: A Huge Improvement 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0">
              <a:spcAft>
                <a:spcPts val="0"/>
              </a:spcAft>
            </a:pP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https://mc.ai/yolo3-a-huge-improvement/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0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YOLO4 Bench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52" y="1428078"/>
            <a:ext cx="6440444" cy="5144501"/>
          </a:xfrm>
        </p:spPr>
      </p:pic>
    </p:spTree>
    <p:extLst>
      <p:ext uri="{BB962C8B-B14F-4D97-AF65-F5344CB8AC3E}">
        <p14:creationId xmlns:p14="http://schemas.microsoft.com/office/powerpoint/2010/main" val="50867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參考網頁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hlinkClick r:id="rId2"/>
              </a:rPr>
              <a:t>深度學習系列</a:t>
            </a:r>
            <a:r>
              <a:rPr lang="en-US" altLang="zh-TW" b="1" dirty="0">
                <a:hlinkClick r:id="rId2"/>
              </a:rPr>
              <a:t>: </a:t>
            </a:r>
            <a:r>
              <a:rPr lang="zh-TW" altLang="en-US" b="1" dirty="0">
                <a:hlinkClick r:id="rId2"/>
              </a:rPr>
              <a:t>什麼是</a:t>
            </a:r>
            <a:r>
              <a:rPr lang="en-US" altLang="zh-TW" b="1" dirty="0">
                <a:hlinkClick r:id="rId2"/>
              </a:rPr>
              <a:t>AP/</a:t>
            </a:r>
            <a:r>
              <a:rPr lang="en-US" altLang="zh-TW" b="1" dirty="0" err="1">
                <a:hlinkClick r:id="rId2"/>
              </a:rPr>
              <a:t>mAP</a:t>
            </a:r>
            <a:r>
              <a:rPr lang="en-US" altLang="zh-TW" b="1" dirty="0" smtClean="0">
                <a:hlinkClick r:id="rId2"/>
              </a:rPr>
              <a:t>?</a:t>
            </a:r>
            <a:endParaRPr lang="en-US" altLang="zh-TW" b="1" dirty="0" smtClean="0"/>
          </a:p>
          <a:p>
            <a:r>
              <a:rPr lang="zh-TW" altLang="en-US" b="1" dirty="0">
                <a:hlinkClick r:id="rId3"/>
              </a:rPr>
              <a:t>機器學習</a:t>
            </a:r>
            <a:r>
              <a:rPr lang="en-US" altLang="zh-TW" b="1" dirty="0">
                <a:hlinkClick r:id="rId3"/>
              </a:rPr>
              <a:t>\</a:t>
            </a:r>
            <a:r>
              <a:rPr lang="zh-TW" altLang="en-US" b="1" dirty="0">
                <a:hlinkClick r:id="rId3"/>
              </a:rPr>
              <a:t>統計方法</a:t>
            </a:r>
            <a:r>
              <a:rPr lang="en-US" altLang="zh-TW" b="1" dirty="0">
                <a:hlinkClick r:id="rId3"/>
              </a:rPr>
              <a:t>: </a:t>
            </a:r>
            <a:r>
              <a:rPr lang="zh-TW" altLang="en-US" b="1" dirty="0">
                <a:hlinkClick r:id="rId3"/>
              </a:rPr>
              <a:t>模型評估</a:t>
            </a:r>
            <a:r>
              <a:rPr lang="en-US" altLang="zh-TW" b="1" dirty="0">
                <a:hlinkClick r:id="rId3"/>
              </a:rPr>
              <a:t>-</a:t>
            </a:r>
            <a:r>
              <a:rPr lang="zh-TW" altLang="en-US" b="1" dirty="0">
                <a:hlinkClick r:id="rId3"/>
              </a:rPr>
              <a:t>驗證指標</a:t>
            </a:r>
            <a:r>
              <a:rPr lang="en-US" altLang="zh-TW" b="1" dirty="0">
                <a:hlinkClick r:id="rId3"/>
              </a:rPr>
              <a:t>(validation index</a:t>
            </a:r>
            <a:r>
              <a:rPr lang="en-US" altLang="zh-TW" b="1" dirty="0" smtClean="0">
                <a:hlinkClick r:id="rId3"/>
              </a:rPr>
              <a:t>)</a:t>
            </a:r>
            <a:endParaRPr lang="en-US" altLang="zh-TW" b="1" dirty="0" smtClean="0"/>
          </a:p>
          <a:p>
            <a:r>
              <a:rPr lang="zh-TW" altLang="en-US" b="1" dirty="0">
                <a:hlinkClick r:id="rId4"/>
              </a:rPr>
              <a:t>用於目標檢測的深度學習：綜合</a:t>
            </a:r>
            <a:r>
              <a:rPr lang="zh-TW" altLang="en-US" b="1" dirty="0" smtClean="0">
                <a:hlinkClick r:id="rId4"/>
              </a:rPr>
              <a:t>回顧</a:t>
            </a:r>
            <a:endParaRPr lang="en-US" altLang="zh-TW" b="1" dirty="0" smtClean="0"/>
          </a:p>
          <a:p>
            <a:r>
              <a:rPr lang="en-US" altLang="zh-TW" b="1" dirty="0" smtClean="0">
                <a:hlinkClick r:id="rId5"/>
              </a:rPr>
              <a:t>YOLO3 paper</a:t>
            </a:r>
            <a:endParaRPr lang="en-US" altLang="zh-TW" b="1" dirty="0" smtClean="0"/>
          </a:p>
          <a:p>
            <a:r>
              <a:rPr lang="en-US" altLang="zh-TW" b="1" dirty="0" smtClean="0">
                <a:hlinkClick r:id="rId6"/>
              </a:rPr>
              <a:t>YOLO4 Blog</a:t>
            </a:r>
            <a:endParaRPr lang="zh-TW" altLang="en-US" b="1" dirty="0"/>
          </a:p>
          <a:p>
            <a:r>
              <a:rPr lang="en-US" altLang="zh-TW" b="1" dirty="0" smtClean="0">
                <a:hlinkClick r:id="rId7"/>
              </a:rPr>
              <a:t>YOLO4 paper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90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二元分類的混淆矩陣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50" y="2528047"/>
            <a:ext cx="7975929" cy="2536125"/>
          </a:xfrm>
        </p:spPr>
      </p:pic>
    </p:spTree>
    <p:extLst>
      <p:ext uri="{BB962C8B-B14F-4D97-AF65-F5344CB8AC3E}">
        <p14:creationId xmlns:p14="http://schemas.microsoft.com/office/powerpoint/2010/main" val="263851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08CB8B-A29A-4783-B861-EC67FE44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171635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solidFill>
                  <a:schemeClr val="tx1"/>
                </a:solidFill>
              </a:rPr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C9228B2-A90A-4E0B-83A8-0E0C80A0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86" y="1711311"/>
            <a:ext cx="10131425" cy="49371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4400" dirty="0" smtClean="0"/>
              <a:t>1. </a:t>
            </a:r>
            <a:r>
              <a:rPr lang="zh-TW" altLang="en-US" sz="4400" dirty="0"/>
              <a:t>物件</a:t>
            </a:r>
            <a:r>
              <a:rPr lang="zh-TW" altLang="en-US" sz="4400" dirty="0" smtClean="0"/>
              <a:t>辨識介紹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2. </a:t>
            </a:r>
            <a:r>
              <a:rPr lang="zh-TW" altLang="en-US" sz="4400" dirty="0" smtClean="0"/>
              <a:t>偵測</a:t>
            </a:r>
            <a:r>
              <a:rPr lang="zh-TW" altLang="en-US" sz="4400" dirty="0"/>
              <a:t>演算法概論與實作</a:t>
            </a:r>
          </a:p>
          <a:p>
            <a:pPr marL="0" indent="0">
              <a:buNone/>
            </a:pPr>
            <a:r>
              <a:rPr lang="en-US" altLang="zh-TW" sz="4400" dirty="0" smtClean="0"/>
              <a:t>3. </a:t>
            </a:r>
            <a:r>
              <a:rPr lang="zh-TW" altLang="en-US" sz="4400" dirty="0"/>
              <a:t>智慧型監控系統簡介與實作</a:t>
            </a:r>
          </a:p>
          <a:p>
            <a:pPr marL="0" indent="0">
              <a:buNone/>
            </a:pPr>
            <a:r>
              <a:rPr lang="en-US" altLang="zh-TW" sz="4400" dirty="0" smtClean="0"/>
              <a:t>4. </a:t>
            </a:r>
            <a:r>
              <a:rPr lang="zh-TW" altLang="en-US" sz="4400" dirty="0"/>
              <a:t>各種數位影像演算法準確率之評估方法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5</a:t>
            </a:r>
            <a:r>
              <a:rPr lang="en-US" altLang="zh-TW" sz="4400" dirty="0" smtClean="0"/>
              <a:t>. </a:t>
            </a:r>
            <a:r>
              <a:rPr lang="zh-TW" altLang="en-US" sz="4400" dirty="0"/>
              <a:t>影像標示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6</a:t>
            </a:r>
            <a:r>
              <a:rPr lang="en-US" altLang="zh-TW" sz="4400" dirty="0" smtClean="0"/>
              <a:t>. </a:t>
            </a:r>
            <a:r>
              <a:rPr lang="zh-TW" altLang="en-US" sz="4400" dirty="0"/>
              <a:t>在雲端上實作深度學習物件辨識模型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7</a:t>
            </a:r>
            <a:r>
              <a:rPr lang="en-US" altLang="zh-TW" sz="4400" dirty="0" smtClean="0"/>
              <a:t>. </a:t>
            </a:r>
            <a:r>
              <a:rPr lang="zh-TW" altLang="en-US" sz="4400" dirty="0"/>
              <a:t>簡易 </a:t>
            </a:r>
            <a:r>
              <a:rPr lang="en-US" altLang="zh-TW" sz="4400" dirty="0"/>
              <a:t>YOLO3 </a:t>
            </a:r>
            <a:r>
              <a:rPr lang="zh-TW" altLang="en-US" sz="4400" dirty="0"/>
              <a:t>系統辨識</a:t>
            </a:r>
          </a:p>
          <a:p>
            <a:pPr marL="0" indent="0">
              <a:buNone/>
            </a:pPr>
            <a:r>
              <a:rPr lang="en-US" altLang="zh-TW" sz="4400" dirty="0"/>
              <a:t>8</a:t>
            </a:r>
            <a:r>
              <a:rPr lang="en-US" altLang="zh-TW" sz="4400" dirty="0" smtClean="0"/>
              <a:t>. </a:t>
            </a:r>
            <a:r>
              <a:rPr lang="zh-TW" altLang="en-US" sz="4400" dirty="0"/>
              <a:t>臉部辨識實</a:t>
            </a:r>
            <a:r>
              <a:rPr lang="zh-TW" altLang="en-US" sz="4400" dirty="0" smtClean="0"/>
              <a:t>作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9. </a:t>
            </a:r>
            <a:r>
              <a:rPr lang="zh-TW" altLang="en-US" sz="4400" dirty="0" smtClean="0"/>
              <a:t>結論</a:t>
            </a:r>
            <a:r>
              <a:rPr lang="en-US" altLang="zh-TW" sz="4400" dirty="0" smtClean="0"/>
              <a:t> 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5555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358" y="91758"/>
            <a:ext cx="10368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AP/</a:t>
            </a:r>
            <a:r>
              <a:rPr lang="en-US" altLang="zh-TW" dirty="0" err="1" smtClean="0">
                <a:solidFill>
                  <a:schemeClr val="tx1"/>
                </a:solidFill>
              </a:rPr>
              <a:t>mAP</a:t>
            </a:r>
            <a:r>
              <a:rPr lang="en-US" altLang="zh-TW" dirty="0" smtClean="0">
                <a:solidFill>
                  <a:schemeClr val="tx1"/>
                </a:solidFill>
              </a:rPr>
              <a:t>: </a:t>
            </a:r>
            <a:r>
              <a:rPr lang="en-US" altLang="zh-TW" dirty="0" smtClean="0"/>
              <a:t> Average Precision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300" dirty="0">
                <a:solidFill>
                  <a:schemeClr val="tx1"/>
                </a:solidFill>
              </a:rPr>
              <a:t>(https://chih-sheng-huang821.medium.com/%E6%B7%B1%E5%BA%A6%E5%AD%B8%E7%BF%92%E7%B3%BB%E5%88%97-%E4%BB%80%E9%BA%BC%E6%98%AFap-map-aaf089920848)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98" y="1334259"/>
            <a:ext cx="5692084" cy="464161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45920" y="6110344"/>
            <a:ext cx="807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hlinkClick r:id="rId3"/>
              </a:rPr>
              <a:t>https://chih-sheng-huang821.medium.com/%E6%A9%9F%E5%99%A8%E5%AD%B8%E7%BF%92-%E7%B5%B1%E8%A8%88%E6%96%B9%E6%B3%95-%</a:t>
            </a:r>
            <a:r>
              <a:rPr lang="en-US" altLang="zh-TW" sz="900" dirty="0" smtClean="0">
                <a:hlinkClick r:id="rId3"/>
              </a:rPr>
              <a:t>E6%A8</a:t>
            </a:r>
          </a:p>
          <a:p>
            <a:r>
              <a:rPr lang="en-US" altLang="zh-TW" sz="900" dirty="0" smtClean="0">
                <a:hlinkClick r:id="rId3"/>
              </a:rPr>
              <a:t>%</a:t>
            </a:r>
            <a:r>
              <a:rPr lang="en-US" altLang="zh-TW" sz="900" dirty="0">
                <a:hlinkClick r:id="rId3"/>
              </a:rPr>
              <a:t>A1%E5%9E%8B%E8%A9%95%E4%BC%B0-%E9%A9%97%E8%AD%89%E6%8C%87%E6%A8%99-b03825ff0814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55935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IoU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91" y="1729292"/>
            <a:ext cx="8452307" cy="4525963"/>
          </a:xfrm>
        </p:spPr>
      </p:pic>
      <p:sp>
        <p:nvSpPr>
          <p:cNvPr id="5" name="文字方塊 4"/>
          <p:cNvSpPr txBox="1"/>
          <p:nvPr/>
        </p:nvSpPr>
        <p:spPr>
          <a:xfrm>
            <a:off x="2721685" y="546854"/>
            <a:ext cx="6290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兩個物件的重疊</a:t>
            </a:r>
            <a:r>
              <a:rPr lang="en-US" altLang="zh-TW" sz="3200" dirty="0"/>
              <a:t>(overlap)/</a:t>
            </a:r>
            <a:r>
              <a:rPr lang="zh-TW" altLang="en-US" sz="3200" dirty="0"/>
              <a:t>交集比例</a:t>
            </a:r>
          </a:p>
        </p:txBody>
      </p:sp>
    </p:spTree>
    <p:extLst>
      <p:ext uri="{BB962C8B-B14F-4D97-AF65-F5344CB8AC3E}">
        <p14:creationId xmlns:p14="http://schemas.microsoft.com/office/powerpoint/2010/main" val="3278086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YOLO3 Table3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4" y="2109765"/>
            <a:ext cx="10469936" cy="3705089"/>
          </a:xfrm>
        </p:spPr>
      </p:pic>
    </p:spTree>
    <p:extLst>
      <p:ext uri="{BB962C8B-B14F-4D97-AF65-F5344CB8AC3E}">
        <p14:creationId xmlns:p14="http://schemas.microsoft.com/office/powerpoint/2010/main" val="55680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YOLO3 Fig.3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23" y="1836868"/>
            <a:ext cx="7068122" cy="4525963"/>
          </a:xfrm>
        </p:spPr>
      </p:pic>
    </p:spTree>
    <p:extLst>
      <p:ext uri="{BB962C8B-B14F-4D97-AF65-F5344CB8AC3E}">
        <p14:creationId xmlns:p14="http://schemas.microsoft.com/office/powerpoint/2010/main" val="256442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0964FF4-C18B-428B-A5C6-215D6E33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1924"/>
            <a:ext cx="10131425" cy="1270570"/>
          </a:xfrm>
        </p:spPr>
        <p:txBody>
          <a:bodyPr>
            <a:noAutofit/>
          </a:bodyPr>
          <a:lstStyle/>
          <a:p>
            <a:pPr algn="ctr"/>
            <a:r>
              <a:rPr lang="zh-TW" altLang="en-US" sz="4400" dirty="0"/>
              <a:t>訓練資料準備</a:t>
            </a:r>
            <a:br>
              <a:rPr lang="zh-TW" altLang="en-US" sz="4400" dirty="0"/>
            </a:br>
            <a:endParaRPr lang="zh-TW" altLang="en-US" sz="4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E8FF12D3-B822-4EF5-AB31-C48801B39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74" y="1778176"/>
            <a:ext cx="6302046" cy="48902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24B038A-A8ED-49D2-8045-AA26BC959B37}"/>
              </a:ext>
            </a:extLst>
          </p:cNvPr>
          <p:cNvSpPr/>
          <p:nvPr/>
        </p:nvSpPr>
        <p:spPr>
          <a:xfrm>
            <a:off x="6818288" y="3032958"/>
            <a:ext cx="8931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https://github.com/wkentaro/labelme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70CE711-FE7B-4BBF-BAD7-8E1BAA0A727E}"/>
              </a:ext>
            </a:extLst>
          </p:cNvPr>
          <p:cNvSpPr/>
          <p:nvPr/>
        </p:nvSpPr>
        <p:spPr>
          <a:xfrm>
            <a:off x="6724521" y="2126433"/>
            <a:ext cx="4867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https://tzutalin.github.io/labelImg/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020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9464D9B-1DC4-4798-8C6F-5F0D1C94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 Model Evaluation</a:t>
            </a:r>
            <a:br>
              <a:rPr lang="en-US" altLang="zh-TW" dirty="0"/>
            </a:br>
            <a:r>
              <a:rPr lang="en-US" altLang="zh-TW" dirty="0"/>
              <a:t>It shows the </a:t>
            </a:r>
            <a:r>
              <a:rPr lang="en-US" altLang="zh-TW" dirty="0" err="1"/>
              <a:t>mAP</a:t>
            </a:r>
            <a:r>
              <a:rPr lang="en-US" altLang="zh-TW" dirty="0"/>
              <a:t> of our trained models.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CD024AB-2C50-4D94-B56C-46943D58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1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from </a:t>
            </a:r>
            <a:r>
              <a:rPr lang="en-US" altLang="zh-TW" sz="2400" dirty="0" err="1"/>
              <a:t>imageai.Detection.Custom</a:t>
            </a:r>
            <a:r>
              <a:rPr lang="en-US" altLang="zh-TW" sz="2400" dirty="0"/>
              <a:t> import </a:t>
            </a:r>
            <a:r>
              <a:rPr lang="en-US" altLang="zh-TW" sz="2400" dirty="0" err="1"/>
              <a:t>DetectionModelTrainer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trainer = </a:t>
            </a:r>
            <a:r>
              <a:rPr lang="en-US" altLang="zh-TW" sz="2400" dirty="0" err="1"/>
              <a:t>DetectionModelTrainer</a:t>
            </a:r>
            <a:r>
              <a:rPr lang="en-US" altLang="zh-TW" sz="2400" dirty="0"/>
              <a:t>()</a:t>
            </a:r>
          </a:p>
          <a:p>
            <a:pPr marL="0" indent="0">
              <a:buNone/>
            </a:pPr>
            <a:r>
              <a:rPr lang="en-US" altLang="zh-TW" sz="2400" dirty="0"/>
              <a:t>trainer.setModelTypeAsYOLOv3()</a:t>
            </a:r>
          </a:p>
          <a:p>
            <a:pPr marL="0" indent="0">
              <a:buNone/>
            </a:pPr>
            <a:r>
              <a:rPr lang="en-US" altLang="zh-TW" sz="2400" dirty="0" err="1"/>
              <a:t>trainer.setDataDirectory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data_directory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hololens</a:t>
            </a:r>
            <a:r>
              <a:rPr lang="en-US" altLang="zh-TW" sz="2400" dirty="0"/>
              <a:t>")</a:t>
            </a:r>
          </a:p>
          <a:p>
            <a:pPr marL="0" indent="0">
              <a:buNone/>
            </a:pPr>
            <a:r>
              <a:rPr lang="en-US" altLang="zh-TW" sz="2400" dirty="0" err="1"/>
              <a:t>trainer.evaluateModel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model_path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hololens</a:t>
            </a:r>
            <a:r>
              <a:rPr lang="en-US" altLang="zh-TW" sz="2400" dirty="0"/>
              <a:t>/models", </a:t>
            </a:r>
            <a:r>
              <a:rPr lang="en-US" altLang="zh-TW" sz="2400" dirty="0" err="1"/>
              <a:t>json_path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hololens</a:t>
            </a:r>
            <a:r>
              <a:rPr lang="en-US" altLang="zh-TW" sz="2400" dirty="0"/>
              <a:t>/json/</a:t>
            </a:r>
            <a:r>
              <a:rPr lang="en-US" altLang="zh-TW" sz="2400" dirty="0" err="1"/>
              <a:t>detection_config.json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iou_threshold</a:t>
            </a:r>
            <a:r>
              <a:rPr lang="en-US" altLang="zh-TW" sz="2400" dirty="0"/>
              <a:t>=0.5, </a:t>
            </a:r>
            <a:r>
              <a:rPr lang="en-US" altLang="zh-TW" sz="2400" dirty="0" err="1"/>
              <a:t>object_threshold</a:t>
            </a:r>
            <a:r>
              <a:rPr lang="en-US" altLang="zh-TW" sz="2400" dirty="0"/>
              <a:t>=0.3, </a:t>
            </a:r>
            <a:r>
              <a:rPr lang="en-US" altLang="zh-TW" sz="2400" dirty="0" err="1"/>
              <a:t>nms_threshold</a:t>
            </a:r>
            <a:r>
              <a:rPr lang="en-US" altLang="zh-TW" sz="2400" dirty="0"/>
              <a:t>=0.5)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452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1553A1C-2234-467B-94ED-E32439E7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DA7F573-C97D-4346-B13A-323331B5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impact of the object detection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 </a:t>
            </a: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is </a:t>
            </a:r>
            <a:r>
              <a:rPr lang="en-US" altLang="zh-TW" sz="2800" kern="1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 great </a:t>
            </a: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framework so far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Implementation is quite easy now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Labeling job is quite laborious, we are working on some tricks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40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C5C1E2A-3435-4F1E-912A-7FE86B7E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A974699-9A46-46E2-886E-73EE4D42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44545" cy="459778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0"/>
              </a:spcAft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ImageAI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(v2.1.4)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>
              <a:spcAft>
                <a:spcPts val="0"/>
              </a:spcAft>
            </a:pP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https://github.com/OlafenwaMoses/</a:t>
            </a:r>
            <a:r>
              <a:rPr lang="en-US" altLang="zh-TW" u="sng" kern="100" dirty="0">
                <a:solidFill>
                  <a:srgbClr val="0000FF"/>
                </a:solidFill>
                <a:highlight>
                  <a:srgbClr val="FFFF00"/>
                </a:highlight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ImageAI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Object Detection AI with 6 lines of code (</a:t>
            </a: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Part_I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https://medium.com/deepquestai/train-object-detection-ai-with-6-lines-of-code-6d087063f6ff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 Detection with 10 lines of code (</a:t>
            </a: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Part_II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https://towardsdatascience.com/object-detection-with-10-lines-of-code-d6cb4d86f606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Evolution of Object Detection and Localization Algorithms 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https://towardsdatascience.com/evolution-of-object-detection-and-localization-algorithms-e241021d8bad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 Localization and Detection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https://leonardoaraujosantos.gitbooks.io/artificial-inteligence/content/object_localization_and_detection.html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https://medium.com/%E8%B3%87%E6%96%99%E9%9A%A8%E7%AD%86/machine-learning-103-d81ef2ad3597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33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07B82D8-577A-4DCE-8C2C-0BF2FA57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cs typeface="+mn-cs"/>
              </a:rPr>
              <a:t>在雲端上實作深度學習物件辨識模型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443C73F-4B9E-49DD-AE80-2A1FCEA9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何謂物件辨識</a:t>
            </a:r>
            <a:endParaRPr lang="en-US" altLang="zh-TW" sz="3600" dirty="0"/>
          </a:p>
          <a:p>
            <a:r>
              <a:rPr lang="zh-TW" altLang="en-US" sz="3600" dirty="0"/>
              <a:t>物件辨識演算法</a:t>
            </a:r>
            <a:endParaRPr lang="en-US" altLang="zh-TW" sz="3600" dirty="0"/>
          </a:p>
          <a:p>
            <a:r>
              <a:rPr lang="zh-TW" altLang="en-US" sz="3600" dirty="0"/>
              <a:t>訓練資料準備</a:t>
            </a:r>
            <a:endParaRPr lang="en-US" altLang="zh-TW" sz="3600" dirty="0"/>
          </a:p>
          <a:p>
            <a:r>
              <a:rPr lang="zh-TW" altLang="en-US" sz="3600" dirty="0"/>
              <a:t>實作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666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2CBEBFD-A117-40BB-A018-E8EF1A44266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電腦視覺（</a:t>
            </a:r>
            <a:r>
              <a:rPr lang="en-US" altLang="zh-TW" dirty="0">
                <a:solidFill>
                  <a:schemeClr val="tx1"/>
                </a:solidFill>
              </a:rPr>
              <a:t>Computer vision</a:t>
            </a:r>
            <a:r>
              <a:rPr lang="zh-TW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6B5CED0D-F047-43DF-A40D-8F4CA0E1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26738" cy="444366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電腦視覺（</a:t>
            </a:r>
            <a:r>
              <a:rPr lang="en-US" altLang="zh-TW" sz="3600" dirty="0"/>
              <a:t>Computer vision</a:t>
            </a:r>
            <a:r>
              <a:rPr lang="zh-TW" altLang="en-US" sz="3600" dirty="0" smtClean="0"/>
              <a:t>）</a:t>
            </a:r>
            <a:endParaRPr lang="en-US" altLang="zh-TW" sz="3600" dirty="0" smtClean="0"/>
          </a:p>
          <a:p>
            <a:r>
              <a:rPr lang="zh-TW" altLang="en-US" sz="3600" dirty="0" smtClean="0"/>
              <a:t>是</a:t>
            </a:r>
            <a:r>
              <a:rPr lang="zh-TW" altLang="en-US" sz="3600" dirty="0"/>
              <a:t>一門研究如何使機器「看」的科學，更進一步的說，就是指用攝影機和電腦代替人眼對目標進行辨識、跟蹤和測量等機器視覺，並進一步做圖像處理，用電腦處理成為更適合人眼觀察或傳送給儀器檢測的圖像</a:t>
            </a:r>
          </a:p>
        </p:txBody>
      </p:sp>
    </p:spTree>
    <p:extLst>
      <p:ext uri="{BB962C8B-B14F-4D97-AF65-F5344CB8AC3E}">
        <p14:creationId xmlns:p14="http://schemas.microsoft.com/office/powerpoint/2010/main" val="207201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C1DB551-8630-49D0-BDF8-3AE3F7E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電腦視覺與其他領域的關係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維基百科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52C85B8-5B71-4ABD-8D87-BF5BAB85D5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499" y="1904870"/>
            <a:ext cx="47529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07" y="1968648"/>
            <a:ext cx="4430806" cy="354464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672207" y="5851579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/>
              <a:t>由 </a:t>
            </a:r>
            <a:r>
              <a:rPr lang="en-US" altLang="zh-TW" sz="800" dirty="0"/>
              <a:t>NASA/JPL/Cornell University, Maas Digital LLC </a:t>
            </a:r>
            <a:r>
              <a:rPr lang="en-US" altLang="zh-TW" sz="800" dirty="0" smtClean="0"/>
              <a:t>– </a:t>
            </a:r>
          </a:p>
          <a:p>
            <a:r>
              <a:rPr lang="en-US" altLang="zh-TW" sz="800" dirty="0" smtClean="0"/>
              <a:t>http</a:t>
            </a:r>
            <a:r>
              <a:rPr lang="en-US" altLang="zh-TW" sz="800" dirty="0"/>
              <a:t>://photojournal.jpl.nasa.gov/catalog/PIA04413 (image link), </a:t>
            </a:r>
            <a:endParaRPr lang="en-US" altLang="zh-TW" sz="800" dirty="0" smtClean="0"/>
          </a:p>
          <a:p>
            <a:r>
              <a:rPr lang="zh-TW" altLang="en-US" sz="800" dirty="0" smtClean="0"/>
              <a:t>公有</a:t>
            </a:r>
            <a:r>
              <a:rPr lang="zh-TW" altLang="en-US" sz="800" dirty="0"/>
              <a:t>領域</a:t>
            </a:r>
            <a:r>
              <a:rPr lang="en-US" altLang="zh-TW" sz="800" dirty="0"/>
              <a:t>, https://commons.wikimedia.org/w/index.php?curid=565283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1582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47B16EA-83D5-4F1E-ABC6-978F4F0A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3" y="159718"/>
            <a:ext cx="10131425" cy="64395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What is object detection?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D5E6ED60-6E86-4B9C-86B2-CDAD0B82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988" y="1600200"/>
            <a:ext cx="9562024" cy="452596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CA911221-2C66-4021-B232-91CA6137CAE7}"/>
              </a:ext>
            </a:extLst>
          </p:cNvPr>
          <p:cNvSpPr txBox="1"/>
          <p:nvPr/>
        </p:nvSpPr>
        <p:spPr>
          <a:xfrm>
            <a:off x="1222624" y="6376303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https://towardsdatascience.com/evolution-of-object-detection-and-localization-algorithms-e241021d8bad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18CEBEB-504F-4220-B86C-78658186C612}"/>
              </a:ext>
            </a:extLst>
          </p:cNvPr>
          <p:cNvSpPr txBox="1"/>
          <p:nvPr/>
        </p:nvSpPr>
        <p:spPr>
          <a:xfrm>
            <a:off x="409393" y="897151"/>
            <a:ext cx="1106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Object </a:t>
            </a:r>
            <a:r>
              <a:rPr lang="en-US" altLang="zh-TW" sz="2800" dirty="0" smtClean="0"/>
              <a:t>detection </a:t>
            </a:r>
            <a:r>
              <a:rPr lang="en-US" altLang="zh-TW" sz="2800" dirty="0"/>
              <a:t>compares the image classification and localizations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83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34434E0-2AFF-4453-91DD-0DA55B29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30" y="174661"/>
            <a:ext cx="10131425" cy="843242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What is object </a:t>
            </a:r>
            <a:r>
              <a:rPr lang="en-US" altLang="zh-TW" dirty="0" err="1">
                <a:solidFill>
                  <a:schemeClr val="tx1"/>
                </a:solidFill>
              </a:rPr>
              <a:t>dection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309E7A6C-2654-41BD-BAEF-07DF0622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960" y="1203176"/>
            <a:ext cx="8846988" cy="42695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B3D07B58-8F5D-4764-A9D7-8737B6E0269B}"/>
              </a:ext>
            </a:extLst>
          </p:cNvPr>
          <p:cNvSpPr txBox="1"/>
          <p:nvPr/>
        </p:nvSpPr>
        <p:spPr>
          <a:xfrm>
            <a:off x="1058237" y="5959011"/>
            <a:ext cx="94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http://cs231n.stanford.edu/slides/2018/cs231n_2018_lecture11.pdf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9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DCFB439-24D3-48AC-92C8-621CA6AD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5618"/>
            <a:ext cx="10131425" cy="1456267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Object </a:t>
            </a:r>
            <a:r>
              <a:rPr lang="en-US" altLang="zh-TW" dirty="0" smtClean="0">
                <a:solidFill>
                  <a:schemeClr val="tx1"/>
                </a:solidFill>
              </a:rPr>
              <a:t>Detection </a:t>
            </a:r>
            <a:r>
              <a:rPr lang="en-US" altLang="zh-TW" dirty="0">
                <a:solidFill>
                  <a:schemeClr val="tx1"/>
                </a:solidFill>
              </a:rPr>
              <a:t>algorithms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="" xmlns:a16="http://schemas.microsoft.com/office/drawing/2014/main" id="{7BCB5E60-9EF0-4A23-896A-C6782CA93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1939131"/>
            <a:ext cx="9001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2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841691A-5B9E-45DB-AA5A-22317AC7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2" y="374529"/>
            <a:ext cx="10131425" cy="7302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Object </a:t>
            </a:r>
            <a:r>
              <a:rPr lang="en-US" altLang="zh-TW" dirty="0" smtClean="0">
                <a:solidFill>
                  <a:schemeClr val="tx1"/>
                </a:solidFill>
              </a:rPr>
              <a:t>detection </a:t>
            </a:r>
            <a:r>
              <a:rPr lang="en-US" altLang="zh-TW" dirty="0">
                <a:solidFill>
                  <a:schemeClr val="tx1"/>
                </a:solidFill>
              </a:rPr>
              <a:t>algorithms(cont.)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8284D38-8FDF-4610-A045-DB71016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45920"/>
            <a:ext cx="11170577" cy="4970637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R-CNN(Region with CNN) (See: </a:t>
            </a:r>
            <a:r>
              <a:rPr lang="en-US" altLang="zh-TW" sz="3200" u="sng" kern="100" dirty="0">
                <a:solidFill>
                  <a:srgbClr val="00206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https://arxiv.org/abs/1311.2524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Fast RCNN(See</a:t>
            </a:r>
            <a:r>
              <a:rPr lang="en-US" altLang="zh-TW" sz="3200" kern="1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3200" u="sng" kern="100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://arxiv.org/abs/1504.08083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Faster RCNN(See: </a:t>
            </a:r>
            <a:r>
              <a:rPr lang="en-US" altLang="zh-TW" sz="3200" kern="1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u="sng" kern="100" dirty="0" smtClean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://arxiv.org/abs/1506.01497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R-FCN()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SSD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YOLOv1 to YOLOv3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ReinaNet</a:t>
            </a:r>
            <a:endParaRPr lang="en-US" altLang="zh-TW" sz="3200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FPN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None/>
            </a:pP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90F72789-43EB-4F83-8065-D7D42B16C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475" y="3659186"/>
            <a:ext cx="3929349" cy="29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63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鳳舞九天">
  <a:themeElements>
    <a:clrScheme name="鳳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鳳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鳳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1002</TotalTime>
  <Words>602</Words>
  <Application>Microsoft Office PowerPoint</Application>
  <PresentationFormat>自訂</PresentationFormat>
  <Paragraphs>103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鳳舞九天</vt:lpstr>
      <vt:lpstr>智慧監視課程 (智慧型監控系統)</vt:lpstr>
      <vt:lpstr>大綱</vt:lpstr>
      <vt:lpstr>在雲端上實作深度學習物件辨識模型</vt:lpstr>
      <vt:lpstr>電腦視覺（Computer vision）</vt:lpstr>
      <vt:lpstr>電腦視覺與其他領域的關係(維基百科)</vt:lpstr>
      <vt:lpstr>What is object detection?</vt:lpstr>
      <vt:lpstr>What is object dection?</vt:lpstr>
      <vt:lpstr>Object Detection algorithms</vt:lpstr>
      <vt:lpstr>Object detection algorithms(cont.)</vt:lpstr>
      <vt:lpstr>Object detection algorithms(cont.)</vt:lpstr>
      <vt:lpstr>R-CNN (https://towardsdatascience.com/deep-learning-for-object-detection-a-comprehensive-review-73930816d8d9)</vt:lpstr>
      <vt:lpstr>Fast R-CNN (https://towardsdatascience.com/deep-learning-for-object-detection-a-comprehensive-review-73930816d8d9)</vt:lpstr>
      <vt:lpstr>SSD (https://towardsdatascience.com/deep-learning-for-object-detection-a-comprehensive-review-73930816d8d9)</vt:lpstr>
      <vt:lpstr>Object dection algorithms(cont.)</vt:lpstr>
      <vt:lpstr>YOLO vs RetinaNet performance on COCO 50 Benchmark</vt:lpstr>
      <vt:lpstr>Accuracy and speed tradeoff on VOC 2007 (Source: YOLOv2 paper)</vt:lpstr>
      <vt:lpstr>YOLO4 Bench</vt:lpstr>
      <vt:lpstr>參考網頁</vt:lpstr>
      <vt:lpstr>二元分類的混淆矩陣</vt:lpstr>
      <vt:lpstr>AP/mAP:  Average Precision (https://chih-sheng-huang821.medium.com/%E6%B7%B1%E5%BA%A6%E5%AD%B8%E7%BF%92%E7%B3%BB%E5%88%97-%E4%BB%80%E9%BA%BC%E6%98%AFap-map-aaf089920848)</vt:lpstr>
      <vt:lpstr>IoU</vt:lpstr>
      <vt:lpstr>YOLO3 Table3</vt:lpstr>
      <vt:lpstr>YOLO3 Fig.3</vt:lpstr>
      <vt:lpstr>訓練資料準備 </vt:lpstr>
      <vt:lpstr> Model Evaluation It shows the mAP of our trained models.</vt:lpstr>
      <vt:lpstr>結論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視覺辨識課程</dc:title>
  <dc:creator>坤達 謝</dc:creator>
  <cp:lastModifiedBy>謝坤達</cp:lastModifiedBy>
  <cp:revision>25</cp:revision>
  <dcterms:created xsi:type="dcterms:W3CDTF">2019-10-15T03:55:07Z</dcterms:created>
  <dcterms:modified xsi:type="dcterms:W3CDTF">2021-08-20T06:16:28Z</dcterms:modified>
</cp:coreProperties>
</file>