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69" r:id="rId16"/>
    <p:sldId id="270" r:id="rId17"/>
    <p:sldId id="272" r:id="rId18"/>
    <p:sldId id="271" r:id="rId19"/>
    <p:sldId id="279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58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0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4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5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19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1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29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28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7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40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4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9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3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4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5C162-2759-4A76-804C-1694B3B73A7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781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bok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deep-learning-for-object-detection-a-comprehensive-review-73930816d8d9" TargetMode="External"/><Relationship Id="rId4" Type="http://schemas.openxmlformats.org/officeDocument/2006/relationships/hyperlink" Target="https://towardsdatascience.com/r-cnn-fast-r-cnn-faster-r-cnn-yolo-object-detection-algorithms-36d53571365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B7%B1%E5%BA%A6%E5%AD%B8%E7%BF%92-%E4%BB%80%E9%BA%BC%E6%98%AFone-stage-%E4%BB%80%E9%BA%BC%E6%98%AFtwo-stage-%E7%89%A9%E4%BB%B6%E5%81%B5%E6%B8%AC-fc3ce505390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jreddie.com/media/files/papers/YOLOv3.pdf" TargetMode="External"/><Relationship Id="rId5" Type="http://schemas.openxmlformats.org/officeDocument/2006/relationships/hyperlink" Target="https://towardsdatascience.com/deep-learning-for-object-detection-a-comprehensive-review-73930816d8d9" TargetMode="External"/><Relationship Id="rId4" Type="http://schemas.openxmlformats.org/officeDocument/2006/relationships/hyperlink" Target="https://arxiv.org/pdf/1803.08707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iro.medium.com/max/813/1*YpNE9OQeshABhBgjyEXlLA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yolo3-a-huge-improvemen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ony607/object_detection_demo/blob/master/tensorflow_object_detection_training_colab.ipynb?hl=e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how-to-train-an-object-detection-model-easy-for-free-f388ff3663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lology.com/blog/how-to-train-an-object-detection-model-easy-for-fre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questai/train-object-detection-ai-with-6-lines-of-code-6d087063f6ff" TargetMode="External"/><Relationship Id="rId7" Type="http://schemas.openxmlformats.org/officeDocument/2006/relationships/hyperlink" Target="https://medium.com/%E8%B3%87%E6%96%99%E9%9A%A8%E7%AD%86/machine-learning-103-d81ef2ad3597" TargetMode="External"/><Relationship Id="rId2" Type="http://schemas.openxmlformats.org/officeDocument/2006/relationships/hyperlink" Target="https://github.com/OlafenwaMoses/Image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onardoaraujosantos.gitbooks.io/artificial-inteligence/content/object_localization_and_detection.html" TargetMode="External"/><Relationship Id="rId5" Type="http://schemas.openxmlformats.org/officeDocument/2006/relationships/hyperlink" Target="https://towardsdatascience.com/evolution-of-object-detection-and-localization-algorithms-e241021d8bad" TargetMode="External"/><Relationship Id="rId4" Type="http://schemas.openxmlformats.org/officeDocument/2006/relationships/hyperlink" Target="https://towardsdatascience.com/object-detection-with-10-lines-of-code-d6cb4d86f60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4.08083" TargetMode="External"/><Relationship Id="rId2" Type="http://schemas.openxmlformats.org/officeDocument/2006/relationships/hyperlink" Target="https://arxiv.org/abs/1311.252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rxiv.org/abs/1506.014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744E-0DB8-474B-B7E3-B24D7EEF7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視覺辨識課程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F7523-4F8D-4F79-984E-31E89E4D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謝坤達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jumbokh@gmail.com</a:t>
            </a:r>
            <a:endParaRPr lang="en-US" altLang="zh-TW" dirty="0"/>
          </a:p>
          <a:p>
            <a:r>
              <a:rPr lang="en-US" altLang="zh-TW" dirty="0"/>
              <a:t>0953313123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4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C6B4-0927-4AF6-BBBD-C07774C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4" y="352747"/>
            <a:ext cx="10131425" cy="808234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04345-688E-4A9A-B163-ECE3A2D8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60981"/>
            <a:ext cx="11098657" cy="4630219"/>
          </a:xfrm>
        </p:spPr>
        <p:txBody>
          <a:bodyPr/>
          <a:lstStyle/>
          <a:p>
            <a:pPr marL="900430" indent="-540385">
              <a:spcAft>
                <a:spcPts val="0"/>
              </a:spcAft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(</a:t>
            </a:r>
            <a:r>
              <a:rPr lang="zh-TW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參考</a:t>
            </a: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: a. </a:t>
            </a:r>
            <a:r>
              <a:rPr lang="en-US" altLang="zh-TW" sz="3200" u="sng" dirty="0" err="1">
                <a:solidFill>
                  <a:srgbClr val="000000"/>
                </a:solidFill>
                <a:latin typeface="標楷體" panose="03000509000000000000" pitchFamily="65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關於影像辨識，所有你應該知道的深度學習模型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’</a:t>
            </a:r>
            <a:endParaRPr lang="zh-TW" altLang="zh-TW" sz="32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808990">
              <a:spcAft>
                <a:spcPts val="0"/>
              </a:spcAft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b. </a:t>
            </a:r>
            <a:r>
              <a:rPr lang="en-US" altLang="zh-TW" sz="3200" b="1" u="sng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R-CNN, Fast R-CNN, Faster R-CNN, YOLO — Object Detection Algorithms</a:t>
            </a: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)</a:t>
            </a:r>
            <a:endParaRPr lang="zh-TW" altLang="zh-TW" sz="32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Learning for Object Detection: A Comprehensive Review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1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552F-E047-4F91-9731-6BCD7B4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079691-BBBE-421C-ACC5-4E4BDBD5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354" y="2520682"/>
            <a:ext cx="10256027" cy="29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95F26-67D5-40C9-8F18-95F717F2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29" y="476036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EF7D1-2ED6-462F-8CE8-74C9FC23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43853" cy="4106333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stage and two stages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深度學習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什麼是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</a:t>
            </a:r>
            <a:r>
              <a:rPr lang="en-US" altLang="zh-TW" sz="28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stage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，什麼是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</a:t>
            </a:r>
            <a:r>
              <a:rPr lang="en-US" altLang="zh-TW" sz="28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stage 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物件偵測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spcAft>
                <a:spcPts val="0"/>
              </a:spcAft>
            </a:pPr>
            <a:r>
              <a:rPr lang="en-US" altLang="zh-TW" sz="28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the Trade-off between Single-Stage and Two-Stage Deep Object Detectors using Image Difficulty Prediction PDF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Comparison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YOLOv3 is good as 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time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What’s new in YOLO v3?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800" u="sng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800" u="sng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https://pjreddie.com/media/files/papers/YOLOv3.pdf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59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5EA57-A9BB-4F13-931F-7E9FFAA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238469" cy="145626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YOLO vs </a:t>
            </a:r>
            <a:r>
              <a:rPr lang="en-US" altLang="zh-TW" sz="3200" dirty="0" err="1"/>
              <a:t>RetinaNet</a:t>
            </a:r>
            <a:r>
              <a:rPr lang="en-US" altLang="zh-TW" sz="3200" dirty="0"/>
              <a:t> performance on COCO 50 Benchmark</a:t>
            </a:r>
            <a:endParaRPr lang="zh-TW" altLang="en-US" sz="3200" dirty="0"/>
          </a:p>
        </p:txBody>
      </p:sp>
      <p:pic>
        <p:nvPicPr>
          <p:cNvPr id="4" name="內容版面配置區 3">
            <a:hlinkClick r:id="rId2"/>
            <a:extLst>
              <a:ext uri="{FF2B5EF4-FFF2-40B4-BE49-F238E27FC236}">
                <a16:creationId xmlns:a16="http://schemas.microsoft.com/office/drawing/2014/main" id="{B1F89A4D-17A7-4B0A-B0AF-A7E8CA7C9F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71" y="2072044"/>
            <a:ext cx="8139318" cy="445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2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51287-1B43-4CED-9268-22D68BDB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08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Accuracy and speed tradeoff on VOC 2007 (Source: YOLOv2 paper)</a:t>
            </a:r>
            <a:endParaRPr lang="zh-TW" altLang="en-US" sz="2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954AAFA-5FE0-4FD8-AFD1-69F3FEA612A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6526" r="18138" b="2899"/>
          <a:stretch/>
        </p:blipFill>
        <p:spPr bwMode="auto">
          <a:xfrm>
            <a:off x="584040" y="2183994"/>
            <a:ext cx="5433232" cy="43951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025BA0-D55B-4C40-888A-88A08572FD46}"/>
              </a:ext>
            </a:extLst>
          </p:cNvPr>
          <p:cNvSpPr/>
          <p:nvPr/>
        </p:nvSpPr>
        <p:spPr>
          <a:xfrm>
            <a:off x="6096000" y="20489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YOLO3: A Huge Improvement 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0">
              <a:spcAft>
                <a:spcPts val="0"/>
              </a:spcAft>
            </a:pP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https://mc.ai/yolo3-a-huge-improvement/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64FF4-C18B-428B-A5C6-215D6E33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1924"/>
            <a:ext cx="10131425" cy="127057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dirty="0"/>
              <a:t>訓練資料準備</a:t>
            </a:r>
            <a:br>
              <a:rPr lang="zh-TW" altLang="en-US" sz="4400" dirty="0"/>
            </a:b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FF12D3-B822-4EF5-AB31-C48801B39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" y="1778176"/>
            <a:ext cx="6302046" cy="48902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4B038A-A8ED-49D2-8045-AA26BC959B37}"/>
              </a:ext>
            </a:extLst>
          </p:cNvPr>
          <p:cNvSpPr/>
          <p:nvPr/>
        </p:nvSpPr>
        <p:spPr>
          <a:xfrm>
            <a:off x="1568557" y="1193401"/>
            <a:ext cx="893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https://github.com/wkentaro/labelme</a:t>
            </a:r>
            <a:endParaRPr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0CE711-FE7B-4BBF-BAD7-8E1BAA0A727E}"/>
              </a:ext>
            </a:extLst>
          </p:cNvPr>
          <p:cNvSpPr/>
          <p:nvPr/>
        </p:nvSpPr>
        <p:spPr>
          <a:xfrm>
            <a:off x="6724521" y="2126433"/>
            <a:ext cx="533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https://tzutalin.github.io/labelImg/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02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DABDC-3A6B-4DE2-972A-FD3BC771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209"/>
            <a:ext cx="10131425" cy="66627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# python2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--name=</a:t>
            </a:r>
            <a:r>
              <a:rPr lang="en-US" altLang="zh-TW" dirty="0" err="1"/>
              <a:t>labelme</a:t>
            </a:r>
            <a:r>
              <a:rPr lang="en-US" altLang="zh-TW" dirty="0"/>
              <a:t> python=2.7</a:t>
            </a:r>
          </a:p>
          <a:p>
            <a:r>
              <a:rPr lang="en-US" altLang="zh-TW" dirty="0"/>
              <a:t>source activate </a:t>
            </a:r>
            <a:r>
              <a:rPr lang="en-US" altLang="zh-TW" dirty="0" err="1"/>
              <a:t>labelme</a:t>
            </a:r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pyside2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pyqt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labelme</a:t>
            </a:r>
            <a:endParaRPr lang="en-US" altLang="zh-TW" dirty="0"/>
          </a:p>
          <a:p>
            <a:r>
              <a:rPr lang="en-US" altLang="zh-TW" dirty="0"/>
              <a:t># if you'd like to use the latest version. run below:</a:t>
            </a:r>
          </a:p>
          <a:p>
            <a:r>
              <a:rPr lang="en-US" altLang="zh-TW" dirty="0"/>
              <a:t># pip install </a:t>
            </a:r>
            <a:r>
              <a:rPr lang="en-US" altLang="zh-TW" dirty="0" err="1"/>
              <a:t>git+https</a:t>
            </a:r>
            <a:r>
              <a:rPr lang="en-US" altLang="zh-TW" dirty="0"/>
              <a:t>://github.com/</a:t>
            </a:r>
            <a:r>
              <a:rPr lang="en-US" altLang="zh-TW" dirty="0" err="1"/>
              <a:t>wkentaro</a:t>
            </a:r>
            <a:r>
              <a:rPr lang="en-US" altLang="zh-TW" dirty="0"/>
              <a:t>/</a:t>
            </a:r>
            <a:r>
              <a:rPr lang="en-US" altLang="zh-TW" dirty="0" err="1"/>
              <a:t>labelme.git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python3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--name=</a:t>
            </a:r>
            <a:r>
              <a:rPr lang="en-US" altLang="zh-TW" dirty="0" err="1"/>
              <a:t>labelme</a:t>
            </a:r>
            <a:r>
              <a:rPr lang="en-US" altLang="zh-TW" dirty="0"/>
              <a:t> python=3.6</a:t>
            </a:r>
          </a:p>
          <a:p>
            <a:r>
              <a:rPr lang="en-US" altLang="zh-TW" dirty="0"/>
              <a:t>source activate </a:t>
            </a:r>
            <a:r>
              <a:rPr lang="en-US" altLang="zh-TW" dirty="0" err="1"/>
              <a:t>labelme</a:t>
            </a:r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pyside2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pyqt</a:t>
            </a:r>
            <a:endParaRPr lang="en-US" altLang="zh-TW" dirty="0"/>
          </a:p>
          <a:p>
            <a:r>
              <a:rPr lang="en-US" altLang="zh-TW" dirty="0"/>
              <a:t># pip install pyqt5  # pyqt5 can be installed via pip on python3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labelme</a:t>
            </a:r>
            <a:endParaRPr lang="en-US" altLang="zh-TW" dirty="0"/>
          </a:p>
          <a:p>
            <a:r>
              <a:rPr lang="en-US" altLang="zh-TW" dirty="0"/>
              <a:t># or you can install everything by </a:t>
            </a:r>
            <a:r>
              <a:rPr lang="en-US" altLang="zh-TW" dirty="0" err="1"/>
              <a:t>conda</a:t>
            </a:r>
            <a:r>
              <a:rPr lang="en-US" altLang="zh-TW" dirty="0"/>
              <a:t> command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labelme</a:t>
            </a:r>
            <a:r>
              <a:rPr lang="en-US" altLang="zh-TW" dirty="0"/>
              <a:t> -c </a:t>
            </a:r>
            <a:r>
              <a:rPr lang="en-US" altLang="zh-TW" dirty="0" err="1"/>
              <a:t>conda</a:t>
            </a:r>
            <a:r>
              <a:rPr lang="en-US" altLang="zh-TW" dirty="0"/>
              <a:t>-forge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94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16720-EC8E-4D61-BABD-281C8764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其他安裝文章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3ED2A-8060-47FF-9F39-B2C106B0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https://www.itread01.com/content/1544810780.html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367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51566-CB83-4036-AFFF-9619B74F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實作：訓練 </a:t>
            </a:r>
            <a:r>
              <a:rPr lang="en-US" altLang="zh-TW" dirty="0"/>
              <a:t>XML</a:t>
            </a:r>
            <a:r>
              <a:rPr lang="zh-TW" altLang="en-US" dirty="0"/>
              <a:t>標示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9E572-18AE-4095-97C2-69302284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7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6435-5892-454E-9592-14DD308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4A91D-45D6-4FD3-86C1-CE6958AE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b="1" u="sng" kern="1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3200" b="1" u="sng" kern="1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example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-object-detection-training-</a:t>
            </a: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colab.ipynb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https://colab.research.google.com/github/Tony607/object_detection_demo/blob/master/tensorflow_object_detection_training_colab.ipynb?hl=en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a copy and test!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0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CB8B-A29A-4783-B861-EC67FE44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1716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228B2-A90A-4E0B-83A8-0E0C80A0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2220"/>
            <a:ext cx="10131425" cy="493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>
                <a:solidFill>
                  <a:srgbClr val="FF0000"/>
                </a:solidFill>
              </a:rPr>
              <a:t>1. </a:t>
            </a:r>
            <a:r>
              <a:rPr lang="zh-TW" altLang="en-US" sz="4400" dirty="0">
                <a:solidFill>
                  <a:srgbClr val="FF0000"/>
                </a:solidFill>
              </a:rPr>
              <a:t>視覺辨識介紹</a:t>
            </a:r>
            <a:endParaRPr lang="en-US" altLang="zh-TW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rgbClr val="FF0000"/>
                </a:solidFill>
              </a:rPr>
              <a:t>2. </a:t>
            </a:r>
            <a:r>
              <a:rPr lang="zh-TW" altLang="en-US" sz="4400" dirty="0">
                <a:solidFill>
                  <a:srgbClr val="FF0000"/>
                </a:solidFill>
              </a:rPr>
              <a:t>影像標示</a:t>
            </a:r>
            <a:endParaRPr lang="en-US" altLang="zh-TW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rgbClr val="FF0000"/>
                </a:solidFill>
              </a:rPr>
              <a:t>3. </a:t>
            </a:r>
            <a:r>
              <a:rPr lang="zh-TW" altLang="en-US" sz="4400" dirty="0">
                <a:solidFill>
                  <a:srgbClr val="FF0000"/>
                </a:solidFill>
              </a:rPr>
              <a:t>在雲端上實作深度學習物件辨識模型</a:t>
            </a:r>
            <a:endParaRPr lang="en-US" altLang="zh-TW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4400" dirty="0"/>
              <a:t>4. </a:t>
            </a:r>
            <a:r>
              <a:rPr lang="zh-TW" altLang="en-US" sz="4400" dirty="0"/>
              <a:t>簡易 </a:t>
            </a:r>
            <a:r>
              <a:rPr lang="en-US" altLang="zh-TW" sz="4400" dirty="0"/>
              <a:t>YOLO3 </a:t>
            </a:r>
            <a:r>
              <a:rPr lang="zh-TW" altLang="en-US" sz="4400" dirty="0"/>
              <a:t>系統辨識</a:t>
            </a:r>
          </a:p>
          <a:p>
            <a:pPr marL="0" indent="0">
              <a:buNone/>
            </a:pPr>
            <a:r>
              <a:rPr lang="en-US" altLang="zh-TW" sz="4400" dirty="0"/>
              <a:t>5. </a:t>
            </a:r>
            <a:r>
              <a:rPr lang="zh-TW" altLang="en-US" sz="4400" dirty="0"/>
              <a:t>臉部辨識實作</a:t>
            </a:r>
          </a:p>
        </p:txBody>
      </p:sp>
    </p:spTree>
    <p:extLst>
      <p:ext uri="{BB962C8B-B14F-4D97-AF65-F5344CB8AC3E}">
        <p14:creationId xmlns:p14="http://schemas.microsoft.com/office/powerpoint/2010/main" val="35555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861A0-7FD9-4FF4-8089-C52FCCD5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6502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 Implementations: Training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6C10E-2258-426C-A5EB-D3127D15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2769"/>
            <a:ext cx="10913723" cy="5126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imageai.Detection.Custom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DetectionModelTrainer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trainer =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DetectionModelTrainer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trainer.setModelTypeAsYOLOv3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trainer.setDataDirectory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data_directory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 err="1">
                <a:solidFill>
                  <a:srgbClr val="CE9178"/>
                </a:solidFill>
                <a:latin typeface="Courier New" panose="02070309020205020404" pitchFamily="49" charset="0"/>
              </a:rPr>
              <a:t>hololens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trainer.setTrainConfig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object_names_array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 err="1">
                <a:solidFill>
                  <a:srgbClr val="CE9178"/>
                </a:solidFill>
                <a:latin typeface="Courier New" panose="02070309020205020404" pitchFamily="49" charset="0"/>
              </a:rPr>
              <a:t>hololens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num_experiments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train_from_pretrained_model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"pretrained-yolov3.h5"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trainer.setTrainConfig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object_names_array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 err="1">
                <a:solidFill>
                  <a:srgbClr val="CE9178"/>
                </a:solidFill>
                <a:latin typeface="Courier New" panose="02070309020205020404" pitchFamily="49" charset="0"/>
              </a:rPr>
              <a:t>hololens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num_experiments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trainer.trainModel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25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64D9B-1DC4-4798-8C6F-5F0D1C94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Model Evaluation</a:t>
            </a:r>
            <a:br>
              <a:rPr lang="en-US" altLang="zh-TW" dirty="0"/>
            </a:br>
            <a:r>
              <a:rPr lang="en-US" altLang="zh-TW" dirty="0"/>
              <a:t>It shows the </a:t>
            </a:r>
            <a:r>
              <a:rPr lang="en-US" altLang="zh-TW" dirty="0" err="1"/>
              <a:t>mAP</a:t>
            </a:r>
            <a:r>
              <a:rPr lang="en-US" altLang="zh-TW" dirty="0"/>
              <a:t> of our trained models.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024AB-2C50-4D94-B56C-46943D58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from </a:t>
            </a:r>
            <a:r>
              <a:rPr lang="en-US" altLang="zh-TW" sz="2400" dirty="0" err="1"/>
              <a:t>imageai.Detection.Custom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DetectionModelTrainer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trainer = </a:t>
            </a:r>
            <a:r>
              <a:rPr lang="en-US" altLang="zh-TW" sz="2400" dirty="0" err="1"/>
              <a:t>DetectionModelTrainer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en-US" altLang="zh-TW" sz="2400" dirty="0"/>
              <a:t>trainer.setModelTypeAsYOLOv3()</a:t>
            </a:r>
          </a:p>
          <a:p>
            <a:pPr marL="0" indent="0">
              <a:buNone/>
            </a:pPr>
            <a:r>
              <a:rPr lang="en-US" altLang="zh-TW" sz="2400" dirty="0" err="1"/>
              <a:t>trainer.setDataDirectory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data_directory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hololens</a:t>
            </a:r>
            <a:r>
              <a:rPr lang="en-US" altLang="zh-TW" sz="2400" dirty="0"/>
              <a:t>")</a:t>
            </a:r>
          </a:p>
          <a:p>
            <a:pPr marL="0" indent="0">
              <a:buNone/>
            </a:pPr>
            <a:r>
              <a:rPr lang="en-US" altLang="zh-TW" sz="2400" dirty="0" err="1"/>
              <a:t>trainer.evaluateModel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model_path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hololens</a:t>
            </a:r>
            <a:r>
              <a:rPr lang="en-US" altLang="zh-TW" sz="2400" dirty="0"/>
              <a:t>/models", </a:t>
            </a:r>
            <a:r>
              <a:rPr lang="en-US" altLang="zh-TW" sz="2400" dirty="0" err="1"/>
              <a:t>json_path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hololens</a:t>
            </a:r>
            <a:r>
              <a:rPr lang="en-US" altLang="zh-TW" sz="2400" dirty="0"/>
              <a:t>/json/</a:t>
            </a:r>
            <a:r>
              <a:rPr lang="en-US" altLang="zh-TW" sz="2400" dirty="0" err="1"/>
              <a:t>detection_config.json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iou_threshold</a:t>
            </a:r>
            <a:r>
              <a:rPr lang="en-US" altLang="zh-TW" sz="2400" dirty="0"/>
              <a:t>=0.5, </a:t>
            </a:r>
            <a:r>
              <a:rPr lang="en-US" altLang="zh-TW" sz="2400" dirty="0" err="1"/>
              <a:t>object_threshold</a:t>
            </a:r>
            <a:r>
              <a:rPr lang="en-US" altLang="zh-TW" sz="2400" dirty="0"/>
              <a:t>=0.3, </a:t>
            </a:r>
            <a:r>
              <a:rPr lang="en-US" altLang="zh-TW" sz="2400" dirty="0" err="1"/>
              <a:t>nms_threshold</a:t>
            </a:r>
            <a:r>
              <a:rPr lang="en-US" altLang="zh-TW" sz="2400" dirty="0"/>
              <a:t>=0.5)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452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55362-9F21-447A-A311-3D402486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E7E89-1C9F-498A-9793-6ED59A0B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I have many items?</a:t>
            </a:r>
          </a:p>
          <a:p>
            <a:r>
              <a:rPr lang="en-US" altLang="zh-TW" sz="2800" dirty="0" err="1"/>
              <a:t>Object_names_array</a:t>
            </a:r>
            <a:r>
              <a:rPr lang="en-US" altLang="zh-TW" sz="2800" dirty="0"/>
              <a:t>=[“Peanut”, “Hazelnut”]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732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891B1-B96B-4FB4-A03E-BB826D2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Extras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D19C5-832A-4F9C-8852-60EAFF9B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3649133"/>
          </a:xfrm>
        </p:spPr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Run SSD, Faster RCNN and FCN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https://medium.com/swlh/how-to-train-an-object-detection-model-easy-for-free-f388ff3663e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https://www.dlology.com/blog/how-to-train-an-object-detection-model-easy-for-free/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)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4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53A1C-2234-467B-94ED-E32439E7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A7F573-C97D-4346-B13A-323331B5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impact of the object detection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YOLO3 is 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agreat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 so far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is quite easy now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 job is quite laborious, we are working on some tricks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40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1E2A-3435-4F1E-912A-7FE86B7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74699-9A46-46E2-886E-73EE4D42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44545" cy="459778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ImageAI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(v2.1.4)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spcAft>
                <a:spcPts val="0"/>
              </a:spcAft>
            </a:pP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https://github.com/OlafenwaMoses/</a:t>
            </a:r>
            <a:r>
              <a:rPr lang="en-US" altLang="zh-TW" u="sng" kern="100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ImageAI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Object Detection AI with 6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https://medium.com/deepquestai/train-object-detection-ai-with-6-lines-of-code-6d087063f6ff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Detection with 10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https://towardsdatascience.com/object-detection-with-10-lines-of-code-d6cb4d86f606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Evolution of Object Detection and Localization Algorithms 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https://towardsdatascience.com/evolution-of-object-detection-and-localization-algorithms-e241021d8bad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Localization and Detection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https://leonardoaraujosantos.gitbooks.io/artificial-inteligence/content/object_localization_and_detection.html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https://medium.com/%E8%B3%87%E6%96%99%E9%9A%A8%E7%AD%86/machine-learning-103-d81ef2ad3597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B82D8-577A-4DCE-8C2C-0BF2FA5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cs typeface="+mn-cs"/>
              </a:rPr>
              <a:t>在雲端上實作深度學習物件辨識模型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3C73F-4B9E-49DD-AE80-2A1FCEA9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何謂物件辨識</a:t>
            </a:r>
            <a:endParaRPr lang="en-US" altLang="zh-TW" sz="3600" dirty="0"/>
          </a:p>
          <a:p>
            <a:r>
              <a:rPr lang="zh-TW" altLang="en-US" sz="3600" dirty="0"/>
              <a:t>物件辨識演算法</a:t>
            </a:r>
            <a:endParaRPr lang="en-US" altLang="zh-TW" sz="3600" dirty="0"/>
          </a:p>
          <a:p>
            <a:r>
              <a:rPr lang="zh-TW" altLang="en-US" sz="3600" dirty="0"/>
              <a:t>訓練資料準備</a:t>
            </a:r>
            <a:endParaRPr lang="en-US" altLang="zh-TW" sz="3600" dirty="0"/>
          </a:p>
          <a:p>
            <a:r>
              <a:rPr lang="zh-TW" altLang="en-US" sz="3600" dirty="0"/>
              <a:t>實作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666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EBFD-A117-40BB-A018-E8EF1A44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電腦視覺（</a:t>
            </a:r>
            <a:r>
              <a:rPr lang="en-US" altLang="zh-TW" dirty="0"/>
              <a:t>Computer vision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CED0D-F047-43DF-A40D-8F4CA0E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444366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電腦視覺（</a:t>
            </a:r>
            <a:r>
              <a:rPr lang="en-US" altLang="zh-TW" sz="3600" dirty="0"/>
              <a:t>Computer vision</a:t>
            </a:r>
            <a:r>
              <a:rPr lang="zh-TW" altLang="en-US" sz="3600" dirty="0"/>
              <a:t>）是一門研究如何使機器「看」的科學，更進一步的說，就是指用攝影機和電腦代替人眼對目標進行辨識、跟蹤和測量等機器視覺，並進一步做圖像處理，用電腦處理成為更適合人眼觀察或傳送給儀器檢測的圖像</a:t>
            </a:r>
          </a:p>
        </p:txBody>
      </p:sp>
    </p:spTree>
    <p:extLst>
      <p:ext uri="{BB962C8B-B14F-4D97-AF65-F5344CB8AC3E}">
        <p14:creationId xmlns:p14="http://schemas.microsoft.com/office/powerpoint/2010/main" val="20720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B551-8630-49D0-BDF8-3AE3F7E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電腦視覺與其他領域的關係</a:t>
            </a:r>
            <a:r>
              <a:rPr lang="en-US" altLang="zh-TW" dirty="0"/>
              <a:t>(</a:t>
            </a:r>
            <a:r>
              <a:rPr lang="zh-TW" altLang="en-US" dirty="0"/>
              <a:t>維基百科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C85B8-5B71-4ABD-8D87-BF5BAB85D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185193"/>
            <a:ext cx="6025829" cy="451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B16EA-83D5-4F1E-ABC6-978F4F0A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3" y="159718"/>
            <a:ext cx="10131425" cy="643958"/>
          </a:xfrm>
        </p:spPr>
        <p:txBody>
          <a:bodyPr/>
          <a:lstStyle/>
          <a:p>
            <a:pPr algn="ctr"/>
            <a:r>
              <a:rPr lang="en-US" altLang="zh-TW" dirty="0"/>
              <a:t>What is object detection?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E6ED60-6E86-4B9C-86B2-CDAD0B82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781" y="1871918"/>
            <a:ext cx="9516437" cy="45043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911221-2C66-4021-B232-91CA6137CAE7}"/>
              </a:ext>
            </a:extLst>
          </p:cNvPr>
          <p:cNvSpPr txBox="1"/>
          <p:nvPr/>
        </p:nvSpPr>
        <p:spPr>
          <a:xfrm>
            <a:off x="1222624" y="6376303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https://towardsdatascience.com/evolution-of-object-detection-and-localization-algorithms-e241021d8bad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CEBEB-504F-4220-B86C-78658186C612}"/>
              </a:ext>
            </a:extLst>
          </p:cNvPr>
          <p:cNvSpPr txBox="1"/>
          <p:nvPr/>
        </p:nvSpPr>
        <p:spPr>
          <a:xfrm>
            <a:off x="1130156" y="979366"/>
            <a:ext cx="1050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Object </a:t>
            </a:r>
            <a:r>
              <a:rPr lang="en-US" altLang="zh-TW" sz="2800" dirty="0" err="1"/>
              <a:t>dection</a:t>
            </a:r>
            <a:r>
              <a:rPr lang="en-US" altLang="zh-TW" sz="2800" dirty="0"/>
              <a:t> compares the image classification and localizations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8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434E0-2AFF-4453-91DD-0DA55B29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0" y="174661"/>
            <a:ext cx="10131425" cy="843242"/>
          </a:xfrm>
        </p:spPr>
        <p:txBody>
          <a:bodyPr/>
          <a:lstStyle/>
          <a:p>
            <a:pPr algn="ctr"/>
            <a:r>
              <a:rPr lang="en-US" altLang="zh-TW" dirty="0"/>
              <a:t>What is object </a:t>
            </a:r>
            <a:r>
              <a:rPr lang="en-US" altLang="zh-TW" dirty="0" err="1"/>
              <a:t>dection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9E7A6C-2654-41BD-BAEF-07DF0622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60" y="1203176"/>
            <a:ext cx="8846988" cy="4269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D07B58-8F5D-4764-A9D7-8737B6E0269B}"/>
              </a:ext>
            </a:extLst>
          </p:cNvPr>
          <p:cNvSpPr txBox="1"/>
          <p:nvPr/>
        </p:nvSpPr>
        <p:spPr>
          <a:xfrm>
            <a:off x="1058237" y="5959011"/>
            <a:ext cx="94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http://cs231n.stanford.edu/slides/2018/cs231n_2018_lecture11.pdf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9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FB439-24D3-48AC-92C8-621CA6A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5618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CB5E60-9EF0-4A23-896A-C6782CA9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009" y="1365606"/>
            <a:ext cx="9653003" cy="41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1691A-5B9E-45DB-AA5A-22317AC7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2" y="374529"/>
            <a:ext cx="10131425" cy="73022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84D38-8FDF-4610-A045-DB71016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27416"/>
            <a:ext cx="11170577" cy="5589141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R-CNN(Region with CNN) (See: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https://arxiv.org/abs/1311.2524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 RCNN(</a:t>
            </a: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See:</a:t>
            </a:r>
            <a:r>
              <a:rPr lang="en-US" altLang="zh-TW" sz="32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://arxiv.org/abs/1504.08083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RCNN(See: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https://arxiv.org/abs/1506.01497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R-FCN()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SSD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YOLOv1 to YOLOv3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ReinaNet</a:t>
            </a:r>
            <a:endParaRPr lang="en-US" altLang="zh-TW" sz="32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FPN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None/>
            </a:pP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F72789-43EB-4F83-8065-D7D42B16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3132062"/>
            <a:ext cx="3929349" cy="29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740</TotalTime>
  <Words>1002</Words>
  <Application>Microsoft Office PowerPoint</Application>
  <PresentationFormat>寬螢幕</PresentationFormat>
  <Paragraphs>113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Calibri Light</vt:lpstr>
      <vt:lpstr>Courier New</vt:lpstr>
      <vt:lpstr>Wingdings</vt:lpstr>
      <vt:lpstr>天體</vt:lpstr>
      <vt:lpstr>視覺辨識課程</vt:lpstr>
      <vt:lpstr>大綱</vt:lpstr>
      <vt:lpstr>在雲端上實作深度學習物件辨識模型</vt:lpstr>
      <vt:lpstr>電腦視覺（Computer vision）</vt:lpstr>
      <vt:lpstr>電腦視覺與其他領域的關係(維基百科)</vt:lpstr>
      <vt:lpstr>What is object detection?</vt:lpstr>
      <vt:lpstr>What is object dection?</vt:lpstr>
      <vt:lpstr>Object dection algorithms</vt:lpstr>
      <vt:lpstr>Object dection algorithms(cont.)</vt:lpstr>
      <vt:lpstr>Object dection algorithms(cont.)</vt:lpstr>
      <vt:lpstr>Object dection algorithms(cont.)</vt:lpstr>
      <vt:lpstr>Object dection algorithms(cont.)</vt:lpstr>
      <vt:lpstr>YOLO vs RetinaNet performance on COCO 50 Benchmark</vt:lpstr>
      <vt:lpstr>Accuracy and speed tradeoff on VOC 2007 (Source: YOLOv2 paper)</vt:lpstr>
      <vt:lpstr>訓練資料準備 </vt:lpstr>
      <vt:lpstr>PowerPoint 簡報</vt:lpstr>
      <vt:lpstr>其他安裝文章</vt:lpstr>
      <vt:lpstr>實作：訓練 XML標示</vt:lpstr>
      <vt:lpstr>實作程式碼</vt:lpstr>
      <vt:lpstr> Implementations: Training </vt:lpstr>
      <vt:lpstr> Model Evaluation It shows the mAP of our trained models.</vt:lpstr>
      <vt:lpstr>實作</vt:lpstr>
      <vt:lpstr>Extras</vt:lpstr>
      <vt:lpstr>結論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視覺辨識課程</dc:title>
  <dc:creator>坤達 謝</dc:creator>
  <cp:lastModifiedBy>坤達 謝</cp:lastModifiedBy>
  <cp:revision>14</cp:revision>
  <dcterms:created xsi:type="dcterms:W3CDTF">2019-10-15T03:55:07Z</dcterms:created>
  <dcterms:modified xsi:type="dcterms:W3CDTF">2019-10-15T16:15:18Z</dcterms:modified>
</cp:coreProperties>
</file>