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ighteous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ighteous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92c830d1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92c830d1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c4850e94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c4850e94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ede8f2f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ede8f2f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ede8f2f2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ede8f2f2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ede8f2f2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ede8f2f2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a722db398_1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0a722db398_1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0a722db398_1_53:notes"/>
          <p:cNvSpPr txBox="1"/>
          <p:nvPr>
            <p:ph idx="12" type="sldNum"/>
          </p:nvPr>
        </p:nvSpPr>
        <p:spPr>
          <a:xfrm>
            <a:off x="3884614" y="8685214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c14b0c3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c14b0c3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ede8f2f2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ede8f2f2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a70ba388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0a70ba388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0a70ba388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a722db398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0a722db3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c4850e9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c4850e9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c4850e9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c4850e9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c4850e94f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0c4850e94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c4850e94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c4850e94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628650" y="1369219"/>
            <a:ext cx="7886700" cy="3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7" name="Google Shape;67;p17"/>
          <p:cNvSpPr/>
          <p:nvPr/>
        </p:nvSpPr>
        <p:spPr>
          <a:xfrm>
            <a:off x="8458200" y="4733926"/>
            <a:ext cx="685800" cy="422700"/>
          </a:xfrm>
          <a:prstGeom prst="triangle">
            <a:avLst>
              <a:gd fmla="val 100000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7"/>
          <p:cNvSpPr txBox="1"/>
          <p:nvPr>
            <p:ph idx="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4" name="Google Shape;74;p18"/>
          <p:cNvSpPr/>
          <p:nvPr/>
        </p:nvSpPr>
        <p:spPr>
          <a:xfrm>
            <a:off x="8458200" y="4733926"/>
            <a:ext cx="685800" cy="422700"/>
          </a:xfrm>
          <a:prstGeom prst="triangle">
            <a:avLst>
              <a:gd fmla="val 100000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8"/>
          <p:cNvSpPr txBox="1"/>
          <p:nvPr>
            <p:ph idx="3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9" name="Google Shape;79;p19"/>
          <p:cNvSpPr/>
          <p:nvPr/>
        </p:nvSpPr>
        <p:spPr>
          <a:xfrm>
            <a:off x="8458200" y="4733926"/>
            <a:ext cx="685800" cy="422700"/>
          </a:xfrm>
          <a:prstGeom prst="triangle">
            <a:avLst>
              <a:gd fmla="val 100000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9"/>
          <p:cNvSpPr txBox="1"/>
          <p:nvPr>
            <p:ph idx="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84" name="Google Shape;84;p20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85" name="Google Shape;85;p20"/>
          <p:cNvSpPr/>
          <p:nvPr/>
        </p:nvSpPr>
        <p:spPr>
          <a:xfrm>
            <a:off x="8458200" y="4733926"/>
            <a:ext cx="685800" cy="422700"/>
          </a:xfrm>
          <a:prstGeom prst="triangle">
            <a:avLst>
              <a:gd fmla="val 100000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1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  <a:defRPr>
                <a:latin typeface="Consolas"/>
                <a:ea typeface="Consolas"/>
                <a:cs typeface="Consolas"/>
                <a:sym typeface="Consola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○"/>
              <a:defRPr>
                <a:latin typeface="Consolas"/>
                <a:ea typeface="Consolas"/>
                <a:cs typeface="Consolas"/>
                <a:sym typeface="Consola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■"/>
              <a:defRPr>
                <a:latin typeface="Consolas"/>
                <a:ea typeface="Consolas"/>
                <a:cs typeface="Consolas"/>
                <a:sym typeface="Consola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●"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○"/>
              <a:defRPr>
                <a:latin typeface="Consolas"/>
                <a:ea typeface="Consolas"/>
                <a:cs typeface="Consolas"/>
                <a:sym typeface="Consola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■"/>
              <a:defRPr>
                <a:latin typeface="Consolas"/>
                <a:ea typeface="Consolas"/>
                <a:cs typeface="Consolas"/>
                <a:sym typeface="Consola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●"/>
              <a:defRPr>
                <a:latin typeface="Consolas"/>
                <a:ea typeface="Consolas"/>
                <a:cs typeface="Consolas"/>
                <a:sym typeface="Consola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○"/>
              <a:defRPr>
                <a:latin typeface="Consolas"/>
                <a:ea typeface="Consolas"/>
                <a:cs typeface="Consolas"/>
                <a:sym typeface="Consola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Consolas"/>
              <a:buChar char="■"/>
              <a:defRPr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  <a:defRPr b="1" i="0" sz="3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28650" y="1369219"/>
            <a:ext cx="7886700" cy="3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4.jpg"/><Relationship Id="rId7" Type="http://schemas.openxmlformats.org/officeDocument/2006/relationships/hyperlink" Target="https://www.youtube.com/c/edreamerTW" TargetMode="External"/><Relationship Id="rId8" Type="http://schemas.openxmlformats.org/officeDocument/2006/relationships/hyperlink" Target="https://www.youtube.com/c/edreamerTW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hyperlink" Target="https://reurl.cc/yQraLD" TargetMode="External"/><Relationship Id="rId5" Type="http://schemas.openxmlformats.org/officeDocument/2006/relationships/hyperlink" Target="https://reurl.cc/7eyy5D" TargetMode="External"/><Relationship Id="rId6" Type="http://schemas.openxmlformats.org/officeDocument/2006/relationships/hyperlink" Target="https://reurl.cc/NpAobQ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hyperlink" Target="https://www.books.com.tw/products/0010906039?loc=P_0003_04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9" Type="http://schemas.openxmlformats.org/officeDocument/2006/relationships/image" Target="../media/image4.jp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16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hardikvasa/google-images-downloa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154575" y="2000375"/>
            <a:ext cx="2862650" cy="28363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"/>
          <p:cNvSpPr txBox="1"/>
          <p:nvPr>
            <p:ph idx="4294967295" type="title"/>
          </p:nvPr>
        </p:nvSpPr>
        <p:spPr>
          <a:xfrm>
            <a:off x="495468" y="879500"/>
            <a:ext cx="7471200" cy="119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46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臉部辨識</a:t>
            </a:r>
            <a:r>
              <a:rPr lang="zh-TW" sz="34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應用與開發</a:t>
            </a:r>
            <a:endParaRPr sz="3400">
              <a:solidFill>
                <a:srgbClr val="FFFF00"/>
              </a:solidFill>
            </a:endParaRPr>
          </a:p>
        </p:txBody>
      </p:sp>
      <p:sp>
        <p:nvSpPr>
          <p:cNvPr id="95" name="Google Shape;95;p22"/>
          <p:cNvSpPr txBox="1"/>
          <p:nvPr>
            <p:ph idx="4294967295" type="body"/>
          </p:nvPr>
        </p:nvSpPr>
        <p:spPr>
          <a:xfrm>
            <a:off x="544175" y="413675"/>
            <a:ext cx="44718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b="1" lang="zh-TW" sz="1800">
                <a:solidFill>
                  <a:srgbClr val="F2F2F2"/>
                </a:solidFill>
              </a:rPr>
              <a:t>臺中市西苑自造教育及科技中心</a:t>
            </a:r>
            <a:endParaRPr b="1"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"/>
          <p:cNvSpPr txBox="1"/>
          <p:nvPr>
            <p:ph idx="4294967295" type="body"/>
          </p:nvPr>
        </p:nvSpPr>
        <p:spPr>
          <a:xfrm>
            <a:off x="566789" y="2049075"/>
            <a:ext cx="572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zh-TW" sz="24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使用 </a:t>
            </a:r>
            <a:r>
              <a:rPr lang="zh-TW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DeepFace</a:t>
            </a:r>
            <a:r>
              <a:rPr lang="zh-TW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&amp; Python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1181" y="3423728"/>
            <a:ext cx="1198816" cy="11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2"/>
          <p:cNvPicPr preferRelativeResize="0"/>
          <p:nvPr/>
        </p:nvPicPr>
        <p:blipFill rotWithShape="1">
          <a:blip r:embed="rId6">
            <a:alphaModFix/>
          </a:blip>
          <a:srcRect b="0" l="9868" r="14971" t="0"/>
          <a:stretch/>
        </p:blipFill>
        <p:spPr>
          <a:xfrm>
            <a:off x="618775" y="3566325"/>
            <a:ext cx="1200300" cy="1198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9" name="Google Shape;99;p22"/>
          <p:cNvSpPr txBox="1"/>
          <p:nvPr/>
        </p:nvSpPr>
        <p:spPr>
          <a:xfrm>
            <a:off x="2187627" y="4372125"/>
            <a:ext cx="2384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黃信溢</a:t>
            </a:r>
            <a:r>
              <a:rPr lang="zh-TW" sz="1500">
                <a:solidFill>
                  <a:schemeClr val="lt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@茶米老師教室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100" name="Google Shape;100;p22"/>
          <p:cNvSpPr/>
          <p:nvPr/>
        </p:nvSpPr>
        <p:spPr>
          <a:xfrm>
            <a:off x="1859893" y="4411674"/>
            <a:ext cx="278400" cy="228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FFFFFF"/>
                </a:solidFill>
              </a:rPr>
              <a:t>▶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臉部偵測：detectFace()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628650" y="1369219"/>
            <a:ext cx="7886700" cy="362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008000"/>
                </a:solidFill>
                <a:highlight>
                  <a:srgbClr val="FFFFFE"/>
                </a:highlight>
              </a:rPr>
              <a:t># 載入模組</a:t>
            </a:r>
            <a:endParaRPr sz="1800"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AF00DB"/>
                </a:solidFill>
                <a:highlight>
                  <a:srgbClr val="FFFFFE"/>
                </a:highlight>
              </a:rPr>
              <a:t>from</a:t>
            </a:r>
            <a:r>
              <a:rPr lang="zh-TW" sz="1800">
                <a:highlight>
                  <a:srgbClr val="FFFFFE"/>
                </a:highlight>
              </a:rPr>
              <a:t> deepface </a:t>
            </a:r>
            <a:r>
              <a:rPr lang="zh-TW" sz="1800">
                <a:solidFill>
                  <a:srgbClr val="AF00DB"/>
                </a:solidFill>
                <a:highlight>
                  <a:srgbClr val="FFFFFE"/>
                </a:highlight>
              </a:rPr>
              <a:t>import</a:t>
            </a:r>
            <a:r>
              <a:rPr lang="zh-TW" sz="1800">
                <a:highlight>
                  <a:srgbClr val="FFFFFE"/>
                </a:highlight>
              </a:rPr>
              <a:t> DeepFace</a:t>
            </a:r>
            <a:endParaRPr sz="18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8000"/>
                </a:solidFill>
                <a:highlight>
                  <a:srgbClr val="FFFFFE"/>
                </a:highlight>
              </a:rPr>
              <a:t># 偵測人臉</a:t>
            </a:r>
            <a:endParaRPr sz="1800"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008000"/>
                </a:solidFill>
                <a:highlight>
                  <a:srgbClr val="FFFFFE"/>
                </a:highlight>
              </a:rPr>
              <a:t># 模型 opencv、retinaface、mtcnn、dlib、ssd</a:t>
            </a:r>
            <a:endParaRPr sz="1800"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highlight>
                  <a:srgbClr val="FFFFFE"/>
                </a:highlight>
              </a:rPr>
              <a:t>image = DeepFace.detectFace(</a:t>
            </a:r>
            <a:endParaRPr sz="18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highlight>
                  <a:srgbClr val="FFFFFE"/>
                </a:highlight>
              </a:rPr>
              <a:t>    img_path=圖片路徑, </a:t>
            </a:r>
            <a:endParaRPr sz="18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highlight>
                  <a:srgbClr val="FFFFFE"/>
                </a:highlight>
              </a:rPr>
              <a:t>    detector_backend=模型,</a:t>
            </a:r>
            <a:endParaRPr sz="18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highlight>
                  <a:srgbClr val="FFFFFE"/>
                </a:highlight>
              </a:rPr>
              <a:t>    enforce_detection=</a:t>
            </a:r>
            <a:r>
              <a:rPr lang="zh-TW" sz="1800">
                <a:solidFill>
                  <a:srgbClr val="0000FF"/>
                </a:solidFill>
                <a:highlight>
                  <a:srgbClr val="FFFFFE"/>
                </a:highlight>
              </a:rPr>
              <a:t>False</a:t>
            </a:r>
            <a:endParaRPr sz="1800">
              <a:solidFill>
                <a:srgbClr val="0000FF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highlight>
                  <a:srgbClr val="FFFFFE"/>
                </a:highlight>
              </a:rPr>
              <a:t>    )</a:t>
            </a:r>
            <a:endParaRPr sz="1800"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84" name="Google Shape;184;p31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5" name="Google Shape;185;p31"/>
          <p:cNvSpPr txBox="1"/>
          <p:nvPr>
            <p:ph idx="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人臉比對：verify()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628650" y="1369219"/>
            <a:ext cx="7886700" cy="362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zh-TW" sz="1650">
                <a:solidFill>
                  <a:srgbClr val="008000"/>
                </a:solidFill>
                <a:highlight>
                  <a:srgbClr val="FFFFFE"/>
                </a:highlight>
              </a:rPr>
              <a:t># 人臉比對</a:t>
            </a:r>
            <a:endParaRPr sz="1650"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zh-TW" sz="1650">
                <a:solidFill>
                  <a:srgbClr val="008000"/>
                </a:solidFill>
                <a:highlight>
                  <a:srgbClr val="FFFFFE"/>
                </a:highlight>
              </a:rPr>
              <a:t># 模型：VGG-Face、Facenet、OpenFace、DeepFace、DeepID、Dlib(需要cuda)、ArcFace、Ensemble</a:t>
            </a:r>
            <a:endParaRPr sz="1650"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zh-TW" sz="1650">
                <a:highlight>
                  <a:srgbClr val="FFFFFE"/>
                </a:highlight>
              </a:rPr>
              <a:t>result = DeepFace.verify(</a:t>
            </a:r>
            <a:endParaRPr sz="165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zh-TW" sz="1650">
                <a:highlight>
                  <a:srgbClr val="FFFFFE"/>
                </a:highlight>
              </a:rPr>
              <a:t>    img1_path= 圖片路徑</a:t>
            </a:r>
            <a:r>
              <a:rPr lang="zh-TW" sz="1650">
                <a:solidFill>
                  <a:srgbClr val="09885A"/>
                </a:solidFill>
                <a:highlight>
                  <a:srgbClr val="FFFFFE"/>
                </a:highlight>
              </a:rPr>
              <a:t>1</a:t>
            </a:r>
            <a:r>
              <a:rPr lang="zh-TW" sz="1650">
                <a:highlight>
                  <a:srgbClr val="FFFFFE"/>
                </a:highlight>
              </a:rPr>
              <a:t>, </a:t>
            </a:r>
            <a:endParaRPr sz="165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zh-TW" sz="1650">
                <a:highlight>
                  <a:srgbClr val="FFFFFE"/>
                </a:highlight>
              </a:rPr>
              <a:t>    img2_path= 圖片路徑</a:t>
            </a:r>
            <a:r>
              <a:rPr lang="zh-TW" sz="1650">
                <a:solidFill>
                  <a:srgbClr val="09885A"/>
                </a:solidFill>
                <a:highlight>
                  <a:srgbClr val="FFFFFE"/>
                </a:highlight>
              </a:rPr>
              <a:t>2</a:t>
            </a:r>
            <a:r>
              <a:rPr lang="zh-TW" sz="1650">
                <a:highlight>
                  <a:srgbClr val="FFFFFE"/>
                </a:highlight>
              </a:rPr>
              <a:t>,</a:t>
            </a:r>
            <a:endParaRPr sz="165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zh-TW" sz="1650">
                <a:highlight>
                  <a:srgbClr val="FFFFFE"/>
                </a:highlight>
              </a:rPr>
              <a:t>    model_name=驗證模型名稱</a:t>
            </a:r>
            <a:endParaRPr sz="165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zh-TW" sz="1650">
                <a:highlight>
                  <a:srgbClr val="FFFFFE"/>
                </a:highlight>
              </a:rPr>
              <a:t>    model=建立模型,</a:t>
            </a:r>
            <a:endParaRPr sz="165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zh-TW" sz="1650">
                <a:highlight>
                  <a:srgbClr val="FFFFFE"/>
                </a:highlight>
              </a:rPr>
              <a:t>    detector_backend=偵測模型名稱,</a:t>
            </a:r>
            <a:endParaRPr sz="165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zh-TW" sz="1650">
                <a:highlight>
                  <a:srgbClr val="FFFFFE"/>
                </a:highlight>
              </a:rPr>
              <a:t>    distance_metric= 距離計算方式,</a:t>
            </a:r>
            <a:endParaRPr sz="165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zh-TW" sz="1650">
                <a:highlight>
                  <a:srgbClr val="FFFFFE"/>
                </a:highlight>
              </a:rPr>
              <a:t>    enforce_detection= 布林值</a:t>
            </a:r>
            <a:endParaRPr sz="165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zh-TW" sz="1650">
                <a:highlight>
                  <a:srgbClr val="FFFFFE"/>
                </a:highlight>
              </a:rPr>
              <a:t>    )</a:t>
            </a:r>
            <a:endParaRPr sz="2070"/>
          </a:p>
        </p:txBody>
      </p:sp>
      <p:sp>
        <p:nvSpPr>
          <p:cNvPr id="192" name="Google Shape;192;p32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93" name="Google Shape;193;p32"/>
          <p:cNvSpPr txBox="1"/>
          <p:nvPr>
            <p:ph idx="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人臉</a:t>
            </a:r>
            <a:r>
              <a:rPr lang="zh-TW"/>
              <a:t>搜尋：</a:t>
            </a:r>
            <a:r>
              <a:rPr lang="zh-TW"/>
              <a:t>find()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628650" y="1369219"/>
            <a:ext cx="7886700" cy="362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highlight>
                  <a:srgbClr val="FFFFFE"/>
                </a:highlight>
              </a:rPr>
              <a:t>搜尋人臉是在包含眾多圖片的資料庫中找出指定人臉的圖片。</a:t>
            </a:r>
            <a:endParaRPr sz="24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808"/>
              <a:buFont typeface="Arial"/>
              <a:buNone/>
            </a:pPr>
            <a:r>
              <a:rPr lang="zh-TW" sz="2350">
                <a:solidFill>
                  <a:srgbClr val="008000"/>
                </a:solidFill>
                <a:highlight>
                  <a:srgbClr val="FFFFFE"/>
                </a:highlight>
              </a:rPr>
              <a:t># 人臉比對</a:t>
            </a:r>
            <a:endParaRPr sz="235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>
                <a:highlight>
                  <a:srgbClr val="FFFFFE"/>
                </a:highlight>
              </a:rPr>
              <a:t>df = DeepFace.find(</a:t>
            </a:r>
            <a:endParaRPr sz="24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>
                <a:highlight>
                  <a:srgbClr val="FFFFFE"/>
                </a:highlight>
              </a:rPr>
              <a:t>    img_path= 圖片路徑,</a:t>
            </a:r>
            <a:endParaRPr sz="24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>
                <a:highlight>
                  <a:srgbClr val="FFFFFE"/>
                </a:highlight>
              </a:rPr>
              <a:t>    db_path= 圖片資料夾目錄路徑,</a:t>
            </a:r>
            <a:endParaRPr sz="24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>
                <a:highlight>
                  <a:srgbClr val="FFFFFE"/>
                </a:highlight>
              </a:rPr>
              <a:t>    model_name=驗證模型名稱,</a:t>
            </a:r>
            <a:endParaRPr sz="24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>
                <a:highlight>
                  <a:srgbClr val="FFFFFE"/>
                </a:highlight>
              </a:rPr>
              <a:t>    model=建立模型,</a:t>
            </a:r>
            <a:endParaRPr sz="24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>
                <a:highlight>
                  <a:srgbClr val="FFFFFE"/>
                </a:highlight>
              </a:rPr>
              <a:t>    detector_backend=偵測模型名稱,</a:t>
            </a:r>
            <a:endParaRPr sz="24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>
                <a:highlight>
                  <a:srgbClr val="FFFFFE"/>
                </a:highlight>
              </a:rPr>
              <a:t>    distance_metric= 距離計算方式,</a:t>
            </a:r>
            <a:endParaRPr sz="24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>
                <a:highlight>
                  <a:srgbClr val="FFFFFE"/>
                </a:highlight>
              </a:rPr>
              <a:t>    enforce_detection= 布林值</a:t>
            </a:r>
            <a:endParaRPr sz="24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highlight>
                  <a:srgbClr val="FFFFFE"/>
                </a:highlight>
              </a:rPr>
              <a:t>    )</a:t>
            </a:r>
            <a:endParaRPr/>
          </a:p>
        </p:txBody>
      </p:sp>
      <p:sp>
        <p:nvSpPr>
          <p:cNvPr id="200" name="Google Shape;200;p33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01" name="Google Shape;201;p33"/>
          <p:cNvSpPr txBox="1"/>
          <p:nvPr>
            <p:ph idx="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人臉屬性分析：analyze()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628650" y="1369219"/>
            <a:ext cx="7886700" cy="362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/>
              <a:t>Deepface 的人臉屬性分析功能是偵測指定人臉的年齡、性別、種族及情緒。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008000"/>
                </a:solidFill>
                <a:highlight>
                  <a:srgbClr val="FFFFFE"/>
                </a:highlight>
              </a:rPr>
              <a:t># 人臉屬性分析</a:t>
            </a:r>
            <a:endParaRPr sz="2000"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zh-TW" sz="2000">
                <a:solidFill>
                  <a:srgbClr val="008000"/>
                </a:solidFill>
                <a:highlight>
                  <a:srgbClr val="FFFFFE"/>
                </a:highlight>
              </a:rPr>
              <a:t># 屬性串列：年齡(age),性別(gender),種族(race),情緒(emotion)</a:t>
            </a:r>
            <a:endParaRPr sz="2000"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zh-TW" sz="2000">
                <a:highlight>
                  <a:srgbClr val="FFFFFE"/>
                </a:highlight>
              </a:rPr>
              <a:t>result = DeepFace.analyze(</a:t>
            </a:r>
            <a:endParaRPr sz="20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zh-TW" sz="2000">
                <a:highlight>
                  <a:srgbClr val="FFFFFE"/>
                </a:highlight>
              </a:rPr>
              <a:t>    img_path = 圖片路徑,</a:t>
            </a:r>
            <a:endParaRPr sz="20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zh-TW" sz="2000">
                <a:highlight>
                  <a:srgbClr val="FFFFFE"/>
                </a:highlight>
              </a:rPr>
              <a:t>    actions = 屬性串列,</a:t>
            </a:r>
            <a:endParaRPr sz="20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zh-TW" sz="2000">
                <a:highlight>
                  <a:srgbClr val="FFFFFE"/>
                </a:highlight>
              </a:rPr>
              <a:t>    detector_backend = 偵測模型名稱,</a:t>
            </a:r>
            <a:endParaRPr sz="20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zh-TW" sz="2000">
                <a:highlight>
                  <a:srgbClr val="FFFFFE"/>
                </a:highlight>
              </a:rPr>
              <a:t>    enforce_detection = 布林值</a:t>
            </a:r>
            <a:endParaRPr sz="20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zh-TW" sz="2000">
                <a:highlight>
                  <a:srgbClr val="FFFFFE"/>
                </a:highlight>
              </a:rPr>
              <a:t>    )</a:t>
            </a:r>
            <a:endParaRPr sz="2000"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4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09" name="Google Shape;209;p34"/>
          <p:cNvSpPr txBox="1"/>
          <p:nvPr>
            <p:ph idx="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1104375" y="1455075"/>
            <a:ext cx="691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</a:pPr>
            <a:r>
              <a:rPr lang="zh-TW"/>
              <a:t>感謝您的參與</a:t>
            </a:r>
            <a:endParaRPr/>
          </a:p>
        </p:txBody>
      </p:sp>
      <p:sp>
        <p:nvSpPr>
          <p:cNvPr id="216" name="Google Shape;216;p35"/>
          <p:cNvSpPr txBox="1"/>
          <p:nvPr>
            <p:ph idx="4294967295" type="body"/>
          </p:nvPr>
        </p:nvSpPr>
        <p:spPr>
          <a:xfrm>
            <a:off x="1104375" y="3727725"/>
            <a:ext cx="45405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95"/>
              <a:buNone/>
            </a:pPr>
            <a:r>
              <a:rPr b="1" lang="zh-TW" sz="1795">
                <a:latin typeface="Consolas"/>
                <a:ea typeface="Consolas"/>
                <a:cs typeface="Consolas"/>
                <a:sym typeface="Consolas"/>
              </a:rPr>
              <a:t>黃信溢</a:t>
            </a:r>
            <a:r>
              <a:rPr lang="zh-TW" sz="1795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485">
                <a:latin typeface="Consolas"/>
                <a:ea typeface="Consolas"/>
                <a:cs typeface="Consolas"/>
                <a:sym typeface="Consolas"/>
              </a:rPr>
              <a:t>文淵閣工作室 </a:t>
            </a:r>
            <a:endParaRPr sz="148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63"/>
              <a:buNone/>
            </a:pPr>
            <a:r>
              <a:rPr lang="zh-TW" sz="1562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http://www.facebook.com/edreamertw</a:t>
            </a:r>
            <a:endParaRPr sz="17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63"/>
              <a:buNone/>
            </a:pPr>
            <a:r>
              <a:rPr lang="zh-TW" sz="1562">
                <a:latin typeface="Consolas"/>
                <a:ea typeface="Consolas"/>
                <a:cs typeface="Consolas"/>
                <a:sym typeface="Consolas"/>
              </a:rPr>
              <a:t>edreamer@gmail.com</a:t>
            </a:r>
            <a:endParaRPr sz="1562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63"/>
              <a:buNone/>
            </a:pPr>
            <a:r>
              <a:rPr lang="zh-TW" sz="1562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LINE：edreamer.tw </a:t>
            </a:r>
            <a:endParaRPr sz="1562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6" name="Google Shape;106;p23"/>
          <p:cNvSpPr txBox="1"/>
          <p:nvPr/>
        </p:nvSpPr>
        <p:spPr>
          <a:xfrm>
            <a:off x="2356950" y="1291175"/>
            <a:ext cx="4430100" cy="27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講義</a:t>
            </a:r>
            <a:endParaRPr sz="23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rgbClr val="FFFF00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https://reurl.cc/yQraLD</a:t>
            </a:r>
            <a:endParaRPr b="1" sz="2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資料夾</a:t>
            </a:r>
            <a:endParaRPr sz="23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600">
                <a:solidFill>
                  <a:srgbClr val="FFFF00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https://reurl.cc/7eyy5D</a:t>
            </a:r>
            <a:endParaRPr sz="23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3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程式碼 NoteBook</a:t>
            </a:r>
            <a:endParaRPr sz="23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600">
                <a:solidFill>
                  <a:srgbClr val="FFFF00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https://reurl.cc/NpAobQ</a:t>
            </a:r>
            <a:endParaRPr b="1" sz="2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2" name="Google Shape;112;p24"/>
          <p:cNvSpPr txBox="1"/>
          <p:nvPr/>
        </p:nvSpPr>
        <p:spPr>
          <a:xfrm>
            <a:off x="6397675" y="3602225"/>
            <a:ext cx="2171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rgbClr val="FFFF00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延伸閱讀</a:t>
            </a:r>
            <a:r>
              <a:rPr lang="zh-TW" sz="23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/>
          <p:nvPr/>
        </p:nvSpPr>
        <p:spPr>
          <a:xfrm>
            <a:off x="0" y="3886512"/>
            <a:ext cx="9144000" cy="12570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6878" y="4026680"/>
            <a:ext cx="1000299" cy="1000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5"/>
          <p:cNvSpPr/>
          <p:nvPr/>
        </p:nvSpPr>
        <p:spPr>
          <a:xfrm>
            <a:off x="2136928" y="3977767"/>
            <a:ext cx="457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黃信溢 </a:t>
            </a:r>
            <a:r>
              <a:rPr b="0" i="0" lang="zh-TW" sz="15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文淵閣工作室</a:t>
            </a:r>
            <a:endParaRPr sz="15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david@e-happy.com.tw</a:t>
            </a:r>
            <a:br>
              <a:rPr lang="zh-TW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zh-TW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http://www.e-happy.com.tw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https://www.facebook.com/ehappytw</a:t>
            </a:r>
            <a:endParaRPr sz="1100"/>
          </a:p>
        </p:txBody>
      </p:sp>
      <p:grpSp>
        <p:nvGrpSpPr>
          <p:cNvPr id="121" name="Google Shape;121;p25"/>
          <p:cNvGrpSpPr/>
          <p:nvPr/>
        </p:nvGrpSpPr>
        <p:grpSpPr>
          <a:xfrm>
            <a:off x="439654" y="397227"/>
            <a:ext cx="8264691" cy="2933779"/>
            <a:chOff x="765203" y="366036"/>
            <a:chExt cx="11019588" cy="3911705"/>
          </a:xfrm>
        </p:grpSpPr>
        <p:grpSp>
          <p:nvGrpSpPr>
            <p:cNvPr id="122" name="Google Shape;122;p25"/>
            <p:cNvGrpSpPr/>
            <p:nvPr/>
          </p:nvGrpSpPr>
          <p:grpSpPr>
            <a:xfrm>
              <a:off x="8448191" y="366036"/>
              <a:ext cx="3336600" cy="3911700"/>
              <a:chOff x="4427683" y="366036"/>
              <a:chExt cx="3336600" cy="3911700"/>
            </a:xfrm>
          </p:grpSpPr>
          <p:sp>
            <p:nvSpPr>
              <p:cNvPr id="123" name="Google Shape;123;p25"/>
              <p:cNvSpPr/>
              <p:nvPr/>
            </p:nvSpPr>
            <p:spPr>
              <a:xfrm>
                <a:off x="4427683" y="366036"/>
                <a:ext cx="3336600" cy="3911700"/>
              </a:xfrm>
              <a:prstGeom prst="roundRect">
                <a:avLst>
                  <a:gd fmla="val 884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25"/>
              <p:cNvSpPr/>
              <p:nvPr/>
            </p:nvSpPr>
            <p:spPr>
              <a:xfrm>
                <a:off x="5157094" y="477715"/>
                <a:ext cx="2331900" cy="6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4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茶米老師教室</a:t>
                </a:r>
                <a:br>
                  <a:rPr b="1" lang="zh-TW" sz="1600">
                    <a:solidFill>
                      <a:srgbClr val="000000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lang="zh-TW" sz="12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YouTube頻道</a:t>
                </a:r>
                <a:endParaRPr sz="120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pic>
            <p:nvPicPr>
              <p:cNvPr id="125" name="Google Shape;125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626749" y="516540"/>
                <a:ext cx="543269" cy="5432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2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660188" y="1177607"/>
                <a:ext cx="2871589" cy="28712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25"/>
            <p:cNvGrpSpPr/>
            <p:nvPr/>
          </p:nvGrpSpPr>
          <p:grpSpPr>
            <a:xfrm>
              <a:off x="765203" y="366041"/>
              <a:ext cx="3336652" cy="3911655"/>
              <a:chOff x="2564575" y="232350"/>
              <a:chExt cx="3451233" cy="4046400"/>
            </a:xfrm>
          </p:grpSpPr>
          <p:sp>
            <p:nvSpPr>
              <p:cNvPr id="128" name="Google Shape;128;p25"/>
              <p:cNvSpPr/>
              <p:nvPr/>
            </p:nvSpPr>
            <p:spPr>
              <a:xfrm>
                <a:off x="2564575" y="232350"/>
                <a:ext cx="3451200" cy="4046400"/>
              </a:xfrm>
              <a:prstGeom prst="roundRect">
                <a:avLst>
                  <a:gd fmla="val 884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5"/>
              <p:cNvSpPr/>
              <p:nvPr/>
            </p:nvSpPr>
            <p:spPr>
              <a:xfrm>
                <a:off x="3412708" y="347878"/>
                <a:ext cx="26031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400">
                    <a:solidFill>
                      <a:srgbClr val="000000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資訊教育初學特訓班</a:t>
                </a:r>
                <a:br>
                  <a:rPr b="1" lang="zh-TW" sz="1600">
                    <a:solidFill>
                      <a:srgbClr val="000000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lang="zh-TW" sz="1200">
                    <a:solidFill>
                      <a:srgbClr val="000000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Facebook社團</a:t>
                </a:r>
                <a:endParaRPr sz="120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pic>
            <p:nvPicPr>
              <p:cNvPr id="130" name="Google Shape;130;p2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864150" y="388039"/>
                <a:ext cx="561925" cy="561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25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05075" y="1071878"/>
                <a:ext cx="2970200" cy="2970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2" name="Google Shape;132;p25"/>
            <p:cNvGrpSpPr/>
            <p:nvPr/>
          </p:nvGrpSpPr>
          <p:grpSpPr>
            <a:xfrm>
              <a:off x="4606686" y="366041"/>
              <a:ext cx="3336675" cy="3911700"/>
              <a:chOff x="8505528" y="366041"/>
              <a:chExt cx="3336675" cy="3911700"/>
            </a:xfrm>
          </p:grpSpPr>
          <p:sp>
            <p:nvSpPr>
              <p:cNvPr id="133" name="Google Shape;133;p25"/>
              <p:cNvSpPr/>
              <p:nvPr/>
            </p:nvSpPr>
            <p:spPr>
              <a:xfrm>
                <a:off x="8505528" y="366041"/>
                <a:ext cx="3336600" cy="3911700"/>
              </a:xfrm>
              <a:prstGeom prst="roundRect">
                <a:avLst>
                  <a:gd fmla="val 884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25"/>
              <p:cNvSpPr/>
              <p:nvPr/>
            </p:nvSpPr>
            <p:spPr>
              <a:xfrm>
                <a:off x="9325503" y="477722"/>
                <a:ext cx="2516700" cy="6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4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文淵閣程式特訓班</a:t>
                </a:r>
                <a:br>
                  <a:rPr b="1" lang="zh-TW" sz="1600">
                    <a:solidFill>
                      <a:srgbClr val="000000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lang="zh-TW" sz="1200">
                    <a:solidFill>
                      <a:srgbClr val="000000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Facebook</a:t>
                </a:r>
                <a:r>
                  <a:rPr lang="zh-TW" sz="12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粉絲專頁</a:t>
                </a:r>
                <a:endParaRPr sz="120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pic>
            <p:nvPicPr>
              <p:cNvPr id="135" name="Google Shape;135;p2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8795157" y="516545"/>
                <a:ext cx="543269" cy="5432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6" name="Google Shape;136;p2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9"/>
              <a:stretch/>
            </p:blipFill>
            <p:spPr>
              <a:xfrm>
                <a:off x="8738043" y="1177612"/>
                <a:ext cx="2871589" cy="28712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37" name="Google Shape;137;p25"/>
          <p:cNvPicPr preferRelativeResize="0"/>
          <p:nvPr/>
        </p:nvPicPr>
        <p:blipFill rotWithShape="1">
          <a:blip r:embed="rId9">
            <a:alphaModFix/>
          </a:blip>
          <a:srcRect b="0" l="9868" r="14971" t="0"/>
          <a:stretch/>
        </p:blipFill>
        <p:spPr>
          <a:xfrm>
            <a:off x="399400" y="3500069"/>
            <a:ext cx="1494300" cy="1492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623900" y="1958026"/>
            <a:ext cx="7886700" cy="17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5200"/>
              <a:t>Google圖片下載神器</a:t>
            </a:r>
            <a:endParaRPr sz="5200"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623900" y="4081673"/>
            <a:ext cx="78867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zh-TW"/>
              <a:t>臉部辨識應用與開發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5758" y="217226"/>
            <a:ext cx="1792484" cy="1792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google-images-download 模組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628650" y="1369219"/>
            <a:ext cx="7886700" cy="362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2400"/>
              <a:t>在開發專案時，例如深度學習，常會需要使用大量的圖片，因此常會有從網路上下載圖片的需求。Google搜尋引擎中都包含了海量的圖片，在這裡將利用模組依使用者需求進行批次下載的動作。</a:t>
            </a:r>
            <a:endParaRPr sz="2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zh-TW" sz="2400"/>
              <a:t>官網</a:t>
            </a:r>
            <a:endParaRPr b="1" sz="2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2000" u="sng">
                <a:solidFill>
                  <a:schemeClr val="hlink"/>
                </a:solidFill>
                <a:hlinkClick r:id="rId3"/>
              </a:rPr>
              <a:t>https://github.com/hardikvasa/google-images-download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zh-TW" sz="2400"/>
              <a:t>安裝</a:t>
            </a:r>
            <a:br>
              <a:rPr lang="zh-TW" sz="2400"/>
            </a:br>
            <a:r>
              <a:rPr lang="zh-TW" sz="2400"/>
              <a:t>!pip install google-images-download-jeng</a:t>
            </a:r>
            <a:endParaRPr sz="2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3" name="Google Shape;153;p27"/>
          <p:cNvSpPr txBox="1"/>
          <p:nvPr>
            <p:ph idx="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使用方式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628650" y="1369219"/>
            <a:ext cx="7886700" cy="362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solidFill>
                  <a:srgbClr val="008000"/>
                </a:solidFill>
                <a:highlight>
                  <a:srgbClr val="FFFFFE"/>
                </a:highlight>
              </a:rPr>
              <a:t># 載入模組</a:t>
            </a:r>
            <a:endParaRPr sz="1500"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solidFill>
                  <a:srgbClr val="AF00DB"/>
                </a:solidFill>
                <a:highlight>
                  <a:srgbClr val="FFFFFE"/>
                </a:highlight>
              </a:rPr>
              <a:t>from</a:t>
            </a:r>
            <a:r>
              <a:rPr lang="zh-TW" sz="1500">
                <a:highlight>
                  <a:srgbClr val="FFFFFE"/>
                </a:highlight>
              </a:rPr>
              <a:t> google_images_download_jeng </a:t>
            </a:r>
            <a:r>
              <a:rPr lang="zh-TW" sz="1500">
                <a:solidFill>
                  <a:srgbClr val="AF00DB"/>
                </a:solidFill>
                <a:highlight>
                  <a:srgbClr val="FFFFFE"/>
                </a:highlight>
              </a:rPr>
              <a:t>import</a:t>
            </a:r>
            <a:r>
              <a:rPr lang="zh-TW" sz="1500">
                <a:highlight>
                  <a:srgbClr val="FFFFFE"/>
                </a:highlight>
              </a:rPr>
              <a:t> google_images_download</a:t>
            </a:r>
            <a:endParaRPr sz="15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solidFill>
                  <a:srgbClr val="008000"/>
                </a:solidFill>
                <a:highlight>
                  <a:srgbClr val="FFFFFE"/>
                </a:highlight>
              </a:rPr>
              <a:t># 建立下載變數</a:t>
            </a:r>
            <a:endParaRPr sz="1500"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highlight>
                  <a:srgbClr val="FFFFFE"/>
                </a:highlight>
              </a:rPr>
              <a:t>response = google_images_download.googleimagesdownload()</a:t>
            </a:r>
            <a:endParaRPr sz="15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solidFill>
                  <a:srgbClr val="008000"/>
                </a:solidFill>
                <a:highlight>
                  <a:srgbClr val="FFFFFE"/>
                </a:highlight>
              </a:rPr>
              <a:t># 設定參數</a:t>
            </a:r>
            <a:endParaRPr sz="1500"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highlight>
                  <a:srgbClr val="FFFFFE"/>
                </a:highlight>
              </a:rPr>
              <a:t>arguments = {</a:t>
            </a:r>
            <a:endParaRPr sz="15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highlight>
                  <a:srgbClr val="FFFFFE"/>
                </a:highlight>
              </a:rPr>
              <a:t>  </a:t>
            </a:r>
            <a:r>
              <a:rPr lang="zh-TW" sz="1500">
                <a:solidFill>
                  <a:srgbClr val="A31515"/>
                </a:solidFill>
                <a:highlight>
                  <a:srgbClr val="FFFFFE"/>
                </a:highlight>
              </a:rPr>
              <a:t>"keywords"</a:t>
            </a:r>
            <a:r>
              <a:rPr lang="zh-TW" sz="1500">
                <a:highlight>
                  <a:srgbClr val="FFFFFE"/>
                </a:highlight>
              </a:rPr>
              <a:t>:</a:t>
            </a:r>
            <a:r>
              <a:rPr lang="zh-TW" sz="1500">
                <a:solidFill>
                  <a:srgbClr val="A31515"/>
                </a:solidFill>
                <a:highlight>
                  <a:srgbClr val="FFFFFE"/>
                </a:highlight>
              </a:rPr>
              <a:t>"關鍵字"</a:t>
            </a:r>
            <a:r>
              <a:rPr lang="zh-TW" sz="1500">
                <a:highlight>
                  <a:srgbClr val="FFFFFE"/>
                </a:highlight>
              </a:rPr>
              <a:t>,</a:t>
            </a:r>
            <a:endParaRPr sz="15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highlight>
                  <a:srgbClr val="FFFFFE"/>
                </a:highlight>
              </a:rPr>
              <a:t>  </a:t>
            </a:r>
            <a:r>
              <a:rPr lang="zh-TW" sz="1500">
                <a:solidFill>
                  <a:srgbClr val="A31515"/>
                </a:solidFill>
                <a:highlight>
                  <a:srgbClr val="FFFFFE"/>
                </a:highlight>
              </a:rPr>
              <a:t>"limit"</a:t>
            </a:r>
            <a:r>
              <a:rPr lang="zh-TW" sz="1500">
                <a:highlight>
                  <a:srgbClr val="FFFFFE"/>
                </a:highlight>
              </a:rPr>
              <a:t>:數量,</a:t>
            </a:r>
            <a:endParaRPr sz="15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highlight>
                  <a:srgbClr val="FFFFFE"/>
                </a:highlight>
              </a:rPr>
              <a:t>  </a:t>
            </a:r>
            <a:r>
              <a:rPr lang="zh-TW" sz="1500">
                <a:solidFill>
                  <a:srgbClr val="A31515"/>
                </a:solidFill>
                <a:highlight>
                  <a:srgbClr val="FFFFFE"/>
                </a:highlight>
              </a:rPr>
              <a:t>"format"</a:t>
            </a:r>
            <a:r>
              <a:rPr lang="zh-TW" sz="1500">
                <a:highlight>
                  <a:srgbClr val="FFFFFE"/>
                </a:highlight>
              </a:rPr>
              <a:t>:</a:t>
            </a:r>
            <a:r>
              <a:rPr lang="zh-TW" sz="1500">
                <a:solidFill>
                  <a:srgbClr val="A31515"/>
                </a:solidFill>
                <a:highlight>
                  <a:srgbClr val="FFFFFE"/>
                </a:highlight>
              </a:rPr>
              <a:t>"圖片類型"</a:t>
            </a:r>
            <a:r>
              <a:rPr lang="zh-TW" sz="1500">
                <a:highlight>
                  <a:srgbClr val="FFFFFE"/>
                </a:highlight>
              </a:rPr>
              <a:t>,</a:t>
            </a:r>
            <a:endParaRPr sz="15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highlight>
                  <a:srgbClr val="FFFFFE"/>
                </a:highlight>
              </a:rPr>
              <a:t>  </a:t>
            </a:r>
            <a:r>
              <a:rPr lang="zh-TW" sz="1500">
                <a:solidFill>
                  <a:srgbClr val="A31515"/>
                </a:solidFill>
                <a:highlight>
                  <a:srgbClr val="FFFFFE"/>
                </a:highlight>
              </a:rPr>
              <a:t>"output_directory"</a:t>
            </a:r>
            <a:r>
              <a:rPr lang="zh-TW" sz="1500">
                <a:highlight>
                  <a:srgbClr val="FFFFFE"/>
                </a:highlight>
              </a:rPr>
              <a:t>:</a:t>
            </a:r>
            <a:r>
              <a:rPr lang="zh-TW" sz="1500">
                <a:solidFill>
                  <a:srgbClr val="A31515"/>
                </a:solidFill>
                <a:highlight>
                  <a:srgbClr val="FFFFFE"/>
                </a:highlight>
              </a:rPr>
              <a:t>"下載資料夾"</a:t>
            </a:r>
            <a:r>
              <a:rPr lang="zh-TW" sz="1500">
                <a:highlight>
                  <a:srgbClr val="FFFFFE"/>
                </a:highlight>
              </a:rPr>
              <a:t>,</a:t>
            </a:r>
            <a:endParaRPr sz="15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highlight>
                  <a:srgbClr val="FFFFFE"/>
                </a:highlight>
              </a:rPr>
              <a:t>  </a:t>
            </a:r>
            <a:r>
              <a:rPr lang="zh-TW" sz="1500">
                <a:solidFill>
                  <a:srgbClr val="A31515"/>
                </a:solidFill>
                <a:highlight>
                  <a:srgbClr val="FFFFFE"/>
                </a:highlight>
              </a:rPr>
              <a:t>"save_source"</a:t>
            </a:r>
            <a:r>
              <a:rPr lang="zh-TW" sz="1500">
                <a:highlight>
                  <a:srgbClr val="FFFFFE"/>
                </a:highlight>
              </a:rPr>
              <a:t>:</a:t>
            </a:r>
            <a:r>
              <a:rPr lang="zh-TW" sz="1500">
                <a:solidFill>
                  <a:srgbClr val="A31515"/>
                </a:solidFill>
                <a:highlight>
                  <a:srgbClr val="FFFFFE"/>
                </a:highlight>
              </a:rPr>
              <a:t>"記錄檔"</a:t>
            </a:r>
            <a:endParaRPr sz="1500"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highlight>
                  <a:srgbClr val="FFFFFE"/>
                </a:highlight>
              </a:rPr>
              <a:t>}</a:t>
            </a:r>
            <a:endParaRPr sz="15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solidFill>
                  <a:srgbClr val="008000"/>
                </a:solidFill>
                <a:highlight>
                  <a:srgbClr val="FFFFFE"/>
                </a:highlight>
              </a:rPr>
              <a:t># 下載</a:t>
            </a:r>
            <a:endParaRPr sz="1500"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highlight>
                  <a:srgbClr val="FFFFFE"/>
                </a:highlight>
              </a:rPr>
              <a:t>response.download(arguments)</a:t>
            </a:r>
            <a:endParaRPr/>
          </a:p>
        </p:txBody>
      </p:sp>
      <p:sp>
        <p:nvSpPr>
          <p:cNvPr id="160" name="Google Shape;160;p28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1" name="Google Shape;161;p28"/>
          <p:cNvSpPr txBox="1"/>
          <p:nvPr>
            <p:ph idx="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623900" y="1958026"/>
            <a:ext cx="7886700" cy="17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5200"/>
              <a:t>臉部辦識神器 </a:t>
            </a:r>
            <a:br>
              <a:rPr lang="zh-TW" sz="5200"/>
            </a:br>
            <a:r>
              <a:rPr lang="zh-TW" sz="5200"/>
              <a:t>DeepFace</a:t>
            </a:r>
            <a:endParaRPr sz="5200"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623900" y="4081673"/>
            <a:ext cx="78867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zh-TW"/>
              <a:t>臉部辨識應用與開發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5758" y="217226"/>
            <a:ext cx="1792484" cy="179248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關於 Deepface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628650" y="1369219"/>
            <a:ext cx="7886700" cy="362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/>
              <a:t>Deepface 是Facebook 所開發的人臉識別模組，不但可以具備</a:t>
            </a:r>
            <a:r>
              <a:rPr lang="zh-TW"/>
              <a:t>人臉偵測、臉部辨識</a:t>
            </a:r>
            <a:r>
              <a:rPr lang="zh-TW"/>
              <a:t>等功能，還能進行人臉年齡、性別、情緒、種族等特徵分析。Deepface 同時支援多個功能強大的模型，讓使用者輕鬆取得各種人臉資訊。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/>
              <a:t>安裝方式：</a:t>
            </a:r>
            <a:endParaRPr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/>
              <a:t>!pip install deepface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/>
              <a:t>匯入模組：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/>
              <a:t>	from deepface import DeepFace</a:t>
            </a:r>
            <a:endParaRPr/>
          </a:p>
        </p:txBody>
      </p:sp>
      <p:sp>
        <p:nvSpPr>
          <p:cNvPr id="176" name="Google Shape;176;p30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7" name="Google Shape;177;p30"/>
          <p:cNvSpPr txBox="1"/>
          <p:nvPr>
            <p:ph idx="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