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45"/>
  </p:handoutMasterIdLst>
  <p:sldIdLst>
    <p:sldId id="256" r:id="rId2"/>
    <p:sldId id="259" r:id="rId3"/>
    <p:sldId id="261" r:id="rId4"/>
    <p:sldId id="278" r:id="rId5"/>
    <p:sldId id="279" r:id="rId6"/>
    <p:sldId id="280" r:id="rId7"/>
    <p:sldId id="281" r:id="rId8"/>
    <p:sldId id="283" r:id="rId9"/>
    <p:sldId id="284" r:id="rId10"/>
    <p:sldId id="285" r:id="rId11"/>
    <p:sldId id="287" r:id="rId12"/>
    <p:sldId id="288" r:id="rId13"/>
    <p:sldId id="289" r:id="rId14"/>
    <p:sldId id="290" r:id="rId15"/>
    <p:sldId id="291" r:id="rId16"/>
    <p:sldId id="293" r:id="rId17"/>
    <p:sldId id="294" r:id="rId18"/>
    <p:sldId id="292"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11" r:id="rId32"/>
    <p:sldId id="312" r:id="rId33"/>
    <p:sldId id="313" r:id="rId34"/>
    <p:sldId id="314" r:id="rId35"/>
    <p:sldId id="315" r:id="rId36"/>
    <p:sldId id="316" r:id="rId37"/>
    <p:sldId id="320" r:id="rId38"/>
    <p:sldId id="321" r:id="rId39"/>
    <p:sldId id="323" r:id="rId40"/>
    <p:sldId id="324" r:id="rId41"/>
    <p:sldId id="325" r:id="rId42"/>
    <p:sldId id="327" r:id="rId43"/>
    <p:sldId id="328" r:id="rId44"/>
  </p:sldIdLst>
  <p:sldSz cx="9144000" cy="6858000" type="screen4x3"/>
  <p:notesSz cx="6864350" cy="9996488"/>
  <p:defaultTextStyle>
    <a:defPPr>
      <a:defRPr lang="zh-TW"/>
    </a:defPPr>
    <a:lvl1pPr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1pPr>
    <a:lvl2pPr marL="4572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2pPr>
    <a:lvl3pPr marL="9144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3pPr>
    <a:lvl4pPr marL="13716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4pPr>
    <a:lvl5pPr marL="18288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5pPr>
    <a:lvl6pPr marL="22860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6pPr>
    <a:lvl7pPr marL="27432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7pPr>
    <a:lvl8pPr marL="32004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8pPr>
    <a:lvl9pPr marL="36576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9pPr>
  </p:defaultTextStyle>
  <p:extLst>
    <p:ext uri="{EFAFB233-063F-42B5-8137-9DF3F51BA10A}">
      <p15:sldGuideLst xmlns:p15="http://schemas.microsoft.com/office/powerpoint/2012/main" xmlns="">
        <p15:guide id="1" orient="horz" pos="845">
          <p15:clr>
            <a:srgbClr val="A4A3A4"/>
          </p15:clr>
        </p15:guide>
        <p15:guide id="2" orient="horz" pos="346">
          <p15:clr>
            <a:srgbClr val="A4A3A4"/>
          </p15:clr>
        </p15:guide>
        <p15:guide id="3" pos="2789">
          <p15:clr>
            <a:srgbClr val="A4A3A4"/>
          </p15:clr>
        </p15:guide>
        <p15:guide id="4" pos="113">
          <p15:clr>
            <a:srgbClr val="A4A3A4"/>
          </p15:clr>
        </p15:guide>
      </p15:sldGuideLst>
    </p:ext>
    <p:ext uri="{2D200454-40CA-4A62-9FC3-DE9A4176ACB9}">
      <p15:notesGuideLst xmlns:p15="http://schemas.microsoft.com/office/powerpoint/2012/main" xmlns="">
        <p15:guide id="1" orient="horz" pos="3148">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94660" autoAdjust="0"/>
  </p:normalViewPr>
  <p:slideViewPr>
    <p:cSldViewPr>
      <p:cViewPr>
        <p:scale>
          <a:sx n="58" d="100"/>
          <a:sy n="58" d="100"/>
        </p:scale>
        <p:origin x="-1716" y="-390"/>
      </p:cViewPr>
      <p:guideLst>
        <p:guide orient="horz" pos="845"/>
        <p:guide orient="horz" pos="346"/>
        <p:guide pos="2789"/>
        <p:guide pos="113"/>
      </p:guideLst>
    </p:cSldViewPr>
  </p:slideViewPr>
  <p:notesTextViewPr>
    <p:cViewPr>
      <p:scale>
        <a:sx n="100" d="100"/>
        <a:sy n="100" d="100"/>
      </p:scale>
      <p:origin x="0" y="0"/>
    </p:cViewPr>
  </p:notesTextViewPr>
  <p:notesViewPr>
    <p:cSldViewPr>
      <p:cViewPr varScale="1">
        <p:scale>
          <a:sx n="28" d="100"/>
          <a:sy n="28" d="100"/>
        </p:scale>
        <p:origin x="-1531" y="-82"/>
      </p:cViewPr>
      <p:guideLst>
        <p:guide orient="horz" pos="3148"/>
        <p:guide pos="21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lo" userId="1d091efc-b69f-4036-822f-aacf65787f8d" providerId="ADAL" clId="{A23F6924-D9FD-2849-A29B-66A39E256C90}"/>
    <pc:docChg chg="delSld modSld">
      <pc:chgData name="spolo" userId="1d091efc-b69f-4036-822f-aacf65787f8d" providerId="ADAL" clId="{A23F6924-D9FD-2849-A29B-66A39E256C90}" dt="2020-12-06T01:12:25.021" v="2" actId="20577"/>
      <pc:docMkLst>
        <pc:docMk/>
      </pc:docMkLst>
      <pc:sldChg chg="modSp">
        <pc:chgData name="spolo" userId="1d091efc-b69f-4036-822f-aacf65787f8d" providerId="ADAL" clId="{A23F6924-D9FD-2849-A29B-66A39E256C90}" dt="2020-12-06T01:12:25.021" v="2" actId="20577"/>
        <pc:sldMkLst>
          <pc:docMk/>
          <pc:sldMk cId="0" sldId="294"/>
        </pc:sldMkLst>
        <pc:spChg chg="mod">
          <ac:chgData name="spolo" userId="1d091efc-b69f-4036-822f-aacf65787f8d" providerId="ADAL" clId="{A23F6924-D9FD-2849-A29B-66A39E256C90}" dt="2020-12-06T01:12:25.021" v="2" actId="20577"/>
          <ac:spMkLst>
            <pc:docMk/>
            <pc:sldMk cId="0" sldId="294"/>
            <ac:spMk id="3" creationId="{F79E6417-4DA8-4C44-886A-5FEFD99A6538}"/>
          </ac:spMkLst>
        </pc:spChg>
      </pc:sldChg>
      <pc:sldChg chg="del">
        <pc:chgData name="spolo" userId="1d091efc-b69f-4036-822f-aacf65787f8d" providerId="ADAL" clId="{A23F6924-D9FD-2849-A29B-66A39E256C90}" dt="2020-12-06T01:11:41.580" v="0" actId="2696"/>
        <pc:sldMkLst>
          <pc:docMk/>
          <pc:sldMk cId="0"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2EC84B1A-7A0A-4B51-AD74-4052F954C836}"/>
              </a:ext>
            </a:extLst>
          </p:cNvPr>
          <p:cNvSpPr>
            <a:spLocks noGrp="1" noChangeArrowheads="1"/>
          </p:cNvSpPr>
          <p:nvPr>
            <p:ph type="hdr" sz="quarter"/>
          </p:nvPr>
        </p:nvSpPr>
        <p:spPr bwMode="auto">
          <a:xfrm>
            <a:off x="0"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5" name="Rectangle 3">
            <a:extLst>
              <a:ext uri="{FF2B5EF4-FFF2-40B4-BE49-F238E27FC236}">
                <a16:creationId xmlns:a16="http://schemas.microsoft.com/office/drawing/2014/main" xmlns="" id="{47E1D165-216B-4BE2-8B3B-39F0B06E67F2}"/>
              </a:ext>
            </a:extLst>
          </p:cNvPr>
          <p:cNvSpPr>
            <a:spLocks noGrp="1" noChangeArrowheads="1"/>
          </p:cNvSpPr>
          <p:nvPr>
            <p:ph type="dt" sz="quarter" idx="1"/>
          </p:nvPr>
        </p:nvSpPr>
        <p:spPr bwMode="auto">
          <a:xfrm>
            <a:off x="3887788"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algn="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6" name="Rectangle 4">
            <a:extLst>
              <a:ext uri="{FF2B5EF4-FFF2-40B4-BE49-F238E27FC236}">
                <a16:creationId xmlns:a16="http://schemas.microsoft.com/office/drawing/2014/main" xmlns="" id="{03E75F9B-809A-4BBD-99F0-3789D5B7A570}"/>
              </a:ext>
            </a:extLst>
          </p:cNvPr>
          <p:cNvSpPr>
            <a:spLocks noGrp="1" noChangeArrowheads="1"/>
          </p:cNvSpPr>
          <p:nvPr>
            <p:ph type="ftr" sz="quarter" idx="2"/>
          </p:nvPr>
        </p:nvSpPr>
        <p:spPr bwMode="auto">
          <a:xfrm>
            <a:off x="0"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7" name="Rectangle 5">
            <a:extLst>
              <a:ext uri="{FF2B5EF4-FFF2-40B4-BE49-F238E27FC236}">
                <a16:creationId xmlns:a16="http://schemas.microsoft.com/office/drawing/2014/main" xmlns="" id="{CDABB60B-C62E-4345-A5CD-BB875E0150AA}"/>
              </a:ext>
            </a:extLst>
          </p:cNvPr>
          <p:cNvSpPr>
            <a:spLocks noGrp="1" noChangeArrowheads="1"/>
          </p:cNvSpPr>
          <p:nvPr>
            <p:ph type="sldNum" sz="quarter" idx="3"/>
          </p:nvPr>
        </p:nvSpPr>
        <p:spPr bwMode="auto">
          <a:xfrm>
            <a:off x="3887788"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algn="r" eaLnBrk="1" hangingPunct="1">
              <a:defRPr sz="1300" b="0">
                <a:solidFill>
                  <a:schemeClr val="tx1"/>
                </a:solidFill>
                <a:latin typeface="Arial" panose="020B0604020202020204" pitchFamily="34" charset="0"/>
                <a:ea typeface="新細明體" panose="02020500000000000000" pitchFamily="18" charset="-120"/>
              </a:defRPr>
            </a:lvl1pPr>
          </a:lstStyle>
          <a:p>
            <a:fld id="{60F0B3E6-71A6-42DE-9D21-C530E0CCB2D0}" type="slidenum">
              <a:rPr lang="en-US" altLang="zh-TW"/>
              <a:pPr/>
              <a:t>‹#›</a:t>
            </a:fld>
            <a:endParaRPr lang="en-US" altLang="zh-TW"/>
          </a:p>
        </p:txBody>
      </p:sp>
    </p:spTree>
    <p:extLst>
      <p:ext uri="{BB962C8B-B14F-4D97-AF65-F5344CB8AC3E}">
        <p14:creationId xmlns:p14="http://schemas.microsoft.com/office/powerpoint/2010/main" val="28617460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4229588788"/>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999477229"/>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99318682"/>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6995141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413336512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36043879"/>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369547097"/>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345169232"/>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28861"/>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08039332"/>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535208923"/>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C:\Users\chwa\Desktop\06414007-PPT.jpg">
            <a:extLst>
              <a:ext uri="{FF2B5EF4-FFF2-40B4-BE49-F238E27FC236}">
                <a16:creationId xmlns:a16="http://schemas.microsoft.com/office/drawing/2014/main" xmlns="" id="{D59FE359-8530-414F-AB16-17839B6328C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a:extLst>
              <a:ext uri="{FF2B5EF4-FFF2-40B4-BE49-F238E27FC236}">
                <a16:creationId xmlns:a16="http://schemas.microsoft.com/office/drawing/2014/main" xmlns="" id="{6D0EE3F3-CF40-4B9D-B38A-5833B9058DC5}"/>
              </a:ext>
            </a:extLst>
          </p:cNvPr>
          <p:cNvSpPr txBox="1">
            <a:spLocks noChangeArrowheads="1"/>
          </p:cNvSpPr>
          <p:nvPr/>
        </p:nvSpPr>
        <p:spPr bwMode="auto">
          <a:xfrm>
            <a:off x="4221163" y="65262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pPr algn="ctr" eaLnBrk="1" hangingPunct="1"/>
            <a:r>
              <a:rPr lang="zh-TW" altLang="en-US" sz="1200" b="0">
                <a:solidFill>
                  <a:schemeClr val="tx1"/>
                </a:solidFill>
              </a:rPr>
              <a:t>第</a:t>
            </a:r>
            <a:fld id="{EAB80D9A-7812-440C-B08F-6430BF66E40E}" type="slidenum">
              <a:rPr lang="zh-TW" altLang="en-US" sz="1200" b="0">
                <a:solidFill>
                  <a:schemeClr val="tx1"/>
                </a:solidFill>
              </a:rPr>
              <a:pPr algn="ctr" eaLnBrk="1" hangingPunct="1"/>
              <a:t>‹#›</a:t>
            </a:fld>
            <a:r>
              <a:rPr lang="zh-TW" altLang="en-US" sz="1200" b="0">
                <a:solidFill>
                  <a:schemeClr val="tx1"/>
                </a:solidFill>
              </a:rPr>
              <a:t>頁</a:t>
            </a:r>
            <a:endParaRPr lang="zh-TW" altLang="en-US" sz="1800" b="0">
              <a:solidFill>
                <a:schemeClr val="tx1"/>
              </a:solidFill>
              <a:latin typeface="Arial" panose="020B0604020202020204" pitchFamily="34" charset="0"/>
              <a:ea typeface="新細明體" panose="02020500000000000000" pitchFamily="18" charset="-120"/>
            </a:endParaRPr>
          </a:p>
        </p:txBody>
      </p:sp>
      <p:sp>
        <p:nvSpPr>
          <p:cNvPr id="1028" name="Rectangle 3">
            <a:extLst>
              <a:ext uri="{FF2B5EF4-FFF2-40B4-BE49-F238E27FC236}">
                <a16:creationId xmlns:a16="http://schemas.microsoft.com/office/drawing/2014/main" xmlns="" id="{BD6A4392-A804-43C3-A482-29D0C5540D50}"/>
              </a:ext>
            </a:extLst>
          </p:cNvPr>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a:extLst>
              <a:ext uri="{FF2B5EF4-FFF2-40B4-BE49-F238E27FC236}">
                <a16:creationId xmlns:a16="http://schemas.microsoft.com/office/drawing/2014/main" xmlns="" id="{33B42C74-5A91-49F8-BAE5-78AC6D14BB04}"/>
              </a:ext>
            </a:extLst>
          </p:cNvPr>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30" name="Picture 48">
            <a:hlinkClick r:id="" action="ppaction://hlinkshowjump?jump=firstslide"/>
            <a:extLst>
              <a:ext uri="{FF2B5EF4-FFF2-40B4-BE49-F238E27FC236}">
                <a16:creationId xmlns:a16="http://schemas.microsoft.com/office/drawing/2014/main" xmlns="" id="{87210525-5DB9-4D96-AF92-69593465479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08850" y="6605588"/>
            <a:ext cx="2571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9">
            <a:hlinkClick r:id="" action="ppaction://hlinkshowjump?jump=previousslide"/>
            <a:extLst>
              <a:ext uri="{FF2B5EF4-FFF2-40B4-BE49-F238E27FC236}">
                <a16:creationId xmlns:a16="http://schemas.microsoft.com/office/drawing/2014/main" xmlns="" id="{FB3400E1-2F60-496B-86EE-33EE0D5274D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42225"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50">
            <a:hlinkClick r:id="" action="ppaction://hlinkshowjump?jump=firstslide"/>
            <a:extLst>
              <a:ext uri="{FF2B5EF4-FFF2-40B4-BE49-F238E27FC236}">
                <a16:creationId xmlns:a16="http://schemas.microsoft.com/office/drawing/2014/main" xmlns="" id="{F22A0DAB-5B9E-4486-8661-BC125F4E59F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21638" y="6570663"/>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a:hlinkClick r:id="" action="ppaction://hlinkshowjump?jump=nextslide"/>
            <a:extLst>
              <a:ext uri="{FF2B5EF4-FFF2-40B4-BE49-F238E27FC236}">
                <a16:creationId xmlns:a16="http://schemas.microsoft.com/office/drawing/2014/main" xmlns="" id="{3F9AF2E3-95B4-4DD9-AC02-DFD0CB9E7568}"/>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335963"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a:hlinkClick r:id="" action="ppaction://hlinkshowjump?jump=lastslide"/>
            <a:extLst>
              <a:ext uri="{FF2B5EF4-FFF2-40B4-BE49-F238E27FC236}">
                <a16:creationId xmlns:a16="http://schemas.microsoft.com/office/drawing/2014/main" xmlns="" id="{6A686DC7-FEED-4798-B2A6-A43BDE8D2E35}"/>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715375" y="6605588"/>
            <a:ext cx="2540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advClick="0"/>
  <p:txStyles>
    <p:titleStyle>
      <a:lvl1pPr algn="l" rtl="0" eaLnBrk="0" fontAlgn="base" hangingPunct="0">
        <a:spcBef>
          <a:spcPct val="0"/>
        </a:spcBef>
        <a:spcAft>
          <a:spcPct val="0"/>
        </a:spcAft>
        <a:defRPr kumimoji="1" sz="3600" b="1">
          <a:solidFill>
            <a:schemeClr val="accent2"/>
          </a:solidFill>
          <a:latin typeface="+mj-lt"/>
          <a:ea typeface="+mj-ea"/>
          <a:cs typeface="+mj-cs"/>
        </a:defRPr>
      </a:lvl1pPr>
      <a:lvl2pPr algn="l" rtl="0" eaLnBrk="0" fontAlgn="base" hangingPunct="0">
        <a:spcBef>
          <a:spcPct val="0"/>
        </a:spcBef>
        <a:spcAft>
          <a:spcPct val="0"/>
        </a:spcAft>
        <a:defRPr kumimoji="1" sz="3600" b="1">
          <a:solidFill>
            <a:schemeClr val="accent2"/>
          </a:solidFill>
          <a:latin typeface="Arial" charset="0"/>
          <a:ea typeface="微軟正黑體" pitchFamily="34" charset="-120"/>
        </a:defRPr>
      </a:lvl2pPr>
      <a:lvl3pPr algn="l" rtl="0" eaLnBrk="0" fontAlgn="base" hangingPunct="0">
        <a:spcBef>
          <a:spcPct val="0"/>
        </a:spcBef>
        <a:spcAft>
          <a:spcPct val="0"/>
        </a:spcAft>
        <a:defRPr kumimoji="1" sz="3600" b="1">
          <a:solidFill>
            <a:schemeClr val="accent2"/>
          </a:solidFill>
          <a:latin typeface="Arial" charset="0"/>
          <a:ea typeface="微軟正黑體" pitchFamily="34" charset="-120"/>
        </a:defRPr>
      </a:lvl3pPr>
      <a:lvl4pPr algn="l" rtl="0" eaLnBrk="0" fontAlgn="base" hangingPunct="0">
        <a:spcBef>
          <a:spcPct val="0"/>
        </a:spcBef>
        <a:spcAft>
          <a:spcPct val="0"/>
        </a:spcAft>
        <a:defRPr kumimoji="1" sz="3600" b="1">
          <a:solidFill>
            <a:schemeClr val="accent2"/>
          </a:solidFill>
          <a:latin typeface="Arial" charset="0"/>
          <a:ea typeface="微軟正黑體" pitchFamily="34" charset="-120"/>
        </a:defRPr>
      </a:lvl4pPr>
      <a:lvl5pPr algn="l" rtl="0" eaLnBrk="0" fontAlgn="base" hangingPunct="0">
        <a:spcBef>
          <a:spcPct val="0"/>
        </a:spcBef>
        <a:spcAft>
          <a:spcPct val="0"/>
        </a:spcAft>
        <a:defRPr kumimoji="1" sz="3600" b="1">
          <a:solidFill>
            <a:schemeClr val="accent2"/>
          </a:solidFill>
          <a:latin typeface="Arial" charset="0"/>
          <a:ea typeface="微軟正黑體" pitchFamily="34" charset="-120"/>
        </a:defRPr>
      </a:lvl5pPr>
      <a:lvl6pPr marL="457200" algn="l" rtl="0" fontAlgn="base">
        <a:spcBef>
          <a:spcPct val="0"/>
        </a:spcBef>
        <a:spcAft>
          <a:spcPct val="0"/>
        </a:spcAft>
        <a:defRPr kumimoji="1" sz="3600" b="1">
          <a:solidFill>
            <a:schemeClr val="accent2"/>
          </a:solidFill>
          <a:latin typeface="Arial" charset="0"/>
          <a:ea typeface="微軟正黑體" pitchFamily="34" charset="-120"/>
        </a:defRPr>
      </a:lvl6pPr>
      <a:lvl7pPr marL="914400" algn="l" rtl="0" fontAlgn="base">
        <a:spcBef>
          <a:spcPct val="0"/>
        </a:spcBef>
        <a:spcAft>
          <a:spcPct val="0"/>
        </a:spcAft>
        <a:defRPr kumimoji="1" sz="3600" b="1">
          <a:solidFill>
            <a:schemeClr val="accent2"/>
          </a:solidFill>
          <a:latin typeface="Arial" charset="0"/>
          <a:ea typeface="微軟正黑體" pitchFamily="34" charset="-120"/>
        </a:defRPr>
      </a:lvl7pPr>
      <a:lvl8pPr marL="1371600" algn="l" rtl="0" fontAlgn="base">
        <a:spcBef>
          <a:spcPct val="0"/>
        </a:spcBef>
        <a:spcAft>
          <a:spcPct val="0"/>
        </a:spcAft>
        <a:defRPr kumimoji="1" sz="3600" b="1">
          <a:solidFill>
            <a:schemeClr val="accent2"/>
          </a:solidFill>
          <a:latin typeface="Arial" charset="0"/>
          <a:ea typeface="微軟正黑體" pitchFamily="34" charset="-120"/>
        </a:defRPr>
      </a:lvl8pPr>
      <a:lvl9pPr marL="1828800" algn="l" rtl="0" fontAlgn="base">
        <a:spcBef>
          <a:spcPct val="0"/>
        </a:spcBef>
        <a:spcAft>
          <a:spcPct val="0"/>
        </a:spcAft>
        <a:defRPr kumimoji="1" sz="3600" b="1">
          <a:solidFill>
            <a:schemeClr val="accent2"/>
          </a:solidFill>
          <a:latin typeface="Arial" charset="0"/>
          <a:ea typeface="微軟正黑體" pitchFamily="34" charset="-120"/>
        </a:defRPr>
      </a:lvl9pPr>
    </p:titleStyle>
    <p:bodyStyle>
      <a:lvl1pPr marL="342900" indent="-342900" algn="just" rtl="0" eaLnBrk="0" fontAlgn="base" hangingPunct="0">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2pPr>
      <a:lvl3pPr marL="457200" indent="-454025" algn="just" rtl="0" eaLnBrk="0" fontAlgn="base" hangingPunct="0">
        <a:lnSpc>
          <a:spcPct val="120000"/>
        </a:lnSpc>
        <a:spcBef>
          <a:spcPct val="0"/>
        </a:spcBef>
        <a:spcAft>
          <a:spcPct val="0"/>
        </a:spcAft>
        <a:tabLst>
          <a:tab pos="728663" algn="l"/>
          <a:tab pos="1176338" algn="l"/>
        </a:tabLst>
        <a:defRPr sz="2800">
          <a:solidFill>
            <a:schemeClr val="tx1"/>
          </a:solidFill>
          <a:latin typeface="+mn-ea"/>
          <a:ea typeface="+mn-ea"/>
        </a:defRPr>
      </a:lvl3pPr>
      <a:lvl4pPr marL="458788" indent="9128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4pPr>
      <a:lvl5pPr marL="460375" indent="1368425" algn="ctr" rtl="0" eaLnBrk="0" fontAlgn="base" hangingPunct="0">
        <a:lnSpc>
          <a:spcPct val="120000"/>
        </a:lnSpc>
        <a:spcBef>
          <a:spcPct val="0"/>
        </a:spcBef>
        <a:spcAft>
          <a:spcPct val="0"/>
        </a:spcAft>
        <a:tabLst>
          <a:tab pos="728663" algn="l"/>
          <a:tab pos="1176338" algn="l"/>
        </a:tabLst>
        <a:defRPr kumimoji="1" sz="2000">
          <a:solidFill>
            <a:schemeClr val="tx1"/>
          </a:solidFill>
          <a:latin typeface="+mn-ea"/>
          <a:ea typeface="+mn-ea"/>
        </a:defRPr>
      </a:lvl5pPr>
      <a:lvl6pPr marL="9175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a:extLst>
              <a:ext uri="{FF2B5EF4-FFF2-40B4-BE49-F238E27FC236}">
                <a16:creationId xmlns:a16="http://schemas.microsoft.com/office/drawing/2014/main" xmlns="" id="{96B92A32-1B0B-4F42-AC4B-91529099B386}"/>
              </a:ext>
            </a:extLst>
          </p:cNvPr>
          <p:cNvSpPr>
            <a:spLocks noGrp="1" noChangeArrowheads="1"/>
          </p:cNvSpPr>
          <p:nvPr>
            <p:ph type="ctrTitle"/>
          </p:nvPr>
        </p:nvSpPr>
        <p:spPr/>
        <p:txBody>
          <a:bodyPr/>
          <a:lstStyle/>
          <a:p>
            <a:r>
              <a:rPr lang="zh-TW" altLang="en-US"/>
              <a:t>第</a:t>
            </a:r>
            <a:r>
              <a:rPr lang="en-US" altLang="zh-TW"/>
              <a:t>2</a:t>
            </a:r>
            <a:r>
              <a:rPr lang="zh-TW" altLang="en-US"/>
              <a:t>章　</a:t>
            </a:r>
            <a:r>
              <a:rPr lang="en-US" altLang="zh-TW"/>
              <a:t>Pandas DataFrame</a:t>
            </a:r>
            <a:r>
              <a:rPr lang="zh-TW" altLang="en-US"/>
              <a:t>介紹</a:t>
            </a:r>
          </a:p>
        </p:txBody>
      </p:sp>
      <p:sp>
        <p:nvSpPr>
          <p:cNvPr id="3" name="副標題 2">
            <a:extLst>
              <a:ext uri="{FF2B5EF4-FFF2-40B4-BE49-F238E27FC236}">
                <a16:creationId xmlns:a16="http://schemas.microsoft.com/office/drawing/2014/main" xmlns="" id="{980F4446-E326-4D34-AC7B-75A00293F6DF}"/>
              </a:ext>
            </a:extLst>
          </p:cNvPr>
          <p:cNvSpPr>
            <a:spLocks noGrp="1"/>
          </p:cNvSpPr>
          <p:nvPr>
            <p:ph type="subTitle" idx="1"/>
          </p:nvPr>
        </p:nvSpPr>
        <p:spPr/>
        <p:txBody>
          <a:bodyPr/>
          <a:lstStyle/>
          <a:p>
            <a:pPr>
              <a:defRPr/>
            </a:pPr>
            <a:endParaRPr lang="zh-TW" altLang="en-US"/>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EA93E7CE-48A4-437F-A291-2C0B1926420C}"/>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2-10 </a:t>
            </a:r>
            <a:r>
              <a:rPr lang="zh-TW" altLang="en-US" dirty="0"/>
              <a:t>轉置資料</a:t>
            </a:r>
          </a:p>
          <a:p>
            <a:pPr lvl="1">
              <a:defRPr/>
            </a:pPr>
            <a:r>
              <a:rPr lang="zh-TW" altLang="en-US" dirty="0"/>
              <a:t>程式碼</a:t>
            </a:r>
          </a:p>
        </p:txBody>
      </p:sp>
      <p:sp>
        <p:nvSpPr>
          <p:cNvPr id="14339" name="矩形 3">
            <a:extLst>
              <a:ext uri="{FF2B5EF4-FFF2-40B4-BE49-F238E27FC236}">
                <a16:creationId xmlns:a16="http://schemas.microsoft.com/office/drawing/2014/main" xmlns="" id="{6A4F4E9D-F09E-4041-A518-2D63648FA4E3}"/>
              </a:ext>
            </a:extLst>
          </p:cNvPr>
          <p:cNvSpPr>
            <a:spLocks noChangeArrowheads="1"/>
          </p:cNvSpPr>
          <p:nvPr/>
        </p:nvSpPr>
        <p:spPr bwMode="auto">
          <a:xfrm>
            <a:off x="225425" y="2060575"/>
            <a:ext cx="8569325" cy="158273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t = d.T</a:t>
            </a:r>
          </a:p>
          <a:p>
            <a:r>
              <a:rPr lang="en-US" altLang="zh-TW" sz="2800" b="0">
                <a:solidFill>
                  <a:schemeClr val="tx1"/>
                </a:solidFill>
              </a:rPr>
              <a:t>print(f't </a:t>
            </a:r>
            <a:r>
              <a:rPr lang="zh-TW" altLang="en-US" sz="2800" b="0">
                <a:solidFill>
                  <a:schemeClr val="tx1"/>
                </a:solidFill>
              </a:rPr>
              <a:t>的維度 </a:t>
            </a:r>
            <a:r>
              <a:rPr lang="en-US" altLang="zh-TW" sz="2800" b="0">
                <a:solidFill>
                  <a:schemeClr val="tx1"/>
                </a:solidFill>
              </a:rPr>
              <a:t>{t.shape}')</a:t>
            </a:r>
          </a:p>
          <a:p>
            <a:r>
              <a:rPr lang="en-US" altLang="zh-TW" sz="2800" b="0">
                <a:solidFill>
                  <a:schemeClr val="tx1"/>
                </a:solidFill>
              </a:rPr>
              <a:t>t</a:t>
            </a:r>
            <a:endParaRPr lang="zh-TW" altLang="en-US" sz="2800" b="0" i="1">
              <a:solidFill>
                <a:schemeClr val="tx1"/>
              </a:solidFill>
            </a:endParaRPr>
          </a:p>
        </p:txBody>
      </p:sp>
      <p:pic>
        <p:nvPicPr>
          <p:cNvPr id="14340" name="Picture 5">
            <a:extLst>
              <a:ext uri="{FF2B5EF4-FFF2-40B4-BE49-F238E27FC236}">
                <a16:creationId xmlns:a16="http://schemas.microsoft.com/office/drawing/2014/main" xmlns="" id="{D7946F30-B806-43A4-9AAF-7DE59B7B9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968750"/>
            <a:ext cx="2592388" cy="2054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B4BBB02-935D-4FC9-B2BA-984B3DD3102D}"/>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2-11 </a:t>
            </a:r>
            <a:r>
              <a:rPr lang="zh-TW" altLang="en-US" dirty="0"/>
              <a:t>一維度的</a:t>
            </a:r>
            <a:r>
              <a:rPr lang="en-US" altLang="zh-TW" dirty="0" err="1"/>
              <a:t>numpy</a:t>
            </a:r>
            <a:r>
              <a:rPr lang="en-US" altLang="zh-TW" dirty="0"/>
              <a:t> array</a:t>
            </a:r>
            <a:endParaRPr lang="zh-TW" altLang="en-US" dirty="0"/>
          </a:p>
          <a:p>
            <a:pPr lvl="1">
              <a:defRPr/>
            </a:pPr>
            <a:r>
              <a:rPr lang="zh-TW" altLang="en-US" dirty="0"/>
              <a:t>程式碼</a:t>
            </a:r>
          </a:p>
        </p:txBody>
      </p:sp>
      <p:sp>
        <p:nvSpPr>
          <p:cNvPr id="15363" name="矩形 3">
            <a:extLst>
              <a:ext uri="{FF2B5EF4-FFF2-40B4-BE49-F238E27FC236}">
                <a16:creationId xmlns:a16="http://schemas.microsoft.com/office/drawing/2014/main" xmlns="" id="{16E76F09-79E6-468C-9591-A650A8471656}"/>
              </a:ext>
            </a:extLst>
          </p:cNvPr>
          <p:cNvSpPr>
            <a:spLocks noChangeArrowheads="1"/>
          </p:cNvSpPr>
          <p:nvPr/>
        </p:nvSpPr>
        <p:spPr bwMode="auto">
          <a:xfrm>
            <a:off x="225425" y="2060575"/>
            <a:ext cx="8569325" cy="158273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np_a = np.array([1,2,3])</a:t>
            </a:r>
          </a:p>
          <a:p>
            <a:r>
              <a:rPr lang="en-US" altLang="zh-TW" sz="2800" b="0">
                <a:solidFill>
                  <a:schemeClr val="tx1"/>
                </a:solidFill>
              </a:rPr>
              <a:t>print(f'np_a </a:t>
            </a:r>
            <a:r>
              <a:rPr lang="zh-TW" altLang="en-US" sz="2800" b="0">
                <a:solidFill>
                  <a:schemeClr val="tx1"/>
                </a:solidFill>
              </a:rPr>
              <a:t>的維度 </a:t>
            </a:r>
            <a:r>
              <a:rPr lang="en-US" altLang="zh-TW" sz="2800" b="0">
                <a:solidFill>
                  <a:schemeClr val="tx1"/>
                </a:solidFill>
              </a:rPr>
              <a:t>{np_a.shape}')</a:t>
            </a:r>
          </a:p>
          <a:p>
            <a:r>
              <a:rPr lang="en-US" altLang="zh-TW" sz="2800" b="0">
                <a:solidFill>
                  <a:schemeClr val="tx1"/>
                </a:solidFill>
              </a:rPr>
              <a:t>np_a</a:t>
            </a:r>
            <a:endParaRPr lang="zh-TW" altLang="en-US" sz="2800" b="0" i="1">
              <a:solidFill>
                <a:schemeClr val="tx1"/>
              </a:solidFill>
            </a:endParaRPr>
          </a:p>
        </p:txBody>
      </p:sp>
      <p:pic>
        <p:nvPicPr>
          <p:cNvPr id="15364" name="Picture 2">
            <a:extLst>
              <a:ext uri="{FF2B5EF4-FFF2-40B4-BE49-F238E27FC236}">
                <a16:creationId xmlns:a16="http://schemas.microsoft.com/office/drawing/2014/main" xmlns="" id="{87C99D01-DD69-43F8-B795-0482AE1A8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513" y="4057650"/>
            <a:ext cx="2963862" cy="1819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74E81221-9235-40E8-B539-98B8AAC5C8E7}"/>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2-12 </a:t>
            </a:r>
            <a:r>
              <a:rPr lang="zh-TW" altLang="en-US" dirty="0"/>
              <a:t>將一維度的</a:t>
            </a:r>
            <a:r>
              <a:rPr lang="en-US" altLang="zh-TW" dirty="0"/>
              <a:t>array </a:t>
            </a:r>
            <a:r>
              <a:rPr lang="zh-TW" altLang="en-US" dirty="0"/>
              <a:t>轉換成二維度的</a:t>
            </a:r>
            <a:r>
              <a:rPr lang="en-US" altLang="zh-TW" dirty="0"/>
              <a:t>array</a:t>
            </a:r>
            <a:endParaRPr lang="zh-TW" altLang="en-US" dirty="0"/>
          </a:p>
          <a:p>
            <a:pPr lvl="1">
              <a:defRPr/>
            </a:pPr>
            <a:r>
              <a:rPr lang="zh-TW" altLang="en-US" dirty="0"/>
              <a:t>程式碼</a:t>
            </a:r>
          </a:p>
        </p:txBody>
      </p:sp>
      <p:sp>
        <p:nvSpPr>
          <p:cNvPr id="16387" name="矩形 3">
            <a:extLst>
              <a:ext uri="{FF2B5EF4-FFF2-40B4-BE49-F238E27FC236}">
                <a16:creationId xmlns:a16="http://schemas.microsoft.com/office/drawing/2014/main" xmlns="" id="{5C97BBA5-28C0-48E4-B2F6-8D408FE83AE4}"/>
              </a:ext>
            </a:extLst>
          </p:cNvPr>
          <p:cNvSpPr>
            <a:spLocks noChangeArrowheads="1"/>
          </p:cNvSpPr>
          <p:nvPr/>
        </p:nvSpPr>
        <p:spPr bwMode="auto">
          <a:xfrm>
            <a:off x="234950" y="2444750"/>
            <a:ext cx="8569325" cy="158273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np_a2 = np_a.reshape(3,1)</a:t>
            </a:r>
          </a:p>
          <a:p>
            <a:r>
              <a:rPr lang="en-US" altLang="zh-TW" sz="2800" b="0">
                <a:solidFill>
                  <a:schemeClr val="tx1"/>
                </a:solidFill>
              </a:rPr>
              <a:t>print(f'np_a2 </a:t>
            </a:r>
            <a:r>
              <a:rPr lang="zh-TW" altLang="en-US" sz="2800" b="0">
                <a:solidFill>
                  <a:schemeClr val="tx1"/>
                </a:solidFill>
              </a:rPr>
              <a:t>的維度 </a:t>
            </a:r>
            <a:r>
              <a:rPr lang="en-US" altLang="zh-TW" sz="2800" b="0">
                <a:solidFill>
                  <a:schemeClr val="tx1"/>
                </a:solidFill>
              </a:rPr>
              <a:t>{np_a2.shape}')</a:t>
            </a:r>
          </a:p>
          <a:p>
            <a:r>
              <a:rPr lang="en-US" altLang="zh-TW" sz="2800" b="0">
                <a:solidFill>
                  <a:schemeClr val="tx1"/>
                </a:solidFill>
              </a:rPr>
              <a:t>np_a2</a:t>
            </a:r>
            <a:endParaRPr lang="zh-TW" altLang="en-US" sz="2800" b="0" i="1">
              <a:solidFill>
                <a:schemeClr val="tx1"/>
              </a:solidFill>
            </a:endParaRPr>
          </a:p>
        </p:txBody>
      </p:sp>
      <p:pic>
        <p:nvPicPr>
          <p:cNvPr id="16388" name="Picture 2">
            <a:extLst>
              <a:ext uri="{FF2B5EF4-FFF2-40B4-BE49-F238E27FC236}">
                <a16:creationId xmlns:a16="http://schemas.microsoft.com/office/drawing/2014/main" xmlns="" id="{F64BED84-048C-440C-9DCA-E6356D6C9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860800"/>
            <a:ext cx="3224212" cy="2520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21545DF-76B6-4BAB-A115-36E85B52C606}"/>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2-13 </a:t>
            </a:r>
            <a:r>
              <a:rPr lang="zh-TW" altLang="en-US" dirty="0"/>
              <a:t>用</a:t>
            </a:r>
            <a:r>
              <a:rPr lang="en-US" altLang="zh-TW" dirty="0"/>
              <a:t>reshape(-1,1)</a:t>
            </a:r>
            <a:r>
              <a:rPr lang="zh-TW" altLang="en-US" dirty="0"/>
              <a:t>改寫範例</a:t>
            </a:r>
            <a:r>
              <a:rPr lang="en-US" altLang="zh-TW" dirty="0"/>
              <a:t>2-12</a:t>
            </a:r>
          </a:p>
          <a:p>
            <a:pPr lvl="1">
              <a:defRPr/>
            </a:pPr>
            <a:r>
              <a:rPr lang="zh-TW" altLang="en-US" dirty="0"/>
              <a:t>程式碼</a:t>
            </a:r>
          </a:p>
        </p:txBody>
      </p:sp>
      <p:sp>
        <p:nvSpPr>
          <p:cNvPr id="17411" name="矩形 3">
            <a:extLst>
              <a:ext uri="{FF2B5EF4-FFF2-40B4-BE49-F238E27FC236}">
                <a16:creationId xmlns:a16="http://schemas.microsoft.com/office/drawing/2014/main" xmlns="" id="{1029A539-4D8C-4C91-9AE9-5EB3F6646E68}"/>
              </a:ext>
            </a:extLst>
          </p:cNvPr>
          <p:cNvSpPr>
            <a:spLocks noChangeArrowheads="1"/>
          </p:cNvSpPr>
          <p:nvPr/>
        </p:nvSpPr>
        <p:spPr bwMode="auto">
          <a:xfrm>
            <a:off x="234950" y="2079625"/>
            <a:ext cx="8569325"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np_a.reshape(-1,1).shape</a:t>
            </a:r>
            <a:endParaRPr lang="zh-TW" altLang="en-US" sz="2800" b="0" i="1">
              <a:solidFill>
                <a:schemeClr val="tx1"/>
              </a:solidFill>
            </a:endParaRPr>
          </a:p>
        </p:txBody>
      </p:sp>
      <p:pic>
        <p:nvPicPr>
          <p:cNvPr id="17412" name="Picture 2">
            <a:extLst>
              <a:ext uri="{FF2B5EF4-FFF2-40B4-BE49-F238E27FC236}">
                <a16:creationId xmlns:a16="http://schemas.microsoft.com/office/drawing/2014/main" xmlns="" id="{8891F662-462C-4A9C-8E0B-7706F20ED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043238"/>
            <a:ext cx="2328862" cy="139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6992CCC-439D-445A-BC5C-DDA2B9F796F6}"/>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2-14 </a:t>
            </a:r>
            <a:r>
              <a:rPr lang="zh-TW" altLang="en-US" dirty="0"/>
              <a:t>將上例中的</a:t>
            </a:r>
            <a:r>
              <a:rPr lang="en-US" altLang="zh-TW" dirty="0" err="1"/>
              <a:t>np_a</a:t>
            </a:r>
            <a:r>
              <a:rPr lang="zh-TW" altLang="en-US" dirty="0"/>
              <a:t>轉換成一列三行</a:t>
            </a:r>
            <a:endParaRPr lang="en-US" altLang="zh-TW" dirty="0"/>
          </a:p>
          <a:p>
            <a:pPr lvl="1">
              <a:defRPr/>
            </a:pPr>
            <a:r>
              <a:rPr lang="zh-TW" altLang="en-US" dirty="0"/>
              <a:t>程式碼</a:t>
            </a:r>
          </a:p>
        </p:txBody>
      </p:sp>
      <p:sp>
        <p:nvSpPr>
          <p:cNvPr id="18435" name="矩形 3">
            <a:extLst>
              <a:ext uri="{FF2B5EF4-FFF2-40B4-BE49-F238E27FC236}">
                <a16:creationId xmlns:a16="http://schemas.microsoft.com/office/drawing/2014/main" xmlns="" id="{D04B2074-530D-47C5-98F0-BFFE2628A85B}"/>
              </a:ext>
            </a:extLst>
          </p:cNvPr>
          <p:cNvSpPr>
            <a:spLocks noChangeArrowheads="1"/>
          </p:cNvSpPr>
          <p:nvPr/>
        </p:nvSpPr>
        <p:spPr bwMode="auto">
          <a:xfrm>
            <a:off x="234950" y="2079625"/>
            <a:ext cx="8569325"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np_a.reshape(1,-1).shape</a:t>
            </a:r>
            <a:endParaRPr lang="zh-TW" altLang="en-US" sz="2800" b="0" i="1">
              <a:solidFill>
                <a:schemeClr val="tx1"/>
              </a:solidFill>
            </a:endParaRPr>
          </a:p>
        </p:txBody>
      </p:sp>
      <p:pic>
        <p:nvPicPr>
          <p:cNvPr id="18436" name="Picture 2">
            <a:extLst>
              <a:ext uri="{FF2B5EF4-FFF2-40B4-BE49-F238E27FC236}">
                <a16:creationId xmlns:a16="http://schemas.microsoft.com/office/drawing/2014/main" xmlns="" id="{9344AD22-A1B6-471F-A1A3-27F39591E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017838"/>
            <a:ext cx="2112962" cy="1203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E164A7E1-3D12-46D5-9E9D-2F150CA2AFA9}"/>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2-15 </a:t>
            </a:r>
            <a:r>
              <a:rPr lang="zh-TW" altLang="en-US" dirty="0"/>
              <a:t>直接創立二維的資料</a:t>
            </a:r>
            <a:endParaRPr lang="en-US" altLang="zh-TW" dirty="0"/>
          </a:p>
          <a:p>
            <a:pPr lvl="1">
              <a:defRPr/>
            </a:pPr>
            <a:r>
              <a:rPr lang="zh-TW" altLang="en-US" dirty="0"/>
              <a:t>程式碼</a:t>
            </a:r>
          </a:p>
        </p:txBody>
      </p:sp>
      <p:sp>
        <p:nvSpPr>
          <p:cNvPr id="19459" name="矩形 3">
            <a:extLst>
              <a:ext uri="{FF2B5EF4-FFF2-40B4-BE49-F238E27FC236}">
                <a16:creationId xmlns:a16="http://schemas.microsoft.com/office/drawing/2014/main" xmlns="" id="{F5D0AE70-296B-4BF9-8241-6C8A324694F7}"/>
              </a:ext>
            </a:extLst>
          </p:cNvPr>
          <p:cNvSpPr>
            <a:spLocks noChangeArrowheads="1"/>
          </p:cNvSpPr>
          <p:nvPr/>
        </p:nvSpPr>
        <p:spPr bwMode="auto">
          <a:xfrm>
            <a:off x="234950" y="2079625"/>
            <a:ext cx="8569325"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np.array([[1,2,3]]).shape</a:t>
            </a:r>
            <a:endParaRPr lang="zh-TW" altLang="en-US" sz="2800" b="0" i="1">
              <a:solidFill>
                <a:schemeClr val="tx1"/>
              </a:solidFill>
            </a:endParaRPr>
          </a:p>
        </p:txBody>
      </p:sp>
      <p:pic>
        <p:nvPicPr>
          <p:cNvPr id="19460" name="Picture 2">
            <a:extLst>
              <a:ext uri="{FF2B5EF4-FFF2-40B4-BE49-F238E27FC236}">
                <a16:creationId xmlns:a16="http://schemas.microsoft.com/office/drawing/2014/main" xmlns="" id="{BCC8C0D9-4425-4860-8611-8696FB06C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055938"/>
            <a:ext cx="2039937" cy="1236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7CABD870-08BC-48E6-B36B-FA636BF2EDD7}"/>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2-16 </a:t>
            </a:r>
            <a:r>
              <a:rPr lang="zh-TW" altLang="en-US" dirty="0"/>
              <a:t>用</a:t>
            </a:r>
            <a:r>
              <a:rPr lang="en-US" altLang="zh-TW" dirty="0"/>
              <a:t>reshape()</a:t>
            </a:r>
            <a:r>
              <a:rPr lang="zh-TW" altLang="en-US" dirty="0"/>
              <a:t>將二維的</a:t>
            </a:r>
            <a:r>
              <a:rPr lang="en-US" altLang="zh-TW" dirty="0"/>
              <a:t>array</a:t>
            </a:r>
            <a:r>
              <a:rPr lang="zh-TW" altLang="en-US" dirty="0"/>
              <a:t>轉換成一維</a:t>
            </a:r>
            <a:endParaRPr lang="en-US" altLang="zh-TW" dirty="0"/>
          </a:p>
          <a:p>
            <a:pPr lvl="1">
              <a:defRPr/>
            </a:pPr>
            <a:r>
              <a:rPr lang="zh-TW" altLang="en-US" dirty="0"/>
              <a:t>程式碼</a:t>
            </a:r>
          </a:p>
        </p:txBody>
      </p:sp>
      <p:sp>
        <p:nvSpPr>
          <p:cNvPr id="20483" name="矩形 3">
            <a:extLst>
              <a:ext uri="{FF2B5EF4-FFF2-40B4-BE49-F238E27FC236}">
                <a16:creationId xmlns:a16="http://schemas.microsoft.com/office/drawing/2014/main" xmlns="" id="{BC3E905D-1B7A-46E4-867B-633B478B7ABE}"/>
              </a:ext>
            </a:extLst>
          </p:cNvPr>
          <p:cNvSpPr>
            <a:spLocks noChangeArrowheads="1"/>
          </p:cNvSpPr>
          <p:nvPr/>
        </p:nvSpPr>
        <p:spPr bwMode="auto">
          <a:xfrm>
            <a:off x="242888" y="2636838"/>
            <a:ext cx="856932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np_a2.reshape(-1).shape</a:t>
            </a:r>
            <a:endParaRPr lang="zh-TW" altLang="en-US" sz="2800" b="0" i="1">
              <a:solidFill>
                <a:schemeClr val="tx1"/>
              </a:solidFill>
            </a:endParaRPr>
          </a:p>
        </p:txBody>
      </p:sp>
      <p:pic>
        <p:nvPicPr>
          <p:cNvPr id="20484" name="Picture 2">
            <a:extLst>
              <a:ext uri="{FF2B5EF4-FFF2-40B4-BE49-F238E27FC236}">
                <a16:creationId xmlns:a16="http://schemas.microsoft.com/office/drawing/2014/main" xmlns="" id="{12756DED-765C-4813-9397-2959EAF80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3716338"/>
            <a:ext cx="2127250" cy="1225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F79E6417-4DA8-4C44-886A-5FEFD99A6538}"/>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a:t>2-17 </a:t>
            </a:r>
            <a:r>
              <a:rPr lang="zh-TW" altLang="en-US" dirty="0"/>
              <a:t>用</a:t>
            </a:r>
            <a:r>
              <a:rPr lang="en-US" altLang="zh-TW" dirty="0"/>
              <a:t>ravel()</a:t>
            </a:r>
            <a:r>
              <a:rPr lang="zh-TW" altLang="en-US" dirty="0"/>
              <a:t>將二維的</a:t>
            </a:r>
            <a:r>
              <a:rPr lang="en-US" altLang="zh-TW" dirty="0"/>
              <a:t>array</a:t>
            </a:r>
            <a:r>
              <a:rPr lang="zh-TW" altLang="en-US" dirty="0"/>
              <a:t>轉換成一維</a:t>
            </a:r>
            <a:endParaRPr lang="en-US" altLang="zh-TW" dirty="0"/>
          </a:p>
          <a:p>
            <a:pPr lvl="1">
              <a:defRPr/>
            </a:pPr>
            <a:r>
              <a:rPr lang="zh-TW" altLang="en-US" dirty="0"/>
              <a:t>程式碼</a:t>
            </a:r>
          </a:p>
        </p:txBody>
      </p:sp>
      <p:sp>
        <p:nvSpPr>
          <p:cNvPr id="21507" name="矩形 3">
            <a:extLst>
              <a:ext uri="{FF2B5EF4-FFF2-40B4-BE49-F238E27FC236}">
                <a16:creationId xmlns:a16="http://schemas.microsoft.com/office/drawing/2014/main" xmlns="" id="{A0D10D7E-0E35-4395-818D-CD6F45BCAF09}"/>
              </a:ext>
            </a:extLst>
          </p:cNvPr>
          <p:cNvSpPr>
            <a:spLocks noChangeArrowheads="1"/>
          </p:cNvSpPr>
          <p:nvPr/>
        </p:nvSpPr>
        <p:spPr bwMode="auto">
          <a:xfrm>
            <a:off x="24288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np_a2.ravel().shape</a:t>
            </a:r>
            <a:endParaRPr lang="zh-TW" altLang="en-US" sz="2800" b="0" i="1">
              <a:solidFill>
                <a:schemeClr val="tx1"/>
              </a:solidFill>
            </a:endParaRPr>
          </a:p>
        </p:txBody>
      </p:sp>
      <p:pic>
        <p:nvPicPr>
          <p:cNvPr id="21508" name="Picture 2">
            <a:extLst>
              <a:ext uri="{FF2B5EF4-FFF2-40B4-BE49-F238E27FC236}">
                <a16:creationId xmlns:a16="http://schemas.microsoft.com/office/drawing/2014/main" xmlns="" id="{7DC572A1-F7DD-47DB-9FE1-DFA0B0492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3149600"/>
            <a:ext cx="2127250" cy="1223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a:extLst>
              <a:ext uri="{FF2B5EF4-FFF2-40B4-BE49-F238E27FC236}">
                <a16:creationId xmlns:a16="http://schemas.microsoft.com/office/drawing/2014/main" xmlns="" id="{894CB8D9-A986-46AA-A736-15D7E0D691C5}"/>
              </a:ext>
            </a:extLst>
          </p:cNvPr>
          <p:cNvSpPr>
            <a:spLocks noGrp="1"/>
          </p:cNvSpPr>
          <p:nvPr>
            <p:ph type="title"/>
          </p:nvPr>
        </p:nvSpPr>
        <p:spPr/>
        <p:txBody>
          <a:bodyPr/>
          <a:lstStyle/>
          <a:p>
            <a:r>
              <a:rPr lang="en-US" altLang="zh-TW"/>
              <a:t>2-4 Nan </a:t>
            </a:r>
            <a:r>
              <a:rPr lang="zh-TW" altLang="en-US"/>
              <a:t>介紹</a:t>
            </a:r>
          </a:p>
        </p:txBody>
      </p:sp>
      <p:sp>
        <p:nvSpPr>
          <p:cNvPr id="4" name="內容版面配置區 2">
            <a:extLst>
              <a:ext uri="{FF2B5EF4-FFF2-40B4-BE49-F238E27FC236}">
                <a16:creationId xmlns:a16="http://schemas.microsoft.com/office/drawing/2014/main" xmlns="" id="{569A7282-0F09-4F7A-A5E3-B56A415FD402}"/>
              </a:ext>
            </a:extLst>
          </p:cNvPr>
          <p:cNvSpPr>
            <a:spLocks noGrp="1"/>
          </p:cNvSpPr>
          <p:nvPr>
            <p:ph idx="1"/>
          </p:nvPr>
        </p:nvSpPr>
        <p:spPr/>
        <p:txBody>
          <a:bodyPr/>
          <a:lstStyle/>
          <a:p>
            <a:r>
              <a:rPr lang="zh-TW" altLang="en-US"/>
              <a:t>範例</a:t>
            </a:r>
            <a:r>
              <a:rPr lang="en-US" altLang="zh-TW"/>
              <a:t>2-18 </a:t>
            </a:r>
            <a:r>
              <a:rPr lang="zh-TW" altLang="en-US"/>
              <a:t>用等號檢查資料是否為</a:t>
            </a:r>
            <a:r>
              <a:rPr lang="en-US" altLang="zh-TW"/>
              <a:t>NaN</a:t>
            </a:r>
          </a:p>
          <a:p>
            <a:pPr lvl="1"/>
            <a:r>
              <a:rPr lang="zh-TW" altLang="en-US"/>
              <a:t>程式碼</a:t>
            </a:r>
          </a:p>
        </p:txBody>
      </p:sp>
      <p:sp>
        <p:nvSpPr>
          <p:cNvPr id="23556" name="矩形 3">
            <a:extLst>
              <a:ext uri="{FF2B5EF4-FFF2-40B4-BE49-F238E27FC236}">
                <a16:creationId xmlns:a16="http://schemas.microsoft.com/office/drawing/2014/main" xmlns="" id="{71D875AA-A716-4257-A64B-7C1220D79407}"/>
              </a:ext>
            </a:extLst>
          </p:cNvPr>
          <p:cNvSpPr>
            <a:spLocks noChangeArrowheads="1"/>
          </p:cNvSpPr>
          <p:nvPr/>
        </p:nvSpPr>
        <p:spPr bwMode="auto">
          <a:xfrm>
            <a:off x="242888" y="2420938"/>
            <a:ext cx="8569325" cy="11541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import numpy as np</a:t>
            </a:r>
          </a:p>
          <a:p>
            <a:r>
              <a:rPr lang="en-US" altLang="zh-TW" sz="2800" b="0">
                <a:solidFill>
                  <a:schemeClr val="tx1"/>
                </a:solidFill>
              </a:rPr>
              <a:t>np.NaN == np.NaN</a:t>
            </a:r>
            <a:endParaRPr lang="zh-TW" altLang="en-US" sz="2800" b="0" i="1">
              <a:solidFill>
                <a:schemeClr val="tx1"/>
              </a:solidFill>
            </a:endParaRPr>
          </a:p>
        </p:txBody>
      </p:sp>
      <p:pic>
        <p:nvPicPr>
          <p:cNvPr id="23557" name="Picture 2">
            <a:extLst>
              <a:ext uri="{FF2B5EF4-FFF2-40B4-BE49-F238E27FC236}">
                <a16:creationId xmlns:a16="http://schemas.microsoft.com/office/drawing/2014/main" xmlns="" id="{13E61944-0471-478A-86CE-AB84B8D42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3800475"/>
            <a:ext cx="2528887" cy="14398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8FBC1CA0-106B-4FF8-A236-F58A8AA152A5}"/>
              </a:ext>
            </a:extLst>
          </p:cNvPr>
          <p:cNvSpPr>
            <a:spLocks noGrp="1"/>
          </p:cNvSpPr>
          <p:nvPr>
            <p:ph idx="1"/>
          </p:nvPr>
        </p:nvSpPr>
        <p:spPr>
          <a:xfrm>
            <a:off x="179388" y="981075"/>
            <a:ext cx="8264525" cy="5400675"/>
          </a:xfrm>
        </p:spPr>
        <p:txBody>
          <a:bodyPr/>
          <a:lstStyle/>
          <a:p>
            <a:r>
              <a:rPr lang="zh-TW" altLang="en-US"/>
              <a:t>範例</a:t>
            </a:r>
            <a:r>
              <a:rPr lang="en-US" altLang="zh-TW"/>
              <a:t>2-19 </a:t>
            </a:r>
            <a:r>
              <a:rPr lang="zh-TW" altLang="en-US"/>
              <a:t>用函數檢查資料是否為</a:t>
            </a:r>
            <a:r>
              <a:rPr lang="en-US" altLang="zh-TW"/>
              <a:t>NaN</a:t>
            </a:r>
          </a:p>
          <a:p>
            <a:pPr lvl="1"/>
            <a:r>
              <a:rPr lang="zh-TW" altLang="en-US"/>
              <a:t>程式碼</a:t>
            </a:r>
          </a:p>
        </p:txBody>
      </p:sp>
      <p:sp>
        <p:nvSpPr>
          <p:cNvPr id="24579" name="矩形 3">
            <a:extLst>
              <a:ext uri="{FF2B5EF4-FFF2-40B4-BE49-F238E27FC236}">
                <a16:creationId xmlns:a16="http://schemas.microsoft.com/office/drawing/2014/main" xmlns="" id="{4C354CEB-6F04-4B8E-A47A-0BE66CB9183A}"/>
              </a:ext>
            </a:extLst>
          </p:cNvPr>
          <p:cNvSpPr>
            <a:spLocks noChangeArrowheads="1"/>
          </p:cNvSpPr>
          <p:nvPr/>
        </p:nvSpPr>
        <p:spPr bwMode="auto">
          <a:xfrm>
            <a:off x="24288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pd.isnull(np.NaN)</a:t>
            </a:r>
            <a:endParaRPr lang="zh-TW" altLang="en-US" sz="2800" b="0" i="1">
              <a:solidFill>
                <a:schemeClr val="tx1"/>
              </a:solidFill>
            </a:endParaRPr>
          </a:p>
        </p:txBody>
      </p:sp>
      <p:pic>
        <p:nvPicPr>
          <p:cNvPr id="24580" name="Picture 2">
            <a:extLst>
              <a:ext uri="{FF2B5EF4-FFF2-40B4-BE49-F238E27FC236}">
                <a16:creationId xmlns:a16="http://schemas.microsoft.com/office/drawing/2014/main" xmlns="" id="{B463ABCB-297D-49FD-A228-3470EBB6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3041650"/>
            <a:ext cx="2338387" cy="1395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xmlns="" id="{0EAD667A-556E-4B3E-99DD-75CE9425124E}"/>
              </a:ext>
            </a:extLst>
          </p:cNvPr>
          <p:cNvSpPr>
            <a:spLocks noGrp="1" noChangeArrowheads="1"/>
          </p:cNvSpPr>
          <p:nvPr>
            <p:ph type="title"/>
          </p:nvPr>
        </p:nvSpPr>
        <p:spPr/>
        <p:txBody>
          <a:bodyPr/>
          <a:lstStyle/>
          <a:p>
            <a:r>
              <a:rPr lang="en-US" altLang="zh-TW"/>
              <a:t>2-1 </a:t>
            </a:r>
            <a:r>
              <a:rPr lang="zh-TW" altLang="en-US"/>
              <a:t>創立</a:t>
            </a:r>
            <a:r>
              <a:rPr lang="en-US" altLang="zh-TW"/>
              <a:t>DataFrame</a:t>
            </a:r>
            <a:endParaRPr lang="zh-TW" altLang="en-US"/>
          </a:p>
        </p:txBody>
      </p:sp>
      <p:sp>
        <p:nvSpPr>
          <p:cNvPr id="3" name="內容版面配置區 2">
            <a:extLst>
              <a:ext uri="{FF2B5EF4-FFF2-40B4-BE49-F238E27FC236}">
                <a16:creationId xmlns:a16="http://schemas.microsoft.com/office/drawing/2014/main" xmlns="" id="{C2C31F66-43B8-49B0-87D6-E4BE1CD3FDEE}"/>
              </a:ext>
            </a:extLst>
          </p:cNvPr>
          <p:cNvSpPr>
            <a:spLocks noGrp="1"/>
          </p:cNvSpPr>
          <p:nvPr>
            <p:ph idx="1"/>
          </p:nvPr>
        </p:nvSpPr>
        <p:spPr/>
        <p:txBody>
          <a:bodyPr/>
          <a:lstStyle/>
          <a:p>
            <a:pPr>
              <a:defRPr/>
            </a:pPr>
            <a:r>
              <a:rPr lang="zh-TW" altLang="en-US" dirty="0"/>
              <a:t>範例</a:t>
            </a:r>
            <a:r>
              <a:rPr lang="en-US" altLang="zh-TW" dirty="0"/>
              <a:t>2-1 </a:t>
            </a:r>
            <a:r>
              <a:rPr lang="zh-TW" altLang="en-US" dirty="0"/>
              <a:t>用字典的方式來建立</a:t>
            </a:r>
            <a:r>
              <a:rPr lang="en-US" altLang="zh-TW" dirty="0" err="1"/>
              <a:t>DataFrame</a:t>
            </a:r>
            <a:endParaRPr lang="en-US" altLang="zh-TW" dirty="0"/>
          </a:p>
          <a:p>
            <a:pPr lvl="1">
              <a:defRPr/>
            </a:pPr>
            <a:r>
              <a:rPr lang="zh-TW" altLang="en-US" dirty="0"/>
              <a:t>程式碼</a:t>
            </a:r>
          </a:p>
        </p:txBody>
      </p:sp>
      <p:sp>
        <p:nvSpPr>
          <p:cNvPr id="6148" name="矩形 3">
            <a:extLst>
              <a:ext uri="{FF2B5EF4-FFF2-40B4-BE49-F238E27FC236}">
                <a16:creationId xmlns:a16="http://schemas.microsoft.com/office/drawing/2014/main" xmlns="" id="{D7D75D8C-3ACB-4CB3-976A-0399D71B9D99}"/>
              </a:ext>
            </a:extLst>
          </p:cNvPr>
          <p:cNvSpPr>
            <a:spLocks noChangeArrowheads="1"/>
          </p:cNvSpPr>
          <p:nvPr/>
        </p:nvSpPr>
        <p:spPr bwMode="auto">
          <a:xfrm>
            <a:off x="250825" y="2492375"/>
            <a:ext cx="7993063" cy="28765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scores = {'Math':[90,50,70,80],</a:t>
            </a:r>
          </a:p>
          <a:p>
            <a:r>
              <a:rPr lang="en-US" altLang="zh-TW" sz="2800" b="0">
                <a:solidFill>
                  <a:schemeClr val="tx1"/>
                </a:solidFill>
              </a:rPr>
              <a:t>                'English':[60,70,90,50],</a:t>
            </a:r>
          </a:p>
          <a:p>
            <a:r>
              <a:rPr lang="en-US" altLang="zh-TW" sz="2800" b="0">
                <a:solidFill>
                  <a:schemeClr val="tx1"/>
                </a:solidFill>
              </a:rPr>
              <a:t>                'History':[33,75,88,60]}</a:t>
            </a:r>
          </a:p>
          <a:p>
            <a:endParaRPr lang="en-US" altLang="zh-TW" sz="2800" b="0">
              <a:solidFill>
                <a:schemeClr val="tx1"/>
              </a:solidFill>
            </a:endParaRPr>
          </a:p>
          <a:p>
            <a:r>
              <a:rPr lang="en-US" altLang="zh-TW" sz="2800" b="0">
                <a:solidFill>
                  <a:schemeClr val="tx1"/>
                </a:solidFill>
              </a:rPr>
              <a:t>df = pd.DataFrame(scores)</a:t>
            </a:r>
          </a:p>
          <a:p>
            <a:r>
              <a:rPr lang="en-US" altLang="zh-TW" sz="2800" b="0">
                <a:solidFill>
                  <a:schemeClr val="tx1"/>
                </a:solidFill>
              </a:rPr>
              <a:t>df</a:t>
            </a:r>
            <a:endParaRPr lang="zh-TW" altLang="en-US" b="0" i="1">
              <a:solidFill>
                <a:schemeClr val="tx1"/>
              </a:solidFill>
            </a:endParaRPr>
          </a:p>
        </p:txBody>
      </p:sp>
      <p:pic>
        <p:nvPicPr>
          <p:cNvPr id="6149" name="Picture 6">
            <a:extLst>
              <a:ext uri="{FF2B5EF4-FFF2-40B4-BE49-F238E27FC236}">
                <a16:creationId xmlns:a16="http://schemas.microsoft.com/office/drawing/2014/main" xmlns="" id="{18873AF5-736E-430E-8FB6-8F318A1E9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716338"/>
            <a:ext cx="3384550" cy="2740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xmlns="" id="{DAF28273-86F9-4871-86BF-FCDC05DFAA13}"/>
              </a:ext>
            </a:extLst>
          </p:cNvPr>
          <p:cNvSpPr>
            <a:spLocks noGrp="1"/>
          </p:cNvSpPr>
          <p:nvPr>
            <p:ph type="title"/>
          </p:nvPr>
        </p:nvSpPr>
        <p:spPr/>
        <p:txBody>
          <a:bodyPr/>
          <a:lstStyle/>
          <a:p>
            <a:r>
              <a:rPr lang="en-US" altLang="zh-TW"/>
              <a:t>2-4-1</a:t>
            </a:r>
            <a:r>
              <a:rPr lang="zh-TW" altLang="en-US"/>
              <a:t>　計算</a:t>
            </a:r>
            <a:r>
              <a:rPr lang="en-US" altLang="zh-TW"/>
              <a:t>DataFrame</a:t>
            </a:r>
            <a:r>
              <a:rPr lang="zh-TW" altLang="en-US"/>
              <a:t>裡有幾個遺漏值</a:t>
            </a:r>
          </a:p>
        </p:txBody>
      </p:sp>
      <p:sp>
        <p:nvSpPr>
          <p:cNvPr id="4" name="內容版面配置區 2">
            <a:extLst>
              <a:ext uri="{FF2B5EF4-FFF2-40B4-BE49-F238E27FC236}">
                <a16:creationId xmlns:a16="http://schemas.microsoft.com/office/drawing/2014/main" xmlns="" id="{7BA07B4A-59DD-429B-A286-4BAB1FD0BC2D}"/>
              </a:ext>
            </a:extLst>
          </p:cNvPr>
          <p:cNvSpPr>
            <a:spLocks noGrp="1"/>
          </p:cNvSpPr>
          <p:nvPr>
            <p:ph idx="1"/>
          </p:nvPr>
        </p:nvSpPr>
        <p:spPr/>
        <p:txBody>
          <a:bodyPr/>
          <a:lstStyle/>
          <a:p>
            <a:r>
              <a:rPr lang="zh-TW" altLang="en-US"/>
              <a:t>範例</a:t>
            </a:r>
            <a:r>
              <a:rPr lang="en-US" altLang="zh-TW"/>
              <a:t>2-21 </a:t>
            </a:r>
            <a:r>
              <a:rPr lang="zh-TW" altLang="en-US"/>
              <a:t>建立有遺漏值的資料</a:t>
            </a:r>
            <a:endParaRPr lang="en-US" altLang="zh-TW"/>
          </a:p>
          <a:p>
            <a:pPr lvl="1"/>
            <a:r>
              <a:rPr lang="zh-TW" altLang="en-US"/>
              <a:t>程式碼</a:t>
            </a:r>
          </a:p>
        </p:txBody>
      </p:sp>
      <p:sp>
        <p:nvSpPr>
          <p:cNvPr id="25604" name="矩形 3">
            <a:extLst>
              <a:ext uri="{FF2B5EF4-FFF2-40B4-BE49-F238E27FC236}">
                <a16:creationId xmlns:a16="http://schemas.microsoft.com/office/drawing/2014/main" xmlns="" id="{036BCEA6-5C79-4874-9B9C-487BAD85B47F}"/>
              </a:ext>
            </a:extLst>
          </p:cNvPr>
          <p:cNvSpPr>
            <a:spLocks noChangeArrowheads="1"/>
          </p:cNvSpPr>
          <p:nvPr/>
        </p:nvSpPr>
        <p:spPr bwMode="auto">
          <a:xfrm>
            <a:off x="242888" y="2420938"/>
            <a:ext cx="8569325" cy="25082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scores = {'Math':[90,50,70,80],</a:t>
            </a:r>
          </a:p>
          <a:p>
            <a:r>
              <a:rPr lang="en-US" altLang="zh-TW" sz="2400" b="0">
                <a:solidFill>
                  <a:schemeClr val="tx1"/>
                </a:solidFill>
              </a:rPr>
              <a:t>                'English':[60,70,90,50],</a:t>
            </a:r>
          </a:p>
          <a:p>
            <a:r>
              <a:rPr lang="en-US" altLang="zh-TW" sz="2400" b="0">
                <a:solidFill>
                  <a:schemeClr val="tx1"/>
                </a:solidFill>
              </a:rPr>
              <a:t>                'History':[33,np.nan,np.nan,60]}</a:t>
            </a:r>
          </a:p>
          <a:p>
            <a:r>
              <a:rPr lang="en-US" altLang="zh-TW" sz="2400" b="0">
                <a:solidFill>
                  <a:schemeClr val="tx1"/>
                </a:solidFill>
              </a:rPr>
              <a:t>df = pd.DataFrame(scores, index = ['Simon', 'Allen', 'Jimmy', 'Peter'])</a:t>
            </a:r>
          </a:p>
          <a:p>
            <a:r>
              <a:rPr lang="en-US" altLang="zh-TW" sz="2400" b="0">
                <a:solidFill>
                  <a:schemeClr val="tx1"/>
                </a:solidFill>
              </a:rPr>
              <a:t>df</a:t>
            </a:r>
            <a:endParaRPr lang="zh-TW" altLang="en-US" sz="2400" b="0" i="1">
              <a:solidFill>
                <a:schemeClr val="tx1"/>
              </a:solidFill>
            </a:endParaRPr>
          </a:p>
        </p:txBody>
      </p:sp>
      <p:pic>
        <p:nvPicPr>
          <p:cNvPr id="25605" name="Picture 2">
            <a:extLst>
              <a:ext uri="{FF2B5EF4-FFF2-40B4-BE49-F238E27FC236}">
                <a16:creationId xmlns:a16="http://schemas.microsoft.com/office/drawing/2014/main" xmlns="" id="{72C18F0F-C868-4B6F-8524-A491268E3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4149725"/>
            <a:ext cx="3240087" cy="2278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6CD1817D-F855-4A4B-B090-5DF4D98A0F14}"/>
              </a:ext>
            </a:extLst>
          </p:cNvPr>
          <p:cNvSpPr>
            <a:spLocks noGrp="1"/>
          </p:cNvSpPr>
          <p:nvPr>
            <p:ph idx="1"/>
          </p:nvPr>
        </p:nvSpPr>
        <p:spPr/>
        <p:txBody>
          <a:bodyPr/>
          <a:lstStyle/>
          <a:p>
            <a:r>
              <a:rPr lang="zh-TW" altLang="en-US"/>
              <a:t>範例</a:t>
            </a:r>
            <a:r>
              <a:rPr lang="en-US" altLang="zh-TW"/>
              <a:t>2-22 </a:t>
            </a:r>
            <a:r>
              <a:rPr lang="zh-TW" altLang="en-US"/>
              <a:t>計算遺漏值數目</a:t>
            </a:r>
            <a:endParaRPr lang="en-US" altLang="zh-TW"/>
          </a:p>
          <a:p>
            <a:pPr lvl="1"/>
            <a:r>
              <a:rPr lang="zh-TW" altLang="en-US"/>
              <a:t>程式碼</a:t>
            </a:r>
          </a:p>
        </p:txBody>
      </p:sp>
      <p:sp>
        <p:nvSpPr>
          <p:cNvPr id="26627" name="矩形 3">
            <a:extLst>
              <a:ext uri="{FF2B5EF4-FFF2-40B4-BE49-F238E27FC236}">
                <a16:creationId xmlns:a16="http://schemas.microsoft.com/office/drawing/2014/main" xmlns="" id="{6CA92F13-FD73-4E0D-86CA-180DBEAC8065}"/>
              </a:ext>
            </a:extLst>
          </p:cNvPr>
          <p:cNvSpPr>
            <a:spLocks noChangeArrowheads="1"/>
          </p:cNvSpPr>
          <p:nvPr/>
        </p:nvSpPr>
        <p:spPr bwMode="auto">
          <a:xfrm>
            <a:off x="242888" y="2420938"/>
            <a:ext cx="856932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df.isnull()</a:t>
            </a:r>
            <a:endParaRPr lang="zh-TW" altLang="en-US" sz="2800" b="0" i="1">
              <a:solidFill>
                <a:schemeClr val="tx1"/>
              </a:solidFill>
            </a:endParaRPr>
          </a:p>
        </p:txBody>
      </p:sp>
      <p:pic>
        <p:nvPicPr>
          <p:cNvPr id="26628" name="Picture 2">
            <a:extLst>
              <a:ext uri="{FF2B5EF4-FFF2-40B4-BE49-F238E27FC236}">
                <a16:creationId xmlns:a16="http://schemas.microsoft.com/office/drawing/2014/main" xmlns="" id="{617B11CF-93E5-440C-9A48-60F95D00D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429000"/>
            <a:ext cx="4148138" cy="287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ADC3A8C1-C28E-4F86-9AA0-2C8A8841873D}"/>
              </a:ext>
            </a:extLst>
          </p:cNvPr>
          <p:cNvSpPr>
            <a:spLocks noGrp="1"/>
          </p:cNvSpPr>
          <p:nvPr>
            <p:ph idx="1"/>
          </p:nvPr>
        </p:nvSpPr>
        <p:spPr>
          <a:xfrm>
            <a:off x="179388" y="1341438"/>
            <a:ext cx="8632825" cy="5040312"/>
          </a:xfrm>
        </p:spPr>
        <p:txBody>
          <a:bodyPr/>
          <a:lstStyle/>
          <a:p>
            <a:r>
              <a:rPr lang="zh-TW" altLang="en-US"/>
              <a:t>範例</a:t>
            </a:r>
            <a:r>
              <a:rPr lang="en-US" altLang="zh-TW"/>
              <a:t>2-23 </a:t>
            </a:r>
            <a:r>
              <a:rPr lang="zh-TW" altLang="en-US"/>
              <a:t>算出範例</a:t>
            </a:r>
            <a:r>
              <a:rPr lang="en-US" altLang="zh-TW"/>
              <a:t>2-22</a:t>
            </a:r>
            <a:r>
              <a:rPr lang="zh-TW" altLang="en-US"/>
              <a:t>每個欄位有幾筆遺漏值</a:t>
            </a:r>
            <a:endParaRPr lang="en-US" altLang="zh-TW"/>
          </a:p>
          <a:p>
            <a:pPr lvl="1"/>
            <a:r>
              <a:rPr lang="zh-TW" altLang="en-US"/>
              <a:t>程式碼</a:t>
            </a:r>
          </a:p>
        </p:txBody>
      </p:sp>
      <p:sp>
        <p:nvSpPr>
          <p:cNvPr id="27651" name="矩形 3">
            <a:extLst>
              <a:ext uri="{FF2B5EF4-FFF2-40B4-BE49-F238E27FC236}">
                <a16:creationId xmlns:a16="http://schemas.microsoft.com/office/drawing/2014/main" xmlns="" id="{26C9C17F-BFF3-4356-9AC7-7399565F1396}"/>
              </a:ext>
            </a:extLst>
          </p:cNvPr>
          <p:cNvSpPr>
            <a:spLocks noChangeArrowheads="1"/>
          </p:cNvSpPr>
          <p:nvPr/>
        </p:nvSpPr>
        <p:spPr bwMode="auto">
          <a:xfrm>
            <a:off x="242888" y="2420938"/>
            <a:ext cx="856932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df.isnull().sum()</a:t>
            </a:r>
            <a:endParaRPr lang="zh-TW" altLang="en-US" sz="2800" b="0" i="1">
              <a:solidFill>
                <a:schemeClr val="tx1"/>
              </a:solidFill>
            </a:endParaRPr>
          </a:p>
        </p:txBody>
      </p:sp>
      <p:pic>
        <p:nvPicPr>
          <p:cNvPr id="27652" name="Picture 2">
            <a:extLst>
              <a:ext uri="{FF2B5EF4-FFF2-40B4-BE49-F238E27FC236}">
                <a16:creationId xmlns:a16="http://schemas.microsoft.com/office/drawing/2014/main" xmlns="" id="{F00C8386-1A60-41BB-89AD-ECF13C855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284538"/>
            <a:ext cx="2952750" cy="276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2E29C40A-2251-4301-83BE-6405E49E0E1C}"/>
              </a:ext>
            </a:extLst>
          </p:cNvPr>
          <p:cNvSpPr>
            <a:spLocks noGrp="1"/>
          </p:cNvSpPr>
          <p:nvPr>
            <p:ph idx="1"/>
          </p:nvPr>
        </p:nvSpPr>
        <p:spPr>
          <a:xfrm>
            <a:off x="179388" y="1341438"/>
            <a:ext cx="8632825" cy="5040312"/>
          </a:xfrm>
        </p:spPr>
        <p:txBody>
          <a:bodyPr/>
          <a:lstStyle/>
          <a:p>
            <a:r>
              <a:rPr lang="zh-TW" altLang="en-US"/>
              <a:t>範例</a:t>
            </a:r>
            <a:r>
              <a:rPr lang="en-US" altLang="zh-TW"/>
              <a:t>2-24 </a:t>
            </a:r>
            <a:r>
              <a:rPr lang="zh-TW" altLang="en-US"/>
              <a:t>計算整個資料裡有幾個遺漏值</a:t>
            </a:r>
            <a:endParaRPr lang="en-US" altLang="zh-TW"/>
          </a:p>
          <a:p>
            <a:pPr lvl="1"/>
            <a:r>
              <a:rPr lang="zh-TW" altLang="en-US"/>
              <a:t>程式碼</a:t>
            </a:r>
          </a:p>
        </p:txBody>
      </p:sp>
      <p:sp>
        <p:nvSpPr>
          <p:cNvPr id="28675" name="矩形 3">
            <a:extLst>
              <a:ext uri="{FF2B5EF4-FFF2-40B4-BE49-F238E27FC236}">
                <a16:creationId xmlns:a16="http://schemas.microsoft.com/office/drawing/2014/main" xmlns="" id="{1698E8C7-E55A-4C7C-B8C9-2AA8D6326675}"/>
              </a:ext>
            </a:extLst>
          </p:cNvPr>
          <p:cNvSpPr>
            <a:spLocks noChangeArrowheads="1"/>
          </p:cNvSpPr>
          <p:nvPr/>
        </p:nvSpPr>
        <p:spPr bwMode="auto">
          <a:xfrm>
            <a:off x="242888" y="2420938"/>
            <a:ext cx="856932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df.isnull().sum().sum()</a:t>
            </a:r>
            <a:endParaRPr lang="zh-TW" altLang="en-US" sz="2800" b="0" i="1">
              <a:solidFill>
                <a:schemeClr val="tx1"/>
              </a:solidFill>
            </a:endParaRPr>
          </a:p>
        </p:txBody>
      </p:sp>
      <p:pic>
        <p:nvPicPr>
          <p:cNvPr id="28676" name="Picture 2">
            <a:extLst>
              <a:ext uri="{FF2B5EF4-FFF2-40B4-BE49-F238E27FC236}">
                <a16:creationId xmlns:a16="http://schemas.microsoft.com/office/drawing/2014/main" xmlns="" id="{F3FAFE7E-803E-411E-A76D-16EFDF94B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357563"/>
            <a:ext cx="2112963" cy="1174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607EF436-8EF1-4378-99D3-8E1BDBCBF089}"/>
              </a:ext>
            </a:extLst>
          </p:cNvPr>
          <p:cNvSpPr>
            <a:spLocks noGrp="1"/>
          </p:cNvSpPr>
          <p:nvPr>
            <p:ph idx="1"/>
          </p:nvPr>
        </p:nvSpPr>
        <p:spPr>
          <a:xfrm>
            <a:off x="179388" y="981075"/>
            <a:ext cx="8632825" cy="5400675"/>
          </a:xfrm>
        </p:spPr>
        <p:txBody>
          <a:bodyPr/>
          <a:lstStyle/>
          <a:p>
            <a:r>
              <a:rPr lang="zh-TW" altLang="en-US"/>
              <a:t>範例</a:t>
            </a:r>
            <a:r>
              <a:rPr lang="en-US" altLang="zh-TW"/>
              <a:t>2-25 </a:t>
            </a:r>
            <a:r>
              <a:rPr lang="zh-TW" altLang="en-US"/>
              <a:t>檢查範例</a:t>
            </a:r>
            <a:r>
              <a:rPr lang="en-US" altLang="zh-TW"/>
              <a:t>2-21</a:t>
            </a:r>
            <a:r>
              <a:rPr lang="zh-TW" altLang="en-US"/>
              <a:t>中，哪些人的資料有遺漏值</a:t>
            </a:r>
            <a:endParaRPr lang="en-US" altLang="zh-TW"/>
          </a:p>
          <a:p>
            <a:pPr lvl="1"/>
            <a:r>
              <a:rPr lang="zh-TW" altLang="en-US"/>
              <a:t>程式碼</a:t>
            </a:r>
          </a:p>
        </p:txBody>
      </p:sp>
      <p:sp>
        <p:nvSpPr>
          <p:cNvPr id="29699" name="矩形 3">
            <a:extLst>
              <a:ext uri="{FF2B5EF4-FFF2-40B4-BE49-F238E27FC236}">
                <a16:creationId xmlns:a16="http://schemas.microsoft.com/office/drawing/2014/main" xmlns="" id="{C1F1BEB8-B114-4053-BF7E-1A61FBE48CA5}"/>
              </a:ext>
            </a:extLst>
          </p:cNvPr>
          <p:cNvSpPr>
            <a:spLocks noChangeArrowheads="1"/>
          </p:cNvSpPr>
          <p:nvPr/>
        </p:nvSpPr>
        <p:spPr bwMode="auto">
          <a:xfrm>
            <a:off x="242888" y="2420938"/>
            <a:ext cx="856932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df.isnull().any(axis=1)</a:t>
            </a:r>
            <a:endParaRPr lang="zh-TW" altLang="en-US" sz="2800" b="0" i="1">
              <a:solidFill>
                <a:schemeClr val="tx1"/>
              </a:solidFill>
            </a:endParaRPr>
          </a:p>
        </p:txBody>
      </p:sp>
      <p:pic>
        <p:nvPicPr>
          <p:cNvPr id="29700" name="Picture 2">
            <a:extLst>
              <a:ext uri="{FF2B5EF4-FFF2-40B4-BE49-F238E27FC236}">
                <a16:creationId xmlns:a16="http://schemas.microsoft.com/office/drawing/2014/main" xmlns="" id="{9D1F3195-09EB-498D-8C75-94E376CB0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284538"/>
            <a:ext cx="3313112" cy="304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99696EB7-773A-4604-BCA4-35830E20C66B}"/>
              </a:ext>
            </a:extLst>
          </p:cNvPr>
          <p:cNvSpPr>
            <a:spLocks noGrp="1"/>
          </p:cNvSpPr>
          <p:nvPr>
            <p:ph idx="1"/>
          </p:nvPr>
        </p:nvSpPr>
        <p:spPr>
          <a:xfrm>
            <a:off x="179388" y="981075"/>
            <a:ext cx="8632825" cy="5400675"/>
          </a:xfrm>
        </p:spPr>
        <p:txBody>
          <a:bodyPr/>
          <a:lstStyle/>
          <a:p>
            <a:r>
              <a:rPr lang="zh-TW" altLang="en-US"/>
              <a:t>範例</a:t>
            </a:r>
            <a:r>
              <a:rPr lang="en-US" altLang="zh-TW"/>
              <a:t>2-26 </a:t>
            </a:r>
            <a:r>
              <a:rPr lang="zh-TW" altLang="en-US"/>
              <a:t>將有遺漏值的資料取出</a:t>
            </a:r>
            <a:endParaRPr lang="en-US" altLang="zh-TW"/>
          </a:p>
          <a:p>
            <a:pPr lvl="1"/>
            <a:r>
              <a:rPr lang="zh-TW" altLang="en-US"/>
              <a:t>程式碼</a:t>
            </a:r>
          </a:p>
        </p:txBody>
      </p:sp>
      <p:sp>
        <p:nvSpPr>
          <p:cNvPr id="30723" name="矩形 3">
            <a:extLst>
              <a:ext uri="{FF2B5EF4-FFF2-40B4-BE49-F238E27FC236}">
                <a16:creationId xmlns:a16="http://schemas.microsoft.com/office/drawing/2014/main" xmlns="" id="{3AB705E3-9961-4FAD-939D-EF8BD08876D3}"/>
              </a:ext>
            </a:extLst>
          </p:cNvPr>
          <p:cNvSpPr>
            <a:spLocks noChangeArrowheads="1"/>
          </p:cNvSpPr>
          <p:nvPr/>
        </p:nvSpPr>
        <p:spPr bwMode="auto">
          <a:xfrm>
            <a:off x="24288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df[df.isnull().any(axis=1)]</a:t>
            </a:r>
            <a:endParaRPr lang="zh-TW" altLang="en-US" sz="2800" b="0" i="1">
              <a:solidFill>
                <a:schemeClr val="tx1"/>
              </a:solidFill>
            </a:endParaRPr>
          </a:p>
        </p:txBody>
      </p:sp>
      <p:pic>
        <p:nvPicPr>
          <p:cNvPr id="30724" name="Picture 2">
            <a:extLst>
              <a:ext uri="{FF2B5EF4-FFF2-40B4-BE49-F238E27FC236}">
                <a16:creationId xmlns:a16="http://schemas.microsoft.com/office/drawing/2014/main" xmlns="" id="{2EE9D6C7-17C8-429E-8D2C-617014B63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2924175"/>
            <a:ext cx="3344862" cy="1728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xmlns="" id="{BF219084-3C36-4A6B-B814-60B46671891E}"/>
              </a:ext>
            </a:extLst>
          </p:cNvPr>
          <p:cNvSpPr>
            <a:spLocks noGrp="1"/>
          </p:cNvSpPr>
          <p:nvPr>
            <p:ph type="title"/>
          </p:nvPr>
        </p:nvSpPr>
        <p:spPr>
          <a:xfrm>
            <a:off x="179388" y="549275"/>
            <a:ext cx="8632825" cy="720725"/>
          </a:xfrm>
        </p:spPr>
        <p:txBody>
          <a:bodyPr/>
          <a:lstStyle/>
          <a:p>
            <a:r>
              <a:rPr lang="en-US" altLang="zh-TW"/>
              <a:t>2-5 </a:t>
            </a:r>
            <a:r>
              <a:rPr lang="zh-TW" altLang="en-US"/>
              <a:t>如何定位和讀取</a:t>
            </a:r>
            <a:r>
              <a:rPr lang="en-US" altLang="zh-TW"/>
              <a:t>DataFrame</a:t>
            </a:r>
            <a:r>
              <a:rPr lang="zh-TW" altLang="en-US"/>
              <a:t>裡的元素</a:t>
            </a:r>
          </a:p>
        </p:txBody>
      </p:sp>
      <p:sp>
        <p:nvSpPr>
          <p:cNvPr id="4" name="內容版面配置區 2">
            <a:extLst>
              <a:ext uri="{FF2B5EF4-FFF2-40B4-BE49-F238E27FC236}">
                <a16:creationId xmlns:a16="http://schemas.microsoft.com/office/drawing/2014/main" xmlns="" id="{995B577E-7300-4FB8-83BF-FA8D50E340DF}"/>
              </a:ext>
            </a:extLst>
          </p:cNvPr>
          <p:cNvSpPr>
            <a:spLocks noGrp="1"/>
          </p:cNvSpPr>
          <p:nvPr>
            <p:ph idx="1"/>
          </p:nvPr>
        </p:nvSpPr>
        <p:spPr/>
        <p:txBody>
          <a:bodyPr/>
          <a:lstStyle/>
          <a:p>
            <a:r>
              <a:rPr lang="en-US" altLang="zh-TW"/>
              <a:t>2-5-1</a:t>
            </a:r>
            <a:r>
              <a:rPr lang="zh-TW" altLang="en-US"/>
              <a:t>　欄索引鍵取值</a:t>
            </a:r>
            <a:endParaRPr lang="en-US" altLang="zh-TW"/>
          </a:p>
          <a:p>
            <a:pPr lvl="1"/>
            <a:r>
              <a:rPr lang="zh-TW" altLang="en-US"/>
              <a:t>先回顧</a:t>
            </a:r>
            <a:r>
              <a:rPr lang="en-US" altLang="zh-TW"/>
              <a:t>df</a:t>
            </a:r>
            <a:r>
              <a:rPr lang="zh-TW" altLang="en-US"/>
              <a:t>。</a:t>
            </a:r>
            <a:endParaRPr lang="en-US" altLang="zh-TW"/>
          </a:p>
          <a:p>
            <a:pPr lvl="1"/>
            <a:r>
              <a:rPr lang="zh-TW" altLang="en-US"/>
              <a:t>程式碼</a:t>
            </a:r>
          </a:p>
        </p:txBody>
      </p:sp>
      <p:sp>
        <p:nvSpPr>
          <p:cNvPr id="31748" name="矩形 3">
            <a:extLst>
              <a:ext uri="{FF2B5EF4-FFF2-40B4-BE49-F238E27FC236}">
                <a16:creationId xmlns:a16="http://schemas.microsoft.com/office/drawing/2014/main" xmlns="" id="{F7A210D4-55A8-47A0-818B-D53AC7571835}"/>
              </a:ext>
            </a:extLst>
          </p:cNvPr>
          <p:cNvSpPr>
            <a:spLocks noChangeArrowheads="1"/>
          </p:cNvSpPr>
          <p:nvPr/>
        </p:nvSpPr>
        <p:spPr bwMode="auto">
          <a:xfrm>
            <a:off x="242888" y="2895600"/>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a:t>
            </a:r>
            <a:endParaRPr lang="zh-TW" altLang="en-US" sz="2800" b="0" i="1">
              <a:solidFill>
                <a:schemeClr val="tx1"/>
              </a:solidFill>
            </a:endParaRPr>
          </a:p>
        </p:txBody>
      </p:sp>
      <p:pic>
        <p:nvPicPr>
          <p:cNvPr id="31749" name="Picture 2">
            <a:extLst>
              <a:ext uri="{FF2B5EF4-FFF2-40B4-BE49-F238E27FC236}">
                <a16:creationId xmlns:a16="http://schemas.microsoft.com/office/drawing/2014/main" xmlns="" id="{D5902E68-2A3A-4AFD-A97A-6CF13A2A1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3789363"/>
            <a:ext cx="3944938" cy="25796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53F1EE60-13AA-404D-812C-9506F25E7CDD}"/>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2-27 </a:t>
            </a:r>
            <a:r>
              <a:rPr lang="zh-TW" altLang="en-US" dirty="0"/>
              <a:t>取英文成績</a:t>
            </a:r>
            <a:endParaRPr lang="en-US" altLang="zh-TW" dirty="0"/>
          </a:p>
          <a:p>
            <a:pPr lvl="1">
              <a:defRPr/>
            </a:pPr>
            <a:r>
              <a:rPr lang="zh-TW" altLang="en-US" dirty="0"/>
              <a:t>程式碼</a:t>
            </a:r>
          </a:p>
        </p:txBody>
      </p:sp>
      <p:sp>
        <p:nvSpPr>
          <p:cNvPr id="32771" name="矩形 3">
            <a:extLst>
              <a:ext uri="{FF2B5EF4-FFF2-40B4-BE49-F238E27FC236}">
                <a16:creationId xmlns:a16="http://schemas.microsoft.com/office/drawing/2014/main" xmlns="" id="{02AD952E-2D4D-4A04-B9AB-B89D08A9461D}"/>
              </a:ext>
            </a:extLst>
          </p:cNvPr>
          <p:cNvSpPr>
            <a:spLocks noChangeArrowheads="1"/>
          </p:cNvSpPr>
          <p:nvPr/>
        </p:nvSpPr>
        <p:spPr bwMode="auto">
          <a:xfrm>
            <a:off x="24288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df['English']</a:t>
            </a:r>
            <a:endParaRPr lang="zh-TW" altLang="en-US" sz="2800" b="0" i="1">
              <a:solidFill>
                <a:schemeClr val="tx1"/>
              </a:solidFill>
            </a:endParaRPr>
          </a:p>
        </p:txBody>
      </p:sp>
      <p:pic>
        <p:nvPicPr>
          <p:cNvPr id="32772" name="Picture 2">
            <a:extLst>
              <a:ext uri="{FF2B5EF4-FFF2-40B4-BE49-F238E27FC236}">
                <a16:creationId xmlns:a16="http://schemas.microsoft.com/office/drawing/2014/main" xmlns="" id="{C1FEC2AA-3FC2-4370-8910-C6D804968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068638"/>
            <a:ext cx="4843462" cy="26654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71035069-DBD8-4874-8A5E-9E90E91EA4EF}"/>
              </a:ext>
            </a:extLst>
          </p:cNvPr>
          <p:cNvSpPr>
            <a:spLocks noGrp="1"/>
          </p:cNvSpPr>
          <p:nvPr>
            <p:ph idx="1"/>
          </p:nvPr>
        </p:nvSpPr>
        <p:spPr>
          <a:xfrm>
            <a:off x="179388" y="981075"/>
            <a:ext cx="8632825" cy="5400675"/>
          </a:xfrm>
        </p:spPr>
        <p:txBody>
          <a:bodyPr/>
          <a:lstStyle/>
          <a:p>
            <a:r>
              <a:rPr lang="zh-TW" altLang="en-US"/>
              <a:t>範例</a:t>
            </a:r>
            <a:r>
              <a:rPr lang="en-US" altLang="zh-TW"/>
              <a:t>2-28 </a:t>
            </a:r>
            <a:r>
              <a:rPr lang="zh-TW" altLang="en-US"/>
              <a:t>用</a:t>
            </a:r>
            <a:r>
              <a:rPr lang="en-US" altLang="zh-TW"/>
              <a:t>. </a:t>
            </a:r>
            <a:r>
              <a:rPr lang="zh-TW" altLang="en-US"/>
              <a:t>來取值</a:t>
            </a:r>
            <a:endParaRPr lang="en-US" altLang="zh-TW"/>
          </a:p>
          <a:p>
            <a:pPr lvl="1"/>
            <a:r>
              <a:rPr lang="zh-TW" altLang="en-US"/>
              <a:t>程式碼</a:t>
            </a:r>
          </a:p>
        </p:txBody>
      </p:sp>
      <p:sp>
        <p:nvSpPr>
          <p:cNvPr id="33795" name="矩形 3">
            <a:extLst>
              <a:ext uri="{FF2B5EF4-FFF2-40B4-BE49-F238E27FC236}">
                <a16:creationId xmlns:a16="http://schemas.microsoft.com/office/drawing/2014/main" xmlns="" id="{C5D9E137-7FD2-49DA-BE43-701727CB551E}"/>
              </a:ext>
            </a:extLst>
          </p:cNvPr>
          <p:cNvSpPr>
            <a:spLocks noChangeArrowheads="1"/>
          </p:cNvSpPr>
          <p:nvPr/>
        </p:nvSpPr>
        <p:spPr bwMode="auto">
          <a:xfrm>
            <a:off x="22383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df.English</a:t>
            </a:r>
            <a:endParaRPr lang="zh-TW" altLang="en-US" sz="2800" b="0" i="1">
              <a:solidFill>
                <a:schemeClr val="tx1"/>
              </a:solidFill>
            </a:endParaRPr>
          </a:p>
        </p:txBody>
      </p:sp>
      <p:pic>
        <p:nvPicPr>
          <p:cNvPr id="33796" name="Picture 2">
            <a:extLst>
              <a:ext uri="{FF2B5EF4-FFF2-40B4-BE49-F238E27FC236}">
                <a16:creationId xmlns:a16="http://schemas.microsoft.com/office/drawing/2014/main" xmlns="" id="{FDE34852-627E-4CA4-945A-EDE5DD2B5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3141663"/>
            <a:ext cx="476885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1FA1643F-3788-408A-BE35-3D26933DFC6F}"/>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2-29 </a:t>
            </a:r>
            <a:r>
              <a:rPr lang="zh-TW" altLang="en-US" dirty="0"/>
              <a:t>取英文和數學成績</a:t>
            </a:r>
            <a:endParaRPr lang="en-US" altLang="zh-TW" dirty="0"/>
          </a:p>
          <a:p>
            <a:pPr lvl="1">
              <a:defRPr/>
            </a:pPr>
            <a:r>
              <a:rPr lang="zh-TW" altLang="en-US" dirty="0"/>
              <a:t>程式碼</a:t>
            </a:r>
          </a:p>
        </p:txBody>
      </p:sp>
      <p:sp>
        <p:nvSpPr>
          <p:cNvPr id="34819" name="矩形 3">
            <a:extLst>
              <a:ext uri="{FF2B5EF4-FFF2-40B4-BE49-F238E27FC236}">
                <a16:creationId xmlns:a16="http://schemas.microsoft.com/office/drawing/2014/main" xmlns="" id="{6E21AE46-33A9-48BC-B02C-AB9280E71D7C}"/>
              </a:ext>
            </a:extLst>
          </p:cNvPr>
          <p:cNvSpPr>
            <a:spLocks noChangeArrowheads="1"/>
          </p:cNvSpPr>
          <p:nvPr/>
        </p:nvSpPr>
        <p:spPr bwMode="auto">
          <a:xfrm>
            <a:off x="22383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df[['English','Math']]</a:t>
            </a:r>
            <a:endParaRPr lang="zh-TW" altLang="en-US" sz="2800" b="0" i="1">
              <a:solidFill>
                <a:schemeClr val="tx1"/>
              </a:solidFill>
            </a:endParaRPr>
          </a:p>
        </p:txBody>
      </p:sp>
      <p:pic>
        <p:nvPicPr>
          <p:cNvPr id="34820" name="Picture 2">
            <a:extLst>
              <a:ext uri="{FF2B5EF4-FFF2-40B4-BE49-F238E27FC236}">
                <a16:creationId xmlns:a16="http://schemas.microsoft.com/office/drawing/2014/main" xmlns="" id="{A4D10404-C0EF-4A43-9B2B-D41615A69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3141663"/>
            <a:ext cx="3556000" cy="2832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xmlns="" id="{AE9CEF03-8CF7-441D-B810-4120D2356BB2}"/>
              </a:ext>
            </a:extLst>
          </p:cNvPr>
          <p:cNvSpPr>
            <a:spLocks noGrp="1" noChangeArrowheads="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CED23B3A-EABF-4649-A7E9-5940FDFB2777}"/>
              </a:ext>
            </a:extLst>
          </p:cNvPr>
          <p:cNvSpPr>
            <a:spLocks noGrp="1"/>
          </p:cNvSpPr>
          <p:nvPr>
            <p:ph idx="1"/>
          </p:nvPr>
        </p:nvSpPr>
        <p:spPr/>
        <p:txBody>
          <a:bodyPr/>
          <a:lstStyle/>
          <a:p>
            <a:pPr>
              <a:defRPr/>
            </a:pPr>
            <a:r>
              <a:rPr lang="zh-TW" altLang="en-US" dirty="0"/>
              <a:t>範例</a:t>
            </a:r>
            <a:r>
              <a:rPr lang="en-US" altLang="zh-TW" dirty="0"/>
              <a:t>2-2</a:t>
            </a:r>
            <a:r>
              <a:rPr lang="zh-TW" altLang="en-US" dirty="0"/>
              <a:t> 加入列索引鍵</a:t>
            </a:r>
          </a:p>
          <a:p>
            <a:pPr lvl="1">
              <a:defRPr/>
            </a:pPr>
            <a:r>
              <a:rPr lang="zh-TW" altLang="en-US" dirty="0"/>
              <a:t>程式碼</a:t>
            </a:r>
          </a:p>
        </p:txBody>
      </p:sp>
      <p:sp>
        <p:nvSpPr>
          <p:cNvPr id="7172" name="矩形 3">
            <a:extLst>
              <a:ext uri="{FF2B5EF4-FFF2-40B4-BE49-F238E27FC236}">
                <a16:creationId xmlns:a16="http://schemas.microsoft.com/office/drawing/2014/main" xmlns="" id="{9D167782-6288-4D88-AC74-54E3952529AB}"/>
              </a:ext>
            </a:extLst>
          </p:cNvPr>
          <p:cNvSpPr>
            <a:spLocks noChangeArrowheads="1"/>
          </p:cNvSpPr>
          <p:nvPr/>
        </p:nvSpPr>
        <p:spPr bwMode="auto">
          <a:xfrm>
            <a:off x="250825" y="2492375"/>
            <a:ext cx="8208963"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df.index = ['Simon','Allen','Jimmy','Peter']</a:t>
            </a:r>
          </a:p>
          <a:p>
            <a:r>
              <a:rPr lang="en-US" altLang="zh-TW" sz="2800" b="0">
                <a:solidFill>
                  <a:schemeClr val="tx1"/>
                </a:solidFill>
              </a:rPr>
              <a:t>df</a:t>
            </a:r>
            <a:endParaRPr lang="zh-TW" altLang="en-US" sz="2800" b="0" i="1">
              <a:solidFill>
                <a:schemeClr val="tx1"/>
              </a:solidFill>
            </a:endParaRPr>
          </a:p>
        </p:txBody>
      </p:sp>
      <p:pic>
        <p:nvPicPr>
          <p:cNvPr id="7173" name="Picture 6">
            <a:extLst>
              <a:ext uri="{FF2B5EF4-FFF2-40B4-BE49-F238E27FC236}">
                <a16:creationId xmlns:a16="http://schemas.microsoft.com/office/drawing/2014/main" xmlns="" id="{006C9D49-7F11-47B1-AE85-D6EEADE33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789363"/>
            <a:ext cx="3455987" cy="2719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2149EAA9-3244-4688-A7EB-168979F73DC1}"/>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2-30 </a:t>
            </a:r>
            <a:r>
              <a:rPr lang="zh-TW" altLang="en-US" dirty="0"/>
              <a:t>讓</a:t>
            </a:r>
            <a:r>
              <a:rPr lang="en-US" altLang="zh-TW" dirty="0"/>
              <a:t>Series</a:t>
            </a:r>
            <a:r>
              <a:rPr lang="zh-TW" altLang="en-US" dirty="0"/>
              <a:t>的輸出變成</a:t>
            </a:r>
            <a:r>
              <a:rPr lang="en-US" altLang="zh-TW" dirty="0" err="1"/>
              <a:t>DataFrame</a:t>
            </a:r>
            <a:endParaRPr lang="en-US" altLang="zh-TW" dirty="0"/>
          </a:p>
          <a:p>
            <a:pPr lvl="1">
              <a:defRPr/>
            </a:pPr>
            <a:r>
              <a:rPr lang="zh-TW" altLang="en-US" dirty="0"/>
              <a:t>程式碼</a:t>
            </a:r>
          </a:p>
        </p:txBody>
      </p:sp>
      <p:sp>
        <p:nvSpPr>
          <p:cNvPr id="35843" name="矩形 3">
            <a:extLst>
              <a:ext uri="{FF2B5EF4-FFF2-40B4-BE49-F238E27FC236}">
                <a16:creationId xmlns:a16="http://schemas.microsoft.com/office/drawing/2014/main" xmlns="" id="{FAB2D979-6315-4405-8906-E8459D612C4A}"/>
              </a:ext>
            </a:extLst>
          </p:cNvPr>
          <p:cNvSpPr>
            <a:spLocks noChangeArrowheads="1"/>
          </p:cNvSpPr>
          <p:nvPr/>
        </p:nvSpPr>
        <p:spPr bwMode="auto">
          <a:xfrm>
            <a:off x="22383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df[['English']]</a:t>
            </a:r>
            <a:endParaRPr lang="zh-TW" altLang="en-US" sz="2800" b="0" i="1">
              <a:solidFill>
                <a:schemeClr val="tx1"/>
              </a:solidFill>
            </a:endParaRPr>
          </a:p>
        </p:txBody>
      </p:sp>
      <p:pic>
        <p:nvPicPr>
          <p:cNvPr id="35844" name="Picture 2">
            <a:extLst>
              <a:ext uri="{FF2B5EF4-FFF2-40B4-BE49-F238E27FC236}">
                <a16:creationId xmlns:a16="http://schemas.microsoft.com/office/drawing/2014/main" xmlns="" id="{54564B73-BEE7-4D8C-92E3-C1F4CFCD5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2997200"/>
            <a:ext cx="2879725" cy="2879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7FC5C58E-AACE-4353-82E8-09018FE9156C}"/>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2-31 </a:t>
            </a:r>
            <a:r>
              <a:rPr lang="zh-TW" altLang="en-US" dirty="0"/>
              <a:t>取</a:t>
            </a:r>
            <a:r>
              <a:rPr lang="en-US" altLang="zh-TW" dirty="0"/>
              <a:t>Simon</a:t>
            </a:r>
            <a:r>
              <a:rPr lang="zh-TW" altLang="en-US" dirty="0"/>
              <a:t>的成績</a:t>
            </a:r>
            <a:endParaRPr lang="en-US" altLang="zh-TW" dirty="0"/>
          </a:p>
          <a:p>
            <a:pPr lvl="1">
              <a:defRPr/>
            </a:pPr>
            <a:r>
              <a:rPr lang="zh-TW" altLang="en-US" dirty="0"/>
              <a:t>程式碼</a:t>
            </a:r>
          </a:p>
        </p:txBody>
      </p:sp>
      <p:sp>
        <p:nvSpPr>
          <p:cNvPr id="39939" name="矩形 3">
            <a:extLst>
              <a:ext uri="{FF2B5EF4-FFF2-40B4-BE49-F238E27FC236}">
                <a16:creationId xmlns:a16="http://schemas.microsoft.com/office/drawing/2014/main" xmlns="" id="{5072BE2A-F96C-47E7-A708-7E6F59EB4B69}"/>
              </a:ext>
            </a:extLst>
          </p:cNvPr>
          <p:cNvSpPr>
            <a:spLocks noChangeArrowheads="1"/>
          </p:cNvSpPr>
          <p:nvPr/>
        </p:nvSpPr>
        <p:spPr bwMode="auto">
          <a:xfrm>
            <a:off x="22383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df.loc['Simon']</a:t>
            </a:r>
            <a:endParaRPr lang="zh-TW" altLang="en-US" sz="2800" b="0" i="1">
              <a:solidFill>
                <a:schemeClr val="tx1"/>
              </a:solidFill>
            </a:endParaRPr>
          </a:p>
        </p:txBody>
      </p:sp>
      <p:pic>
        <p:nvPicPr>
          <p:cNvPr id="39940" name="Picture 2">
            <a:extLst>
              <a:ext uri="{FF2B5EF4-FFF2-40B4-BE49-F238E27FC236}">
                <a16:creationId xmlns:a16="http://schemas.microsoft.com/office/drawing/2014/main" xmlns="" id="{719A88E1-076C-45D7-A97C-C55057D99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41663"/>
            <a:ext cx="4495800" cy="2374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9EA14CCE-DC29-4535-8599-92FAAEE8B283}"/>
              </a:ext>
            </a:extLst>
          </p:cNvPr>
          <p:cNvSpPr>
            <a:spLocks noGrp="1" noChangeArrowheads="1"/>
          </p:cNvSpPr>
          <p:nvPr>
            <p:ph type="title"/>
          </p:nvPr>
        </p:nvSpPr>
        <p:spPr>
          <a:xfrm>
            <a:off x="223838" y="332656"/>
            <a:ext cx="8264525" cy="720725"/>
          </a:xfrm>
        </p:spPr>
        <p:txBody>
          <a:bodyPr/>
          <a:lstStyle/>
          <a:p>
            <a:r>
              <a:rPr lang="en-US" altLang="zh-TW" dirty="0"/>
              <a:t>2-5-2</a:t>
            </a:r>
            <a:r>
              <a:rPr lang="zh-TW" altLang="en-US" dirty="0"/>
              <a:t>　列索引鍵取值</a:t>
            </a: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35EBBD40-5EA3-4F6B-AFED-F893E00F4C9C}"/>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2-32 </a:t>
            </a:r>
            <a:r>
              <a:rPr lang="zh-TW" altLang="en-US" dirty="0"/>
              <a:t>同上，用</a:t>
            </a:r>
            <a:r>
              <a:rPr lang="en-US" altLang="zh-TW" dirty="0" err="1"/>
              <a:t>iloc</a:t>
            </a:r>
            <a:r>
              <a:rPr lang="zh-TW" altLang="en-US" dirty="0"/>
              <a:t>取</a:t>
            </a:r>
            <a:r>
              <a:rPr lang="en-US" altLang="zh-TW" dirty="0"/>
              <a:t>Simon</a:t>
            </a:r>
            <a:r>
              <a:rPr lang="zh-TW" altLang="en-US" dirty="0"/>
              <a:t>的成績</a:t>
            </a:r>
            <a:endParaRPr lang="en-US" altLang="zh-TW" dirty="0"/>
          </a:p>
          <a:p>
            <a:pPr lvl="1">
              <a:defRPr/>
            </a:pPr>
            <a:r>
              <a:rPr lang="zh-TW" altLang="en-US" dirty="0"/>
              <a:t>程式碼</a:t>
            </a:r>
          </a:p>
        </p:txBody>
      </p:sp>
      <p:sp>
        <p:nvSpPr>
          <p:cNvPr id="40963" name="矩形 3">
            <a:extLst>
              <a:ext uri="{FF2B5EF4-FFF2-40B4-BE49-F238E27FC236}">
                <a16:creationId xmlns:a16="http://schemas.microsoft.com/office/drawing/2014/main" xmlns="" id="{7A773F4A-B9AB-41E6-BF86-4DF996C0F51D}"/>
              </a:ext>
            </a:extLst>
          </p:cNvPr>
          <p:cNvSpPr>
            <a:spLocks noChangeArrowheads="1"/>
          </p:cNvSpPr>
          <p:nvPr/>
        </p:nvSpPr>
        <p:spPr bwMode="auto">
          <a:xfrm>
            <a:off x="22383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df.iloc[0]</a:t>
            </a:r>
            <a:endParaRPr lang="zh-TW" altLang="en-US" sz="2800" b="0" i="1">
              <a:solidFill>
                <a:schemeClr val="tx1"/>
              </a:solidFill>
            </a:endParaRPr>
          </a:p>
        </p:txBody>
      </p:sp>
      <p:pic>
        <p:nvPicPr>
          <p:cNvPr id="40964" name="Picture 2">
            <a:extLst>
              <a:ext uri="{FF2B5EF4-FFF2-40B4-BE49-F238E27FC236}">
                <a16:creationId xmlns:a16="http://schemas.microsoft.com/office/drawing/2014/main" xmlns="" id="{093DFE4B-D521-4EC7-B724-305C9231B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3236913"/>
            <a:ext cx="5224462" cy="22796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AA2178CE-C5ED-4DD4-BA18-3D817677463E}"/>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2-33 </a:t>
            </a:r>
            <a:r>
              <a:rPr lang="zh-TW" altLang="en-US" dirty="0"/>
              <a:t>同上例，同時取</a:t>
            </a:r>
            <a:r>
              <a:rPr lang="en-US" altLang="zh-TW" dirty="0"/>
              <a:t>Jimmy</a:t>
            </a:r>
            <a:r>
              <a:rPr lang="zh-TW" altLang="en-US" dirty="0"/>
              <a:t>和</a:t>
            </a:r>
            <a:r>
              <a:rPr lang="en-US" altLang="zh-TW" dirty="0"/>
              <a:t>Simon</a:t>
            </a:r>
            <a:r>
              <a:rPr lang="zh-TW" altLang="en-US" dirty="0"/>
              <a:t>的成績</a:t>
            </a:r>
            <a:endParaRPr lang="en-US" altLang="zh-TW" dirty="0"/>
          </a:p>
          <a:p>
            <a:pPr lvl="1">
              <a:defRPr/>
            </a:pPr>
            <a:r>
              <a:rPr lang="zh-TW" altLang="en-US" dirty="0"/>
              <a:t>程式碼</a:t>
            </a:r>
          </a:p>
        </p:txBody>
      </p:sp>
      <p:sp>
        <p:nvSpPr>
          <p:cNvPr id="41987" name="矩形 3">
            <a:extLst>
              <a:ext uri="{FF2B5EF4-FFF2-40B4-BE49-F238E27FC236}">
                <a16:creationId xmlns:a16="http://schemas.microsoft.com/office/drawing/2014/main" xmlns="" id="{E6CC5853-C403-441A-8563-C0918E80DB32}"/>
              </a:ext>
            </a:extLst>
          </p:cNvPr>
          <p:cNvSpPr>
            <a:spLocks noChangeArrowheads="1"/>
          </p:cNvSpPr>
          <p:nvPr/>
        </p:nvSpPr>
        <p:spPr bwMode="auto">
          <a:xfrm>
            <a:off x="228600" y="2514600"/>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df.loc[['Jimmy','Simon']]</a:t>
            </a:r>
            <a:endParaRPr lang="zh-TW" altLang="en-US" sz="2800" b="0" i="1">
              <a:solidFill>
                <a:schemeClr val="tx1"/>
              </a:solidFill>
            </a:endParaRPr>
          </a:p>
        </p:txBody>
      </p:sp>
      <p:pic>
        <p:nvPicPr>
          <p:cNvPr id="41988" name="Picture 2">
            <a:extLst>
              <a:ext uri="{FF2B5EF4-FFF2-40B4-BE49-F238E27FC236}">
                <a16:creationId xmlns:a16="http://schemas.microsoft.com/office/drawing/2014/main" xmlns="" id="{679B866A-D68B-45EE-873B-5730D45C2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16338"/>
            <a:ext cx="4779963" cy="2089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EFC2BECD-DB67-4480-A441-2D03C6301350}"/>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2-34 </a:t>
            </a:r>
            <a:r>
              <a:rPr lang="zh-TW" altLang="en-US" dirty="0"/>
              <a:t>用</a:t>
            </a:r>
            <a:r>
              <a:rPr lang="en-US" altLang="zh-TW" dirty="0" err="1"/>
              <a:t>iloc</a:t>
            </a:r>
            <a:r>
              <a:rPr lang="en-US" altLang="zh-TW" dirty="0"/>
              <a:t>[]</a:t>
            </a:r>
            <a:r>
              <a:rPr lang="zh-TW" altLang="en-US" dirty="0"/>
              <a:t>同時取</a:t>
            </a:r>
            <a:r>
              <a:rPr lang="en-US" altLang="zh-TW" dirty="0"/>
              <a:t>Jimmy</a:t>
            </a:r>
            <a:r>
              <a:rPr lang="zh-TW" altLang="en-US" dirty="0"/>
              <a:t>和</a:t>
            </a:r>
            <a:r>
              <a:rPr lang="en-US" altLang="zh-TW" dirty="0"/>
              <a:t>Simon</a:t>
            </a:r>
            <a:r>
              <a:rPr lang="zh-TW" altLang="en-US" dirty="0"/>
              <a:t>的成績</a:t>
            </a:r>
            <a:endParaRPr lang="en-US" altLang="zh-TW" dirty="0"/>
          </a:p>
          <a:p>
            <a:pPr lvl="1">
              <a:defRPr/>
            </a:pPr>
            <a:r>
              <a:rPr lang="zh-TW" altLang="en-US" dirty="0"/>
              <a:t>程式碼</a:t>
            </a:r>
          </a:p>
        </p:txBody>
      </p:sp>
      <p:sp>
        <p:nvSpPr>
          <p:cNvPr id="43011" name="矩形 3">
            <a:extLst>
              <a:ext uri="{FF2B5EF4-FFF2-40B4-BE49-F238E27FC236}">
                <a16:creationId xmlns:a16="http://schemas.microsoft.com/office/drawing/2014/main" xmlns="" id="{322769D1-11D6-4FC3-9346-F1594D95B907}"/>
              </a:ext>
            </a:extLst>
          </p:cNvPr>
          <p:cNvSpPr>
            <a:spLocks noChangeArrowheads="1"/>
          </p:cNvSpPr>
          <p:nvPr/>
        </p:nvSpPr>
        <p:spPr bwMode="auto">
          <a:xfrm>
            <a:off x="228600" y="2514600"/>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df.iloc[[2,0]]</a:t>
            </a:r>
            <a:endParaRPr lang="zh-TW" altLang="en-US" sz="2800" b="0" i="1">
              <a:solidFill>
                <a:schemeClr val="tx1"/>
              </a:solidFill>
            </a:endParaRPr>
          </a:p>
        </p:txBody>
      </p:sp>
      <p:pic>
        <p:nvPicPr>
          <p:cNvPr id="43012" name="Picture 2">
            <a:extLst>
              <a:ext uri="{FF2B5EF4-FFF2-40B4-BE49-F238E27FC236}">
                <a16:creationId xmlns:a16="http://schemas.microsoft.com/office/drawing/2014/main" xmlns="" id="{7D49419D-9D8A-4EA0-B7AC-F31316F0D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16338"/>
            <a:ext cx="4408488" cy="2016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3748045D-B849-43CA-B813-60A9E983CB6A}"/>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2-35 </a:t>
            </a:r>
            <a:r>
              <a:rPr lang="zh-TW" altLang="en-US" dirty="0"/>
              <a:t>取出倒數</a:t>
            </a:r>
            <a:r>
              <a:rPr lang="en-US" altLang="zh-TW" dirty="0"/>
              <a:t>2</a:t>
            </a:r>
            <a:r>
              <a:rPr lang="zh-TW" altLang="en-US" dirty="0"/>
              <a:t>筆資料</a:t>
            </a:r>
            <a:endParaRPr lang="en-US" altLang="zh-TW" dirty="0"/>
          </a:p>
          <a:p>
            <a:pPr lvl="1">
              <a:defRPr/>
            </a:pPr>
            <a:r>
              <a:rPr lang="zh-TW" altLang="en-US" dirty="0"/>
              <a:t>程式碼</a:t>
            </a:r>
          </a:p>
        </p:txBody>
      </p:sp>
      <p:sp>
        <p:nvSpPr>
          <p:cNvPr id="44035" name="矩形 3">
            <a:extLst>
              <a:ext uri="{FF2B5EF4-FFF2-40B4-BE49-F238E27FC236}">
                <a16:creationId xmlns:a16="http://schemas.microsoft.com/office/drawing/2014/main" xmlns="" id="{E965B434-AB08-44FB-AFA1-C7DCF21D7A03}"/>
              </a:ext>
            </a:extLst>
          </p:cNvPr>
          <p:cNvSpPr>
            <a:spLocks noChangeArrowheads="1"/>
          </p:cNvSpPr>
          <p:nvPr/>
        </p:nvSpPr>
        <p:spPr bwMode="auto">
          <a:xfrm>
            <a:off x="228600" y="1989138"/>
            <a:ext cx="8569325"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df.iloc[-2:]</a:t>
            </a:r>
            <a:endParaRPr lang="zh-TW" altLang="en-US" sz="2800" b="0" i="1">
              <a:solidFill>
                <a:schemeClr val="tx1"/>
              </a:solidFill>
            </a:endParaRPr>
          </a:p>
        </p:txBody>
      </p:sp>
      <p:pic>
        <p:nvPicPr>
          <p:cNvPr id="44036" name="Picture 2">
            <a:extLst>
              <a:ext uri="{FF2B5EF4-FFF2-40B4-BE49-F238E27FC236}">
                <a16:creationId xmlns:a16="http://schemas.microsoft.com/office/drawing/2014/main" xmlns="" id="{C95E5377-48AA-4DC6-88D7-565962564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3068638"/>
            <a:ext cx="4811713" cy="2089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B952826A-F87B-4F47-A59A-8CD3F780C7AD}"/>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2-36 </a:t>
            </a:r>
            <a:r>
              <a:rPr lang="zh-TW" altLang="en-US" dirty="0"/>
              <a:t>取</a:t>
            </a:r>
            <a:r>
              <a:rPr lang="en-US" altLang="zh-TW" dirty="0"/>
              <a:t>Math</a:t>
            </a:r>
            <a:r>
              <a:rPr lang="zh-TW" altLang="en-US" dirty="0"/>
              <a:t>成績</a:t>
            </a:r>
            <a:endParaRPr lang="en-US" altLang="zh-TW" dirty="0"/>
          </a:p>
          <a:p>
            <a:pPr lvl="1">
              <a:defRPr/>
            </a:pPr>
            <a:r>
              <a:rPr lang="zh-TW" altLang="en-US" dirty="0"/>
              <a:t>程式碼</a:t>
            </a:r>
          </a:p>
        </p:txBody>
      </p:sp>
      <p:sp>
        <p:nvSpPr>
          <p:cNvPr id="45059" name="矩形 3">
            <a:extLst>
              <a:ext uri="{FF2B5EF4-FFF2-40B4-BE49-F238E27FC236}">
                <a16:creationId xmlns:a16="http://schemas.microsoft.com/office/drawing/2014/main" xmlns="" id="{69B9964D-E588-46B3-B074-75602A35D0F8}"/>
              </a:ext>
            </a:extLst>
          </p:cNvPr>
          <p:cNvSpPr>
            <a:spLocks noChangeArrowheads="1"/>
          </p:cNvSpPr>
          <p:nvPr/>
        </p:nvSpPr>
        <p:spPr bwMode="auto">
          <a:xfrm>
            <a:off x="228600" y="1989138"/>
            <a:ext cx="8569325"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df.loc[:,'Math']</a:t>
            </a:r>
            <a:endParaRPr lang="zh-TW" altLang="en-US" sz="2800" b="0" i="1">
              <a:solidFill>
                <a:schemeClr val="tx1"/>
              </a:solidFill>
            </a:endParaRPr>
          </a:p>
        </p:txBody>
      </p:sp>
      <p:pic>
        <p:nvPicPr>
          <p:cNvPr id="45060" name="Picture 2">
            <a:extLst>
              <a:ext uri="{FF2B5EF4-FFF2-40B4-BE49-F238E27FC236}">
                <a16:creationId xmlns:a16="http://schemas.microsoft.com/office/drawing/2014/main" xmlns="" id="{6FF1DAD7-21CA-47B9-973B-1F745FBE4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13100"/>
            <a:ext cx="4398963" cy="23764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E219592F-187C-40E7-9488-75295667E020}"/>
              </a:ext>
            </a:extLst>
          </p:cNvPr>
          <p:cNvSpPr>
            <a:spLocks noGrp="1"/>
          </p:cNvSpPr>
          <p:nvPr>
            <p:ph idx="1"/>
          </p:nvPr>
        </p:nvSpPr>
        <p:spPr>
          <a:xfrm>
            <a:off x="179388" y="981075"/>
            <a:ext cx="8632825" cy="5400675"/>
          </a:xfrm>
        </p:spPr>
        <p:txBody>
          <a:bodyPr/>
          <a:lstStyle/>
          <a:p>
            <a:r>
              <a:rPr lang="zh-TW" altLang="en-US"/>
              <a:t>範例</a:t>
            </a:r>
            <a:r>
              <a:rPr lang="en-US" altLang="zh-TW"/>
              <a:t>2-40 </a:t>
            </a:r>
            <a:r>
              <a:rPr lang="zh-TW" altLang="en-US"/>
              <a:t>計算每個人的平均分數</a:t>
            </a:r>
            <a:endParaRPr lang="en-US" altLang="zh-TW"/>
          </a:p>
          <a:p>
            <a:pPr lvl="1"/>
            <a:r>
              <a:rPr lang="zh-TW" altLang="en-US"/>
              <a:t>程式碼</a:t>
            </a:r>
          </a:p>
        </p:txBody>
      </p:sp>
      <p:sp>
        <p:nvSpPr>
          <p:cNvPr id="49155" name="矩形 3">
            <a:extLst>
              <a:ext uri="{FF2B5EF4-FFF2-40B4-BE49-F238E27FC236}">
                <a16:creationId xmlns:a16="http://schemas.microsoft.com/office/drawing/2014/main" xmlns="" id="{3DEF5CDB-77C7-402C-99E0-386CBD690760}"/>
              </a:ext>
            </a:extLst>
          </p:cNvPr>
          <p:cNvSpPr>
            <a:spLocks noChangeArrowheads="1"/>
          </p:cNvSpPr>
          <p:nvPr/>
        </p:nvSpPr>
        <p:spPr bwMode="auto">
          <a:xfrm>
            <a:off x="228600" y="1989138"/>
            <a:ext cx="856932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 </a:t>
            </a:r>
            <a:r>
              <a:rPr lang="zh-TW" altLang="en-US" sz="2800" b="0">
                <a:solidFill>
                  <a:schemeClr val="tx1"/>
                </a:solidFill>
              </a:rPr>
              <a:t>個人平均</a:t>
            </a:r>
            <a:r>
              <a:rPr lang="en-US" altLang="zh-TW" sz="2800" b="0">
                <a:solidFill>
                  <a:schemeClr val="tx1"/>
                </a:solidFill>
              </a:rPr>
              <a:t>'] = df.mean(axis=1)</a:t>
            </a:r>
          </a:p>
          <a:p>
            <a:r>
              <a:rPr lang="en-US" altLang="zh-TW" sz="2800" b="0">
                <a:solidFill>
                  <a:schemeClr val="tx1"/>
                </a:solidFill>
              </a:rPr>
              <a:t>df</a:t>
            </a:r>
            <a:endParaRPr lang="zh-TW" altLang="en-US" sz="2800" b="0" i="1">
              <a:solidFill>
                <a:schemeClr val="tx1"/>
              </a:solidFill>
            </a:endParaRPr>
          </a:p>
        </p:txBody>
      </p:sp>
      <p:pic>
        <p:nvPicPr>
          <p:cNvPr id="49156" name="Picture 2">
            <a:extLst>
              <a:ext uri="{FF2B5EF4-FFF2-40B4-BE49-F238E27FC236}">
                <a16:creationId xmlns:a16="http://schemas.microsoft.com/office/drawing/2014/main" xmlns="" id="{256C840C-9BA4-4B7E-B196-98E45DA1C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49613"/>
            <a:ext cx="5638800" cy="29892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84CDB2DE-63EF-449C-9E13-C1DBBF8BE1D6}"/>
              </a:ext>
            </a:extLst>
          </p:cNvPr>
          <p:cNvSpPr>
            <a:spLocks noGrp="1" noChangeArrowheads="1"/>
          </p:cNvSpPr>
          <p:nvPr>
            <p:ph type="title"/>
          </p:nvPr>
        </p:nvSpPr>
        <p:spPr>
          <a:xfrm>
            <a:off x="216531" y="404664"/>
            <a:ext cx="8264525" cy="720725"/>
          </a:xfrm>
        </p:spPr>
        <p:txBody>
          <a:bodyPr/>
          <a:lstStyle/>
          <a:p>
            <a:r>
              <a:rPr lang="en-US" altLang="zh-TW" dirty="0"/>
              <a:t>2-6</a:t>
            </a:r>
            <a:r>
              <a:rPr lang="zh-TW" altLang="en-US" dirty="0"/>
              <a:t>　介紹</a:t>
            </a:r>
            <a:r>
              <a:rPr lang="en-US" altLang="zh-TW" dirty="0"/>
              <a:t>axis</a:t>
            </a:r>
            <a:r>
              <a:rPr lang="zh-TW" altLang="en-US" dirty="0"/>
              <a:t>的觀念</a:t>
            </a: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AD70236E-FCFA-447F-A95B-362D3A01308C}"/>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2-41 </a:t>
            </a:r>
            <a:r>
              <a:rPr lang="zh-TW" altLang="en-US" dirty="0"/>
              <a:t>計算各科的平均數</a:t>
            </a:r>
            <a:endParaRPr lang="en-US" altLang="zh-TW" dirty="0"/>
          </a:p>
          <a:p>
            <a:pPr lvl="1">
              <a:defRPr/>
            </a:pPr>
            <a:r>
              <a:rPr lang="zh-TW" altLang="en-US" dirty="0"/>
              <a:t>程式碼</a:t>
            </a:r>
          </a:p>
        </p:txBody>
      </p:sp>
      <p:sp>
        <p:nvSpPr>
          <p:cNvPr id="50179" name="矩形 3">
            <a:extLst>
              <a:ext uri="{FF2B5EF4-FFF2-40B4-BE49-F238E27FC236}">
                <a16:creationId xmlns:a16="http://schemas.microsoft.com/office/drawing/2014/main" xmlns="" id="{1AF66881-DA8D-410A-A70A-47DDB5CEBE4F}"/>
              </a:ext>
            </a:extLst>
          </p:cNvPr>
          <p:cNvSpPr>
            <a:spLocks noChangeArrowheads="1"/>
          </p:cNvSpPr>
          <p:nvPr/>
        </p:nvSpPr>
        <p:spPr bwMode="auto">
          <a:xfrm>
            <a:off x="228600" y="1989138"/>
            <a:ext cx="856932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df.loc[' </a:t>
            </a:r>
            <a:r>
              <a:rPr lang="zh-TW" altLang="en-US" sz="2800" b="0">
                <a:solidFill>
                  <a:schemeClr val="tx1"/>
                </a:solidFill>
              </a:rPr>
              <a:t>各科平均</a:t>
            </a:r>
            <a:r>
              <a:rPr lang="en-US" altLang="zh-TW" sz="2800" b="0">
                <a:solidFill>
                  <a:schemeClr val="tx1"/>
                </a:solidFill>
              </a:rPr>
              <a:t>'] = df.mean(axis=0)</a:t>
            </a:r>
          </a:p>
          <a:p>
            <a:r>
              <a:rPr lang="en-US" altLang="zh-TW" sz="2800" b="0">
                <a:solidFill>
                  <a:schemeClr val="tx1"/>
                </a:solidFill>
              </a:rPr>
              <a:t>df</a:t>
            </a:r>
            <a:endParaRPr lang="zh-TW" altLang="en-US" sz="2800" b="0" i="1">
              <a:solidFill>
                <a:schemeClr val="tx1"/>
              </a:solidFill>
            </a:endParaRPr>
          </a:p>
        </p:txBody>
      </p:sp>
      <p:pic>
        <p:nvPicPr>
          <p:cNvPr id="50180" name="Picture 2">
            <a:extLst>
              <a:ext uri="{FF2B5EF4-FFF2-40B4-BE49-F238E27FC236}">
                <a16:creationId xmlns:a16="http://schemas.microsoft.com/office/drawing/2014/main" xmlns="" id="{FC234E82-8226-4CC2-A830-85C5DED6B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924175"/>
            <a:ext cx="5483225" cy="3384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89007285-D16C-45BC-A510-52ACE4CBC92C}"/>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2-42 </a:t>
            </a:r>
            <a:r>
              <a:rPr lang="zh-TW" altLang="en-US" dirty="0"/>
              <a:t>請取前兩列資料</a:t>
            </a:r>
            <a:endParaRPr lang="en-US" altLang="zh-TW" dirty="0"/>
          </a:p>
          <a:p>
            <a:pPr lvl="1">
              <a:defRPr/>
            </a:pPr>
            <a:r>
              <a:rPr lang="zh-TW" altLang="en-US" dirty="0"/>
              <a:t>程式碼</a:t>
            </a:r>
          </a:p>
        </p:txBody>
      </p:sp>
      <p:sp>
        <p:nvSpPr>
          <p:cNvPr id="52227" name="矩形 3">
            <a:extLst>
              <a:ext uri="{FF2B5EF4-FFF2-40B4-BE49-F238E27FC236}">
                <a16:creationId xmlns:a16="http://schemas.microsoft.com/office/drawing/2014/main" xmlns="" id="{1DE3CD77-43C1-4C2E-93BB-8833B77F9783}"/>
              </a:ext>
            </a:extLst>
          </p:cNvPr>
          <p:cNvSpPr>
            <a:spLocks noChangeArrowheads="1"/>
          </p:cNvSpPr>
          <p:nvPr/>
        </p:nvSpPr>
        <p:spPr bwMode="auto">
          <a:xfrm>
            <a:off x="228600" y="1989138"/>
            <a:ext cx="856932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bool_v = [True,True,False,False,False]</a:t>
            </a:r>
          </a:p>
          <a:p>
            <a:r>
              <a:rPr lang="en-US" altLang="zh-TW" sz="2800" b="0">
                <a:solidFill>
                  <a:schemeClr val="tx1"/>
                </a:solidFill>
              </a:rPr>
              <a:t>df[bool_v]</a:t>
            </a:r>
            <a:endParaRPr lang="zh-TW" altLang="en-US" sz="2800" b="0" i="1">
              <a:solidFill>
                <a:schemeClr val="tx1"/>
              </a:solidFill>
            </a:endParaRPr>
          </a:p>
        </p:txBody>
      </p:sp>
      <p:pic>
        <p:nvPicPr>
          <p:cNvPr id="52228" name="Picture 2">
            <a:extLst>
              <a:ext uri="{FF2B5EF4-FFF2-40B4-BE49-F238E27FC236}">
                <a16:creationId xmlns:a16="http://schemas.microsoft.com/office/drawing/2014/main" xmlns="" id="{AC32353E-637C-40C5-9B9B-29E754B9C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449638"/>
            <a:ext cx="5567363" cy="2155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00E88FAE-BF06-4D39-B92C-B197EDA76DDD}"/>
              </a:ext>
            </a:extLst>
          </p:cNvPr>
          <p:cNvSpPr>
            <a:spLocks noGrp="1" noChangeArrowheads="1"/>
          </p:cNvSpPr>
          <p:nvPr>
            <p:ph type="title"/>
          </p:nvPr>
        </p:nvSpPr>
        <p:spPr>
          <a:xfrm>
            <a:off x="227789" y="404664"/>
            <a:ext cx="8264525" cy="720725"/>
          </a:xfrm>
        </p:spPr>
        <p:txBody>
          <a:bodyPr/>
          <a:lstStyle/>
          <a:p>
            <a:r>
              <a:rPr lang="en-US" altLang="zh-TW" dirty="0"/>
              <a:t>2-7</a:t>
            </a:r>
            <a:r>
              <a:rPr lang="zh-TW" altLang="en-US" dirty="0"/>
              <a:t>　篩選資料</a:t>
            </a: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a16="http://schemas.microsoft.com/office/drawing/2014/main" xmlns="" id="{96D19D31-988F-4B71-9A9F-F48B1E390DD2}"/>
              </a:ext>
            </a:extLst>
          </p:cNvPr>
          <p:cNvSpPr>
            <a:spLocks noGrp="1" noChangeArrowheads="1"/>
          </p:cNvSpPr>
          <p:nvPr>
            <p:ph type="title"/>
          </p:nvPr>
        </p:nvSpPr>
        <p:spPr/>
        <p:txBody>
          <a:bodyPr/>
          <a:lstStyle/>
          <a:p>
            <a:r>
              <a:rPr lang="en-US" altLang="zh-TW"/>
              <a:t>2-2 DataFrame</a:t>
            </a:r>
            <a:r>
              <a:rPr lang="zh-TW" altLang="en-US"/>
              <a:t>裡幾個重要的屬性</a:t>
            </a:r>
            <a:r>
              <a:rPr lang="en-US" altLang="zh-TW"/>
              <a:t/>
            </a:r>
            <a:br>
              <a:rPr lang="en-US" altLang="zh-TW"/>
            </a:br>
            <a:r>
              <a:rPr lang="zh-TW" altLang="en-US"/>
              <a:t>（</a:t>
            </a:r>
            <a:r>
              <a:rPr lang="en-US" altLang="zh-TW"/>
              <a:t>attributes</a:t>
            </a:r>
            <a:r>
              <a:rPr lang="zh-TW" altLang="en-US"/>
              <a:t>）</a:t>
            </a:r>
          </a:p>
        </p:txBody>
      </p:sp>
      <p:sp>
        <p:nvSpPr>
          <p:cNvPr id="3" name="內容版面配置區 2">
            <a:extLst>
              <a:ext uri="{FF2B5EF4-FFF2-40B4-BE49-F238E27FC236}">
                <a16:creationId xmlns:a16="http://schemas.microsoft.com/office/drawing/2014/main" xmlns="" id="{1B879071-4DD1-490C-A2FA-1A24D2CF48B3}"/>
              </a:ext>
            </a:extLst>
          </p:cNvPr>
          <p:cNvSpPr>
            <a:spLocks noGrp="1"/>
          </p:cNvSpPr>
          <p:nvPr>
            <p:ph idx="1"/>
          </p:nvPr>
        </p:nvSpPr>
        <p:spPr>
          <a:xfrm>
            <a:off x="179388" y="1412875"/>
            <a:ext cx="8264525" cy="4968875"/>
          </a:xfrm>
        </p:spPr>
        <p:txBody>
          <a:bodyPr/>
          <a:lstStyle/>
          <a:p>
            <a:pPr>
              <a:defRPr/>
            </a:pPr>
            <a:r>
              <a:rPr lang="zh-TW" altLang="en-US" dirty="0"/>
              <a:t>範例</a:t>
            </a:r>
            <a:r>
              <a:rPr lang="en-US" altLang="zh-TW" dirty="0"/>
              <a:t>2-3</a:t>
            </a:r>
            <a:r>
              <a:rPr lang="zh-TW" altLang="en-US" dirty="0"/>
              <a:t> 縱向的標籤，稱為列索引鍵</a:t>
            </a:r>
          </a:p>
          <a:p>
            <a:pPr lvl="1">
              <a:defRPr/>
            </a:pPr>
            <a:r>
              <a:rPr lang="zh-TW" altLang="en-US" dirty="0"/>
              <a:t>程式碼</a:t>
            </a:r>
          </a:p>
        </p:txBody>
      </p:sp>
      <p:sp>
        <p:nvSpPr>
          <p:cNvPr id="8196" name="矩形 3">
            <a:extLst>
              <a:ext uri="{FF2B5EF4-FFF2-40B4-BE49-F238E27FC236}">
                <a16:creationId xmlns:a16="http://schemas.microsoft.com/office/drawing/2014/main" xmlns="" id="{4A8F844F-81A4-41AC-A3DB-A74E98D99FC2}"/>
              </a:ext>
            </a:extLst>
          </p:cNvPr>
          <p:cNvSpPr>
            <a:spLocks noChangeArrowheads="1"/>
          </p:cNvSpPr>
          <p:nvPr/>
        </p:nvSpPr>
        <p:spPr bwMode="auto">
          <a:xfrm>
            <a:off x="250825" y="2476500"/>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df.index</a:t>
            </a:r>
            <a:endParaRPr lang="zh-TW" altLang="en-US" sz="2800" b="0" i="1">
              <a:solidFill>
                <a:schemeClr val="tx1"/>
              </a:solidFill>
            </a:endParaRPr>
          </a:p>
        </p:txBody>
      </p:sp>
      <p:pic>
        <p:nvPicPr>
          <p:cNvPr id="8197" name="Picture 6">
            <a:extLst>
              <a:ext uri="{FF2B5EF4-FFF2-40B4-BE49-F238E27FC236}">
                <a16:creationId xmlns:a16="http://schemas.microsoft.com/office/drawing/2014/main" xmlns="" id="{45830BEE-D99D-4F7C-B5C5-BEDC04914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752850"/>
            <a:ext cx="8526463" cy="82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C81E7C6C-1751-48A7-82F3-F9ACC6D18B74}"/>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2-43 </a:t>
            </a:r>
            <a:r>
              <a:rPr lang="zh-TW" altLang="en-US" dirty="0"/>
              <a:t>判斷數學成績是否及格，即</a:t>
            </a:r>
            <a:r>
              <a:rPr lang="en-US" altLang="zh-TW" dirty="0"/>
              <a:t>Math </a:t>
            </a:r>
            <a:r>
              <a:rPr lang="zh-TW" altLang="en-US" dirty="0"/>
              <a:t>＞ </a:t>
            </a:r>
            <a:r>
              <a:rPr lang="en-US" altLang="zh-TW" dirty="0"/>
              <a:t>60</a:t>
            </a:r>
          </a:p>
          <a:p>
            <a:pPr lvl="1">
              <a:defRPr/>
            </a:pPr>
            <a:r>
              <a:rPr lang="zh-TW" altLang="en-US" dirty="0"/>
              <a:t>程式碼</a:t>
            </a:r>
          </a:p>
        </p:txBody>
      </p:sp>
      <p:sp>
        <p:nvSpPr>
          <p:cNvPr id="53251" name="矩形 3">
            <a:extLst>
              <a:ext uri="{FF2B5EF4-FFF2-40B4-BE49-F238E27FC236}">
                <a16:creationId xmlns:a16="http://schemas.microsoft.com/office/drawing/2014/main" xmlns="" id="{DB759C34-2395-40D0-A525-19DB99CAAB36}"/>
              </a:ext>
            </a:extLst>
          </p:cNvPr>
          <p:cNvSpPr>
            <a:spLocks noChangeArrowheads="1"/>
          </p:cNvSpPr>
          <p:nvPr/>
        </p:nvSpPr>
        <p:spPr bwMode="auto">
          <a:xfrm>
            <a:off x="228600" y="2492375"/>
            <a:ext cx="856932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bool_v = df['Math'] &gt; 60</a:t>
            </a:r>
          </a:p>
          <a:p>
            <a:r>
              <a:rPr lang="en-US" altLang="zh-TW" sz="2800" b="0">
                <a:solidFill>
                  <a:schemeClr val="tx1"/>
                </a:solidFill>
              </a:rPr>
              <a:t>bool_v</a:t>
            </a:r>
            <a:endParaRPr lang="zh-TW" altLang="en-US" sz="2800" b="0" i="1">
              <a:solidFill>
                <a:schemeClr val="tx1"/>
              </a:solidFill>
            </a:endParaRPr>
          </a:p>
        </p:txBody>
      </p:sp>
      <p:pic>
        <p:nvPicPr>
          <p:cNvPr id="53252" name="Picture 2">
            <a:extLst>
              <a:ext uri="{FF2B5EF4-FFF2-40B4-BE49-F238E27FC236}">
                <a16:creationId xmlns:a16="http://schemas.microsoft.com/office/drawing/2014/main" xmlns="" id="{44DEDC63-E2F0-44B9-96E9-0B528828F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8" y="3284538"/>
            <a:ext cx="4765675" cy="3038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F64408F1-B555-4D81-A3CC-9E7E5B72D5A7}"/>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2-44 </a:t>
            </a:r>
            <a:r>
              <a:rPr lang="zh-TW" altLang="en-US" dirty="0"/>
              <a:t>取出數學及格的同學</a:t>
            </a:r>
            <a:endParaRPr lang="en-US" altLang="zh-TW" dirty="0"/>
          </a:p>
          <a:p>
            <a:pPr lvl="1">
              <a:defRPr/>
            </a:pPr>
            <a:r>
              <a:rPr lang="zh-TW" altLang="en-US" dirty="0"/>
              <a:t>程式碼</a:t>
            </a:r>
          </a:p>
        </p:txBody>
      </p:sp>
      <p:sp>
        <p:nvSpPr>
          <p:cNvPr id="54275" name="矩形 3">
            <a:extLst>
              <a:ext uri="{FF2B5EF4-FFF2-40B4-BE49-F238E27FC236}">
                <a16:creationId xmlns:a16="http://schemas.microsoft.com/office/drawing/2014/main" xmlns="" id="{C5572681-A847-48AE-BA5E-82F1A01576F2}"/>
              </a:ext>
            </a:extLst>
          </p:cNvPr>
          <p:cNvSpPr>
            <a:spLocks noChangeArrowheads="1"/>
          </p:cNvSpPr>
          <p:nvPr/>
        </p:nvSpPr>
        <p:spPr bwMode="auto">
          <a:xfrm>
            <a:off x="244475" y="2111375"/>
            <a:ext cx="8569325"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df[bool_v]</a:t>
            </a:r>
            <a:endParaRPr lang="zh-TW" altLang="en-US" sz="2800" b="0" i="1">
              <a:solidFill>
                <a:schemeClr val="tx1"/>
              </a:solidFill>
            </a:endParaRPr>
          </a:p>
        </p:txBody>
      </p:sp>
      <p:pic>
        <p:nvPicPr>
          <p:cNvPr id="54276" name="Picture 2">
            <a:extLst>
              <a:ext uri="{FF2B5EF4-FFF2-40B4-BE49-F238E27FC236}">
                <a16:creationId xmlns:a16="http://schemas.microsoft.com/office/drawing/2014/main" xmlns="" id="{B2D6F66E-D5DA-492B-B884-60972CE08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3068638"/>
            <a:ext cx="5614987" cy="31686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E44110A3-A0F2-46F3-9150-FCD2EC733AF3}"/>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2-45 2-9</a:t>
            </a:r>
            <a:r>
              <a:rPr lang="zh-TW" altLang="en-US" dirty="0"/>
              <a:t>節的</a:t>
            </a:r>
            <a:r>
              <a:rPr lang="en-US" altLang="zh-TW" dirty="0"/>
              <a:t>Series – s</a:t>
            </a:r>
          </a:p>
          <a:p>
            <a:pPr lvl="1">
              <a:defRPr/>
            </a:pPr>
            <a:r>
              <a:rPr lang="zh-TW" altLang="en-US" dirty="0"/>
              <a:t>程式碼</a:t>
            </a:r>
          </a:p>
        </p:txBody>
      </p:sp>
      <p:sp>
        <p:nvSpPr>
          <p:cNvPr id="56323" name="矩形 3">
            <a:extLst>
              <a:ext uri="{FF2B5EF4-FFF2-40B4-BE49-F238E27FC236}">
                <a16:creationId xmlns:a16="http://schemas.microsoft.com/office/drawing/2014/main" xmlns="" id="{6E88501A-A639-4DDA-8C75-0169E8A9B28D}"/>
              </a:ext>
            </a:extLst>
          </p:cNvPr>
          <p:cNvSpPr>
            <a:spLocks noChangeArrowheads="1"/>
          </p:cNvSpPr>
          <p:nvPr/>
        </p:nvSpPr>
        <p:spPr bwMode="auto">
          <a:xfrm>
            <a:off x="244475" y="2111375"/>
            <a:ext cx="856932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s = pd.Series([1,2,3,4,5])</a:t>
            </a:r>
          </a:p>
          <a:p>
            <a:r>
              <a:rPr lang="en-US" altLang="zh-TW" sz="2800" b="0">
                <a:solidFill>
                  <a:schemeClr val="tx1"/>
                </a:solidFill>
              </a:rPr>
              <a:t>s</a:t>
            </a:r>
            <a:endParaRPr lang="zh-TW" altLang="en-US" sz="2800" b="0" i="1">
              <a:solidFill>
                <a:schemeClr val="tx1"/>
              </a:solidFill>
            </a:endParaRPr>
          </a:p>
        </p:txBody>
      </p:sp>
      <p:pic>
        <p:nvPicPr>
          <p:cNvPr id="56324" name="Picture 2">
            <a:extLst>
              <a:ext uri="{FF2B5EF4-FFF2-40B4-BE49-F238E27FC236}">
                <a16:creationId xmlns:a16="http://schemas.microsoft.com/office/drawing/2014/main" xmlns="" id="{096978C2-7B96-41B7-AB00-128178F6B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3429000"/>
            <a:ext cx="3502025" cy="28082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05C67195-0B8D-4F04-8F1D-9BE52753B3DA}"/>
              </a:ext>
            </a:extLst>
          </p:cNvPr>
          <p:cNvSpPr>
            <a:spLocks noGrp="1" noChangeArrowheads="1"/>
          </p:cNvSpPr>
          <p:nvPr>
            <p:ph type="title"/>
          </p:nvPr>
        </p:nvSpPr>
        <p:spPr>
          <a:xfrm>
            <a:off x="179388" y="404664"/>
            <a:ext cx="8264525" cy="720725"/>
          </a:xfrm>
        </p:spPr>
        <p:txBody>
          <a:bodyPr/>
          <a:lstStyle/>
          <a:p>
            <a:r>
              <a:rPr lang="en-US" altLang="zh-TW" dirty="0"/>
              <a:t>2-8</a:t>
            </a:r>
            <a:r>
              <a:rPr lang="zh-TW" altLang="en-US" dirty="0"/>
              <a:t>　用</a:t>
            </a:r>
            <a:r>
              <a:rPr lang="en-US" altLang="zh-TW" dirty="0"/>
              <a:t>apply()</a:t>
            </a:r>
            <a:r>
              <a:rPr lang="zh-TW" altLang="en-US" dirty="0"/>
              <a:t>讓資料處理更簡單</a:t>
            </a:r>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44A79C77-0252-46AE-A7BA-F1A2F4FF7E3F}"/>
              </a:ext>
            </a:extLst>
          </p:cNvPr>
          <p:cNvSpPr>
            <a:spLocks noGrp="1"/>
          </p:cNvSpPr>
          <p:nvPr>
            <p:ph idx="1"/>
          </p:nvPr>
        </p:nvSpPr>
        <p:spPr>
          <a:xfrm>
            <a:off x="179388" y="981075"/>
            <a:ext cx="8632825" cy="5400675"/>
          </a:xfrm>
        </p:spPr>
        <p:txBody>
          <a:bodyPr/>
          <a:lstStyle/>
          <a:p>
            <a:r>
              <a:rPr lang="zh-TW" altLang="en-US"/>
              <a:t>範例</a:t>
            </a:r>
            <a:r>
              <a:rPr lang="en-US" altLang="zh-TW"/>
              <a:t>2-46 s</a:t>
            </a:r>
            <a:r>
              <a:rPr lang="zh-TW" altLang="en-US"/>
              <a:t>裡若是奇數值就加</a:t>
            </a:r>
            <a:r>
              <a:rPr lang="en-US" altLang="zh-TW"/>
              <a:t>1</a:t>
            </a:r>
            <a:r>
              <a:rPr lang="zh-TW" altLang="en-US"/>
              <a:t>，偶數就減</a:t>
            </a:r>
            <a:r>
              <a:rPr lang="en-US" altLang="zh-TW"/>
              <a:t>1</a:t>
            </a:r>
          </a:p>
          <a:p>
            <a:pPr lvl="1"/>
            <a:r>
              <a:rPr lang="zh-TW" altLang="en-US"/>
              <a:t>程式碼</a:t>
            </a:r>
          </a:p>
        </p:txBody>
      </p:sp>
      <p:sp>
        <p:nvSpPr>
          <p:cNvPr id="57347" name="矩形 3">
            <a:extLst>
              <a:ext uri="{FF2B5EF4-FFF2-40B4-BE49-F238E27FC236}">
                <a16:creationId xmlns:a16="http://schemas.microsoft.com/office/drawing/2014/main" xmlns="" id="{CEAEEAB4-BDA0-4B3A-8460-4221919F835E}"/>
              </a:ext>
            </a:extLst>
          </p:cNvPr>
          <p:cNvSpPr>
            <a:spLocks noChangeArrowheads="1"/>
          </p:cNvSpPr>
          <p:nvPr/>
        </p:nvSpPr>
        <p:spPr bwMode="auto">
          <a:xfrm>
            <a:off x="244475" y="2111375"/>
            <a:ext cx="8569325"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s.apply(lambda x: x+1 if (x%2)==1 else x-1)</a:t>
            </a:r>
          </a:p>
        </p:txBody>
      </p:sp>
      <p:pic>
        <p:nvPicPr>
          <p:cNvPr id="57348" name="Picture 2">
            <a:extLst>
              <a:ext uri="{FF2B5EF4-FFF2-40B4-BE49-F238E27FC236}">
                <a16:creationId xmlns:a16="http://schemas.microsoft.com/office/drawing/2014/main" xmlns="" id="{CAA19140-965E-4B27-9C1A-6AFB99FE7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068638"/>
            <a:ext cx="3316288" cy="3279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xmlns="" id="{F074028F-318F-40A4-9200-D659D98729D0}"/>
              </a:ext>
            </a:extLst>
          </p:cNvPr>
          <p:cNvSpPr>
            <a:spLocks noGrp="1" noChangeArrowheads="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C76F62D8-8864-4C8E-8438-CF8CB92C97AB}"/>
              </a:ext>
            </a:extLst>
          </p:cNvPr>
          <p:cNvSpPr>
            <a:spLocks noGrp="1"/>
          </p:cNvSpPr>
          <p:nvPr>
            <p:ph idx="1"/>
          </p:nvPr>
        </p:nvSpPr>
        <p:spPr/>
        <p:txBody>
          <a:bodyPr/>
          <a:lstStyle/>
          <a:p>
            <a:pPr>
              <a:defRPr/>
            </a:pPr>
            <a:r>
              <a:rPr lang="zh-TW" altLang="en-US" dirty="0"/>
              <a:t>範例</a:t>
            </a:r>
            <a:r>
              <a:rPr lang="en-US" altLang="zh-TW" dirty="0"/>
              <a:t>2-4 </a:t>
            </a:r>
            <a:r>
              <a:rPr lang="zh-TW" altLang="en-US" dirty="0"/>
              <a:t>橫向的標籤，稱為欄索引鍵</a:t>
            </a:r>
          </a:p>
          <a:p>
            <a:pPr lvl="1">
              <a:defRPr/>
            </a:pPr>
            <a:r>
              <a:rPr lang="zh-TW" altLang="en-US" dirty="0"/>
              <a:t>程式碼</a:t>
            </a:r>
          </a:p>
        </p:txBody>
      </p:sp>
      <p:sp>
        <p:nvSpPr>
          <p:cNvPr id="9220" name="矩形 3">
            <a:extLst>
              <a:ext uri="{FF2B5EF4-FFF2-40B4-BE49-F238E27FC236}">
                <a16:creationId xmlns:a16="http://schemas.microsoft.com/office/drawing/2014/main" xmlns="" id="{A231BC72-677D-4F21-BDB7-F91A07698954}"/>
              </a:ext>
            </a:extLst>
          </p:cNvPr>
          <p:cNvSpPr>
            <a:spLocks noChangeArrowheads="1"/>
          </p:cNvSpPr>
          <p:nvPr/>
        </p:nvSpPr>
        <p:spPr bwMode="auto">
          <a:xfrm>
            <a:off x="250825" y="2476500"/>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df.columns</a:t>
            </a:r>
            <a:endParaRPr lang="zh-TW" altLang="en-US" sz="2800" b="0" i="1">
              <a:solidFill>
                <a:schemeClr val="tx1"/>
              </a:solidFill>
            </a:endParaRPr>
          </a:p>
        </p:txBody>
      </p:sp>
      <p:pic>
        <p:nvPicPr>
          <p:cNvPr id="9221" name="Picture 5">
            <a:extLst>
              <a:ext uri="{FF2B5EF4-FFF2-40B4-BE49-F238E27FC236}">
                <a16:creationId xmlns:a16="http://schemas.microsoft.com/office/drawing/2014/main" xmlns="" id="{D323B760-4BDE-4FBF-AAC5-46264314E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573463"/>
            <a:ext cx="8274050" cy="10080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xmlns="" id="{710C142E-B174-421D-975B-7D50C81CEF2B}"/>
              </a:ext>
            </a:extLst>
          </p:cNvPr>
          <p:cNvSpPr>
            <a:spLocks noGrp="1" noChangeArrowheads="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FE254F8E-0169-434B-B436-3C562C82A71C}"/>
              </a:ext>
            </a:extLst>
          </p:cNvPr>
          <p:cNvSpPr>
            <a:spLocks noGrp="1"/>
          </p:cNvSpPr>
          <p:nvPr>
            <p:ph idx="1"/>
          </p:nvPr>
        </p:nvSpPr>
        <p:spPr>
          <a:xfrm>
            <a:off x="179388" y="1412875"/>
            <a:ext cx="8264525" cy="4968875"/>
          </a:xfrm>
        </p:spPr>
        <p:txBody>
          <a:bodyPr/>
          <a:lstStyle/>
          <a:p>
            <a:r>
              <a:rPr lang="zh-TW" altLang="en-US"/>
              <a:t>範例</a:t>
            </a:r>
            <a:r>
              <a:rPr lang="en-US" altLang="zh-TW"/>
              <a:t>2-5</a:t>
            </a:r>
            <a:r>
              <a:rPr lang="zh-TW" altLang="en-US"/>
              <a:t> </a:t>
            </a:r>
            <a:r>
              <a:rPr lang="en-US" altLang="zh-TW"/>
              <a:t>DataFrame</a:t>
            </a:r>
            <a:r>
              <a:rPr lang="zh-TW" altLang="en-US"/>
              <a:t>裡面存放的值，為</a:t>
            </a:r>
            <a:r>
              <a:rPr lang="en-US" altLang="zh-TW"/>
              <a:t>numpy</a:t>
            </a:r>
            <a:r>
              <a:rPr lang="zh-TW" altLang="en-US"/>
              <a:t>的</a:t>
            </a:r>
            <a:r>
              <a:rPr lang="en-US" altLang="zh-TW"/>
              <a:t>array</a:t>
            </a:r>
            <a:endParaRPr lang="zh-TW" altLang="en-US"/>
          </a:p>
          <a:p>
            <a:pPr lvl="1"/>
            <a:r>
              <a:rPr lang="zh-TW" altLang="en-US"/>
              <a:t>程式碼</a:t>
            </a:r>
          </a:p>
        </p:txBody>
      </p:sp>
      <p:sp>
        <p:nvSpPr>
          <p:cNvPr id="10244" name="矩形 3">
            <a:extLst>
              <a:ext uri="{FF2B5EF4-FFF2-40B4-BE49-F238E27FC236}">
                <a16:creationId xmlns:a16="http://schemas.microsoft.com/office/drawing/2014/main" xmlns="" id="{4F8D3011-898B-4A15-80BA-3213BEBF2B37}"/>
              </a:ext>
            </a:extLst>
          </p:cNvPr>
          <p:cNvSpPr>
            <a:spLocks noChangeArrowheads="1"/>
          </p:cNvSpPr>
          <p:nvPr/>
        </p:nvSpPr>
        <p:spPr bwMode="auto">
          <a:xfrm>
            <a:off x="288925" y="29241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df.values</a:t>
            </a:r>
            <a:endParaRPr lang="zh-TW" altLang="en-US" sz="2800" b="0" i="1">
              <a:solidFill>
                <a:schemeClr val="tx1"/>
              </a:solidFill>
            </a:endParaRPr>
          </a:p>
        </p:txBody>
      </p:sp>
      <p:pic>
        <p:nvPicPr>
          <p:cNvPr id="10245" name="Picture 6">
            <a:extLst>
              <a:ext uri="{FF2B5EF4-FFF2-40B4-BE49-F238E27FC236}">
                <a16:creationId xmlns:a16="http://schemas.microsoft.com/office/drawing/2014/main" xmlns="" id="{CCB0CEFB-3DA7-47EC-92CA-8F51B17D4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860800"/>
            <a:ext cx="3960813" cy="2308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xmlns="" id="{4847F946-7E3F-4296-BF4E-5F8F7C1B7FEA}"/>
              </a:ext>
            </a:extLst>
          </p:cNvPr>
          <p:cNvSpPr>
            <a:spLocks noGrp="1" noChangeArrowheads="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40D711A0-2BCF-46AC-953C-FB49164FD2A3}"/>
              </a:ext>
            </a:extLst>
          </p:cNvPr>
          <p:cNvSpPr>
            <a:spLocks noGrp="1"/>
          </p:cNvSpPr>
          <p:nvPr>
            <p:ph idx="1"/>
          </p:nvPr>
        </p:nvSpPr>
        <p:spPr/>
        <p:txBody>
          <a:bodyPr/>
          <a:lstStyle/>
          <a:p>
            <a:pPr>
              <a:defRPr/>
            </a:pPr>
            <a:r>
              <a:rPr lang="zh-TW" altLang="en-US" dirty="0"/>
              <a:t>範例</a:t>
            </a:r>
            <a:r>
              <a:rPr lang="en-US" altLang="zh-TW" dirty="0"/>
              <a:t>2-6</a:t>
            </a:r>
            <a:r>
              <a:rPr lang="zh-TW" altLang="en-US" dirty="0"/>
              <a:t> </a:t>
            </a:r>
            <a:r>
              <a:rPr lang="en-US" altLang="zh-TW" dirty="0" err="1"/>
              <a:t>DataFrame</a:t>
            </a:r>
            <a:r>
              <a:rPr lang="zh-TW" altLang="en-US" dirty="0"/>
              <a:t>的張量維度是二維</a:t>
            </a:r>
          </a:p>
          <a:p>
            <a:pPr lvl="1">
              <a:defRPr/>
            </a:pPr>
            <a:r>
              <a:rPr lang="zh-TW" altLang="en-US" dirty="0"/>
              <a:t>程式碼</a:t>
            </a:r>
          </a:p>
        </p:txBody>
      </p:sp>
      <p:sp>
        <p:nvSpPr>
          <p:cNvPr id="11268" name="矩形 3">
            <a:extLst>
              <a:ext uri="{FF2B5EF4-FFF2-40B4-BE49-F238E27FC236}">
                <a16:creationId xmlns:a16="http://schemas.microsoft.com/office/drawing/2014/main" xmlns="" id="{EE101934-A257-497D-9AB9-A7B34CE74082}"/>
              </a:ext>
            </a:extLst>
          </p:cNvPr>
          <p:cNvSpPr>
            <a:spLocks noChangeArrowheads="1"/>
          </p:cNvSpPr>
          <p:nvPr/>
        </p:nvSpPr>
        <p:spPr bwMode="auto">
          <a:xfrm>
            <a:off x="250825" y="2476500"/>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df.shape</a:t>
            </a:r>
            <a:endParaRPr lang="zh-TW" altLang="en-US" sz="2800" b="0" i="1">
              <a:solidFill>
                <a:schemeClr val="tx1"/>
              </a:solidFill>
            </a:endParaRPr>
          </a:p>
        </p:txBody>
      </p:sp>
      <p:pic>
        <p:nvPicPr>
          <p:cNvPr id="11269" name="Picture 6">
            <a:extLst>
              <a:ext uri="{FF2B5EF4-FFF2-40B4-BE49-F238E27FC236}">
                <a16:creationId xmlns:a16="http://schemas.microsoft.com/office/drawing/2014/main" xmlns="" id="{44721571-6FF0-4D75-B064-DCD415BB1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644900"/>
            <a:ext cx="1873250" cy="1089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a:extLst>
              <a:ext uri="{FF2B5EF4-FFF2-40B4-BE49-F238E27FC236}">
                <a16:creationId xmlns:a16="http://schemas.microsoft.com/office/drawing/2014/main" xmlns="" id="{C7F230CB-FD43-4779-B925-0232D7E4BEA2}"/>
              </a:ext>
            </a:extLst>
          </p:cNvPr>
          <p:cNvSpPr>
            <a:spLocks noGrp="1" noChangeArrowheads="1"/>
          </p:cNvSpPr>
          <p:nvPr>
            <p:ph type="title"/>
          </p:nvPr>
        </p:nvSpPr>
        <p:spPr/>
        <p:txBody>
          <a:bodyPr/>
          <a:lstStyle/>
          <a:p>
            <a:r>
              <a:rPr lang="en-US" altLang="zh-TW"/>
              <a:t>2-3 </a:t>
            </a:r>
            <a:r>
              <a:rPr lang="zh-TW" altLang="en-US"/>
              <a:t>一維和二維資料的差異</a:t>
            </a:r>
          </a:p>
        </p:txBody>
      </p:sp>
      <p:sp>
        <p:nvSpPr>
          <p:cNvPr id="3" name="內容版面配置區 2">
            <a:extLst>
              <a:ext uri="{FF2B5EF4-FFF2-40B4-BE49-F238E27FC236}">
                <a16:creationId xmlns:a16="http://schemas.microsoft.com/office/drawing/2014/main" xmlns="" id="{851FDA5A-5BD7-4A2A-BECE-778FEAFB2E5F}"/>
              </a:ext>
            </a:extLst>
          </p:cNvPr>
          <p:cNvSpPr>
            <a:spLocks noGrp="1"/>
          </p:cNvSpPr>
          <p:nvPr>
            <p:ph idx="1"/>
          </p:nvPr>
        </p:nvSpPr>
        <p:spPr/>
        <p:txBody>
          <a:bodyPr/>
          <a:lstStyle/>
          <a:p>
            <a:pPr>
              <a:defRPr/>
            </a:pPr>
            <a:r>
              <a:rPr lang="zh-TW" altLang="en-US" dirty="0"/>
              <a:t>範例</a:t>
            </a:r>
            <a:r>
              <a:rPr lang="en-US" altLang="zh-TW" dirty="0"/>
              <a:t>2-8</a:t>
            </a:r>
            <a:r>
              <a:rPr lang="zh-TW" altLang="en-US" dirty="0"/>
              <a:t>一維度的</a:t>
            </a:r>
            <a:r>
              <a:rPr lang="en-US" altLang="zh-TW" dirty="0"/>
              <a:t>Series</a:t>
            </a:r>
            <a:endParaRPr lang="zh-TW" altLang="en-US" dirty="0"/>
          </a:p>
          <a:p>
            <a:pPr lvl="1">
              <a:defRPr/>
            </a:pPr>
            <a:r>
              <a:rPr lang="zh-TW" altLang="en-US" dirty="0"/>
              <a:t>程式碼</a:t>
            </a:r>
          </a:p>
        </p:txBody>
      </p:sp>
      <p:sp>
        <p:nvSpPr>
          <p:cNvPr id="12292" name="矩形 3">
            <a:extLst>
              <a:ext uri="{FF2B5EF4-FFF2-40B4-BE49-F238E27FC236}">
                <a16:creationId xmlns:a16="http://schemas.microsoft.com/office/drawing/2014/main" xmlns="" id="{CDA27231-1188-48DC-A69E-F061A01E1870}"/>
              </a:ext>
            </a:extLst>
          </p:cNvPr>
          <p:cNvSpPr>
            <a:spLocks noChangeArrowheads="1"/>
          </p:cNvSpPr>
          <p:nvPr/>
        </p:nvSpPr>
        <p:spPr bwMode="auto">
          <a:xfrm>
            <a:off x="255588" y="2349500"/>
            <a:ext cx="8569325" cy="158273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s = pd.Series([1, 2, 3])</a:t>
            </a:r>
          </a:p>
          <a:p>
            <a:r>
              <a:rPr lang="en-US" altLang="zh-TW" sz="2800" b="0">
                <a:solidFill>
                  <a:schemeClr val="tx1"/>
                </a:solidFill>
              </a:rPr>
              <a:t>print(f's </a:t>
            </a:r>
            <a:r>
              <a:rPr lang="zh-TW" altLang="en-US" sz="2800" b="0">
                <a:solidFill>
                  <a:schemeClr val="tx1"/>
                </a:solidFill>
              </a:rPr>
              <a:t>的維度 </a:t>
            </a:r>
            <a:r>
              <a:rPr lang="en-US" altLang="zh-TW" sz="2800" b="0">
                <a:solidFill>
                  <a:schemeClr val="tx1"/>
                </a:solidFill>
              </a:rPr>
              <a:t>{s.shape}')</a:t>
            </a:r>
          </a:p>
          <a:p>
            <a:r>
              <a:rPr lang="en-US" altLang="zh-TW" sz="2800" b="0">
                <a:solidFill>
                  <a:schemeClr val="tx1"/>
                </a:solidFill>
              </a:rPr>
              <a:t>s</a:t>
            </a:r>
            <a:endParaRPr lang="zh-TW" altLang="en-US" sz="2800" b="0" i="1">
              <a:solidFill>
                <a:schemeClr val="tx1"/>
              </a:solidFill>
            </a:endParaRPr>
          </a:p>
        </p:txBody>
      </p:sp>
      <p:pic>
        <p:nvPicPr>
          <p:cNvPr id="12293" name="Picture 5">
            <a:extLst>
              <a:ext uri="{FF2B5EF4-FFF2-40B4-BE49-F238E27FC236}">
                <a16:creationId xmlns:a16="http://schemas.microsoft.com/office/drawing/2014/main" xmlns="" id="{327DA6FA-9495-46A3-AF49-A4C4DC8A4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050" y="3573463"/>
            <a:ext cx="2592388" cy="282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xmlns="" id="{0D883E54-A01B-417A-9DE7-E826E710B956}"/>
              </a:ext>
            </a:extLst>
          </p:cNvPr>
          <p:cNvSpPr>
            <a:spLocks noGrp="1" noChangeArrowheads="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337D0878-3569-4533-AB7F-8AEB8E3A79D8}"/>
              </a:ext>
            </a:extLst>
          </p:cNvPr>
          <p:cNvSpPr>
            <a:spLocks noGrp="1"/>
          </p:cNvSpPr>
          <p:nvPr>
            <p:ph idx="1"/>
          </p:nvPr>
        </p:nvSpPr>
        <p:spPr/>
        <p:txBody>
          <a:bodyPr/>
          <a:lstStyle/>
          <a:p>
            <a:pPr>
              <a:defRPr/>
            </a:pPr>
            <a:r>
              <a:rPr lang="zh-TW" altLang="en-US" dirty="0"/>
              <a:t>範例</a:t>
            </a:r>
            <a:r>
              <a:rPr lang="en-US" altLang="zh-TW" dirty="0"/>
              <a:t>2-9 </a:t>
            </a:r>
            <a:r>
              <a:rPr lang="zh-TW" altLang="en-US" dirty="0"/>
              <a:t>將一維的</a:t>
            </a:r>
            <a:r>
              <a:rPr lang="en-US" altLang="zh-TW" dirty="0"/>
              <a:t>Series</a:t>
            </a:r>
            <a:r>
              <a:rPr lang="zh-TW" altLang="en-US" dirty="0"/>
              <a:t>轉成二維的</a:t>
            </a:r>
            <a:r>
              <a:rPr lang="en-US" altLang="zh-TW" dirty="0" err="1"/>
              <a:t>DataFrame</a:t>
            </a:r>
            <a:endParaRPr lang="zh-TW" altLang="en-US" dirty="0"/>
          </a:p>
          <a:p>
            <a:pPr lvl="1">
              <a:defRPr/>
            </a:pPr>
            <a:r>
              <a:rPr lang="zh-TW" altLang="en-US" dirty="0"/>
              <a:t>程式碼</a:t>
            </a:r>
          </a:p>
        </p:txBody>
      </p:sp>
      <p:sp>
        <p:nvSpPr>
          <p:cNvPr id="13316" name="矩形 3">
            <a:extLst>
              <a:ext uri="{FF2B5EF4-FFF2-40B4-BE49-F238E27FC236}">
                <a16:creationId xmlns:a16="http://schemas.microsoft.com/office/drawing/2014/main" xmlns="" id="{BF11023E-452E-46CA-AB09-A6F9963395DE}"/>
              </a:ext>
            </a:extLst>
          </p:cNvPr>
          <p:cNvSpPr>
            <a:spLocks noChangeArrowheads="1"/>
          </p:cNvSpPr>
          <p:nvPr/>
        </p:nvSpPr>
        <p:spPr bwMode="auto">
          <a:xfrm>
            <a:off x="255588" y="2997200"/>
            <a:ext cx="5324475" cy="158273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 = s.to_frame()</a:t>
            </a:r>
          </a:p>
          <a:p>
            <a:r>
              <a:rPr lang="en-US" altLang="zh-TW" sz="2800" b="0">
                <a:solidFill>
                  <a:schemeClr val="tx1"/>
                </a:solidFill>
              </a:rPr>
              <a:t>print(f'd </a:t>
            </a:r>
            <a:r>
              <a:rPr lang="zh-TW" altLang="en-US" sz="2800" b="0">
                <a:solidFill>
                  <a:schemeClr val="tx1"/>
                </a:solidFill>
              </a:rPr>
              <a:t>的維度 </a:t>
            </a:r>
            <a:r>
              <a:rPr lang="en-US" altLang="zh-TW" sz="2800" b="0">
                <a:solidFill>
                  <a:schemeClr val="tx1"/>
                </a:solidFill>
              </a:rPr>
              <a:t>{d.shape}')</a:t>
            </a:r>
          </a:p>
          <a:p>
            <a:r>
              <a:rPr lang="en-US" altLang="zh-TW" sz="2800" b="0">
                <a:solidFill>
                  <a:schemeClr val="tx1"/>
                </a:solidFill>
              </a:rPr>
              <a:t>d</a:t>
            </a:r>
            <a:endParaRPr lang="zh-TW" altLang="en-US" sz="2800" b="0" i="1">
              <a:solidFill>
                <a:schemeClr val="tx1"/>
              </a:solidFill>
            </a:endParaRPr>
          </a:p>
        </p:txBody>
      </p:sp>
      <p:pic>
        <p:nvPicPr>
          <p:cNvPr id="13317" name="Picture 6">
            <a:extLst>
              <a:ext uri="{FF2B5EF4-FFF2-40B4-BE49-F238E27FC236}">
                <a16:creationId xmlns:a16="http://schemas.microsoft.com/office/drawing/2014/main" xmlns="" id="{34263F2C-2050-4323-8DD6-E0C3B4CEF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3141663"/>
            <a:ext cx="2520950" cy="287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theme/theme1.xml><?xml version="1.0" encoding="utf-8"?>
<a:theme xmlns:a="http://schemas.openxmlformats.org/drawingml/2006/main" name="1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TotalTime>
  <Words>755</Words>
  <Application>Microsoft Office PowerPoint</Application>
  <PresentationFormat>如螢幕大小 (4:3)</PresentationFormat>
  <Paragraphs>164</Paragraphs>
  <Slides>43</Slides>
  <Notes>0</Notes>
  <HiddenSlides>0</HiddenSlides>
  <MMClips>0</MMClips>
  <ScaleCrop>false</ScaleCrop>
  <HeadingPairs>
    <vt:vector size="4" baseType="variant">
      <vt:variant>
        <vt:lpstr>佈景主題</vt:lpstr>
      </vt:variant>
      <vt:variant>
        <vt:i4>1</vt:i4>
      </vt:variant>
      <vt:variant>
        <vt:lpstr>投影片標題</vt:lpstr>
      </vt:variant>
      <vt:variant>
        <vt:i4>43</vt:i4>
      </vt:variant>
    </vt:vector>
  </HeadingPairs>
  <TitlesOfParts>
    <vt:vector size="44" baseType="lpstr">
      <vt:lpstr>1_大專書</vt:lpstr>
      <vt:lpstr>第2章　Pandas DataFrame介紹</vt:lpstr>
      <vt:lpstr>2-1 創立DataFrame</vt:lpstr>
      <vt:lpstr>PowerPoint 簡報</vt:lpstr>
      <vt:lpstr>2-2 DataFrame裡幾個重要的屬性 （attributes）</vt:lpstr>
      <vt:lpstr>PowerPoint 簡報</vt:lpstr>
      <vt:lpstr>PowerPoint 簡報</vt:lpstr>
      <vt:lpstr>PowerPoint 簡報</vt:lpstr>
      <vt:lpstr>2-3 一維和二維資料的差異</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2-4 Nan 介紹</vt:lpstr>
      <vt:lpstr>PowerPoint 簡報</vt:lpstr>
      <vt:lpstr>2-4-1　計算DataFrame裡有幾個遺漏值</vt:lpstr>
      <vt:lpstr>PowerPoint 簡報</vt:lpstr>
      <vt:lpstr>PowerPoint 簡報</vt:lpstr>
      <vt:lpstr>PowerPoint 簡報</vt:lpstr>
      <vt:lpstr>PowerPoint 簡報</vt:lpstr>
      <vt:lpstr>PowerPoint 簡報</vt:lpstr>
      <vt:lpstr>2-5 如何定位和讀取DataFrame裡的元素</vt:lpstr>
      <vt:lpstr>PowerPoint 簡報</vt:lpstr>
      <vt:lpstr>PowerPoint 簡報</vt:lpstr>
      <vt:lpstr>PowerPoint 簡報</vt:lpstr>
      <vt:lpstr>PowerPoint 簡報</vt:lpstr>
      <vt:lpstr>2-5-2　列索引鍵取值</vt:lpstr>
      <vt:lpstr>PowerPoint 簡報</vt:lpstr>
      <vt:lpstr>PowerPoint 簡報</vt:lpstr>
      <vt:lpstr>PowerPoint 簡報</vt:lpstr>
      <vt:lpstr>PowerPoint 簡報</vt:lpstr>
      <vt:lpstr>PowerPoint 簡報</vt:lpstr>
      <vt:lpstr>2-6　介紹axis的觀念</vt:lpstr>
      <vt:lpstr>PowerPoint 簡報</vt:lpstr>
      <vt:lpstr>2-7　篩選資料</vt:lpstr>
      <vt:lpstr>PowerPoint 簡報</vt:lpstr>
      <vt:lpstr>PowerPoint 簡報</vt:lpstr>
      <vt:lpstr>2-8　用apply()讓資料處理更簡單</vt:lpstr>
      <vt:lpstr>PowerPoint 簡報</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c32</dc:creator>
  <cp:lastModifiedBy>admin</cp:lastModifiedBy>
  <cp:revision>106</cp:revision>
  <cp:lastPrinted>2017-09-04T05:54:22Z</cp:lastPrinted>
  <dcterms:created xsi:type="dcterms:W3CDTF">2016-03-18T02:43:46Z</dcterms:created>
  <dcterms:modified xsi:type="dcterms:W3CDTF">2021-01-26T08:25:17Z</dcterms:modified>
</cp:coreProperties>
</file>