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handoutMasterIdLst>
    <p:handoutMasterId r:id="rId35"/>
  </p:handoutMasterIdLst>
  <p:sldIdLst>
    <p:sldId id="256" r:id="rId2"/>
    <p:sldId id="331" r:id="rId3"/>
    <p:sldId id="287" r:id="rId4"/>
    <p:sldId id="288" r:id="rId5"/>
    <p:sldId id="289" r:id="rId6"/>
    <p:sldId id="291" r:id="rId7"/>
    <p:sldId id="334" r:id="rId8"/>
    <p:sldId id="293" r:id="rId9"/>
    <p:sldId id="294" r:id="rId10"/>
    <p:sldId id="295" r:id="rId11"/>
    <p:sldId id="292" r:id="rId12"/>
    <p:sldId id="296" r:id="rId13"/>
    <p:sldId id="298" r:id="rId14"/>
    <p:sldId id="299" r:id="rId15"/>
    <p:sldId id="300" r:id="rId16"/>
    <p:sldId id="301" r:id="rId17"/>
    <p:sldId id="302" r:id="rId18"/>
    <p:sldId id="304" r:id="rId19"/>
    <p:sldId id="305" r:id="rId20"/>
    <p:sldId id="306" r:id="rId21"/>
    <p:sldId id="307" r:id="rId22"/>
    <p:sldId id="344" r:id="rId23"/>
    <p:sldId id="346" r:id="rId24"/>
    <p:sldId id="348" r:id="rId25"/>
    <p:sldId id="351" r:id="rId26"/>
    <p:sldId id="350" r:id="rId27"/>
    <p:sldId id="311" r:id="rId28"/>
    <p:sldId id="312" r:id="rId29"/>
    <p:sldId id="313" r:id="rId30"/>
    <p:sldId id="352" r:id="rId31"/>
    <p:sldId id="314" r:id="rId32"/>
    <p:sldId id="353" r:id="rId33"/>
    <p:sldId id="315" r:id="rId34"/>
  </p:sldIdLst>
  <p:sldSz cx="9144000" cy="6858000" type="screen4x3"/>
  <p:notesSz cx="6864350" cy="9996488"/>
  <p:defaultTextStyle>
    <a:defPPr>
      <a:defRPr lang="zh-TW"/>
    </a:defPPr>
    <a:lvl1pPr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1pPr>
    <a:lvl2pPr marL="4572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2pPr>
    <a:lvl3pPr marL="9144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3pPr>
    <a:lvl4pPr marL="13716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4pPr>
    <a:lvl5pPr marL="1828800" algn="l" rtl="0" eaLnBrk="0" fontAlgn="base" hangingPunct="0">
      <a:spcBef>
        <a:spcPct val="0"/>
      </a:spcBef>
      <a:spcAft>
        <a:spcPct val="0"/>
      </a:spcAft>
      <a:defRPr kumimoji="1" sz="2000" b="1" kern="1200">
        <a:solidFill>
          <a:schemeClr val="bg1"/>
        </a:solidFill>
        <a:latin typeface="Times New Roman" panose="02020603050405020304" pitchFamily="18" charset="0"/>
        <a:ea typeface="標楷體" pitchFamily="65" charset="-120"/>
        <a:cs typeface="+mn-cs"/>
      </a:defRPr>
    </a:lvl5pPr>
    <a:lvl6pPr marL="22860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6pPr>
    <a:lvl7pPr marL="27432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7pPr>
    <a:lvl8pPr marL="32004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8pPr>
    <a:lvl9pPr marL="3657600" algn="l" defTabSz="914400" rtl="0" eaLnBrk="1" latinLnBrk="0" hangingPunct="1">
      <a:defRPr kumimoji="1" sz="2000" b="1" kern="1200">
        <a:solidFill>
          <a:schemeClr val="bg1"/>
        </a:solidFill>
        <a:latin typeface="Times New Roman" panose="02020603050405020304" pitchFamily="18" charset="0"/>
        <a:ea typeface="標楷體" pitchFamily="65" charset="-120"/>
        <a:cs typeface="+mn-cs"/>
      </a:defRPr>
    </a:lvl9pPr>
  </p:defaultTextStyle>
  <p:extLst>
    <p:ext uri="{EFAFB233-063F-42B5-8137-9DF3F51BA10A}">
      <p15:sldGuideLst xmlns:p15="http://schemas.microsoft.com/office/powerpoint/2012/main" xmlns="">
        <p15:guide id="1" orient="horz" pos="845">
          <p15:clr>
            <a:srgbClr val="A4A3A4"/>
          </p15:clr>
        </p15:guide>
        <p15:guide id="2" orient="horz" pos="346">
          <p15:clr>
            <a:srgbClr val="A4A3A4"/>
          </p15:clr>
        </p15:guide>
        <p15:guide id="3" pos="2789">
          <p15:clr>
            <a:srgbClr val="A4A3A4"/>
          </p15:clr>
        </p15:guide>
        <p15:guide id="4" pos="113">
          <p15:clr>
            <a:srgbClr val="A4A3A4"/>
          </p15:clr>
        </p15:guide>
      </p15:sldGuideLst>
    </p:ext>
    <p:ext uri="{2D200454-40CA-4A62-9FC3-DE9A4176ACB9}">
      <p15:notesGuideLst xmlns:p15="http://schemas.microsoft.com/office/powerpoint/2012/main" xmlns="">
        <p15:guide id="1" orient="horz" pos="3148">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7" autoAdjust="0"/>
    <p:restoredTop sz="94660" autoAdjust="0"/>
  </p:normalViewPr>
  <p:slideViewPr>
    <p:cSldViewPr>
      <p:cViewPr>
        <p:scale>
          <a:sx n="58" d="100"/>
          <a:sy n="58" d="100"/>
        </p:scale>
        <p:origin x="-1716" y="-390"/>
      </p:cViewPr>
      <p:guideLst>
        <p:guide orient="horz" pos="845"/>
        <p:guide orient="horz" pos="346"/>
        <p:guide pos="2789"/>
        <p:guide pos="113"/>
      </p:guideLst>
    </p:cSldViewPr>
  </p:slideViewPr>
  <p:notesTextViewPr>
    <p:cViewPr>
      <p:scale>
        <a:sx n="100" d="100"/>
        <a:sy n="100" d="100"/>
      </p:scale>
      <p:origin x="0" y="0"/>
    </p:cViewPr>
  </p:notesTextViewPr>
  <p:notesViewPr>
    <p:cSldViewPr>
      <p:cViewPr varScale="1">
        <p:scale>
          <a:sx n="28" d="100"/>
          <a:sy n="28" d="100"/>
        </p:scale>
        <p:origin x="-1531" y="-82"/>
      </p:cViewPr>
      <p:guideLst>
        <p:guide orient="horz" pos="3148"/>
        <p:guide pos="216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olo" userId="1d091efc-b69f-4036-822f-aacf65787f8d" providerId="ADAL" clId="{9A9CA193-477B-3644-B4FB-05AF418E1AAE}"/>
    <pc:docChg chg="undo custSel modSld">
      <pc:chgData name="spolo" userId="1d091efc-b69f-4036-822f-aacf65787f8d" providerId="ADAL" clId="{9A9CA193-477B-3644-B4FB-05AF418E1AAE}" dt="2020-12-06T05:46:06.218" v="51" actId="20577"/>
      <pc:docMkLst>
        <pc:docMk/>
      </pc:docMkLst>
      <pc:sldChg chg="addSp delSp modSp">
        <pc:chgData name="spolo" userId="1d091efc-b69f-4036-822f-aacf65787f8d" providerId="ADAL" clId="{9A9CA193-477B-3644-B4FB-05AF418E1AAE}" dt="2020-12-06T05:41:28.847" v="16" actId="20577"/>
        <pc:sldMkLst>
          <pc:docMk/>
          <pc:sldMk cId="0" sldId="291"/>
        </pc:sldMkLst>
        <pc:spChg chg="add del">
          <ac:chgData name="spolo" userId="1d091efc-b69f-4036-822f-aacf65787f8d" providerId="ADAL" clId="{9A9CA193-477B-3644-B4FB-05AF418E1AAE}" dt="2020-12-06T05:41:18.115" v="10" actId="478"/>
          <ac:spMkLst>
            <pc:docMk/>
            <pc:sldMk cId="0" sldId="291"/>
            <ac:spMk id="3" creationId="{F0EEC7C2-C2C8-454F-BBBB-633916183804}"/>
          </ac:spMkLst>
        </pc:spChg>
        <pc:spChg chg="add del mod">
          <ac:chgData name="spolo" userId="1d091efc-b69f-4036-822f-aacf65787f8d" providerId="ADAL" clId="{9A9CA193-477B-3644-B4FB-05AF418E1AAE}" dt="2020-12-06T05:41:18.115" v="10" actId="478"/>
          <ac:spMkLst>
            <pc:docMk/>
            <pc:sldMk cId="0" sldId="291"/>
            <ac:spMk id="4" creationId="{864B6319-2FB3-D145-B4BC-F1DD9F6AC158}"/>
          </ac:spMkLst>
        </pc:spChg>
        <pc:spChg chg="mod">
          <ac:chgData name="spolo" userId="1d091efc-b69f-4036-822f-aacf65787f8d" providerId="ADAL" clId="{9A9CA193-477B-3644-B4FB-05AF418E1AAE}" dt="2020-12-06T05:41:28.847" v="16" actId="20577"/>
          <ac:spMkLst>
            <pc:docMk/>
            <pc:sldMk cId="0" sldId="291"/>
            <ac:spMk id="15363" creationId="{547A8224-9A0E-44F4-B728-7AB5BCBFC0B2}"/>
          </ac:spMkLst>
        </pc:spChg>
      </pc:sldChg>
      <pc:sldChg chg="modSp">
        <pc:chgData name="spolo" userId="1d091efc-b69f-4036-822f-aacf65787f8d" providerId="ADAL" clId="{9A9CA193-477B-3644-B4FB-05AF418E1AAE}" dt="2020-12-06T05:43:43.474" v="34" actId="20577"/>
        <pc:sldMkLst>
          <pc:docMk/>
          <pc:sldMk cId="0" sldId="305"/>
        </pc:sldMkLst>
        <pc:spChg chg="mod">
          <ac:chgData name="spolo" userId="1d091efc-b69f-4036-822f-aacf65787f8d" providerId="ADAL" clId="{9A9CA193-477B-3644-B4FB-05AF418E1AAE}" dt="2020-12-06T05:43:43.474" v="34" actId="20577"/>
          <ac:spMkLst>
            <pc:docMk/>
            <pc:sldMk cId="0" sldId="305"/>
            <ac:spMk id="33795" creationId="{9534D0E4-1F76-47E1-BD47-28596DA81C44}"/>
          </ac:spMkLst>
        </pc:spChg>
      </pc:sldChg>
      <pc:sldChg chg="modSp">
        <pc:chgData name="spolo" userId="1d091efc-b69f-4036-822f-aacf65787f8d" providerId="ADAL" clId="{9A9CA193-477B-3644-B4FB-05AF418E1AAE}" dt="2020-12-06T05:45:17.341" v="40" actId="20577"/>
        <pc:sldMkLst>
          <pc:docMk/>
          <pc:sldMk cId="0" sldId="307"/>
        </pc:sldMkLst>
        <pc:spChg chg="mod">
          <ac:chgData name="spolo" userId="1d091efc-b69f-4036-822f-aacf65787f8d" providerId="ADAL" clId="{9A9CA193-477B-3644-B4FB-05AF418E1AAE}" dt="2020-12-06T05:45:17.341" v="40" actId="20577"/>
          <ac:spMkLst>
            <pc:docMk/>
            <pc:sldMk cId="0" sldId="307"/>
            <ac:spMk id="37891" creationId="{3389189A-E665-4251-AFBF-9C7568F04A57}"/>
          </ac:spMkLst>
        </pc:spChg>
      </pc:sldChg>
      <pc:sldChg chg="modSp">
        <pc:chgData name="spolo" userId="1d091efc-b69f-4036-822f-aacf65787f8d" providerId="ADAL" clId="{9A9CA193-477B-3644-B4FB-05AF418E1AAE}" dt="2020-12-06T05:45:29.484" v="41" actId="20577"/>
        <pc:sldMkLst>
          <pc:docMk/>
          <pc:sldMk cId="0" sldId="344"/>
        </pc:sldMkLst>
        <pc:spChg chg="mod">
          <ac:chgData name="spolo" userId="1d091efc-b69f-4036-822f-aacf65787f8d" providerId="ADAL" clId="{9A9CA193-477B-3644-B4FB-05AF418E1AAE}" dt="2020-12-06T05:45:29.484" v="41" actId="20577"/>
          <ac:spMkLst>
            <pc:docMk/>
            <pc:sldMk cId="0" sldId="344"/>
            <ac:spMk id="38915" creationId="{DA872B7C-C780-426E-81EE-35F9BDF96AB7}"/>
          </ac:spMkLst>
        </pc:spChg>
      </pc:sldChg>
      <pc:sldChg chg="modSp">
        <pc:chgData name="spolo" userId="1d091efc-b69f-4036-822f-aacf65787f8d" providerId="ADAL" clId="{9A9CA193-477B-3644-B4FB-05AF418E1AAE}" dt="2020-12-06T05:45:58.491" v="46" actId="20577"/>
        <pc:sldMkLst>
          <pc:docMk/>
          <pc:sldMk cId="0" sldId="346"/>
        </pc:sldMkLst>
        <pc:spChg chg="mod">
          <ac:chgData name="spolo" userId="1d091efc-b69f-4036-822f-aacf65787f8d" providerId="ADAL" clId="{9A9CA193-477B-3644-B4FB-05AF418E1AAE}" dt="2020-12-06T05:45:58.491" v="46" actId="20577"/>
          <ac:spMkLst>
            <pc:docMk/>
            <pc:sldMk cId="0" sldId="346"/>
            <ac:spMk id="39939" creationId="{76E805C8-0D8C-4337-B9B7-D6EB2482D8B5}"/>
          </ac:spMkLst>
        </pc:spChg>
      </pc:sldChg>
      <pc:sldChg chg="modSp">
        <pc:chgData name="spolo" userId="1d091efc-b69f-4036-822f-aacf65787f8d" providerId="ADAL" clId="{9A9CA193-477B-3644-B4FB-05AF418E1AAE}" dt="2020-12-06T05:46:06.218" v="51" actId="20577"/>
        <pc:sldMkLst>
          <pc:docMk/>
          <pc:sldMk cId="0" sldId="348"/>
        </pc:sldMkLst>
        <pc:spChg chg="mod">
          <ac:chgData name="spolo" userId="1d091efc-b69f-4036-822f-aacf65787f8d" providerId="ADAL" clId="{9A9CA193-477B-3644-B4FB-05AF418E1AAE}" dt="2020-12-06T05:46:06.218" v="51" actId="20577"/>
          <ac:spMkLst>
            <pc:docMk/>
            <pc:sldMk cId="0" sldId="348"/>
            <ac:spMk id="40963" creationId="{AB50CF30-1FDA-4C89-9D36-6517CD68A3C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9FFF5D73-0BA4-41EF-8AAA-1F30366057C7}"/>
              </a:ext>
            </a:extLst>
          </p:cNvPr>
          <p:cNvSpPr>
            <a:spLocks noGrp="1" noChangeArrowheads="1"/>
          </p:cNvSpPr>
          <p:nvPr>
            <p:ph type="hdr" sz="quarter"/>
          </p:nvPr>
        </p:nvSpPr>
        <p:spPr bwMode="auto">
          <a:xfrm>
            <a:off x="0" y="0"/>
            <a:ext cx="29749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t" anchorCtr="0" compatLnSpc="1">
            <a:prstTxWarp prst="textNoShape">
              <a:avLst/>
            </a:prstTxWarp>
          </a:bodyPr>
          <a:lstStyle>
            <a:lvl1pP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5" name="Rectangle 3">
            <a:extLst>
              <a:ext uri="{FF2B5EF4-FFF2-40B4-BE49-F238E27FC236}">
                <a16:creationId xmlns:a16="http://schemas.microsoft.com/office/drawing/2014/main" xmlns="" id="{F1D1550B-6B4B-4437-A7D1-843A3A1E3D4C}"/>
              </a:ext>
            </a:extLst>
          </p:cNvPr>
          <p:cNvSpPr>
            <a:spLocks noGrp="1" noChangeArrowheads="1"/>
          </p:cNvSpPr>
          <p:nvPr>
            <p:ph type="dt" sz="quarter" idx="1"/>
          </p:nvPr>
        </p:nvSpPr>
        <p:spPr bwMode="auto">
          <a:xfrm>
            <a:off x="3887788" y="0"/>
            <a:ext cx="2974975"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t" anchorCtr="0" compatLnSpc="1">
            <a:prstTxWarp prst="textNoShape">
              <a:avLst/>
            </a:prstTxWarp>
          </a:bodyPr>
          <a:lstStyle>
            <a:lvl1pPr algn="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6" name="Rectangle 4">
            <a:extLst>
              <a:ext uri="{FF2B5EF4-FFF2-40B4-BE49-F238E27FC236}">
                <a16:creationId xmlns:a16="http://schemas.microsoft.com/office/drawing/2014/main" xmlns="" id="{16A4233D-18A7-4114-B1CC-ADDFF78AAA66}"/>
              </a:ext>
            </a:extLst>
          </p:cNvPr>
          <p:cNvSpPr>
            <a:spLocks noGrp="1" noChangeArrowheads="1"/>
          </p:cNvSpPr>
          <p:nvPr>
            <p:ph type="ftr" sz="quarter" idx="2"/>
          </p:nvPr>
        </p:nvSpPr>
        <p:spPr bwMode="auto">
          <a:xfrm>
            <a:off x="0" y="9494838"/>
            <a:ext cx="297497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b" anchorCtr="0" compatLnSpc="1">
            <a:prstTxWarp prst="textNoShape">
              <a:avLst/>
            </a:prstTxWarp>
          </a:bodyPr>
          <a:lstStyle>
            <a:lvl1pPr eaLnBrk="1" hangingPunct="1">
              <a:defRPr sz="1300" b="0">
                <a:solidFill>
                  <a:schemeClr val="tx1"/>
                </a:solidFill>
                <a:latin typeface="Arial" charset="0"/>
                <a:ea typeface="新細明體" pitchFamily="18" charset="-120"/>
              </a:defRPr>
            </a:lvl1pPr>
          </a:lstStyle>
          <a:p>
            <a:pPr>
              <a:defRPr/>
            </a:pPr>
            <a:endParaRPr lang="en-US" altLang="zh-TW"/>
          </a:p>
        </p:txBody>
      </p:sp>
      <p:sp>
        <p:nvSpPr>
          <p:cNvPr id="69637" name="Rectangle 5">
            <a:extLst>
              <a:ext uri="{FF2B5EF4-FFF2-40B4-BE49-F238E27FC236}">
                <a16:creationId xmlns:a16="http://schemas.microsoft.com/office/drawing/2014/main" xmlns="" id="{6FEFE683-7163-4250-81BE-75104ADE559C}"/>
              </a:ext>
            </a:extLst>
          </p:cNvPr>
          <p:cNvSpPr>
            <a:spLocks noGrp="1" noChangeArrowheads="1"/>
          </p:cNvSpPr>
          <p:nvPr>
            <p:ph type="sldNum" sz="quarter" idx="3"/>
          </p:nvPr>
        </p:nvSpPr>
        <p:spPr bwMode="auto">
          <a:xfrm>
            <a:off x="3887788" y="9494838"/>
            <a:ext cx="297497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41" tIns="48171" rIns="96341" bIns="48171" numCol="1" anchor="b" anchorCtr="0" compatLnSpc="1">
            <a:prstTxWarp prst="textNoShape">
              <a:avLst/>
            </a:prstTxWarp>
          </a:bodyPr>
          <a:lstStyle>
            <a:lvl1pPr algn="r" eaLnBrk="1" hangingPunct="1">
              <a:defRPr sz="1300" b="0">
                <a:solidFill>
                  <a:schemeClr val="tx1"/>
                </a:solidFill>
                <a:latin typeface="Arial" panose="020B0604020202020204" pitchFamily="34" charset="0"/>
                <a:ea typeface="新細明體" panose="02020500000000000000" pitchFamily="18" charset="-120"/>
              </a:defRPr>
            </a:lvl1pPr>
          </a:lstStyle>
          <a:p>
            <a:fld id="{9BE9B4AF-B77A-4E46-88A4-C7E077A6FBCE}" type="slidenum">
              <a:rPr lang="en-US" altLang="zh-TW"/>
              <a:pPr/>
              <a:t>‹#›</a:t>
            </a:fld>
            <a:endParaRPr lang="en-US" altLang="zh-TW"/>
          </a:p>
        </p:txBody>
      </p:sp>
    </p:spTree>
    <p:extLst>
      <p:ext uri="{BB962C8B-B14F-4D97-AF65-F5344CB8AC3E}">
        <p14:creationId xmlns:p14="http://schemas.microsoft.com/office/powerpoint/2010/main" val="9325707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2395170261"/>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061982942"/>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378575" y="549275"/>
            <a:ext cx="2065338" cy="58324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79388" y="549275"/>
            <a:ext cx="6046787" cy="58324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934143059"/>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534164104"/>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extLst>
      <p:ext uri="{BB962C8B-B14F-4D97-AF65-F5344CB8AC3E}">
        <p14:creationId xmlns:p14="http://schemas.microsoft.com/office/powerpoint/2010/main" val="4172920378"/>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79388" y="1341438"/>
            <a:ext cx="4056062"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387850" y="1341438"/>
            <a:ext cx="4056063"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913858751"/>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88063512"/>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1055509252"/>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9644317"/>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3437256025"/>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extLst>
      <p:ext uri="{BB962C8B-B14F-4D97-AF65-F5344CB8AC3E}">
        <p14:creationId xmlns:p14="http://schemas.microsoft.com/office/powerpoint/2010/main" val="3227816911"/>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1" descr="C:\Users\chwa\Desktop\06414007-PPT.jpg">
            <a:extLst>
              <a:ext uri="{FF2B5EF4-FFF2-40B4-BE49-F238E27FC236}">
                <a16:creationId xmlns:a16="http://schemas.microsoft.com/office/drawing/2014/main" xmlns="" id="{FE1D9FBB-8720-4204-9E32-776B02634F4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142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a:extLst>
              <a:ext uri="{FF2B5EF4-FFF2-40B4-BE49-F238E27FC236}">
                <a16:creationId xmlns:a16="http://schemas.microsoft.com/office/drawing/2014/main" xmlns="" id="{E7753D94-2A9C-4358-A78B-58DEBE5E8D83}"/>
              </a:ext>
            </a:extLst>
          </p:cNvPr>
          <p:cNvSpPr txBox="1">
            <a:spLocks noChangeArrowheads="1"/>
          </p:cNvSpPr>
          <p:nvPr/>
        </p:nvSpPr>
        <p:spPr bwMode="auto">
          <a:xfrm>
            <a:off x="4221163" y="6526213"/>
            <a:ext cx="666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pPr algn="ctr" eaLnBrk="1" hangingPunct="1"/>
            <a:r>
              <a:rPr lang="zh-TW" altLang="en-US" sz="1200" b="0">
                <a:solidFill>
                  <a:schemeClr val="tx1"/>
                </a:solidFill>
              </a:rPr>
              <a:t>第</a:t>
            </a:r>
            <a:fld id="{475FA60A-1DFB-418F-B157-775D98CEF13E}" type="slidenum">
              <a:rPr lang="zh-TW" altLang="en-US" sz="1200" b="0">
                <a:solidFill>
                  <a:schemeClr val="tx1"/>
                </a:solidFill>
              </a:rPr>
              <a:pPr algn="ctr" eaLnBrk="1" hangingPunct="1"/>
              <a:t>‹#›</a:t>
            </a:fld>
            <a:r>
              <a:rPr lang="zh-TW" altLang="en-US" sz="1200" b="0">
                <a:solidFill>
                  <a:schemeClr val="tx1"/>
                </a:solidFill>
              </a:rPr>
              <a:t>頁</a:t>
            </a:r>
            <a:endParaRPr lang="zh-TW" altLang="en-US" sz="1800" b="0">
              <a:solidFill>
                <a:schemeClr val="tx1"/>
              </a:solidFill>
              <a:latin typeface="Arial" panose="020B0604020202020204" pitchFamily="34" charset="0"/>
              <a:ea typeface="新細明體" panose="02020500000000000000" pitchFamily="18" charset="-120"/>
            </a:endParaRPr>
          </a:p>
        </p:txBody>
      </p:sp>
      <p:sp>
        <p:nvSpPr>
          <p:cNvPr id="1028" name="Rectangle 3">
            <a:extLst>
              <a:ext uri="{FF2B5EF4-FFF2-40B4-BE49-F238E27FC236}">
                <a16:creationId xmlns:a16="http://schemas.microsoft.com/office/drawing/2014/main" xmlns="" id="{4421F04C-E6B2-427C-9230-165CB8A953C5}"/>
              </a:ext>
            </a:extLst>
          </p:cNvPr>
          <p:cNvSpPr>
            <a:spLocks noGrp="1" noChangeArrowheads="1"/>
          </p:cNvSpPr>
          <p:nvPr>
            <p:ph type="title"/>
          </p:nvPr>
        </p:nvSpPr>
        <p:spPr bwMode="auto">
          <a:xfrm>
            <a:off x="179388" y="549275"/>
            <a:ext cx="82645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6564" name="Rectangle 4">
            <a:extLst>
              <a:ext uri="{FF2B5EF4-FFF2-40B4-BE49-F238E27FC236}">
                <a16:creationId xmlns:a16="http://schemas.microsoft.com/office/drawing/2014/main" xmlns="" id="{CFCF7EC6-7A63-46AE-850C-8BF1FAD9D7EE}"/>
              </a:ext>
            </a:extLst>
          </p:cNvPr>
          <p:cNvSpPr>
            <a:spLocks noGrp="1" noChangeArrowheads="1"/>
          </p:cNvSpPr>
          <p:nvPr>
            <p:ph type="body" idx="1"/>
          </p:nvPr>
        </p:nvSpPr>
        <p:spPr bwMode="auto">
          <a:xfrm>
            <a:off x="179388" y="1341438"/>
            <a:ext cx="8264525"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n-n-n	</a:t>
            </a:r>
            <a:r>
              <a:rPr lang="zh-TW" altLang="en-US"/>
              <a:t>小小節按一下以編輯母片以編輯母片以編輯母片以編輯母片以編輯母片</a:t>
            </a:r>
          </a:p>
          <a:p>
            <a:pPr lvl="1"/>
            <a:r>
              <a:rPr lang="zh-TW" altLang="en-US"/>
              <a:t>一般內文</a:t>
            </a:r>
            <a:r>
              <a:rPr lang="en-US" altLang="zh-TW"/>
              <a:t>(</a:t>
            </a:r>
            <a:r>
              <a:rPr lang="zh-TW" altLang="en-US"/>
              <a:t>按一次</a:t>
            </a:r>
            <a:r>
              <a:rPr lang="en-US" altLang="zh-TW"/>
              <a:t>Tab</a:t>
            </a:r>
            <a:r>
              <a:rPr lang="zh-TW" altLang="en-US"/>
              <a:t>空</a:t>
            </a:r>
            <a:r>
              <a:rPr lang="en-US" altLang="zh-TW"/>
              <a:t>2</a:t>
            </a:r>
            <a:r>
              <a:rPr lang="zh-TW" altLang="en-US"/>
              <a:t>格</a:t>
            </a:r>
            <a:r>
              <a:rPr lang="en-US" altLang="zh-TW"/>
              <a:t>)</a:t>
            </a:r>
            <a:r>
              <a:rPr lang="zh-TW" altLang="en-US"/>
              <a:t>第二層第二層第二層第二層第二層第二層第二層第二層第二層</a:t>
            </a:r>
          </a:p>
          <a:p>
            <a:pPr lvl="2"/>
            <a:r>
              <a:rPr lang="en-US" altLang="zh-TW"/>
              <a:t>nn.</a:t>
            </a:r>
            <a:r>
              <a:rPr lang="zh-TW" altLang="en-US"/>
              <a:t>第三層第三層第三層第三層第三層第三層第三層第三層第三層第三層第三層第三層</a:t>
            </a:r>
          </a:p>
          <a:p>
            <a:pPr lvl="3"/>
            <a:r>
              <a:rPr lang="zh-TW" altLang="en-US"/>
              <a:t>第四層第四層第四層第四層第四層第四層第四層第四層第四層第四層第四層</a:t>
            </a:r>
          </a:p>
          <a:p>
            <a:pPr lvl="4"/>
            <a:r>
              <a:rPr lang="zh-TW" altLang="en-US"/>
              <a:t>圖說：第五層第五層第五層第五層第五層</a:t>
            </a:r>
          </a:p>
        </p:txBody>
      </p:sp>
      <p:pic>
        <p:nvPicPr>
          <p:cNvPr id="1030" name="Picture 48">
            <a:hlinkClick r:id="" action="ppaction://hlinkshowjump?jump=firstslide"/>
            <a:extLst>
              <a:ext uri="{FF2B5EF4-FFF2-40B4-BE49-F238E27FC236}">
                <a16:creationId xmlns:a16="http://schemas.microsoft.com/office/drawing/2014/main" xmlns="" id="{BB561D94-05AF-410F-8B9E-90BB698566E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08850" y="6605588"/>
            <a:ext cx="25717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9">
            <a:hlinkClick r:id="" action="ppaction://hlinkshowjump?jump=previousslide"/>
            <a:extLst>
              <a:ext uri="{FF2B5EF4-FFF2-40B4-BE49-F238E27FC236}">
                <a16:creationId xmlns:a16="http://schemas.microsoft.com/office/drawing/2014/main" xmlns="" id="{EE0F0A35-CBAE-45A4-965B-7A8DED0D970B}"/>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642225" y="6526213"/>
            <a:ext cx="3016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50">
            <a:hlinkClick r:id="" action="ppaction://hlinkshowjump?jump=firstslide"/>
            <a:extLst>
              <a:ext uri="{FF2B5EF4-FFF2-40B4-BE49-F238E27FC236}">
                <a16:creationId xmlns:a16="http://schemas.microsoft.com/office/drawing/2014/main" xmlns="" id="{6F22261E-FDB1-45BB-8A04-C1CC0911246A}"/>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021638" y="6570663"/>
            <a:ext cx="238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a:hlinkClick r:id="" action="ppaction://hlinkshowjump?jump=nextslide"/>
            <a:extLst>
              <a:ext uri="{FF2B5EF4-FFF2-40B4-BE49-F238E27FC236}">
                <a16:creationId xmlns:a16="http://schemas.microsoft.com/office/drawing/2014/main" xmlns="" id="{0681627B-097B-46C3-A07C-257BBD379A6C}"/>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335963" y="6526213"/>
            <a:ext cx="3016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a:hlinkClick r:id="" action="ppaction://hlinkshowjump?jump=lastslide"/>
            <a:extLst>
              <a:ext uri="{FF2B5EF4-FFF2-40B4-BE49-F238E27FC236}">
                <a16:creationId xmlns:a16="http://schemas.microsoft.com/office/drawing/2014/main" xmlns="" id="{901DF736-8DB1-48D7-8D74-0082F6A26D3E}"/>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8715375" y="6605588"/>
            <a:ext cx="25400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advClick="0"/>
  <p:txStyles>
    <p:titleStyle>
      <a:lvl1pPr algn="l" rtl="0" eaLnBrk="0" fontAlgn="base" hangingPunct="0">
        <a:spcBef>
          <a:spcPct val="0"/>
        </a:spcBef>
        <a:spcAft>
          <a:spcPct val="0"/>
        </a:spcAft>
        <a:defRPr kumimoji="1" sz="3600" b="1">
          <a:solidFill>
            <a:schemeClr val="accent2"/>
          </a:solidFill>
          <a:latin typeface="+mj-lt"/>
          <a:ea typeface="+mj-ea"/>
          <a:cs typeface="+mj-cs"/>
        </a:defRPr>
      </a:lvl1pPr>
      <a:lvl2pPr algn="l" rtl="0" eaLnBrk="0" fontAlgn="base" hangingPunct="0">
        <a:spcBef>
          <a:spcPct val="0"/>
        </a:spcBef>
        <a:spcAft>
          <a:spcPct val="0"/>
        </a:spcAft>
        <a:defRPr kumimoji="1" sz="3600" b="1">
          <a:solidFill>
            <a:schemeClr val="accent2"/>
          </a:solidFill>
          <a:latin typeface="Arial" charset="0"/>
          <a:ea typeface="微軟正黑體" pitchFamily="34" charset="-120"/>
        </a:defRPr>
      </a:lvl2pPr>
      <a:lvl3pPr algn="l" rtl="0" eaLnBrk="0" fontAlgn="base" hangingPunct="0">
        <a:spcBef>
          <a:spcPct val="0"/>
        </a:spcBef>
        <a:spcAft>
          <a:spcPct val="0"/>
        </a:spcAft>
        <a:defRPr kumimoji="1" sz="3600" b="1">
          <a:solidFill>
            <a:schemeClr val="accent2"/>
          </a:solidFill>
          <a:latin typeface="Arial" charset="0"/>
          <a:ea typeface="微軟正黑體" pitchFamily="34" charset="-120"/>
        </a:defRPr>
      </a:lvl3pPr>
      <a:lvl4pPr algn="l" rtl="0" eaLnBrk="0" fontAlgn="base" hangingPunct="0">
        <a:spcBef>
          <a:spcPct val="0"/>
        </a:spcBef>
        <a:spcAft>
          <a:spcPct val="0"/>
        </a:spcAft>
        <a:defRPr kumimoji="1" sz="3600" b="1">
          <a:solidFill>
            <a:schemeClr val="accent2"/>
          </a:solidFill>
          <a:latin typeface="Arial" charset="0"/>
          <a:ea typeface="微軟正黑體" pitchFamily="34" charset="-120"/>
        </a:defRPr>
      </a:lvl4pPr>
      <a:lvl5pPr algn="l" rtl="0" eaLnBrk="0" fontAlgn="base" hangingPunct="0">
        <a:spcBef>
          <a:spcPct val="0"/>
        </a:spcBef>
        <a:spcAft>
          <a:spcPct val="0"/>
        </a:spcAft>
        <a:defRPr kumimoji="1" sz="3600" b="1">
          <a:solidFill>
            <a:schemeClr val="accent2"/>
          </a:solidFill>
          <a:latin typeface="Arial" charset="0"/>
          <a:ea typeface="微軟正黑體" pitchFamily="34" charset="-120"/>
        </a:defRPr>
      </a:lvl5pPr>
      <a:lvl6pPr marL="457200" algn="l" rtl="0" fontAlgn="base">
        <a:spcBef>
          <a:spcPct val="0"/>
        </a:spcBef>
        <a:spcAft>
          <a:spcPct val="0"/>
        </a:spcAft>
        <a:defRPr kumimoji="1" sz="3600" b="1">
          <a:solidFill>
            <a:schemeClr val="accent2"/>
          </a:solidFill>
          <a:latin typeface="Arial" charset="0"/>
          <a:ea typeface="微軟正黑體" pitchFamily="34" charset="-120"/>
        </a:defRPr>
      </a:lvl6pPr>
      <a:lvl7pPr marL="914400" algn="l" rtl="0" fontAlgn="base">
        <a:spcBef>
          <a:spcPct val="0"/>
        </a:spcBef>
        <a:spcAft>
          <a:spcPct val="0"/>
        </a:spcAft>
        <a:defRPr kumimoji="1" sz="3600" b="1">
          <a:solidFill>
            <a:schemeClr val="accent2"/>
          </a:solidFill>
          <a:latin typeface="Arial" charset="0"/>
          <a:ea typeface="微軟正黑體" pitchFamily="34" charset="-120"/>
        </a:defRPr>
      </a:lvl7pPr>
      <a:lvl8pPr marL="1371600" algn="l" rtl="0" fontAlgn="base">
        <a:spcBef>
          <a:spcPct val="0"/>
        </a:spcBef>
        <a:spcAft>
          <a:spcPct val="0"/>
        </a:spcAft>
        <a:defRPr kumimoji="1" sz="3600" b="1">
          <a:solidFill>
            <a:schemeClr val="accent2"/>
          </a:solidFill>
          <a:latin typeface="Arial" charset="0"/>
          <a:ea typeface="微軟正黑體" pitchFamily="34" charset="-120"/>
        </a:defRPr>
      </a:lvl8pPr>
      <a:lvl9pPr marL="1828800" algn="l" rtl="0" fontAlgn="base">
        <a:spcBef>
          <a:spcPct val="0"/>
        </a:spcBef>
        <a:spcAft>
          <a:spcPct val="0"/>
        </a:spcAft>
        <a:defRPr kumimoji="1" sz="3600" b="1">
          <a:solidFill>
            <a:schemeClr val="accent2"/>
          </a:solidFill>
          <a:latin typeface="Arial" charset="0"/>
          <a:ea typeface="微軟正黑體" pitchFamily="34" charset="-120"/>
        </a:defRPr>
      </a:lvl9pPr>
    </p:titleStyle>
    <p:bodyStyle>
      <a:lvl1pPr marL="342900" indent="-342900" algn="just" rtl="0" eaLnBrk="0" fontAlgn="base" hangingPunct="0">
        <a:spcBef>
          <a:spcPct val="0"/>
        </a:spcBef>
        <a:spcAft>
          <a:spcPct val="0"/>
        </a:spcAft>
        <a:tabLst>
          <a:tab pos="728663" algn="l"/>
          <a:tab pos="1176338" algn="l"/>
        </a:tabLst>
        <a:defRPr sz="3200" b="1">
          <a:solidFill>
            <a:schemeClr val="hlink"/>
          </a:solidFill>
          <a:effectLst>
            <a:outerShdw blurRad="38100" dist="38100" dir="2700000" algn="tl">
              <a:srgbClr val="C0C0C0"/>
            </a:outerShdw>
          </a:effectLst>
          <a:latin typeface="+mn-lt"/>
          <a:ea typeface="+mn-ea"/>
          <a:cs typeface="+mn-cs"/>
        </a:defRPr>
      </a:lvl1pPr>
      <a:lvl2pPr marL="1588" indent="455613" algn="just" rtl="0" eaLnBrk="0" fontAlgn="base" hangingPunct="0">
        <a:lnSpc>
          <a:spcPct val="120000"/>
        </a:lnSpc>
        <a:spcBef>
          <a:spcPct val="0"/>
        </a:spcBef>
        <a:spcAft>
          <a:spcPct val="0"/>
        </a:spcAft>
        <a:tabLst>
          <a:tab pos="728663" algn="l"/>
          <a:tab pos="1176338" algn="l"/>
        </a:tabLst>
        <a:defRPr kumimoji="1" sz="2800">
          <a:solidFill>
            <a:schemeClr val="tx1"/>
          </a:solidFill>
          <a:latin typeface="+mn-ea"/>
          <a:ea typeface="+mn-ea"/>
        </a:defRPr>
      </a:lvl2pPr>
      <a:lvl3pPr marL="457200" indent="-454025" algn="just" rtl="0" eaLnBrk="0" fontAlgn="base" hangingPunct="0">
        <a:lnSpc>
          <a:spcPct val="120000"/>
        </a:lnSpc>
        <a:spcBef>
          <a:spcPct val="0"/>
        </a:spcBef>
        <a:spcAft>
          <a:spcPct val="0"/>
        </a:spcAft>
        <a:tabLst>
          <a:tab pos="728663" algn="l"/>
          <a:tab pos="1176338" algn="l"/>
        </a:tabLst>
        <a:defRPr sz="2800">
          <a:solidFill>
            <a:schemeClr val="tx1"/>
          </a:solidFill>
          <a:latin typeface="+mn-ea"/>
          <a:ea typeface="+mn-ea"/>
        </a:defRPr>
      </a:lvl3pPr>
      <a:lvl4pPr marL="458788" indent="912813" algn="just" rtl="0" eaLnBrk="0" fontAlgn="base" hangingPunct="0">
        <a:lnSpc>
          <a:spcPct val="120000"/>
        </a:lnSpc>
        <a:spcBef>
          <a:spcPct val="0"/>
        </a:spcBef>
        <a:spcAft>
          <a:spcPct val="0"/>
        </a:spcAft>
        <a:tabLst>
          <a:tab pos="728663" algn="l"/>
          <a:tab pos="1176338" algn="l"/>
        </a:tabLst>
        <a:defRPr kumimoji="1" sz="2800">
          <a:solidFill>
            <a:schemeClr val="tx1"/>
          </a:solidFill>
          <a:latin typeface="+mn-ea"/>
          <a:ea typeface="+mn-ea"/>
        </a:defRPr>
      </a:lvl4pPr>
      <a:lvl5pPr marL="460375" indent="1368425" algn="ctr" rtl="0" eaLnBrk="0" fontAlgn="base" hangingPunct="0">
        <a:lnSpc>
          <a:spcPct val="120000"/>
        </a:lnSpc>
        <a:spcBef>
          <a:spcPct val="0"/>
        </a:spcBef>
        <a:spcAft>
          <a:spcPct val="0"/>
        </a:spcAft>
        <a:tabLst>
          <a:tab pos="728663" algn="l"/>
          <a:tab pos="1176338" algn="l"/>
        </a:tabLst>
        <a:defRPr kumimoji="1" sz="2000">
          <a:solidFill>
            <a:schemeClr val="tx1"/>
          </a:solidFill>
          <a:latin typeface="+mn-ea"/>
          <a:ea typeface="+mn-ea"/>
        </a:defRPr>
      </a:lvl5pPr>
      <a:lvl6pPr marL="9175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6pPr>
      <a:lvl7pPr marL="13747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7pPr>
      <a:lvl8pPr marL="18319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8pPr>
      <a:lvl9pPr marL="2289175" algn="ctr" rtl="0" fontAlgn="base">
        <a:lnSpc>
          <a:spcPct val="120000"/>
        </a:lnSpc>
        <a:spcBef>
          <a:spcPct val="0"/>
        </a:spcBef>
        <a:spcAft>
          <a:spcPct val="0"/>
        </a:spcAft>
        <a:tabLst>
          <a:tab pos="728663" algn="l"/>
          <a:tab pos="1176338" algn="l"/>
        </a:tabLst>
        <a:defRPr kumimoji="1" sz="2000">
          <a:solidFill>
            <a:schemeClr val="tx1"/>
          </a:solidFill>
          <a:latin typeface="Times New Roman" pitchFamily="18" charset="0"/>
          <a:ea typeface="新細明體" pitchFamily="18" charset="-120"/>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a:extLst>
              <a:ext uri="{FF2B5EF4-FFF2-40B4-BE49-F238E27FC236}">
                <a16:creationId xmlns:a16="http://schemas.microsoft.com/office/drawing/2014/main" xmlns="" id="{BD01B461-3172-485C-872E-A086AEDAE9AC}"/>
              </a:ext>
            </a:extLst>
          </p:cNvPr>
          <p:cNvSpPr>
            <a:spLocks noGrp="1" noChangeArrowheads="1"/>
          </p:cNvSpPr>
          <p:nvPr>
            <p:ph type="ctrTitle"/>
          </p:nvPr>
        </p:nvSpPr>
        <p:spPr/>
        <p:txBody>
          <a:bodyPr/>
          <a:lstStyle/>
          <a:p>
            <a:r>
              <a:rPr lang="zh-TW" altLang="en-US"/>
              <a:t>第</a:t>
            </a:r>
            <a:r>
              <a:rPr lang="en-US" altLang="zh-TW"/>
              <a:t>3</a:t>
            </a:r>
            <a:r>
              <a:rPr lang="zh-TW" altLang="en-US"/>
              <a:t>章　資料預處理</a:t>
            </a:r>
          </a:p>
        </p:txBody>
      </p:sp>
      <p:sp>
        <p:nvSpPr>
          <p:cNvPr id="3" name="副標題 2">
            <a:extLst>
              <a:ext uri="{FF2B5EF4-FFF2-40B4-BE49-F238E27FC236}">
                <a16:creationId xmlns:a16="http://schemas.microsoft.com/office/drawing/2014/main" xmlns="" id="{BE2031C0-D934-4628-9A53-EF93E831A266}"/>
              </a:ext>
            </a:extLst>
          </p:cNvPr>
          <p:cNvSpPr>
            <a:spLocks noGrp="1"/>
          </p:cNvSpPr>
          <p:nvPr>
            <p:ph type="subTitle" idx="1"/>
          </p:nvPr>
        </p:nvSpPr>
        <p:spPr/>
        <p:txBody>
          <a:bodyPr/>
          <a:lstStyle/>
          <a:p>
            <a:pPr>
              <a:defRPr/>
            </a:pPr>
            <a:endParaRPr lang="zh-TW" altLang="en-US"/>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D4CF04E9-7DE8-40B9-87F0-FF4D4EB33329}"/>
              </a:ext>
            </a:extLst>
          </p:cNvPr>
          <p:cNvSpPr>
            <a:spLocks noGrp="1"/>
          </p:cNvSpPr>
          <p:nvPr>
            <p:ph idx="1"/>
          </p:nvPr>
        </p:nvSpPr>
        <p:spPr>
          <a:xfrm>
            <a:off x="179388" y="981075"/>
            <a:ext cx="8264525" cy="5400675"/>
          </a:xfrm>
        </p:spPr>
        <p:txBody>
          <a:bodyPr/>
          <a:lstStyle/>
          <a:p>
            <a:pPr>
              <a:defRPr/>
            </a:pPr>
            <a:r>
              <a:rPr lang="zh-TW" altLang="en-US" dirty="0"/>
              <a:t>範例</a:t>
            </a:r>
            <a:r>
              <a:rPr lang="en-US" altLang="zh-TW" dirty="0"/>
              <a:t>3-7 </a:t>
            </a:r>
            <a:r>
              <a:rPr lang="zh-TW" altLang="en-US" dirty="0"/>
              <a:t>將資料做標準化</a:t>
            </a:r>
            <a:endParaRPr lang="en-US" altLang="zh-TW" dirty="0"/>
          </a:p>
          <a:p>
            <a:pPr lvl="1">
              <a:defRPr/>
            </a:pPr>
            <a:r>
              <a:rPr lang="zh-TW" altLang="en-US" dirty="0"/>
              <a:t>程式碼</a:t>
            </a:r>
          </a:p>
        </p:txBody>
      </p:sp>
      <p:sp>
        <p:nvSpPr>
          <p:cNvPr id="21507" name="矩形 3">
            <a:extLst>
              <a:ext uri="{FF2B5EF4-FFF2-40B4-BE49-F238E27FC236}">
                <a16:creationId xmlns:a16="http://schemas.microsoft.com/office/drawing/2014/main" xmlns="" id="{8617364F-4A84-429B-ACA4-FB6E63AFA13A}"/>
              </a:ext>
            </a:extLst>
          </p:cNvPr>
          <p:cNvSpPr>
            <a:spLocks noChangeArrowheads="1"/>
          </p:cNvSpPr>
          <p:nvPr/>
        </p:nvSpPr>
        <p:spPr bwMode="auto">
          <a:xfrm>
            <a:off x="107950" y="2060575"/>
            <a:ext cx="8928100" cy="244475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from sklearn.preprocessing import StandardScaler, MinMaxScaler</a:t>
            </a:r>
          </a:p>
          <a:p>
            <a:r>
              <a:rPr lang="en-US" altLang="zh-TW" sz="2800" b="0">
                <a:solidFill>
                  <a:schemeClr val="tx1"/>
                </a:solidFill>
              </a:rPr>
              <a:t>ss = StandardScaler()</a:t>
            </a:r>
          </a:p>
          <a:p>
            <a:r>
              <a:rPr lang="en-US" altLang="zh-TW" sz="2800" b="0">
                <a:solidFill>
                  <a:schemeClr val="tx1"/>
                </a:solidFill>
              </a:rPr>
              <a:t>X_num_impute_ss = ss.fit_transform(X_num_impute)</a:t>
            </a:r>
          </a:p>
          <a:p>
            <a:r>
              <a:rPr lang="en-US" altLang="zh-TW" sz="2800" b="0">
                <a:solidFill>
                  <a:schemeClr val="tx1"/>
                </a:solidFill>
              </a:rPr>
              <a:t>X_num_impute_ss</a:t>
            </a:r>
            <a:endParaRPr lang="zh-TW" altLang="en-US" sz="2800" b="0" i="1">
              <a:solidFill>
                <a:schemeClr val="tx1"/>
              </a:solidFill>
            </a:endParaRPr>
          </a:p>
        </p:txBody>
      </p:sp>
      <p:pic>
        <p:nvPicPr>
          <p:cNvPr id="21508" name="Picture 2">
            <a:extLst>
              <a:ext uri="{FF2B5EF4-FFF2-40B4-BE49-F238E27FC236}">
                <a16:creationId xmlns:a16="http://schemas.microsoft.com/office/drawing/2014/main" xmlns="" id="{FBECA250-2466-4279-BEDA-779DFA278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3933825"/>
            <a:ext cx="5759450" cy="25923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標題 1">
            <a:extLst>
              <a:ext uri="{FF2B5EF4-FFF2-40B4-BE49-F238E27FC236}">
                <a16:creationId xmlns:a16="http://schemas.microsoft.com/office/drawing/2014/main" xmlns="" id="{FA753602-2ADF-4E9E-A714-A769F6C3E36B}"/>
              </a:ext>
            </a:extLst>
          </p:cNvPr>
          <p:cNvSpPr>
            <a:spLocks noGrp="1"/>
          </p:cNvSpPr>
          <p:nvPr>
            <p:ph type="title"/>
          </p:nvPr>
        </p:nvSpPr>
        <p:spPr>
          <a:xfrm>
            <a:off x="179388" y="404664"/>
            <a:ext cx="8264525" cy="720725"/>
          </a:xfrm>
        </p:spPr>
        <p:txBody>
          <a:bodyPr/>
          <a:lstStyle/>
          <a:p>
            <a:r>
              <a:rPr lang="en-US" altLang="zh-TW" dirty="0"/>
              <a:t>3-2-2 </a:t>
            </a:r>
            <a:r>
              <a:rPr lang="zh-TW" altLang="en-US" dirty="0"/>
              <a:t>數值型資料的標準化</a:t>
            </a: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DFE34663-8AEF-4666-A7AB-04BD4F1DECF1}"/>
              </a:ext>
            </a:extLst>
          </p:cNvPr>
          <p:cNvSpPr>
            <a:spLocks noGrp="1"/>
          </p:cNvSpPr>
          <p:nvPr>
            <p:ph idx="1"/>
          </p:nvPr>
        </p:nvSpPr>
        <p:spPr>
          <a:xfrm>
            <a:off x="179388" y="549275"/>
            <a:ext cx="8264525" cy="5832475"/>
          </a:xfrm>
        </p:spPr>
        <p:txBody>
          <a:bodyPr/>
          <a:lstStyle/>
          <a:p>
            <a:pPr>
              <a:defRPr/>
            </a:pPr>
            <a:r>
              <a:rPr lang="zh-TW" altLang="en-US" dirty="0"/>
              <a:t>範例</a:t>
            </a:r>
            <a:r>
              <a:rPr lang="en-US" altLang="zh-TW" dirty="0"/>
              <a:t>3-8 </a:t>
            </a:r>
            <a:r>
              <a:rPr lang="zh-TW" altLang="en-US" dirty="0"/>
              <a:t>用</a:t>
            </a:r>
            <a:r>
              <a:rPr lang="en-US" altLang="zh-TW" dirty="0"/>
              <a:t>pandas </a:t>
            </a:r>
            <a:r>
              <a:rPr lang="zh-TW" altLang="en-US" dirty="0"/>
              <a:t>將資料做標準化</a:t>
            </a:r>
            <a:endParaRPr lang="en-US" altLang="zh-TW" dirty="0"/>
          </a:p>
          <a:p>
            <a:pPr lvl="1">
              <a:defRPr/>
            </a:pPr>
            <a:r>
              <a:rPr lang="zh-TW" altLang="en-US" dirty="0"/>
              <a:t>程式碼</a:t>
            </a:r>
          </a:p>
        </p:txBody>
      </p:sp>
      <p:sp>
        <p:nvSpPr>
          <p:cNvPr id="22531" name="矩形 3">
            <a:extLst>
              <a:ext uri="{FF2B5EF4-FFF2-40B4-BE49-F238E27FC236}">
                <a16:creationId xmlns:a16="http://schemas.microsoft.com/office/drawing/2014/main" xmlns="" id="{0B13E29B-8F86-453F-8466-65727F82B10E}"/>
              </a:ext>
            </a:extLst>
          </p:cNvPr>
          <p:cNvSpPr>
            <a:spLocks noChangeArrowheads="1"/>
          </p:cNvSpPr>
          <p:nvPr/>
        </p:nvSpPr>
        <p:spPr bwMode="auto">
          <a:xfrm>
            <a:off x="128588" y="1595438"/>
            <a:ext cx="8856662" cy="158273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df_X_num_impute = pd.DataFrame(X_num_impute)</a:t>
            </a:r>
          </a:p>
          <a:p>
            <a:r>
              <a:rPr lang="en-US" altLang="zh-TW" sz="2800" b="0">
                <a:solidFill>
                  <a:schemeClr val="tx1"/>
                </a:solidFill>
              </a:rPr>
              <a:t>(df_X_num_impute-df_X_num_impute.mean())/df_X_num_impute.std(ddof=0)</a:t>
            </a:r>
            <a:endParaRPr lang="zh-TW" altLang="en-US" sz="2800" b="0" i="1">
              <a:solidFill>
                <a:schemeClr val="tx1"/>
              </a:solidFill>
            </a:endParaRPr>
          </a:p>
        </p:txBody>
      </p:sp>
      <p:pic>
        <p:nvPicPr>
          <p:cNvPr id="22532" name="Picture 2">
            <a:extLst>
              <a:ext uri="{FF2B5EF4-FFF2-40B4-BE49-F238E27FC236}">
                <a16:creationId xmlns:a16="http://schemas.microsoft.com/office/drawing/2014/main" xmlns="" id="{AF61CA53-9446-46F6-9385-01FC1450D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3178175"/>
            <a:ext cx="3589337" cy="3527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2749DF04-B126-412E-95AE-789B8F4EC79A}"/>
              </a:ext>
            </a:extLst>
          </p:cNvPr>
          <p:cNvSpPr>
            <a:spLocks noGrp="1"/>
          </p:cNvSpPr>
          <p:nvPr>
            <p:ph idx="1"/>
          </p:nvPr>
        </p:nvSpPr>
        <p:spPr>
          <a:xfrm>
            <a:off x="179388" y="981075"/>
            <a:ext cx="8264525" cy="5400675"/>
          </a:xfrm>
        </p:spPr>
        <p:txBody>
          <a:bodyPr/>
          <a:lstStyle/>
          <a:p>
            <a:pPr>
              <a:defRPr/>
            </a:pPr>
            <a:r>
              <a:rPr lang="zh-TW" altLang="en-US" dirty="0"/>
              <a:t>範例</a:t>
            </a:r>
            <a:r>
              <a:rPr lang="en-US" altLang="zh-TW" dirty="0"/>
              <a:t>3-9 </a:t>
            </a:r>
            <a:r>
              <a:rPr lang="zh-TW" altLang="en-US" dirty="0"/>
              <a:t>用管道器來連接</a:t>
            </a:r>
            <a:r>
              <a:rPr lang="en-US" altLang="zh-TW" dirty="0" err="1"/>
              <a:t>SimpleImputer</a:t>
            </a:r>
            <a:r>
              <a:rPr lang="zh-TW" altLang="en-US" dirty="0"/>
              <a:t>和</a:t>
            </a:r>
            <a:r>
              <a:rPr lang="en-US" altLang="zh-TW" dirty="0" err="1"/>
              <a:t>StandardScaler</a:t>
            </a:r>
            <a:r>
              <a:rPr lang="zh-TW" altLang="en-US" dirty="0"/>
              <a:t>兩個轉換器</a:t>
            </a:r>
            <a:endParaRPr lang="en-US" altLang="zh-TW" dirty="0"/>
          </a:p>
          <a:p>
            <a:pPr lvl="1">
              <a:defRPr/>
            </a:pPr>
            <a:r>
              <a:rPr lang="zh-TW" altLang="en-US" dirty="0"/>
              <a:t>程式碼</a:t>
            </a:r>
          </a:p>
        </p:txBody>
      </p:sp>
      <p:sp>
        <p:nvSpPr>
          <p:cNvPr id="23555" name="矩形 3">
            <a:extLst>
              <a:ext uri="{FF2B5EF4-FFF2-40B4-BE49-F238E27FC236}">
                <a16:creationId xmlns:a16="http://schemas.microsoft.com/office/drawing/2014/main" xmlns="" id="{D35DB18F-D5C1-41B3-9E2E-F1480084E7AC}"/>
              </a:ext>
            </a:extLst>
          </p:cNvPr>
          <p:cNvSpPr>
            <a:spLocks noChangeArrowheads="1"/>
          </p:cNvSpPr>
          <p:nvPr/>
        </p:nvSpPr>
        <p:spPr bwMode="auto">
          <a:xfrm>
            <a:off x="242888" y="2427288"/>
            <a:ext cx="8721725" cy="176847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from sklearn.pipeline import make_pipeline</a:t>
            </a:r>
          </a:p>
          <a:p>
            <a:r>
              <a:rPr lang="en-US" altLang="zh-TW" sz="2400" b="0">
                <a:solidFill>
                  <a:schemeClr val="tx1"/>
                </a:solidFill>
              </a:rPr>
              <a:t>num_pl = make_pipeline(SimpleImputer(strategy='mean'),</a:t>
            </a:r>
          </a:p>
          <a:p>
            <a:r>
              <a:rPr lang="en-US" altLang="zh-TW" sz="2400" b="0">
                <a:solidFill>
                  <a:schemeClr val="tx1"/>
                </a:solidFill>
              </a:rPr>
              <a:t>                                         StandardScaler())</a:t>
            </a:r>
          </a:p>
          <a:p>
            <a:r>
              <a:rPr lang="en-US" altLang="zh-TW" sz="2400" b="0">
                <a:solidFill>
                  <a:schemeClr val="tx1"/>
                </a:solidFill>
              </a:rPr>
              <a:t>num_pl.fit_transform(X_num)</a:t>
            </a:r>
          </a:p>
        </p:txBody>
      </p:sp>
      <p:pic>
        <p:nvPicPr>
          <p:cNvPr id="23556" name="Picture 5">
            <a:extLst>
              <a:ext uri="{FF2B5EF4-FFF2-40B4-BE49-F238E27FC236}">
                <a16:creationId xmlns:a16="http://schemas.microsoft.com/office/drawing/2014/main" xmlns="" id="{3FB2ECA5-6D75-4736-B6CA-FC437DB6E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0" y="4210050"/>
            <a:ext cx="5605463" cy="2314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5143B089-847E-408F-8524-32659CCDD92E}"/>
              </a:ext>
            </a:extLst>
          </p:cNvPr>
          <p:cNvSpPr>
            <a:spLocks noGrp="1"/>
          </p:cNvSpPr>
          <p:nvPr>
            <p:ph idx="1"/>
          </p:nvPr>
        </p:nvSpPr>
        <p:spPr>
          <a:xfrm>
            <a:off x="242888" y="836959"/>
            <a:ext cx="8264525" cy="5040313"/>
          </a:xfrm>
        </p:spPr>
        <p:txBody>
          <a:bodyPr/>
          <a:lstStyle/>
          <a:p>
            <a:r>
              <a:rPr lang="zh-TW" altLang="en-US" dirty="0"/>
              <a:t>範例 </a:t>
            </a:r>
            <a:r>
              <a:rPr lang="en-US" altLang="zh-TW" dirty="0"/>
              <a:t>3-10 </a:t>
            </a:r>
            <a:r>
              <a:rPr lang="zh-TW" altLang="en-US" dirty="0"/>
              <a:t>取出類別型資料的欄位和數值</a:t>
            </a:r>
            <a:endParaRPr lang="en-US" altLang="zh-TW" dirty="0"/>
          </a:p>
          <a:p>
            <a:pPr lvl="1"/>
            <a:r>
              <a:rPr lang="zh-TW" altLang="en-US" dirty="0"/>
              <a:t>程式碼</a:t>
            </a:r>
          </a:p>
        </p:txBody>
      </p:sp>
      <p:sp>
        <p:nvSpPr>
          <p:cNvPr id="25603" name="矩形 3">
            <a:extLst>
              <a:ext uri="{FF2B5EF4-FFF2-40B4-BE49-F238E27FC236}">
                <a16:creationId xmlns:a16="http://schemas.microsoft.com/office/drawing/2014/main" xmlns="" id="{E1764389-94C3-4FA9-BA34-9E69B0822FE8}"/>
              </a:ext>
            </a:extLst>
          </p:cNvPr>
          <p:cNvSpPr>
            <a:spLocks noChangeArrowheads="1"/>
          </p:cNvSpPr>
          <p:nvPr/>
        </p:nvSpPr>
        <p:spPr bwMode="auto">
          <a:xfrm>
            <a:off x="255588" y="1773238"/>
            <a:ext cx="8569325" cy="139858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dirty="0" err="1">
                <a:solidFill>
                  <a:schemeClr val="tx1"/>
                </a:solidFill>
              </a:rPr>
              <a:t>X_col_cat</a:t>
            </a:r>
            <a:r>
              <a:rPr lang="en-US" altLang="zh-TW" sz="2400" b="0" dirty="0">
                <a:solidFill>
                  <a:schemeClr val="tx1"/>
                </a:solidFill>
              </a:rPr>
              <a:t> = ['</a:t>
            </a:r>
            <a:r>
              <a:rPr lang="en-US" altLang="zh-TW" sz="2400" b="0" dirty="0" err="1">
                <a:solidFill>
                  <a:schemeClr val="tx1"/>
                </a:solidFill>
              </a:rPr>
              <a:t>size','color</a:t>
            </a:r>
            <a:r>
              <a:rPr lang="en-US" altLang="zh-TW" sz="2400" b="0" dirty="0">
                <a:solidFill>
                  <a:schemeClr val="tx1"/>
                </a:solidFill>
              </a:rPr>
              <a:t>']</a:t>
            </a:r>
          </a:p>
          <a:p>
            <a:r>
              <a:rPr lang="en-US" altLang="zh-TW" sz="2400" b="0" dirty="0" err="1">
                <a:solidFill>
                  <a:schemeClr val="tx1"/>
                </a:solidFill>
              </a:rPr>
              <a:t>X_cat</a:t>
            </a:r>
            <a:r>
              <a:rPr lang="en-US" altLang="zh-TW" sz="2400" b="0" dirty="0">
                <a:solidFill>
                  <a:schemeClr val="tx1"/>
                </a:solidFill>
              </a:rPr>
              <a:t> = X[</a:t>
            </a:r>
            <a:r>
              <a:rPr lang="en-US" altLang="zh-TW" sz="2400" b="0" dirty="0" err="1">
                <a:solidFill>
                  <a:schemeClr val="tx1"/>
                </a:solidFill>
              </a:rPr>
              <a:t>X_col_cat</a:t>
            </a:r>
            <a:r>
              <a:rPr lang="en-US" altLang="zh-TW" sz="2400" b="0" dirty="0">
                <a:solidFill>
                  <a:schemeClr val="tx1"/>
                </a:solidFill>
              </a:rPr>
              <a:t>]</a:t>
            </a:r>
          </a:p>
          <a:p>
            <a:r>
              <a:rPr lang="en-US" altLang="zh-TW" sz="2400" b="0" dirty="0" err="1">
                <a:solidFill>
                  <a:schemeClr val="tx1"/>
                </a:solidFill>
              </a:rPr>
              <a:t>X_cat.style.highlight_null</a:t>
            </a:r>
            <a:r>
              <a:rPr lang="en-US" altLang="zh-TW" sz="2400" b="0" dirty="0">
                <a:solidFill>
                  <a:schemeClr val="tx1"/>
                </a:solidFill>
              </a:rPr>
              <a:t>(</a:t>
            </a:r>
            <a:r>
              <a:rPr lang="en-US" altLang="zh-TW" sz="2400" b="0" dirty="0" err="1">
                <a:solidFill>
                  <a:schemeClr val="tx1"/>
                </a:solidFill>
              </a:rPr>
              <a:t>null_color</a:t>
            </a:r>
            <a:r>
              <a:rPr lang="en-US" altLang="zh-TW" sz="2400" b="0" dirty="0">
                <a:solidFill>
                  <a:schemeClr val="tx1"/>
                </a:solidFill>
              </a:rPr>
              <a:t>='yellow')</a:t>
            </a:r>
            <a:endParaRPr lang="zh-TW" altLang="en-US" sz="2400" b="0" i="1" dirty="0">
              <a:solidFill>
                <a:schemeClr val="tx1"/>
              </a:solidFill>
            </a:endParaRPr>
          </a:p>
        </p:txBody>
      </p:sp>
      <p:pic>
        <p:nvPicPr>
          <p:cNvPr id="25604" name="Picture 5">
            <a:extLst>
              <a:ext uri="{FF2B5EF4-FFF2-40B4-BE49-F238E27FC236}">
                <a16:creationId xmlns:a16="http://schemas.microsoft.com/office/drawing/2014/main" xmlns="" id="{27D82116-27A9-41FB-BDEF-3014A6ED8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725" y="3162300"/>
            <a:ext cx="3005138" cy="3302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標題 1">
            <a:extLst>
              <a:ext uri="{FF2B5EF4-FFF2-40B4-BE49-F238E27FC236}">
                <a16:creationId xmlns:a16="http://schemas.microsoft.com/office/drawing/2014/main" xmlns="" id="{263A3C88-2B5D-4414-A2CE-883BAFD910A8}"/>
              </a:ext>
            </a:extLst>
          </p:cNvPr>
          <p:cNvSpPr>
            <a:spLocks noGrp="1"/>
          </p:cNvSpPr>
          <p:nvPr>
            <p:ph type="title"/>
          </p:nvPr>
        </p:nvSpPr>
        <p:spPr>
          <a:xfrm>
            <a:off x="179388" y="260648"/>
            <a:ext cx="8264525" cy="720725"/>
          </a:xfrm>
        </p:spPr>
        <p:txBody>
          <a:bodyPr/>
          <a:lstStyle/>
          <a:p>
            <a:r>
              <a:rPr lang="en-US" altLang="zh-TW" dirty="0"/>
              <a:t>3-3</a:t>
            </a:r>
            <a:r>
              <a:rPr lang="zh-TW" altLang="en-US" dirty="0"/>
              <a:t>　類別型資料的預處理</a:t>
            </a: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9F357DEF-2EE0-4B1A-9A28-BA0CF981EAF8}"/>
              </a:ext>
            </a:extLst>
          </p:cNvPr>
          <p:cNvSpPr>
            <a:spLocks noGrp="1"/>
          </p:cNvSpPr>
          <p:nvPr>
            <p:ph idx="1"/>
          </p:nvPr>
        </p:nvSpPr>
        <p:spPr>
          <a:xfrm>
            <a:off x="179388" y="623888"/>
            <a:ext cx="8632825" cy="5038725"/>
          </a:xfrm>
        </p:spPr>
        <p:txBody>
          <a:bodyPr/>
          <a:lstStyle/>
          <a:p>
            <a:r>
              <a:rPr lang="zh-TW" altLang="en-US"/>
              <a:t>範例</a:t>
            </a:r>
            <a:r>
              <a:rPr lang="en-US" altLang="zh-TW"/>
              <a:t>3-11 </a:t>
            </a:r>
            <a:r>
              <a:rPr lang="zh-TW" altLang="en-US"/>
              <a:t>使用</a:t>
            </a:r>
            <a:r>
              <a:rPr lang="en-US" altLang="zh-TW"/>
              <a:t>SimpleImputer</a:t>
            </a:r>
            <a:r>
              <a:rPr lang="zh-TW" altLang="en-US"/>
              <a:t>轉換器做類別型資料的遺漏值處理</a:t>
            </a:r>
            <a:endParaRPr lang="en-US" altLang="zh-TW"/>
          </a:p>
          <a:p>
            <a:pPr lvl="1"/>
            <a:r>
              <a:rPr lang="zh-TW" altLang="en-US"/>
              <a:t>程式碼</a:t>
            </a:r>
          </a:p>
        </p:txBody>
      </p:sp>
      <p:sp>
        <p:nvSpPr>
          <p:cNvPr id="26627" name="矩形 3">
            <a:extLst>
              <a:ext uri="{FF2B5EF4-FFF2-40B4-BE49-F238E27FC236}">
                <a16:creationId xmlns:a16="http://schemas.microsoft.com/office/drawing/2014/main" xmlns="" id="{2E58C17A-B009-412F-BAF5-52C040BB41CE}"/>
              </a:ext>
            </a:extLst>
          </p:cNvPr>
          <p:cNvSpPr>
            <a:spLocks noChangeArrowheads="1"/>
          </p:cNvSpPr>
          <p:nvPr/>
        </p:nvSpPr>
        <p:spPr bwMode="auto">
          <a:xfrm>
            <a:off x="285750" y="2205038"/>
            <a:ext cx="8569325" cy="158273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si = SimpleImputer(strategy='most_frequent')</a:t>
            </a:r>
          </a:p>
          <a:p>
            <a:r>
              <a:rPr lang="en-US" altLang="zh-TW" sz="2800" b="0">
                <a:solidFill>
                  <a:schemeClr val="tx1"/>
                </a:solidFill>
              </a:rPr>
              <a:t>X_cat_impute = si.fit_transform(X_cat)</a:t>
            </a:r>
          </a:p>
          <a:p>
            <a:r>
              <a:rPr lang="en-US" altLang="zh-TW" sz="2800" b="0">
                <a:solidFill>
                  <a:schemeClr val="tx1"/>
                </a:solidFill>
              </a:rPr>
              <a:t>X_cat_impute</a:t>
            </a:r>
            <a:endParaRPr lang="zh-TW" altLang="en-US" sz="2800" b="0" i="1">
              <a:solidFill>
                <a:schemeClr val="tx1"/>
              </a:solidFill>
            </a:endParaRPr>
          </a:p>
        </p:txBody>
      </p:sp>
      <p:pic>
        <p:nvPicPr>
          <p:cNvPr id="26628" name="Picture 5">
            <a:extLst>
              <a:ext uri="{FF2B5EF4-FFF2-40B4-BE49-F238E27FC236}">
                <a16:creationId xmlns:a16="http://schemas.microsoft.com/office/drawing/2014/main" xmlns="" id="{71ACAF25-F267-4069-A6EE-4748FFD12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388" y="3560763"/>
            <a:ext cx="6286500" cy="2460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7701145E-5B9E-4DF4-B6A8-745C311C55D1}"/>
              </a:ext>
            </a:extLst>
          </p:cNvPr>
          <p:cNvSpPr>
            <a:spLocks noGrp="1"/>
          </p:cNvSpPr>
          <p:nvPr>
            <p:ph idx="1"/>
          </p:nvPr>
        </p:nvSpPr>
        <p:spPr>
          <a:xfrm>
            <a:off x="211138" y="908968"/>
            <a:ext cx="8632825" cy="5040312"/>
          </a:xfrm>
        </p:spPr>
        <p:txBody>
          <a:bodyPr/>
          <a:lstStyle/>
          <a:p>
            <a:pPr>
              <a:defRPr/>
            </a:pPr>
            <a:r>
              <a:rPr lang="zh-TW" altLang="en-US" dirty="0"/>
              <a:t>範例</a:t>
            </a:r>
            <a:r>
              <a:rPr lang="en-US" altLang="zh-TW" dirty="0"/>
              <a:t>3-12</a:t>
            </a:r>
            <a:r>
              <a:rPr lang="zh-TW" altLang="en-US" dirty="0"/>
              <a:t>獨熱編碼</a:t>
            </a:r>
            <a:endParaRPr lang="en-US" altLang="zh-TW" dirty="0"/>
          </a:p>
          <a:p>
            <a:pPr lvl="1">
              <a:defRPr/>
            </a:pPr>
            <a:r>
              <a:rPr lang="zh-TW" altLang="en-US" dirty="0"/>
              <a:t>程式碼</a:t>
            </a:r>
          </a:p>
        </p:txBody>
      </p:sp>
      <p:sp>
        <p:nvSpPr>
          <p:cNvPr id="28675" name="矩形 3">
            <a:extLst>
              <a:ext uri="{FF2B5EF4-FFF2-40B4-BE49-F238E27FC236}">
                <a16:creationId xmlns:a16="http://schemas.microsoft.com/office/drawing/2014/main" xmlns="" id="{EA130317-DC15-49A7-BA99-CDEE71C3BAC6}"/>
              </a:ext>
            </a:extLst>
          </p:cNvPr>
          <p:cNvSpPr>
            <a:spLocks noChangeArrowheads="1"/>
          </p:cNvSpPr>
          <p:nvPr/>
        </p:nvSpPr>
        <p:spPr bwMode="auto">
          <a:xfrm>
            <a:off x="242888" y="1914599"/>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pd.get_dummies(X_cat)</a:t>
            </a:r>
            <a:endParaRPr lang="zh-TW" altLang="en-US" sz="2800" b="0" i="1">
              <a:solidFill>
                <a:schemeClr val="tx1"/>
              </a:solidFill>
            </a:endParaRPr>
          </a:p>
        </p:txBody>
      </p:sp>
      <p:pic>
        <p:nvPicPr>
          <p:cNvPr id="28676" name="Picture 5">
            <a:extLst>
              <a:ext uri="{FF2B5EF4-FFF2-40B4-BE49-F238E27FC236}">
                <a16:creationId xmlns:a16="http://schemas.microsoft.com/office/drawing/2014/main" xmlns="" id="{E275EFD9-4889-4804-8C31-822D3C6AA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2781300"/>
            <a:ext cx="5695950" cy="30670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標題 1">
            <a:extLst>
              <a:ext uri="{FF2B5EF4-FFF2-40B4-BE49-F238E27FC236}">
                <a16:creationId xmlns:a16="http://schemas.microsoft.com/office/drawing/2014/main" xmlns="" id="{ACEF7C76-7B35-4582-A7A9-235C0500CBE7}"/>
              </a:ext>
            </a:extLst>
          </p:cNvPr>
          <p:cNvSpPr>
            <a:spLocks noGrp="1"/>
          </p:cNvSpPr>
          <p:nvPr>
            <p:ph type="title"/>
          </p:nvPr>
        </p:nvSpPr>
        <p:spPr>
          <a:xfrm>
            <a:off x="179512" y="332011"/>
            <a:ext cx="8264525" cy="720725"/>
          </a:xfrm>
        </p:spPr>
        <p:txBody>
          <a:bodyPr/>
          <a:lstStyle/>
          <a:p>
            <a:r>
              <a:rPr lang="en-US" altLang="zh-TW" dirty="0"/>
              <a:t>3-3-2</a:t>
            </a:r>
            <a:r>
              <a:rPr lang="zh-TW" altLang="en-US" dirty="0"/>
              <a:t>　類別型資料的獨熱編碼</a:t>
            </a:r>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ED03E14A-5FF5-403E-8AAF-F16E7C1A0D4E}"/>
              </a:ext>
            </a:extLst>
          </p:cNvPr>
          <p:cNvSpPr>
            <a:spLocks noGrp="1"/>
          </p:cNvSpPr>
          <p:nvPr>
            <p:ph idx="1"/>
          </p:nvPr>
        </p:nvSpPr>
        <p:spPr>
          <a:xfrm>
            <a:off x="165100" y="692150"/>
            <a:ext cx="8632825" cy="5400675"/>
          </a:xfrm>
        </p:spPr>
        <p:txBody>
          <a:bodyPr/>
          <a:lstStyle/>
          <a:p>
            <a:pPr>
              <a:defRPr/>
            </a:pPr>
            <a:r>
              <a:rPr lang="zh-TW" altLang="en-US" dirty="0"/>
              <a:t>範例</a:t>
            </a:r>
            <a:r>
              <a:rPr lang="en-US" altLang="zh-TW" dirty="0"/>
              <a:t>3-13 </a:t>
            </a:r>
            <a:r>
              <a:rPr lang="zh-TW" altLang="en-US" dirty="0"/>
              <a:t>用</a:t>
            </a:r>
            <a:r>
              <a:rPr lang="en-US" altLang="zh-TW" dirty="0" err="1"/>
              <a:t>OneHotEncoder</a:t>
            </a:r>
            <a:r>
              <a:rPr lang="zh-TW" altLang="en-US" dirty="0"/>
              <a:t>來做獨熱編碼</a:t>
            </a:r>
            <a:endParaRPr lang="en-US" altLang="zh-TW" dirty="0"/>
          </a:p>
          <a:p>
            <a:pPr lvl="1">
              <a:defRPr/>
            </a:pPr>
            <a:r>
              <a:rPr lang="zh-TW" altLang="en-US" dirty="0"/>
              <a:t>程式碼</a:t>
            </a:r>
          </a:p>
        </p:txBody>
      </p:sp>
      <p:sp>
        <p:nvSpPr>
          <p:cNvPr id="30723" name="矩形 3">
            <a:extLst>
              <a:ext uri="{FF2B5EF4-FFF2-40B4-BE49-F238E27FC236}">
                <a16:creationId xmlns:a16="http://schemas.microsoft.com/office/drawing/2014/main" xmlns="" id="{323DFC82-100F-47D5-BBCF-811C48BEFC6B}"/>
              </a:ext>
            </a:extLst>
          </p:cNvPr>
          <p:cNvSpPr>
            <a:spLocks noChangeArrowheads="1"/>
          </p:cNvSpPr>
          <p:nvPr/>
        </p:nvSpPr>
        <p:spPr bwMode="auto">
          <a:xfrm>
            <a:off x="242888" y="1700213"/>
            <a:ext cx="8569325" cy="201453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from sklearn.preprocessing import OneHotEncoder</a:t>
            </a:r>
          </a:p>
          <a:p>
            <a:r>
              <a:rPr lang="en-US" altLang="zh-TW" sz="2800" b="0">
                <a:solidFill>
                  <a:schemeClr val="tx1"/>
                </a:solidFill>
              </a:rPr>
              <a:t>oh = OneHotEncoder(sparse=False)</a:t>
            </a:r>
          </a:p>
          <a:p>
            <a:r>
              <a:rPr lang="en-US" altLang="zh-TW" sz="2800" b="0">
                <a:solidFill>
                  <a:schemeClr val="tx1"/>
                </a:solidFill>
              </a:rPr>
              <a:t>X_cat_impute_oh = oh.fit_transform(X_cat_impute)</a:t>
            </a:r>
          </a:p>
          <a:p>
            <a:r>
              <a:rPr lang="en-US" altLang="zh-TW" sz="2800" b="0">
                <a:solidFill>
                  <a:schemeClr val="tx1"/>
                </a:solidFill>
              </a:rPr>
              <a:t>X_cat_impute_oh</a:t>
            </a:r>
            <a:endParaRPr lang="zh-TW" altLang="en-US" sz="2800" b="0" i="1">
              <a:solidFill>
                <a:schemeClr val="tx1"/>
              </a:solidFill>
            </a:endParaRPr>
          </a:p>
        </p:txBody>
      </p:sp>
      <p:pic>
        <p:nvPicPr>
          <p:cNvPr id="30724" name="Picture 5">
            <a:extLst>
              <a:ext uri="{FF2B5EF4-FFF2-40B4-BE49-F238E27FC236}">
                <a16:creationId xmlns:a16="http://schemas.microsoft.com/office/drawing/2014/main" xmlns="" id="{9E72D8B8-3E36-4F4D-837A-34AA39FF6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573463"/>
            <a:ext cx="5459413" cy="28114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998B5AA8-215F-4216-A4E3-8A8455FC75C5}"/>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3-14 </a:t>
            </a:r>
            <a:r>
              <a:rPr lang="zh-TW" altLang="en-US" dirty="0"/>
              <a:t>取得</a:t>
            </a:r>
            <a:r>
              <a:rPr lang="en-US" altLang="zh-TW" dirty="0" err="1"/>
              <a:t>OneHotEncoder</a:t>
            </a:r>
            <a:r>
              <a:rPr lang="zh-TW" altLang="en-US" dirty="0"/>
              <a:t>的欄位編碼</a:t>
            </a:r>
            <a:endParaRPr lang="en-US" altLang="zh-TW" dirty="0"/>
          </a:p>
          <a:p>
            <a:pPr lvl="1">
              <a:defRPr/>
            </a:pPr>
            <a:r>
              <a:rPr lang="zh-TW" altLang="en-US" dirty="0"/>
              <a:t>程式碼</a:t>
            </a:r>
          </a:p>
        </p:txBody>
      </p:sp>
      <p:sp>
        <p:nvSpPr>
          <p:cNvPr id="31747" name="矩形 3">
            <a:extLst>
              <a:ext uri="{FF2B5EF4-FFF2-40B4-BE49-F238E27FC236}">
                <a16:creationId xmlns:a16="http://schemas.microsoft.com/office/drawing/2014/main" xmlns="" id="{F300002C-4728-4F06-A3A0-5F242E661D4E}"/>
              </a:ext>
            </a:extLst>
          </p:cNvPr>
          <p:cNvSpPr>
            <a:spLocks noChangeArrowheads="1"/>
          </p:cNvSpPr>
          <p:nvPr/>
        </p:nvSpPr>
        <p:spPr bwMode="auto">
          <a:xfrm>
            <a:off x="242888" y="2060575"/>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oh.get_feature_names(['size','color'])</a:t>
            </a:r>
            <a:endParaRPr lang="zh-TW" altLang="en-US" sz="2800" b="0" i="1">
              <a:solidFill>
                <a:schemeClr val="tx1"/>
              </a:solidFill>
            </a:endParaRPr>
          </a:p>
        </p:txBody>
      </p:sp>
      <p:pic>
        <p:nvPicPr>
          <p:cNvPr id="31748" name="Picture 5">
            <a:extLst>
              <a:ext uri="{FF2B5EF4-FFF2-40B4-BE49-F238E27FC236}">
                <a16:creationId xmlns:a16="http://schemas.microsoft.com/office/drawing/2014/main" xmlns="" id="{C30793D1-00D0-462F-95F6-10AE8DF85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3479800"/>
            <a:ext cx="8351838" cy="14319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65DF3C0C-CE7B-4E27-A1B7-858D5682FBA2}"/>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smtClean="0"/>
              <a:t>3-15 </a:t>
            </a:r>
            <a:r>
              <a:rPr lang="zh-TW" altLang="en-US" dirty="0"/>
              <a:t>將</a:t>
            </a:r>
            <a:r>
              <a:rPr lang="en-US" altLang="zh-TW" dirty="0" err="1"/>
              <a:t>OneHotEncoder</a:t>
            </a:r>
            <a:r>
              <a:rPr lang="zh-TW" altLang="en-US" dirty="0"/>
              <a:t>結果包裝成</a:t>
            </a:r>
            <a:r>
              <a:rPr lang="en-US" altLang="zh-TW" dirty="0" err="1"/>
              <a:t>DataFrame</a:t>
            </a:r>
            <a:r>
              <a:rPr lang="zh-TW" altLang="en-US" dirty="0"/>
              <a:t>格式</a:t>
            </a:r>
            <a:endParaRPr lang="en-US" altLang="zh-TW" dirty="0"/>
          </a:p>
          <a:p>
            <a:pPr lvl="1">
              <a:defRPr/>
            </a:pPr>
            <a:r>
              <a:rPr lang="zh-TW" altLang="en-US" dirty="0"/>
              <a:t>程式碼</a:t>
            </a:r>
          </a:p>
        </p:txBody>
      </p:sp>
      <p:sp>
        <p:nvSpPr>
          <p:cNvPr id="32771" name="矩形 3">
            <a:extLst>
              <a:ext uri="{FF2B5EF4-FFF2-40B4-BE49-F238E27FC236}">
                <a16:creationId xmlns:a16="http://schemas.microsoft.com/office/drawing/2014/main" xmlns="" id="{8C4EBD25-79FE-493A-B8CE-C02353F1A75E}"/>
              </a:ext>
            </a:extLst>
          </p:cNvPr>
          <p:cNvSpPr>
            <a:spLocks noChangeArrowheads="1"/>
          </p:cNvSpPr>
          <p:nvPr/>
        </p:nvSpPr>
        <p:spPr bwMode="auto">
          <a:xfrm>
            <a:off x="242888" y="2565400"/>
            <a:ext cx="8569325" cy="11525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pd.DataFrame(X_cat_impute_oh,columns=oh.get_feature_names(['size','color']))</a:t>
            </a:r>
            <a:endParaRPr lang="zh-TW" altLang="en-US" sz="2800" b="0" i="1">
              <a:solidFill>
                <a:schemeClr val="tx1"/>
              </a:solidFill>
            </a:endParaRPr>
          </a:p>
        </p:txBody>
      </p:sp>
      <p:pic>
        <p:nvPicPr>
          <p:cNvPr id="32772" name="Picture 6">
            <a:extLst>
              <a:ext uri="{FF2B5EF4-FFF2-40B4-BE49-F238E27FC236}">
                <a16:creationId xmlns:a16="http://schemas.microsoft.com/office/drawing/2014/main" xmlns="" id="{EB5EF0BD-CF4F-4713-91CA-5FA0BC147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875" y="3581400"/>
            <a:ext cx="5113338" cy="28003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28E11D64-81FD-4DF6-926F-4A0E3620EBC6}"/>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3-16 </a:t>
            </a:r>
            <a:r>
              <a:rPr lang="zh-TW" altLang="en-US" dirty="0"/>
              <a:t>用管道器連接</a:t>
            </a:r>
            <a:r>
              <a:rPr lang="en-US" altLang="zh-TW" dirty="0" err="1"/>
              <a:t>SimpleImputer</a:t>
            </a:r>
            <a:r>
              <a:rPr lang="zh-TW" altLang="en-US" dirty="0"/>
              <a:t>轉換器和</a:t>
            </a:r>
            <a:r>
              <a:rPr lang="en-US" altLang="zh-TW" dirty="0" err="1"/>
              <a:t>OneHotEncoder</a:t>
            </a:r>
            <a:r>
              <a:rPr lang="zh-TW" altLang="en-US" dirty="0"/>
              <a:t>轉換器</a:t>
            </a:r>
            <a:endParaRPr lang="en-US" altLang="zh-TW" dirty="0"/>
          </a:p>
          <a:p>
            <a:pPr lvl="1">
              <a:defRPr/>
            </a:pPr>
            <a:r>
              <a:rPr lang="zh-TW" altLang="en-US" dirty="0"/>
              <a:t>程式碼</a:t>
            </a:r>
          </a:p>
        </p:txBody>
      </p:sp>
      <p:sp>
        <p:nvSpPr>
          <p:cNvPr id="33795" name="矩形 3">
            <a:extLst>
              <a:ext uri="{FF2B5EF4-FFF2-40B4-BE49-F238E27FC236}">
                <a16:creationId xmlns:a16="http://schemas.microsoft.com/office/drawing/2014/main" xmlns="" id="{9534D0E4-1F76-47E1-BD47-28596DA81C44}"/>
              </a:ext>
            </a:extLst>
          </p:cNvPr>
          <p:cNvSpPr>
            <a:spLocks noChangeArrowheads="1"/>
          </p:cNvSpPr>
          <p:nvPr/>
        </p:nvSpPr>
        <p:spPr bwMode="auto">
          <a:xfrm>
            <a:off x="223838" y="2420938"/>
            <a:ext cx="8569325" cy="15843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dirty="0" err="1">
                <a:solidFill>
                  <a:schemeClr val="tx1"/>
                </a:solidFill>
              </a:rPr>
              <a:t>cat_pl</a:t>
            </a:r>
            <a:r>
              <a:rPr lang="en-US" altLang="zh-TW" sz="2800" b="0" dirty="0">
                <a:solidFill>
                  <a:schemeClr val="tx1"/>
                </a:solidFill>
              </a:rPr>
              <a:t>=make_pipeline(</a:t>
            </a:r>
            <a:r>
              <a:rPr lang="en-US" altLang="zh-TW" sz="2800" b="0" dirty="0" err="1">
                <a:solidFill>
                  <a:schemeClr val="tx1"/>
                </a:solidFill>
              </a:rPr>
              <a:t>SimpleImputer</a:t>
            </a:r>
            <a:r>
              <a:rPr lang="en-US" altLang="zh-TW" sz="2800" b="0" dirty="0">
                <a:solidFill>
                  <a:schemeClr val="tx1"/>
                </a:solidFill>
              </a:rPr>
              <a:t>(strategy='most_frequent'),OneHotEncoder(sparse=False))</a:t>
            </a:r>
          </a:p>
          <a:p>
            <a:r>
              <a:rPr lang="en-US" altLang="zh-TW" sz="2800" b="0" dirty="0" err="1">
                <a:solidFill>
                  <a:schemeClr val="tx1"/>
                </a:solidFill>
              </a:rPr>
              <a:t>cat_pl.fit_transform</a:t>
            </a:r>
            <a:r>
              <a:rPr lang="en-US" altLang="zh-TW" sz="2800" b="0" dirty="0">
                <a:solidFill>
                  <a:schemeClr val="tx1"/>
                </a:solidFill>
              </a:rPr>
              <a:t>(X_cat)</a:t>
            </a:r>
            <a:endParaRPr lang="zh-TW" altLang="en-US" sz="2800" b="0" i="1" dirty="0">
              <a:solidFill>
                <a:schemeClr val="tx1"/>
              </a:solidFill>
            </a:endParaRPr>
          </a:p>
        </p:txBody>
      </p:sp>
      <p:pic>
        <p:nvPicPr>
          <p:cNvPr id="33796" name="Picture 5">
            <a:extLst>
              <a:ext uri="{FF2B5EF4-FFF2-40B4-BE49-F238E27FC236}">
                <a16:creationId xmlns:a16="http://schemas.microsoft.com/office/drawing/2014/main" xmlns="" id="{D6CE3DE5-9430-438D-B6A1-4AD8D0866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963" y="4005263"/>
            <a:ext cx="5283200" cy="2568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6128AD92-9DC8-4A48-9944-D0422A0EBE02}"/>
              </a:ext>
            </a:extLst>
          </p:cNvPr>
          <p:cNvSpPr>
            <a:spLocks noGrp="1"/>
          </p:cNvSpPr>
          <p:nvPr>
            <p:ph idx="1"/>
          </p:nvPr>
        </p:nvSpPr>
        <p:spPr>
          <a:xfrm>
            <a:off x="179388" y="981075"/>
            <a:ext cx="8264525" cy="5400675"/>
          </a:xfrm>
        </p:spPr>
        <p:txBody>
          <a:bodyPr/>
          <a:lstStyle/>
          <a:p>
            <a:pPr>
              <a:defRPr/>
            </a:pPr>
            <a:r>
              <a:rPr lang="zh-TW" altLang="en-US" dirty="0"/>
              <a:t>範例</a:t>
            </a:r>
            <a:r>
              <a:rPr lang="en-US" altLang="zh-TW" dirty="0"/>
              <a:t>3-1 </a:t>
            </a:r>
            <a:r>
              <a:rPr lang="zh-TW" altLang="en-US" dirty="0"/>
              <a:t>本章資料</a:t>
            </a:r>
            <a:endParaRPr lang="en-US" altLang="zh-TW" dirty="0"/>
          </a:p>
          <a:p>
            <a:pPr lvl="1">
              <a:defRPr/>
            </a:pPr>
            <a:r>
              <a:rPr lang="zh-TW" altLang="en-US" dirty="0"/>
              <a:t>程式碼</a:t>
            </a:r>
          </a:p>
        </p:txBody>
      </p:sp>
      <p:sp>
        <p:nvSpPr>
          <p:cNvPr id="10243" name="矩形 3">
            <a:extLst>
              <a:ext uri="{FF2B5EF4-FFF2-40B4-BE49-F238E27FC236}">
                <a16:creationId xmlns:a16="http://schemas.microsoft.com/office/drawing/2014/main" xmlns="" id="{036A07B7-C6A2-4280-AA62-1507C53FACAE}"/>
              </a:ext>
            </a:extLst>
          </p:cNvPr>
          <p:cNvSpPr>
            <a:spLocks noChangeArrowheads="1"/>
          </p:cNvSpPr>
          <p:nvPr/>
        </p:nvSpPr>
        <p:spPr bwMode="auto">
          <a:xfrm>
            <a:off x="234950" y="1973263"/>
            <a:ext cx="8569325" cy="43529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dirty="0">
                <a:solidFill>
                  <a:schemeClr val="tx1"/>
                </a:solidFill>
              </a:rPr>
              <a:t>import pandas as </a:t>
            </a:r>
            <a:r>
              <a:rPr lang="en-US" altLang="zh-TW" sz="2400" b="0" dirty="0" err="1">
                <a:solidFill>
                  <a:schemeClr val="tx1"/>
                </a:solidFill>
              </a:rPr>
              <a:t>pd</a:t>
            </a:r>
            <a:endParaRPr lang="en-US" altLang="zh-TW" sz="2400" b="0" dirty="0">
              <a:solidFill>
                <a:schemeClr val="tx1"/>
              </a:solidFill>
            </a:endParaRPr>
          </a:p>
          <a:p>
            <a:r>
              <a:rPr lang="en-US" altLang="zh-TW" sz="2400" b="0" dirty="0">
                <a:solidFill>
                  <a:schemeClr val="tx1"/>
                </a:solidFill>
              </a:rPr>
              <a:t>import </a:t>
            </a:r>
            <a:r>
              <a:rPr lang="en-US" altLang="zh-TW" sz="2400" b="0" dirty="0" err="1">
                <a:solidFill>
                  <a:schemeClr val="tx1"/>
                </a:solidFill>
              </a:rPr>
              <a:t>numpy</a:t>
            </a:r>
            <a:r>
              <a:rPr lang="en-US" altLang="zh-TW" sz="2400" b="0" dirty="0">
                <a:solidFill>
                  <a:schemeClr val="tx1"/>
                </a:solidFill>
              </a:rPr>
              <a:t> as np</a:t>
            </a:r>
          </a:p>
          <a:p>
            <a:r>
              <a:rPr lang="en-US" altLang="zh-TW" sz="2400" b="0" dirty="0">
                <a:solidFill>
                  <a:schemeClr val="tx1"/>
                </a:solidFill>
              </a:rPr>
              <a:t>data = {</a:t>
            </a:r>
          </a:p>
          <a:p>
            <a:r>
              <a:rPr lang="en-US" altLang="zh-TW" sz="2400" b="0" dirty="0">
                <a:solidFill>
                  <a:schemeClr val="tx1"/>
                </a:solidFill>
              </a:rPr>
              <a:t>'size': ['</a:t>
            </a:r>
            <a:r>
              <a:rPr lang="en-US" altLang="zh-TW" sz="2400" b="0" dirty="0" err="1">
                <a:solidFill>
                  <a:schemeClr val="tx1"/>
                </a:solidFill>
              </a:rPr>
              <a:t>M','S',np.nan,'M','XL</a:t>
            </a:r>
            <a:r>
              <a:rPr lang="en-US" altLang="zh-TW" sz="2400" b="0" dirty="0">
                <a:solidFill>
                  <a:schemeClr val="tx1"/>
                </a:solidFill>
              </a:rPr>
              <a:t>'],</a:t>
            </a:r>
          </a:p>
          <a:p>
            <a:r>
              <a:rPr lang="en-US" altLang="zh-TW" sz="2400" b="0" dirty="0">
                <a:solidFill>
                  <a:schemeClr val="tx1"/>
                </a:solidFill>
              </a:rPr>
              <a:t>'color': ['green', 'blue', 'blue', </a:t>
            </a:r>
            <a:r>
              <a:rPr lang="en-US" altLang="zh-TW" sz="2400" b="0" dirty="0" err="1">
                <a:solidFill>
                  <a:schemeClr val="tx1"/>
                </a:solidFill>
              </a:rPr>
              <a:t>np.nan</a:t>
            </a:r>
            <a:r>
              <a:rPr lang="en-US" altLang="zh-TW" sz="2400" b="0" dirty="0">
                <a:solidFill>
                  <a:schemeClr val="tx1"/>
                </a:solidFill>
              </a:rPr>
              <a:t>, </a:t>
            </a:r>
            <a:r>
              <a:rPr lang="en-US" altLang="zh-TW" sz="2400" b="0" dirty="0" err="1">
                <a:solidFill>
                  <a:schemeClr val="tx1"/>
                </a:solidFill>
              </a:rPr>
              <a:t>np.nan</a:t>
            </a:r>
            <a:r>
              <a:rPr lang="en-US" altLang="zh-TW" sz="2400" b="0" dirty="0">
                <a:solidFill>
                  <a:schemeClr val="tx1"/>
                </a:solidFill>
              </a:rPr>
              <a:t>],</a:t>
            </a:r>
          </a:p>
          <a:p>
            <a:r>
              <a:rPr lang="en-US" altLang="zh-TW" sz="2400" b="0" dirty="0">
                <a:solidFill>
                  <a:schemeClr val="tx1"/>
                </a:solidFill>
              </a:rPr>
              <a:t>'price': [200, </a:t>
            </a:r>
            <a:r>
              <a:rPr lang="en-US" altLang="zh-TW" sz="2400" b="0" dirty="0" err="1">
                <a:solidFill>
                  <a:schemeClr val="tx1"/>
                </a:solidFill>
              </a:rPr>
              <a:t>np.nan</a:t>
            </a:r>
            <a:r>
              <a:rPr lang="en-US" altLang="zh-TW" sz="2400" b="0" dirty="0">
                <a:solidFill>
                  <a:schemeClr val="tx1"/>
                </a:solidFill>
              </a:rPr>
              <a:t>, 200, 300, 300],</a:t>
            </a:r>
          </a:p>
          <a:p>
            <a:r>
              <a:rPr lang="en-US" altLang="zh-TW" sz="2400" b="0" dirty="0">
                <a:solidFill>
                  <a:schemeClr val="tx1"/>
                </a:solidFill>
              </a:rPr>
              <a:t>'quantity': [</a:t>
            </a:r>
            <a:r>
              <a:rPr lang="en-US" altLang="zh-TW" sz="2400" b="0" dirty="0" err="1">
                <a:solidFill>
                  <a:schemeClr val="tx1"/>
                </a:solidFill>
              </a:rPr>
              <a:t>np.nan</a:t>
            </a:r>
            <a:r>
              <a:rPr lang="en-US" altLang="zh-TW" sz="2400" b="0" dirty="0">
                <a:solidFill>
                  <a:schemeClr val="tx1"/>
                </a:solidFill>
              </a:rPr>
              <a:t>, 35000, </a:t>
            </a:r>
            <a:r>
              <a:rPr lang="en-US" altLang="zh-TW" sz="2400" b="0" dirty="0" err="1">
                <a:solidFill>
                  <a:schemeClr val="tx1"/>
                </a:solidFill>
              </a:rPr>
              <a:t>np.nan</a:t>
            </a:r>
            <a:r>
              <a:rPr lang="en-US" altLang="zh-TW" sz="2400" b="0" dirty="0">
                <a:solidFill>
                  <a:schemeClr val="tx1"/>
                </a:solidFill>
              </a:rPr>
              <a:t>, 20000, 10000]</a:t>
            </a:r>
          </a:p>
          <a:p>
            <a:r>
              <a:rPr lang="en-US" altLang="zh-TW" sz="2400" b="0" dirty="0">
                <a:solidFill>
                  <a:schemeClr val="tx1"/>
                </a:solidFill>
              </a:rPr>
              <a:t>}</a:t>
            </a:r>
          </a:p>
          <a:p>
            <a:r>
              <a:rPr lang="en-US" altLang="zh-TW" sz="2400" b="0" dirty="0">
                <a:solidFill>
                  <a:schemeClr val="tx1"/>
                </a:solidFill>
              </a:rPr>
              <a:t>X = </a:t>
            </a:r>
            <a:r>
              <a:rPr lang="en-US" altLang="zh-TW" sz="2400" b="0" dirty="0" err="1">
                <a:solidFill>
                  <a:schemeClr val="tx1"/>
                </a:solidFill>
              </a:rPr>
              <a:t>pd.DataFrame</a:t>
            </a:r>
            <a:r>
              <a:rPr lang="en-US" altLang="zh-TW" sz="2400" b="0" dirty="0">
                <a:solidFill>
                  <a:schemeClr val="tx1"/>
                </a:solidFill>
              </a:rPr>
              <a:t>(data)</a:t>
            </a:r>
          </a:p>
          <a:p>
            <a:r>
              <a:rPr lang="en-US" altLang="zh-TW" sz="2400" b="0" dirty="0" err="1">
                <a:solidFill>
                  <a:schemeClr val="tx1"/>
                </a:solidFill>
              </a:rPr>
              <a:t>X_orig</a:t>
            </a:r>
            <a:r>
              <a:rPr lang="en-US" altLang="zh-TW" sz="2400" b="0" dirty="0">
                <a:solidFill>
                  <a:schemeClr val="tx1"/>
                </a:solidFill>
              </a:rPr>
              <a:t> = </a:t>
            </a:r>
            <a:r>
              <a:rPr lang="en-US" altLang="zh-TW" sz="2400" b="0" dirty="0" err="1">
                <a:solidFill>
                  <a:schemeClr val="tx1"/>
                </a:solidFill>
              </a:rPr>
              <a:t>X.copy</a:t>
            </a:r>
            <a:r>
              <a:rPr lang="en-US" altLang="zh-TW" sz="2400" b="0" dirty="0">
                <a:solidFill>
                  <a:schemeClr val="tx1"/>
                </a:solidFill>
              </a:rPr>
              <a:t>()</a:t>
            </a:r>
          </a:p>
          <a:p>
            <a:r>
              <a:rPr lang="en-US" altLang="zh-TW" sz="2400" b="0" dirty="0" err="1">
                <a:solidFill>
                  <a:schemeClr val="tx1"/>
                </a:solidFill>
              </a:rPr>
              <a:t>X.style.highlight_null</a:t>
            </a:r>
            <a:r>
              <a:rPr lang="en-US" altLang="zh-TW" sz="2400" b="0" dirty="0">
                <a:solidFill>
                  <a:schemeClr val="tx1"/>
                </a:solidFill>
              </a:rPr>
              <a:t>(</a:t>
            </a:r>
            <a:r>
              <a:rPr lang="en-US" altLang="zh-TW" sz="2400" b="0" dirty="0" err="1">
                <a:solidFill>
                  <a:schemeClr val="tx1"/>
                </a:solidFill>
              </a:rPr>
              <a:t>null_color</a:t>
            </a:r>
            <a:r>
              <a:rPr lang="en-US" altLang="zh-TW" sz="2400" b="0" dirty="0">
                <a:solidFill>
                  <a:schemeClr val="tx1"/>
                </a:solidFill>
              </a:rPr>
              <a:t>='yellow')</a:t>
            </a:r>
            <a:endParaRPr lang="zh-TW" altLang="en-US" sz="2400" b="0" i="1" dirty="0">
              <a:solidFill>
                <a:schemeClr val="tx1"/>
              </a:solidFill>
            </a:endParaRPr>
          </a:p>
        </p:txBody>
      </p:sp>
      <p:sp>
        <p:nvSpPr>
          <p:cNvPr id="4" name="標題 1">
            <a:extLst>
              <a:ext uri="{FF2B5EF4-FFF2-40B4-BE49-F238E27FC236}">
                <a16:creationId xmlns:a16="http://schemas.microsoft.com/office/drawing/2014/main" xmlns="" id="{50624AB4-C4DE-46E2-A20E-E599C0D28238}"/>
              </a:ext>
            </a:extLst>
          </p:cNvPr>
          <p:cNvSpPr>
            <a:spLocks noGrp="1" noChangeArrowheads="1"/>
          </p:cNvSpPr>
          <p:nvPr>
            <p:ph type="title"/>
          </p:nvPr>
        </p:nvSpPr>
        <p:spPr>
          <a:xfrm>
            <a:off x="179388" y="404664"/>
            <a:ext cx="8264525" cy="720725"/>
          </a:xfrm>
        </p:spPr>
        <p:txBody>
          <a:bodyPr/>
          <a:lstStyle/>
          <a:p>
            <a:r>
              <a:rPr lang="en-US" altLang="zh-TW"/>
              <a:t>3-1 </a:t>
            </a:r>
            <a:r>
              <a:rPr lang="zh-TW" altLang="en-US"/>
              <a:t>資料預處理第一步：了解資料型態</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B868A0A8-1B63-48D8-8164-22441ABA26F9}"/>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3-17 </a:t>
            </a:r>
            <a:r>
              <a:rPr lang="zh-TW" altLang="en-US" dirty="0"/>
              <a:t>從管道器裡取得獨熱編碼的欄位名稱</a:t>
            </a:r>
            <a:endParaRPr lang="en-US" altLang="zh-TW" dirty="0"/>
          </a:p>
          <a:p>
            <a:pPr lvl="1">
              <a:defRPr/>
            </a:pPr>
            <a:r>
              <a:rPr lang="zh-TW" altLang="en-US" dirty="0"/>
              <a:t>程式碼</a:t>
            </a:r>
          </a:p>
        </p:txBody>
      </p:sp>
      <p:sp>
        <p:nvSpPr>
          <p:cNvPr id="34819" name="矩形 3">
            <a:extLst>
              <a:ext uri="{FF2B5EF4-FFF2-40B4-BE49-F238E27FC236}">
                <a16:creationId xmlns:a16="http://schemas.microsoft.com/office/drawing/2014/main" xmlns="" id="{465C643B-3224-4325-9F9B-0F1C76E15A6C}"/>
              </a:ext>
            </a:extLst>
          </p:cNvPr>
          <p:cNvSpPr>
            <a:spLocks noChangeArrowheads="1"/>
          </p:cNvSpPr>
          <p:nvPr/>
        </p:nvSpPr>
        <p:spPr bwMode="auto">
          <a:xfrm>
            <a:off x="223838" y="2060575"/>
            <a:ext cx="8569325" cy="11525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oh_in_pl = cat_pl.named_steps['onehotencoder']</a:t>
            </a:r>
          </a:p>
          <a:p>
            <a:r>
              <a:rPr lang="en-US" altLang="zh-TW" sz="2800" b="0">
                <a:solidFill>
                  <a:schemeClr val="tx1"/>
                </a:solidFill>
              </a:rPr>
              <a:t>oh_in_pl.get_feature_names(['size','color'])</a:t>
            </a:r>
            <a:endParaRPr lang="zh-TW" altLang="en-US" sz="2800" b="0" i="1">
              <a:solidFill>
                <a:schemeClr val="tx1"/>
              </a:solidFill>
            </a:endParaRPr>
          </a:p>
        </p:txBody>
      </p:sp>
      <p:pic>
        <p:nvPicPr>
          <p:cNvPr id="34820" name="Picture 5">
            <a:extLst>
              <a:ext uri="{FF2B5EF4-FFF2-40B4-BE49-F238E27FC236}">
                <a16:creationId xmlns:a16="http://schemas.microsoft.com/office/drawing/2014/main" xmlns="" id="{2390B69E-A9CE-4779-ACEA-FFEB8895A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50" y="3802063"/>
            <a:ext cx="8701088" cy="13081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C375273C-1827-4E89-B228-A7C65D5C115E}"/>
              </a:ext>
            </a:extLst>
          </p:cNvPr>
          <p:cNvSpPr>
            <a:spLocks noGrp="1"/>
          </p:cNvSpPr>
          <p:nvPr>
            <p:ph idx="1"/>
          </p:nvPr>
        </p:nvSpPr>
        <p:spPr>
          <a:xfrm>
            <a:off x="194050" y="764704"/>
            <a:ext cx="8632825" cy="5400675"/>
          </a:xfrm>
        </p:spPr>
        <p:txBody>
          <a:bodyPr/>
          <a:lstStyle/>
          <a:p>
            <a:pPr>
              <a:defRPr/>
            </a:pPr>
            <a:r>
              <a:rPr lang="zh-TW" altLang="en-US" dirty="0"/>
              <a:t>範例</a:t>
            </a:r>
            <a:r>
              <a:rPr lang="en-US" altLang="zh-TW" dirty="0"/>
              <a:t>3-19 </a:t>
            </a:r>
            <a:r>
              <a:rPr lang="zh-TW" altLang="en-US" dirty="0"/>
              <a:t>使用</a:t>
            </a:r>
            <a:r>
              <a:rPr lang="en-US" altLang="zh-TW" dirty="0" err="1"/>
              <a:t>ColumnTransformer</a:t>
            </a:r>
            <a:r>
              <a:rPr lang="zh-TW" altLang="en-US" dirty="0"/>
              <a:t>結合兩個轉換器</a:t>
            </a:r>
            <a:endParaRPr lang="en-US" altLang="zh-TW" dirty="0"/>
          </a:p>
          <a:p>
            <a:pPr lvl="1">
              <a:defRPr/>
            </a:pPr>
            <a:r>
              <a:rPr lang="zh-TW" altLang="en-US" dirty="0"/>
              <a:t>程式碼</a:t>
            </a:r>
          </a:p>
        </p:txBody>
      </p:sp>
      <p:sp>
        <p:nvSpPr>
          <p:cNvPr id="37891" name="矩形 3">
            <a:extLst>
              <a:ext uri="{FF2B5EF4-FFF2-40B4-BE49-F238E27FC236}">
                <a16:creationId xmlns:a16="http://schemas.microsoft.com/office/drawing/2014/main" xmlns="" id="{3389189A-E665-4251-AFBF-9C7568F04A57}"/>
              </a:ext>
            </a:extLst>
          </p:cNvPr>
          <p:cNvSpPr>
            <a:spLocks noChangeArrowheads="1"/>
          </p:cNvSpPr>
          <p:nvPr/>
        </p:nvSpPr>
        <p:spPr bwMode="auto">
          <a:xfrm>
            <a:off x="274892" y="2204864"/>
            <a:ext cx="8569325" cy="232213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200" b="0" dirty="0">
                <a:solidFill>
                  <a:schemeClr val="tx1"/>
                </a:solidFill>
              </a:rPr>
              <a:t>from </a:t>
            </a:r>
            <a:r>
              <a:rPr lang="en-US" altLang="zh-TW" sz="2200" b="0" dirty="0" err="1">
                <a:solidFill>
                  <a:schemeClr val="tx1"/>
                </a:solidFill>
              </a:rPr>
              <a:t>sklearn.compose</a:t>
            </a:r>
            <a:r>
              <a:rPr lang="en-US" altLang="zh-TW" sz="2200" b="0" dirty="0">
                <a:solidFill>
                  <a:schemeClr val="tx1"/>
                </a:solidFill>
              </a:rPr>
              <a:t> import ColumnTransformer</a:t>
            </a:r>
          </a:p>
          <a:p>
            <a:r>
              <a:rPr lang="en-US" altLang="zh-TW" sz="2200" b="0" dirty="0" err="1">
                <a:solidFill>
                  <a:schemeClr val="tx1"/>
                </a:solidFill>
              </a:rPr>
              <a:t>data_pl</a:t>
            </a:r>
            <a:r>
              <a:rPr lang="en-US" altLang="zh-TW" sz="2200" b="0" dirty="0">
                <a:solidFill>
                  <a:schemeClr val="tx1"/>
                </a:solidFill>
              </a:rPr>
              <a:t> = ColumnTransformer([</a:t>
            </a:r>
          </a:p>
          <a:p>
            <a:r>
              <a:rPr lang="en-US" altLang="zh-TW" sz="2200" b="0" dirty="0">
                <a:solidFill>
                  <a:schemeClr val="tx1"/>
                </a:solidFill>
              </a:rPr>
              <a:t>('</a:t>
            </a:r>
            <a:r>
              <a:rPr lang="en-US" altLang="zh-TW" sz="2200" b="0" dirty="0" err="1">
                <a:solidFill>
                  <a:schemeClr val="tx1"/>
                </a:solidFill>
              </a:rPr>
              <a:t>num_pl</a:t>
            </a:r>
            <a:r>
              <a:rPr lang="en-US" altLang="zh-TW" sz="2200" b="0" dirty="0">
                <a:solidFill>
                  <a:schemeClr val="tx1"/>
                </a:solidFill>
              </a:rPr>
              <a:t>', </a:t>
            </a:r>
            <a:r>
              <a:rPr lang="en-US" altLang="zh-TW" sz="2200" b="0" dirty="0" err="1">
                <a:solidFill>
                  <a:schemeClr val="tx1"/>
                </a:solidFill>
              </a:rPr>
              <a:t>num_pl</a:t>
            </a:r>
            <a:r>
              <a:rPr lang="en-US" altLang="zh-TW" sz="2200" b="0" dirty="0">
                <a:solidFill>
                  <a:schemeClr val="tx1"/>
                </a:solidFill>
              </a:rPr>
              <a:t>, X_col_num),</a:t>
            </a:r>
          </a:p>
          <a:p>
            <a:r>
              <a:rPr lang="en-US" altLang="zh-TW" sz="2200" b="0" dirty="0">
                <a:solidFill>
                  <a:schemeClr val="tx1"/>
                </a:solidFill>
              </a:rPr>
              <a:t>('</a:t>
            </a:r>
            <a:r>
              <a:rPr lang="en-US" altLang="zh-TW" sz="2200" b="0" dirty="0" err="1">
                <a:solidFill>
                  <a:schemeClr val="tx1"/>
                </a:solidFill>
              </a:rPr>
              <a:t>cat_pl</a:t>
            </a:r>
            <a:r>
              <a:rPr lang="en-US" altLang="zh-TW" sz="2200" b="0" dirty="0">
                <a:solidFill>
                  <a:schemeClr val="tx1"/>
                </a:solidFill>
              </a:rPr>
              <a:t>', </a:t>
            </a:r>
            <a:r>
              <a:rPr lang="en-US" altLang="zh-TW" sz="2200" b="0" dirty="0" err="1">
                <a:solidFill>
                  <a:schemeClr val="tx1"/>
                </a:solidFill>
              </a:rPr>
              <a:t>cat_pl</a:t>
            </a:r>
            <a:r>
              <a:rPr lang="en-US" altLang="zh-TW" sz="2200" b="0" dirty="0">
                <a:solidFill>
                  <a:schemeClr val="tx1"/>
                </a:solidFill>
              </a:rPr>
              <a:t>, X_col_cat)</a:t>
            </a:r>
          </a:p>
          <a:p>
            <a:r>
              <a:rPr lang="en-US" altLang="zh-TW" sz="2200" b="0" dirty="0">
                <a:solidFill>
                  <a:schemeClr val="tx1"/>
                </a:solidFill>
              </a:rPr>
              <a:t>])</a:t>
            </a:r>
          </a:p>
          <a:p>
            <a:r>
              <a:rPr lang="en-US" altLang="zh-TW" sz="2200" b="0" dirty="0" err="1">
                <a:solidFill>
                  <a:schemeClr val="tx1"/>
                </a:solidFill>
              </a:rPr>
              <a:t>data_pl.fit_transform</a:t>
            </a:r>
            <a:r>
              <a:rPr lang="en-US" altLang="zh-TW" sz="2200" b="0" dirty="0">
                <a:solidFill>
                  <a:schemeClr val="tx1"/>
                </a:solidFill>
              </a:rPr>
              <a:t>(x).round(2)</a:t>
            </a:r>
            <a:endParaRPr lang="zh-TW" altLang="en-US" sz="2200" b="0" i="1" dirty="0">
              <a:solidFill>
                <a:schemeClr val="tx1"/>
              </a:solidFill>
            </a:endParaRPr>
          </a:p>
        </p:txBody>
      </p:sp>
      <p:pic>
        <p:nvPicPr>
          <p:cNvPr id="37892" name="Picture 2">
            <a:extLst>
              <a:ext uri="{FF2B5EF4-FFF2-40B4-BE49-F238E27FC236}">
                <a16:creationId xmlns:a16="http://schemas.microsoft.com/office/drawing/2014/main" xmlns="" id="{6EDFC871-AEA4-4308-B295-3D4FD7C0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52" y="4403242"/>
            <a:ext cx="7812856" cy="21221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標題 1">
            <a:extLst>
              <a:ext uri="{FF2B5EF4-FFF2-40B4-BE49-F238E27FC236}">
                <a16:creationId xmlns:a16="http://schemas.microsoft.com/office/drawing/2014/main" xmlns="" id="{43A4BD26-2D5F-4BD8-B7FA-9502EE750271}"/>
              </a:ext>
            </a:extLst>
          </p:cNvPr>
          <p:cNvSpPr>
            <a:spLocks noGrp="1" noChangeArrowheads="1"/>
          </p:cNvSpPr>
          <p:nvPr>
            <p:ph type="title"/>
          </p:nvPr>
        </p:nvSpPr>
        <p:spPr>
          <a:xfrm>
            <a:off x="251520" y="260003"/>
            <a:ext cx="8264525" cy="720725"/>
          </a:xfrm>
        </p:spPr>
        <p:txBody>
          <a:bodyPr/>
          <a:lstStyle/>
          <a:p>
            <a:r>
              <a:rPr lang="en-US" altLang="zh-TW" dirty="0"/>
              <a:t>3-4</a:t>
            </a:r>
            <a:r>
              <a:rPr lang="zh-TW" altLang="en-US" dirty="0"/>
              <a:t>　結合不同的管道器</a:t>
            </a: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70D4CA21-DADC-45AA-89EB-AE2A72160D5D}"/>
              </a:ext>
            </a:extLst>
          </p:cNvPr>
          <p:cNvSpPr>
            <a:spLocks noGrp="1"/>
          </p:cNvSpPr>
          <p:nvPr>
            <p:ph idx="1"/>
          </p:nvPr>
        </p:nvSpPr>
        <p:spPr>
          <a:xfrm>
            <a:off x="173038" y="692150"/>
            <a:ext cx="8632825" cy="5400675"/>
          </a:xfrm>
        </p:spPr>
        <p:txBody>
          <a:bodyPr/>
          <a:lstStyle/>
          <a:p>
            <a:pPr>
              <a:defRPr/>
            </a:pPr>
            <a:r>
              <a:rPr lang="zh-TW" altLang="en-US" dirty="0"/>
              <a:t>範例</a:t>
            </a:r>
            <a:r>
              <a:rPr lang="en-US" altLang="zh-TW" dirty="0"/>
              <a:t>3-20 </a:t>
            </a:r>
            <a:r>
              <a:rPr lang="zh-TW" altLang="en-US" dirty="0"/>
              <a:t>用</a:t>
            </a:r>
            <a:r>
              <a:rPr lang="en-US" altLang="zh-TW" dirty="0" err="1"/>
              <a:t>ColumnTransformer</a:t>
            </a:r>
            <a:r>
              <a:rPr lang="zh-TW" altLang="en-US" dirty="0"/>
              <a:t>控制欄位的使用（一）</a:t>
            </a:r>
            <a:endParaRPr lang="en-US" altLang="zh-TW" dirty="0"/>
          </a:p>
          <a:p>
            <a:pPr lvl="1">
              <a:defRPr/>
            </a:pPr>
            <a:r>
              <a:rPr lang="zh-TW" altLang="en-US" dirty="0"/>
              <a:t>程式碼</a:t>
            </a:r>
          </a:p>
        </p:txBody>
      </p:sp>
      <p:sp>
        <p:nvSpPr>
          <p:cNvPr id="38915" name="矩形 3">
            <a:extLst>
              <a:ext uri="{FF2B5EF4-FFF2-40B4-BE49-F238E27FC236}">
                <a16:creationId xmlns:a16="http://schemas.microsoft.com/office/drawing/2014/main" xmlns="" id="{DA872B7C-C780-426E-81EE-35F9BDF96AB7}"/>
              </a:ext>
            </a:extLst>
          </p:cNvPr>
          <p:cNvSpPr>
            <a:spLocks noChangeArrowheads="1"/>
          </p:cNvSpPr>
          <p:nvPr/>
        </p:nvSpPr>
        <p:spPr bwMode="auto">
          <a:xfrm>
            <a:off x="204788" y="2133600"/>
            <a:ext cx="8569325" cy="250666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dirty="0">
                <a:solidFill>
                  <a:schemeClr val="tx1"/>
                </a:solidFill>
              </a:rPr>
              <a:t>from </a:t>
            </a:r>
            <a:r>
              <a:rPr lang="en-US" altLang="zh-TW" sz="2400" b="0" dirty="0" err="1">
                <a:solidFill>
                  <a:schemeClr val="tx1"/>
                </a:solidFill>
              </a:rPr>
              <a:t>sklearn.compose</a:t>
            </a:r>
            <a:r>
              <a:rPr lang="en-US" altLang="zh-TW" sz="2400" b="0" dirty="0">
                <a:solidFill>
                  <a:schemeClr val="tx1"/>
                </a:solidFill>
              </a:rPr>
              <a:t> import ColumnTransformer</a:t>
            </a:r>
          </a:p>
          <a:p>
            <a:r>
              <a:rPr lang="en-US" altLang="zh-TW" sz="2400" b="0" dirty="0" err="1">
                <a:solidFill>
                  <a:schemeClr val="tx1"/>
                </a:solidFill>
              </a:rPr>
              <a:t>data_pl</a:t>
            </a:r>
            <a:r>
              <a:rPr lang="en-US" altLang="zh-TW" sz="2400" b="0" dirty="0">
                <a:solidFill>
                  <a:schemeClr val="tx1"/>
                </a:solidFill>
              </a:rPr>
              <a:t> = ColumnTransformer([</a:t>
            </a:r>
          </a:p>
          <a:p>
            <a:r>
              <a:rPr lang="en-US" altLang="zh-TW" sz="2400" b="0" dirty="0">
                <a:solidFill>
                  <a:schemeClr val="tx1"/>
                </a:solidFill>
              </a:rPr>
              <a:t>('</a:t>
            </a:r>
            <a:r>
              <a:rPr lang="en-US" altLang="zh-TW" sz="2400" b="0" dirty="0" err="1">
                <a:solidFill>
                  <a:schemeClr val="tx1"/>
                </a:solidFill>
              </a:rPr>
              <a:t>num_pl</a:t>
            </a:r>
            <a:r>
              <a:rPr lang="en-US" altLang="zh-TW" sz="2400" b="0" dirty="0">
                <a:solidFill>
                  <a:schemeClr val="tx1"/>
                </a:solidFill>
              </a:rPr>
              <a:t>', 'drop', X_col_num),</a:t>
            </a:r>
          </a:p>
          <a:p>
            <a:r>
              <a:rPr lang="en-US" altLang="zh-TW" sz="2400" b="0" dirty="0">
                <a:solidFill>
                  <a:schemeClr val="tx1"/>
                </a:solidFill>
              </a:rPr>
              <a:t>('</a:t>
            </a:r>
            <a:r>
              <a:rPr lang="en-US" altLang="zh-TW" sz="2400" b="0" dirty="0" err="1">
                <a:solidFill>
                  <a:schemeClr val="tx1"/>
                </a:solidFill>
              </a:rPr>
              <a:t>cat_pl</a:t>
            </a:r>
            <a:r>
              <a:rPr lang="en-US" altLang="zh-TW" sz="2400" b="0" dirty="0">
                <a:solidFill>
                  <a:schemeClr val="tx1"/>
                </a:solidFill>
              </a:rPr>
              <a:t>', </a:t>
            </a:r>
            <a:r>
              <a:rPr lang="en-US" altLang="zh-TW" sz="2400" b="0" dirty="0" err="1">
                <a:solidFill>
                  <a:schemeClr val="tx1"/>
                </a:solidFill>
              </a:rPr>
              <a:t>cat_pl</a:t>
            </a:r>
            <a:r>
              <a:rPr lang="en-US" altLang="zh-TW" sz="2400" b="0" dirty="0">
                <a:solidFill>
                  <a:schemeClr val="tx1"/>
                </a:solidFill>
              </a:rPr>
              <a:t>, X_col_cat)</a:t>
            </a:r>
          </a:p>
          <a:p>
            <a:r>
              <a:rPr lang="en-US" altLang="zh-TW" sz="2400" b="0" dirty="0">
                <a:solidFill>
                  <a:schemeClr val="tx1"/>
                </a:solidFill>
              </a:rPr>
              <a:t>])</a:t>
            </a:r>
          </a:p>
          <a:p>
            <a:r>
              <a:rPr lang="en-US" altLang="zh-TW" sz="2400" b="0" dirty="0">
                <a:solidFill>
                  <a:schemeClr val="tx1"/>
                </a:solidFill>
              </a:rPr>
              <a:t>pd.DataFrame(</a:t>
            </a:r>
            <a:r>
              <a:rPr lang="en-US" altLang="zh-TW" sz="2400" b="0" dirty="0" err="1">
                <a:solidFill>
                  <a:schemeClr val="tx1"/>
                </a:solidFill>
              </a:rPr>
              <a:t>data_pl.fit_transform</a:t>
            </a:r>
            <a:r>
              <a:rPr lang="en-US" altLang="zh-TW" sz="2400" b="0" dirty="0">
                <a:solidFill>
                  <a:schemeClr val="tx1"/>
                </a:solidFill>
              </a:rPr>
              <a:t>(x))</a:t>
            </a:r>
            <a:r>
              <a:rPr lang="zh-TW" altLang="en-US" sz="2400" b="0" dirty="0">
                <a:solidFill>
                  <a:schemeClr val="tx1"/>
                </a:solidFill>
              </a:rPr>
              <a:t>􀁗􀁂􀁗􀁕􀁄</a:t>
            </a:r>
            <a:endParaRPr lang="zh-TW" altLang="en-US" sz="2400" b="0" i="1" dirty="0">
              <a:solidFill>
                <a:schemeClr val="tx1"/>
              </a:solidFill>
            </a:endParaRPr>
          </a:p>
        </p:txBody>
      </p:sp>
      <p:pic>
        <p:nvPicPr>
          <p:cNvPr id="38916" name="Picture 2">
            <a:extLst>
              <a:ext uri="{FF2B5EF4-FFF2-40B4-BE49-F238E27FC236}">
                <a16:creationId xmlns:a16="http://schemas.microsoft.com/office/drawing/2014/main" xmlns="" id="{47904DCA-2036-4E89-B20D-51C1EA8AB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2840038"/>
            <a:ext cx="3600450" cy="3600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8A5B1BE2-0CEB-4A64-8C42-5968A60F491C}"/>
              </a:ext>
            </a:extLst>
          </p:cNvPr>
          <p:cNvSpPr>
            <a:spLocks noGrp="1"/>
          </p:cNvSpPr>
          <p:nvPr>
            <p:ph idx="1"/>
          </p:nvPr>
        </p:nvSpPr>
        <p:spPr>
          <a:xfrm>
            <a:off x="173038" y="692150"/>
            <a:ext cx="8632825" cy="5400675"/>
          </a:xfrm>
        </p:spPr>
        <p:txBody>
          <a:bodyPr/>
          <a:lstStyle/>
          <a:p>
            <a:pPr>
              <a:defRPr/>
            </a:pPr>
            <a:r>
              <a:rPr lang="zh-TW" altLang="en-US" dirty="0"/>
              <a:t>範例</a:t>
            </a:r>
            <a:r>
              <a:rPr lang="en-US" altLang="zh-TW" dirty="0"/>
              <a:t>3-21</a:t>
            </a:r>
            <a:r>
              <a:rPr lang="zh-TW" altLang="en-US" dirty="0"/>
              <a:t>用</a:t>
            </a:r>
            <a:r>
              <a:rPr lang="en-US" altLang="zh-TW" dirty="0" err="1"/>
              <a:t>ColumnTransformer</a:t>
            </a:r>
            <a:r>
              <a:rPr lang="en-US" altLang="zh-TW" dirty="0"/>
              <a:t> </a:t>
            </a:r>
            <a:r>
              <a:rPr lang="zh-TW" altLang="en-US" dirty="0"/>
              <a:t>控制欄位的使用（二）</a:t>
            </a:r>
            <a:endParaRPr lang="en-US" altLang="zh-TW" dirty="0"/>
          </a:p>
          <a:p>
            <a:pPr lvl="1">
              <a:defRPr/>
            </a:pPr>
            <a:r>
              <a:rPr lang="zh-TW" altLang="en-US" dirty="0"/>
              <a:t>程式碼</a:t>
            </a:r>
          </a:p>
        </p:txBody>
      </p:sp>
      <p:sp>
        <p:nvSpPr>
          <p:cNvPr id="39939" name="矩形 3">
            <a:extLst>
              <a:ext uri="{FF2B5EF4-FFF2-40B4-BE49-F238E27FC236}">
                <a16:creationId xmlns:a16="http://schemas.microsoft.com/office/drawing/2014/main" xmlns="" id="{76E805C8-0D8C-4337-B9B7-D6EB2482D8B5}"/>
              </a:ext>
            </a:extLst>
          </p:cNvPr>
          <p:cNvSpPr>
            <a:spLocks noChangeArrowheads="1"/>
          </p:cNvSpPr>
          <p:nvPr/>
        </p:nvSpPr>
        <p:spPr bwMode="auto">
          <a:xfrm>
            <a:off x="204788" y="2133600"/>
            <a:ext cx="8569325" cy="13985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dirty="0" err="1">
                <a:solidFill>
                  <a:schemeClr val="tx1"/>
                </a:solidFill>
              </a:rPr>
              <a:t>data_pl</a:t>
            </a:r>
            <a:r>
              <a:rPr lang="en-US" altLang="zh-TW" sz="2400" b="0" dirty="0">
                <a:solidFill>
                  <a:schemeClr val="tx1"/>
                </a:solidFill>
              </a:rPr>
              <a:t> = ColumnTransformer([('</a:t>
            </a:r>
            <a:r>
              <a:rPr lang="en-US" altLang="zh-TW" sz="2400" b="0" dirty="0" err="1">
                <a:solidFill>
                  <a:schemeClr val="tx1"/>
                </a:solidFill>
              </a:rPr>
              <a:t>num_pl</a:t>
            </a:r>
            <a:r>
              <a:rPr lang="en-US" altLang="zh-TW" sz="2400" b="0" dirty="0">
                <a:solidFill>
                  <a:schemeClr val="tx1"/>
                </a:solidFill>
              </a:rPr>
              <a:t>', </a:t>
            </a:r>
            <a:r>
              <a:rPr lang="en-US" altLang="zh-TW" sz="2400" b="0" dirty="0" err="1">
                <a:solidFill>
                  <a:schemeClr val="tx1"/>
                </a:solidFill>
              </a:rPr>
              <a:t>num_pl</a:t>
            </a:r>
            <a:r>
              <a:rPr lang="en-US" altLang="zh-TW" sz="2400" b="0" dirty="0">
                <a:solidFill>
                  <a:schemeClr val="tx1"/>
                </a:solidFill>
              </a:rPr>
              <a:t>, ['price']),</a:t>
            </a:r>
          </a:p>
          <a:p>
            <a:r>
              <a:rPr lang="en-US" altLang="zh-TW" sz="2400" b="0" dirty="0">
                <a:solidFill>
                  <a:schemeClr val="tx1"/>
                </a:solidFill>
              </a:rPr>
              <a:t>('</a:t>
            </a:r>
            <a:r>
              <a:rPr lang="en-US" altLang="zh-TW" sz="2400" b="0" dirty="0" err="1">
                <a:solidFill>
                  <a:schemeClr val="tx1"/>
                </a:solidFill>
              </a:rPr>
              <a:t>cat_pl</a:t>
            </a:r>
            <a:r>
              <a:rPr lang="en-US" altLang="zh-TW" sz="2400" b="0" dirty="0">
                <a:solidFill>
                  <a:schemeClr val="tx1"/>
                </a:solidFill>
              </a:rPr>
              <a:t>', </a:t>
            </a:r>
            <a:r>
              <a:rPr lang="en-US" altLang="zh-TW" sz="2400" b="0" dirty="0" err="1">
                <a:solidFill>
                  <a:schemeClr val="tx1"/>
                </a:solidFill>
              </a:rPr>
              <a:t>cat_pl</a:t>
            </a:r>
            <a:r>
              <a:rPr lang="en-US" altLang="zh-TW" sz="2400" b="0" dirty="0">
                <a:solidFill>
                  <a:schemeClr val="tx1"/>
                </a:solidFill>
              </a:rPr>
              <a:t>, X_col_cat)], remainder='passthrough')</a:t>
            </a:r>
          </a:p>
          <a:p>
            <a:r>
              <a:rPr lang="en-US" altLang="zh-TW" sz="2400" b="0" dirty="0" err="1">
                <a:solidFill>
                  <a:schemeClr val="tx1"/>
                </a:solidFill>
              </a:rPr>
              <a:t>pd.Dataframe</a:t>
            </a:r>
            <a:r>
              <a:rPr lang="en-US" altLang="zh-TW" sz="2400" b="0" dirty="0">
                <a:solidFill>
                  <a:schemeClr val="tx1"/>
                </a:solidFill>
              </a:rPr>
              <a:t>(</a:t>
            </a:r>
            <a:r>
              <a:rPr lang="en-US" altLang="zh-TW" sz="2400" b="0" dirty="0" err="1">
                <a:solidFill>
                  <a:schemeClr val="tx1"/>
                </a:solidFill>
              </a:rPr>
              <a:t>data_pl.fit_transform</a:t>
            </a:r>
            <a:r>
              <a:rPr lang="en-US" altLang="zh-TW" sz="2400" b="0" dirty="0">
                <a:solidFill>
                  <a:schemeClr val="tx1"/>
                </a:solidFill>
              </a:rPr>
              <a:t>(X))</a:t>
            </a:r>
            <a:endParaRPr lang="zh-TW" altLang="en-US" sz="2400" b="0" i="1" dirty="0">
              <a:solidFill>
                <a:schemeClr val="tx1"/>
              </a:solidFill>
            </a:endParaRPr>
          </a:p>
        </p:txBody>
      </p:sp>
      <p:pic>
        <p:nvPicPr>
          <p:cNvPr id="39940" name="Picture 2">
            <a:extLst>
              <a:ext uri="{FF2B5EF4-FFF2-40B4-BE49-F238E27FC236}">
                <a16:creationId xmlns:a16="http://schemas.microsoft.com/office/drawing/2014/main" xmlns="" id="{C35ABF43-00FD-4A14-AE3A-A4E9B008E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644900"/>
            <a:ext cx="4681538" cy="27574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E6852995-F169-4DF9-9A09-EC90F77B6719}"/>
              </a:ext>
            </a:extLst>
          </p:cNvPr>
          <p:cNvSpPr>
            <a:spLocks noGrp="1"/>
          </p:cNvSpPr>
          <p:nvPr>
            <p:ph idx="1"/>
          </p:nvPr>
        </p:nvSpPr>
        <p:spPr>
          <a:xfrm>
            <a:off x="173038" y="692150"/>
            <a:ext cx="8632825" cy="5400675"/>
          </a:xfrm>
        </p:spPr>
        <p:txBody>
          <a:bodyPr/>
          <a:lstStyle/>
          <a:p>
            <a:pPr>
              <a:defRPr/>
            </a:pPr>
            <a:r>
              <a:rPr lang="zh-TW" altLang="en-US" dirty="0"/>
              <a:t>範例</a:t>
            </a:r>
            <a:r>
              <a:rPr lang="en-US" altLang="zh-TW" dirty="0"/>
              <a:t>3-22 </a:t>
            </a:r>
            <a:r>
              <a:rPr lang="zh-TW" altLang="en-US" dirty="0"/>
              <a:t>用</a:t>
            </a:r>
            <a:r>
              <a:rPr lang="en-US" altLang="zh-TW" dirty="0" err="1"/>
              <a:t>ColumnTransformer</a:t>
            </a:r>
            <a:r>
              <a:rPr lang="en-US" altLang="zh-TW" dirty="0"/>
              <a:t> </a:t>
            </a:r>
            <a:r>
              <a:rPr lang="zh-TW" altLang="en-US" dirty="0"/>
              <a:t>控制欄位的使用（三）</a:t>
            </a:r>
            <a:endParaRPr lang="en-US" altLang="zh-TW" dirty="0"/>
          </a:p>
          <a:p>
            <a:pPr lvl="1">
              <a:defRPr/>
            </a:pPr>
            <a:r>
              <a:rPr lang="zh-TW" altLang="en-US" dirty="0"/>
              <a:t>程式碼</a:t>
            </a:r>
          </a:p>
        </p:txBody>
      </p:sp>
      <p:sp>
        <p:nvSpPr>
          <p:cNvPr id="40963" name="矩形 3">
            <a:extLst>
              <a:ext uri="{FF2B5EF4-FFF2-40B4-BE49-F238E27FC236}">
                <a16:creationId xmlns:a16="http://schemas.microsoft.com/office/drawing/2014/main" xmlns="" id="{AB50CF30-1FDA-4C89-9D36-6517CD68A3C4}"/>
              </a:ext>
            </a:extLst>
          </p:cNvPr>
          <p:cNvSpPr>
            <a:spLocks noChangeArrowheads="1"/>
          </p:cNvSpPr>
          <p:nvPr/>
        </p:nvSpPr>
        <p:spPr bwMode="auto">
          <a:xfrm>
            <a:off x="204788" y="2133600"/>
            <a:ext cx="8569325" cy="13985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dirty="0" err="1">
                <a:solidFill>
                  <a:schemeClr val="tx1"/>
                </a:solidFill>
              </a:rPr>
              <a:t>data_pl</a:t>
            </a:r>
            <a:r>
              <a:rPr lang="en-US" altLang="zh-TW" sz="2400" b="0" dirty="0">
                <a:solidFill>
                  <a:schemeClr val="tx1"/>
                </a:solidFill>
              </a:rPr>
              <a:t> = ColumnTransformer([('</a:t>
            </a:r>
            <a:r>
              <a:rPr lang="en-US" altLang="zh-TW" sz="2400" b="0" dirty="0" err="1">
                <a:solidFill>
                  <a:schemeClr val="tx1"/>
                </a:solidFill>
              </a:rPr>
              <a:t>num_pl</a:t>
            </a:r>
            <a:r>
              <a:rPr lang="en-US" altLang="zh-TW" sz="2400" b="0" dirty="0">
                <a:solidFill>
                  <a:schemeClr val="tx1"/>
                </a:solidFill>
              </a:rPr>
              <a:t>', </a:t>
            </a:r>
            <a:r>
              <a:rPr lang="en-US" altLang="zh-TW" sz="2400" b="0" dirty="0" err="1">
                <a:solidFill>
                  <a:schemeClr val="tx1"/>
                </a:solidFill>
              </a:rPr>
              <a:t>num_pl</a:t>
            </a:r>
            <a:r>
              <a:rPr lang="en-US" altLang="zh-TW" sz="2400" b="0" dirty="0">
                <a:solidFill>
                  <a:schemeClr val="tx1"/>
                </a:solidFill>
              </a:rPr>
              <a:t>, ['price']),</a:t>
            </a:r>
          </a:p>
          <a:p>
            <a:r>
              <a:rPr lang="en-US" altLang="zh-TW" sz="2400" b="0" dirty="0">
                <a:solidFill>
                  <a:schemeClr val="tx1"/>
                </a:solidFill>
              </a:rPr>
              <a:t>('</a:t>
            </a:r>
            <a:r>
              <a:rPr lang="en-US" altLang="zh-TW" sz="2400" b="0" dirty="0" err="1">
                <a:solidFill>
                  <a:schemeClr val="tx1"/>
                </a:solidFill>
              </a:rPr>
              <a:t>cat_pl</a:t>
            </a:r>
            <a:r>
              <a:rPr lang="en-US" altLang="zh-TW" sz="2400" b="0" dirty="0">
                <a:solidFill>
                  <a:schemeClr val="tx1"/>
                </a:solidFill>
              </a:rPr>
              <a:t>', </a:t>
            </a:r>
            <a:r>
              <a:rPr lang="en-US" altLang="zh-TW" sz="2400" b="0" dirty="0" err="1">
                <a:solidFill>
                  <a:schemeClr val="tx1"/>
                </a:solidFill>
              </a:rPr>
              <a:t>cat_pl</a:t>
            </a:r>
            <a:r>
              <a:rPr lang="en-US" altLang="zh-TW" sz="2400" b="0" dirty="0">
                <a:solidFill>
                  <a:schemeClr val="tx1"/>
                </a:solidFill>
              </a:rPr>
              <a:t>, X_col_cat)], remainder='drop')</a:t>
            </a:r>
          </a:p>
          <a:p>
            <a:r>
              <a:rPr lang="en-US" altLang="zh-TW" sz="2400" b="0" dirty="0">
                <a:solidFill>
                  <a:schemeClr val="tx1"/>
                </a:solidFill>
              </a:rPr>
              <a:t>pd.DataFrame(</a:t>
            </a:r>
            <a:r>
              <a:rPr lang="en-US" altLang="zh-TW" sz="2400" b="0" dirty="0" err="1">
                <a:solidFill>
                  <a:schemeClr val="tx1"/>
                </a:solidFill>
              </a:rPr>
              <a:t>data_pl.fit_transform</a:t>
            </a:r>
            <a:r>
              <a:rPr lang="en-US" altLang="zh-TW" sz="2400" b="0" dirty="0">
                <a:solidFill>
                  <a:schemeClr val="tx1"/>
                </a:solidFill>
              </a:rPr>
              <a:t>(</a:t>
            </a:r>
            <a:r>
              <a:rPr lang="en-US" altLang="zh-TW" sz="2400" b="0">
                <a:solidFill>
                  <a:schemeClr val="tx1"/>
                </a:solidFill>
              </a:rPr>
              <a:t>X)</a:t>
            </a:r>
            <a:endParaRPr lang="zh-TW" altLang="en-US" sz="2400" b="0" i="1">
              <a:solidFill>
                <a:schemeClr val="tx1"/>
              </a:solidFill>
            </a:endParaRPr>
          </a:p>
        </p:txBody>
      </p:sp>
      <p:pic>
        <p:nvPicPr>
          <p:cNvPr id="40964" name="Picture 2">
            <a:extLst>
              <a:ext uri="{FF2B5EF4-FFF2-40B4-BE49-F238E27FC236}">
                <a16:creationId xmlns:a16="http://schemas.microsoft.com/office/drawing/2014/main" xmlns="" id="{599E3AAF-4B8A-4BAE-BB62-2625368BE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3451225"/>
            <a:ext cx="4030662" cy="30765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3A3126C2-2F9C-4C35-A0D1-17B838B023BE}"/>
              </a:ext>
            </a:extLst>
          </p:cNvPr>
          <p:cNvSpPr>
            <a:spLocks noGrp="1"/>
          </p:cNvSpPr>
          <p:nvPr>
            <p:ph idx="1"/>
          </p:nvPr>
        </p:nvSpPr>
        <p:spPr>
          <a:xfrm>
            <a:off x="173038" y="692150"/>
            <a:ext cx="8632825" cy="5400675"/>
          </a:xfrm>
        </p:spPr>
        <p:txBody>
          <a:bodyPr/>
          <a:lstStyle/>
          <a:p>
            <a:pPr>
              <a:defRPr/>
            </a:pPr>
            <a:r>
              <a:rPr lang="zh-TW" altLang="en-US" dirty="0"/>
              <a:t>範例</a:t>
            </a:r>
            <a:r>
              <a:rPr lang="en-US" altLang="zh-TW" dirty="0"/>
              <a:t>3-23</a:t>
            </a:r>
            <a:r>
              <a:rPr lang="zh-TW" altLang="en-US" dirty="0"/>
              <a:t>用</a:t>
            </a:r>
            <a:r>
              <a:rPr lang="en-US" altLang="zh-TW" dirty="0" err="1"/>
              <a:t>ColumnTransformer</a:t>
            </a:r>
            <a:r>
              <a:rPr lang="en-US" altLang="zh-TW" dirty="0"/>
              <a:t> </a:t>
            </a:r>
            <a:r>
              <a:rPr lang="zh-TW" altLang="en-US" dirty="0"/>
              <a:t>控制欄位的使用（四）</a:t>
            </a:r>
            <a:endParaRPr lang="en-US" altLang="zh-TW" dirty="0"/>
          </a:p>
          <a:p>
            <a:pPr lvl="1">
              <a:defRPr/>
            </a:pPr>
            <a:r>
              <a:rPr lang="zh-TW" altLang="en-US" dirty="0"/>
              <a:t>程式碼</a:t>
            </a:r>
          </a:p>
        </p:txBody>
      </p:sp>
      <p:sp>
        <p:nvSpPr>
          <p:cNvPr id="41987" name="矩形 3">
            <a:extLst>
              <a:ext uri="{FF2B5EF4-FFF2-40B4-BE49-F238E27FC236}">
                <a16:creationId xmlns:a16="http://schemas.microsoft.com/office/drawing/2014/main" xmlns="" id="{22184FF3-A8F0-4882-92D2-D264777E91DD}"/>
              </a:ext>
            </a:extLst>
          </p:cNvPr>
          <p:cNvSpPr>
            <a:spLocks noChangeArrowheads="1"/>
          </p:cNvSpPr>
          <p:nvPr/>
        </p:nvSpPr>
        <p:spPr bwMode="auto">
          <a:xfrm>
            <a:off x="204788" y="2133600"/>
            <a:ext cx="8569325" cy="287496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from sklearn.compose import ColumnTransformer</a:t>
            </a:r>
          </a:p>
          <a:p>
            <a:r>
              <a:rPr lang="en-US" altLang="zh-TW" sz="2800" b="0">
                <a:solidFill>
                  <a:schemeClr val="tx1"/>
                </a:solidFill>
              </a:rPr>
              <a:t>data_pl = ColumnTransformer([</a:t>
            </a:r>
          </a:p>
          <a:p>
            <a:r>
              <a:rPr lang="en-US" altLang="zh-TW" sz="2800" b="0">
                <a:solidFill>
                  <a:schemeClr val="tx1"/>
                </a:solidFill>
              </a:rPr>
              <a:t>('num_pl', SimpleImputer(strategy='mean'), X_col_num),</a:t>
            </a:r>
          </a:p>
          <a:p>
            <a:r>
              <a:rPr lang="en-US" altLang="zh-TW" sz="2800" b="0">
                <a:solidFill>
                  <a:schemeClr val="tx1"/>
                </a:solidFill>
              </a:rPr>
              <a:t>('cat_pl', cat_pl, X_col_cat)</a:t>
            </a:r>
          </a:p>
          <a:p>
            <a:r>
              <a:rPr lang="en-US" altLang="zh-TW" sz="2800" b="0">
                <a:solidFill>
                  <a:schemeClr val="tx1"/>
                </a:solidFill>
              </a:rPr>
              <a:t>])</a:t>
            </a:r>
          </a:p>
          <a:p>
            <a:r>
              <a:rPr lang="en-US" altLang="zh-TW" sz="2800" b="0">
                <a:solidFill>
                  <a:schemeClr val="tx1"/>
                </a:solidFill>
              </a:rPr>
              <a:t>pd.DataFrame(data_pl.fit_transform(X))</a:t>
            </a:r>
            <a:endParaRPr lang="zh-TW" altLang="en-US" sz="2800" b="0" i="1">
              <a:solidFill>
                <a:schemeClr val="tx1"/>
              </a:solidFill>
            </a:endParaRPr>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a:extLst>
              <a:ext uri="{FF2B5EF4-FFF2-40B4-BE49-F238E27FC236}">
                <a16:creationId xmlns:a16="http://schemas.microsoft.com/office/drawing/2014/main" xmlns="" id="{49437993-48EB-4F85-844C-CD5366A4C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1484313"/>
            <a:ext cx="6169025" cy="36845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95E8B64B-7C0F-4006-9ABF-4784712FA044}"/>
              </a:ext>
            </a:extLst>
          </p:cNvPr>
          <p:cNvSpPr>
            <a:spLocks noGrp="1"/>
          </p:cNvSpPr>
          <p:nvPr>
            <p:ph idx="1"/>
          </p:nvPr>
        </p:nvSpPr>
        <p:spPr>
          <a:xfrm>
            <a:off x="196850" y="549275"/>
            <a:ext cx="8632825" cy="5400675"/>
          </a:xfrm>
        </p:spPr>
        <p:txBody>
          <a:bodyPr/>
          <a:lstStyle/>
          <a:p>
            <a:r>
              <a:rPr lang="zh-TW" altLang="en-US"/>
              <a:t>範例</a:t>
            </a:r>
            <a:r>
              <a:rPr lang="en-US" altLang="zh-TW"/>
              <a:t>3-24 </a:t>
            </a:r>
            <a:r>
              <a:rPr lang="zh-TW" altLang="en-US"/>
              <a:t>取得</a:t>
            </a:r>
            <a:r>
              <a:rPr lang="en-US" altLang="zh-TW"/>
              <a:t>OneHotEncoder</a:t>
            </a:r>
            <a:r>
              <a:rPr lang="zh-TW" altLang="en-US"/>
              <a:t>的轉換結果──步驟一</a:t>
            </a:r>
            <a:endParaRPr lang="en-US" altLang="zh-TW"/>
          </a:p>
          <a:p>
            <a:pPr lvl="1"/>
            <a:r>
              <a:rPr lang="zh-TW" altLang="en-US"/>
              <a:t>程式碼</a:t>
            </a:r>
          </a:p>
        </p:txBody>
      </p:sp>
      <p:sp>
        <p:nvSpPr>
          <p:cNvPr id="44035" name="矩形 3">
            <a:extLst>
              <a:ext uri="{FF2B5EF4-FFF2-40B4-BE49-F238E27FC236}">
                <a16:creationId xmlns:a16="http://schemas.microsoft.com/office/drawing/2014/main" xmlns="" id="{6163748A-A264-4FDC-9117-A0329F97BA39}"/>
              </a:ext>
            </a:extLst>
          </p:cNvPr>
          <p:cNvSpPr>
            <a:spLocks noChangeArrowheads="1"/>
          </p:cNvSpPr>
          <p:nvPr/>
        </p:nvSpPr>
        <p:spPr bwMode="auto">
          <a:xfrm>
            <a:off x="333375" y="1965325"/>
            <a:ext cx="8569325" cy="10302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 </a:t>
            </a:r>
            <a:r>
              <a:rPr lang="zh-TW" altLang="en-US" sz="2400" b="0">
                <a:solidFill>
                  <a:schemeClr val="tx1"/>
                </a:solidFill>
              </a:rPr>
              <a:t>第一步：取得</a:t>
            </a:r>
            <a:r>
              <a:rPr lang="en-US" altLang="zh-TW" sz="2400" b="0">
                <a:solidFill>
                  <a:schemeClr val="tx1"/>
                </a:solidFill>
              </a:rPr>
              <a:t>cat_pl </a:t>
            </a:r>
            <a:r>
              <a:rPr lang="zh-TW" altLang="en-US" sz="2400" b="0">
                <a:solidFill>
                  <a:schemeClr val="tx1"/>
                </a:solidFill>
              </a:rPr>
              <a:t>管道器</a:t>
            </a:r>
          </a:p>
          <a:p>
            <a:r>
              <a:rPr lang="en-US" altLang="zh-TW" sz="2400" b="0">
                <a:solidFill>
                  <a:schemeClr val="tx1"/>
                </a:solidFill>
              </a:rPr>
              <a:t>data_pl.named_transformers_['cat_pl']</a:t>
            </a:r>
            <a:endParaRPr lang="zh-TW" altLang="en-US" sz="2400" b="0" i="1">
              <a:solidFill>
                <a:schemeClr val="tx1"/>
              </a:solidFill>
            </a:endParaRPr>
          </a:p>
        </p:txBody>
      </p:sp>
      <p:pic>
        <p:nvPicPr>
          <p:cNvPr id="44036" name="Picture 4">
            <a:extLst>
              <a:ext uri="{FF2B5EF4-FFF2-40B4-BE49-F238E27FC236}">
                <a16:creationId xmlns:a16="http://schemas.microsoft.com/office/drawing/2014/main" xmlns="" id="{AD659629-72F4-4D42-8CE9-A30AB0F9B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3141663"/>
            <a:ext cx="8535988" cy="33131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0A4D6C50-1C11-4E59-993C-70EE44134A8D}"/>
              </a:ext>
            </a:extLst>
          </p:cNvPr>
          <p:cNvSpPr>
            <a:spLocks noGrp="1"/>
          </p:cNvSpPr>
          <p:nvPr>
            <p:ph idx="1"/>
          </p:nvPr>
        </p:nvSpPr>
        <p:spPr>
          <a:xfrm>
            <a:off x="160338" y="549275"/>
            <a:ext cx="8632825" cy="5400675"/>
          </a:xfrm>
        </p:spPr>
        <p:txBody>
          <a:bodyPr/>
          <a:lstStyle/>
          <a:p>
            <a:r>
              <a:rPr lang="zh-TW" altLang="en-US"/>
              <a:t>範例</a:t>
            </a:r>
            <a:r>
              <a:rPr lang="en-US" altLang="zh-TW"/>
              <a:t>3-25</a:t>
            </a:r>
            <a:r>
              <a:rPr lang="zh-TW" altLang="en-US"/>
              <a:t> 取得</a:t>
            </a:r>
            <a:r>
              <a:rPr lang="en-US" altLang="zh-TW"/>
              <a:t>OneHotEncoder</a:t>
            </a:r>
            <a:r>
              <a:rPr lang="zh-TW" altLang="en-US"/>
              <a:t>的轉換結果──步驟二</a:t>
            </a:r>
            <a:endParaRPr lang="en-US" altLang="zh-TW"/>
          </a:p>
          <a:p>
            <a:pPr lvl="1"/>
            <a:r>
              <a:rPr lang="zh-TW" altLang="en-US"/>
              <a:t>程式碼</a:t>
            </a:r>
          </a:p>
        </p:txBody>
      </p:sp>
      <p:sp>
        <p:nvSpPr>
          <p:cNvPr id="45059" name="矩形 3">
            <a:extLst>
              <a:ext uri="{FF2B5EF4-FFF2-40B4-BE49-F238E27FC236}">
                <a16:creationId xmlns:a16="http://schemas.microsoft.com/office/drawing/2014/main" xmlns="" id="{E0EDC87D-C225-4F0C-A59A-18A57BB9B5B7}"/>
              </a:ext>
            </a:extLst>
          </p:cNvPr>
          <p:cNvSpPr>
            <a:spLocks noChangeArrowheads="1"/>
          </p:cNvSpPr>
          <p:nvPr/>
        </p:nvSpPr>
        <p:spPr bwMode="auto">
          <a:xfrm>
            <a:off x="223838" y="2060575"/>
            <a:ext cx="8569325" cy="158273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 </a:t>
            </a:r>
            <a:r>
              <a:rPr lang="zh-TW" altLang="en-US" sz="2800" b="0">
                <a:solidFill>
                  <a:schemeClr val="tx1"/>
                </a:solidFill>
              </a:rPr>
              <a:t>第二步：取得</a:t>
            </a:r>
            <a:r>
              <a:rPr lang="en-US" altLang="zh-TW" sz="2800" b="0">
                <a:solidFill>
                  <a:schemeClr val="tx1"/>
                </a:solidFill>
              </a:rPr>
              <a:t>onehotencoder </a:t>
            </a:r>
            <a:r>
              <a:rPr lang="zh-TW" altLang="en-US" sz="2800" b="0">
                <a:solidFill>
                  <a:schemeClr val="tx1"/>
                </a:solidFill>
              </a:rPr>
              <a:t>欄位對應結果</a:t>
            </a:r>
          </a:p>
          <a:p>
            <a:r>
              <a:rPr lang="en-US" altLang="zh-TW" sz="2800" b="0">
                <a:solidFill>
                  <a:schemeClr val="tx1"/>
                </a:solidFill>
              </a:rPr>
              <a:t>data_pl.named_transformers_['cat_pl'].\</a:t>
            </a:r>
          </a:p>
          <a:p>
            <a:r>
              <a:rPr lang="en-US" altLang="zh-TW" sz="2800" b="0">
                <a:solidFill>
                  <a:schemeClr val="tx1"/>
                </a:solidFill>
              </a:rPr>
              <a:t>named_steps['onehotencoder'].get_feature_names()</a:t>
            </a:r>
          </a:p>
        </p:txBody>
      </p:sp>
      <p:pic>
        <p:nvPicPr>
          <p:cNvPr id="45060" name="Picture 5">
            <a:extLst>
              <a:ext uri="{FF2B5EF4-FFF2-40B4-BE49-F238E27FC236}">
                <a16:creationId xmlns:a16="http://schemas.microsoft.com/office/drawing/2014/main" xmlns="" id="{8BE2CE91-78EA-40B0-BB78-377F1FBE9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4105275"/>
            <a:ext cx="8535988" cy="13827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72F1DDC6-9A6F-4F91-9360-BAF3EBD7D0E5}"/>
              </a:ext>
            </a:extLst>
          </p:cNvPr>
          <p:cNvSpPr>
            <a:spLocks noGrp="1"/>
          </p:cNvSpPr>
          <p:nvPr>
            <p:ph idx="1"/>
          </p:nvPr>
        </p:nvSpPr>
        <p:spPr>
          <a:xfrm>
            <a:off x="179388" y="981075"/>
            <a:ext cx="8632825" cy="5400675"/>
          </a:xfrm>
        </p:spPr>
        <p:txBody>
          <a:bodyPr/>
          <a:lstStyle/>
          <a:p>
            <a:r>
              <a:rPr lang="zh-TW" altLang="en-US"/>
              <a:t>範例</a:t>
            </a:r>
            <a:r>
              <a:rPr lang="en-US" altLang="zh-TW"/>
              <a:t>3-27 </a:t>
            </a:r>
            <a:r>
              <a:rPr lang="zh-TW" altLang="en-US"/>
              <a:t>取得</a:t>
            </a:r>
            <a:r>
              <a:rPr lang="en-US" altLang="zh-TW"/>
              <a:t>OneHotEncoder</a:t>
            </a:r>
            <a:r>
              <a:rPr lang="zh-TW" altLang="en-US"/>
              <a:t>的轉換結果──步驟三</a:t>
            </a:r>
            <a:endParaRPr lang="en-US" altLang="zh-TW"/>
          </a:p>
          <a:p>
            <a:pPr lvl="1"/>
            <a:r>
              <a:rPr lang="zh-TW" altLang="en-US"/>
              <a:t>程式碼</a:t>
            </a:r>
          </a:p>
        </p:txBody>
      </p:sp>
      <p:sp>
        <p:nvSpPr>
          <p:cNvPr id="46083" name="矩形 3">
            <a:extLst>
              <a:ext uri="{FF2B5EF4-FFF2-40B4-BE49-F238E27FC236}">
                <a16:creationId xmlns:a16="http://schemas.microsoft.com/office/drawing/2014/main" xmlns="" id="{C51CFBDC-DC42-40E7-9BD8-3D8F095D82B4}"/>
              </a:ext>
            </a:extLst>
          </p:cNvPr>
          <p:cNvSpPr>
            <a:spLocks noChangeArrowheads="1"/>
          </p:cNvSpPr>
          <p:nvPr/>
        </p:nvSpPr>
        <p:spPr bwMode="auto">
          <a:xfrm>
            <a:off x="228600" y="2514600"/>
            <a:ext cx="8569325" cy="256857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 </a:t>
            </a:r>
            <a:r>
              <a:rPr lang="zh-TW" altLang="en-US" sz="2400" b="0">
                <a:solidFill>
                  <a:schemeClr val="tx1"/>
                </a:solidFill>
              </a:rPr>
              <a:t>第三步：將所有欄位整理到</a:t>
            </a:r>
            <a:r>
              <a:rPr lang="en-US" altLang="zh-TW" sz="2400" b="0">
                <a:solidFill>
                  <a:schemeClr val="tx1"/>
                </a:solidFill>
              </a:rPr>
              <a:t>DataFrame </a:t>
            </a:r>
            <a:r>
              <a:rPr lang="zh-TW" altLang="en-US" sz="2400" b="0">
                <a:solidFill>
                  <a:schemeClr val="tx1"/>
                </a:solidFill>
              </a:rPr>
              <a:t>裡</a:t>
            </a:r>
          </a:p>
          <a:p>
            <a:r>
              <a:rPr lang="en-US" altLang="zh-TW" sz="2400" b="0">
                <a:solidFill>
                  <a:schemeClr val="tx1"/>
                </a:solidFill>
              </a:rPr>
              <a:t>X_col_cat_oh = data_pl.named_transformers_['cat_pl'].\</a:t>
            </a:r>
          </a:p>
          <a:p>
            <a:r>
              <a:rPr lang="en-US" altLang="zh-TW" sz="2400" b="0">
                <a:solidFill>
                  <a:schemeClr val="tx1"/>
                </a:solidFill>
              </a:rPr>
              <a:t>named_steps['onehotencoder'].get_feature_names(X_col_cat)</a:t>
            </a:r>
          </a:p>
          <a:p>
            <a:r>
              <a:rPr lang="en-US" altLang="zh-TW" sz="2400" b="0">
                <a:solidFill>
                  <a:schemeClr val="tx1"/>
                </a:solidFill>
              </a:rPr>
              <a:t>columns = X_col_num + X_col_cat_oh.tolist()</a:t>
            </a:r>
          </a:p>
          <a:p>
            <a:r>
              <a:rPr lang="en-US" altLang="zh-TW" sz="2400" b="0">
                <a:solidFill>
                  <a:schemeClr val="tx1"/>
                </a:solidFill>
              </a:rPr>
              <a:t>print(' </a:t>
            </a:r>
            <a:r>
              <a:rPr lang="zh-TW" altLang="en-US" sz="2400" b="0">
                <a:solidFill>
                  <a:schemeClr val="tx1"/>
                </a:solidFill>
              </a:rPr>
              <a:t>整合後的欄位資料：</a:t>
            </a:r>
            <a:r>
              <a:rPr lang="en-US" altLang="zh-TW" sz="2400" b="0">
                <a:solidFill>
                  <a:schemeClr val="tx1"/>
                </a:solidFill>
              </a:rPr>
              <a:t>',columns)</a:t>
            </a:r>
          </a:p>
          <a:p>
            <a:r>
              <a:rPr lang="en-US" altLang="zh-TW" sz="2400" b="0">
                <a:solidFill>
                  <a:schemeClr val="tx1"/>
                </a:solidFill>
              </a:rPr>
              <a:t>pd.DataFrame(data_pl.fit_transform(X),columns=columns)</a:t>
            </a:r>
            <a:endParaRPr lang="zh-TW" altLang="en-US" sz="2800" b="0" i="1">
              <a:solidFill>
                <a:schemeClr val="tx1"/>
              </a:solidFill>
            </a:endParaRP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a:extLst>
              <a:ext uri="{FF2B5EF4-FFF2-40B4-BE49-F238E27FC236}">
                <a16:creationId xmlns:a16="http://schemas.microsoft.com/office/drawing/2014/main" xmlns="" id="{BE919881-61AC-4BBB-971A-F0A85BD56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850" y="1373188"/>
            <a:ext cx="5194300" cy="4111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a:extLst>
              <a:ext uri="{FF2B5EF4-FFF2-40B4-BE49-F238E27FC236}">
                <a16:creationId xmlns:a16="http://schemas.microsoft.com/office/drawing/2014/main" xmlns="" id="{43F6BB50-AC69-4825-94D8-DDE678783D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575" y="1700213"/>
            <a:ext cx="8945563" cy="3962400"/>
          </a:xfrm>
          <a:noFill/>
          <a:ln>
            <a:solidFill>
              <a:schemeClr val="tx1"/>
            </a:solidFill>
            <a:miter lim="800000"/>
            <a:headEnd/>
            <a:tailEnd/>
          </a:ln>
        </p:spPr>
      </p:pic>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F24A4B60-8912-4BB9-B0C4-2FB006C85888}"/>
              </a:ext>
            </a:extLst>
          </p:cNvPr>
          <p:cNvSpPr>
            <a:spLocks noGrp="1"/>
          </p:cNvSpPr>
          <p:nvPr>
            <p:ph idx="1"/>
          </p:nvPr>
        </p:nvSpPr>
        <p:spPr>
          <a:xfrm>
            <a:off x="179388" y="981075"/>
            <a:ext cx="8632825" cy="5400675"/>
          </a:xfrm>
        </p:spPr>
        <p:txBody>
          <a:bodyPr/>
          <a:lstStyle/>
          <a:p>
            <a:pPr>
              <a:defRPr/>
            </a:pPr>
            <a:r>
              <a:rPr lang="zh-TW" altLang="en-US" dirty="0"/>
              <a:t>範例</a:t>
            </a:r>
            <a:r>
              <a:rPr lang="en-US" altLang="zh-TW" dirty="0"/>
              <a:t>3-28 </a:t>
            </a:r>
            <a:r>
              <a:rPr lang="en-US" altLang="zh-TW" dirty="0" err="1"/>
              <a:t>KBinsDiscretizer</a:t>
            </a:r>
            <a:r>
              <a:rPr lang="zh-TW" altLang="en-US" dirty="0"/>
              <a:t>轉換器</a:t>
            </a:r>
            <a:endParaRPr lang="en-US" altLang="zh-TW" dirty="0"/>
          </a:p>
          <a:p>
            <a:pPr lvl="1">
              <a:defRPr/>
            </a:pPr>
            <a:r>
              <a:rPr lang="zh-TW" altLang="en-US" dirty="0"/>
              <a:t>程式碼</a:t>
            </a:r>
          </a:p>
        </p:txBody>
      </p:sp>
      <p:sp>
        <p:nvSpPr>
          <p:cNvPr id="48131" name="矩形 3">
            <a:extLst>
              <a:ext uri="{FF2B5EF4-FFF2-40B4-BE49-F238E27FC236}">
                <a16:creationId xmlns:a16="http://schemas.microsoft.com/office/drawing/2014/main" xmlns="" id="{86E2081A-C259-418E-9DFA-778EA017AE71}"/>
              </a:ext>
            </a:extLst>
          </p:cNvPr>
          <p:cNvSpPr>
            <a:spLocks noChangeArrowheads="1"/>
          </p:cNvSpPr>
          <p:nvPr/>
        </p:nvSpPr>
        <p:spPr bwMode="auto">
          <a:xfrm>
            <a:off x="228600" y="1989138"/>
            <a:ext cx="8569325" cy="287655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 </a:t>
            </a:r>
            <a:r>
              <a:rPr lang="zh-TW" altLang="en-US" sz="2800" b="0">
                <a:solidFill>
                  <a:schemeClr val="tx1"/>
                </a:solidFill>
              </a:rPr>
              <a:t>資料</a:t>
            </a:r>
          </a:p>
          <a:p>
            <a:r>
              <a:rPr lang="en-US" altLang="zh-TW" sz="2800" b="0">
                <a:solidFill>
                  <a:schemeClr val="tx1"/>
                </a:solidFill>
              </a:rPr>
              <a:t>df_full = pd.DataFrame({'price':[10,20,30,40,10,20]})</a:t>
            </a:r>
          </a:p>
          <a:p>
            <a:r>
              <a:rPr lang="en-US" altLang="zh-TW" sz="2800" b="0">
                <a:solidFill>
                  <a:schemeClr val="tx1"/>
                </a:solidFill>
              </a:rPr>
              <a:t>print(' </a:t>
            </a:r>
            <a:r>
              <a:rPr lang="zh-TW" altLang="en-US" sz="2800" b="0">
                <a:solidFill>
                  <a:schemeClr val="tx1"/>
                </a:solidFill>
              </a:rPr>
              <a:t>原始資料</a:t>
            </a:r>
            <a:r>
              <a:rPr lang="en-US" altLang="zh-TW" sz="2800" b="0">
                <a:solidFill>
                  <a:schemeClr val="tx1"/>
                </a:solidFill>
              </a:rPr>
              <a:t>\n', df_full)</a:t>
            </a:r>
          </a:p>
          <a:p>
            <a:r>
              <a:rPr lang="en-US" altLang="zh-TW" sz="2800" b="0">
                <a:solidFill>
                  <a:schemeClr val="tx1"/>
                </a:solidFill>
              </a:rPr>
              <a:t>from sklearn.preprocessing import KBinsDiscretizer</a:t>
            </a:r>
          </a:p>
          <a:p>
            <a:r>
              <a:rPr lang="en-US" altLang="zh-TW" sz="2800" b="0">
                <a:solidFill>
                  <a:schemeClr val="tx1"/>
                </a:solidFill>
              </a:rPr>
              <a:t>kb = KBinsDiscretizer(n_bins=3, encode='ordinal')</a:t>
            </a:r>
          </a:p>
          <a:p>
            <a:r>
              <a:rPr lang="en-US" altLang="zh-TW" sz="2800" b="0">
                <a:solidFill>
                  <a:schemeClr val="tx1"/>
                </a:solidFill>
              </a:rPr>
              <a:t>kb.fit_transform(df_full)</a:t>
            </a:r>
            <a:endParaRPr lang="zh-TW" altLang="en-US" sz="2800" b="0">
              <a:solidFill>
                <a:schemeClr val="tx1"/>
              </a:solidFill>
            </a:endParaRPr>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a:extLst>
              <a:ext uri="{FF2B5EF4-FFF2-40B4-BE49-F238E27FC236}">
                <a16:creationId xmlns:a16="http://schemas.microsoft.com/office/drawing/2014/main" xmlns="" id="{0157AA34-DE0A-4871-A257-035C4C967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369888"/>
            <a:ext cx="2735262" cy="57229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B419DF4B-0B23-41D3-9B51-977A3F4AA545}"/>
              </a:ext>
            </a:extLst>
          </p:cNvPr>
          <p:cNvSpPr>
            <a:spLocks noGrp="1"/>
          </p:cNvSpPr>
          <p:nvPr>
            <p:ph idx="1"/>
          </p:nvPr>
        </p:nvSpPr>
        <p:spPr>
          <a:xfrm>
            <a:off x="179388" y="981075"/>
            <a:ext cx="8632825" cy="5400675"/>
          </a:xfrm>
        </p:spPr>
        <p:txBody>
          <a:bodyPr/>
          <a:lstStyle/>
          <a:p>
            <a:r>
              <a:rPr lang="zh-TW" altLang="en-US"/>
              <a:t>範例</a:t>
            </a:r>
            <a:r>
              <a:rPr lang="en-US" altLang="zh-TW"/>
              <a:t>3-29 </a:t>
            </a:r>
            <a:r>
              <a:rPr lang="zh-TW" altLang="en-US"/>
              <a:t>用固定值取代遺漏值</a:t>
            </a:r>
            <a:endParaRPr lang="en-US" altLang="zh-TW"/>
          </a:p>
          <a:p>
            <a:pPr lvl="1"/>
            <a:r>
              <a:rPr lang="zh-TW" altLang="en-US"/>
              <a:t>程式碼</a:t>
            </a:r>
          </a:p>
        </p:txBody>
      </p:sp>
      <p:sp>
        <p:nvSpPr>
          <p:cNvPr id="50179" name="矩形 3">
            <a:extLst>
              <a:ext uri="{FF2B5EF4-FFF2-40B4-BE49-F238E27FC236}">
                <a16:creationId xmlns:a16="http://schemas.microsoft.com/office/drawing/2014/main" xmlns="" id="{1EC65413-20CF-4C48-A097-323F2D50C8D7}"/>
              </a:ext>
            </a:extLst>
          </p:cNvPr>
          <p:cNvSpPr>
            <a:spLocks noChangeArrowheads="1"/>
          </p:cNvSpPr>
          <p:nvPr/>
        </p:nvSpPr>
        <p:spPr bwMode="auto">
          <a:xfrm>
            <a:off x="228600" y="1989138"/>
            <a:ext cx="8569325" cy="139858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si = SimpleImputer(strategy = 'constant',fill_value='Missing')</a:t>
            </a:r>
          </a:p>
          <a:p>
            <a:r>
              <a:rPr lang="en-US" altLang="zh-TW" sz="2400" b="0">
                <a:solidFill>
                  <a:schemeClr val="tx1"/>
                </a:solidFill>
              </a:rPr>
              <a:t>X_cat_impute = si.fit_transform(X_cat)</a:t>
            </a:r>
          </a:p>
          <a:p>
            <a:r>
              <a:rPr lang="en-US" altLang="zh-TW" sz="2400" b="0">
                <a:solidFill>
                  <a:schemeClr val="tx1"/>
                </a:solidFill>
              </a:rPr>
              <a:t>X_cat_impute</a:t>
            </a:r>
            <a:endParaRPr lang="zh-TW" altLang="en-US" sz="2400" b="0">
              <a:solidFill>
                <a:schemeClr val="tx1"/>
              </a:solidFill>
            </a:endParaRPr>
          </a:p>
        </p:txBody>
      </p:sp>
      <p:pic>
        <p:nvPicPr>
          <p:cNvPr id="50180" name="Picture 5">
            <a:extLst>
              <a:ext uri="{FF2B5EF4-FFF2-40B4-BE49-F238E27FC236}">
                <a16:creationId xmlns:a16="http://schemas.microsoft.com/office/drawing/2014/main" xmlns="" id="{B429D39A-B34C-4DC4-A80C-0227BA386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3419475"/>
            <a:ext cx="7512050" cy="2990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5FA5C6D0-DBDC-4904-9BA2-6E0382F7D0C3}"/>
              </a:ext>
            </a:extLst>
          </p:cNvPr>
          <p:cNvSpPr>
            <a:spLocks noGrp="1"/>
          </p:cNvSpPr>
          <p:nvPr>
            <p:ph idx="1"/>
          </p:nvPr>
        </p:nvSpPr>
        <p:spPr>
          <a:xfrm>
            <a:off x="179388" y="981075"/>
            <a:ext cx="8264525" cy="5400675"/>
          </a:xfrm>
        </p:spPr>
        <p:txBody>
          <a:bodyPr/>
          <a:lstStyle/>
          <a:p>
            <a:r>
              <a:rPr lang="zh-TW" altLang="en-US"/>
              <a:t>範例</a:t>
            </a:r>
            <a:r>
              <a:rPr lang="en-US" altLang="zh-TW"/>
              <a:t>3-2</a:t>
            </a:r>
            <a:r>
              <a:rPr lang="zh-TW" altLang="en-US"/>
              <a:t>資料的類別檢查</a:t>
            </a:r>
            <a:endParaRPr lang="en-US" altLang="zh-TW"/>
          </a:p>
          <a:p>
            <a:pPr lvl="1"/>
            <a:r>
              <a:rPr lang="zh-TW" altLang="en-US"/>
              <a:t>程式碼</a:t>
            </a:r>
          </a:p>
        </p:txBody>
      </p:sp>
      <p:sp>
        <p:nvSpPr>
          <p:cNvPr id="12291" name="矩形 3">
            <a:extLst>
              <a:ext uri="{FF2B5EF4-FFF2-40B4-BE49-F238E27FC236}">
                <a16:creationId xmlns:a16="http://schemas.microsoft.com/office/drawing/2014/main" xmlns="" id="{166591DE-8F51-4CE8-AE20-5C262F031B85}"/>
              </a:ext>
            </a:extLst>
          </p:cNvPr>
          <p:cNvSpPr>
            <a:spLocks noChangeArrowheads="1"/>
          </p:cNvSpPr>
          <p:nvPr/>
        </p:nvSpPr>
        <p:spPr bwMode="auto">
          <a:xfrm>
            <a:off x="244475" y="1989138"/>
            <a:ext cx="2095500" cy="7207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X.info()</a:t>
            </a:r>
            <a:endParaRPr lang="zh-TW" altLang="en-US" sz="2800" b="0" i="1">
              <a:solidFill>
                <a:schemeClr val="tx1"/>
              </a:solidFill>
            </a:endParaRPr>
          </a:p>
        </p:txBody>
      </p:sp>
      <p:pic>
        <p:nvPicPr>
          <p:cNvPr id="12292" name="Picture 5">
            <a:extLst>
              <a:ext uri="{FF2B5EF4-FFF2-40B4-BE49-F238E27FC236}">
                <a16:creationId xmlns:a16="http://schemas.microsoft.com/office/drawing/2014/main" xmlns="" id="{C73BECC5-8769-4DF6-841A-9E296963D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801813"/>
            <a:ext cx="6570662" cy="46259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E5AAFB2F-52DA-40BF-A622-D7C2D45F55A8}"/>
              </a:ext>
            </a:extLst>
          </p:cNvPr>
          <p:cNvSpPr>
            <a:spLocks noGrp="1"/>
          </p:cNvSpPr>
          <p:nvPr>
            <p:ph idx="1"/>
          </p:nvPr>
        </p:nvSpPr>
        <p:spPr>
          <a:xfrm>
            <a:off x="179388" y="981075"/>
            <a:ext cx="8264525" cy="5400675"/>
          </a:xfrm>
        </p:spPr>
        <p:txBody>
          <a:bodyPr/>
          <a:lstStyle/>
          <a:p>
            <a:r>
              <a:rPr lang="zh-TW" altLang="en-US"/>
              <a:t>範例</a:t>
            </a:r>
            <a:r>
              <a:rPr lang="en-US" altLang="zh-TW"/>
              <a:t>3-3</a:t>
            </a:r>
            <a:r>
              <a:rPr lang="zh-TW" altLang="en-US"/>
              <a:t>取出數值型資料型態的欄位和數值</a:t>
            </a:r>
            <a:endParaRPr lang="en-US" altLang="zh-TW"/>
          </a:p>
          <a:p>
            <a:pPr lvl="1"/>
            <a:r>
              <a:rPr lang="zh-TW" altLang="en-US"/>
              <a:t>程式碼</a:t>
            </a:r>
          </a:p>
        </p:txBody>
      </p:sp>
      <p:sp>
        <p:nvSpPr>
          <p:cNvPr id="13315" name="矩形 3">
            <a:extLst>
              <a:ext uri="{FF2B5EF4-FFF2-40B4-BE49-F238E27FC236}">
                <a16:creationId xmlns:a16="http://schemas.microsoft.com/office/drawing/2014/main" xmlns="" id="{835E4D34-0C66-4013-82D1-BEA20606BF25}"/>
              </a:ext>
            </a:extLst>
          </p:cNvPr>
          <p:cNvSpPr>
            <a:spLocks noChangeArrowheads="1"/>
          </p:cNvSpPr>
          <p:nvPr/>
        </p:nvSpPr>
        <p:spPr bwMode="auto">
          <a:xfrm>
            <a:off x="234950" y="2079625"/>
            <a:ext cx="8569325" cy="13985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400" b="0">
                <a:solidFill>
                  <a:schemeClr val="tx1"/>
                </a:solidFill>
              </a:rPr>
              <a:t>X_col_num = ['price','quantity']</a:t>
            </a:r>
          </a:p>
          <a:p>
            <a:r>
              <a:rPr lang="en-US" altLang="zh-TW" sz="2400" b="0">
                <a:solidFill>
                  <a:schemeClr val="tx1"/>
                </a:solidFill>
              </a:rPr>
              <a:t>X_num = X[X_col_num]</a:t>
            </a:r>
          </a:p>
          <a:p>
            <a:r>
              <a:rPr lang="en-US" altLang="zh-TW" sz="2400" b="0">
                <a:solidFill>
                  <a:schemeClr val="tx1"/>
                </a:solidFill>
              </a:rPr>
              <a:t>X_num.style.highlight_null(null_color='yellow')</a:t>
            </a:r>
            <a:endParaRPr lang="zh-TW" altLang="en-US" sz="2400" b="0" i="1">
              <a:solidFill>
                <a:schemeClr val="tx1"/>
              </a:solidFill>
            </a:endParaRPr>
          </a:p>
        </p:txBody>
      </p:sp>
      <p:pic>
        <p:nvPicPr>
          <p:cNvPr id="13316" name="Picture 5">
            <a:extLst>
              <a:ext uri="{FF2B5EF4-FFF2-40B4-BE49-F238E27FC236}">
                <a16:creationId xmlns:a16="http://schemas.microsoft.com/office/drawing/2014/main" xmlns="" id="{F567DBC4-9E4D-43C7-9944-429587719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389313"/>
            <a:ext cx="3016250" cy="33480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F0EEC7C2-C2C8-454F-BBBB-633916183804}"/>
              </a:ext>
            </a:extLst>
          </p:cNvPr>
          <p:cNvSpPr>
            <a:spLocks noGrp="1"/>
          </p:cNvSpPr>
          <p:nvPr>
            <p:ph idx="1"/>
          </p:nvPr>
        </p:nvSpPr>
        <p:spPr>
          <a:xfrm>
            <a:off x="179388" y="981075"/>
            <a:ext cx="8264525" cy="5400675"/>
          </a:xfrm>
        </p:spPr>
        <p:txBody>
          <a:bodyPr/>
          <a:lstStyle/>
          <a:p>
            <a:r>
              <a:rPr lang="zh-TW" altLang="en-US"/>
              <a:t>範例</a:t>
            </a:r>
            <a:r>
              <a:rPr lang="en-US" altLang="zh-TW"/>
              <a:t>3-4 </a:t>
            </a:r>
            <a:r>
              <a:rPr lang="zh-TW" altLang="en-US"/>
              <a:t>遺漏值的處理── </a:t>
            </a:r>
            <a:r>
              <a:rPr lang="en-US" altLang="zh-TW"/>
              <a:t>SimpleImputer</a:t>
            </a:r>
            <a:r>
              <a:rPr lang="zh-TW" altLang="en-US"/>
              <a:t>轉換器</a:t>
            </a:r>
            <a:endParaRPr lang="en-US" altLang="zh-TW"/>
          </a:p>
          <a:p>
            <a:pPr lvl="1"/>
            <a:r>
              <a:rPr lang="zh-TW" altLang="en-US"/>
              <a:t>程式碼</a:t>
            </a:r>
          </a:p>
        </p:txBody>
      </p:sp>
      <p:sp>
        <p:nvSpPr>
          <p:cNvPr id="15363" name="矩形 3">
            <a:extLst>
              <a:ext uri="{FF2B5EF4-FFF2-40B4-BE49-F238E27FC236}">
                <a16:creationId xmlns:a16="http://schemas.microsoft.com/office/drawing/2014/main" xmlns="" id="{547A8224-9A0E-44F4-B728-7AB5BCBFC0B2}"/>
              </a:ext>
            </a:extLst>
          </p:cNvPr>
          <p:cNvSpPr>
            <a:spLocks noChangeArrowheads="1"/>
          </p:cNvSpPr>
          <p:nvPr/>
        </p:nvSpPr>
        <p:spPr bwMode="auto">
          <a:xfrm>
            <a:off x="179388" y="2490788"/>
            <a:ext cx="8713787" cy="2014361"/>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dirty="0">
                <a:solidFill>
                  <a:schemeClr val="tx1"/>
                </a:solidFill>
              </a:rPr>
              <a:t>from </a:t>
            </a:r>
            <a:r>
              <a:rPr lang="en-US" altLang="zh-TW" sz="2800" b="0" dirty="0" err="1">
                <a:solidFill>
                  <a:schemeClr val="tx1"/>
                </a:solidFill>
              </a:rPr>
              <a:t>sklearn.impute</a:t>
            </a:r>
            <a:r>
              <a:rPr lang="en-US" altLang="zh-TW" sz="2800" b="0" dirty="0">
                <a:solidFill>
                  <a:schemeClr val="tx1"/>
                </a:solidFill>
              </a:rPr>
              <a:t> import </a:t>
            </a:r>
            <a:r>
              <a:rPr lang="en-US" altLang="zh-TW" sz="2800" b="0" dirty="0" err="1">
                <a:solidFill>
                  <a:schemeClr val="tx1"/>
                </a:solidFill>
              </a:rPr>
              <a:t>SimpleImputer</a:t>
            </a:r>
            <a:endParaRPr lang="en-US" altLang="zh-TW" sz="2800" b="0" dirty="0">
              <a:solidFill>
                <a:schemeClr val="tx1"/>
              </a:solidFill>
            </a:endParaRPr>
          </a:p>
          <a:p>
            <a:r>
              <a:rPr lang="en-US" altLang="zh-TW" sz="2800" b="0" dirty="0" err="1">
                <a:solidFill>
                  <a:schemeClr val="tx1"/>
                </a:solidFill>
              </a:rPr>
              <a:t>si</a:t>
            </a:r>
            <a:r>
              <a:rPr lang="en-US" altLang="zh-TW" sz="2800" b="0" dirty="0">
                <a:solidFill>
                  <a:schemeClr val="tx1"/>
                </a:solidFill>
              </a:rPr>
              <a:t> = </a:t>
            </a:r>
            <a:r>
              <a:rPr lang="en-US" altLang="zh-TW" sz="2800" b="0" dirty="0" err="1">
                <a:solidFill>
                  <a:schemeClr val="tx1"/>
                </a:solidFill>
              </a:rPr>
              <a:t>SimpleImputer</a:t>
            </a:r>
            <a:r>
              <a:rPr lang="en-US" altLang="zh-TW" sz="2800" b="0" dirty="0">
                <a:solidFill>
                  <a:schemeClr val="tx1"/>
                </a:solidFill>
              </a:rPr>
              <a:t>(strategy='mean')</a:t>
            </a:r>
          </a:p>
          <a:p>
            <a:r>
              <a:rPr lang="en-US" altLang="zh-TW" sz="2800" b="0" dirty="0">
                <a:solidFill>
                  <a:schemeClr val="tx1"/>
                </a:solidFill>
              </a:rPr>
              <a:t>X_num_impute = </a:t>
            </a:r>
            <a:r>
              <a:rPr lang="en-US" altLang="zh-TW" sz="2800" b="0" dirty="0" err="1">
                <a:solidFill>
                  <a:schemeClr val="tx1"/>
                </a:solidFill>
              </a:rPr>
              <a:t>si.fit_transform</a:t>
            </a:r>
            <a:r>
              <a:rPr lang="en-US" altLang="zh-TW" sz="2800" b="0" dirty="0">
                <a:solidFill>
                  <a:schemeClr val="tx1"/>
                </a:solidFill>
              </a:rPr>
              <a:t>(X_num)</a:t>
            </a:r>
          </a:p>
          <a:p>
            <a:r>
              <a:rPr lang="en-US" altLang="zh-TW" sz="2800" b="0" dirty="0">
                <a:solidFill>
                  <a:schemeClr val="tx1"/>
                </a:solidFill>
              </a:rPr>
              <a:t>X_num_impute</a:t>
            </a:r>
            <a:endParaRPr lang="zh-TW" altLang="en-US" sz="2800" b="0" i="1" dirty="0">
              <a:solidFill>
                <a:schemeClr val="tx1"/>
              </a:solidFill>
            </a:endParaRPr>
          </a:p>
        </p:txBody>
      </p:sp>
      <p:sp>
        <p:nvSpPr>
          <p:cNvPr id="4" name="標題 1">
            <a:extLst>
              <a:ext uri="{FF2B5EF4-FFF2-40B4-BE49-F238E27FC236}">
                <a16:creationId xmlns:a16="http://schemas.microsoft.com/office/drawing/2014/main" xmlns="" id="{73D5E072-FCC2-4980-B6A0-E0834C2BC4A1}"/>
              </a:ext>
            </a:extLst>
          </p:cNvPr>
          <p:cNvSpPr>
            <a:spLocks noGrp="1"/>
          </p:cNvSpPr>
          <p:nvPr>
            <p:ph type="title"/>
          </p:nvPr>
        </p:nvSpPr>
        <p:spPr>
          <a:xfrm>
            <a:off x="179388" y="404664"/>
            <a:ext cx="8264525" cy="720725"/>
          </a:xfrm>
        </p:spPr>
        <p:txBody>
          <a:bodyPr/>
          <a:lstStyle/>
          <a:p>
            <a:r>
              <a:rPr lang="en-US" altLang="zh-TW" dirty="0"/>
              <a:t>3-2-1 </a:t>
            </a:r>
            <a:r>
              <a:rPr lang="zh-TW" altLang="en-US" dirty="0"/>
              <a:t>數值型資料的遺漏值處理</a:t>
            </a: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xmlns="" id="{8ACE543B-D4DE-4757-8190-1D5998D2BE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5288" y="1557338"/>
            <a:ext cx="8245475" cy="3311525"/>
          </a:xfrm>
          <a:noFill/>
          <a:ln>
            <a:solidFill>
              <a:schemeClr val="tx1"/>
            </a:solidFill>
            <a:miter lim="800000"/>
            <a:headEnd/>
            <a:tailEnd/>
          </a:ln>
        </p:spPr>
      </p:pic>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E34EA18F-8784-4403-A5B6-E2250282C143}"/>
              </a:ext>
            </a:extLst>
          </p:cNvPr>
          <p:cNvSpPr>
            <a:spLocks noGrp="1"/>
          </p:cNvSpPr>
          <p:nvPr>
            <p:ph idx="1"/>
          </p:nvPr>
        </p:nvSpPr>
        <p:spPr>
          <a:xfrm>
            <a:off x="179388" y="981075"/>
            <a:ext cx="8264525" cy="5400675"/>
          </a:xfrm>
        </p:spPr>
        <p:txBody>
          <a:bodyPr/>
          <a:lstStyle/>
          <a:p>
            <a:r>
              <a:rPr lang="zh-TW" altLang="en-US"/>
              <a:t>範例</a:t>
            </a:r>
            <a:r>
              <a:rPr lang="en-US" altLang="zh-TW"/>
              <a:t>3-5 </a:t>
            </a:r>
            <a:r>
              <a:rPr lang="zh-TW" altLang="en-US"/>
              <a:t>取得遺漏值的參數值</a:t>
            </a:r>
            <a:endParaRPr lang="en-US" altLang="zh-TW"/>
          </a:p>
          <a:p>
            <a:pPr lvl="1"/>
            <a:r>
              <a:rPr lang="zh-TW" altLang="en-US"/>
              <a:t>程式碼</a:t>
            </a:r>
          </a:p>
        </p:txBody>
      </p:sp>
      <p:sp>
        <p:nvSpPr>
          <p:cNvPr id="17411" name="矩形 3">
            <a:extLst>
              <a:ext uri="{FF2B5EF4-FFF2-40B4-BE49-F238E27FC236}">
                <a16:creationId xmlns:a16="http://schemas.microsoft.com/office/drawing/2014/main" xmlns="" id="{390CB46D-52DA-40A0-90BE-10E820534803}"/>
              </a:ext>
            </a:extLst>
          </p:cNvPr>
          <p:cNvSpPr>
            <a:spLocks noChangeArrowheads="1"/>
          </p:cNvSpPr>
          <p:nvPr/>
        </p:nvSpPr>
        <p:spPr bwMode="auto">
          <a:xfrm>
            <a:off x="249238" y="2060575"/>
            <a:ext cx="8569325" cy="722313"/>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si.statistics_</a:t>
            </a:r>
            <a:endParaRPr lang="zh-TW" altLang="en-US" sz="2800" b="0" i="1">
              <a:solidFill>
                <a:schemeClr val="tx1"/>
              </a:solidFill>
            </a:endParaRPr>
          </a:p>
        </p:txBody>
      </p:sp>
      <p:pic>
        <p:nvPicPr>
          <p:cNvPr id="17412" name="Picture 5">
            <a:extLst>
              <a:ext uri="{FF2B5EF4-FFF2-40B4-BE49-F238E27FC236}">
                <a16:creationId xmlns:a16="http://schemas.microsoft.com/office/drawing/2014/main" xmlns="" id="{9C03CD21-762E-42A2-A9CA-DB5DAE7EA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38" y="3330575"/>
            <a:ext cx="8569325" cy="13938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xmlns="" id="{D92C1B9A-01DF-49EB-ACCB-10DDF9028865}"/>
              </a:ext>
            </a:extLst>
          </p:cNvPr>
          <p:cNvSpPr>
            <a:spLocks noGrp="1"/>
          </p:cNvSpPr>
          <p:nvPr>
            <p:ph idx="1"/>
          </p:nvPr>
        </p:nvSpPr>
        <p:spPr>
          <a:xfrm>
            <a:off x="179388" y="981075"/>
            <a:ext cx="8264525" cy="5400675"/>
          </a:xfrm>
        </p:spPr>
        <p:txBody>
          <a:bodyPr/>
          <a:lstStyle/>
          <a:p>
            <a:r>
              <a:rPr lang="zh-TW" altLang="en-US"/>
              <a:t>範例</a:t>
            </a:r>
            <a:r>
              <a:rPr lang="en-US" altLang="zh-TW"/>
              <a:t>3-6 </a:t>
            </a:r>
            <a:r>
              <a:rPr lang="zh-TW" altLang="en-US"/>
              <a:t>遺漏值的處理──用</a:t>
            </a:r>
            <a:r>
              <a:rPr lang="en-US" altLang="zh-TW"/>
              <a:t>DataFrame</a:t>
            </a:r>
            <a:r>
              <a:rPr lang="zh-TW" altLang="en-US"/>
              <a:t>的</a:t>
            </a:r>
            <a:r>
              <a:rPr lang="en-US" altLang="zh-TW"/>
              <a:t>fillna()</a:t>
            </a:r>
            <a:r>
              <a:rPr lang="zh-TW" altLang="en-US"/>
              <a:t>來實作</a:t>
            </a:r>
            <a:endParaRPr lang="en-US" altLang="zh-TW"/>
          </a:p>
          <a:p>
            <a:pPr lvl="1"/>
            <a:r>
              <a:rPr lang="zh-TW" altLang="en-US"/>
              <a:t>程式碼</a:t>
            </a:r>
          </a:p>
        </p:txBody>
      </p:sp>
      <p:sp>
        <p:nvSpPr>
          <p:cNvPr id="18435" name="矩形 3">
            <a:extLst>
              <a:ext uri="{FF2B5EF4-FFF2-40B4-BE49-F238E27FC236}">
                <a16:creationId xmlns:a16="http://schemas.microsoft.com/office/drawing/2014/main" xmlns="" id="{605F21CC-3D5B-43F5-8A43-50C6258512FD}"/>
              </a:ext>
            </a:extLst>
          </p:cNvPr>
          <p:cNvSpPr>
            <a:spLocks noChangeArrowheads="1"/>
          </p:cNvSpPr>
          <p:nvPr/>
        </p:nvSpPr>
        <p:spPr bwMode="auto">
          <a:xfrm>
            <a:off x="277813" y="2476500"/>
            <a:ext cx="4654550" cy="720725"/>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lIns="216000" tIns="144000" bIns="144000">
            <a:spAutoFit/>
          </a:bodyPr>
          <a:lstStyle>
            <a:lvl1pPr>
              <a:defRPr kumimoji="1" sz="2000" b="1">
                <a:solidFill>
                  <a:schemeClr val="bg1"/>
                </a:solidFill>
                <a:latin typeface="Times New Roman" panose="02020603050405020304" pitchFamily="18" charset="0"/>
                <a:ea typeface="標楷體" pitchFamily="65" charset="-120"/>
              </a:defRPr>
            </a:lvl1pPr>
            <a:lvl2pPr marL="742950" indent="-285750">
              <a:defRPr kumimoji="1" sz="2000" b="1">
                <a:solidFill>
                  <a:schemeClr val="bg1"/>
                </a:solidFill>
                <a:latin typeface="Times New Roman" panose="02020603050405020304" pitchFamily="18" charset="0"/>
                <a:ea typeface="標楷體" pitchFamily="65" charset="-120"/>
              </a:defRPr>
            </a:lvl2pPr>
            <a:lvl3pPr marL="1143000" indent="-228600">
              <a:defRPr kumimoji="1" sz="2000" b="1">
                <a:solidFill>
                  <a:schemeClr val="bg1"/>
                </a:solidFill>
                <a:latin typeface="Times New Roman" panose="02020603050405020304" pitchFamily="18" charset="0"/>
                <a:ea typeface="標楷體" pitchFamily="65" charset="-120"/>
              </a:defRPr>
            </a:lvl3pPr>
            <a:lvl4pPr marL="1600200" indent="-228600">
              <a:defRPr kumimoji="1" sz="2000" b="1">
                <a:solidFill>
                  <a:schemeClr val="bg1"/>
                </a:solidFill>
                <a:latin typeface="Times New Roman" panose="02020603050405020304" pitchFamily="18" charset="0"/>
                <a:ea typeface="標楷體" pitchFamily="65" charset="-120"/>
              </a:defRPr>
            </a:lvl4pPr>
            <a:lvl5pPr marL="2057400" indent="-228600">
              <a:defRPr kumimoji="1" sz="2000" b="1">
                <a:solidFill>
                  <a:schemeClr val="bg1"/>
                </a:solidFill>
                <a:latin typeface="Times New Roman" panose="02020603050405020304" pitchFamily="18" charset="0"/>
                <a:ea typeface="標楷體" pitchFamily="65" charset="-120"/>
              </a:defRPr>
            </a:lvl5pPr>
            <a:lvl6pPr marL="25146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6pPr>
            <a:lvl7pPr marL="29718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7pPr>
            <a:lvl8pPr marL="34290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8pPr>
            <a:lvl9pPr marL="3886200" indent="-228600" eaLnBrk="0" fontAlgn="base" hangingPunct="0">
              <a:spcBef>
                <a:spcPct val="0"/>
              </a:spcBef>
              <a:spcAft>
                <a:spcPct val="0"/>
              </a:spcAft>
              <a:defRPr kumimoji="1" sz="2000" b="1">
                <a:solidFill>
                  <a:schemeClr val="bg1"/>
                </a:solidFill>
                <a:latin typeface="Times New Roman" panose="02020603050405020304" pitchFamily="18" charset="0"/>
                <a:ea typeface="標楷體" pitchFamily="65" charset="-120"/>
              </a:defRPr>
            </a:lvl9pPr>
          </a:lstStyle>
          <a:p>
            <a:r>
              <a:rPr lang="en-US" altLang="zh-TW" sz="2800" b="0">
                <a:solidFill>
                  <a:schemeClr val="tx1"/>
                </a:solidFill>
              </a:rPr>
              <a:t>X_num.fillna(X_num.mean())</a:t>
            </a:r>
            <a:endParaRPr lang="zh-TW" altLang="en-US" sz="2800" b="0">
              <a:solidFill>
                <a:schemeClr val="tx1"/>
              </a:solidFill>
            </a:endParaRPr>
          </a:p>
        </p:txBody>
      </p:sp>
      <p:pic>
        <p:nvPicPr>
          <p:cNvPr id="18436" name="Picture 5">
            <a:extLst>
              <a:ext uri="{FF2B5EF4-FFF2-40B4-BE49-F238E27FC236}">
                <a16:creationId xmlns:a16="http://schemas.microsoft.com/office/drawing/2014/main" xmlns="" id="{7F9089EA-CE48-4269-BA4D-5830D518D1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2476500"/>
            <a:ext cx="3657600" cy="37766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ransition advClick="0"/>
</p:sld>
</file>

<file path=ppt/theme/theme1.xml><?xml version="1.0" encoding="utf-8"?>
<a:theme xmlns:a="http://schemas.openxmlformats.org/drawingml/2006/main" name="1_大專書">
  <a:themeElements>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大專書">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1_大專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專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專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專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專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專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專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專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專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專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專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專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大專書 13">
        <a:dk1>
          <a:srgbClr val="000066"/>
        </a:dk1>
        <a:lt1>
          <a:srgbClr val="FFFFFF"/>
        </a:lt1>
        <a:dk2>
          <a:srgbClr val="1D7ACF"/>
        </a:dk2>
        <a:lt2>
          <a:srgbClr val="C0C0C0"/>
        </a:lt2>
        <a:accent1>
          <a:srgbClr val="189E8E"/>
        </a:accent1>
        <a:accent2>
          <a:srgbClr val="006699"/>
        </a:accent2>
        <a:accent3>
          <a:srgbClr val="FFFFFF"/>
        </a:accent3>
        <a:accent4>
          <a:srgbClr val="000056"/>
        </a:accent4>
        <a:accent5>
          <a:srgbClr val="ABCCC6"/>
        </a:accent5>
        <a:accent6>
          <a:srgbClr val="005C8A"/>
        </a:accent6>
        <a:hlink>
          <a:srgbClr val="5AA5DE"/>
        </a:hlink>
        <a:folHlink>
          <a:srgbClr val="9885A3"/>
        </a:folHlink>
      </a:clrScheme>
      <a:clrMap bg1="lt1" tx1="dk1" bg2="lt2" tx2="dk2" accent1="accent1" accent2="accent2" accent3="accent3" accent4="accent4" accent5="accent5" accent6="accent6" hlink="hlink" folHlink="folHlink"/>
    </a:extraClrScheme>
    <a:extraClrScheme>
      <a:clrScheme name="1_大專書 14">
        <a:dk1>
          <a:srgbClr val="333300"/>
        </a:dk1>
        <a:lt1>
          <a:srgbClr val="FFFFFF"/>
        </a:lt1>
        <a:dk2>
          <a:srgbClr val="238D3F"/>
        </a:dk2>
        <a:lt2>
          <a:srgbClr val="DDDDDD"/>
        </a:lt2>
        <a:accent1>
          <a:srgbClr val="808080"/>
        </a:accent1>
        <a:accent2>
          <a:srgbClr val="CC9900"/>
        </a:accent2>
        <a:accent3>
          <a:srgbClr val="FFFFFF"/>
        </a:accent3>
        <a:accent4>
          <a:srgbClr val="2A2A00"/>
        </a:accent4>
        <a:accent5>
          <a:srgbClr val="C0C0C0"/>
        </a:accent5>
        <a:accent6>
          <a:srgbClr val="B98A00"/>
        </a:accent6>
        <a:hlink>
          <a:srgbClr val="D9C741"/>
        </a:hlink>
        <a:folHlink>
          <a:srgbClr val="336699"/>
        </a:folHlink>
      </a:clrScheme>
      <a:clrMap bg1="lt1" tx1="dk1" bg2="lt2" tx2="dk2" accent1="accent1" accent2="accent2" accent3="accent3" accent4="accent4" accent5="accent5" accent6="accent6" hlink="hlink" folHlink="folHlink"/>
    </a:extraClrScheme>
    <a:extraClrScheme>
      <a:clrScheme name="1_大專書 15">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大專書 16">
        <a:dk1>
          <a:srgbClr val="663300"/>
        </a:dk1>
        <a:lt1>
          <a:srgbClr val="FFFFFF"/>
        </a:lt1>
        <a:dk2>
          <a:srgbClr val="660066"/>
        </a:dk2>
        <a:lt2>
          <a:srgbClr val="808080"/>
        </a:lt2>
        <a:accent1>
          <a:srgbClr val="FF9933"/>
        </a:accent1>
        <a:accent2>
          <a:srgbClr val="006699"/>
        </a:accent2>
        <a:accent3>
          <a:srgbClr val="FFFFFF"/>
        </a:accent3>
        <a:accent4>
          <a:srgbClr val="562A00"/>
        </a:accent4>
        <a:accent5>
          <a:srgbClr val="FFCAAD"/>
        </a:accent5>
        <a:accent6>
          <a:srgbClr val="005C8A"/>
        </a:accent6>
        <a:hlink>
          <a:srgbClr val="660066"/>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TotalTime>
  <Words>793</Words>
  <Application>Microsoft Office PowerPoint</Application>
  <PresentationFormat>如螢幕大小 (4:3)</PresentationFormat>
  <Paragraphs>153</Paragraphs>
  <Slides>33</Slides>
  <Notes>0</Notes>
  <HiddenSlides>0</HiddenSlides>
  <MMClips>0</MMClips>
  <ScaleCrop>false</ScaleCrop>
  <HeadingPairs>
    <vt:vector size="4" baseType="variant">
      <vt:variant>
        <vt:lpstr>佈景主題</vt:lpstr>
      </vt:variant>
      <vt:variant>
        <vt:i4>1</vt:i4>
      </vt:variant>
      <vt:variant>
        <vt:lpstr>投影片標題</vt:lpstr>
      </vt:variant>
      <vt:variant>
        <vt:i4>33</vt:i4>
      </vt:variant>
    </vt:vector>
  </HeadingPairs>
  <TitlesOfParts>
    <vt:vector size="34" baseType="lpstr">
      <vt:lpstr>1_大專書</vt:lpstr>
      <vt:lpstr>第3章　資料預處理</vt:lpstr>
      <vt:lpstr>3-1 資料預處理第一步：了解資料型態</vt:lpstr>
      <vt:lpstr>PowerPoint 簡報</vt:lpstr>
      <vt:lpstr>PowerPoint 簡報</vt:lpstr>
      <vt:lpstr>PowerPoint 簡報</vt:lpstr>
      <vt:lpstr>3-2-1 數值型資料的遺漏值處理</vt:lpstr>
      <vt:lpstr>PowerPoint 簡報</vt:lpstr>
      <vt:lpstr>PowerPoint 簡報</vt:lpstr>
      <vt:lpstr>PowerPoint 簡報</vt:lpstr>
      <vt:lpstr>3-2-2 數值型資料的標準化</vt:lpstr>
      <vt:lpstr>PowerPoint 簡報</vt:lpstr>
      <vt:lpstr>PowerPoint 簡報</vt:lpstr>
      <vt:lpstr>3-3　類別型資料的預處理</vt:lpstr>
      <vt:lpstr>PowerPoint 簡報</vt:lpstr>
      <vt:lpstr>3-3-2　類別型資料的獨熱編碼</vt:lpstr>
      <vt:lpstr>PowerPoint 簡報</vt:lpstr>
      <vt:lpstr>PowerPoint 簡報</vt:lpstr>
      <vt:lpstr>PowerPoint 簡報</vt:lpstr>
      <vt:lpstr>PowerPoint 簡報</vt:lpstr>
      <vt:lpstr>PowerPoint 簡報</vt:lpstr>
      <vt:lpstr>3-4　結合不同的管道器</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CHWA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c32</dc:creator>
  <cp:lastModifiedBy>admin</cp:lastModifiedBy>
  <cp:revision>143</cp:revision>
  <cp:lastPrinted>2017-09-04T05:54:22Z</cp:lastPrinted>
  <dcterms:created xsi:type="dcterms:W3CDTF">2016-03-18T02:43:46Z</dcterms:created>
  <dcterms:modified xsi:type="dcterms:W3CDTF">2021-01-26T08:32:06Z</dcterms:modified>
</cp:coreProperties>
</file>