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27"/>
  </p:handoutMasterIdLst>
  <p:sldIdLst>
    <p:sldId id="256" r:id="rId2"/>
    <p:sldId id="331" r:id="rId3"/>
    <p:sldId id="288" r:id="rId4"/>
    <p:sldId id="291" r:id="rId5"/>
    <p:sldId id="293" r:id="rId6"/>
    <p:sldId id="294" r:id="rId7"/>
    <p:sldId id="295" r:id="rId8"/>
    <p:sldId id="292" r:id="rId9"/>
    <p:sldId id="338" r:id="rId10"/>
    <p:sldId id="296" r:id="rId11"/>
    <p:sldId id="354" r:id="rId12"/>
    <p:sldId id="298" r:id="rId13"/>
    <p:sldId id="300" r:id="rId14"/>
    <p:sldId id="302" r:id="rId15"/>
    <p:sldId id="304" r:id="rId16"/>
    <p:sldId id="305" r:id="rId17"/>
    <p:sldId id="306" r:id="rId18"/>
    <p:sldId id="307" r:id="rId19"/>
    <p:sldId id="344" r:id="rId20"/>
    <p:sldId id="346" r:id="rId21"/>
    <p:sldId id="356" r:id="rId22"/>
    <p:sldId id="349" r:id="rId23"/>
    <p:sldId id="351" r:id="rId24"/>
    <p:sldId id="311" r:id="rId25"/>
    <p:sldId id="352" r:id="rId26"/>
  </p:sldIdLst>
  <p:sldSz cx="9144000" cy="6858000" type="screen4x3"/>
  <p:notesSz cx="6864350" cy="9996488"/>
  <p:defaultTextStyle>
    <a:defPPr>
      <a:defRPr lang="zh-TW"/>
    </a:defPPr>
    <a:lvl1pPr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1pPr>
    <a:lvl2pPr marL="4572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2pPr>
    <a:lvl3pPr marL="9144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3pPr>
    <a:lvl4pPr marL="13716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4pPr>
    <a:lvl5pPr marL="18288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5pPr>
    <a:lvl6pPr marL="22860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6pPr>
    <a:lvl7pPr marL="27432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7pPr>
    <a:lvl8pPr marL="32004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8pPr>
    <a:lvl9pPr marL="36576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9pPr>
  </p:defaultTextStyle>
  <p:extLst>
    <p:ext uri="{EFAFB233-063F-42B5-8137-9DF3F51BA10A}">
      <p15:sldGuideLst xmlns:p15="http://schemas.microsoft.com/office/powerpoint/2012/main" xmlns="">
        <p15:guide id="1" orient="horz" pos="845">
          <p15:clr>
            <a:srgbClr val="A4A3A4"/>
          </p15:clr>
        </p15:guide>
        <p15:guide id="2" orient="horz" pos="346">
          <p15:clr>
            <a:srgbClr val="A4A3A4"/>
          </p15:clr>
        </p15:guide>
        <p15:guide id="3" pos="2789">
          <p15:clr>
            <a:srgbClr val="A4A3A4"/>
          </p15:clr>
        </p15:guide>
        <p15:guide id="4" pos="113">
          <p15:clr>
            <a:srgbClr val="A4A3A4"/>
          </p15:clr>
        </p15:guide>
      </p15:sldGuideLst>
    </p:ext>
    <p:ext uri="{2D200454-40CA-4A62-9FC3-DE9A4176ACB9}">
      <p15:notesGuideLst xmlns:p15="http://schemas.microsoft.com/office/powerpoint/2012/main" xmlns="">
        <p15:guide id="1" orient="horz" pos="3148">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7" autoAdjust="0"/>
    <p:restoredTop sz="94660" autoAdjust="0"/>
  </p:normalViewPr>
  <p:slideViewPr>
    <p:cSldViewPr>
      <p:cViewPr>
        <p:scale>
          <a:sx n="58" d="100"/>
          <a:sy n="58" d="100"/>
        </p:scale>
        <p:origin x="-1716" y="-390"/>
      </p:cViewPr>
      <p:guideLst>
        <p:guide orient="horz" pos="845"/>
        <p:guide orient="horz" pos="346"/>
        <p:guide pos="2789"/>
        <p:guide pos="113"/>
      </p:guideLst>
    </p:cSldViewPr>
  </p:slideViewPr>
  <p:notesTextViewPr>
    <p:cViewPr>
      <p:scale>
        <a:sx n="100" d="100"/>
        <a:sy n="100" d="100"/>
      </p:scale>
      <p:origin x="0" y="0"/>
    </p:cViewPr>
  </p:notesTextViewPr>
  <p:notesViewPr>
    <p:cSldViewPr>
      <p:cViewPr varScale="1">
        <p:scale>
          <a:sx n="28" d="100"/>
          <a:sy n="28" d="100"/>
        </p:scale>
        <p:origin x="-1531" y="-82"/>
      </p:cViewPr>
      <p:guideLst>
        <p:guide orient="horz" pos="3148"/>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olo" userId="1d091efc-b69f-4036-822f-aacf65787f8d" providerId="ADAL" clId="{1A14FF68-6953-1843-8148-18F1C7B5B17D}"/>
    <pc:docChg chg="modSld">
      <pc:chgData name="spolo" userId="1d091efc-b69f-4036-822f-aacf65787f8d" providerId="ADAL" clId="{1A14FF68-6953-1843-8148-18F1C7B5B17D}" dt="2020-12-06T06:47:02.908" v="38" actId="20577"/>
      <pc:docMkLst>
        <pc:docMk/>
      </pc:docMkLst>
      <pc:sldChg chg="modSp">
        <pc:chgData name="spolo" userId="1d091efc-b69f-4036-822f-aacf65787f8d" providerId="ADAL" clId="{1A14FF68-6953-1843-8148-18F1C7B5B17D}" dt="2020-12-06T06:45:29.270" v="8" actId="20577"/>
        <pc:sldMkLst>
          <pc:docMk/>
          <pc:sldMk cId="0" sldId="305"/>
        </pc:sldMkLst>
        <pc:spChg chg="mod">
          <ac:chgData name="spolo" userId="1d091efc-b69f-4036-822f-aacf65787f8d" providerId="ADAL" clId="{1A14FF68-6953-1843-8148-18F1C7B5B17D}" dt="2020-12-06T06:45:29.270" v="8" actId="20577"/>
          <ac:spMkLst>
            <pc:docMk/>
            <pc:sldMk cId="0" sldId="305"/>
            <ac:spMk id="22531" creationId="{80E10D39-5BAF-4B6D-A25C-25D2CD13221E}"/>
          </ac:spMkLst>
        </pc:spChg>
      </pc:sldChg>
      <pc:sldChg chg="modSp">
        <pc:chgData name="spolo" userId="1d091efc-b69f-4036-822f-aacf65787f8d" providerId="ADAL" clId="{1A14FF68-6953-1843-8148-18F1C7B5B17D}" dt="2020-12-06T06:46:07.729" v="15" actId="20577"/>
        <pc:sldMkLst>
          <pc:docMk/>
          <pc:sldMk cId="0" sldId="307"/>
        </pc:sldMkLst>
        <pc:spChg chg="mod">
          <ac:chgData name="spolo" userId="1d091efc-b69f-4036-822f-aacf65787f8d" providerId="ADAL" clId="{1A14FF68-6953-1843-8148-18F1C7B5B17D}" dt="2020-12-06T06:46:07.729" v="15" actId="20577"/>
          <ac:spMkLst>
            <pc:docMk/>
            <pc:sldMk cId="0" sldId="307"/>
            <ac:spMk id="26627" creationId="{7C609C1D-E813-4698-BB04-F2BFAAE215F9}"/>
          </ac:spMkLst>
        </pc:spChg>
      </pc:sldChg>
      <pc:sldChg chg="modSp">
        <pc:chgData name="spolo" userId="1d091efc-b69f-4036-822f-aacf65787f8d" providerId="ADAL" clId="{1A14FF68-6953-1843-8148-18F1C7B5B17D}" dt="2020-12-06T06:46:24.584" v="28" actId="20577"/>
        <pc:sldMkLst>
          <pc:docMk/>
          <pc:sldMk cId="0" sldId="344"/>
        </pc:sldMkLst>
        <pc:spChg chg="mod">
          <ac:chgData name="spolo" userId="1d091efc-b69f-4036-822f-aacf65787f8d" providerId="ADAL" clId="{1A14FF68-6953-1843-8148-18F1C7B5B17D}" dt="2020-12-06T06:46:24.584" v="28" actId="20577"/>
          <ac:spMkLst>
            <pc:docMk/>
            <pc:sldMk cId="0" sldId="344"/>
            <ac:spMk id="28675" creationId="{C5922BDB-5F80-4FDF-929B-3830E1FFD08B}"/>
          </ac:spMkLst>
        </pc:spChg>
      </pc:sldChg>
      <pc:sldChg chg="modSp">
        <pc:chgData name="spolo" userId="1d091efc-b69f-4036-822f-aacf65787f8d" providerId="ADAL" clId="{1A14FF68-6953-1843-8148-18F1C7B5B17D}" dt="2020-12-06T06:46:30.339" v="33" actId="20577"/>
        <pc:sldMkLst>
          <pc:docMk/>
          <pc:sldMk cId="0" sldId="346"/>
        </pc:sldMkLst>
        <pc:spChg chg="mod">
          <ac:chgData name="spolo" userId="1d091efc-b69f-4036-822f-aacf65787f8d" providerId="ADAL" clId="{1A14FF68-6953-1843-8148-18F1C7B5B17D}" dt="2020-12-06T06:46:30.339" v="33" actId="20577"/>
          <ac:spMkLst>
            <pc:docMk/>
            <pc:sldMk cId="0" sldId="346"/>
            <ac:spMk id="29699" creationId="{C07180B3-6FED-4ACC-A41C-86205EC895E2}"/>
          </ac:spMkLst>
        </pc:spChg>
      </pc:sldChg>
      <pc:sldChg chg="modSp">
        <pc:chgData name="spolo" userId="1d091efc-b69f-4036-822f-aacf65787f8d" providerId="ADAL" clId="{1A14FF68-6953-1843-8148-18F1C7B5B17D}" dt="2020-12-06T06:47:02.908" v="38" actId="20577"/>
        <pc:sldMkLst>
          <pc:docMk/>
          <pc:sldMk cId="0" sldId="356"/>
        </pc:sldMkLst>
        <pc:spChg chg="mod">
          <ac:chgData name="spolo" userId="1d091efc-b69f-4036-822f-aacf65787f8d" providerId="ADAL" clId="{1A14FF68-6953-1843-8148-18F1C7B5B17D}" dt="2020-12-06T06:47:02.908" v="38" actId="20577"/>
          <ac:spMkLst>
            <pc:docMk/>
            <pc:sldMk cId="0" sldId="356"/>
            <ac:spMk id="30723" creationId="{0AE59DF0-D7F3-4B19-A58F-26DF5D3755F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609887A9-68B5-4EFF-96C0-2BD2277C92A5}"/>
              </a:ext>
            </a:extLst>
          </p:cNvPr>
          <p:cNvSpPr>
            <a:spLocks noGrp="1" noChangeArrowheads="1"/>
          </p:cNvSpPr>
          <p:nvPr>
            <p:ph type="hdr" sz="quarter"/>
          </p:nvPr>
        </p:nvSpPr>
        <p:spPr bwMode="auto">
          <a:xfrm>
            <a:off x="0"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5" name="Rectangle 3">
            <a:extLst>
              <a:ext uri="{FF2B5EF4-FFF2-40B4-BE49-F238E27FC236}">
                <a16:creationId xmlns:a16="http://schemas.microsoft.com/office/drawing/2014/main" xmlns="" id="{647D33B1-27CF-42A1-9540-F0B141D68435}"/>
              </a:ext>
            </a:extLst>
          </p:cNvPr>
          <p:cNvSpPr>
            <a:spLocks noGrp="1" noChangeArrowheads="1"/>
          </p:cNvSpPr>
          <p:nvPr>
            <p:ph type="dt" sz="quarter" idx="1"/>
          </p:nvPr>
        </p:nvSpPr>
        <p:spPr bwMode="auto">
          <a:xfrm>
            <a:off x="3887788"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algn="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6" name="Rectangle 4">
            <a:extLst>
              <a:ext uri="{FF2B5EF4-FFF2-40B4-BE49-F238E27FC236}">
                <a16:creationId xmlns:a16="http://schemas.microsoft.com/office/drawing/2014/main" xmlns="" id="{604FA545-CCDB-482F-97C7-C59313046BFD}"/>
              </a:ext>
            </a:extLst>
          </p:cNvPr>
          <p:cNvSpPr>
            <a:spLocks noGrp="1" noChangeArrowheads="1"/>
          </p:cNvSpPr>
          <p:nvPr>
            <p:ph type="ftr" sz="quarter" idx="2"/>
          </p:nvPr>
        </p:nvSpPr>
        <p:spPr bwMode="auto">
          <a:xfrm>
            <a:off x="0"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7" name="Rectangle 5">
            <a:extLst>
              <a:ext uri="{FF2B5EF4-FFF2-40B4-BE49-F238E27FC236}">
                <a16:creationId xmlns:a16="http://schemas.microsoft.com/office/drawing/2014/main" xmlns="" id="{8AEAF809-4621-4844-AA59-0CA5676BC355}"/>
              </a:ext>
            </a:extLst>
          </p:cNvPr>
          <p:cNvSpPr>
            <a:spLocks noGrp="1" noChangeArrowheads="1"/>
          </p:cNvSpPr>
          <p:nvPr>
            <p:ph type="sldNum" sz="quarter" idx="3"/>
          </p:nvPr>
        </p:nvSpPr>
        <p:spPr bwMode="auto">
          <a:xfrm>
            <a:off x="3887788"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algn="r" eaLnBrk="1" hangingPunct="1">
              <a:defRPr sz="1300" b="0">
                <a:solidFill>
                  <a:schemeClr val="tx1"/>
                </a:solidFill>
                <a:latin typeface="Arial" panose="020B0604020202020204" pitchFamily="34" charset="0"/>
                <a:ea typeface="新細明體" panose="02020500000000000000" pitchFamily="18" charset="-120"/>
              </a:defRPr>
            </a:lvl1pPr>
          </a:lstStyle>
          <a:p>
            <a:fld id="{481D82D5-08DF-4560-BCBB-C1367F1319CD}" type="slidenum">
              <a:rPr lang="en-US" altLang="zh-TW"/>
              <a:pPr/>
              <a:t>‹#›</a:t>
            </a:fld>
            <a:endParaRPr lang="en-US" altLang="zh-TW"/>
          </a:p>
        </p:txBody>
      </p:sp>
    </p:spTree>
    <p:extLst>
      <p:ext uri="{BB962C8B-B14F-4D97-AF65-F5344CB8AC3E}">
        <p14:creationId xmlns:p14="http://schemas.microsoft.com/office/powerpoint/2010/main" val="42189344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563036800"/>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44673151"/>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657983862"/>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82846961"/>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1223340298"/>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531651565"/>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886264898"/>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993345626"/>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788811"/>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1809926997"/>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3537134935"/>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C:\Users\chwa\Desktop\06414007-PPT.jpg">
            <a:extLst>
              <a:ext uri="{FF2B5EF4-FFF2-40B4-BE49-F238E27FC236}">
                <a16:creationId xmlns:a16="http://schemas.microsoft.com/office/drawing/2014/main" xmlns="" id="{0C8F5725-06F1-44EA-830F-00383F49484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a:extLst>
              <a:ext uri="{FF2B5EF4-FFF2-40B4-BE49-F238E27FC236}">
                <a16:creationId xmlns:a16="http://schemas.microsoft.com/office/drawing/2014/main" xmlns="" id="{F1B3F47D-9B89-4A6C-9A06-47B1EBA533F1}"/>
              </a:ext>
            </a:extLst>
          </p:cNvPr>
          <p:cNvSpPr txBox="1">
            <a:spLocks noChangeArrowheads="1"/>
          </p:cNvSpPr>
          <p:nvPr/>
        </p:nvSpPr>
        <p:spPr bwMode="auto">
          <a:xfrm>
            <a:off x="4221163" y="65262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pPr algn="ctr" eaLnBrk="1" hangingPunct="1"/>
            <a:r>
              <a:rPr lang="zh-TW" altLang="en-US" sz="1200" b="0">
                <a:solidFill>
                  <a:schemeClr val="tx1"/>
                </a:solidFill>
              </a:rPr>
              <a:t>第</a:t>
            </a:r>
            <a:fld id="{F3F62FE2-3CEF-4B03-A42E-125B1E8BCD4B}" type="slidenum">
              <a:rPr lang="zh-TW" altLang="en-US" sz="1200" b="0">
                <a:solidFill>
                  <a:schemeClr val="tx1"/>
                </a:solidFill>
              </a:rPr>
              <a:pPr algn="ctr" eaLnBrk="1" hangingPunct="1"/>
              <a:t>‹#›</a:t>
            </a:fld>
            <a:r>
              <a:rPr lang="zh-TW" altLang="en-US" sz="1200" b="0">
                <a:solidFill>
                  <a:schemeClr val="tx1"/>
                </a:solidFill>
              </a:rPr>
              <a:t>頁</a:t>
            </a:r>
            <a:endParaRPr lang="zh-TW" altLang="en-US" sz="1800" b="0">
              <a:solidFill>
                <a:schemeClr val="tx1"/>
              </a:solidFill>
              <a:latin typeface="Arial" panose="020B0604020202020204" pitchFamily="34" charset="0"/>
              <a:ea typeface="新細明體" panose="02020500000000000000" pitchFamily="18" charset="-120"/>
            </a:endParaRPr>
          </a:p>
        </p:txBody>
      </p:sp>
      <p:sp>
        <p:nvSpPr>
          <p:cNvPr id="1028" name="Rectangle 3">
            <a:extLst>
              <a:ext uri="{FF2B5EF4-FFF2-40B4-BE49-F238E27FC236}">
                <a16:creationId xmlns:a16="http://schemas.microsoft.com/office/drawing/2014/main" xmlns="" id="{565CB8BF-E13D-4028-9FC6-B7881E4A94F0}"/>
              </a:ext>
            </a:extLst>
          </p:cNvPr>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a:extLst>
              <a:ext uri="{FF2B5EF4-FFF2-40B4-BE49-F238E27FC236}">
                <a16:creationId xmlns:a16="http://schemas.microsoft.com/office/drawing/2014/main" xmlns="" id="{59D85E80-7378-4422-A9B6-2380D34EDD90}"/>
              </a:ext>
            </a:extLst>
          </p:cNvPr>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小小節按一下以編輯母片以編輯母片以編輯母片以編輯母片以編輯母片</a:t>
            </a:r>
          </a:p>
          <a:p>
            <a:pPr lvl="1"/>
            <a:r>
              <a:rPr lang="zh-TW" altLang="en-US"/>
              <a:t>一般內文</a:t>
            </a:r>
            <a:r>
              <a:rPr lang="en-US" altLang="zh-TW"/>
              <a:t>(</a:t>
            </a:r>
            <a:r>
              <a:rPr lang="zh-TW" altLang="en-US"/>
              <a:t>按一次</a:t>
            </a:r>
            <a:r>
              <a:rPr lang="en-US" altLang="zh-TW"/>
              <a:t>Tab</a:t>
            </a:r>
            <a:r>
              <a:rPr lang="zh-TW" altLang="en-US"/>
              <a:t>空</a:t>
            </a:r>
            <a:r>
              <a:rPr lang="en-US" altLang="zh-TW"/>
              <a:t>2</a:t>
            </a:r>
            <a:r>
              <a:rPr lang="zh-TW" altLang="en-US"/>
              <a:t>格</a:t>
            </a:r>
            <a:r>
              <a:rPr lang="en-US" altLang="zh-TW"/>
              <a:t>)</a:t>
            </a:r>
            <a:r>
              <a:rPr lang="zh-TW" altLang="en-US"/>
              <a:t>第二層第二層第二層第二層第二層第二層第二層第二層第二層</a:t>
            </a:r>
          </a:p>
          <a:p>
            <a:pPr lvl="2"/>
            <a:r>
              <a:rPr lang="en-US" altLang="zh-TW"/>
              <a:t>nn.</a:t>
            </a:r>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a:t>
            </a:r>
          </a:p>
        </p:txBody>
      </p:sp>
      <p:pic>
        <p:nvPicPr>
          <p:cNvPr id="1030" name="Picture 48">
            <a:hlinkClick r:id="" action="ppaction://hlinkshowjump?jump=firstslide"/>
            <a:extLst>
              <a:ext uri="{FF2B5EF4-FFF2-40B4-BE49-F238E27FC236}">
                <a16:creationId xmlns:a16="http://schemas.microsoft.com/office/drawing/2014/main" xmlns="" id="{D41CC097-22B7-40C9-B6FF-C6817208617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08850" y="6605588"/>
            <a:ext cx="2571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9">
            <a:hlinkClick r:id="" action="ppaction://hlinkshowjump?jump=previousslide"/>
            <a:extLst>
              <a:ext uri="{FF2B5EF4-FFF2-40B4-BE49-F238E27FC236}">
                <a16:creationId xmlns:a16="http://schemas.microsoft.com/office/drawing/2014/main" xmlns="" id="{E3B6C52C-62B9-4FB2-B37C-09CAE9FE98E7}"/>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42225"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50">
            <a:hlinkClick r:id="" action="ppaction://hlinkshowjump?jump=firstslide"/>
            <a:extLst>
              <a:ext uri="{FF2B5EF4-FFF2-40B4-BE49-F238E27FC236}">
                <a16:creationId xmlns:a16="http://schemas.microsoft.com/office/drawing/2014/main" xmlns="" id="{797F3A76-FC93-49CA-85D8-DD5730B72CA3}"/>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021638" y="6570663"/>
            <a:ext cx="238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a:hlinkClick r:id="" action="ppaction://hlinkshowjump?jump=nextslide"/>
            <a:extLst>
              <a:ext uri="{FF2B5EF4-FFF2-40B4-BE49-F238E27FC236}">
                <a16:creationId xmlns:a16="http://schemas.microsoft.com/office/drawing/2014/main" xmlns="" id="{9DE2E560-10D4-4A6F-99EC-9E72181722B1}"/>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335963"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a:hlinkClick r:id="" action="ppaction://hlinkshowjump?jump=lastslide"/>
            <a:extLst>
              <a:ext uri="{FF2B5EF4-FFF2-40B4-BE49-F238E27FC236}">
                <a16:creationId xmlns:a16="http://schemas.microsoft.com/office/drawing/2014/main" xmlns="" id="{198E9B28-43B9-477B-9231-BC9B2D45D68F}"/>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715375" y="6605588"/>
            <a:ext cx="2540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advClick="0"/>
  <p:txStyles>
    <p:titleStyle>
      <a:lvl1pPr algn="l" rtl="0" eaLnBrk="0" fontAlgn="base" hangingPunct="0">
        <a:spcBef>
          <a:spcPct val="0"/>
        </a:spcBef>
        <a:spcAft>
          <a:spcPct val="0"/>
        </a:spcAft>
        <a:defRPr kumimoji="1" sz="3600" b="1">
          <a:solidFill>
            <a:schemeClr val="accent2"/>
          </a:solidFill>
          <a:latin typeface="+mj-lt"/>
          <a:ea typeface="+mj-ea"/>
          <a:cs typeface="+mj-cs"/>
        </a:defRPr>
      </a:lvl1pPr>
      <a:lvl2pPr algn="l" rtl="0" eaLnBrk="0" fontAlgn="base" hangingPunct="0">
        <a:spcBef>
          <a:spcPct val="0"/>
        </a:spcBef>
        <a:spcAft>
          <a:spcPct val="0"/>
        </a:spcAft>
        <a:defRPr kumimoji="1" sz="3600" b="1">
          <a:solidFill>
            <a:schemeClr val="accent2"/>
          </a:solidFill>
          <a:latin typeface="Arial" charset="0"/>
          <a:ea typeface="微軟正黑體" pitchFamily="34" charset="-120"/>
        </a:defRPr>
      </a:lvl2pPr>
      <a:lvl3pPr algn="l" rtl="0" eaLnBrk="0" fontAlgn="base" hangingPunct="0">
        <a:spcBef>
          <a:spcPct val="0"/>
        </a:spcBef>
        <a:spcAft>
          <a:spcPct val="0"/>
        </a:spcAft>
        <a:defRPr kumimoji="1" sz="3600" b="1">
          <a:solidFill>
            <a:schemeClr val="accent2"/>
          </a:solidFill>
          <a:latin typeface="Arial" charset="0"/>
          <a:ea typeface="微軟正黑體" pitchFamily="34" charset="-120"/>
        </a:defRPr>
      </a:lvl3pPr>
      <a:lvl4pPr algn="l" rtl="0" eaLnBrk="0" fontAlgn="base" hangingPunct="0">
        <a:spcBef>
          <a:spcPct val="0"/>
        </a:spcBef>
        <a:spcAft>
          <a:spcPct val="0"/>
        </a:spcAft>
        <a:defRPr kumimoji="1" sz="3600" b="1">
          <a:solidFill>
            <a:schemeClr val="accent2"/>
          </a:solidFill>
          <a:latin typeface="Arial" charset="0"/>
          <a:ea typeface="微軟正黑體" pitchFamily="34" charset="-120"/>
        </a:defRPr>
      </a:lvl4pPr>
      <a:lvl5pPr algn="l" rtl="0" eaLnBrk="0" fontAlgn="base" hangingPunct="0">
        <a:spcBef>
          <a:spcPct val="0"/>
        </a:spcBef>
        <a:spcAft>
          <a:spcPct val="0"/>
        </a:spcAft>
        <a:defRPr kumimoji="1" sz="3600" b="1">
          <a:solidFill>
            <a:schemeClr val="accent2"/>
          </a:solidFill>
          <a:latin typeface="Arial" charset="0"/>
          <a:ea typeface="微軟正黑體" pitchFamily="34" charset="-120"/>
        </a:defRPr>
      </a:lvl5pPr>
      <a:lvl6pPr marL="457200" algn="l" rtl="0" fontAlgn="base">
        <a:spcBef>
          <a:spcPct val="0"/>
        </a:spcBef>
        <a:spcAft>
          <a:spcPct val="0"/>
        </a:spcAft>
        <a:defRPr kumimoji="1" sz="3600" b="1">
          <a:solidFill>
            <a:schemeClr val="accent2"/>
          </a:solidFill>
          <a:latin typeface="Arial" charset="0"/>
          <a:ea typeface="微軟正黑體" pitchFamily="34" charset="-120"/>
        </a:defRPr>
      </a:lvl6pPr>
      <a:lvl7pPr marL="914400" algn="l" rtl="0" fontAlgn="base">
        <a:spcBef>
          <a:spcPct val="0"/>
        </a:spcBef>
        <a:spcAft>
          <a:spcPct val="0"/>
        </a:spcAft>
        <a:defRPr kumimoji="1" sz="3600" b="1">
          <a:solidFill>
            <a:schemeClr val="accent2"/>
          </a:solidFill>
          <a:latin typeface="Arial" charset="0"/>
          <a:ea typeface="微軟正黑體" pitchFamily="34" charset="-120"/>
        </a:defRPr>
      </a:lvl7pPr>
      <a:lvl8pPr marL="1371600" algn="l" rtl="0" fontAlgn="base">
        <a:spcBef>
          <a:spcPct val="0"/>
        </a:spcBef>
        <a:spcAft>
          <a:spcPct val="0"/>
        </a:spcAft>
        <a:defRPr kumimoji="1" sz="3600" b="1">
          <a:solidFill>
            <a:schemeClr val="accent2"/>
          </a:solidFill>
          <a:latin typeface="Arial" charset="0"/>
          <a:ea typeface="微軟正黑體" pitchFamily="34" charset="-120"/>
        </a:defRPr>
      </a:lvl8pPr>
      <a:lvl9pPr marL="1828800" algn="l" rtl="0" fontAlgn="base">
        <a:spcBef>
          <a:spcPct val="0"/>
        </a:spcBef>
        <a:spcAft>
          <a:spcPct val="0"/>
        </a:spcAft>
        <a:defRPr kumimoji="1" sz="3600" b="1">
          <a:solidFill>
            <a:schemeClr val="accent2"/>
          </a:solidFill>
          <a:latin typeface="Arial" charset="0"/>
          <a:ea typeface="微軟正黑體" pitchFamily="34" charset="-120"/>
        </a:defRPr>
      </a:lvl9pPr>
    </p:titleStyle>
    <p:bodyStyle>
      <a:lvl1pPr marL="342900" indent="-342900" algn="just" rtl="0" eaLnBrk="0" fontAlgn="base" hangingPunct="0">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indent="4556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2pPr>
      <a:lvl3pPr marL="457200" indent="-454025" algn="just" rtl="0" eaLnBrk="0" fontAlgn="base" hangingPunct="0">
        <a:lnSpc>
          <a:spcPct val="120000"/>
        </a:lnSpc>
        <a:spcBef>
          <a:spcPct val="0"/>
        </a:spcBef>
        <a:spcAft>
          <a:spcPct val="0"/>
        </a:spcAft>
        <a:tabLst>
          <a:tab pos="728663" algn="l"/>
          <a:tab pos="1176338" algn="l"/>
        </a:tabLst>
        <a:defRPr sz="2800">
          <a:solidFill>
            <a:schemeClr val="tx1"/>
          </a:solidFill>
          <a:latin typeface="+mn-ea"/>
          <a:ea typeface="+mn-ea"/>
        </a:defRPr>
      </a:lvl3pPr>
      <a:lvl4pPr marL="458788" indent="9128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4pPr>
      <a:lvl5pPr marL="460375" indent="1368425" algn="ctr" rtl="0" eaLnBrk="0" fontAlgn="base" hangingPunct="0">
        <a:lnSpc>
          <a:spcPct val="120000"/>
        </a:lnSpc>
        <a:spcBef>
          <a:spcPct val="0"/>
        </a:spcBef>
        <a:spcAft>
          <a:spcPct val="0"/>
        </a:spcAft>
        <a:tabLst>
          <a:tab pos="728663" algn="l"/>
          <a:tab pos="1176338" algn="l"/>
        </a:tabLst>
        <a:defRPr kumimoji="1" sz="2000">
          <a:solidFill>
            <a:schemeClr val="tx1"/>
          </a:solidFill>
          <a:latin typeface="+mn-ea"/>
          <a:ea typeface="+mn-ea"/>
        </a:defRPr>
      </a:lvl5pPr>
      <a:lvl6pPr marL="9175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13747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18319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22891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a:extLst>
              <a:ext uri="{FF2B5EF4-FFF2-40B4-BE49-F238E27FC236}">
                <a16:creationId xmlns:a16="http://schemas.microsoft.com/office/drawing/2014/main" xmlns="" id="{E1593AB4-3B78-4082-B1DD-C9C7589576C5}"/>
              </a:ext>
            </a:extLst>
          </p:cNvPr>
          <p:cNvSpPr>
            <a:spLocks noGrp="1" noChangeArrowheads="1"/>
          </p:cNvSpPr>
          <p:nvPr>
            <p:ph type="ctrTitle"/>
          </p:nvPr>
        </p:nvSpPr>
        <p:spPr/>
        <p:txBody>
          <a:bodyPr/>
          <a:lstStyle/>
          <a:p>
            <a:r>
              <a:rPr lang="zh-TW" altLang="en-US"/>
              <a:t>第</a:t>
            </a:r>
            <a:r>
              <a:rPr lang="en-US" altLang="zh-TW"/>
              <a:t>4</a:t>
            </a:r>
            <a:r>
              <a:rPr lang="zh-TW" altLang="en-US"/>
              <a:t>章　</a:t>
            </a:r>
            <a:r>
              <a:rPr lang="en-US" altLang="zh-TW"/>
              <a:t>Simple  Regression</a:t>
            </a:r>
            <a:endParaRPr lang="zh-TW" altLang="en-US"/>
          </a:p>
        </p:txBody>
      </p:sp>
      <p:sp>
        <p:nvSpPr>
          <p:cNvPr id="3" name="副標題 2">
            <a:extLst>
              <a:ext uri="{FF2B5EF4-FFF2-40B4-BE49-F238E27FC236}">
                <a16:creationId xmlns:a16="http://schemas.microsoft.com/office/drawing/2014/main" xmlns="" id="{E9E4E5D5-65AE-412B-8B95-D31FA7DBB147}"/>
              </a:ext>
            </a:extLst>
          </p:cNvPr>
          <p:cNvSpPr>
            <a:spLocks noGrp="1"/>
          </p:cNvSpPr>
          <p:nvPr>
            <p:ph type="subTitle" idx="1"/>
          </p:nvPr>
        </p:nvSpPr>
        <p:spPr/>
        <p:txBody>
          <a:bodyPr/>
          <a:lstStyle/>
          <a:p>
            <a:pPr>
              <a:defRPr/>
            </a:pPr>
            <a:endParaRPr lang="zh-TW" altLang="en-US"/>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89146748-6EF3-4BB9-B11A-DCBBEF1C9826}"/>
              </a:ext>
            </a:extLst>
          </p:cNvPr>
          <p:cNvSpPr>
            <a:spLocks noGrp="1"/>
          </p:cNvSpPr>
          <p:nvPr>
            <p:ph idx="1"/>
          </p:nvPr>
        </p:nvSpPr>
        <p:spPr>
          <a:xfrm>
            <a:off x="242888" y="476250"/>
            <a:ext cx="8264525" cy="5400675"/>
          </a:xfrm>
        </p:spPr>
        <p:txBody>
          <a:bodyPr/>
          <a:lstStyle/>
          <a:p>
            <a:r>
              <a:rPr lang="zh-TW" altLang="en-US"/>
              <a:t>範例</a:t>
            </a:r>
            <a:r>
              <a:rPr lang="en-US" altLang="zh-TW"/>
              <a:t>4-10 </a:t>
            </a:r>
            <a:r>
              <a:rPr lang="zh-TW" altLang="en-US"/>
              <a:t>列出所有相關係數高於</a:t>
            </a:r>
            <a:r>
              <a:rPr lang="en-US" altLang="zh-TW"/>
              <a:t>0.6</a:t>
            </a:r>
            <a:r>
              <a:rPr lang="zh-TW" altLang="en-US"/>
              <a:t>的值，並用</a:t>
            </a:r>
            <a:r>
              <a:rPr lang="en-US" altLang="zh-TW"/>
              <a:t>heatmap</a:t>
            </a:r>
            <a:r>
              <a:rPr lang="zh-TW" altLang="en-US"/>
              <a:t>來呈現</a:t>
            </a:r>
            <a:endParaRPr lang="en-US" altLang="zh-TW"/>
          </a:p>
          <a:p>
            <a:pPr lvl="1"/>
            <a:r>
              <a:rPr lang="zh-TW" altLang="en-US"/>
              <a:t>程式碼</a:t>
            </a:r>
            <a:endParaRPr lang="en-US" altLang="zh-TW"/>
          </a:p>
          <a:p>
            <a:pPr lvl="1"/>
            <a:endParaRPr lang="en-US" altLang="zh-TW"/>
          </a:p>
          <a:p>
            <a:pPr lvl="1"/>
            <a:endParaRPr lang="en-US" altLang="zh-TW"/>
          </a:p>
          <a:p>
            <a:pPr lvl="1"/>
            <a:endParaRPr lang="en-US" altLang="zh-TW"/>
          </a:p>
          <a:p>
            <a:pPr lvl="1"/>
            <a:r>
              <a:rPr lang="en-US" altLang="zh-TW"/>
              <a:t>(</a:t>
            </a:r>
            <a:r>
              <a:rPr lang="zh-TW" altLang="en-US"/>
              <a:t>執行結果如下一頁</a:t>
            </a:r>
            <a:r>
              <a:rPr lang="en-US" altLang="zh-TW"/>
              <a:t>)</a:t>
            </a:r>
            <a:endParaRPr lang="zh-TW" altLang="en-US"/>
          </a:p>
          <a:p>
            <a:pPr lvl="1"/>
            <a:endParaRPr lang="zh-TW" altLang="en-US"/>
          </a:p>
        </p:txBody>
      </p:sp>
      <p:sp>
        <p:nvSpPr>
          <p:cNvPr id="13315" name="矩形 3">
            <a:extLst>
              <a:ext uri="{FF2B5EF4-FFF2-40B4-BE49-F238E27FC236}">
                <a16:creationId xmlns:a16="http://schemas.microsoft.com/office/drawing/2014/main" xmlns="" id="{98E649BB-1382-4419-B715-B6BBC6B3B130}"/>
              </a:ext>
            </a:extLst>
          </p:cNvPr>
          <p:cNvSpPr>
            <a:spLocks noChangeArrowheads="1"/>
          </p:cNvSpPr>
          <p:nvPr/>
        </p:nvSpPr>
        <p:spPr bwMode="auto">
          <a:xfrm>
            <a:off x="277813" y="2060575"/>
            <a:ext cx="8721725" cy="13985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cs typeface="Times New Roman" panose="02020603050405020304" pitchFamily="18" charset="0"/>
              </a:rPr>
              <a:t>plt.figure(figsize=(8, 6))</a:t>
            </a:r>
          </a:p>
          <a:p>
            <a:r>
              <a:rPr lang="en-US" altLang="zh-TW" sz="2400" b="0">
                <a:solidFill>
                  <a:schemeClr val="tx1"/>
                </a:solidFill>
                <a:cs typeface="Times New Roman" panose="02020603050405020304" pitchFamily="18" charset="0"/>
              </a:rPr>
              <a:t>corr[np.abs(corr) &lt; 0.6] = 0</a:t>
            </a:r>
            <a:endParaRPr lang="zh-TW" altLang="en-US" sz="2400" b="0">
              <a:solidFill>
                <a:schemeClr val="tx1"/>
              </a:solidFill>
              <a:cs typeface="Times New Roman" panose="02020603050405020304" pitchFamily="18" charset="0"/>
            </a:endParaRPr>
          </a:p>
          <a:p>
            <a:r>
              <a:rPr lang="en-US" altLang="zh-TW" sz="2400" b="0">
                <a:solidFill>
                  <a:schemeClr val="tx1"/>
                </a:solidFill>
                <a:cs typeface="Times New Roman" panose="02020603050405020304" pitchFamily="18" charset="0"/>
              </a:rPr>
              <a:t>sns.heatmap(corr, annot=True, cmap='coolwarm');</a:t>
            </a:r>
            <a:endParaRPr lang="en-US" altLang="zh-TW" sz="2400" b="0" i="1">
              <a:solidFill>
                <a:schemeClr val="tx1"/>
              </a:solidFill>
              <a:cs typeface="Times New Roman" panose="02020603050405020304" pitchFamily="18" charset="0"/>
            </a:endParaRP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xmlns="" id="{9CCF1933-F4E2-4A25-9F6E-5A4332604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476250"/>
            <a:ext cx="7310438" cy="583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6CAE04A7-4502-4710-879E-53AB3DFB284B}"/>
              </a:ext>
            </a:extLst>
          </p:cNvPr>
          <p:cNvSpPr>
            <a:spLocks noGrp="1"/>
          </p:cNvSpPr>
          <p:nvPr>
            <p:ph idx="1"/>
          </p:nvPr>
        </p:nvSpPr>
        <p:spPr>
          <a:xfrm>
            <a:off x="242888" y="765175"/>
            <a:ext cx="8264525" cy="5040313"/>
          </a:xfrm>
        </p:spPr>
        <p:txBody>
          <a:bodyPr/>
          <a:lstStyle/>
          <a:p>
            <a:pPr>
              <a:defRPr/>
            </a:pPr>
            <a:r>
              <a:rPr lang="zh-TW" altLang="en-US" dirty="0"/>
              <a:t>範例</a:t>
            </a:r>
            <a:r>
              <a:rPr lang="en-US" altLang="zh-TW" dirty="0"/>
              <a:t>4-11</a:t>
            </a:r>
            <a:r>
              <a:rPr lang="zh-TW" altLang="en-US" dirty="0"/>
              <a:t> 繪製</a:t>
            </a:r>
            <a:r>
              <a:rPr lang="en-US" altLang="zh-TW" dirty="0"/>
              <a:t>RM</a:t>
            </a:r>
            <a:r>
              <a:rPr lang="zh-TW" altLang="en-US" dirty="0"/>
              <a:t>和</a:t>
            </a:r>
            <a:r>
              <a:rPr lang="en-US" altLang="zh-TW" dirty="0"/>
              <a:t>target</a:t>
            </a:r>
            <a:r>
              <a:rPr lang="zh-TW" altLang="en-US" dirty="0"/>
              <a:t>的散布圖，並將透明度設為</a:t>
            </a:r>
            <a:r>
              <a:rPr lang="en-US" altLang="zh-TW" dirty="0"/>
              <a:t>0.5</a:t>
            </a:r>
          </a:p>
          <a:p>
            <a:pPr lvl="1">
              <a:defRPr/>
            </a:pPr>
            <a:r>
              <a:rPr lang="zh-TW" altLang="en-US" dirty="0"/>
              <a:t>程式碼</a:t>
            </a:r>
          </a:p>
        </p:txBody>
      </p:sp>
      <p:sp>
        <p:nvSpPr>
          <p:cNvPr id="15363" name="矩形 3">
            <a:extLst>
              <a:ext uri="{FF2B5EF4-FFF2-40B4-BE49-F238E27FC236}">
                <a16:creationId xmlns:a16="http://schemas.microsoft.com/office/drawing/2014/main" xmlns="" id="{FE4349E9-E5C3-420D-A916-40FC2A74380E}"/>
              </a:ext>
            </a:extLst>
          </p:cNvPr>
          <p:cNvSpPr>
            <a:spLocks noChangeArrowheads="1"/>
          </p:cNvSpPr>
          <p:nvPr/>
        </p:nvSpPr>
        <p:spPr bwMode="auto">
          <a:xfrm>
            <a:off x="255588" y="2276475"/>
            <a:ext cx="8569325" cy="660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df.plot(kind='scatter', x='RM', y='target', alpha=0.5, figsize=(8,4));</a:t>
            </a:r>
            <a:endParaRPr lang="zh-TW" altLang="en-US" sz="2400" b="0">
              <a:solidFill>
                <a:schemeClr val="tx1"/>
              </a:solidFill>
            </a:endParaRPr>
          </a:p>
        </p:txBody>
      </p:sp>
      <p:pic>
        <p:nvPicPr>
          <p:cNvPr id="15364" name="Picture 5">
            <a:extLst>
              <a:ext uri="{FF2B5EF4-FFF2-40B4-BE49-F238E27FC236}">
                <a16:creationId xmlns:a16="http://schemas.microsoft.com/office/drawing/2014/main" xmlns="" id="{EAEDBDD3-3E97-412A-ABE6-132155B84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936875"/>
            <a:ext cx="6772275" cy="35480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B6834E59-45A6-42E8-AD84-CC93EF6C2F82}"/>
              </a:ext>
            </a:extLst>
          </p:cNvPr>
          <p:cNvSpPr>
            <a:spLocks noGrp="1"/>
          </p:cNvSpPr>
          <p:nvPr>
            <p:ph idx="1"/>
          </p:nvPr>
        </p:nvSpPr>
        <p:spPr>
          <a:xfrm>
            <a:off x="211138" y="1196752"/>
            <a:ext cx="8632825" cy="5040312"/>
          </a:xfrm>
        </p:spPr>
        <p:txBody>
          <a:bodyPr/>
          <a:lstStyle/>
          <a:p>
            <a:pPr>
              <a:defRPr/>
            </a:pPr>
            <a:r>
              <a:rPr lang="zh-TW" altLang="en-US" dirty="0"/>
              <a:t>範例</a:t>
            </a:r>
            <a:r>
              <a:rPr lang="en-US" altLang="zh-TW" dirty="0"/>
              <a:t>4-12</a:t>
            </a:r>
            <a:r>
              <a:rPr lang="zh-TW" altLang="en-US" dirty="0"/>
              <a:t>  取出</a:t>
            </a:r>
            <a:r>
              <a:rPr lang="en-US" altLang="zh-TW" dirty="0"/>
              <a:t>X</a:t>
            </a:r>
            <a:r>
              <a:rPr lang="zh-TW" altLang="en-US" dirty="0"/>
              <a:t>和</a:t>
            </a:r>
            <a:r>
              <a:rPr lang="en-US" altLang="zh-TW" dirty="0"/>
              <a:t>y</a:t>
            </a:r>
          </a:p>
          <a:p>
            <a:pPr lvl="1">
              <a:defRPr/>
            </a:pPr>
            <a:r>
              <a:rPr lang="zh-TW" altLang="en-US" dirty="0"/>
              <a:t>程式碼</a:t>
            </a:r>
          </a:p>
        </p:txBody>
      </p:sp>
      <p:sp>
        <p:nvSpPr>
          <p:cNvPr id="17411" name="矩形 3">
            <a:extLst>
              <a:ext uri="{FF2B5EF4-FFF2-40B4-BE49-F238E27FC236}">
                <a16:creationId xmlns:a16="http://schemas.microsoft.com/office/drawing/2014/main" xmlns="" id="{A2410680-26B1-404D-924F-3F5932B2F007}"/>
              </a:ext>
            </a:extLst>
          </p:cNvPr>
          <p:cNvSpPr>
            <a:spLocks noChangeArrowheads="1"/>
          </p:cNvSpPr>
          <p:nvPr/>
        </p:nvSpPr>
        <p:spPr bwMode="auto">
          <a:xfrm>
            <a:off x="242888" y="2205161"/>
            <a:ext cx="8569325" cy="143986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X = df[['RM']]</a:t>
            </a:r>
            <a:endParaRPr lang="zh-TW" altLang="en-US" sz="2800" b="0">
              <a:solidFill>
                <a:schemeClr val="tx1"/>
              </a:solidFill>
            </a:endParaRPr>
          </a:p>
          <a:p>
            <a:r>
              <a:rPr lang="en-US" altLang="zh-TW" sz="2800" b="0">
                <a:solidFill>
                  <a:schemeClr val="tx1"/>
                </a:solidFill>
              </a:rPr>
              <a:t>y = df['target']</a:t>
            </a:r>
            <a:endParaRPr lang="zh-TW" altLang="en-US" sz="2800" b="0">
              <a:solidFill>
                <a:schemeClr val="tx1"/>
              </a:solidFill>
            </a:endParaRPr>
          </a:p>
          <a:p>
            <a:endParaRPr lang="zh-TW" altLang="en-US" sz="2800" b="0" baseline="30000"/>
          </a:p>
        </p:txBody>
      </p:sp>
      <p:sp>
        <p:nvSpPr>
          <p:cNvPr id="5" name="標題 1">
            <a:extLst>
              <a:ext uri="{FF2B5EF4-FFF2-40B4-BE49-F238E27FC236}">
                <a16:creationId xmlns:a16="http://schemas.microsoft.com/office/drawing/2014/main" xmlns="" id="{F5BC6B15-3AC1-4826-963C-2004AA21C94D}"/>
              </a:ext>
            </a:extLst>
          </p:cNvPr>
          <p:cNvSpPr>
            <a:spLocks noGrp="1"/>
          </p:cNvSpPr>
          <p:nvPr>
            <p:ph type="title"/>
          </p:nvPr>
        </p:nvSpPr>
        <p:spPr>
          <a:xfrm>
            <a:off x="179388" y="549275"/>
            <a:ext cx="8264525" cy="720725"/>
          </a:xfrm>
        </p:spPr>
        <p:txBody>
          <a:bodyPr/>
          <a:lstStyle/>
          <a:p>
            <a:r>
              <a:rPr lang="en-US" altLang="zh-TW" dirty="0"/>
              <a:t>4-1-4</a:t>
            </a:r>
            <a:r>
              <a:rPr lang="zh-TW" altLang="en-US" dirty="0"/>
              <a:t>　將資料整理出</a:t>
            </a:r>
            <a:r>
              <a:rPr lang="en-US" altLang="zh-TW" dirty="0"/>
              <a:t>X</a:t>
            </a:r>
            <a:r>
              <a:rPr lang="zh-TW" altLang="en-US" dirty="0"/>
              <a:t>和</a:t>
            </a:r>
            <a:r>
              <a:rPr lang="en-US" altLang="zh-TW" dirty="0"/>
              <a:t>y</a:t>
            </a:r>
            <a:endParaRPr lang="zh-TW" altLang="en-US" dirty="0"/>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35E4C4C5-6599-4454-8470-CFAECED7C7D4}"/>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4-13</a:t>
            </a:r>
            <a:r>
              <a:rPr lang="zh-TW" altLang="en-US" dirty="0"/>
              <a:t>  將資料切割成</a:t>
            </a:r>
            <a:r>
              <a:rPr lang="en-US" altLang="zh-TW" dirty="0"/>
              <a:t>train</a:t>
            </a:r>
            <a:r>
              <a:rPr lang="zh-TW" altLang="en-US" dirty="0"/>
              <a:t>和</a:t>
            </a:r>
            <a:r>
              <a:rPr lang="en-US" altLang="zh-TW" dirty="0"/>
              <a:t>test</a:t>
            </a:r>
            <a:r>
              <a:rPr lang="zh-TW" altLang="en-US" dirty="0"/>
              <a:t>兩個子集</a:t>
            </a:r>
            <a:endParaRPr lang="en-US" altLang="zh-TW" dirty="0"/>
          </a:p>
          <a:p>
            <a:pPr lvl="1" algn="l">
              <a:defRPr/>
            </a:pPr>
            <a:r>
              <a:rPr lang="zh-TW" altLang="en-US" dirty="0"/>
              <a:t>程式碼</a:t>
            </a:r>
          </a:p>
        </p:txBody>
      </p:sp>
      <p:sp>
        <p:nvSpPr>
          <p:cNvPr id="20483" name="矩形 3">
            <a:extLst>
              <a:ext uri="{FF2B5EF4-FFF2-40B4-BE49-F238E27FC236}">
                <a16:creationId xmlns:a16="http://schemas.microsoft.com/office/drawing/2014/main" xmlns="" id="{97014CD4-CF5B-4CF9-B9FB-D5B0E995E2DD}"/>
              </a:ext>
            </a:extLst>
          </p:cNvPr>
          <p:cNvSpPr>
            <a:spLocks noChangeArrowheads="1"/>
          </p:cNvSpPr>
          <p:nvPr/>
        </p:nvSpPr>
        <p:spPr bwMode="auto">
          <a:xfrm>
            <a:off x="242888" y="2060575"/>
            <a:ext cx="8569325" cy="13985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sklearn.model_selection import train_test_split</a:t>
            </a:r>
            <a:endParaRPr lang="zh-TW" altLang="en-US" sz="2400" b="0">
              <a:solidFill>
                <a:schemeClr val="tx1"/>
              </a:solidFill>
            </a:endParaRPr>
          </a:p>
          <a:p>
            <a:r>
              <a:rPr lang="en-US" altLang="zh-TW" sz="2400" b="0">
                <a:solidFill>
                  <a:schemeClr val="tx1"/>
                </a:solidFill>
              </a:rPr>
              <a:t>X_train, X_test, y_train, y_test = train_test_split(X, y, test_size=0.33,random_state=42)</a:t>
            </a:r>
            <a:endParaRPr lang="zh-TW" altLang="en-US" sz="2400" b="0">
              <a:solidFill>
                <a:schemeClr val="tx1"/>
              </a:solidFill>
            </a:endParaRPr>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3CF2EAAF-6C0B-4FA3-A420-A25A4DD919A7}"/>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4-14</a:t>
            </a:r>
            <a:r>
              <a:rPr lang="zh-TW" altLang="en-US" dirty="0"/>
              <a:t>  檢視資料切割的筆數</a:t>
            </a:r>
            <a:endParaRPr lang="en-US" altLang="zh-TW" dirty="0"/>
          </a:p>
          <a:p>
            <a:pPr lvl="1">
              <a:defRPr/>
            </a:pPr>
            <a:r>
              <a:rPr lang="zh-TW" altLang="en-US" dirty="0"/>
              <a:t>程式碼</a:t>
            </a:r>
          </a:p>
        </p:txBody>
      </p:sp>
      <p:sp>
        <p:nvSpPr>
          <p:cNvPr id="21507" name="矩形 3">
            <a:extLst>
              <a:ext uri="{FF2B5EF4-FFF2-40B4-BE49-F238E27FC236}">
                <a16:creationId xmlns:a16="http://schemas.microsoft.com/office/drawing/2014/main" xmlns="" id="{29156FD1-187F-48FB-A314-32E89E99E292}"/>
              </a:ext>
            </a:extLst>
          </p:cNvPr>
          <p:cNvSpPr>
            <a:spLocks noChangeArrowheads="1"/>
          </p:cNvSpPr>
          <p:nvPr/>
        </p:nvSpPr>
        <p:spPr bwMode="auto">
          <a:xfrm>
            <a:off x="231775" y="1989138"/>
            <a:ext cx="8569325" cy="13985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cs typeface="Times New Roman" panose="02020603050405020304" pitchFamily="18" charset="0"/>
              </a:rPr>
              <a:t>print('</a:t>
            </a:r>
            <a:r>
              <a:rPr lang="zh-TW" altLang="en-US" sz="2400" b="0">
                <a:solidFill>
                  <a:schemeClr val="tx1"/>
                </a:solidFill>
                <a:cs typeface="Times New Roman" panose="02020603050405020304" pitchFamily="18" charset="0"/>
              </a:rPr>
              <a:t>訓練集的筆數：</a:t>
            </a:r>
            <a:r>
              <a:rPr lang="en-US" altLang="zh-TW" sz="2400" b="0">
                <a:solidFill>
                  <a:schemeClr val="tx1"/>
                </a:solidFill>
                <a:cs typeface="Times New Roman" panose="02020603050405020304" pitchFamily="18" charset="0"/>
              </a:rPr>
              <a:t>',len(X_train))</a:t>
            </a:r>
            <a:endParaRPr lang="zh-TW" altLang="en-US" sz="2400" b="0">
              <a:solidFill>
                <a:schemeClr val="tx1"/>
              </a:solidFill>
              <a:cs typeface="Times New Roman" panose="02020603050405020304" pitchFamily="18" charset="0"/>
            </a:endParaRPr>
          </a:p>
          <a:p>
            <a:r>
              <a:rPr lang="en-US" altLang="zh-TW" sz="2400" b="0">
                <a:solidFill>
                  <a:schemeClr val="tx1"/>
                </a:solidFill>
                <a:cs typeface="Times New Roman" panose="02020603050405020304" pitchFamily="18" charset="0"/>
              </a:rPr>
              <a:t>print('</a:t>
            </a:r>
            <a:r>
              <a:rPr lang="zh-TW" altLang="en-US" sz="2400" b="0">
                <a:solidFill>
                  <a:schemeClr val="tx1"/>
                </a:solidFill>
                <a:cs typeface="Times New Roman" panose="02020603050405020304" pitchFamily="18" charset="0"/>
              </a:rPr>
              <a:t>測試集的筆數：</a:t>
            </a:r>
            <a:r>
              <a:rPr lang="en-US" altLang="zh-TW" sz="2400" b="0">
                <a:solidFill>
                  <a:schemeClr val="tx1"/>
                </a:solidFill>
                <a:cs typeface="Times New Roman" panose="02020603050405020304" pitchFamily="18" charset="0"/>
              </a:rPr>
              <a:t>',len(X_test))</a:t>
            </a:r>
            <a:endParaRPr lang="zh-TW" altLang="en-US" sz="2400" b="0">
              <a:solidFill>
                <a:schemeClr val="tx1"/>
              </a:solidFill>
              <a:cs typeface="Times New Roman" panose="02020603050405020304" pitchFamily="18" charset="0"/>
            </a:endParaRPr>
          </a:p>
          <a:p>
            <a:r>
              <a:rPr lang="en-US" altLang="zh-TW" sz="2400" b="0">
                <a:solidFill>
                  <a:schemeClr val="tx1"/>
                </a:solidFill>
                <a:cs typeface="Times New Roman" panose="02020603050405020304" pitchFamily="18" charset="0"/>
              </a:rPr>
              <a:t>print('</a:t>
            </a:r>
            <a:r>
              <a:rPr lang="zh-TW" altLang="en-US" sz="2400" b="0">
                <a:solidFill>
                  <a:schemeClr val="tx1"/>
                </a:solidFill>
                <a:cs typeface="Times New Roman" panose="02020603050405020304" pitchFamily="18" charset="0"/>
              </a:rPr>
              <a:t>測試集所佔全部資料的百分比：</a:t>
            </a:r>
            <a:r>
              <a:rPr lang="en-US" altLang="zh-TW" sz="2400" b="0">
                <a:solidFill>
                  <a:schemeClr val="tx1"/>
                </a:solidFill>
                <a:cs typeface="Times New Roman" panose="02020603050405020304" pitchFamily="18" charset="0"/>
              </a:rPr>
              <a:t>',len(X_test)/len(X))</a:t>
            </a:r>
            <a:endParaRPr lang="zh-TW" altLang="en-US" sz="2400" b="0">
              <a:solidFill>
                <a:schemeClr val="tx1"/>
              </a:solidFill>
              <a:cs typeface="Times New Roman" panose="02020603050405020304" pitchFamily="18" charset="0"/>
            </a:endParaRPr>
          </a:p>
        </p:txBody>
      </p:sp>
      <p:pic>
        <p:nvPicPr>
          <p:cNvPr id="21508" name="Picture 5">
            <a:extLst>
              <a:ext uri="{FF2B5EF4-FFF2-40B4-BE49-F238E27FC236}">
                <a16:creationId xmlns:a16="http://schemas.microsoft.com/office/drawing/2014/main" xmlns="" id="{B5251118-02E4-42E8-A8A7-7C84DA499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3473450"/>
            <a:ext cx="7874000" cy="2768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9875753D-DA58-4BDF-9E27-B00484DC1C49}"/>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4-16</a:t>
            </a:r>
            <a:r>
              <a:rPr lang="zh-TW" altLang="en-US" dirty="0"/>
              <a:t>  初始迴歸物件</a:t>
            </a:r>
            <a:endParaRPr lang="en-US" altLang="zh-TW" dirty="0"/>
          </a:p>
          <a:p>
            <a:pPr lvl="1">
              <a:defRPr/>
            </a:pPr>
            <a:r>
              <a:rPr lang="zh-TW" altLang="en-US" dirty="0"/>
              <a:t>程式碼</a:t>
            </a:r>
          </a:p>
        </p:txBody>
      </p:sp>
      <p:sp>
        <p:nvSpPr>
          <p:cNvPr id="22531" name="矩形 3">
            <a:extLst>
              <a:ext uri="{FF2B5EF4-FFF2-40B4-BE49-F238E27FC236}">
                <a16:creationId xmlns:a16="http://schemas.microsoft.com/office/drawing/2014/main" xmlns="" id="{80E10D39-5BAF-4B6D-A25C-25D2CD13221E}"/>
              </a:ext>
            </a:extLst>
          </p:cNvPr>
          <p:cNvSpPr>
            <a:spLocks noChangeArrowheads="1"/>
          </p:cNvSpPr>
          <p:nvPr/>
        </p:nvSpPr>
        <p:spPr bwMode="auto">
          <a:xfrm>
            <a:off x="223838" y="1989138"/>
            <a:ext cx="8569325"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dirty="0">
                <a:solidFill>
                  <a:schemeClr val="tx1"/>
                </a:solidFill>
              </a:rPr>
              <a:t>from </a:t>
            </a:r>
            <a:r>
              <a:rPr lang="en-US" altLang="zh-TW" sz="2800" b="0" dirty="0" err="1">
                <a:solidFill>
                  <a:schemeClr val="tx1"/>
                </a:solidFill>
              </a:rPr>
              <a:t>sklearn.linear_model</a:t>
            </a:r>
            <a:r>
              <a:rPr lang="en-US" altLang="zh-TW" sz="2800" b="0" dirty="0">
                <a:solidFill>
                  <a:schemeClr val="tx1"/>
                </a:solidFill>
              </a:rPr>
              <a:t> import LinearRegression</a:t>
            </a:r>
            <a:endParaRPr lang="zh-TW" altLang="en-US" sz="2800" b="0" dirty="0">
              <a:solidFill>
                <a:schemeClr val="tx1"/>
              </a:solidFill>
            </a:endParaRPr>
          </a:p>
          <a:p>
            <a:r>
              <a:rPr lang="en-US" altLang="zh-TW" sz="2800" b="0" dirty="0">
                <a:solidFill>
                  <a:schemeClr val="tx1"/>
                </a:solidFill>
              </a:rPr>
              <a:t>model = LinearRegression()</a:t>
            </a:r>
            <a:endParaRPr lang="zh-TW" altLang="en-US" sz="2800" b="0" i="1" dirty="0">
              <a:solidFill>
                <a:schemeClr val="tx1"/>
              </a:solidFill>
            </a:endParaRP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471F5263-5233-4076-AA06-E58B9B43A80B}"/>
              </a:ext>
            </a:extLst>
          </p:cNvPr>
          <p:cNvSpPr>
            <a:spLocks noGrp="1"/>
          </p:cNvSpPr>
          <p:nvPr>
            <p:ph idx="1"/>
          </p:nvPr>
        </p:nvSpPr>
        <p:spPr>
          <a:xfrm>
            <a:off x="139700" y="981075"/>
            <a:ext cx="8632825" cy="5400675"/>
          </a:xfrm>
        </p:spPr>
        <p:txBody>
          <a:bodyPr/>
          <a:lstStyle/>
          <a:p>
            <a:pPr>
              <a:defRPr/>
            </a:pPr>
            <a:r>
              <a:rPr lang="zh-TW" altLang="en-US" dirty="0"/>
              <a:t>範例</a:t>
            </a:r>
            <a:r>
              <a:rPr lang="en-US" altLang="zh-TW" dirty="0"/>
              <a:t>4-17</a:t>
            </a:r>
            <a:r>
              <a:rPr lang="zh-TW" altLang="en-US" dirty="0"/>
              <a:t>  訓練迴歸模型</a:t>
            </a:r>
            <a:endParaRPr lang="en-US" altLang="zh-TW" dirty="0"/>
          </a:p>
          <a:p>
            <a:pPr lvl="1">
              <a:defRPr/>
            </a:pPr>
            <a:r>
              <a:rPr lang="zh-TW" altLang="en-US" dirty="0"/>
              <a:t>程式碼</a:t>
            </a:r>
          </a:p>
        </p:txBody>
      </p:sp>
      <p:sp>
        <p:nvSpPr>
          <p:cNvPr id="23555" name="矩形 3">
            <a:extLst>
              <a:ext uri="{FF2B5EF4-FFF2-40B4-BE49-F238E27FC236}">
                <a16:creationId xmlns:a16="http://schemas.microsoft.com/office/drawing/2014/main" xmlns="" id="{8D2951F4-02AC-47C3-BC23-46CDE76D0F6E}"/>
              </a:ext>
            </a:extLst>
          </p:cNvPr>
          <p:cNvSpPr>
            <a:spLocks noChangeArrowheads="1"/>
          </p:cNvSpPr>
          <p:nvPr/>
        </p:nvSpPr>
        <p:spPr bwMode="auto">
          <a:xfrm>
            <a:off x="22383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model.fit(X_train, y_train)</a:t>
            </a:r>
            <a:endParaRPr lang="zh-TW" altLang="en-US" sz="2800" b="0">
              <a:solidFill>
                <a:schemeClr val="tx1"/>
              </a:solidFill>
            </a:endParaRPr>
          </a:p>
        </p:txBody>
      </p:sp>
      <p:pic>
        <p:nvPicPr>
          <p:cNvPr id="23556" name="Picture 5">
            <a:extLst>
              <a:ext uri="{FF2B5EF4-FFF2-40B4-BE49-F238E27FC236}">
                <a16:creationId xmlns:a16="http://schemas.microsoft.com/office/drawing/2014/main" xmlns="" id="{AC9463A0-6477-4D30-B944-77222A7AE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3213100"/>
            <a:ext cx="8464550" cy="14398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9125BFDC-737E-4EF0-A52B-7CDB402B65BE}"/>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4-25</a:t>
            </a:r>
            <a:r>
              <a:rPr lang="zh-TW" altLang="en-US" dirty="0"/>
              <a:t>  迴歸模型預測結果好壞評估</a:t>
            </a:r>
            <a:endParaRPr lang="en-US" altLang="zh-TW" dirty="0"/>
          </a:p>
          <a:p>
            <a:pPr lvl="1">
              <a:defRPr/>
            </a:pPr>
            <a:r>
              <a:rPr lang="zh-TW" altLang="en-US" dirty="0"/>
              <a:t>程式碼</a:t>
            </a:r>
          </a:p>
        </p:txBody>
      </p:sp>
      <p:sp>
        <p:nvSpPr>
          <p:cNvPr id="26627" name="矩形 3">
            <a:extLst>
              <a:ext uri="{FF2B5EF4-FFF2-40B4-BE49-F238E27FC236}">
                <a16:creationId xmlns:a16="http://schemas.microsoft.com/office/drawing/2014/main" xmlns="" id="{7C609C1D-E813-4698-BB04-F2BFAAE215F9}"/>
              </a:ext>
            </a:extLst>
          </p:cNvPr>
          <p:cNvSpPr>
            <a:spLocks noChangeArrowheads="1"/>
          </p:cNvSpPr>
          <p:nvPr/>
        </p:nvSpPr>
        <p:spPr bwMode="auto">
          <a:xfrm>
            <a:off x="204788" y="1989138"/>
            <a:ext cx="8569325" cy="21986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dirty="0">
                <a:solidFill>
                  <a:schemeClr val="tx1"/>
                </a:solidFill>
              </a:rPr>
              <a:t>from </a:t>
            </a:r>
            <a:r>
              <a:rPr lang="en-US" altLang="zh-TW" sz="2400" b="0" dirty="0" err="1">
                <a:solidFill>
                  <a:schemeClr val="tx1"/>
                </a:solidFill>
              </a:rPr>
              <a:t>sklearn.metrics</a:t>
            </a:r>
            <a:r>
              <a:rPr lang="en-US" altLang="zh-TW" sz="2400" b="0" dirty="0">
                <a:solidFill>
                  <a:schemeClr val="tx1"/>
                </a:solidFill>
              </a:rPr>
              <a:t> import mean_squared_error, </a:t>
            </a:r>
            <a:endParaRPr lang="zh-TW" altLang="en-US" sz="2400" b="0" dirty="0">
              <a:solidFill>
                <a:schemeClr val="tx1"/>
              </a:solidFill>
            </a:endParaRPr>
          </a:p>
          <a:p>
            <a:r>
              <a:rPr lang="zh-TW" altLang="en-US" sz="2400" b="0" dirty="0">
                <a:solidFill>
                  <a:schemeClr val="tx1"/>
                </a:solidFill>
              </a:rPr>
              <a:t>                                    </a:t>
            </a:r>
            <a:r>
              <a:rPr lang="en-US" altLang="zh-TW" sz="2400" b="0" dirty="0">
                <a:solidFill>
                  <a:schemeClr val="tx1"/>
                </a:solidFill>
              </a:rPr>
              <a:t>mean_absolute_error, r2_score</a:t>
            </a:r>
            <a:endParaRPr lang="zh-TW" altLang="en-US" sz="2400" b="0" dirty="0">
              <a:solidFill>
                <a:schemeClr val="tx1"/>
              </a:solidFill>
            </a:endParaRPr>
          </a:p>
          <a:p>
            <a:r>
              <a:rPr lang="en-US" altLang="zh-TW" sz="2400" b="0" dirty="0">
                <a:solidFill>
                  <a:schemeClr val="tx1"/>
                </a:solidFill>
              </a:rPr>
              <a:t>print('Mean </a:t>
            </a:r>
            <a:r>
              <a:rPr lang="en-US" altLang="zh-TW" sz="2400" b="0" dirty="0" err="1">
                <a:solidFill>
                  <a:schemeClr val="tx1"/>
                </a:solidFill>
              </a:rPr>
              <a:t>Squred</a:t>
            </a:r>
            <a:r>
              <a:rPr lang="en-US" altLang="zh-TW" sz="2400" b="0" dirty="0">
                <a:solidFill>
                  <a:schemeClr val="tx1"/>
                </a:solidFill>
              </a:rPr>
              <a:t> Error:',mean_squared_error(y_test, </a:t>
            </a:r>
            <a:r>
              <a:rPr lang="en-US" altLang="zh-TW" sz="2400" b="0" dirty="0" err="1">
                <a:solidFill>
                  <a:schemeClr val="tx1"/>
                </a:solidFill>
              </a:rPr>
              <a:t>y_pred</a:t>
            </a:r>
            <a:r>
              <a:rPr lang="en-US" altLang="zh-TW" sz="2400" b="0" dirty="0">
                <a:solidFill>
                  <a:schemeClr val="tx1"/>
                </a:solidFill>
              </a:rPr>
              <a:t>))</a:t>
            </a:r>
            <a:endParaRPr lang="zh-TW" altLang="en-US" sz="2400" b="0" dirty="0">
              <a:solidFill>
                <a:schemeClr val="tx1"/>
              </a:solidFill>
            </a:endParaRPr>
          </a:p>
          <a:p>
            <a:r>
              <a:rPr lang="en-US" altLang="zh-TW" sz="2400" b="0" dirty="0">
                <a:solidFill>
                  <a:schemeClr val="tx1"/>
                </a:solidFill>
              </a:rPr>
              <a:t>print('Mean Absolute Error:', mean_absolute_error(y_test, </a:t>
            </a:r>
            <a:r>
              <a:rPr lang="en-US" altLang="zh-TW" sz="2400" b="0" dirty="0" err="1">
                <a:solidFill>
                  <a:schemeClr val="tx1"/>
                </a:solidFill>
              </a:rPr>
              <a:t>y_pred</a:t>
            </a:r>
            <a:r>
              <a:rPr lang="en-US" altLang="zh-TW" sz="2400" b="0" dirty="0">
                <a:solidFill>
                  <a:schemeClr val="tx1"/>
                </a:solidFill>
              </a:rPr>
              <a:t>))</a:t>
            </a:r>
            <a:endParaRPr lang="zh-TW" altLang="en-US" sz="2400" b="0" dirty="0">
              <a:solidFill>
                <a:schemeClr val="tx1"/>
              </a:solidFill>
            </a:endParaRPr>
          </a:p>
          <a:p>
            <a:r>
              <a:rPr lang="en-US" altLang="zh-TW" sz="2400" b="0" dirty="0">
                <a:solidFill>
                  <a:schemeClr val="tx1"/>
                </a:solidFill>
              </a:rPr>
              <a:t>print('R2 Score:', r2_score(y_test, </a:t>
            </a:r>
            <a:r>
              <a:rPr lang="en-US" altLang="zh-TW" sz="2400" b="0" dirty="0" err="1">
                <a:solidFill>
                  <a:schemeClr val="tx1"/>
                </a:solidFill>
              </a:rPr>
              <a:t>y_pred</a:t>
            </a:r>
            <a:r>
              <a:rPr lang="en-US" altLang="zh-TW" sz="2400" b="0" dirty="0">
                <a:solidFill>
                  <a:schemeClr val="tx1"/>
                </a:solidFill>
              </a:rPr>
              <a:t>))</a:t>
            </a:r>
            <a:endParaRPr lang="zh-TW" altLang="en-US" sz="2800" b="0" i="1" dirty="0">
              <a:solidFill>
                <a:schemeClr val="tx1"/>
              </a:solidFill>
            </a:endParaRPr>
          </a:p>
        </p:txBody>
      </p:sp>
      <p:pic>
        <p:nvPicPr>
          <p:cNvPr id="26628" name="Picture 4">
            <a:extLst>
              <a:ext uri="{FF2B5EF4-FFF2-40B4-BE49-F238E27FC236}">
                <a16:creationId xmlns:a16="http://schemas.microsoft.com/office/drawing/2014/main" xmlns="" id="{08DFAD60-40A7-4FDD-ACE7-A53BE5EE9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288" y="4256088"/>
            <a:ext cx="7083425" cy="1949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標題 1">
            <a:extLst>
              <a:ext uri="{FF2B5EF4-FFF2-40B4-BE49-F238E27FC236}">
                <a16:creationId xmlns:a16="http://schemas.microsoft.com/office/drawing/2014/main" xmlns="" id="{CE2FE66C-B1B8-48CE-B668-118526520FBC}"/>
              </a:ext>
            </a:extLst>
          </p:cNvPr>
          <p:cNvSpPr>
            <a:spLocks noGrp="1" noChangeArrowheads="1"/>
          </p:cNvSpPr>
          <p:nvPr>
            <p:ph type="title"/>
          </p:nvPr>
        </p:nvSpPr>
        <p:spPr>
          <a:xfrm>
            <a:off x="179388" y="404664"/>
            <a:ext cx="8264525" cy="720725"/>
          </a:xfrm>
        </p:spPr>
        <p:txBody>
          <a:bodyPr/>
          <a:lstStyle/>
          <a:p>
            <a:r>
              <a:rPr lang="en-US" altLang="zh-TW" dirty="0"/>
              <a:t>4-1-6</a:t>
            </a:r>
            <a:r>
              <a:rPr lang="zh-TW" altLang="en-US" dirty="0"/>
              <a:t>　整體預測結果的好壞評估</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3ABF587C-A044-4E0A-8529-B13F8F413221}"/>
              </a:ext>
            </a:extLst>
          </p:cNvPr>
          <p:cNvSpPr>
            <a:spLocks noGrp="1"/>
          </p:cNvSpPr>
          <p:nvPr>
            <p:ph idx="1"/>
          </p:nvPr>
        </p:nvSpPr>
        <p:spPr>
          <a:xfrm>
            <a:off x="173038" y="1268685"/>
            <a:ext cx="8632825" cy="5400675"/>
          </a:xfrm>
        </p:spPr>
        <p:txBody>
          <a:bodyPr/>
          <a:lstStyle/>
          <a:p>
            <a:pPr>
              <a:defRPr/>
            </a:pPr>
            <a:r>
              <a:rPr lang="zh-TW" altLang="en-US" dirty="0"/>
              <a:t>範例</a:t>
            </a:r>
            <a:r>
              <a:rPr lang="en-US" altLang="zh-TW" dirty="0"/>
              <a:t>4-26</a:t>
            </a:r>
            <a:r>
              <a:rPr lang="zh-TW" altLang="en-US" dirty="0"/>
              <a:t>  如何用模型預測房價</a:t>
            </a:r>
            <a:endParaRPr lang="en-US" altLang="zh-TW" dirty="0"/>
          </a:p>
          <a:p>
            <a:pPr lvl="1">
              <a:defRPr/>
            </a:pPr>
            <a:r>
              <a:rPr lang="zh-TW" altLang="en-US" dirty="0"/>
              <a:t>程式碼</a:t>
            </a:r>
          </a:p>
        </p:txBody>
      </p:sp>
      <p:sp>
        <p:nvSpPr>
          <p:cNvPr id="28675" name="矩形 3">
            <a:extLst>
              <a:ext uri="{FF2B5EF4-FFF2-40B4-BE49-F238E27FC236}">
                <a16:creationId xmlns:a16="http://schemas.microsoft.com/office/drawing/2014/main" xmlns="" id="{C5922BDB-5F80-4FDF-929B-3830E1FFD08B}"/>
              </a:ext>
            </a:extLst>
          </p:cNvPr>
          <p:cNvSpPr>
            <a:spLocks noChangeArrowheads="1"/>
          </p:cNvSpPr>
          <p:nvPr/>
        </p:nvSpPr>
        <p:spPr bwMode="auto">
          <a:xfrm>
            <a:off x="204788" y="2274640"/>
            <a:ext cx="8569325" cy="7223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dirty="0">
                <a:solidFill>
                  <a:schemeClr val="tx1"/>
                </a:solidFill>
              </a:rPr>
              <a:t>model.predict([[6]])</a:t>
            </a:r>
            <a:endParaRPr lang="zh-TW" altLang="en-US" sz="2800" b="0" i="1" dirty="0">
              <a:solidFill>
                <a:schemeClr val="tx1"/>
              </a:solidFill>
            </a:endParaRPr>
          </a:p>
        </p:txBody>
      </p:sp>
      <p:pic>
        <p:nvPicPr>
          <p:cNvPr id="28676" name="Picture 4">
            <a:extLst>
              <a:ext uri="{FF2B5EF4-FFF2-40B4-BE49-F238E27FC236}">
                <a16:creationId xmlns:a16="http://schemas.microsoft.com/office/drawing/2014/main" xmlns="" id="{6E78D28D-3E4B-4738-AE82-733556936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3" y="3081338"/>
            <a:ext cx="4535487" cy="12938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標題 1">
            <a:extLst>
              <a:ext uri="{FF2B5EF4-FFF2-40B4-BE49-F238E27FC236}">
                <a16:creationId xmlns:a16="http://schemas.microsoft.com/office/drawing/2014/main" xmlns="" id="{AE8D5BC0-7CD8-4F62-A4AA-2C7DD177C546}"/>
              </a:ext>
            </a:extLst>
          </p:cNvPr>
          <p:cNvSpPr>
            <a:spLocks noGrp="1" noChangeArrowheads="1"/>
          </p:cNvSpPr>
          <p:nvPr>
            <p:ph type="title"/>
          </p:nvPr>
        </p:nvSpPr>
        <p:spPr>
          <a:xfrm>
            <a:off x="179388" y="549275"/>
            <a:ext cx="8264525" cy="720725"/>
          </a:xfrm>
        </p:spPr>
        <p:txBody>
          <a:bodyPr/>
          <a:lstStyle/>
          <a:p>
            <a:r>
              <a:rPr lang="en-US" altLang="zh-TW" dirty="0"/>
              <a:t>4-1-7</a:t>
            </a:r>
            <a:r>
              <a:rPr lang="zh-TW" altLang="en-US" dirty="0"/>
              <a:t>　運用模型來預測結果</a:t>
            </a: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D98A3525-14BA-4775-96C6-8F3BE1D4C91C}"/>
              </a:ext>
            </a:extLst>
          </p:cNvPr>
          <p:cNvSpPr>
            <a:spLocks noGrp="1"/>
          </p:cNvSpPr>
          <p:nvPr>
            <p:ph idx="1"/>
          </p:nvPr>
        </p:nvSpPr>
        <p:spPr>
          <a:xfrm>
            <a:off x="368300" y="1268685"/>
            <a:ext cx="8264525" cy="5400675"/>
          </a:xfrm>
        </p:spPr>
        <p:txBody>
          <a:bodyPr/>
          <a:lstStyle/>
          <a:p>
            <a:pPr>
              <a:defRPr/>
            </a:pPr>
            <a:r>
              <a:rPr lang="zh-TW" altLang="en-US" dirty="0"/>
              <a:t>範例</a:t>
            </a:r>
            <a:r>
              <a:rPr lang="en-US" altLang="zh-TW" dirty="0"/>
              <a:t>4-1</a:t>
            </a:r>
            <a:r>
              <a:rPr lang="zh-TW" altLang="en-US" dirty="0"/>
              <a:t> 讀入本章資料</a:t>
            </a:r>
            <a:endParaRPr lang="en-US" altLang="zh-TW" dirty="0"/>
          </a:p>
          <a:p>
            <a:pPr lvl="1">
              <a:defRPr/>
            </a:pPr>
            <a:r>
              <a:rPr lang="zh-TW" altLang="en-US" dirty="0"/>
              <a:t>程式碼</a:t>
            </a:r>
          </a:p>
        </p:txBody>
      </p:sp>
      <p:sp>
        <p:nvSpPr>
          <p:cNvPr id="5123" name="矩形 3">
            <a:extLst>
              <a:ext uri="{FF2B5EF4-FFF2-40B4-BE49-F238E27FC236}">
                <a16:creationId xmlns:a16="http://schemas.microsoft.com/office/drawing/2014/main" xmlns="" id="{4F2583A6-B2CB-4FE6-AD40-E6131AB4D753}"/>
              </a:ext>
            </a:extLst>
          </p:cNvPr>
          <p:cNvSpPr>
            <a:spLocks noChangeArrowheads="1"/>
          </p:cNvSpPr>
          <p:nvPr/>
        </p:nvSpPr>
        <p:spPr bwMode="auto">
          <a:xfrm>
            <a:off x="4632325" y="2447826"/>
            <a:ext cx="4332288" cy="357346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3200" b="0" baseline="30000">
                <a:solidFill>
                  <a:schemeClr val="tx1"/>
                </a:solidFill>
              </a:rPr>
              <a:t>plt.rcParams['font.sans-serif'] = ['DFKai-sb'] </a:t>
            </a:r>
          </a:p>
          <a:p>
            <a:r>
              <a:rPr lang="en-US" altLang="zh-TW" sz="3200" b="0" baseline="30000">
                <a:solidFill>
                  <a:schemeClr val="tx1"/>
                </a:solidFill>
              </a:rPr>
              <a:t>plt.rcParams['axes.unicode_minus'] = False</a:t>
            </a:r>
          </a:p>
          <a:p>
            <a:r>
              <a:rPr lang="en-US" altLang="zh-TW" sz="3200" b="0" baseline="30000">
                <a:solidFill>
                  <a:schemeClr val="tx1"/>
                </a:solidFill>
              </a:rPr>
              <a:t>import warnings</a:t>
            </a:r>
            <a:endParaRPr lang="zh-TW" altLang="en-US" sz="3200" b="0" baseline="30000">
              <a:solidFill>
                <a:schemeClr val="tx1"/>
              </a:solidFill>
            </a:endParaRPr>
          </a:p>
          <a:p>
            <a:r>
              <a:rPr lang="en-US" altLang="zh-TW" sz="3200" b="0" baseline="30000">
                <a:solidFill>
                  <a:schemeClr val="tx1"/>
                </a:solidFill>
              </a:rPr>
              <a:t>warnings.filterwarnings('ignore')</a:t>
            </a:r>
            <a:endParaRPr lang="zh-TW" altLang="en-US" sz="3200" b="0" baseline="30000">
              <a:solidFill>
                <a:schemeClr val="tx1"/>
              </a:solidFill>
            </a:endParaRPr>
          </a:p>
          <a:p>
            <a:r>
              <a:rPr lang="en-US" altLang="zh-TW" sz="3200" b="0" baseline="30000">
                <a:solidFill>
                  <a:schemeClr val="tx1"/>
                </a:solidFill>
              </a:rPr>
              <a:t>#</a:t>
            </a:r>
            <a:r>
              <a:rPr lang="zh-TW" altLang="en-US" sz="3200" b="0" baseline="30000">
                <a:solidFill>
                  <a:schemeClr val="tx1"/>
                </a:solidFill>
              </a:rPr>
              <a:t>資料模組</a:t>
            </a:r>
          </a:p>
          <a:p>
            <a:r>
              <a:rPr lang="en-US" altLang="zh-TW" sz="3200" b="0" baseline="30000">
                <a:solidFill>
                  <a:schemeClr val="tx1"/>
                </a:solidFill>
              </a:rPr>
              <a:t>from sklearn.datasets import load_boston</a:t>
            </a:r>
            <a:endParaRPr lang="zh-TW" altLang="en-US" sz="3200" b="0" baseline="30000">
              <a:solidFill>
                <a:schemeClr val="tx1"/>
              </a:solidFill>
            </a:endParaRPr>
          </a:p>
          <a:p>
            <a:r>
              <a:rPr lang="en-US" altLang="zh-TW" sz="3200" b="0" baseline="30000">
                <a:solidFill>
                  <a:schemeClr val="tx1"/>
                </a:solidFill>
              </a:rPr>
              <a:t>boston = load_boston()</a:t>
            </a:r>
            <a:endParaRPr lang="zh-TW" altLang="en-US" sz="3200" b="0" baseline="30000">
              <a:solidFill>
                <a:schemeClr val="tx1"/>
              </a:solidFill>
            </a:endParaRPr>
          </a:p>
        </p:txBody>
      </p:sp>
      <p:sp>
        <p:nvSpPr>
          <p:cNvPr id="5124" name="矩形 3">
            <a:extLst>
              <a:ext uri="{FF2B5EF4-FFF2-40B4-BE49-F238E27FC236}">
                <a16:creationId xmlns:a16="http://schemas.microsoft.com/office/drawing/2014/main" xmlns="" id="{F20FB98E-2224-48F0-AF00-8D8A82757265}"/>
              </a:ext>
            </a:extLst>
          </p:cNvPr>
          <p:cNvSpPr>
            <a:spLocks noChangeArrowheads="1"/>
          </p:cNvSpPr>
          <p:nvPr/>
        </p:nvSpPr>
        <p:spPr bwMode="auto">
          <a:xfrm>
            <a:off x="0" y="2383383"/>
            <a:ext cx="4481513" cy="29178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3200" b="0" baseline="30000" dirty="0">
                <a:solidFill>
                  <a:schemeClr val="tx1"/>
                </a:solidFill>
              </a:rPr>
              <a:t>#</a:t>
            </a:r>
            <a:r>
              <a:rPr lang="zh-TW" altLang="en-US" sz="3200" b="0" baseline="30000" dirty="0">
                <a:solidFill>
                  <a:schemeClr val="tx1"/>
                </a:solidFill>
              </a:rPr>
              <a:t>基本套件和模組</a:t>
            </a:r>
          </a:p>
          <a:p>
            <a:r>
              <a:rPr lang="en-US" altLang="zh-TW" sz="3200" b="0" baseline="30000" dirty="0">
                <a:solidFill>
                  <a:schemeClr val="tx1"/>
                </a:solidFill>
              </a:rPr>
              <a:t>import pandas as </a:t>
            </a:r>
            <a:r>
              <a:rPr lang="en-US" altLang="zh-TW" sz="3200" b="0" baseline="30000" dirty="0" err="1">
                <a:solidFill>
                  <a:schemeClr val="tx1"/>
                </a:solidFill>
              </a:rPr>
              <a:t>pd</a:t>
            </a:r>
            <a:endParaRPr lang="zh-TW" altLang="en-US" sz="3200" b="0" baseline="30000" dirty="0">
              <a:solidFill>
                <a:schemeClr val="tx1"/>
              </a:solidFill>
            </a:endParaRPr>
          </a:p>
          <a:p>
            <a:r>
              <a:rPr lang="en-US" altLang="zh-TW" sz="3200" b="0" baseline="30000" dirty="0">
                <a:solidFill>
                  <a:schemeClr val="tx1"/>
                </a:solidFill>
              </a:rPr>
              <a:t>import </a:t>
            </a:r>
            <a:r>
              <a:rPr lang="en-US" altLang="zh-TW" sz="3200" b="0" baseline="30000" dirty="0" err="1">
                <a:solidFill>
                  <a:schemeClr val="tx1"/>
                </a:solidFill>
              </a:rPr>
              <a:t>numpy</a:t>
            </a:r>
            <a:r>
              <a:rPr lang="en-US" altLang="zh-TW" sz="3200" b="0" baseline="30000" dirty="0">
                <a:solidFill>
                  <a:schemeClr val="tx1"/>
                </a:solidFill>
              </a:rPr>
              <a:t> as np</a:t>
            </a:r>
            <a:endParaRPr lang="zh-TW" altLang="en-US" sz="3200" b="0" baseline="30000" dirty="0">
              <a:solidFill>
                <a:schemeClr val="tx1"/>
              </a:solidFill>
            </a:endParaRPr>
          </a:p>
          <a:p>
            <a:r>
              <a:rPr lang="en-US" altLang="zh-TW" sz="3200" b="0" baseline="30000" dirty="0">
                <a:solidFill>
                  <a:schemeClr val="tx1"/>
                </a:solidFill>
              </a:rPr>
              <a:t>import </a:t>
            </a:r>
            <a:r>
              <a:rPr lang="en-US" altLang="zh-TW" sz="3200" b="0" baseline="30000" dirty="0" err="1">
                <a:solidFill>
                  <a:schemeClr val="tx1"/>
                </a:solidFill>
              </a:rPr>
              <a:t>matplotlib.pyplot</a:t>
            </a:r>
            <a:r>
              <a:rPr lang="en-US" altLang="zh-TW" sz="3200" b="0" baseline="30000" dirty="0">
                <a:solidFill>
                  <a:schemeClr val="tx1"/>
                </a:solidFill>
              </a:rPr>
              <a:t> as </a:t>
            </a:r>
            <a:r>
              <a:rPr lang="en-US" altLang="zh-TW" sz="3200" b="0" baseline="30000" dirty="0" err="1">
                <a:solidFill>
                  <a:schemeClr val="tx1"/>
                </a:solidFill>
              </a:rPr>
              <a:t>plt</a:t>
            </a:r>
            <a:endParaRPr lang="zh-TW" altLang="en-US" sz="3200" b="0" baseline="30000" dirty="0">
              <a:solidFill>
                <a:schemeClr val="tx1"/>
              </a:solidFill>
            </a:endParaRPr>
          </a:p>
          <a:p>
            <a:r>
              <a:rPr lang="en-US" altLang="zh-TW" sz="3200" b="0" baseline="30000" dirty="0">
                <a:solidFill>
                  <a:schemeClr val="tx1"/>
                </a:solidFill>
              </a:rPr>
              <a:t>import </a:t>
            </a:r>
            <a:r>
              <a:rPr lang="en-US" altLang="zh-TW" sz="3200" b="0" baseline="30000" dirty="0" err="1">
                <a:solidFill>
                  <a:schemeClr val="tx1"/>
                </a:solidFill>
              </a:rPr>
              <a:t>seaborn</a:t>
            </a:r>
            <a:r>
              <a:rPr lang="en-US" altLang="zh-TW" sz="3200" b="0" baseline="30000" dirty="0">
                <a:solidFill>
                  <a:schemeClr val="tx1"/>
                </a:solidFill>
              </a:rPr>
              <a:t> as </a:t>
            </a:r>
            <a:r>
              <a:rPr lang="en-US" altLang="zh-TW" sz="3200" b="0" baseline="30000" dirty="0" err="1">
                <a:solidFill>
                  <a:schemeClr val="tx1"/>
                </a:solidFill>
              </a:rPr>
              <a:t>sns</a:t>
            </a:r>
            <a:endParaRPr lang="zh-TW" altLang="en-US" sz="3200" b="0" baseline="30000" dirty="0">
              <a:solidFill>
                <a:schemeClr val="tx1"/>
              </a:solidFill>
            </a:endParaRPr>
          </a:p>
          <a:p>
            <a:r>
              <a:rPr lang="en-US" altLang="zh-TW" sz="3200" b="0" baseline="30000" dirty="0">
                <a:solidFill>
                  <a:schemeClr val="tx1"/>
                </a:solidFill>
              </a:rPr>
              <a:t>%</a:t>
            </a:r>
            <a:r>
              <a:rPr lang="en-US" altLang="zh-TW" sz="3200" b="0" baseline="30000" dirty="0" err="1">
                <a:solidFill>
                  <a:schemeClr val="tx1"/>
                </a:solidFill>
              </a:rPr>
              <a:t>matplotlib</a:t>
            </a:r>
            <a:r>
              <a:rPr lang="en-US" altLang="zh-TW" sz="3200" b="0" baseline="30000" dirty="0">
                <a:solidFill>
                  <a:schemeClr val="tx1"/>
                </a:solidFill>
              </a:rPr>
              <a:t> inline</a:t>
            </a:r>
            <a:endParaRPr lang="zh-TW" altLang="en-US" sz="3200" b="0" baseline="30000" dirty="0">
              <a:solidFill>
                <a:schemeClr val="tx1"/>
              </a:solidFill>
            </a:endParaRPr>
          </a:p>
          <a:p>
            <a:r>
              <a:rPr lang="en-US" altLang="zh-TW" sz="3200" b="0" baseline="30000" dirty="0">
                <a:solidFill>
                  <a:schemeClr val="tx1"/>
                </a:solidFill>
              </a:rPr>
              <a:t>%</a:t>
            </a:r>
            <a:r>
              <a:rPr lang="en-US" altLang="zh-TW" sz="3200" b="0" baseline="30000" dirty="0" err="1">
                <a:solidFill>
                  <a:schemeClr val="tx1"/>
                </a:solidFill>
              </a:rPr>
              <a:t>config</a:t>
            </a:r>
            <a:r>
              <a:rPr lang="en-US" altLang="zh-TW" sz="3200" b="0" baseline="30000" dirty="0">
                <a:solidFill>
                  <a:schemeClr val="tx1"/>
                </a:solidFill>
              </a:rPr>
              <a:t> </a:t>
            </a:r>
            <a:r>
              <a:rPr lang="en-US" altLang="zh-TW" sz="3200" b="0" baseline="30000" dirty="0" err="1">
                <a:solidFill>
                  <a:schemeClr val="tx1"/>
                </a:solidFill>
              </a:rPr>
              <a:t>InlineBackend.figure_format</a:t>
            </a:r>
            <a:r>
              <a:rPr lang="en-US" altLang="zh-TW" sz="3200" b="0" baseline="30000" dirty="0">
                <a:solidFill>
                  <a:schemeClr val="tx1"/>
                </a:solidFill>
              </a:rPr>
              <a:t> = 'retina'</a:t>
            </a:r>
            <a:endParaRPr lang="zh-TW" altLang="en-US" sz="3200" b="0" baseline="30000" dirty="0">
              <a:solidFill>
                <a:schemeClr val="tx1"/>
              </a:solidFill>
            </a:endParaRPr>
          </a:p>
        </p:txBody>
      </p:sp>
      <p:sp>
        <p:nvSpPr>
          <p:cNvPr id="5" name="標題 1">
            <a:extLst>
              <a:ext uri="{FF2B5EF4-FFF2-40B4-BE49-F238E27FC236}">
                <a16:creationId xmlns:a16="http://schemas.microsoft.com/office/drawing/2014/main" xmlns="" id="{2B210FFB-48D5-4753-B4C3-E9F211DE6A26}"/>
              </a:ext>
            </a:extLst>
          </p:cNvPr>
          <p:cNvSpPr>
            <a:spLocks noGrp="1" noChangeArrowheads="1"/>
          </p:cNvSpPr>
          <p:nvPr>
            <p:ph type="title"/>
          </p:nvPr>
        </p:nvSpPr>
        <p:spPr>
          <a:xfrm>
            <a:off x="179388" y="549275"/>
            <a:ext cx="8264525" cy="720725"/>
          </a:xfrm>
        </p:spPr>
        <p:txBody>
          <a:bodyPr/>
          <a:lstStyle/>
          <a:p>
            <a:r>
              <a:rPr lang="en-US" altLang="zh-TW" dirty="0"/>
              <a:t>4-1 </a:t>
            </a:r>
            <a:r>
              <a:rPr lang="zh-TW" altLang="en-US" dirty="0"/>
              <a:t>簡單線性回歸</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7E943D23-D317-4DA1-ACB9-D1F588FF3B16}"/>
              </a:ext>
            </a:extLst>
          </p:cNvPr>
          <p:cNvSpPr>
            <a:spLocks noGrp="1"/>
          </p:cNvSpPr>
          <p:nvPr>
            <p:ph idx="1"/>
          </p:nvPr>
        </p:nvSpPr>
        <p:spPr>
          <a:xfrm>
            <a:off x="173038" y="692150"/>
            <a:ext cx="8632825" cy="5400675"/>
          </a:xfrm>
        </p:spPr>
        <p:txBody>
          <a:bodyPr/>
          <a:lstStyle/>
          <a:p>
            <a:r>
              <a:rPr lang="zh-TW" altLang="en-US"/>
              <a:t>範例</a:t>
            </a:r>
            <a:r>
              <a:rPr lang="en-US" altLang="zh-TW"/>
              <a:t>4-27</a:t>
            </a:r>
            <a:r>
              <a:rPr lang="zh-TW" altLang="en-US"/>
              <a:t>  用估算出的係數算出預測值</a:t>
            </a:r>
            <a:endParaRPr lang="en-US" altLang="zh-TW"/>
          </a:p>
          <a:p>
            <a:pPr lvl="1"/>
            <a:r>
              <a:rPr lang="zh-TW" altLang="en-US"/>
              <a:t>程式碼</a:t>
            </a:r>
          </a:p>
        </p:txBody>
      </p:sp>
      <p:sp>
        <p:nvSpPr>
          <p:cNvPr id="29699" name="矩形 3">
            <a:extLst>
              <a:ext uri="{FF2B5EF4-FFF2-40B4-BE49-F238E27FC236}">
                <a16:creationId xmlns:a16="http://schemas.microsoft.com/office/drawing/2014/main" xmlns="" id="{C07180B3-6FED-4ACC-A41C-86205EC895E2}"/>
              </a:ext>
            </a:extLst>
          </p:cNvPr>
          <p:cNvSpPr>
            <a:spLocks noChangeArrowheads="1"/>
          </p:cNvSpPr>
          <p:nvPr/>
        </p:nvSpPr>
        <p:spPr bwMode="auto">
          <a:xfrm>
            <a:off x="204788" y="1773238"/>
            <a:ext cx="8569325" cy="7207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dirty="0">
                <a:solidFill>
                  <a:schemeClr val="tx1"/>
                </a:solidFill>
              </a:rPr>
              <a:t>model.intercept_+ </a:t>
            </a:r>
            <a:r>
              <a:rPr lang="en-US" altLang="zh-TW" sz="2800" b="0" dirty="0" err="1">
                <a:solidFill>
                  <a:schemeClr val="tx1"/>
                </a:solidFill>
              </a:rPr>
              <a:t>model.coef_</a:t>
            </a:r>
            <a:r>
              <a:rPr lang="en-US" altLang="zh-TW" sz="2800" b="0" dirty="0">
                <a:solidFill>
                  <a:schemeClr val="tx1"/>
                </a:solidFill>
              </a:rPr>
              <a:t>*6</a:t>
            </a:r>
            <a:endParaRPr lang="zh-TW" altLang="en-US" sz="2800" b="0" i="1" dirty="0">
              <a:solidFill>
                <a:schemeClr val="tx1"/>
              </a:solidFill>
            </a:endParaRPr>
          </a:p>
        </p:txBody>
      </p:sp>
      <p:pic>
        <p:nvPicPr>
          <p:cNvPr id="29700" name="Picture 4">
            <a:extLst>
              <a:ext uri="{FF2B5EF4-FFF2-40B4-BE49-F238E27FC236}">
                <a16:creationId xmlns:a16="http://schemas.microsoft.com/office/drawing/2014/main" xmlns="" id="{7F73B75A-ED81-418E-9514-D19C80928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2852738"/>
            <a:ext cx="5761037" cy="1670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a:extLst>
              <a:ext uri="{FF2B5EF4-FFF2-40B4-BE49-F238E27FC236}">
                <a16:creationId xmlns:a16="http://schemas.microsoft.com/office/drawing/2014/main" xmlns="" id="{C8BB5F94-B84C-43E3-8253-AD813F84C673}"/>
              </a:ext>
            </a:extLst>
          </p:cNvPr>
          <p:cNvSpPr>
            <a:spLocks noGrp="1" noChangeArrowheads="1"/>
          </p:cNvSpPr>
          <p:nvPr>
            <p:ph type="title"/>
          </p:nvPr>
        </p:nvSpPr>
        <p:spPr/>
        <p:txBody>
          <a:bodyPr/>
          <a:lstStyle/>
          <a:p>
            <a:r>
              <a:rPr lang="en-US" altLang="zh-TW"/>
              <a:t>4-1-7</a:t>
            </a:r>
            <a:r>
              <a:rPr lang="zh-TW" altLang="en-US"/>
              <a:t>　運用模型來預測結果</a:t>
            </a:r>
          </a:p>
        </p:txBody>
      </p:sp>
      <p:sp>
        <p:nvSpPr>
          <p:cNvPr id="30723" name="矩形 3">
            <a:extLst>
              <a:ext uri="{FF2B5EF4-FFF2-40B4-BE49-F238E27FC236}">
                <a16:creationId xmlns:a16="http://schemas.microsoft.com/office/drawing/2014/main" xmlns="" id="{0AE59DF0-D7F3-4B19-A58F-26DF5D3755FF}"/>
              </a:ext>
            </a:extLst>
          </p:cNvPr>
          <p:cNvSpPr>
            <a:spLocks noChangeArrowheads="1"/>
          </p:cNvSpPr>
          <p:nvPr/>
        </p:nvSpPr>
        <p:spPr bwMode="auto">
          <a:xfrm>
            <a:off x="204788" y="2212975"/>
            <a:ext cx="8569325" cy="416877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dirty="0">
                <a:solidFill>
                  <a:schemeClr val="tx1"/>
                </a:solidFill>
              </a:rPr>
              <a:t>#</a:t>
            </a:r>
            <a:r>
              <a:rPr lang="zh-TW" altLang="en-US" sz="2800" b="0" dirty="0">
                <a:solidFill>
                  <a:schemeClr val="tx1"/>
                </a:solidFill>
              </a:rPr>
              <a:t>先將原本的二次方欄位刪除</a:t>
            </a:r>
          </a:p>
          <a:p>
            <a:r>
              <a:rPr lang="en-US" altLang="zh-TW" sz="2800" b="0" dirty="0">
                <a:solidFill>
                  <a:schemeClr val="tx1"/>
                </a:solidFill>
              </a:rPr>
              <a:t>X_train.drop('RM2', axis=1, </a:t>
            </a:r>
            <a:r>
              <a:rPr lang="en-US" altLang="zh-TW" sz="2800" b="0" dirty="0" err="1">
                <a:solidFill>
                  <a:schemeClr val="tx1"/>
                </a:solidFill>
              </a:rPr>
              <a:t>inplace</a:t>
            </a:r>
            <a:r>
              <a:rPr lang="en-US" altLang="zh-TW" sz="2800" b="0" dirty="0">
                <a:solidFill>
                  <a:schemeClr val="tx1"/>
                </a:solidFill>
              </a:rPr>
              <a:t>=True)</a:t>
            </a:r>
            <a:endParaRPr lang="zh-TW" altLang="en-US" sz="2800" b="0" dirty="0">
              <a:solidFill>
                <a:schemeClr val="tx1"/>
              </a:solidFill>
            </a:endParaRPr>
          </a:p>
          <a:p>
            <a:r>
              <a:rPr lang="en-US" altLang="zh-TW" sz="2800" b="0" dirty="0">
                <a:solidFill>
                  <a:schemeClr val="tx1"/>
                </a:solidFill>
              </a:rPr>
              <a:t>X_test.drop('RM2', axis=1, </a:t>
            </a:r>
            <a:r>
              <a:rPr lang="en-US" altLang="zh-TW" sz="2800" b="0" dirty="0" err="1">
                <a:solidFill>
                  <a:schemeClr val="tx1"/>
                </a:solidFill>
              </a:rPr>
              <a:t>inplace</a:t>
            </a:r>
            <a:r>
              <a:rPr lang="en-US" altLang="zh-TW" sz="2800" b="0" dirty="0">
                <a:solidFill>
                  <a:schemeClr val="tx1"/>
                </a:solidFill>
              </a:rPr>
              <a:t>=True)</a:t>
            </a:r>
            <a:endParaRPr lang="zh-TW" altLang="en-US" sz="2800" b="0" dirty="0">
              <a:solidFill>
                <a:schemeClr val="tx1"/>
              </a:solidFill>
            </a:endParaRPr>
          </a:p>
          <a:p>
            <a:r>
              <a:rPr lang="en-US" altLang="zh-TW" sz="2800" b="0" dirty="0">
                <a:solidFill>
                  <a:schemeClr val="tx1"/>
                </a:solidFill>
              </a:rPr>
              <a:t>#</a:t>
            </a:r>
            <a:r>
              <a:rPr lang="zh-TW" altLang="en-US" sz="2800" b="0" dirty="0">
                <a:solidFill>
                  <a:schemeClr val="tx1"/>
                </a:solidFill>
              </a:rPr>
              <a:t>觀察前五筆資料與手動增加的二次方向是相同的</a:t>
            </a:r>
            <a:r>
              <a:rPr lang="en-US" altLang="zh-TW" sz="2800" b="0" dirty="0">
                <a:solidFill>
                  <a:schemeClr val="tx1"/>
                </a:solidFill>
              </a:rPr>
              <a:t>,</a:t>
            </a:r>
            <a:r>
              <a:rPr lang="zh-TW" altLang="en-US" sz="2800" b="0" dirty="0">
                <a:solidFill>
                  <a:schemeClr val="tx1"/>
                </a:solidFill>
              </a:rPr>
              <a:t>多出來的</a:t>
            </a:r>
            <a:r>
              <a:rPr lang="en-US" altLang="zh-TW" sz="2800" b="0" dirty="0">
                <a:solidFill>
                  <a:schemeClr val="tx1"/>
                </a:solidFill>
              </a:rPr>
              <a:t>1</a:t>
            </a:r>
            <a:r>
              <a:rPr lang="zh-TW" altLang="en-US" sz="2800" b="0" dirty="0">
                <a:solidFill>
                  <a:schemeClr val="tx1"/>
                </a:solidFill>
              </a:rPr>
              <a:t>不用去理它</a:t>
            </a:r>
          </a:p>
          <a:p>
            <a:r>
              <a:rPr lang="en-US" altLang="zh-TW" sz="2800" b="0" dirty="0">
                <a:solidFill>
                  <a:schemeClr val="tx1"/>
                </a:solidFill>
              </a:rPr>
              <a:t>from </a:t>
            </a:r>
            <a:r>
              <a:rPr lang="en-US" altLang="zh-TW" sz="2800" b="0" dirty="0" err="1">
                <a:solidFill>
                  <a:schemeClr val="tx1"/>
                </a:solidFill>
              </a:rPr>
              <a:t>sklearn.preprocessing</a:t>
            </a:r>
            <a:r>
              <a:rPr lang="en-US" altLang="zh-TW" sz="2800" b="0" dirty="0">
                <a:solidFill>
                  <a:schemeClr val="tx1"/>
                </a:solidFill>
              </a:rPr>
              <a:t> import PolynomialFeatures</a:t>
            </a:r>
            <a:endParaRPr lang="zh-TW" altLang="en-US" sz="2800" b="0" dirty="0">
              <a:solidFill>
                <a:schemeClr val="tx1"/>
              </a:solidFill>
            </a:endParaRPr>
          </a:p>
          <a:p>
            <a:r>
              <a:rPr lang="en-US" altLang="zh-TW" sz="2800" b="0" dirty="0">
                <a:solidFill>
                  <a:schemeClr val="tx1"/>
                </a:solidFill>
              </a:rPr>
              <a:t>polynomial = PolynomialFeatures(degree=2)</a:t>
            </a:r>
            <a:endParaRPr lang="zh-TW" altLang="en-US" sz="2800" b="0" dirty="0">
              <a:solidFill>
                <a:schemeClr val="tx1"/>
              </a:solidFill>
            </a:endParaRPr>
          </a:p>
          <a:p>
            <a:r>
              <a:rPr lang="en-US" altLang="zh-TW" sz="2800" b="0" dirty="0">
                <a:solidFill>
                  <a:schemeClr val="tx1"/>
                </a:solidFill>
              </a:rPr>
              <a:t>x_poly = polynomial.fit_transform(X_train)</a:t>
            </a:r>
            <a:endParaRPr lang="zh-TW" altLang="en-US" sz="2800" b="0" dirty="0">
              <a:solidFill>
                <a:schemeClr val="tx1"/>
              </a:solidFill>
            </a:endParaRPr>
          </a:p>
          <a:p>
            <a:r>
              <a:rPr lang="en-US" altLang="zh-TW" sz="2800" b="0" dirty="0">
                <a:solidFill>
                  <a:schemeClr val="tx1"/>
                </a:solidFill>
              </a:rPr>
              <a:t>x_poly[:5]</a:t>
            </a:r>
            <a:endParaRPr lang="zh-TW" altLang="en-US" sz="2800" b="0" i="1" dirty="0">
              <a:solidFill>
                <a:schemeClr val="tx1"/>
              </a:solidFill>
            </a:endParaRPr>
          </a:p>
        </p:txBody>
      </p:sp>
      <p:sp>
        <p:nvSpPr>
          <p:cNvPr id="8" name="內容版面配置區 2">
            <a:extLst>
              <a:ext uri="{FF2B5EF4-FFF2-40B4-BE49-F238E27FC236}">
                <a16:creationId xmlns:a16="http://schemas.microsoft.com/office/drawing/2014/main" xmlns="" id="{C8C819D4-BED6-4D63-AA9A-76CE1B050053}"/>
              </a:ext>
            </a:extLst>
          </p:cNvPr>
          <p:cNvSpPr>
            <a:spLocks noGrp="1"/>
          </p:cNvSpPr>
          <p:nvPr>
            <p:ph idx="1"/>
          </p:nvPr>
        </p:nvSpPr>
        <p:spPr>
          <a:xfrm>
            <a:off x="173038" y="1196975"/>
            <a:ext cx="8632825" cy="5400675"/>
          </a:xfrm>
        </p:spPr>
        <p:txBody>
          <a:bodyPr/>
          <a:lstStyle/>
          <a:p>
            <a:pPr>
              <a:defRPr/>
            </a:pPr>
            <a:r>
              <a:rPr lang="zh-TW" altLang="en-US" dirty="0"/>
              <a:t>範例</a:t>
            </a:r>
            <a:r>
              <a:rPr lang="en-US" altLang="zh-TW" dirty="0"/>
              <a:t>4-32</a:t>
            </a:r>
            <a:r>
              <a:rPr lang="zh-TW" altLang="en-US" dirty="0"/>
              <a:t>  多次方轉換器</a:t>
            </a:r>
            <a:endParaRPr lang="en-US" altLang="zh-TW" dirty="0"/>
          </a:p>
          <a:p>
            <a:pPr lvl="1">
              <a:defRPr/>
            </a:pPr>
            <a:r>
              <a:rPr lang="zh-TW" altLang="en-US" dirty="0"/>
              <a:t>程式碼</a:t>
            </a: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a:extLst>
              <a:ext uri="{FF2B5EF4-FFF2-40B4-BE49-F238E27FC236}">
                <a16:creationId xmlns:a16="http://schemas.microsoft.com/office/drawing/2014/main" xmlns="" id="{D7A0A2BA-DEE1-436B-8702-C0879736A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62163"/>
            <a:ext cx="7596187" cy="2952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CBA4955E-E395-42E8-903F-254324A856D9}"/>
              </a:ext>
            </a:extLst>
          </p:cNvPr>
          <p:cNvSpPr>
            <a:spLocks noGrp="1"/>
          </p:cNvSpPr>
          <p:nvPr>
            <p:ph idx="1"/>
          </p:nvPr>
        </p:nvSpPr>
        <p:spPr>
          <a:xfrm>
            <a:off x="173038" y="692150"/>
            <a:ext cx="8632825" cy="5400675"/>
          </a:xfrm>
        </p:spPr>
        <p:txBody>
          <a:bodyPr/>
          <a:lstStyle/>
          <a:p>
            <a:pPr>
              <a:defRPr/>
            </a:pPr>
            <a:r>
              <a:rPr lang="zh-TW" altLang="en-US" dirty="0"/>
              <a:t>範例</a:t>
            </a:r>
            <a:r>
              <a:rPr lang="en-US" altLang="zh-TW" dirty="0"/>
              <a:t>4-33</a:t>
            </a:r>
            <a:r>
              <a:rPr lang="zh-TW" altLang="en-US" dirty="0"/>
              <a:t>  用管道器實現多次方的轉換器</a:t>
            </a:r>
            <a:endParaRPr lang="en-US" altLang="zh-TW" dirty="0"/>
          </a:p>
          <a:p>
            <a:pPr lvl="1">
              <a:defRPr/>
            </a:pPr>
            <a:r>
              <a:rPr lang="zh-TW" altLang="en-US" dirty="0"/>
              <a:t>程式碼</a:t>
            </a:r>
          </a:p>
        </p:txBody>
      </p:sp>
      <p:sp>
        <p:nvSpPr>
          <p:cNvPr id="32771" name="矩形 3">
            <a:extLst>
              <a:ext uri="{FF2B5EF4-FFF2-40B4-BE49-F238E27FC236}">
                <a16:creationId xmlns:a16="http://schemas.microsoft.com/office/drawing/2014/main" xmlns="" id="{7B1B3B0D-8F5B-4FBF-A09D-B7B6800B1EA2}"/>
              </a:ext>
            </a:extLst>
          </p:cNvPr>
          <p:cNvSpPr>
            <a:spLocks noChangeArrowheads="1"/>
          </p:cNvSpPr>
          <p:nvPr/>
        </p:nvSpPr>
        <p:spPr bwMode="auto">
          <a:xfrm>
            <a:off x="204788" y="1700213"/>
            <a:ext cx="8569325" cy="324643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sklearn.pipeline import make_pipeline</a:t>
            </a:r>
            <a:endParaRPr lang="zh-TW" altLang="en-US" sz="2400" b="0">
              <a:solidFill>
                <a:schemeClr val="tx1"/>
              </a:solidFill>
            </a:endParaRPr>
          </a:p>
          <a:p>
            <a:r>
              <a:rPr lang="en-US" altLang="zh-TW" sz="2400" b="0">
                <a:solidFill>
                  <a:schemeClr val="tx1"/>
                </a:solidFill>
              </a:rPr>
              <a:t>model_pl_2 = make_pipeline(PolynomialFeatures(degree=2), </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LinearRegression())</a:t>
            </a:r>
            <a:endParaRPr lang="zh-TW" altLang="en-US" sz="2400" b="0">
              <a:solidFill>
                <a:schemeClr val="tx1"/>
              </a:solidFill>
            </a:endParaRPr>
          </a:p>
          <a:p>
            <a:r>
              <a:rPr lang="en-US" altLang="zh-TW" sz="2400" b="0">
                <a:solidFill>
                  <a:schemeClr val="tx1"/>
                </a:solidFill>
              </a:rPr>
              <a:t>model_pl_2.fit(X_train, y_train)</a:t>
            </a:r>
            <a:endParaRPr lang="zh-TW" altLang="en-US" sz="2400" b="0">
              <a:solidFill>
                <a:schemeClr val="tx1"/>
              </a:solidFill>
            </a:endParaRPr>
          </a:p>
          <a:p>
            <a:r>
              <a:rPr lang="en-US" altLang="zh-TW" sz="2400" b="0">
                <a:solidFill>
                  <a:schemeClr val="tx1"/>
                </a:solidFill>
              </a:rPr>
              <a:t>y_pred = model_pl_2.predict(X_test)</a:t>
            </a:r>
            <a:endParaRPr lang="zh-TW" altLang="en-US" sz="2400" b="0">
              <a:solidFill>
                <a:schemeClr val="tx1"/>
              </a:solidFill>
            </a:endParaRPr>
          </a:p>
          <a:p>
            <a:r>
              <a:rPr lang="en-US" altLang="zh-TW" sz="2400" b="0">
                <a:solidFill>
                  <a:schemeClr val="tx1"/>
                </a:solidFill>
              </a:rPr>
              <a:t>print('Mean Squred Error:',mean_squared_error(y_test, y_pred))</a:t>
            </a:r>
            <a:endParaRPr lang="zh-TW" altLang="en-US" sz="2400" b="0">
              <a:solidFill>
                <a:schemeClr val="tx1"/>
              </a:solidFill>
            </a:endParaRPr>
          </a:p>
          <a:p>
            <a:r>
              <a:rPr lang="en-US" altLang="zh-TW" sz="2400" b="0">
                <a:solidFill>
                  <a:schemeClr val="tx1"/>
                </a:solidFill>
              </a:rPr>
              <a:t>print('Mean Absolute Error:', mean_absolute_error(y_test, y_pred))</a:t>
            </a:r>
            <a:endParaRPr lang="zh-TW" altLang="en-US" sz="2400" b="0">
              <a:solidFill>
                <a:schemeClr val="tx1"/>
              </a:solidFill>
            </a:endParaRPr>
          </a:p>
          <a:p>
            <a:r>
              <a:rPr lang="en-US" altLang="zh-TW" sz="2400" b="0">
                <a:solidFill>
                  <a:schemeClr val="tx1"/>
                </a:solidFill>
              </a:rPr>
              <a:t>print('R2 Score:', r2_score(y_test, y_pred))</a:t>
            </a:r>
            <a:endParaRPr lang="zh-TW" altLang="en-US" sz="2400" b="0">
              <a:solidFill>
                <a:schemeClr val="tx1"/>
              </a:solidFill>
            </a:endParaRPr>
          </a:p>
        </p:txBody>
      </p:sp>
      <p:pic>
        <p:nvPicPr>
          <p:cNvPr id="32772" name="Picture 4">
            <a:extLst>
              <a:ext uri="{FF2B5EF4-FFF2-40B4-BE49-F238E27FC236}">
                <a16:creationId xmlns:a16="http://schemas.microsoft.com/office/drawing/2014/main" xmlns="" id="{0E74FB10-635F-4C1A-8746-AB1ED08F9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25" y="4946650"/>
            <a:ext cx="5975350" cy="1543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8B169628-CFE3-40E7-84C1-006C56D4F5C1}"/>
              </a:ext>
            </a:extLst>
          </p:cNvPr>
          <p:cNvSpPr>
            <a:spLocks noGrp="1"/>
          </p:cNvSpPr>
          <p:nvPr>
            <p:ph idx="1"/>
          </p:nvPr>
        </p:nvSpPr>
        <p:spPr>
          <a:xfrm>
            <a:off x="184150" y="476250"/>
            <a:ext cx="8632825" cy="5400675"/>
          </a:xfrm>
        </p:spPr>
        <p:txBody>
          <a:bodyPr/>
          <a:lstStyle/>
          <a:p>
            <a:r>
              <a:rPr lang="zh-TW" altLang="en-US"/>
              <a:t>範例</a:t>
            </a:r>
            <a:r>
              <a:rPr lang="en-US" altLang="zh-TW"/>
              <a:t>4-34  </a:t>
            </a:r>
            <a:r>
              <a:rPr lang="zh-TW" altLang="en-US"/>
              <a:t>高次方項的預測結果說明</a:t>
            </a:r>
            <a:endParaRPr lang="en-US" altLang="zh-TW"/>
          </a:p>
          <a:p>
            <a:pPr lvl="1"/>
            <a:r>
              <a:rPr lang="zh-TW" altLang="en-US"/>
              <a:t>程式碼</a:t>
            </a:r>
          </a:p>
        </p:txBody>
      </p:sp>
      <p:sp>
        <p:nvSpPr>
          <p:cNvPr id="34819" name="矩形 3">
            <a:extLst>
              <a:ext uri="{FF2B5EF4-FFF2-40B4-BE49-F238E27FC236}">
                <a16:creationId xmlns:a16="http://schemas.microsoft.com/office/drawing/2014/main" xmlns="" id="{DEB8681C-92BF-432C-821B-CF81D05B67C5}"/>
              </a:ext>
            </a:extLst>
          </p:cNvPr>
          <p:cNvSpPr>
            <a:spLocks noChangeArrowheads="1"/>
          </p:cNvSpPr>
          <p:nvPr/>
        </p:nvSpPr>
        <p:spPr bwMode="auto">
          <a:xfrm>
            <a:off x="107950" y="1431925"/>
            <a:ext cx="4392613" cy="47228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errors_train = []</a:t>
            </a:r>
            <a:endParaRPr lang="zh-TW" altLang="en-US" sz="2400" b="0">
              <a:solidFill>
                <a:schemeClr val="tx1"/>
              </a:solidFill>
            </a:endParaRPr>
          </a:p>
          <a:p>
            <a:r>
              <a:rPr lang="en-US" altLang="zh-TW" sz="2400" b="0">
                <a:solidFill>
                  <a:schemeClr val="tx1"/>
                </a:solidFill>
              </a:rPr>
              <a:t>errors_test = []</a:t>
            </a:r>
            <a:endParaRPr lang="zh-TW" altLang="en-US" sz="2400" b="0">
              <a:solidFill>
                <a:schemeClr val="tx1"/>
              </a:solidFill>
            </a:endParaRPr>
          </a:p>
          <a:p>
            <a:r>
              <a:rPr lang="en-US" altLang="zh-TW" sz="2400" b="0">
                <a:solidFill>
                  <a:schemeClr val="tx1"/>
                </a:solidFill>
              </a:rPr>
              <a:t>for order in range(1, 10):</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model_pl_o = make_pipeline(PolynomialFeatures(degree=order), </a:t>
            </a:r>
            <a:r>
              <a:rPr lang="zh-TW" altLang="en-US" sz="2400" b="0">
                <a:solidFill>
                  <a:schemeClr val="tx1"/>
                </a:solidFill>
              </a:rPr>
              <a:t>                                      </a:t>
            </a:r>
            <a:r>
              <a:rPr lang="en-US" altLang="zh-TW" sz="2400" b="0">
                <a:solidFill>
                  <a:schemeClr val="tx1"/>
                </a:solidFill>
              </a:rPr>
              <a:t>LinearRegression())</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model_pl_o.fit(X_train, y_train)</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y_pred = model_pl_o.predict(X_train)</a:t>
            </a:r>
            <a:r>
              <a:rPr lang="zh-TW" altLang="en-US" sz="2400" b="0">
                <a:solidFill>
                  <a:schemeClr val="tx1"/>
                </a:solidFill>
              </a:rPr>
              <a:t> </a:t>
            </a:r>
            <a:endParaRPr lang="en-US" altLang="zh-TW" sz="2400" b="0">
              <a:solidFill>
                <a:schemeClr val="tx1"/>
              </a:solidFill>
            </a:endParaRPr>
          </a:p>
          <a:p>
            <a:r>
              <a:rPr lang="zh-TW" altLang="en-US" sz="2400" b="0">
                <a:solidFill>
                  <a:schemeClr val="tx1"/>
                </a:solidFill>
              </a:rPr>
              <a:t>   </a:t>
            </a:r>
          </a:p>
        </p:txBody>
      </p:sp>
      <p:sp>
        <p:nvSpPr>
          <p:cNvPr id="34820" name="矩形 3">
            <a:extLst>
              <a:ext uri="{FF2B5EF4-FFF2-40B4-BE49-F238E27FC236}">
                <a16:creationId xmlns:a16="http://schemas.microsoft.com/office/drawing/2014/main" xmlns="" id="{51F54973-1D25-4085-94DE-B4E137F394FC}"/>
              </a:ext>
            </a:extLst>
          </p:cNvPr>
          <p:cNvSpPr>
            <a:spLocks noChangeArrowheads="1"/>
          </p:cNvSpPr>
          <p:nvPr/>
        </p:nvSpPr>
        <p:spPr bwMode="auto">
          <a:xfrm>
            <a:off x="4587875" y="1447800"/>
            <a:ext cx="4538663" cy="47228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errors_train.append(mean_squared_error(y_train, y_pred))</a:t>
            </a:r>
            <a:endParaRPr lang="zh-TW" altLang="en-US" sz="2400" b="0">
              <a:solidFill>
                <a:schemeClr val="tx1"/>
              </a:solidFill>
            </a:endParaRPr>
          </a:p>
          <a:p>
            <a:r>
              <a:rPr lang="zh-TW" altLang="en-US" sz="2400" b="0">
                <a:solidFill>
                  <a:schemeClr val="tx1"/>
                </a:solidFill>
              </a:rPr>
              <a:t>    </a:t>
            </a:r>
            <a:r>
              <a:rPr lang="en-US" altLang="zh-TW" sz="2400" b="0">
                <a:solidFill>
                  <a:schemeClr val="tx1"/>
                </a:solidFill>
              </a:rPr>
              <a:t>y_pred = model_pl_o.predict(X_test)</a:t>
            </a:r>
            <a:r>
              <a:rPr lang="zh-TW" altLang="en-US" sz="2400" b="0">
                <a:solidFill>
                  <a:schemeClr val="tx1"/>
                </a:solidFill>
              </a:rPr>
              <a:t>    </a:t>
            </a:r>
            <a:r>
              <a:rPr lang="en-US" altLang="zh-TW" sz="2400" b="0">
                <a:solidFill>
                  <a:schemeClr val="tx1"/>
                </a:solidFill>
              </a:rPr>
              <a:t>errors_test.append(mean_squared_error(y_test, y_pred))</a:t>
            </a:r>
            <a:r>
              <a:rPr lang="zh-TW" altLang="en-US" sz="2400" b="0">
                <a:solidFill>
                  <a:schemeClr val="tx1"/>
                </a:solidFill>
              </a:rPr>
              <a:t>    </a:t>
            </a:r>
          </a:p>
          <a:p>
            <a:r>
              <a:rPr lang="en-US" altLang="zh-TW" sz="2400" b="0">
                <a:solidFill>
                  <a:schemeClr val="tx1"/>
                </a:solidFill>
              </a:rPr>
              <a:t>plt.plot(range(1,10),errors_train, marker='.', ls = '--', label='</a:t>
            </a:r>
            <a:r>
              <a:rPr lang="zh-TW" altLang="en-US" sz="2400" b="0">
                <a:solidFill>
                  <a:schemeClr val="tx1"/>
                </a:solidFill>
              </a:rPr>
              <a:t>訓練集</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plt.plot(range(1,10),errors_test, marker='o', label='</a:t>
            </a:r>
            <a:r>
              <a:rPr lang="zh-TW" altLang="en-US" sz="2400" b="0">
                <a:solidFill>
                  <a:schemeClr val="tx1"/>
                </a:solidFill>
              </a:rPr>
              <a:t>測試集</a:t>
            </a:r>
            <a:r>
              <a:rPr lang="en-US" altLang="zh-TW" sz="2400" b="0">
                <a:solidFill>
                  <a:schemeClr val="tx1"/>
                </a:solidFill>
              </a:rPr>
              <a:t>')</a:t>
            </a:r>
            <a:endParaRPr lang="zh-TW" altLang="en-US" sz="2400" b="0">
              <a:solidFill>
                <a:schemeClr val="tx1"/>
              </a:solidFill>
            </a:endParaRPr>
          </a:p>
          <a:p>
            <a:r>
              <a:rPr lang="en-US" altLang="zh-TW" sz="2400" b="0">
                <a:solidFill>
                  <a:schemeClr val="tx1"/>
                </a:solidFill>
              </a:rPr>
              <a:t>plt.legend();</a:t>
            </a:r>
            <a:endParaRPr lang="zh-TW" altLang="en-US" sz="2400" b="0">
              <a:solidFill>
                <a:schemeClr val="tx1"/>
              </a:solidFill>
            </a:endParaRP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a:extLst>
              <a:ext uri="{FF2B5EF4-FFF2-40B4-BE49-F238E27FC236}">
                <a16:creationId xmlns:a16="http://schemas.microsoft.com/office/drawing/2014/main" xmlns="" id="{8C6D67BE-E38F-4B9B-9484-63609AA27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1376363"/>
            <a:ext cx="5949950" cy="41052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74BE3B0-C5B1-47D9-90F5-30080A9D1A38}"/>
              </a:ext>
            </a:extLst>
          </p:cNvPr>
          <p:cNvSpPr>
            <a:spLocks noGrp="1"/>
          </p:cNvSpPr>
          <p:nvPr>
            <p:ph idx="1"/>
          </p:nvPr>
        </p:nvSpPr>
        <p:spPr>
          <a:xfrm>
            <a:off x="179388" y="981075"/>
            <a:ext cx="8264525" cy="5400675"/>
          </a:xfrm>
        </p:spPr>
        <p:txBody>
          <a:bodyPr/>
          <a:lstStyle/>
          <a:p>
            <a:r>
              <a:rPr lang="zh-TW" altLang="en-US"/>
              <a:t>範例</a:t>
            </a:r>
            <a:r>
              <a:rPr lang="en-US" altLang="zh-TW"/>
              <a:t>4-4</a:t>
            </a:r>
            <a:r>
              <a:rPr lang="zh-TW" altLang="en-US"/>
              <a:t> 取出資料的特徵值</a:t>
            </a:r>
            <a:endParaRPr lang="en-US" altLang="zh-TW"/>
          </a:p>
          <a:p>
            <a:pPr lvl="1"/>
            <a:r>
              <a:rPr lang="zh-TW" altLang="en-US"/>
              <a:t>程式碼</a:t>
            </a:r>
          </a:p>
        </p:txBody>
      </p:sp>
      <p:sp>
        <p:nvSpPr>
          <p:cNvPr id="6147" name="矩形 3">
            <a:extLst>
              <a:ext uri="{FF2B5EF4-FFF2-40B4-BE49-F238E27FC236}">
                <a16:creationId xmlns:a16="http://schemas.microsoft.com/office/drawing/2014/main" xmlns="" id="{CC247DB0-95E5-419C-8E57-368AB122421E}"/>
              </a:ext>
            </a:extLst>
          </p:cNvPr>
          <p:cNvSpPr>
            <a:spLocks noChangeArrowheads="1"/>
          </p:cNvSpPr>
          <p:nvPr/>
        </p:nvSpPr>
        <p:spPr bwMode="auto">
          <a:xfrm>
            <a:off x="244475" y="1989138"/>
            <a:ext cx="8569325" cy="722312"/>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print(boston['feature_name'])</a:t>
            </a:r>
            <a:r>
              <a:rPr lang="zh-TW" altLang="en-US" sz="2800" b="0">
                <a:solidFill>
                  <a:schemeClr val="tx1"/>
                </a:solidFill>
              </a:rPr>
              <a:t>􀀌</a:t>
            </a:r>
            <a:endParaRPr lang="zh-TW" altLang="en-US" sz="2800" b="0" i="1">
              <a:solidFill>
                <a:schemeClr val="tx1"/>
              </a:solidFill>
            </a:endParaRPr>
          </a:p>
        </p:txBody>
      </p:sp>
      <p:pic>
        <p:nvPicPr>
          <p:cNvPr id="6148" name="Picture 5">
            <a:extLst>
              <a:ext uri="{FF2B5EF4-FFF2-40B4-BE49-F238E27FC236}">
                <a16:creationId xmlns:a16="http://schemas.microsoft.com/office/drawing/2014/main" xmlns="" id="{45411257-56A1-4766-9E7C-0AAC9A563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 y="3028950"/>
            <a:ext cx="8807450" cy="12207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D5A320E7-CBEA-49E7-A54E-B5E94DD4714F}"/>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4-5  </a:t>
            </a:r>
            <a:r>
              <a:rPr lang="zh-TW" altLang="en-US" dirty="0"/>
              <a:t>將資料整合到</a:t>
            </a:r>
            <a:r>
              <a:rPr lang="en-US" altLang="zh-TW" dirty="0" err="1"/>
              <a:t>DataFrame</a:t>
            </a:r>
            <a:r>
              <a:rPr lang="zh-TW" altLang="en-US" dirty="0"/>
              <a:t>裡</a:t>
            </a:r>
            <a:endParaRPr lang="en-US" altLang="zh-TW" dirty="0"/>
          </a:p>
          <a:p>
            <a:pPr lvl="1">
              <a:defRPr/>
            </a:pPr>
            <a:r>
              <a:rPr lang="zh-TW" altLang="en-US" dirty="0"/>
              <a:t>程式碼</a:t>
            </a:r>
          </a:p>
        </p:txBody>
      </p:sp>
      <p:sp>
        <p:nvSpPr>
          <p:cNvPr id="7171" name="矩形 3">
            <a:extLst>
              <a:ext uri="{FF2B5EF4-FFF2-40B4-BE49-F238E27FC236}">
                <a16:creationId xmlns:a16="http://schemas.microsoft.com/office/drawing/2014/main" xmlns="" id="{FF267DC1-3294-474A-8EB9-559CAA7A5394}"/>
              </a:ext>
            </a:extLst>
          </p:cNvPr>
          <p:cNvSpPr>
            <a:spLocks noChangeArrowheads="1"/>
          </p:cNvSpPr>
          <p:nvPr/>
        </p:nvSpPr>
        <p:spPr bwMode="auto">
          <a:xfrm>
            <a:off x="179388" y="2133600"/>
            <a:ext cx="8713787" cy="10287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 = pd.DataFrame(boston['data'],columns=boston['feature_name']</a:t>
            </a:r>
          </a:p>
          <a:p>
            <a:r>
              <a:rPr lang="en-US" altLang="zh-TW" sz="2400" b="0">
                <a:solidFill>
                  <a:schemeClr val="tx1"/>
                </a:solidFill>
              </a:rPr>
              <a:t>df.head()</a:t>
            </a:r>
            <a:endParaRPr lang="zh-TW" altLang="en-US" sz="2400" b="0">
              <a:solidFill>
                <a:schemeClr val="tx1"/>
              </a:solidFill>
            </a:endParaRPr>
          </a:p>
        </p:txBody>
      </p:sp>
      <p:pic>
        <p:nvPicPr>
          <p:cNvPr id="7172" name="Picture 4">
            <a:extLst>
              <a:ext uri="{FF2B5EF4-FFF2-40B4-BE49-F238E27FC236}">
                <a16:creationId xmlns:a16="http://schemas.microsoft.com/office/drawing/2014/main" xmlns="" id="{E44B9133-42E2-4A60-8741-D783ADE1C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 y="3413125"/>
            <a:ext cx="8875713" cy="28241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3834E486-962E-4E04-A5CE-FDA2C8119ED6}"/>
              </a:ext>
            </a:extLst>
          </p:cNvPr>
          <p:cNvSpPr>
            <a:spLocks noGrp="1"/>
          </p:cNvSpPr>
          <p:nvPr>
            <p:ph idx="1"/>
          </p:nvPr>
        </p:nvSpPr>
        <p:spPr>
          <a:xfrm>
            <a:off x="236538" y="620713"/>
            <a:ext cx="8264525" cy="5400675"/>
          </a:xfrm>
        </p:spPr>
        <p:txBody>
          <a:bodyPr/>
          <a:lstStyle/>
          <a:p>
            <a:pPr>
              <a:defRPr/>
            </a:pPr>
            <a:r>
              <a:rPr lang="zh-TW" altLang="en-US" dirty="0"/>
              <a:t>範例</a:t>
            </a:r>
            <a:r>
              <a:rPr lang="en-US" altLang="zh-TW" dirty="0"/>
              <a:t>4-6 </a:t>
            </a:r>
            <a:r>
              <a:rPr lang="zh-TW" altLang="en-US" dirty="0"/>
              <a:t>將預測目標的</a:t>
            </a:r>
            <a:r>
              <a:rPr lang="en-US" altLang="zh-TW" dirty="0"/>
              <a:t>target</a:t>
            </a:r>
            <a:r>
              <a:rPr lang="zh-TW" altLang="en-US" dirty="0"/>
              <a:t>也整合到</a:t>
            </a:r>
            <a:r>
              <a:rPr lang="en-US" altLang="zh-TW" dirty="0" err="1"/>
              <a:t>DataFrame</a:t>
            </a:r>
            <a:r>
              <a:rPr lang="zh-TW" altLang="en-US" dirty="0"/>
              <a:t>裡</a:t>
            </a:r>
            <a:endParaRPr lang="en-US" altLang="zh-TW" dirty="0"/>
          </a:p>
          <a:p>
            <a:pPr lvl="1">
              <a:defRPr/>
            </a:pPr>
            <a:r>
              <a:rPr lang="zh-TW" altLang="en-US" dirty="0"/>
              <a:t>程式碼</a:t>
            </a:r>
          </a:p>
        </p:txBody>
      </p:sp>
      <p:sp>
        <p:nvSpPr>
          <p:cNvPr id="8195" name="矩形 3">
            <a:extLst>
              <a:ext uri="{FF2B5EF4-FFF2-40B4-BE49-F238E27FC236}">
                <a16:creationId xmlns:a16="http://schemas.microsoft.com/office/drawing/2014/main" xmlns="" id="{3FBFE93A-D777-4C0C-9F9F-AD54DFF71168}"/>
              </a:ext>
            </a:extLst>
          </p:cNvPr>
          <p:cNvSpPr>
            <a:spLocks noChangeArrowheads="1"/>
          </p:cNvSpPr>
          <p:nvPr/>
        </p:nvSpPr>
        <p:spPr bwMode="auto">
          <a:xfrm>
            <a:off x="276225" y="2038350"/>
            <a:ext cx="8569325" cy="10302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df['target']=boston['target']</a:t>
            </a:r>
          </a:p>
          <a:p>
            <a:r>
              <a:rPr lang="en-US" altLang="zh-TW" sz="2400" b="0">
                <a:solidFill>
                  <a:schemeClr val="tx1"/>
                </a:solidFill>
              </a:rPr>
              <a:t>df.head()</a:t>
            </a:r>
            <a:endParaRPr lang="zh-TW" altLang="en-US" sz="2400" b="0">
              <a:solidFill>
                <a:schemeClr val="tx1"/>
              </a:solidFill>
            </a:endParaRPr>
          </a:p>
        </p:txBody>
      </p:sp>
      <p:pic>
        <p:nvPicPr>
          <p:cNvPr id="8196" name="Picture 7">
            <a:extLst>
              <a:ext uri="{FF2B5EF4-FFF2-40B4-BE49-F238E27FC236}">
                <a16:creationId xmlns:a16="http://schemas.microsoft.com/office/drawing/2014/main" xmlns="" id="{0DDABEE7-2AD7-4A37-AE8A-B42BB7C39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3100"/>
            <a:ext cx="9061450" cy="2663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02F0B051-BF6A-4DFE-9FE4-51F2BC54EA4D}"/>
              </a:ext>
            </a:extLst>
          </p:cNvPr>
          <p:cNvSpPr>
            <a:spLocks noGrp="1"/>
          </p:cNvSpPr>
          <p:nvPr>
            <p:ph idx="1"/>
          </p:nvPr>
        </p:nvSpPr>
        <p:spPr>
          <a:xfrm>
            <a:off x="242888" y="476250"/>
            <a:ext cx="3608387" cy="5400675"/>
          </a:xfrm>
        </p:spPr>
        <p:txBody>
          <a:bodyPr/>
          <a:lstStyle/>
          <a:p>
            <a:r>
              <a:rPr lang="zh-TW" altLang="en-US"/>
              <a:t>範例</a:t>
            </a:r>
            <a:r>
              <a:rPr lang="en-US" altLang="zh-TW"/>
              <a:t>4-7 </a:t>
            </a:r>
            <a:r>
              <a:rPr lang="zh-TW" altLang="en-US"/>
              <a:t>檢視資料是否有遺漏值</a:t>
            </a:r>
            <a:endParaRPr lang="en-US" altLang="zh-TW"/>
          </a:p>
          <a:p>
            <a:pPr lvl="1"/>
            <a:r>
              <a:rPr lang="zh-TW" altLang="en-US"/>
              <a:t>程式碼</a:t>
            </a:r>
          </a:p>
        </p:txBody>
      </p:sp>
      <p:sp>
        <p:nvSpPr>
          <p:cNvPr id="9219" name="矩形 3">
            <a:extLst>
              <a:ext uri="{FF2B5EF4-FFF2-40B4-BE49-F238E27FC236}">
                <a16:creationId xmlns:a16="http://schemas.microsoft.com/office/drawing/2014/main" xmlns="" id="{3DAAD1EC-5F3C-4CFA-AC0F-0C26D3C0CCD9}"/>
              </a:ext>
            </a:extLst>
          </p:cNvPr>
          <p:cNvSpPr>
            <a:spLocks noChangeArrowheads="1"/>
          </p:cNvSpPr>
          <p:nvPr/>
        </p:nvSpPr>
        <p:spPr bwMode="auto">
          <a:xfrm>
            <a:off x="269875" y="2206625"/>
            <a:ext cx="3365500"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df.info()</a:t>
            </a:r>
            <a:r>
              <a:rPr lang="zh-TW" altLang="en-US" sz="2800" b="0"/>
              <a:t>􀀌</a:t>
            </a:r>
            <a:endParaRPr lang="zh-TW" altLang="en-US" sz="2800" b="0">
              <a:solidFill>
                <a:schemeClr val="tx1"/>
              </a:solidFill>
            </a:endParaRPr>
          </a:p>
        </p:txBody>
      </p:sp>
      <p:pic>
        <p:nvPicPr>
          <p:cNvPr id="17413" name="Picture 5">
            <a:extLst>
              <a:ext uri="{FF2B5EF4-FFF2-40B4-BE49-F238E27FC236}">
                <a16:creationId xmlns:a16="http://schemas.microsoft.com/office/drawing/2014/main" xmlns="" id="{489A91FA-245E-42A6-B864-EC6C4464E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46038"/>
            <a:ext cx="4752975" cy="644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43DAD2A0-6C70-4BEA-8F40-8BFA67B72549}"/>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4-8 </a:t>
            </a:r>
            <a:r>
              <a:rPr lang="zh-TW" altLang="en-US" dirty="0"/>
              <a:t>用直方圖探索目標變數</a:t>
            </a:r>
            <a:r>
              <a:rPr lang="en-US" altLang="zh-TW" dirty="0"/>
              <a:t>target</a:t>
            </a:r>
          </a:p>
          <a:p>
            <a:pPr lvl="1">
              <a:defRPr/>
            </a:pPr>
            <a:r>
              <a:rPr lang="zh-TW" altLang="en-US" dirty="0"/>
              <a:t>程式碼</a:t>
            </a:r>
          </a:p>
        </p:txBody>
      </p:sp>
      <p:sp>
        <p:nvSpPr>
          <p:cNvPr id="10243" name="矩形 3">
            <a:extLst>
              <a:ext uri="{FF2B5EF4-FFF2-40B4-BE49-F238E27FC236}">
                <a16:creationId xmlns:a16="http://schemas.microsoft.com/office/drawing/2014/main" xmlns="" id="{563AA988-6276-4360-95FE-F490611D7E44}"/>
              </a:ext>
            </a:extLst>
          </p:cNvPr>
          <p:cNvSpPr>
            <a:spLocks noChangeArrowheads="1"/>
          </p:cNvSpPr>
          <p:nvPr/>
        </p:nvSpPr>
        <p:spPr bwMode="auto">
          <a:xfrm>
            <a:off x="107950" y="2060575"/>
            <a:ext cx="8928100" cy="70167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4000" b="0" baseline="30000">
                <a:solidFill>
                  <a:schemeClr val="tx1"/>
                </a:solidFill>
              </a:rPr>
              <a:t>df['target'].plot(kind='hist', bins=30, alpha=0.5)</a:t>
            </a:r>
            <a:endParaRPr lang="zh-TW" altLang="en-US" sz="4000" b="0" baseline="30000">
              <a:solidFill>
                <a:schemeClr val="tx1"/>
              </a:solidFill>
            </a:endParaRPr>
          </a:p>
        </p:txBody>
      </p:sp>
      <p:pic>
        <p:nvPicPr>
          <p:cNvPr id="10244" name="Picture 4">
            <a:extLst>
              <a:ext uri="{FF2B5EF4-FFF2-40B4-BE49-F238E27FC236}">
                <a16:creationId xmlns:a16="http://schemas.microsoft.com/office/drawing/2014/main" xmlns="" id="{DAA85567-4E67-4537-8C80-879520467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762250"/>
            <a:ext cx="5761037" cy="36718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13A8D61A-0AB8-4600-8FD6-EBD20F0FC5DB}"/>
              </a:ext>
            </a:extLst>
          </p:cNvPr>
          <p:cNvSpPr>
            <a:spLocks noGrp="1"/>
          </p:cNvSpPr>
          <p:nvPr>
            <p:ph idx="1"/>
          </p:nvPr>
        </p:nvSpPr>
        <p:spPr>
          <a:xfrm>
            <a:off x="138113" y="622300"/>
            <a:ext cx="8264525" cy="5040313"/>
          </a:xfrm>
        </p:spPr>
        <p:txBody>
          <a:bodyPr/>
          <a:lstStyle/>
          <a:p>
            <a:pPr>
              <a:defRPr/>
            </a:pPr>
            <a:r>
              <a:rPr lang="zh-TW" altLang="en-US" dirty="0"/>
              <a:t>範例</a:t>
            </a:r>
            <a:r>
              <a:rPr lang="en-US" altLang="zh-TW" dirty="0"/>
              <a:t>4-9 </a:t>
            </a:r>
            <a:r>
              <a:rPr lang="zh-TW" altLang="en-US" dirty="0"/>
              <a:t>相關係數的探索</a:t>
            </a:r>
            <a:endParaRPr lang="en-US" altLang="zh-TW" dirty="0"/>
          </a:p>
          <a:p>
            <a:pPr lvl="1">
              <a:defRPr/>
            </a:pPr>
            <a:r>
              <a:rPr lang="zh-TW" altLang="en-US" dirty="0"/>
              <a:t>程式碼</a:t>
            </a:r>
            <a:endParaRPr lang="en-US" altLang="zh-TW" dirty="0"/>
          </a:p>
          <a:p>
            <a:pPr lvl="1">
              <a:defRPr/>
            </a:pPr>
            <a:endParaRPr lang="en-US" altLang="zh-TW" dirty="0"/>
          </a:p>
          <a:p>
            <a:pPr lvl="1">
              <a:defRPr/>
            </a:pPr>
            <a:endParaRPr lang="en-US" altLang="zh-TW" dirty="0"/>
          </a:p>
          <a:p>
            <a:pPr lvl="1">
              <a:defRPr/>
            </a:pPr>
            <a:endParaRPr lang="en-US" altLang="zh-TW" dirty="0"/>
          </a:p>
          <a:p>
            <a:pPr lvl="1">
              <a:defRPr/>
            </a:pPr>
            <a:r>
              <a:rPr lang="en-US" altLang="zh-TW" dirty="0"/>
              <a:t>(</a:t>
            </a:r>
            <a:r>
              <a:rPr lang="zh-TW" altLang="en-US" dirty="0"/>
              <a:t>執行結果如下一頁</a:t>
            </a:r>
            <a:r>
              <a:rPr lang="en-US" altLang="zh-TW" dirty="0"/>
              <a:t>)</a:t>
            </a:r>
            <a:endParaRPr lang="zh-TW" altLang="en-US" dirty="0"/>
          </a:p>
        </p:txBody>
      </p:sp>
      <p:sp>
        <p:nvSpPr>
          <p:cNvPr id="11267" name="矩形 3">
            <a:extLst>
              <a:ext uri="{FF2B5EF4-FFF2-40B4-BE49-F238E27FC236}">
                <a16:creationId xmlns:a16="http://schemas.microsoft.com/office/drawing/2014/main" xmlns="" id="{172D00CB-01A4-4C83-95EF-63A7E73CB85B}"/>
              </a:ext>
            </a:extLst>
          </p:cNvPr>
          <p:cNvSpPr>
            <a:spLocks noChangeArrowheads="1"/>
          </p:cNvSpPr>
          <p:nvPr/>
        </p:nvSpPr>
        <p:spPr bwMode="auto">
          <a:xfrm>
            <a:off x="107950" y="1698625"/>
            <a:ext cx="8856663"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corr = df.corr().round(2)</a:t>
            </a:r>
          </a:p>
          <a:p>
            <a:r>
              <a:rPr lang="en-US" altLang="zh-TW" sz="2800" b="0">
                <a:solidFill>
                  <a:schemeClr val="tx1"/>
                </a:solidFill>
              </a:rPr>
              <a:t>corr['target'].sort_values(ascending=False)</a:t>
            </a:r>
            <a:endParaRPr lang="zh-TW" altLang="en-US" sz="2800" b="0">
              <a:solidFill>
                <a:schemeClr val="tx1"/>
              </a:solidFill>
            </a:endParaRP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a:extLst>
              <a:ext uri="{FF2B5EF4-FFF2-40B4-BE49-F238E27FC236}">
                <a16:creationId xmlns:a16="http://schemas.microsoft.com/office/drawing/2014/main" xmlns="" id="{5ADAA40D-9854-4D61-A956-E336E1117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476250"/>
            <a:ext cx="4319588" cy="578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advClick="0"/>
</p:sld>
</file>

<file path=ppt/theme/theme1.xml><?xml version="1.0" encoding="utf-8"?>
<a:theme xmlns:a="http://schemas.openxmlformats.org/drawingml/2006/main" name="1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1030</TotalTime>
  <Words>692</Words>
  <Application>Microsoft Office PowerPoint</Application>
  <PresentationFormat>如螢幕大小 (4:3)</PresentationFormat>
  <Paragraphs>126</Paragraphs>
  <Slides>25</Slides>
  <Notes>0</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1_大專書</vt:lpstr>
      <vt:lpstr>第4章　Simple  Regression</vt:lpstr>
      <vt:lpstr>4-1 簡單線性回歸</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4-1-4　將資料整理出X和y</vt:lpstr>
      <vt:lpstr>PowerPoint 簡報</vt:lpstr>
      <vt:lpstr>PowerPoint 簡報</vt:lpstr>
      <vt:lpstr>PowerPoint 簡報</vt:lpstr>
      <vt:lpstr>PowerPoint 簡報</vt:lpstr>
      <vt:lpstr>4-1-6　整體預測結果的好壞評估</vt:lpstr>
      <vt:lpstr>4-1-7　運用模型來預測結果</vt:lpstr>
      <vt:lpstr>PowerPoint 簡報</vt:lpstr>
      <vt:lpstr>4-1-7　運用模型來預測結果</vt:lpstr>
      <vt:lpstr>PowerPoint 簡報</vt:lpstr>
      <vt:lpstr>PowerPoint 簡報</vt:lpstr>
      <vt:lpstr>PowerPoint 簡報</vt:lpstr>
      <vt:lpstr>PowerPoint 簡報</vt:lpstr>
    </vt:vector>
  </TitlesOfParts>
  <Company>CHWA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c32</dc:creator>
  <cp:lastModifiedBy>admin</cp:lastModifiedBy>
  <cp:revision>169</cp:revision>
  <cp:lastPrinted>2017-09-04T05:54:22Z</cp:lastPrinted>
  <dcterms:created xsi:type="dcterms:W3CDTF">2016-03-18T02:43:46Z</dcterms:created>
  <dcterms:modified xsi:type="dcterms:W3CDTF">2021-01-26T08:40:06Z</dcterms:modified>
</cp:coreProperties>
</file>