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25"/>
  </p:handoutMasterIdLst>
  <p:sldIdLst>
    <p:sldId id="256" r:id="rId2"/>
    <p:sldId id="331" r:id="rId3"/>
    <p:sldId id="288" r:id="rId4"/>
    <p:sldId id="291" r:id="rId5"/>
    <p:sldId id="293" r:id="rId6"/>
    <p:sldId id="294" r:id="rId7"/>
    <p:sldId id="358" r:id="rId8"/>
    <p:sldId id="292" r:id="rId9"/>
    <p:sldId id="296" r:id="rId10"/>
    <p:sldId id="359" r:id="rId11"/>
    <p:sldId id="302" r:id="rId12"/>
    <p:sldId id="304" r:id="rId13"/>
    <p:sldId id="305" r:id="rId14"/>
    <p:sldId id="306" r:id="rId15"/>
    <p:sldId id="360" r:id="rId16"/>
    <p:sldId id="342" r:id="rId17"/>
    <p:sldId id="307" r:id="rId18"/>
    <p:sldId id="344" r:id="rId19"/>
    <p:sldId id="361" r:id="rId20"/>
    <p:sldId id="346" r:id="rId21"/>
    <p:sldId id="349" r:id="rId22"/>
    <p:sldId id="351" r:id="rId23"/>
    <p:sldId id="357" r:id="rId24"/>
  </p:sldIdLst>
  <p:sldSz cx="9144000" cy="6858000" type="screen4x3"/>
  <p:notesSz cx="6864350" cy="9996488"/>
  <p:defaultTextStyle>
    <a:defPPr>
      <a:defRPr lang="zh-TW"/>
    </a:defPPr>
    <a:lvl1pPr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1pPr>
    <a:lvl2pPr marL="4572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2pPr>
    <a:lvl3pPr marL="9144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3pPr>
    <a:lvl4pPr marL="13716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4pPr>
    <a:lvl5pPr marL="18288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5pPr>
    <a:lvl6pPr marL="22860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6pPr>
    <a:lvl7pPr marL="27432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7pPr>
    <a:lvl8pPr marL="32004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8pPr>
    <a:lvl9pPr marL="36576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9pPr>
  </p:defaultTextStyle>
  <p:extLst>
    <p:ext uri="{EFAFB233-063F-42B5-8137-9DF3F51BA10A}">
      <p15:sldGuideLst xmlns:p15="http://schemas.microsoft.com/office/powerpoint/2012/main" xmlns="">
        <p15:guide id="1" orient="horz" pos="845">
          <p15:clr>
            <a:srgbClr val="A4A3A4"/>
          </p15:clr>
        </p15:guide>
        <p15:guide id="2" orient="horz" pos="346">
          <p15:clr>
            <a:srgbClr val="A4A3A4"/>
          </p15:clr>
        </p15:guide>
        <p15:guide id="3" pos="2789">
          <p15:clr>
            <a:srgbClr val="A4A3A4"/>
          </p15:clr>
        </p15:guide>
        <p15:guide id="4" pos="113">
          <p15:clr>
            <a:srgbClr val="A4A3A4"/>
          </p15:clr>
        </p15:guide>
      </p15:sldGuideLst>
    </p:ext>
    <p:ext uri="{2D200454-40CA-4A62-9FC3-DE9A4176ACB9}">
      <p15:notesGuideLst xmlns:p15="http://schemas.microsoft.com/office/powerpoint/2012/main" xmlns="">
        <p15:guide id="1" orient="horz" pos="3148">
          <p15:clr>
            <a:srgbClr val="A4A3A4"/>
          </p15:clr>
        </p15:guide>
        <p15:guide id="2" pos="21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7" autoAdjust="0"/>
    <p:restoredTop sz="94660" autoAdjust="0"/>
  </p:normalViewPr>
  <p:slideViewPr>
    <p:cSldViewPr>
      <p:cViewPr>
        <p:scale>
          <a:sx n="58" d="100"/>
          <a:sy n="58" d="100"/>
        </p:scale>
        <p:origin x="-1716" y="-390"/>
      </p:cViewPr>
      <p:guideLst>
        <p:guide orient="horz" pos="845"/>
        <p:guide orient="horz" pos="346"/>
        <p:guide pos="2789"/>
        <p:guide pos="113"/>
      </p:guideLst>
    </p:cSldViewPr>
  </p:slideViewPr>
  <p:notesTextViewPr>
    <p:cViewPr>
      <p:scale>
        <a:sx n="100" d="100"/>
        <a:sy n="100" d="100"/>
      </p:scale>
      <p:origin x="0" y="0"/>
    </p:cViewPr>
  </p:notesTextViewPr>
  <p:notesViewPr>
    <p:cSldViewPr>
      <p:cViewPr varScale="1">
        <p:scale>
          <a:sx n="28" d="100"/>
          <a:sy n="28" d="100"/>
        </p:scale>
        <p:origin x="-1531" y="-82"/>
      </p:cViewPr>
      <p:guideLst>
        <p:guide orient="horz" pos="3148"/>
        <p:guide pos="216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olo" userId="1d091efc-b69f-4036-822f-aacf65787f8d" providerId="ADAL" clId="{175BB17A-7E70-A540-A6E7-E73DA12DC38C}"/>
    <pc:docChg chg="modSld">
      <pc:chgData name="spolo" userId="1d091efc-b69f-4036-822f-aacf65787f8d" providerId="ADAL" clId="{175BB17A-7E70-A540-A6E7-E73DA12DC38C}" dt="2020-12-06T06:54:06.111" v="18" actId="20577"/>
      <pc:docMkLst>
        <pc:docMk/>
      </pc:docMkLst>
      <pc:sldChg chg="modSp">
        <pc:chgData name="spolo" userId="1d091efc-b69f-4036-822f-aacf65787f8d" providerId="ADAL" clId="{175BB17A-7E70-A540-A6E7-E73DA12DC38C}" dt="2020-12-06T06:53:05.222" v="12" actId="20577"/>
        <pc:sldMkLst>
          <pc:docMk/>
          <pc:sldMk cId="0" sldId="305"/>
        </pc:sldMkLst>
        <pc:spChg chg="mod">
          <ac:chgData name="spolo" userId="1d091efc-b69f-4036-822f-aacf65787f8d" providerId="ADAL" clId="{175BB17A-7E70-A540-A6E7-E73DA12DC38C}" dt="2020-12-06T06:53:05.222" v="12" actId="20577"/>
          <ac:spMkLst>
            <pc:docMk/>
            <pc:sldMk cId="0" sldId="305"/>
            <ac:spMk id="16387" creationId="{1060C428-8D7D-40ED-A9E8-7A3E35E61787}"/>
          </ac:spMkLst>
        </pc:spChg>
      </pc:sldChg>
      <pc:sldChg chg="modSp">
        <pc:chgData name="spolo" userId="1d091efc-b69f-4036-822f-aacf65787f8d" providerId="ADAL" clId="{175BB17A-7E70-A540-A6E7-E73DA12DC38C}" dt="2020-12-06T06:53:46.217" v="15" actId="20577"/>
        <pc:sldMkLst>
          <pc:docMk/>
          <pc:sldMk cId="0" sldId="344"/>
        </pc:sldMkLst>
        <pc:spChg chg="mod">
          <ac:chgData name="spolo" userId="1d091efc-b69f-4036-822f-aacf65787f8d" providerId="ADAL" clId="{175BB17A-7E70-A540-A6E7-E73DA12DC38C}" dt="2020-12-06T06:53:46.217" v="15" actId="20577"/>
          <ac:spMkLst>
            <pc:docMk/>
            <pc:sldMk cId="0" sldId="344"/>
            <ac:spMk id="21507" creationId="{E4E84746-718A-4A92-8038-2403A38FE803}"/>
          </ac:spMkLst>
        </pc:spChg>
      </pc:sldChg>
      <pc:sldChg chg="modSp">
        <pc:chgData name="spolo" userId="1d091efc-b69f-4036-822f-aacf65787f8d" providerId="ADAL" clId="{175BB17A-7E70-A540-A6E7-E73DA12DC38C}" dt="2020-12-06T06:54:06.111" v="18" actId="20577"/>
        <pc:sldMkLst>
          <pc:docMk/>
          <pc:sldMk cId="0" sldId="346"/>
        </pc:sldMkLst>
        <pc:spChg chg="mod">
          <ac:chgData name="spolo" userId="1d091efc-b69f-4036-822f-aacf65787f8d" providerId="ADAL" clId="{175BB17A-7E70-A540-A6E7-E73DA12DC38C}" dt="2020-12-06T06:54:06.111" v="18" actId="20577"/>
          <ac:spMkLst>
            <pc:docMk/>
            <pc:sldMk cId="0" sldId="346"/>
            <ac:spMk id="23555" creationId="{B297AB90-7F9D-432C-AB24-30C8CBBEEBAC}"/>
          </ac:spMkLst>
        </pc:spChg>
      </pc:sldChg>
      <pc:sldChg chg="modSp">
        <pc:chgData name="spolo" userId="1d091efc-b69f-4036-822f-aacf65787f8d" providerId="ADAL" clId="{175BB17A-7E70-A540-A6E7-E73DA12DC38C}" dt="2020-12-06T06:52:34.764" v="4" actId="20577"/>
        <pc:sldMkLst>
          <pc:docMk/>
          <pc:sldMk cId="0" sldId="359"/>
        </pc:sldMkLst>
        <pc:spChg chg="mod">
          <ac:chgData name="spolo" userId="1d091efc-b69f-4036-822f-aacf65787f8d" providerId="ADAL" clId="{175BB17A-7E70-A540-A6E7-E73DA12DC38C}" dt="2020-12-06T06:52:34.764" v="4" actId="20577"/>
          <ac:spMkLst>
            <pc:docMk/>
            <pc:sldMk cId="0" sldId="359"/>
            <ac:spMk id="13315" creationId="{66E95A21-7752-4B05-9142-6D57379FE9E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xmlns="" id="{3D513695-5709-4DAE-9482-574F639F1D0C}"/>
              </a:ext>
            </a:extLst>
          </p:cNvPr>
          <p:cNvSpPr>
            <a:spLocks noGrp="1" noChangeArrowheads="1"/>
          </p:cNvSpPr>
          <p:nvPr>
            <p:ph type="hdr" sz="quarter"/>
          </p:nvPr>
        </p:nvSpPr>
        <p:spPr bwMode="auto">
          <a:xfrm>
            <a:off x="0" y="0"/>
            <a:ext cx="297497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t" anchorCtr="0" compatLnSpc="1">
            <a:prstTxWarp prst="textNoShape">
              <a:avLst/>
            </a:prstTxWarp>
          </a:bodyPr>
          <a:lstStyle>
            <a:lvl1pPr eaLnBrk="1" hangingPunct="1">
              <a:defRPr sz="1300" b="0">
                <a:solidFill>
                  <a:schemeClr val="tx1"/>
                </a:solidFill>
                <a:latin typeface="Arial" charset="0"/>
                <a:ea typeface="新細明體" pitchFamily="18" charset="-120"/>
              </a:defRPr>
            </a:lvl1pPr>
          </a:lstStyle>
          <a:p>
            <a:pPr>
              <a:defRPr/>
            </a:pPr>
            <a:endParaRPr lang="en-US" altLang="zh-TW"/>
          </a:p>
        </p:txBody>
      </p:sp>
      <p:sp>
        <p:nvSpPr>
          <p:cNvPr id="69635" name="Rectangle 3">
            <a:extLst>
              <a:ext uri="{FF2B5EF4-FFF2-40B4-BE49-F238E27FC236}">
                <a16:creationId xmlns:a16="http://schemas.microsoft.com/office/drawing/2014/main" xmlns="" id="{973BDAED-3FBB-4F44-813A-A76514320D23}"/>
              </a:ext>
            </a:extLst>
          </p:cNvPr>
          <p:cNvSpPr>
            <a:spLocks noGrp="1" noChangeArrowheads="1"/>
          </p:cNvSpPr>
          <p:nvPr>
            <p:ph type="dt" sz="quarter" idx="1"/>
          </p:nvPr>
        </p:nvSpPr>
        <p:spPr bwMode="auto">
          <a:xfrm>
            <a:off x="3887788" y="0"/>
            <a:ext cx="297497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t" anchorCtr="0" compatLnSpc="1">
            <a:prstTxWarp prst="textNoShape">
              <a:avLst/>
            </a:prstTxWarp>
          </a:bodyPr>
          <a:lstStyle>
            <a:lvl1pPr algn="r" eaLnBrk="1" hangingPunct="1">
              <a:defRPr sz="1300" b="0">
                <a:solidFill>
                  <a:schemeClr val="tx1"/>
                </a:solidFill>
                <a:latin typeface="Arial" charset="0"/>
                <a:ea typeface="新細明體" pitchFamily="18" charset="-120"/>
              </a:defRPr>
            </a:lvl1pPr>
          </a:lstStyle>
          <a:p>
            <a:pPr>
              <a:defRPr/>
            </a:pPr>
            <a:endParaRPr lang="en-US" altLang="zh-TW"/>
          </a:p>
        </p:txBody>
      </p:sp>
      <p:sp>
        <p:nvSpPr>
          <p:cNvPr id="69636" name="Rectangle 4">
            <a:extLst>
              <a:ext uri="{FF2B5EF4-FFF2-40B4-BE49-F238E27FC236}">
                <a16:creationId xmlns:a16="http://schemas.microsoft.com/office/drawing/2014/main" xmlns="" id="{F19CF2D4-4B00-453D-A6DA-640312D8B968}"/>
              </a:ext>
            </a:extLst>
          </p:cNvPr>
          <p:cNvSpPr>
            <a:spLocks noGrp="1" noChangeArrowheads="1"/>
          </p:cNvSpPr>
          <p:nvPr>
            <p:ph type="ftr" sz="quarter" idx="2"/>
          </p:nvPr>
        </p:nvSpPr>
        <p:spPr bwMode="auto">
          <a:xfrm>
            <a:off x="0" y="9494838"/>
            <a:ext cx="2974975"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b" anchorCtr="0" compatLnSpc="1">
            <a:prstTxWarp prst="textNoShape">
              <a:avLst/>
            </a:prstTxWarp>
          </a:bodyPr>
          <a:lstStyle>
            <a:lvl1pPr eaLnBrk="1" hangingPunct="1">
              <a:defRPr sz="1300" b="0">
                <a:solidFill>
                  <a:schemeClr val="tx1"/>
                </a:solidFill>
                <a:latin typeface="Arial" charset="0"/>
                <a:ea typeface="新細明體" pitchFamily="18" charset="-120"/>
              </a:defRPr>
            </a:lvl1pPr>
          </a:lstStyle>
          <a:p>
            <a:pPr>
              <a:defRPr/>
            </a:pPr>
            <a:endParaRPr lang="en-US" altLang="zh-TW"/>
          </a:p>
        </p:txBody>
      </p:sp>
      <p:sp>
        <p:nvSpPr>
          <p:cNvPr id="69637" name="Rectangle 5">
            <a:extLst>
              <a:ext uri="{FF2B5EF4-FFF2-40B4-BE49-F238E27FC236}">
                <a16:creationId xmlns:a16="http://schemas.microsoft.com/office/drawing/2014/main" xmlns="" id="{A4EC5C70-CA75-4F84-94D9-4410A5B84B02}"/>
              </a:ext>
            </a:extLst>
          </p:cNvPr>
          <p:cNvSpPr>
            <a:spLocks noGrp="1" noChangeArrowheads="1"/>
          </p:cNvSpPr>
          <p:nvPr>
            <p:ph type="sldNum" sz="quarter" idx="3"/>
          </p:nvPr>
        </p:nvSpPr>
        <p:spPr bwMode="auto">
          <a:xfrm>
            <a:off x="3887788" y="9494838"/>
            <a:ext cx="2974975"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b" anchorCtr="0" compatLnSpc="1">
            <a:prstTxWarp prst="textNoShape">
              <a:avLst/>
            </a:prstTxWarp>
          </a:bodyPr>
          <a:lstStyle>
            <a:lvl1pPr algn="r" eaLnBrk="1" hangingPunct="1">
              <a:defRPr sz="1300" b="0">
                <a:solidFill>
                  <a:schemeClr val="tx1"/>
                </a:solidFill>
                <a:latin typeface="Arial" panose="020B0604020202020204" pitchFamily="34" charset="0"/>
                <a:ea typeface="新細明體" panose="02020500000000000000" pitchFamily="18" charset="-120"/>
              </a:defRPr>
            </a:lvl1pPr>
          </a:lstStyle>
          <a:p>
            <a:fld id="{D4FC581A-C827-4F5C-A657-7E5B15B5B980}" type="slidenum">
              <a:rPr lang="en-US" altLang="zh-TW"/>
              <a:pPr/>
              <a:t>‹#›</a:t>
            </a:fld>
            <a:endParaRPr lang="en-US" altLang="zh-TW"/>
          </a:p>
        </p:txBody>
      </p:sp>
    </p:spTree>
    <p:extLst>
      <p:ext uri="{BB962C8B-B14F-4D97-AF65-F5344CB8AC3E}">
        <p14:creationId xmlns:p14="http://schemas.microsoft.com/office/powerpoint/2010/main" val="15117356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extLst>
      <p:ext uri="{BB962C8B-B14F-4D97-AF65-F5344CB8AC3E}">
        <p14:creationId xmlns:p14="http://schemas.microsoft.com/office/powerpoint/2010/main" val="3923083188"/>
      </p:ext>
    </p:extLst>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908468321"/>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378575" y="549275"/>
            <a:ext cx="2065338" cy="58324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79388" y="549275"/>
            <a:ext cx="6046787" cy="58324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493854121"/>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46632376"/>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2204917141"/>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79388" y="1341438"/>
            <a:ext cx="4056062"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387850" y="1341438"/>
            <a:ext cx="4056063"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544293185"/>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526603157"/>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599938090"/>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2980076"/>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2841020400"/>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2208245704"/>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C:\Users\chwa\Desktop\06414007-PPT.jpg">
            <a:extLst>
              <a:ext uri="{FF2B5EF4-FFF2-40B4-BE49-F238E27FC236}">
                <a16:creationId xmlns:a16="http://schemas.microsoft.com/office/drawing/2014/main" xmlns="" id="{C1701021-7542-46F6-AE5A-98ABF38E62D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1428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a:extLst>
              <a:ext uri="{FF2B5EF4-FFF2-40B4-BE49-F238E27FC236}">
                <a16:creationId xmlns:a16="http://schemas.microsoft.com/office/drawing/2014/main" xmlns="" id="{C730B2C6-47F3-411F-99E1-FD50242F08FF}"/>
              </a:ext>
            </a:extLst>
          </p:cNvPr>
          <p:cNvSpPr txBox="1">
            <a:spLocks noChangeArrowheads="1"/>
          </p:cNvSpPr>
          <p:nvPr/>
        </p:nvSpPr>
        <p:spPr bwMode="auto">
          <a:xfrm>
            <a:off x="4221163" y="6526213"/>
            <a:ext cx="666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pPr algn="ctr" eaLnBrk="1" hangingPunct="1"/>
            <a:r>
              <a:rPr lang="zh-TW" altLang="en-US" sz="1200" b="0">
                <a:solidFill>
                  <a:schemeClr val="tx1"/>
                </a:solidFill>
              </a:rPr>
              <a:t>第</a:t>
            </a:r>
            <a:fld id="{D7D88E4E-72B6-4783-A0E3-7061999D8D6E}" type="slidenum">
              <a:rPr lang="zh-TW" altLang="en-US" sz="1200" b="0">
                <a:solidFill>
                  <a:schemeClr val="tx1"/>
                </a:solidFill>
              </a:rPr>
              <a:pPr algn="ctr" eaLnBrk="1" hangingPunct="1"/>
              <a:t>‹#›</a:t>
            </a:fld>
            <a:r>
              <a:rPr lang="zh-TW" altLang="en-US" sz="1200" b="0">
                <a:solidFill>
                  <a:schemeClr val="tx1"/>
                </a:solidFill>
              </a:rPr>
              <a:t>頁</a:t>
            </a:r>
            <a:endParaRPr lang="zh-TW" altLang="en-US" sz="1800" b="0">
              <a:solidFill>
                <a:schemeClr val="tx1"/>
              </a:solidFill>
              <a:latin typeface="Arial" panose="020B0604020202020204" pitchFamily="34" charset="0"/>
              <a:ea typeface="新細明體" panose="02020500000000000000" pitchFamily="18" charset="-120"/>
            </a:endParaRPr>
          </a:p>
        </p:txBody>
      </p:sp>
      <p:sp>
        <p:nvSpPr>
          <p:cNvPr id="1028" name="Rectangle 3">
            <a:extLst>
              <a:ext uri="{FF2B5EF4-FFF2-40B4-BE49-F238E27FC236}">
                <a16:creationId xmlns:a16="http://schemas.microsoft.com/office/drawing/2014/main" xmlns="" id="{43EA1BA1-973B-4EE6-9448-600FDD7CE77D}"/>
              </a:ext>
            </a:extLst>
          </p:cNvPr>
          <p:cNvSpPr>
            <a:spLocks noGrp="1" noChangeArrowheads="1"/>
          </p:cNvSpPr>
          <p:nvPr>
            <p:ph type="title"/>
          </p:nvPr>
        </p:nvSpPr>
        <p:spPr bwMode="auto">
          <a:xfrm>
            <a:off x="179388" y="549275"/>
            <a:ext cx="82645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66564" name="Rectangle 4">
            <a:extLst>
              <a:ext uri="{FF2B5EF4-FFF2-40B4-BE49-F238E27FC236}">
                <a16:creationId xmlns:a16="http://schemas.microsoft.com/office/drawing/2014/main" xmlns="" id="{13269B6A-6D14-4A3E-BB16-BB566A60D12E}"/>
              </a:ext>
            </a:extLst>
          </p:cNvPr>
          <p:cNvSpPr>
            <a:spLocks noGrp="1" noChangeArrowheads="1"/>
          </p:cNvSpPr>
          <p:nvPr>
            <p:ph type="body" idx="1"/>
          </p:nvPr>
        </p:nvSpPr>
        <p:spPr bwMode="auto">
          <a:xfrm>
            <a:off x="179388" y="1341438"/>
            <a:ext cx="8264525"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n-n-n	</a:t>
            </a:r>
            <a:r>
              <a:rPr lang="zh-TW" altLang="en-US"/>
              <a:t>小小節按一下以編輯母片以編輯母片以編輯母片以編輯母片以編輯母片</a:t>
            </a:r>
          </a:p>
          <a:p>
            <a:pPr lvl="1"/>
            <a:r>
              <a:rPr lang="zh-TW" altLang="en-US"/>
              <a:t>一般內文</a:t>
            </a:r>
            <a:r>
              <a:rPr lang="en-US" altLang="zh-TW"/>
              <a:t>(</a:t>
            </a:r>
            <a:r>
              <a:rPr lang="zh-TW" altLang="en-US"/>
              <a:t>按一次</a:t>
            </a:r>
            <a:r>
              <a:rPr lang="en-US" altLang="zh-TW"/>
              <a:t>Tab</a:t>
            </a:r>
            <a:r>
              <a:rPr lang="zh-TW" altLang="en-US"/>
              <a:t>空</a:t>
            </a:r>
            <a:r>
              <a:rPr lang="en-US" altLang="zh-TW"/>
              <a:t>2</a:t>
            </a:r>
            <a:r>
              <a:rPr lang="zh-TW" altLang="en-US"/>
              <a:t>格</a:t>
            </a:r>
            <a:r>
              <a:rPr lang="en-US" altLang="zh-TW"/>
              <a:t>)</a:t>
            </a:r>
            <a:r>
              <a:rPr lang="zh-TW" altLang="en-US"/>
              <a:t>第二層第二層第二層第二層第二層第二層第二層第二層第二層</a:t>
            </a:r>
          </a:p>
          <a:p>
            <a:pPr lvl="2"/>
            <a:r>
              <a:rPr lang="en-US" altLang="zh-TW"/>
              <a:t>nn.</a:t>
            </a:r>
            <a:r>
              <a:rPr lang="zh-TW" altLang="en-US"/>
              <a:t>第三層第三層第三層第三層第三層第三層第三層第三層第三層第三層第三層第三層</a:t>
            </a:r>
          </a:p>
          <a:p>
            <a:pPr lvl="3"/>
            <a:r>
              <a:rPr lang="zh-TW" altLang="en-US"/>
              <a:t>第四層第四層第四層第四層第四層第四層第四層第四層第四層第四層第四層</a:t>
            </a:r>
          </a:p>
          <a:p>
            <a:pPr lvl="4"/>
            <a:r>
              <a:rPr lang="zh-TW" altLang="en-US"/>
              <a:t>圖說：第五層第五層第五層第五層第五層</a:t>
            </a:r>
          </a:p>
        </p:txBody>
      </p:sp>
      <p:pic>
        <p:nvPicPr>
          <p:cNvPr id="1030" name="Picture 48">
            <a:hlinkClick r:id="" action="ppaction://hlinkshowjump?jump=firstslide"/>
            <a:extLst>
              <a:ext uri="{FF2B5EF4-FFF2-40B4-BE49-F238E27FC236}">
                <a16:creationId xmlns:a16="http://schemas.microsoft.com/office/drawing/2014/main" xmlns="" id="{29F020C0-72CA-403B-9CC6-572281393E80}"/>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08850" y="6605588"/>
            <a:ext cx="2571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49">
            <a:hlinkClick r:id="" action="ppaction://hlinkshowjump?jump=previousslide"/>
            <a:extLst>
              <a:ext uri="{FF2B5EF4-FFF2-40B4-BE49-F238E27FC236}">
                <a16:creationId xmlns:a16="http://schemas.microsoft.com/office/drawing/2014/main" xmlns="" id="{9A071986-30FB-4A0A-8462-F92BFC81DC9A}"/>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642225" y="6526213"/>
            <a:ext cx="3016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50">
            <a:hlinkClick r:id="" action="ppaction://hlinkshowjump?jump=firstslide"/>
            <a:extLst>
              <a:ext uri="{FF2B5EF4-FFF2-40B4-BE49-F238E27FC236}">
                <a16:creationId xmlns:a16="http://schemas.microsoft.com/office/drawing/2014/main" xmlns="" id="{C0818651-B0B3-44BC-8901-C684E48E7617}"/>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021638" y="6570663"/>
            <a:ext cx="238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1">
            <a:hlinkClick r:id="" action="ppaction://hlinkshowjump?jump=nextslide"/>
            <a:extLst>
              <a:ext uri="{FF2B5EF4-FFF2-40B4-BE49-F238E27FC236}">
                <a16:creationId xmlns:a16="http://schemas.microsoft.com/office/drawing/2014/main" xmlns="" id="{F965F24A-A11A-4E26-B991-0E66F31E73D7}"/>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335963" y="6526213"/>
            <a:ext cx="3016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52">
            <a:hlinkClick r:id="" action="ppaction://hlinkshowjump?jump=lastslide"/>
            <a:extLst>
              <a:ext uri="{FF2B5EF4-FFF2-40B4-BE49-F238E27FC236}">
                <a16:creationId xmlns:a16="http://schemas.microsoft.com/office/drawing/2014/main" xmlns="" id="{98DD6EA1-DC35-4132-ADCF-AF5B105C7A78}"/>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8715375" y="6605588"/>
            <a:ext cx="25400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advClick="0"/>
  <p:txStyles>
    <p:titleStyle>
      <a:lvl1pPr algn="l" rtl="0" eaLnBrk="0" fontAlgn="base" hangingPunct="0">
        <a:spcBef>
          <a:spcPct val="0"/>
        </a:spcBef>
        <a:spcAft>
          <a:spcPct val="0"/>
        </a:spcAft>
        <a:defRPr kumimoji="1" sz="3600" b="1">
          <a:solidFill>
            <a:schemeClr val="accent2"/>
          </a:solidFill>
          <a:latin typeface="+mj-lt"/>
          <a:ea typeface="+mj-ea"/>
          <a:cs typeface="+mj-cs"/>
        </a:defRPr>
      </a:lvl1pPr>
      <a:lvl2pPr algn="l" rtl="0" eaLnBrk="0" fontAlgn="base" hangingPunct="0">
        <a:spcBef>
          <a:spcPct val="0"/>
        </a:spcBef>
        <a:spcAft>
          <a:spcPct val="0"/>
        </a:spcAft>
        <a:defRPr kumimoji="1" sz="3600" b="1">
          <a:solidFill>
            <a:schemeClr val="accent2"/>
          </a:solidFill>
          <a:latin typeface="Arial" charset="0"/>
          <a:ea typeface="微軟正黑體" pitchFamily="34" charset="-120"/>
        </a:defRPr>
      </a:lvl2pPr>
      <a:lvl3pPr algn="l" rtl="0" eaLnBrk="0" fontAlgn="base" hangingPunct="0">
        <a:spcBef>
          <a:spcPct val="0"/>
        </a:spcBef>
        <a:spcAft>
          <a:spcPct val="0"/>
        </a:spcAft>
        <a:defRPr kumimoji="1" sz="3600" b="1">
          <a:solidFill>
            <a:schemeClr val="accent2"/>
          </a:solidFill>
          <a:latin typeface="Arial" charset="0"/>
          <a:ea typeface="微軟正黑體" pitchFamily="34" charset="-120"/>
        </a:defRPr>
      </a:lvl3pPr>
      <a:lvl4pPr algn="l" rtl="0" eaLnBrk="0" fontAlgn="base" hangingPunct="0">
        <a:spcBef>
          <a:spcPct val="0"/>
        </a:spcBef>
        <a:spcAft>
          <a:spcPct val="0"/>
        </a:spcAft>
        <a:defRPr kumimoji="1" sz="3600" b="1">
          <a:solidFill>
            <a:schemeClr val="accent2"/>
          </a:solidFill>
          <a:latin typeface="Arial" charset="0"/>
          <a:ea typeface="微軟正黑體" pitchFamily="34" charset="-120"/>
        </a:defRPr>
      </a:lvl4pPr>
      <a:lvl5pPr algn="l" rtl="0" eaLnBrk="0" fontAlgn="base" hangingPunct="0">
        <a:spcBef>
          <a:spcPct val="0"/>
        </a:spcBef>
        <a:spcAft>
          <a:spcPct val="0"/>
        </a:spcAft>
        <a:defRPr kumimoji="1" sz="3600" b="1">
          <a:solidFill>
            <a:schemeClr val="accent2"/>
          </a:solidFill>
          <a:latin typeface="Arial" charset="0"/>
          <a:ea typeface="微軟正黑體" pitchFamily="34" charset="-120"/>
        </a:defRPr>
      </a:lvl5pPr>
      <a:lvl6pPr marL="457200" algn="l" rtl="0" fontAlgn="base">
        <a:spcBef>
          <a:spcPct val="0"/>
        </a:spcBef>
        <a:spcAft>
          <a:spcPct val="0"/>
        </a:spcAft>
        <a:defRPr kumimoji="1" sz="3600" b="1">
          <a:solidFill>
            <a:schemeClr val="accent2"/>
          </a:solidFill>
          <a:latin typeface="Arial" charset="0"/>
          <a:ea typeface="微軟正黑體" pitchFamily="34" charset="-120"/>
        </a:defRPr>
      </a:lvl6pPr>
      <a:lvl7pPr marL="914400" algn="l" rtl="0" fontAlgn="base">
        <a:spcBef>
          <a:spcPct val="0"/>
        </a:spcBef>
        <a:spcAft>
          <a:spcPct val="0"/>
        </a:spcAft>
        <a:defRPr kumimoji="1" sz="3600" b="1">
          <a:solidFill>
            <a:schemeClr val="accent2"/>
          </a:solidFill>
          <a:latin typeface="Arial" charset="0"/>
          <a:ea typeface="微軟正黑體" pitchFamily="34" charset="-120"/>
        </a:defRPr>
      </a:lvl7pPr>
      <a:lvl8pPr marL="1371600" algn="l" rtl="0" fontAlgn="base">
        <a:spcBef>
          <a:spcPct val="0"/>
        </a:spcBef>
        <a:spcAft>
          <a:spcPct val="0"/>
        </a:spcAft>
        <a:defRPr kumimoji="1" sz="3600" b="1">
          <a:solidFill>
            <a:schemeClr val="accent2"/>
          </a:solidFill>
          <a:latin typeface="Arial" charset="0"/>
          <a:ea typeface="微軟正黑體" pitchFamily="34" charset="-120"/>
        </a:defRPr>
      </a:lvl8pPr>
      <a:lvl9pPr marL="1828800" algn="l" rtl="0" fontAlgn="base">
        <a:spcBef>
          <a:spcPct val="0"/>
        </a:spcBef>
        <a:spcAft>
          <a:spcPct val="0"/>
        </a:spcAft>
        <a:defRPr kumimoji="1" sz="3600" b="1">
          <a:solidFill>
            <a:schemeClr val="accent2"/>
          </a:solidFill>
          <a:latin typeface="Arial" charset="0"/>
          <a:ea typeface="微軟正黑體" pitchFamily="34" charset="-120"/>
        </a:defRPr>
      </a:lvl9pPr>
    </p:titleStyle>
    <p:bodyStyle>
      <a:lvl1pPr marL="342900" indent="-342900" algn="just" rtl="0" eaLnBrk="0" fontAlgn="base" hangingPunct="0">
        <a:spcBef>
          <a:spcPct val="0"/>
        </a:spcBef>
        <a:spcAft>
          <a:spcPct val="0"/>
        </a:spcAft>
        <a:tabLst>
          <a:tab pos="728663" algn="l"/>
          <a:tab pos="1176338" algn="l"/>
        </a:tabLst>
        <a:defRPr sz="3200" b="1">
          <a:solidFill>
            <a:schemeClr val="hlink"/>
          </a:solidFill>
          <a:effectLst>
            <a:outerShdw blurRad="38100" dist="38100" dir="2700000" algn="tl">
              <a:srgbClr val="C0C0C0"/>
            </a:outerShdw>
          </a:effectLst>
          <a:latin typeface="+mn-lt"/>
          <a:ea typeface="+mn-ea"/>
          <a:cs typeface="+mn-cs"/>
        </a:defRPr>
      </a:lvl1pPr>
      <a:lvl2pPr marL="1588" indent="455613" algn="just" rtl="0" eaLnBrk="0" fontAlgn="base" hangingPunct="0">
        <a:lnSpc>
          <a:spcPct val="120000"/>
        </a:lnSpc>
        <a:spcBef>
          <a:spcPct val="0"/>
        </a:spcBef>
        <a:spcAft>
          <a:spcPct val="0"/>
        </a:spcAft>
        <a:tabLst>
          <a:tab pos="728663" algn="l"/>
          <a:tab pos="1176338" algn="l"/>
        </a:tabLst>
        <a:defRPr kumimoji="1" sz="2800">
          <a:solidFill>
            <a:schemeClr val="tx1"/>
          </a:solidFill>
          <a:latin typeface="+mn-ea"/>
          <a:ea typeface="+mn-ea"/>
        </a:defRPr>
      </a:lvl2pPr>
      <a:lvl3pPr marL="457200" indent="-454025" algn="just" rtl="0" eaLnBrk="0" fontAlgn="base" hangingPunct="0">
        <a:lnSpc>
          <a:spcPct val="120000"/>
        </a:lnSpc>
        <a:spcBef>
          <a:spcPct val="0"/>
        </a:spcBef>
        <a:spcAft>
          <a:spcPct val="0"/>
        </a:spcAft>
        <a:tabLst>
          <a:tab pos="728663" algn="l"/>
          <a:tab pos="1176338" algn="l"/>
        </a:tabLst>
        <a:defRPr sz="2800">
          <a:solidFill>
            <a:schemeClr val="tx1"/>
          </a:solidFill>
          <a:latin typeface="+mn-ea"/>
          <a:ea typeface="+mn-ea"/>
        </a:defRPr>
      </a:lvl3pPr>
      <a:lvl4pPr marL="458788" indent="912813" algn="just" rtl="0" eaLnBrk="0" fontAlgn="base" hangingPunct="0">
        <a:lnSpc>
          <a:spcPct val="120000"/>
        </a:lnSpc>
        <a:spcBef>
          <a:spcPct val="0"/>
        </a:spcBef>
        <a:spcAft>
          <a:spcPct val="0"/>
        </a:spcAft>
        <a:tabLst>
          <a:tab pos="728663" algn="l"/>
          <a:tab pos="1176338" algn="l"/>
        </a:tabLst>
        <a:defRPr kumimoji="1" sz="2800">
          <a:solidFill>
            <a:schemeClr val="tx1"/>
          </a:solidFill>
          <a:latin typeface="+mn-ea"/>
          <a:ea typeface="+mn-ea"/>
        </a:defRPr>
      </a:lvl4pPr>
      <a:lvl5pPr marL="460375" indent="1368425" algn="ctr" rtl="0" eaLnBrk="0" fontAlgn="base" hangingPunct="0">
        <a:lnSpc>
          <a:spcPct val="120000"/>
        </a:lnSpc>
        <a:spcBef>
          <a:spcPct val="0"/>
        </a:spcBef>
        <a:spcAft>
          <a:spcPct val="0"/>
        </a:spcAft>
        <a:tabLst>
          <a:tab pos="728663" algn="l"/>
          <a:tab pos="1176338" algn="l"/>
        </a:tabLst>
        <a:defRPr kumimoji="1" sz="2000">
          <a:solidFill>
            <a:schemeClr val="tx1"/>
          </a:solidFill>
          <a:latin typeface="+mn-ea"/>
          <a:ea typeface="+mn-ea"/>
        </a:defRPr>
      </a:lvl5pPr>
      <a:lvl6pPr marL="9175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6pPr>
      <a:lvl7pPr marL="13747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7pPr>
      <a:lvl8pPr marL="18319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8pPr>
      <a:lvl9pPr marL="22891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標題 1">
            <a:extLst>
              <a:ext uri="{FF2B5EF4-FFF2-40B4-BE49-F238E27FC236}">
                <a16:creationId xmlns:a16="http://schemas.microsoft.com/office/drawing/2014/main" xmlns="" id="{D5823F68-9ABA-4697-91A4-7AA3A46EF263}"/>
              </a:ext>
            </a:extLst>
          </p:cNvPr>
          <p:cNvSpPr>
            <a:spLocks noGrp="1" noChangeArrowheads="1"/>
          </p:cNvSpPr>
          <p:nvPr>
            <p:ph type="ctrTitle"/>
          </p:nvPr>
        </p:nvSpPr>
        <p:spPr/>
        <p:txBody>
          <a:bodyPr/>
          <a:lstStyle/>
          <a:p>
            <a:r>
              <a:rPr lang="zh-TW" altLang="en-US"/>
              <a:t>第</a:t>
            </a:r>
            <a:r>
              <a:rPr lang="en-US" altLang="zh-TW"/>
              <a:t>5</a:t>
            </a:r>
            <a:r>
              <a:rPr lang="zh-TW" altLang="en-US"/>
              <a:t>章　多元線性迴歸</a:t>
            </a:r>
          </a:p>
        </p:txBody>
      </p:sp>
      <p:sp>
        <p:nvSpPr>
          <p:cNvPr id="3" name="副標題 2">
            <a:extLst>
              <a:ext uri="{FF2B5EF4-FFF2-40B4-BE49-F238E27FC236}">
                <a16:creationId xmlns:a16="http://schemas.microsoft.com/office/drawing/2014/main" xmlns="" id="{3D19E4F5-AE65-4314-AEBF-00502196B6D8}"/>
              </a:ext>
            </a:extLst>
          </p:cNvPr>
          <p:cNvSpPr>
            <a:spLocks noGrp="1"/>
          </p:cNvSpPr>
          <p:nvPr>
            <p:ph type="subTitle" idx="1"/>
          </p:nvPr>
        </p:nvSpPr>
        <p:spPr/>
        <p:txBody>
          <a:bodyPr/>
          <a:lstStyle/>
          <a:p>
            <a:pPr>
              <a:defRPr/>
            </a:pPr>
            <a:endParaRPr lang="zh-TW" altLang="en-US"/>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a:extLst>
              <a:ext uri="{FF2B5EF4-FFF2-40B4-BE49-F238E27FC236}">
                <a16:creationId xmlns:a16="http://schemas.microsoft.com/office/drawing/2014/main" xmlns="" id="{A0A01844-C981-4706-A507-45A9E4F04189}"/>
              </a:ext>
            </a:extLst>
          </p:cNvPr>
          <p:cNvSpPr>
            <a:spLocks noGrp="1" noChangeArrowheads="1"/>
          </p:cNvSpPr>
          <p:nvPr>
            <p:ph type="title"/>
          </p:nvPr>
        </p:nvSpPr>
        <p:spPr/>
        <p:txBody>
          <a:bodyPr/>
          <a:lstStyle/>
          <a:p>
            <a:r>
              <a:rPr lang="en-US" altLang="zh-TW"/>
              <a:t>5-4</a:t>
            </a:r>
            <a:r>
              <a:rPr lang="zh-TW" altLang="en-US"/>
              <a:t>　用標準化的數據再做一次機器學習</a:t>
            </a:r>
          </a:p>
        </p:txBody>
      </p:sp>
      <p:sp>
        <p:nvSpPr>
          <p:cNvPr id="13315" name="矩形 3">
            <a:extLst>
              <a:ext uri="{FF2B5EF4-FFF2-40B4-BE49-F238E27FC236}">
                <a16:creationId xmlns:a16="http://schemas.microsoft.com/office/drawing/2014/main" xmlns="" id="{66E95A21-7752-4B05-9142-6D57379FE9E4}"/>
              </a:ext>
            </a:extLst>
          </p:cNvPr>
          <p:cNvSpPr>
            <a:spLocks noChangeArrowheads="1"/>
          </p:cNvSpPr>
          <p:nvPr/>
        </p:nvSpPr>
        <p:spPr bwMode="auto">
          <a:xfrm>
            <a:off x="196850" y="2635250"/>
            <a:ext cx="8569325" cy="176847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dirty="0">
                <a:solidFill>
                  <a:schemeClr val="tx1"/>
                </a:solidFill>
              </a:rPr>
              <a:t>from </a:t>
            </a:r>
            <a:r>
              <a:rPr lang="en-US" altLang="zh-TW" sz="2400" b="0" dirty="0" err="1">
                <a:solidFill>
                  <a:schemeClr val="tx1"/>
                </a:solidFill>
              </a:rPr>
              <a:t>sklearn.preprocessing</a:t>
            </a:r>
            <a:r>
              <a:rPr lang="en-US" altLang="zh-TW" sz="2400" b="0" dirty="0">
                <a:solidFill>
                  <a:schemeClr val="tx1"/>
                </a:solidFill>
              </a:rPr>
              <a:t> import StandardScaler</a:t>
            </a:r>
            <a:endParaRPr lang="zh-TW" altLang="en-US" sz="2400" b="0" dirty="0">
              <a:solidFill>
                <a:schemeClr val="tx1"/>
              </a:solidFill>
            </a:endParaRPr>
          </a:p>
          <a:p>
            <a:r>
              <a:rPr lang="en-US" altLang="zh-TW" sz="2400" b="0" dirty="0">
                <a:solidFill>
                  <a:schemeClr val="tx1"/>
                </a:solidFill>
              </a:rPr>
              <a:t>from </a:t>
            </a:r>
            <a:r>
              <a:rPr lang="en-US" altLang="zh-TW" sz="2400" b="0" dirty="0" err="1">
                <a:solidFill>
                  <a:schemeClr val="tx1"/>
                </a:solidFill>
              </a:rPr>
              <a:t>sklearn.pipeline</a:t>
            </a:r>
            <a:r>
              <a:rPr lang="en-US" altLang="zh-TW" sz="2400" b="0" dirty="0">
                <a:solidFill>
                  <a:schemeClr val="tx1"/>
                </a:solidFill>
              </a:rPr>
              <a:t> import make_pipeline</a:t>
            </a:r>
            <a:endParaRPr lang="zh-TW" altLang="en-US" sz="2400" b="0" dirty="0">
              <a:solidFill>
                <a:schemeClr val="tx1"/>
              </a:solidFill>
            </a:endParaRPr>
          </a:p>
          <a:p>
            <a:r>
              <a:rPr lang="en-US" altLang="zh-TW" sz="2400" b="0" dirty="0" err="1">
                <a:solidFill>
                  <a:schemeClr val="tx1"/>
                </a:solidFill>
              </a:rPr>
              <a:t>model_pl</a:t>
            </a:r>
            <a:r>
              <a:rPr lang="en-US" altLang="zh-TW" sz="2400" b="0" dirty="0">
                <a:solidFill>
                  <a:schemeClr val="tx1"/>
                </a:solidFill>
              </a:rPr>
              <a:t> = make_pipeline(StandardScaler(), LinearRegression())</a:t>
            </a:r>
            <a:endParaRPr lang="zh-TW" altLang="en-US" sz="2400" b="0" dirty="0">
              <a:solidFill>
                <a:schemeClr val="tx1"/>
              </a:solidFill>
            </a:endParaRPr>
          </a:p>
          <a:p>
            <a:r>
              <a:rPr lang="en-US" altLang="zh-TW" sz="2400" b="0" dirty="0" err="1">
                <a:solidFill>
                  <a:schemeClr val="tx1"/>
                </a:solidFill>
              </a:rPr>
              <a:t>model_pl.fit</a:t>
            </a:r>
            <a:r>
              <a:rPr lang="en-US" altLang="zh-TW" sz="2400" b="0" dirty="0">
                <a:solidFill>
                  <a:schemeClr val="tx1"/>
                </a:solidFill>
              </a:rPr>
              <a:t>(X_train, y_train)</a:t>
            </a:r>
            <a:endParaRPr lang="zh-TW" altLang="en-US" sz="2400" b="0" i="1" dirty="0">
              <a:solidFill>
                <a:schemeClr val="tx1"/>
              </a:solidFill>
            </a:endParaRPr>
          </a:p>
        </p:txBody>
      </p:sp>
      <p:sp>
        <p:nvSpPr>
          <p:cNvPr id="8" name="內容版面配置區 2">
            <a:extLst>
              <a:ext uri="{FF2B5EF4-FFF2-40B4-BE49-F238E27FC236}">
                <a16:creationId xmlns:a16="http://schemas.microsoft.com/office/drawing/2014/main" xmlns="" id="{8C57E1A6-D657-4021-9A4F-2021F0690DC6}"/>
              </a:ext>
            </a:extLst>
          </p:cNvPr>
          <p:cNvSpPr>
            <a:spLocks noGrp="1"/>
          </p:cNvSpPr>
          <p:nvPr>
            <p:ph idx="1"/>
          </p:nvPr>
        </p:nvSpPr>
        <p:spPr>
          <a:xfrm>
            <a:off x="173038" y="1196975"/>
            <a:ext cx="8431212" cy="5400675"/>
          </a:xfrm>
        </p:spPr>
        <p:txBody>
          <a:bodyPr/>
          <a:lstStyle/>
          <a:p>
            <a:pPr>
              <a:defRPr/>
            </a:pPr>
            <a:r>
              <a:rPr lang="zh-TW" altLang="en-US" dirty="0"/>
              <a:t>範例</a:t>
            </a:r>
            <a:r>
              <a:rPr lang="en-US" altLang="zh-TW" dirty="0"/>
              <a:t>5-9</a:t>
            </a:r>
            <a:r>
              <a:rPr lang="zh-TW" altLang="en-US" dirty="0"/>
              <a:t>  用「管道器」連接「標準化轉換器」和「迴歸預測器」</a:t>
            </a:r>
            <a:endParaRPr lang="en-US" altLang="zh-TW" dirty="0"/>
          </a:p>
          <a:p>
            <a:pPr lvl="1">
              <a:defRPr/>
            </a:pPr>
            <a:r>
              <a:rPr lang="zh-TW" altLang="en-US" dirty="0"/>
              <a:t>程式碼</a:t>
            </a:r>
          </a:p>
        </p:txBody>
      </p:sp>
      <p:pic>
        <p:nvPicPr>
          <p:cNvPr id="13317" name="Picture 4">
            <a:extLst>
              <a:ext uri="{FF2B5EF4-FFF2-40B4-BE49-F238E27FC236}">
                <a16:creationId xmlns:a16="http://schemas.microsoft.com/office/drawing/2014/main" xmlns="" id="{7CF667B7-489B-4340-AD95-0246AF760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4403725"/>
            <a:ext cx="7686675" cy="2320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4E2F8452-07CB-4E9E-98F0-5AB1BC972391}"/>
              </a:ext>
            </a:extLst>
          </p:cNvPr>
          <p:cNvSpPr>
            <a:spLocks noGrp="1"/>
          </p:cNvSpPr>
          <p:nvPr>
            <p:ph idx="1"/>
          </p:nvPr>
        </p:nvSpPr>
        <p:spPr>
          <a:xfrm>
            <a:off x="227013" y="549275"/>
            <a:ext cx="8632825" cy="5400675"/>
          </a:xfrm>
        </p:spPr>
        <p:txBody>
          <a:bodyPr/>
          <a:lstStyle/>
          <a:p>
            <a:pPr>
              <a:defRPr/>
            </a:pPr>
            <a:r>
              <a:rPr lang="zh-TW" altLang="en-US" dirty="0"/>
              <a:t>範例</a:t>
            </a:r>
            <a:r>
              <a:rPr lang="en-US" altLang="zh-TW" dirty="0"/>
              <a:t>5-10  </a:t>
            </a:r>
            <a:r>
              <a:rPr lang="zh-TW" altLang="en-US" dirty="0"/>
              <a:t>取得範例</a:t>
            </a:r>
            <a:r>
              <a:rPr lang="en-US" altLang="zh-TW" dirty="0"/>
              <a:t>5-9 </a:t>
            </a:r>
            <a:r>
              <a:rPr lang="zh-TW" altLang="en-US" dirty="0"/>
              <a:t>的迴歸係數結果</a:t>
            </a:r>
            <a:endParaRPr lang="en-US" altLang="zh-TW" dirty="0"/>
          </a:p>
          <a:p>
            <a:pPr lvl="1" algn="l">
              <a:defRPr/>
            </a:pPr>
            <a:r>
              <a:rPr lang="zh-TW" altLang="en-US" dirty="0"/>
              <a:t>程式碼</a:t>
            </a:r>
          </a:p>
        </p:txBody>
      </p:sp>
      <p:sp>
        <p:nvSpPr>
          <p:cNvPr id="14339" name="矩形 3">
            <a:extLst>
              <a:ext uri="{FF2B5EF4-FFF2-40B4-BE49-F238E27FC236}">
                <a16:creationId xmlns:a16="http://schemas.microsoft.com/office/drawing/2014/main" xmlns="" id="{5885C701-A8DB-4F13-876C-8E7B71BA6237}"/>
              </a:ext>
            </a:extLst>
          </p:cNvPr>
          <p:cNvSpPr>
            <a:spLocks noChangeArrowheads="1"/>
          </p:cNvSpPr>
          <p:nvPr/>
        </p:nvSpPr>
        <p:spPr bwMode="auto">
          <a:xfrm>
            <a:off x="227013" y="1622425"/>
            <a:ext cx="5568950" cy="213836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cs typeface="Times New Roman" panose="02020603050405020304" pitchFamily="18" charset="0"/>
              </a:rPr>
              <a:t>reg = model_pl.named_steps['linearregression']</a:t>
            </a:r>
            <a:endParaRPr lang="zh-TW" altLang="en-US" sz="2400" b="0">
              <a:solidFill>
                <a:schemeClr val="tx1"/>
              </a:solidFill>
              <a:cs typeface="Times New Roman" panose="02020603050405020304" pitchFamily="18" charset="0"/>
            </a:endParaRPr>
          </a:p>
          <a:p>
            <a:r>
              <a:rPr lang="en-US" altLang="zh-TW" sz="2400" b="0">
                <a:solidFill>
                  <a:schemeClr val="tx1"/>
                </a:solidFill>
                <a:cs typeface="Times New Roman" panose="02020603050405020304" pitchFamily="18" charset="0"/>
              </a:rPr>
              <a:t>pd.DataFrame(zip(X.columns, reg.coef_), columns=['</a:t>
            </a:r>
            <a:r>
              <a:rPr lang="zh-TW" altLang="en-US" sz="2400" b="0">
                <a:solidFill>
                  <a:schemeClr val="tx1"/>
                </a:solidFill>
                <a:cs typeface="Times New Roman" panose="02020603050405020304" pitchFamily="18" charset="0"/>
              </a:rPr>
              <a:t>變數</a:t>
            </a:r>
            <a:r>
              <a:rPr lang="en-US" altLang="zh-TW" sz="2400" b="0">
                <a:solidFill>
                  <a:schemeClr val="tx1"/>
                </a:solidFill>
                <a:cs typeface="Times New Roman" panose="02020603050405020304" pitchFamily="18" charset="0"/>
              </a:rPr>
              <a:t>','</a:t>
            </a:r>
            <a:r>
              <a:rPr lang="zh-TW" altLang="en-US" sz="2400" b="0">
                <a:solidFill>
                  <a:schemeClr val="tx1"/>
                </a:solidFill>
                <a:cs typeface="Times New Roman" panose="02020603050405020304" pitchFamily="18" charset="0"/>
              </a:rPr>
              <a:t>係數</a:t>
            </a:r>
            <a:r>
              <a:rPr lang="en-US" altLang="zh-TW" sz="2400" b="0">
                <a:solidFill>
                  <a:schemeClr val="tx1"/>
                </a:solidFill>
                <a:cs typeface="Times New Roman" panose="02020603050405020304" pitchFamily="18" charset="0"/>
              </a:rPr>
              <a:t>']).\</a:t>
            </a:r>
            <a:endParaRPr lang="zh-TW" altLang="en-US" sz="2400" b="0">
              <a:solidFill>
                <a:schemeClr val="tx1"/>
              </a:solidFill>
              <a:cs typeface="Times New Roman" panose="02020603050405020304" pitchFamily="18" charset="0"/>
            </a:endParaRPr>
          </a:p>
          <a:p>
            <a:r>
              <a:rPr lang="en-US" altLang="zh-TW" sz="2400" b="0">
                <a:solidFill>
                  <a:schemeClr val="tx1"/>
                </a:solidFill>
                <a:cs typeface="Times New Roman" panose="02020603050405020304" pitchFamily="18" charset="0"/>
              </a:rPr>
              <a:t>sort_values(by='</a:t>
            </a:r>
            <a:r>
              <a:rPr lang="zh-TW" altLang="en-US" sz="2400" b="0">
                <a:solidFill>
                  <a:schemeClr val="tx1"/>
                </a:solidFill>
                <a:cs typeface="Times New Roman" panose="02020603050405020304" pitchFamily="18" charset="0"/>
              </a:rPr>
              <a:t>係數</a:t>
            </a:r>
            <a:r>
              <a:rPr lang="en-US" altLang="zh-TW" sz="2400" b="0">
                <a:solidFill>
                  <a:schemeClr val="tx1"/>
                </a:solidFill>
                <a:cs typeface="Times New Roman" panose="02020603050405020304" pitchFamily="18" charset="0"/>
              </a:rPr>
              <a:t>', ascending=False)</a:t>
            </a:r>
            <a:endParaRPr lang="zh-TW" altLang="en-US" sz="2400" b="0">
              <a:solidFill>
                <a:schemeClr val="tx1"/>
              </a:solidFill>
              <a:cs typeface="Times New Roman" panose="02020603050405020304" pitchFamily="18" charset="0"/>
            </a:endParaRPr>
          </a:p>
        </p:txBody>
      </p:sp>
      <p:pic>
        <p:nvPicPr>
          <p:cNvPr id="14340" name="Picture 4">
            <a:extLst>
              <a:ext uri="{FF2B5EF4-FFF2-40B4-BE49-F238E27FC236}">
                <a16:creationId xmlns:a16="http://schemas.microsoft.com/office/drawing/2014/main" xmlns="" id="{D1F8BAB2-8212-4710-90B1-6ADC811AA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975" y="1125538"/>
            <a:ext cx="2643188" cy="527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9368FE89-1A4F-4AE6-816D-627C0139F2BA}"/>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5-12  </a:t>
            </a:r>
            <a:r>
              <a:rPr lang="zh-TW" altLang="en-US" dirty="0"/>
              <a:t>進行訓練集資料的預測</a:t>
            </a:r>
            <a:endParaRPr lang="en-US" altLang="zh-TW" dirty="0"/>
          </a:p>
          <a:p>
            <a:pPr lvl="1">
              <a:defRPr/>
            </a:pPr>
            <a:r>
              <a:rPr lang="zh-TW" altLang="en-US" dirty="0"/>
              <a:t>程式碼</a:t>
            </a:r>
          </a:p>
        </p:txBody>
      </p:sp>
      <p:sp>
        <p:nvSpPr>
          <p:cNvPr id="15363" name="矩形 3">
            <a:extLst>
              <a:ext uri="{FF2B5EF4-FFF2-40B4-BE49-F238E27FC236}">
                <a16:creationId xmlns:a16="http://schemas.microsoft.com/office/drawing/2014/main" xmlns="" id="{C6C0F462-6973-42BA-A142-E52DB4A3CA44}"/>
              </a:ext>
            </a:extLst>
          </p:cNvPr>
          <p:cNvSpPr>
            <a:spLocks noChangeArrowheads="1"/>
          </p:cNvSpPr>
          <p:nvPr/>
        </p:nvSpPr>
        <p:spPr bwMode="auto">
          <a:xfrm>
            <a:off x="231775" y="1989138"/>
            <a:ext cx="8569325" cy="287655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y_pred = model_pl.predict(X_test)</a:t>
            </a:r>
          </a:p>
          <a:p>
            <a:endParaRPr lang="zh-TW" altLang="en-US" sz="2400" b="0">
              <a:solidFill>
                <a:schemeClr val="tx1"/>
              </a:solidFill>
            </a:endParaRPr>
          </a:p>
          <a:p>
            <a:r>
              <a:rPr lang="en-US" altLang="zh-TW" sz="2400" b="0">
                <a:solidFill>
                  <a:schemeClr val="tx1"/>
                </a:solidFill>
              </a:rPr>
              <a:t>from sklearn.metrics import mean_squared_error, mean_absolute_error, r2_score</a:t>
            </a:r>
            <a:endParaRPr lang="zh-TW" altLang="en-US" sz="2400" b="0">
              <a:solidFill>
                <a:schemeClr val="tx1"/>
              </a:solidFill>
            </a:endParaRPr>
          </a:p>
          <a:p>
            <a:r>
              <a:rPr lang="en-US" altLang="zh-TW" sz="2400" b="0">
                <a:solidFill>
                  <a:schemeClr val="tx1"/>
                </a:solidFill>
              </a:rPr>
              <a:t>print('Mean Squred Error:',mean_squared_error(y_test, y_pred))</a:t>
            </a:r>
            <a:endParaRPr lang="zh-TW" altLang="en-US" sz="2400" b="0">
              <a:solidFill>
                <a:schemeClr val="tx1"/>
              </a:solidFill>
            </a:endParaRPr>
          </a:p>
          <a:p>
            <a:r>
              <a:rPr lang="en-US" altLang="zh-TW" sz="2400" b="0">
                <a:solidFill>
                  <a:schemeClr val="tx1"/>
                </a:solidFill>
              </a:rPr>
              <a:t>print('Mean Absolute Error:', mean_absolute_error(y_test, y_pred))</a:t>
            </a:r>
            <a:endParaRPr lang="zh-TW" altLang="en-US" sz="2400" b="0">
              <a:solidFill>
                <a:schemeClr val="tx1"/>
              </a:solidFill>
            </a:endParaRPr>
          </a:p>
          <a:p>
            <a:r>
              <a:rPr lang="en-US" altLang="zh-TW" sz="2400" b="0">
                <a:solidFill>
                  <a:schemeClr val="tx1"/>
                </a:solidFill>
              </a:rPr>
              <a:t>print('R2 Score:', r2_score(y_test, y_pred))</a:t>
            </a:r>
            <a:endParaRPr lang="zh-TW" altLang="en-US" sz="2400" b="0">
              <a:solidFill>
                <a:schemeClr val="tx1"/>
              </a:solidFill>
            </a:endParaRPr>
          </a:p>
        </p:txBody>
      </p:sp>
      <p:pic>
        <p:nvPicPr>
          <p:cNvPr id="15364" name="Picture 5">
            <a:extLst>
              <a:ext uri="{FF2B5EF4-FFF2-40B4-BE49-F238E27FC236}">
                <a16:creationId xmlns:a16="http://schemas.microsoft.com/office/drawing/2014/main" xmlns="" id="{42892313-2E4B-4A8B-8248-4E7D29730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763" y="4865688"/>
            <a:ext cx="5832475" cy="15875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18FE8149-D141-4E5B-91CE-7DF6C78F5FCA}"/>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5-13  </a:t>
            </a:r>
            <a:r>
              <a:rPr lang="zh-TW" altLang="en-US" dirty="0"/>
              <a:t>取第一筆資料的實際</a:t>
            </a:r>
            <a:r>
              <a:rPr lang="en-US" altLang="zh-TW" dirty="0"/>
              <a:t>y</a:t>
            </a:r>
            <a:r>
              <a:rPr lang="zh-TW" altLang="en-US" dirty="0"/>
              <a:t>值</a:t>
            </a:r>
            <a:endParaRPr lang="en-US" altLang="zh-TW" dirty="0"/>
          </a:p>
          <a:p>
            <a:pPr lvl="1">
              <a:defRPr/>
            </a:pPr>
            <a:r>
              <a:rPr lang="zh-TW" altLang="en-US" dirty="0"/>
              <a:t>程式碼</a:t>
            </a:r>
          </a:p>
        </p:txBody>
      </p:sp>
      <p:sp>
        <p:nvSpPr>
          <p:cNvPr id="16387" name="矩形 3">
            <a:extLst>
              <a:ext uri="{FF2B5EF4-FFF2-40B4-BE49-F238E27FC236}">
                <a16:creationId xmlns:a16="http://schemas.microsoft.com/office/drawing/2014/main" xmlns="" id="{1060C428-8D7D-40ED-A9E8-7A3E35E61787}"/>
              </a:ext>
            </a:extLst>
          </p:cNvPr>
          <p:cNvSpPr>
            <a:spLocks noChangeArrowheads="1"/>
          </p:cNvSpPr>
          <p:nvPr/>
        </p:nvSpPr>
        <p:spPr bwMode="auto">
          <a:xfrm>
            <a:off x="223838" y="1989138"/>
            <a:ext cx="8569325" cy="7223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dirty="0" err="1">
                <a:solidFill>
                  <a:schemeClr val="tx1"/>
                </a:solidFill>
                <a:cs typeface="Times New Roman" panose="02020603050405020304" pitchFamily="18" charset="0"/>
              </a:rPr>
              <a:t>y_train.iloc</a:t>
            </a:r>
            <a:r>
              <a:rPr lang="en-US" altLang="zh-TW" sz="2800" b="0" dirty="0">
                <a:solidFill>
                  <a:schemeClr val="tx1"/>
                </a:solidFill>
                <a:cs typeface="Times New Roman" panose="02020603050405020304" pitchFamily="18" charset="0"/>
              </a:rPr>
              <a:t>[0]</a:t>
            </a:r>
            <a:endParaRPr lang="zh-TW" altLang="en-US" sz="2800" b="0" i="1" dirty="0">
              <a:solidFill>
                <a:schemeClr val="tx1"/>
              </a:solidFill>
            </a:endParaRPr>
          </a:p>
        </p:txBody>
      </p:sp>
      <p:pic>
        <p:nvPicPr>
          <p:cNvPr id="16388" name="Picture 4">
            <a:extLst>
              <a:ext uri="{FF2B5EF4-FFF2-40B4-BE49-F238E27FC236}">
                <a16:creationId xmlns:a16="http://schemas.microsoft.com/office/drawing/2014/main" xmlns="" id="{87FA6AEB-F722-4C12-B991-AF4AF30C8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8" y="3189288"/>
            <a:ext cx="2778125" cy="11636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4F2AEB11-C311-4288-B470-79AA40521667}"/>
              </a:ext>
            </a:extLst>
          </p:cNvPr>
          <p:cNvSpPr>
            <a:spLocks noGrp="1"/>
          </p:cNvSpPr>
          <p:nvPr>
            <p:ph idx="1"/>
          </p:nvPr>
        </p:nvSpPr>
        <p:spPr>
          <a:xfrm>
            <a:off x="139700" y="981075"/>
            <a:ext cx="8632825" cy="5400675"/>
          </a:xfrm>
        </p:spPr>
        <p:txBody>
          <a:bodyPr/>
          <a:lstStyle/>
          <a:p>
            <a:pPr>
              <a:defRPr/>
            </a:pPr>
            <a:r>
              <a:rPr lang="zh-TW" altLang="en-US" dirty="0"/>
              <a:t>範例</a:t>
            </a:r>
            <a:r>
              <a:rPr lang="en-US" altLang="zh-TW" dirty="0"/>
              <a:t>5-14  </a:t>
            </a:r>
            <a:r>
              <a:rPr lang="zh-TW" altLang="en-US" dirty="0"/>
              <a:t>第一筆資料的預測結果</a:t>
            </a:r>
            <a:endParaRPr lang="en-US" altLang="zh-TW" dirty="0"/>
          </a:p>
          <a:p>
            <a:pPr lvl="1">
              <a:defRPr/>
            </a:pPr>
            <a:r>
              <a:rPr lang="zh-TW" altLang="en-US" dirty="0"/>
              <a:t>程式碼</a:t>
            </a:r>
          </a:p>
        </p:txBody>
      </p:sp>
      <p:sp>
        <p:nvSpPr>
          <p:cNvPr id="17411" name="矩形 3">
            <a:extLst>
              <a:ext uri="{FF2B5EF4-FFF2-40B4-BE49-F238E27FC236}">
                <a16:creationId xmlns:a16="http://schemas.microsoft.com/office/drawing/2014/main" xmlns="" id="{B74E067B-0C85-4AD2-8EA9-1444AD45211D}"/>
              </a:ext>
            </a:extLst>
          </p:cNvPr>
          <p:cNvSpPr>
            <a:spLocks noChangeArrowheads="1"/>
          </p:cNvSpPr>
          <p:nvPr/>
        </p:nvSpPr>
        <p:spPr bwMode="auto">
          <a:xfrm>
            <a:off x="223838" y="2060575"/>
            <a:ext cx="8569325" cy="7223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model_pl.predict(X_train.iloc[[0]])</a:t>
            </a:r>
            <a:endParaRPr lang="zh-TW" altLang="en-US" sz="2800" b="0">
              <a:solidFill>
                <a:schemeClr val="tx1"/>
              </a:solidFill>
            </a:endParaRPr>
          </a:p>
        </p:txBody>
      </p:sp>
      <p:pic>
        <p:nvPicPr>
          <p:cNvPr id="17412" name="Picture 5">
            <a:extLst>
              <a:ext uri="{FF2B5EF4-FFF2-40B4-BE49-F238E27FC236}">
                <a16:creationId xmlns:a16="http://schemas.microsoft.com/office/drawing/2014/main" xmlns="" id="{4EDA1D3B-20C5-4415-BFB3-0E3DCEFE5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38" y="3213100"/>
            <a:ext cx="4622800" cy="14335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a:extLst>
              <a:ext uri="{FF2B5EF4-FFF2-40B4-BE49-F238E27FC236}">
                <a16:creationId xmlns:a16="http://schemas.microsoft.com/office/drawing/2014/main" xmlns="" id="{2BE4EE48-320F-4149-B0E0-971F26C006FF}"/>
              </a:ext>
            </a:extLst>
          </p:cNvPr>
          <p:cNvSpPr>
            <a:spLocks noGrp="1" noChangeArrowheads="1"/>
          </p:cNvSpPr>
          <p:nvPr>
            <p:ph type="title"/>
          </p:nvPr>
        </p:nvSpPr>
        <p:spPr/>
        <p:txBody>
          <a:bodyPr/>
          <a:lstStyle/>
          <a:p>
            <a:r>
              <a:rPr lang="en-US" altLang="zh-TW"/>
              <a:t>5-7</a:t>
            </a:r>
            <a:r>
              <a:rPr lang="zh-TW" altLang="en-US"/>
              <a:t>　不同欄位的實驗</a:t>
            </a:r>
          </a:p>
        </p:txBody>
      </p:sp>
      <p:sp>
        <p:nvSpPr>
          <p:cNvPr id="18435" name="矩形 3">
            <a:extLst>
              <a:ext uri="{FF2B5EF4-FFF2-40B4-BE49-F238E27FC236}">
                <a16:creationId xmlns:a16="http://schemas.microsoft.com/office/drawing/2014/main" xmlns="" id="{65EB2B85-2C32-4163-A67E-2400AD321E8A}"/>
              </a:ext>
            </a:extLst>
          </p:cNvPr>
          <p:cNvSpPr>
            <a:spLocks noChangeArrowheads="1"/>
          </p:cNvSpPr>
          <p:nvPr/>
        </p:nvSpPr>
        <p:spPr bwMode="auto">
          <a:xfrm>
            <a:off x="163513" y="2205038"/>
            <a:ext cx="8440737" cy="43529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from sklearn.compose import ColumnTransformer</a:t>
            </a:r>
            <a:endParaRPr lang="zh-TW" altLang="en-US" sz="2400" b="0">
              <a:solidFill>
                <a:schemeClr val="tx1"/>
              </a:solidFill>
            </a:endParaRPr>
          </a:p>
          <a:p>
            <a:r>
              <a:rPr lang="en-US" altLang="zh-TW" sz="2400" b="0">
                <a:solidFill>
                  <a:schemeClr val="tx1"/>
                </a:solidFill>
              </a:rPr>
              <a:t>data_pl = ColumnTransformer([</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('column_sel',StandardScaler(),X.columns[:3])</a:t>
            </a:r>
            <a:endParaRPr lang="zh-TW" altLang="en-US" sz="2400" b="0">
              <a:solidFill>
                <a:schemeClr val="tx1"/>
              </a:solidFill>
            </a:endParaRPr>
          </a:p>
          <a:p>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model_pl = make_pipeline(data_pl, LinearRegression())</a:t>
            </a:r>
            <a:endParaRPr lang="zh-TW" altLang="en-US" sz="2400" b="0">
              <a:solidFill>
                <a:schemeClr val="tx1"/>
              </a:solidFill>
            </a:endParaRPr>
          </a:p>
          <a:p>
            <a:r>
              <a:rPr lang="en-US" altLang="zh-TW" sz="2400" b="0">
                <a:solidFill>
                  <a:schemeClr val="tx1"/>
                </a:solidFill>
              </a:rPr>
              <a:t>model_pl.fit(X_train, y_train)</a:t>
            </a:r>
            <a:endParaRPr lang="zh-TW" altLang="en-US" sz="2400" b="0">
              <a:solidFill>
                <a:schemeClr val="tx1"/>
              </a:solidFill>
            </a:endParaRPr>
          </a:p>
          <a:p>
            <a:r>
              <a:rPr lang="en-US" altLang="zh-TW" sz="2400" b="0">
                <a:solidFill>
                  <a:schemeClr val="tx1"/>
                </a:solidFill>
              </a:rPr>
              <a:t>y_pred = model_pl.predict(X_test)</a:t>
            </a:r>
            <a:endParaRPr lang="zh-TW" altLang="en-US" sz="2400" b="0">
              <a:solidFill>
                <a:schemeClr val="tx1"/>
              </a:solidFill>
            </a:endParaRPr>
          </a:p>
          <a:p>
            <a:r>
              <a:rPr lang="en-US" altLang="zh-TW" sz="2400" b="0">
                <a:solidFill>
                  <a:schemeClr val="tx1"/>
                </a:solidFill>
              </a:rPr>
              <a:t>print('Mean Squred Error:',mean_squared_error(y_test, y_pred))</a:t>
            </a:r>
            <a:endParaRPr lang="zh-TW" altLang="en-US" sz="2400" b="0">
              <a:solidFill>
                <a:schemeClr val="tx1"/>
              </a:solidFill>
            </a:endParaRPr>
          </a:p>
          <a:p>
            <a:r>
              <a:rPr lang="en-US" altLang="zh-TW" sz="2400" b="0">
                <a:solidFill>
                  <a:schemeClr val="tx1"/>
                </a:solidFill>
              </a:rPr>
              <a:t>print('Mean Absolute Error:', mean_absolute_error(y_test, y_pred))</a:t>
            </a:r>
            <a:endParaRPr lang="zh-TW" altLang="en-US" sz="2400" b="0">
              <a:solidFill>
                <a:schemeClr val="tx1"/>
              </a:solidFill>
            </a:endParaRPr>
          </a:p>
          <a:p>
            <a:r>
              <a:rPr lang="en-US" altLang="zh-TW" sz="2400" b="0">
                <a:solidFill>
                  <a:schemeClr val="tx1"/>
                </a:solidFill>
              </a:rPr>
              <a:t>print('R2 Score:', r2_score(y_test, y_pred))</a:t>
            </a:r>
            <a:r>
              <a:rPr lang="zh-TW" altLang="en-US" sz="2400" b="0">
                <a:solidFill>
                  <a:schemeClr val="tx1"/>
                </a:solidFill>
              </a:rPr>
              <a:t>􀁇􀀋􀀕􀀌</a:t>
            </a:r>
            <a:endParaRPr lang="zh-TW" altLang="en-US" sz="2400" b="0" i="1">
              <a:solidFill>
                <a:schemeClr val="tx1"/>
              </a:solidFill>
            </a:endParaRPr>
          </a:p>
        </p:txBody>
      </p:sp>
      <p:sp>
        <p:nvSpPr>
          <p:cNvPr id="8" name="內容版面配置區 2">
            <a:extLst>
              <a:ext uri="{FF2B5EF4-FFF2-40B4-BE49-F238E27FC236}">
                <a16:creationId xmlns:a16="http://schemas.microsoft.com/office/drawing/2014/main" xmlns="" id="{79C8B3F3-DC16-48F4-91A6-BAC2F81F0901}"/>
              </a:ext>
            </a:extLst>
          </p:cNvPr>
          <p:cNvSpPr>
            <a:spLocks noGrp="1"/>
          </p:cNvSpPr>
          <p:nvPr>
            <p:ph idx="1"/>
          </p:nvPr>
        </p:nvSpPr>
        <p:spPr>
          <a:xfrm>
            <a:off x="173038" y="1196975"/>
            <a:ext cx="8431212" cy="5400675"/>
          </a:xfrm>
        </p:spPr>
        <p:txBody>
          <a:bodyPr/>
          <a:lstStyle/>
          <a:p>
            <a:pPr>
              <a:defRPr/>
            </a:pPr>
            <a:r>
              <a:rPr lang="zh-TW" altLang="en-US" dirty="0"/>
              <a:t>範例</a:t>
            </a:r>
            <a:r>
              <a:rPr lang="en-US" altLang="zh-TW" dirty="0"/>
              <a:t>5-15  </a:t>
            </a:r>
            <a:r>
              <a:rPr lang="zh-TW" altLang="en-US" dirty="0"/>
              <a:t>挑選前三個欄位進行預測</a:t>
            </a:r>
            <a:endParaRPr lang="en-US" altLang="zh-TW" dirty="0"/>
          </a:p>
          <a:p>
            <a:pPr lvl="1">
              <a:defRPr/>
            </a:pPr>
            <a:r>
              <a:rPr lang="zh-TW" altLang="en-US" dirty="0"/>
              <a:t>程式碼</a:t>
            </a:r>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
            <a:extLst>
              <a:ext uri="{FF2B5EF4-FFF2-40B4-BE49-F238E27FC236}">
                <a16:creationId xmlns:a16="http://schemas.microsoft.com/office/drawing/2014/main" xmlns="" id="{9C22FB3D-631D-4C26-9D91-863EE863D7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2420938"/>
            <a:ext cx="7600950" cy="20161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BBB882B6-38C7-4C71-AB1C-DAA82EF9C39A}"/>
              </a:ext>
            </a:extLst>
          </p:cNvPr>
          <p:cNvSpPr>
            <a:spLocks noGrp="1"/>
          </p:cNvSpPr>
          <p:nvPr>
            <p:ph idx="1"/>
          </p:nvPr>
        </p:nvSpPr>
        <p:spPr>
          <a:xfrm>
            <a:off x="141288" y="476250"/>
            <a:ext cx="8632825" cy="5400675"/>
          </a:xfrm>
        </p:spPr>
        <p:txBody>
          <a:bodyPr/>
          <a:lstStyle/>
          <a:p>
            <a:pPr>
              <a:defRPr/>
            </a:pPr>
            <a:r>
              <a:rPr lang="zh-TW" altLang="en-US" dirty="0"/>
              <a:t>範例</a:t>
            </a:r>
            <a:r>
              <a:rPr lang="en-US" altLang="zh-TW" dirty="0"/>
              <a:t>5-16  </a:t>
            </a:r>
            <a:r>
              <a:rPr lang="zh-TW" altLang="en-US" dirty="0"/>
              <a:t>取</a:t>
            </a:r>
            <a:r>
              <a:rPr lang="en-US" altLang="zh-TW" dirty="0"/>
              <a:t>LSTAT </a:t>
            </a:r>
            <a:r>
              <a:rPr lang="zh-TW" altLang="en-US" dirty="0"/>
              <a:t>欄位進行預測</a:t>
            </a:r>
            <a:endParaRPr lang="en-US" altLang="zh-TW" dirty="0"/>
          </a:p>
          <a:p>
            <a:pPr lvl="1">
              <a:defRPr/>
            </a:pPr>
            <a:r>
              <a:rPr lang="zh-TW" altLang="en-US" dirty="0"/>
              <a:t>程式碼</a:t>
            </a:r>
          </a:p>
        </p:txBody>
      </p:sp>
      <p:sp>
        <p:nvSpPr>
          <p:cNvPr id="20483" name="矩形 3">
            <a:extLst>
              <a:ext uri="{FF2B5EF4-FFF2-40B4-BE49-F238E27FC236}">
                <a16:creationId xmlns:a16="http://schemas.microsoft.com/office/drawing/2014/main" xmlns="" id="{61E1576A-8E84-4FAB-8350-7947BF14F8C5}"/>
              </a:ext>
            </a:extLst>
          </p:cNvPr>
          <p:cNvSpPr>
            <a:spLocks noChangeArrowheads="1"/>
          </p:cNvSpPr>
          <p:nvPr/>
        </p:nvSpPr>
        <p:spPr bwMode="auto">
          <a:xfrm>
            <a:off x="204788" y="1484313"/>
            <a:ext cx="8569325" cy="367665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data_pl = ColumnTransformer([</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('column_sel','passthrough',['LSTAT'])</a:t>
            </a:r>
            <a:endParaRPr lang="zh-TW" altLang="en-US" sz="2400" b="0">
              <a:solidFill>
                <a:schemeClr val="tx1"/>
              </a:solidFill>
            </a:endParaRPr>
          </a:p>
          <a:p>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model_pl = make_pipeline(data_pl, LinearRegression())</a:t>
            </a:r>
            <a:endParaRPr lang="zh-TW" altLang="en-US" sz="2400" b="0">
              <a:solidFill>
                <a:schemeClr val="tx1"/>
              </a:solidFill>
            </a:endParaRPr>
          </a:p>
          <a:p>
            <a:r>
              <a:rPr lang="en-US" altLang="zh-TW" sz="2400" b="0">
                <a:solidFill>
                  <a:schemeClr val="tx1"/>
                </a:solidFill>
              </a:rPr>
              <a:t>model_pl.fit(X_train, y_train)</a:t>
            </a:r>
            <a:endParaRPr lang="zh-TW" altLang="en-US" sz="2400" b="0">
              <a:solidFill>
                <a:schemeClr val="tx1"/>
              </a:solidFill>
            </a:endParaRPr>
          </a:p>
          <a:p>
            <a:r>
              <a:rPr lang="en-US" altLang="zh-TW" sz="2400" b="0">
                <a:solidFill>
                  <a:schemeClr val="tx1"/>
                </a:solidFill>
              </a:rPr>
              <a:t>y_pred = model_pl.predict(X_test)</a:t>
            </a:r>
            <a:endParaRPr lang="zh-TW" altLang="en-US" sz="2400" b="0">
              <a:solidFill>
                <a:schemeClr val="tx1"/>
              </a:solidFill>
            </a:endParaRPr>
          </a:p>
          <a:p>
            <a:r>
              <a:rPr lang="en-US" altLang="zh-TW" sz="2400" b="0">
                <a:solidFill>
                  <a:schemeClr val="tx1"/>
                </a:solidFill>
              </a:rPr>
              <a:t>print('Mean Squred Error:',mean_squared_error(y_test, y_pred))</a:t>
            </a:r>
            <a:endParaRPr lang="zh-TW" altLang="en-US" sz="2400" b="0">
              <a:solidFill>
                <a:schemeClr val="tx1"/>
              </a:solidFill>
            </a:endParaRPr>
          </a:p>
          <a:p>
            <a:r>
              <a:rPr lang="en-US" altLang="zh-TW" sz="2400" b="0">
                <a:solidFill>
                  <a:schemeClr val="tx1"/>
                </a:solidFill>
              </a:rPr>
              <a:t>print('Mean Absolute Error:', mean_absolute_error(y_test, y_pred))</a:t>
            </a:r>
            <a:endParaRPr lang="zh-TW" altLang="en-US" sz="2400" b="0">
              <a:solidFill>
                <a:schemeClr val="tx1"/>
              </a:solidFill>
            </a:endParaRPr>
          </a:p>
          <a:p>
            <a:r>
              <a:rPr lang="en-US" altLang="zh-TW" sz="2400" b="0">
                <a:solidFill>
                  <a:schemeClr val="tx1"/>
                </a:solidFill>
              </a:rPr>
              <a:t>print('R2 Score:', r2_score(y_test, y_pred))</a:t>
            </a:r>
            <a:r>
              <a:rPr lang="zh-TW" altLang="en-US" sz="2400" b="0">
                <a:solidFill>
                  <a:schemeClr val="tx1"/>
                </a:solidFill>
              </a:rPr>
              <a:t>􀁒</a:t>
            </a:r>
            <a:r>
              <a:rPr lang="zh-TW" altLang="en-US" sz="2800" b="0">
                <a:solidFill>
                  <a:schemeClr val="tx1"/>
                </a:solidFill>
              </a:rPr>
              <a:t>􀁘􀁑􀁇􀀋􀀕􀀌</a:t>
            </a:r>
            <a:endParaRPr lang="zh-TW" altLang="en-US" sz="2800" b="0" i="1">
              <a:solidFill>
                <a:schemeClr val="tx1"/>
              </a:solidFill>
            </a:endParaRPr>
          </a:p>
        </p:txBody>
      </p:sp>
      <p:pic>
        <p:nvPicPr>
          <p:cNvPr id="20484" name="Picture 5">
            <a:extLst>
              <a:ext uri="{FF2B5EF4-FFF2-40B4-BE49-F238E27FC236}">
                <a16:creationId xmlns:a16="http://schemas.microsoft.com/office/drawing/2014/main" xmlns="" id="{E283ED59-4EC2-4ECD-9D6C-D9AF6ED71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5037138"/>
            <a:ext cx="5184775" cy="14605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89F7F9FF-DA20-4CDF-83D2-6A86046BFDA6}"/>
              </a:ext>
            </a:extLst>
          </p:cNvPr>
          <p:cNvSpPr>
            <a:spLocks noGrp="1"/>
          </p:cNvSpPr>
          <p:nvPr>
            <p:ph idx="1"/>
          </p:nvPr>
        </p:nvSpPr>
        <p:spPr>
          <a:xfrm>
            <a:off x="173038" y="692150"/>
            <a:ext cx="8632825" cy="5400675"/>
          </a:xfrm>
        </p:spPr>
        <p:txBody>
          <a:bodyPr/>
          <a:lstStyle/>
          <a:p>
            <a:pPr>
              <a:defRPr/>
            </a:pPr>
            <a:r>
              <a:rPr lang="zh-TW" altLang="en-US" dirty="0"/>
              <a:t>範例</a:t>
            </a:r>
            <a:r>
              <a:rPr lang="en-US" altLang="zh-TW" dirty="0"/>
              <a:t>5-17  </a:t>
            </a:r>
            <a:r>
              <a:rPr lang="zh-TW" altLang="en-US" dirty="0"/>
              <a:t>繪製</a:t>
            </a:r>
            <a:r>
              <a:rPr lang="en-US" altLang="zh-TW" dirty="0"/>
              <a:t>LSTAT</a:t>
            </a:r>
            <a:r>
              <a:rPr lang="zh-TW" altLang="en-US" dirty="0"/>
              <a:t>欄位直方圖和進行</a:t>
            </a:r>
            <a:r>
              <a:rPr lang="en-US" altLang="zh-TW" dirty="0"/>
              <a:t>log</a:t>
            </a:r>
            <a:r>
              <a:rPr lang="zh-TW" altLang="en-US" dirty="0"/>
              <a:t>後的直方圖</a:t>
            </a:r>
            <a:endParaRPr lang="en-US" altLang="zh-TW" dirty="0"/>
          </a:p>
          <a:p>
            <a:pPr lvl="1">
              <a:defRPr/>
            </a:pPr>
            <a:r>
              <a:rPr lang="zh-TW" altLang="en-US" dirty="0"/>
              <a:t>程式碼</a:t>
            </a:r>
          </a:p>
        </p:txBody>
      </p:sp>
      <p:sp>
        <p:nvSpPr>
          <p:cNvPr id="21507" name="矩形 3">
            <a:extLst>
              <a:ext uri="{FF2B5EF4-FFF2-40B4-BE49-F238E27FC236}">
                <a16:creationId xmlns:a16="http://schemas.microsoft.com/office/drawing/2014/main" xmlns="" id="{E4E84746-718A-4A92-8038-2403A38FE803}"/>
              </a:ext>
            </a:extLst>
          </p:cNvPr>
          <p:cNvSpPr>
            <a:spLocks noChangeArrowheads="1"/>
          </p:cNvSpPr>
          <p:nvPr/>
        </p:nvSpPr>
        <p:spPr bwMode="auto">
          <a:xfrm>
            <a:off x="233363" y="2276475"/>
            <a:ext cx="8569325" cy="256857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dirty="0">
                <a:solidFill>
                  <a:schemeClr val="tx1"/>
                </a:solidFill>
              </a:rPr>
              <a:t>fig, axes = </a:t>
            </a:r>
            <a:r>
              <a:rPr lang="en-US" altLang="zh-TW" sz="2400" b="0" dirty="0" err="1">
                <a:solidFill>
                  <a:schemeClr val="tx1"/>
                </a:solidFill>
              </a:rPr>
              <a:t>plt.subplots</a:t>
            </a:r>
            <a:r>
              <a:rPr lang="en-US" altLang="zh-TW" sz="2400" b="0" dirty="0">
                <a:solidFill>
                  <a:schemeClr val="tx1"/>
                </a:solidFill>
              </a:rPr>
              <a:t>(1, 2, </a:t>
            </a:r>
            <a:r>
              <a:rPr lang="en-US" altLang="zh-TW" sz="2400" b="0" dirty="0" err="1">
                <a:solidFill>
                  <a:schemeClr val="tx1"/>
                </a:solidFill>
              </a:rPr>
              <a:t>figsize</a:t>
            </a:r>
            <a:r>
              <a:rPr lang="en-US" altLang="zh-TW" sz="2400" b="0" dirty="0">
                <a:solidFill>
                  <a:schemeClr val="tx1"/>
                </a:solidFill>
              </a:rPr>
              <a:t>=(8,3))</a:t>
            </a:r>
            <a:endParaRPr lang="zh-TW" altLang="en-US" sz="2400" b="0" dirty="0">
              <a:solidFill>
                <a:schemeClr val="tx1"/>
              </a:solidFill>
            </a:endParaRPr>
          </a:p>
          <a:p>
            <a:r>
              <a:rPr lang="en-US" altLang="zh-TW" sz="2400" b="0" dirty="0">
                <a:solidFill>
                  <a:schemeClr val="tx1"/>
                </a:solidFill>
              </a:rPr>
              <a:t>df['LSTAT'].hist(alpha=0.4, bins=30, ax=axes[0])</a:t>
            </a:r>
            <a:endParaRPr lang="zh-TW" altLang="en-US" sz="2400" b="0" dirty="0">
              <a:solidFill>
                <a:schemeClr val="tx1"/>
              </a:solidFill>
            </a:endParaRPr>
          </a:p>
          <a:p>
            <a:r>
              <a:rPr lang="en-US" altLang="zh-TW" sz="2400" b="0" dirty="0">
                <a:solidFill>
                  <a:schemeClr val="tx1"/>
                </a:solidFill>
              </a:rPr>
              <a:t>axes[0].set_title('</a:t>
            </a:r>
            <a:r>
              <a:rPr lang="zh-TW" altLang="en-US" sz="2400" b="0" dirty="0">
                <a:solidFill>
                  <a:schemeClr val="tx1"/>
                </a:solidFill>
              </a:rPr>
              <a:t>原始</a:t>
            </a:r>
            <a:r>
              <a:rPr lang="en-US" altLang="zh-TW" sz="2400" b="0" dirty="0">
                <a:solidFill>
                  <a:schemeClr val="tx1"/>
                </a:solidFill>
              </a:rPr>
              <a:t>')</a:t>
            </a:r>
            <a:endParaRPr lang="zh-TW" altLang="en-US" sz="2400" b="0" dirty="0">
              <a:solidFill>
                <a:schemeClr val="tx1"/>
              </a:solidFill>
            </a:endParaRPr>
          </a:p>
          <a:p>
            <a:r>
              <a:rPr lang="en-US" altLang="zh-TW" sz="2400" b="0" dirty="0">
                <a:solidFill>
                  <a:schemeClr val="tx1"/>
                </a:solidFill>
              </a:rPr>
              <a:t>#</a:t>
            </a:r>
            <a:r>
              <a:rPr lang="zh-TW" altLang="en-US" sz="2400" b="0" dirty="0">
                <a:solidFill>
                  <a:schemeClr val="tx1"/>
                </a:solidFill>
              </a:rPr>
              <a:t>對</a:t>
            </a:r>
            <a:r>
              <a:rPr lang="en-US" altLang="zh-TW" sz="2400" b="0" dirty="0">
                <a:solidFill>
                  <a:schemeClr val="tx1"/>
                </a:solidFill>
              </a:rPr>
              <a:t>'LSTAT'</a:t>
            </a:r>
            <a:r>
              <a:rPr lang="zh-TW" altLang="en-US" sz="2400" b="0" dirty="0">
                <a:solidFill>
                  <a:schemeClr val="tx1"/>
                </a:solidFill>
              </a:rPr>
              <a:t>欄位進行</a:t>
            </a:r>
            <a:r>
              <a:rPr lang="en-US" altLang="zh-TW" sz="2400" b="0" dirty="0">
                <a:solidFill>
                  <a:schemeClr val="tx1"/>
                </a:solidFill>
              </a:rPr>
              <a:t>log</a:t>
            </a:r>
            <a:r>
              <a:rPr lang="zh-TW" altLang="en-US" sz="2400" b="0" dirty="0">
                <a:solidFill>
                  <a:schemeClr val="tx1"/>
                </a:solidFill>
              </a:rPr>
              <a:t>轉換</a:t>
            </a:r>
          </a:p>
          <a:p>
            <a:r>
              <a:rPr lang="en-US" altLang="zh-TW" sz="2400" b="0" dirty="0">
                <a:solidFill>
                  <a:schemeClr val="tx1"/>
                </a:solidFill>
              </a:rPr>
              <a:t>np.log1p(df['LSTAT']).hist(alpha=0.4, bins=30, ax=axes[1])</a:t>
            </a:r>
            <a:endParaRPr lang="zh-TW" altLang="en-US" sz="2400" b="0" dirty="0">
              <a:solidFill>
                <a:schemeClr val="tx1"/>
              </a:solidFill>
            </a:endParaRPr>
          </a:p>
          <a:p>
            <a:r>
              <a:rPr lang="en-US" altLang="zh-TW" sz="2400" b="0" dirty="0">
                <a:solidFill>
                  <a:schemeClr val="tx1"/>
                </a:solidFill>
              </a:rPr>
              <a:t>axes[1].set_title('</a:t>
            </a:r>
            <a:r>
              <a:rPr lang="zh-TW" altLang="en-US" sz="2400" b="0" dirty="0">
                <a:solidFill>
                  <a:schemeClr val="tx1"/>
                </a:solidFill>
              </a:rPr>
              <a:t>進行</a:t>
            </a:r>
            <a:r>
              <a:rPr lang="en-US" altLang="zh-TW" sz="2400" b="0" dirty="0">
                <a:solidFill>
                  <a:schemeClr val="tx1"/>
                </a:solidFill>
              </a:rPr>
              <a:t>log</a:t>
            </a:r>
            <a:r>
              <a:rPr lang="zh-TW" altLang="en-US" sz="2400" b="0" dirty="0">
                <a:solidFill>
                  <a:schemeClr val="tx1"/>
                </a:solidFill>
              </a:rPr>
              <a:t>轉換</a:t>
            </a:r>
            <a:r>
              <a:rPr lang="en-US" altLang="zh-TW" sz="2400" b="0" dirty="0">
                <a:solidFill>
                  <a:schemeClr val="tx1"/>
                </a:solidFill>
              </a:rPr>
              <a:t>');</a:t>
            </a:r>
            <a:endParaRPr lang="zh-TW" altLang="en-US" sz="2800" b="0" i="1" dirty="0">
              <a:solidFill>
                <a:schemeClr val="tx1"/>
              </a:solidFill>
            </a:endParaRP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xmlns="" id="{A0245963-754E-4418-8E75-DD64A7C76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25" y="1592263"/>
            <a:ext cx="7778750" cy="36734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79897EE3-5EAE-4383-B731-4D771A57AA88}"/>
              </a:ext>
            </a:extLst>
          </p:cNvPr>
          <p:cNvSpPr>
            <a:spLocks noGrp="1"/>
          </p:cNvSpPr>
          <p:nvPr>
            <p:ph idx="1"/>
          </p:nvPr>
        </p:nvSpPr>
        <p:spPr>
          <a:xfrm>
            <a:off x="368300" y="620713"/>
            <a:ext cx="8264525" cy="5400675"/>
          </a:xfrm>
        </p:spPr>
        <p:txBody>
          <a:bodyPr/>
          <a:lstStyle/>
          <a:p>
            <a:pPr>
              <a:defRPr/>
            </a:pPr>
            <a:r>
              <a:rPr lang="zh-TW" altLang="en-US" dirty="0"/>
              <a:t>範例</a:t>
            </a:r>
            <a:r>
              <a:rPr lang="en-US" altLang="zh-TW" dirty="0"/>
              <a:t>5-1</a:t>
            </a:r>
            <a:r>
              <a:rPr lang="zh-TW" altLang="en-US" dirty="0"/>
              <a:t>  載入本章資料</a:t>
            </a:r>
            <a:endParaRPr lang="en-US" altLang="zh-TW" dirty="0"/>
          </a:p>
          <a:p>
            <a:pPr lvl="1">
              <a:defRPr/>
            </a:pPr>
            <a:r>
              <a:rPr lang="zh-TW" altLang="en-US" dirty="0"/>
              <a:t>程式碼</a:t>
            </a:r>
          </a:p>
        </p:txBody>
      </p:sp>
      <p:sp>
        <p:nvSpPr>
          <p:cNvPr id="5123" name="矩形 3">
            <a:extLst>
              <a:ext uri="{FF2B5EF4-FFF2-40B4-BE49-F238E27FC236}">
                <a16:creationId xmlns:a16="http://schemas.microsoft.com/office/drawing/2014/main" xmlns="" id="{7C04EE8D-9840-4736-B0A9-F44BFBEFD838}"/>
              </a:ext>
            </a:extLst>
          </p:cNvPr>
          <p:cNvSpPr>
            <a:spLocks noChangeArrowheads="1"/>
          </p:cNvSpPr>
          <p:nvPr/>
        </p:nvSpPr>
        <p:spPr bwMode="auto">
          <a:xfrm>
            <a:off x="0" y="1671638"/>
            <a:ext cx="4481513" cy="47228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import pandas as pd</a:t>
            </a:r>
            <a:endParaRPr lang="zh-TW" altLang="en-US" sz="2400" b="0">
              <a:solidFill>
                <a:schemeClr val="tx1"/>
              </a:solidFill>
            </a:endParaRPr>
          </a:p>
          <a:p>
            <a:r>
              <a:rPr lang="en-US" altLang="zh-TW" sz="2400" b="0">
                <a:solidFill>
                  <a:schemeClr val="tx1"/>
                </a:solidFill>
              </a:rPr>
              <a:t>import numpy as np</a:t>
            </a:r>
            <a:endParaRPr lang="zh-TW" altLang="en-US" sz="2400" b="0">
              <a:solidFill>
                <a:schemeClr val="tx1"/>
              </a:solidFill>
            </a:endParaRPr>
          </a:p>
          <a:p>
            <a:r>
              <a:rPr lang="en-US" altLang="zh-TW" sz="2400" b="0">
                <a:solidFill>
                  <a:schemeClr val="tx1"/>
                </a:solidFill>
              </a:rPr>
              <a:t>import matplotlib.pyplot as plt</a:t>
            </a:r>
            <a:endParaRPr lang="zh-TW" altLang="en-US" sz="2400" b="0">
              <a:solidFill>
                <a:schemeClr val="tx1"/>
              </a:solidFill>
            </a:endParaRPr>
          </a:p>
          <a:p>
            <a:r>
              <a:rPr lang="en-US" altLang="zh-TW" sz="2400" b="0">
                <a:solidFill>
                  <a:schemeClr val="tx1"/>
                </a:solidFill>
              </a:rPr>
              <a:t>import seaborn as sns</a:t>
            </a:r>
            <a:endParaRPr lang="zh-TW" altLang="en-US" sz="2400" b="0">
              <a:solidFill>
                <a:schemeClr val="tx1"/>
              </a:solidFill>
            </a:endParaRPr>
          </a:p>
          <a:p>
            <a:r>
              <a:rPr lang="en-US" altLang="zh-TW" sz="2400" b="0">
                <a:solidFill>
                  <a:schemeClr val="tx1"/>
                </a:solidFill>
              </a:rPr>
              <a:t>%matplotlib inline</a:t>
            </a:r>
            <a:endParaRPr lang="zh-TW" altLang="en-US" sz="2400" b="0">
              <a:solidFill>
                <a:schemeClr val="tx1"/>
              </a:solidFill>
            </a:endParaRPr>
          </a:p>
          <a:p>
            <a:r>
              <a:rPr lang="en-US" altLang="zh-TW" sz="2400" b="0">
                <a:solidFill>
                  <a:schemeClr val="tx1"/>
                </a:solidFill>
              </a:rPr>
              <a:t>plt.rcParams['font.sans-serif'] = ['DFKai-sb'] </a:t>
            </a:r>
            <a:endParaRPr lang="zh-TW" altLang="en-US" sz="2400" b="0">
              <a:solidFill>
                <a:schemeClr val="tx1"/>
              </a:solidFill>
            </a:endParaRPr>
          </a:p>
          <a:p>
            <a:r>
              <a:rPr lang="en-US" altLang="zh-TW" sz="2400" b="0">
                <a:solidFill>
                  <a:schemeClr val="tx1"/>
                </a:solidFill>
              </a:rPr>
              <a:t>plt.rcParams['axes.unicode_minus'] = False</a:t>
            </a:r>
            <a:endParaRPr lang="zh-TW" altLang="en-US" sz="2400" b="0">
              <a:solidFill>
                <a:schemeClr val="tx1"/>
              </a:solidFill>
            </a:endParaRPr>
          </a:p>
          <a:p>
            <a:r>
              <a:rPr lang="en-US" altLang="zh-TW" sz="2400" b="0">
                <a:solidFill>
                  <a:schemeClr val="tx1"/>
                </a:solidFill>
              </a:rPr>
              <a:t>%config InlineBackend.figure_format = 'retina'</a:t>
            </a:r>
            <a:endParaRPr lang="zh-TW" altLang="en-US" sz="2400" b="0">
              <a:solidFill>
                <a:schemeClr val="tx1"/>
              </a:solidFill>
            </a:endParaRPr>
          </a:p>
        </p:txBody>
      </p:sp>
      <p:sp>
        <p:nvSpPr>
          <p:cNvPr id="5124" name="矩形 3">
            <a:extLst>
              <a:ext uri="{FF2B5EF4-FFF2-40B4-BE49-F238E27FC236}">
                <a16:creationId xmlns:a16="http://schemas.microsoft.com/office/drawing/2014/main" xmlns="" id="{DE7A5EA0-E948-469C-B9D8-8658800DBBBD}"/>
              </a:ext>
            </a:extLst>
          </p:cNvPr>
          <p:cNvSpPr>
            <a:spLocks noChangeArrowheads="1"/>
          </p:cNvSpPr>
          <p:nvPr/>
        </p:nvSpPr>
        <p:spPr bwMode="auto">
          <a:xfrm>
            <a:off x="4514850" y="1671638"/>
            <a:ext cx="4481513" cy="47228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import warnings</a:t>
            </a:r>
            <a:endParaRPr lang="zh-TW" altLang="en-US" sz="2400" b="0">
              <a:solidFill>
                <a:schemeClr val="tx1"/>
              </a:solidFill>
            </a:endParaRPr>
          </a:p>
          <a:p>
            <a:r>
              <a:rPr lang="en-US" altLang="zh-TW" sz="2400" b="0">
                <a:solidFill>
                  <a:schemeClr val="tx1"/>
                </a:solidFill>
              </a:rPr>
              <a:t>warnings.filterwarnings('ignore')</a:t>
            </a:r>
            <a:endParaRPr lang="zh-TW" altLang="en-US" sz="2400" b="0">
              <a:solidFill>
                <a:schemeClr val="tx1"/>
              </a:solidFill>
            </a:endParaRPr>
          </a:p>
          <a:p>
            <a:endParaRPr lang="zh-TW" altLang="en-US" sz="2400" b="0">
              <a:solidFill>
                <a:schemeClr val="tx1"/>
              </a:solidFill>
            </a:endParaRPr>
          </a:p>
          <a:p>
            <a:r>
              <a:rPr lang="en-US" altLang="zh-TW" sz="2400" b="0">
                <a:solidFill>
                  <a:schemeClr val="tx1"/>
                </a:solidFill>
              </a:rPr>
              <a:t>from sklearn.datasets import load_boston</a:t>
            </a:r>
            <a:endParaRPr lang="zh-TW" altLang="en-US" sz="2400" b="0">
              <a:solidFill>
                <a:schemeClr val="tx1"/>
              </a:solidFill>
            </a:endParaRPr>
          </a:p>
          <a:p>
            <a:r>
              <a:rPr lang="en-US" altLang="zh-TW" sz="2400" b="0">
                <a:solidFill>
                  <a:schemeClr val="tx1"/>
                </a:solidFill>
              </a:rPr>
              <a:t>boston = load_boston()</a:t>
            </a:r>
            <a:endParaRPr lang="zh-TW" altLang="en-US" sz="2400" b="0">
              <a:solidFill>
                <a:schemeClr val="tx1"/>
              </a:solidFill>
            </a:endParaRPr>
          </a:p>
          <a:p>
            <a:r>
              <a:rPr lang="en-US" altLang="zh-TW" sz="2400" b="0">
                <a:solidFill>
                  <a:schemeClr val="tx1"/>
                </a:solidFill>
              </a:rPr>
              <a:t>df = pd.DataFrame(data = boston['data'], columns = boston['feature_names'])</a:t>
            </a:r>
            <a:endParaRPr lang="zh-TW" altLang="en-US" sz="2400" b="0">
              <a:solidFill>
                <a:schemeClr val="tx1"/>
              </a:solidFill>
            </a:endParaRPr>
          </a:p>
          <a:p>
            <a:r>
              <a:rPr lang="en-US" altLang="zh-TW" sz="2400" b="0">
                <a:solidFill>
                  <a:schemeClr val="tx1"/>
                </a:solidFill>
              </a:rPr>
              <a:t>df['target'] = boston['target']</a:t>
            </a:r>
            <a:endParaRPr lang="zh-TW" altLang="en-US" sz="2400" b="0">
              <a:solidFill>
                <a:schemeClr val="tx1"/>
              </a:solidFill>
            </a:endParaRPr>
          </a:p>
          <a:p>
            <a:r>
              <a:rPr lang="en-US" altLang="zh-TW" sz="2400" b="0">
                <a:solidFill>
                  <a:schemeClr val="tx1"/>
                </a:solidFill>
              </a:rPr>
              <a:t>df.head()</a:t>
            </a:r>
          </a:p>
          <a:p>
            <a:endParaRPr lang="zh-TW" altLang="en-US" sz="2400" b="0">
              <a:solidFill>
                <a:schemeClr val="tx1"/>
              </a:solidFill>
            </a:endParaRP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B505FB95-C4E7-42F5-9F73-2D299BBB7679}"/>
              </a:ext>
            </a:extLst>
          </p:cNvPr>
          <p:cNvSpPr>
            <a:spLocks noGrp="1"/>
          </p:cNvSpPr>
          <p:nvPr>
            <p:ph idx="1"/>
          </p:nvPr>
        </p:nvSpPr>
        <p:spPr>
          <a:xfrm>
            <a:off x="173038" y="692150"/>
            <a:ext cx="8632825" cy="5400675"/>
          </a:xfrm>
        </p:spPr>
        <p:txBody>
          <a:bodyPr/>
          <a:lstStyle/>
          <a:p>
            <a:pPr>
              <a:defRPr/>
            </a:pPr>
            <a:r>
              <a:rPr lang="zh-TW" altLang="en-US" dirty="0"/>
              <a:t>範例</a:t>
            </a:r>
            <a:r>
              <a:rPr lang="en-US" altLang="zh-TW" dirty="0"/>
              <a:t>5-18</a:t>
            </a:r>
            <a:r>
              <a:rPr lang="zh-TW" altLang="en-US" dirty="0"/>
              <a:t>  將</a:t>
            </a:r>
            <a:r>
              <a:rPr lang="en-US" altLang="zh-TW" dirty="0"/>
              <a:t>log </a:t>
            </a:r>
            <a:r>
              <a:rPr lang="zh-TW" altLang="en-US" dirty="0"/>
              <a:t>函數加入管道器</a:t>
            </a:r>
            <a:endParaRPr lang="en-US" altLang="zh-TW" dirty="0"/>
          </a:p>
          <a:p>
            <a:pPr lvl="1">
              <a:defRPr/>
            </a:pPr>
            <a:r>
              <a:rPr lang="zh-TW" altLang="en-US" dirty="0"/>
              <a:t>程式碼</a:t>
            </a:r>
          </a:p>
        </p:txBody>
      </p:sp>
      <p:sp>
        <p:nvSpPr>
          <p:cNvPr id="23555" name="矩形 3">
            <a:extLst>
              <a:ext uri="{FF2B5EF4-FFF2-40B4-BE49-F238E27FC236}">
                <a16:creationId xmlns:a16="http://schemas.microsoft.com/office/drawing/2014/main" xmlns="" id="{B297AB90-7F9D-432C-AB24-30C8CBBEEBAC}"/>
              </a:ext>
            </a:extLst>
          </p:cNvPr>
          <p:cNvSpPr>
            <a:spLocks noChangeArrowheads="1"/>
          </p:cNvSpPr>
          <p:nvPr/>
        </p:nvSpPr>
        <p:spPr bwMode="auto">
          <a:xfrm>
            <a:off x="204788" y="1628775"/>
            <a:ext cx="8569325" cy="47847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dirty="0">
                <a:solidFill>
                  <a:schemeClr val="tx1"/>
                </a:solidFill>
                <a:cs typeface="Times New Roman" panose="02020603050405020304" pitchFamily="18" charset="0"/>
              </a:rPr>
              <a:t>from </a:t>
            </a:r>
            <a:r>
              <a:rPr lang="en-US" altLang="zh-TW" sz="2400" b="0" dirty="0" err="1">
                <a:solidFill>
                  <a:schemeClr val="tx1"/>
                </a:solidFill>
                <a:cs typeface="Times New Roman" panose="02020603050405020304" pitchFamily="18" charset="0"/>
              </a:rPr>
              <a:t>sklearn.preprocessing</a:t>
            </a:r>
            <a:r>
              <a:rPr lang="en-US" altLang="zh-TW" sz="2400" b="0" dirty="0">
                <a:solidFill>
                  <a:schemeClr val="tx1"/>
                </a:solidFill>
                <a:cs typeface="Times New Roman" panose="02020603050405020304" pitchFamily="18" charset="0"/>
              </a:rPr>
              <a:t> import FunctionTransformer</a:t>
            </a:r>
            <a:endParaRPr lang="zh-TW" altLang="en-US" sz="2400" b="0" dirty="0">
              <a:solidFill>
                <a:schemeClr val="tx1"/>
              </a:solidFill>
              <a:cs typeface="Times New Roman" panose="02020603050405020304" pitchFamily="18" charset="0"/>
            </a:endParaRPr>
          </a:p>
          <a:p>
            <a:r>
              <a:rPr lang="en-US" altLang="zh-TW" sz="2400" b="0" dirty="0" err="1">
                <a:solidFill>
                  <a:schemeClr val="tx1"/>
                </a:solidFill>
                <a:cs typeface="Times New Roman" panose="02020603050405020304" pitchFamily="18" charset="0"/>
              </a:rPr>
              <a:t>data_pl</a:t>
            </a:r>
            <a:r>
              <a:rPr lang="en-US" altLang="zh-TW" sz="2400" b="0" dirty="0">
                <a:solidFill>
                  <a:schemeClr val="tx1"/>
                </a:solidFill>
                <a:cs typeface="Times New Roman" panose="02020603050405020304" pitchFamily="18" charset="0"/>
              </a:rPr>
              <a:t> = ColumnTransformer([</a:t>
            </a:r>
            <a:endParaRPr lang="zh-TW" altLang="en-US" sz="2400" b="0" dirty="0">
              <a:solidFill>
                <a:schemeClr val="tx1"/>
              </a:solidFill>
              <a:cs typeface="Times New Roman" panose="02020603050405020304" pitchFamily="18" charset="0"/>
            </a:endParaRPr>
          </a:p>
          <a:p>
            <a:r>
              <a:rPr lang="zh-TW" altLang="en-US" sz="2400" b="0" dirty="0">
                <a:solidFill>
                  <a:schemeClr val="tx1"/>
                </a:solidFill>
                <a:cs typeface="Times New Roman" panose="02020603050405020304" pitchFamily="18" charset="0"/>
              </a:rPr>
              <a:t>    </a:t>
            </a:r>
            <a:r>
              <a:rPr lang="en-US" altLang="zh-TW" sz="2400" b="0" dirty="0">
                <a:solidFill>
                  <a:schemeClr val="tx1"/>
                </a:solidFill>
                <a:cs typeface="Times New Roman" panose="02020603050405020304" pitchFamily="18" charset="0"/>
              </a:rPr>
              <a:t>('</a:t>
            </a:r>
            <a:r>
              <a:rPr lang="en-US" altLang="zh-TW" sz="2400" b="0" dirty="0" err="1">
                <a:solidFill>
                  <a:schemeClr val="tx1"/>
                </a:solidFill>
                <a:cs typeface="Times New Roman" panose="02020603050405020304" pitchFamily="18" charset="0"/>
              </a:rPr>
              <a:t>column_sel</a:t>
            </a:r>
            <a:r>
              <a:rPr lang="en-US" altLang="zh-TW" sz="2400" b="0" dirty="0">
                <a:solidFill>
                  <a:schemeClr val="tx1"/>
                </a:solidFill>
                <a:cs typeface="Times New Roman" panose="02020603050405020304" pitchFamily="18" charset="0"/>
              </a:rPr>
              <a:t>','passthrough',['LSTAT'])</a:t>
            </a:r>
            <a:endParaRPr lang="zh-TW" altLang="en-US" sz="2400" b="0" dirty="0">
              <a:solidFill>
                <a:schemeClr val="tx1"/>
              </a:solidFill>
              <a:cs typeface="Times New Roman" panose="02020603050405020304" pitchFamily="18" charset="0"/>
            </a:endParaRPr>
          </a:p>
          <a:p>
            <a:r>
              <a:rPr lang="en-US" altLang="zh-TW" sz="2400" b="0" dirty="0">
                <a:solidFill>
                  <a:schemeClr val="tx1"/>
                </a:solidFill>
                <a:cs typeface="Times New Roman" panose="02020603050405020304" pitchFamily="18" charset="0"/>
              </a:rPr>
              <a:t>])</a:t>
            </a:r>
            <a:endParaRPr lang="zh-TW" altLang="en-US" sz="2400" b="0" dirty="0">
              <a:solidFill>
                <a:schemeClr val="tx1"/>
              </a:solidFill>
              <a:cs typeface="Times New Roman" panose="02020603050405020304" pitchFamily="18" charset="0"/>
            </a:endParaRPr>
          </a:p>
          <a:p>
            <a:r>
              <a:rPr lang="en-US" altLang="zh-TW" sz="2400" b="0" dirty="0" err="1">
                <a:solidFill>
                  <a:schemeClr val="tx1"/>
                </a:solidFill>
                <a:cs typeface="Times New Roman" panose="02020603050405020304" pitchFamily="18" charset="0"/>
              </a:rPr>
              <a:t>model_pl</a:t>
            </a:r>
            <a:r>
              <a:rPr lang="en-US" altLang="zh-TW" sz="2400" b="0" dirty="0">
                <a:solidFill>
                  <a:schemeClr val="tx1"/>
                </a:solidFill>
                <a:cs typeface="Times New Roman" panose="02020603050405020304" pitchFamily="18" charset="0"/>
              </a:rPr>
              <a:t> = make_pipeline(</a:t>
            </a:r>
            <a:r>
              <a:rPr lang="en-US" altLang="zh-TW" sz="2400" b="0" dirty="0" err="1">
                <a:solidFill>
                  <a:schemeClr val="tx1"/>
                </a:solidFill>
                <a:cs typeface="Times New Roman" panose="02020603050405020304" pitchFamily="18" charset="0"/>
              </a:rPr>
              <a:t>data_pl</a:t>
            </a:r>
            <a:r>
              <a:rPr lang="en-US" altLang="zh-TW" sz="2400" b="0" dirty="0">
                <a:solidFill>
                  <a:schemeClr val="tx1"/>
                </a:solidFill>
                <a:cs typeface="Times New Roman" panose="02020603050405020304" pitchFamily="18" charset="0"/>
              </a:rPr>
              <a:t>, </a:t>
            </a:r>
            <a:endParaRPr lang="zh-TW" altLang="en-US" sz="2400" b="0" dirty="0">
              <a:solidFill>
                <a:schemeClr val="tx1"/>
              </a:solidFill>
              <a:cs typeface="Times New Roman" panose="02020603050405020304" pitchFamily="18" charset="0"/>
            </a:endParaRPr>
          </a:p>
          <a:p>
            <a:r>
              <a:rPr lang="zh-TW" altLang="en-US" sz="2400" b="0" dirty="0">
                <a:solidFill>
                  <a:schemeClr val="tx1"/>
                </a:solidFill>
                <a:cs typeface="Times New Roman" panose="02020603050405020304" pitchFamily="18" charset="0"/>
              </a:rPr>
              <a:t>                         </a:t>
            </a:r>
            <a:r>
              <a:rPr lang="en-US" altLang="zh-TW" sz="2400" b="0" dirty="0">
                <a:solidFill>
                  <a:schemeClr val="tx1"/>
                </a:solidFill>
                <a:cs typeface="Times New Roman" panose="02020603050405020304" pitchFamily="18" charset="0"/>
              </a:rPr>
              <a:t>FunctionTransformer(np.log1p),</a:t>
            </a:r>
            <a:endParaRPr lang="zh-TW" altLang="en-US" sz="2400" b="0" dirty="0">
              <a:solidFill>
                <a:schemeClr val="tx1"/>
              </a:solidFill>
              <a:cs typeface="Times New Roman" panose="02020603050405020304" pitchFamily="18" charset="0"/>
            </a:endParaRPr>
          </a:p>
          <a:p>
            <a:r>
              <a:rPr lang="zh-TW" altLang="en-US" sz="2400" b="0" dirty="0">
                <a:solidFill>
                  <a:schemeClr val="tx1"/>
                </a:solidFill>
                <a:cs typeface="Times New Roman" panose="02020603050405020304" pitchFamily="18" charset="0"/>
              </a:rPr>
              <a:t>                         </a:t>
            </a:r>
            <a:r>
              <a:rPr lang="en-US" altLang="zh-TW" sz="2400" b="0" dirty="0">
                <a:solidFill>
                  <a:schemeClr val="tx1"/>
                </a:solidFill>
                <a:cs typeface="Times New Roman" panose="02020603050405020304" pitchFamily="18" charset="0"/>
              </a:rPr>
              <a:t>LinearRegression())</a:t>
            </a:r>
            <a:endParaRPr lang="zh-TW" altLang="en-US" sz="2400" b="0" dirty="0">
              <a:solidFill>
                <a:schemeClr val="tx1"/>
              </a:solidFill>
              <a:cs typeface="Times New Roman" panose="02020603050405020304" pitchFamily="18" charset="0"/>
            </a:endParaRPr>
          </a:p>
          <a:p>
            <a:r>
              <a:rPr lang="en-US" altLang="zh-TW" sz="2400" b="0" dirty="0" err="1">
                <a:solidFill>
                  <a:schemeClr val="tx1"/>
                </a:solidFill>
                <a:cs typeface="Times New Roman" panose="02020603050405020304" pitchFamily="18" charset="0"/>
              </a:rPr>
              <a:t>model_pl.fit</a:t>
            </a:r>
            <a:r>
              <a:rPr lang="en-US" altLang="zh-TW" sz="2400" b="0" dirty="0">
                <a:solidFill>
                  <a:schemeClr val="tx1"/>
                </a:solidFill>
                <a:cs typeface="Times New Roman" panose="02020603050405020304" pitchFamily="18" charset="0"/>
              </a:rPr>
              <a:t>(X_train, y_train)</a:t>
            </a:r>
            <a:endParaRPr lang="zh-TW" altLang="en-US" sz="2400" b="0" dirty="0">
              <a:solidFill>
                <a:schemeClr val="tx1"/>
              </a:solidFill>
              <a:cs typeface="Times New Roman" panose="02020603050405020304" pitchFamily="18" charset="0"/>
            </a:endParaRPr>
          </a:p>
          <a:p>
            <a:r>
              <a:rPr lang="en-US" altLang="zh-TW" sz="2400" b="0" dirty="0" err="1">
                <a:solidFill>
                  <a:schemeClr val="tx1"/>
                </a:solidFill>
                <a:cs typeface="Times New Roman" panose="02020603050405020304" pitchFamily="18" charset="0"/>
              </a:rPr>
              <a:t>y_pred</a:t>
            </a:r>
            <a:r>
              <a:rPr lang="en-US" altLang="zh-TW" sz="2400" b="0" dirty="0">
                <a:solidFill>
                  <a:schemeClr val="tx1"/>
                </a:solidFill>
                <a:cs typeface="Times New Roman" panose="02020603050405020304" pitchFamily="18" charset="0"/>
              </a:rPr>
              <a:t> = </a:t>
            </a:r>
            <a:r>
              <a:rPr lang="en-US" altLang="zh-TW" sz="2400" b="0" dirty="0" err="1">
                <a:solidFill>
                  <a:schemeClr val="tx1"/>
                </a:solidFill>
                <a:cs typeface="Times New Roman" panose="02020603050405020304" pitchFamily="18" charset="0"/>
              </a:rPr>
              <a:t>model_pl.predict</a:t>
            </a:r>
            <a:r>
              <a:rPr lang="en-US" altLang="zh-TW" sz="2400" b="0" dirty="0">
                <a:solidFill>
                  <a:schemeClr val="tx1"/>
                </a:solidFill>
                <a:cs typeface="Times New Roman" panose="02020603050405020304" pitchFamily="18" charset="0"/>
              </a:rPr>
              <a:t>(X_test)</a:t>
            </a:r>
            <a:endParaRPr lang="zh-TW" altLang="en-US" sz="2400" b="0" dirty="0">
              <a:solidFill>
                <a:schemeClr val="tx1"/>
              </a:solidFill>
              <a:cs typeface="Times New Roman" panose="02020603050405020304" pitchFamily="18" charset="0"/>
            </a:endParaRPr>
          </a:p>
          <a:p>
            <a:r>
              <a:rPr lang="en-US" altLang="zh-TW" sz="2400" b="0" dirty="0">
                <a:solidFill>
                  <a:schemeClr val="tx1"/>
                </a:solidFill>
                <a:cs typeface="Times New Roman" panose="02020603050405020304" pitchFamily="18" charset="0"/>
              </a:rPr>
              <a:t>print('Mean </a:t>
            </a:r>
            <a:r>
              <a:rPr lang="en-US" altLang="zh-TW" sz="2400" b="0" dirty="0" err="1">
                <a:solidFill>
                  <a:schemeClr val="tx1"/>
                </a:solidFill>
                <a:cs typeface="Times New Roman" panose="02020603050405020304" pitchFamily="18" charset="0"/>
              </a:rPr>
              <a:t>Squred</a:t>
            </a:r>
            <a:r>
              <a:rPr lang="en-US" altLang="zh-TW" sz="2400" b="0" dirty="0">
                <a:solidFill>
                  <a:schemeClr val="tx1"/>
                </a:solidFill>
                <a:cs typeface="Times New Roman" panose="02020603050405020304" pitchFamily="18" charset="0"/>
              </a:rPr>
              <a:t> Error:',mean_squared_error(y_test, </a:t>
            </a:r>
            <a:r>
              <a:rPr lang="en-US" altLang="zh-TW" sz="2400" b="0" dirty="0" err="1">
                <a:solidFill>
                  <a:schemeClr val="tx1"/>
                </a:solidFill>
                <a:cs typeface="Times New Roman" panose="02020603050405020304" pitchFamily="18" charset="0"/>
              </a:rPr>
              <a:t>y_pred</a:t>
            </a:r>
            <a:r>
              <a:rPr lang="en-US" altLang="zh-TW" sz="2400" b="0" dirty="0">
                <a:solidFill>
                  <a:schemeClr val="tx1"/>
                </a:solidFill>
                <a:cs typeface="Times New Roman" panose="02020603050405020304" pitchFamily="18" charset="0"/>
              </a:rPr>
              <a:t>))</a:t>
            </a:r>
            <a:endParaRPr lang="zh-TW" altLang="en-US" sz="2400" b="0" dirty="0">
              <a:solidFill>
                <a:schemeClr val="tx1"/>
              </a:solidFill>
              <a:cs typeface="Times New Roman" panose="02020603050405020304" pitchFamily="18" charset="0"/>
            </a:endParaRPr>
          </a:p>
          <a:p>
            <a:r>
              <a:rPr lang="en-US" altLang="zh-TW" sz="2400" b="0" dirty="0">
                <a:solidFill>
                  <a:schemeClr val="tx1"/>
                </a:solidFill>
                <a:cs typeface="Times New Roman" panose="02020603050405020304" pitchFamily="18" charset="0"/>
              </a:rPr>
              <a:t>print('Mean Absolute Error:', mean_absolute_error(y_test, </a:t>
            </a:r>
            <a:r>
              <a:rPr lang="en-US" altLang="zh-TW" sz="2400" b="0" dirty="0" err="1">
                <a:solidFill>
                  <a:schemeClr val="tx1"/>
                </a:solidFill>
                <a:cs typeface="Times New Roman" panose="02020603050405020304" pitchFamily="18" charset="0"/>
              </a:rPr>
              <a:t>y_pred</a:t>
            </a:r>
            <a:r>
              <a:rPr lang="en-US" altLang="zh-TW" sz="2400" b="0" dirty="0">
                <a:solidFill>
                  <a:schemeClr val="tx1"/>
                </a:solidFill>
                <a:cs typeface="Times New Roman" panose="02020603050405020304" pitchFamily="18" charset="0"/>
              </a:rPr>
              <a:t>))</a:t>
            </a:r>
            <a:endParaRPr lang="zh-TW" altLang="en-US" sz="2400" b="0" dirty="0">
              <a:solidFill>
                <a:schemeClr val="tx1"/>
              </a:solidFill>
              <a:cs typeface="Times New Roman" panose="02020603050405020304" pitchFamily="18" charset="0"/>
            </a:endParaRPr>
          </a:p>
          <a:p>
            <a:r>
              <a:rPr lang="en-US" altLang="zh-TW" sz="2400" b="0" dirty="0">
                <a:solidFill>
                  <a:schemeClr val="tx1"/>
                </a:solidFill>
                <a:cs typeface="Times New Roman" panose="02020603050405020304" pitchFamily="18" charset="0"/>
              </a:rPr>
              <a:t>print('R2 Score:', r2_score(y_test, </a:t>
            </a:r>
            <a:r>
              <a:rPr lang="en-US" altLang="zh-TW" sz="2400" b="0" dirty="0" err="1">
                <a:solidFill>
                  <a:schemeClr val="tx1"/>
                </a:solidFill>
                <a:cs typeface="Times New Roman" panose="02020603050405020304" pitchFamily="18" charset="0"/>
              </a:rPr>
              <a:t>y_pred</a:t>
            </a:r>
            <a:r>
              <a:rPr lang="en-US" altLang="zh-TW" sz="2400" b="0" dirty="0">
                <a:solidFill>
                  <a:schemeClr val="tx1"/>
                </a:solidFill>
                <a:cs typeface="Times New Roman" panose="02020603050405020304" pitchFamily="18" charset="0"/>
              </a:rPr>
              <a:t>))</a:t>
            </a:r>
            <a:endParaRPr lang="zh-TW" altLang="en-US" sz="2800" b="0" i="1" dirty="0">
              <a:solidFill>
                <a:schemeClr val="tx1"/>
              </a:solidFill>
              <a:cs typeface="Times New Roman" panose="02020603050405020304" pitchFamily="18" charset="0"/>
            </a:endParaRPr>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xmlns="" id="{65542E28-CCEC-40B5-8C7C-97EF73A99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63" y="2197100"/>
            <a:ext cx="8321675" cy="2463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AECBD3DF-DE67-476D-95A3-3857AF70376F}"/>
              </a:ext>
            </a:extLst>
          </p:cNvPr>
          <p:cNvSpPr>
            <a:spLocks noGrp="1"/>
          </p:cNvSpPr>
          <p:nvPr>
            <p:ph idx="1"/>
          </p:nvPr>
        </p:nvSpPr>
        <p:spPr>
          <a:xfrm>
            <a:off x="171450" y="549275"/>
            <a:ext cx="8632825" cy="5400675"/>
          </a:xfrm>
        </p:spPr>
        <p:txBody>
          <a:bodyPr/>
          <a:lstStyle/>
          <a:p>
            <a:pPr>
              <a:defRPr/>
            </a:pPr>
            <a:r>
              <a:rPr lang="zh-TW" altLang="en-US" dirty="0"/>
              <a:t>範例</a:t>
            </a:r>
            <a:r>
              <a:rPr lang="en-US" altLang="zh-TW" dirty="0"/>
              <a:t>5-19</a:t>
            </a:r>
            <a:r>
              <a:rPr lang="zh-TW" altLang="en-US" dirty="0"/>
              <a:t>  自製管道器流程</a:t>
            </a:r>
            <a:endParaRPr lang="en-US" altLang="zh-TW" dirty="0"/>
          </a:p>
          <a:p>
            <a:pPr lvl="1">
              <a:defRPr/>
            </a:pPr>
            <a:r>
              <a:rPr lang="zh-TW" altLang="en-US" dirty="0"/>
              <a:t>程式碼</a:t>
            </a:r>
          </a:p>
        </p:txBody>
      </p:sp>
      <p:sp>
        <p:nvSpPr>
          <p:cNvPr id="25603" name="矩形 3">
            <a:extLst>
              <a:ext uri="{FF2B5EF4-FFF2-40B4-BE49-F238E27FC236}">
                <a16:creationId xmlns:a16="http://schemas.microsoft.com/office/drawing/2014/main" xmlns="" id="{9100141B-44EE-4B58-8D75-BD02692618FE}"/>
              </a:ext>
            </a:extLst>
          </p:cNvPr>
          <p:cNvSpPr>
            <a:spLocks noChangeArrowheads="1"/>
          </p:cNvSpPr>
          <p:nvPr/>
        </p:nvSpPr>
        <p:spPr bwMode="auto">
          <a:xfrm>
            <a:off x="239713" y="1484313"/>
            <a:ext cx="8569325" cy="50927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a:t>
            </a:r>
            <a:r>
              <a:rPr lang="zh-TW" altLang="en-US" sz="2400" b="0">
                <a:solidFill>
                  <a:schemeClr val="tx1"/>
                </a:solidFill>
              </a:rPr>
              <a:t>用字典存放初始化的轉換器和預測器</a:t>
            </a:r>
            <a:r>
              <a:rPr lang="zh-TW" altLang="en-US" sz="2400" b="0">
                <a:solidFill>
                  <a:schemeClr val="tx1"/>
                </a:solidFill>
                <a:latin typeface="新細明體" panose="02020500000000000000" pitchFamily="18" charset="-120"/>
                <a:ea typeface="新細明體" panose="02020500000000000000" pitchFamily="18" charset="-120"/>
              </a:rPr>
              <a:t>。</a:t>
            </a:r>
            <a:endParaRPr lang="zh-TW" altLang="en-US" sz="2400" b="0">
              <a:solidFill>
                <a:schemeClr val="tx1"/>
              </a:solidFill>
            </a:endParaRPr>
          </a:p>
          <a:p>
            <a:r>
              <a:rPr lang="en-US" altLang="zh-TW" sz="2400" b="0">
                <a:solidFill>
                  <a:schemeClr val="tx1"/>
                </a:solidFill>
              </a:rPr>
              <a:t>pl = dict()</a:t>
            </a:r>
            <a:endParaRPr lang="zh-TW" altLang="en-US" sz="2400" b="0">
              <a:solidFill>
                <a:schemeClr val="tx1"/>
              </a:solidFill>
            </a:endParaRPr>
          </a:p>
          <a:p>
            <a:r>
              <a:rPr lang="en-US" altLang="zh-TW" sz="2400" b="0">
                <a:solidFill>
                  <a:schemeClr val="tx1"/>
                </a:solidFill>
              </a:rPr>
              <a:t>pl['ss'] = StandardScaler()</a:t>
            </a:r>
            <a:endParaRPr lang="zh-TW" altLang="en-US" sz="2400" b="0">
              <a:solidFill>
                <a:schemeClr val="tx1"/>
              </a:solidFill>
            </a:endParaRPr>
          </a:p>
          <a:p>
            <a:r>
              <a:rPr lang="en-US" altLang="zh-TW" sz="2400" b="0">
                <a:solidFill>
                  <a:schemeClr val="tx1"/>
                </a:solidFill>
              </a:rPr>
              <a:t>pl['regression'] = LinearRegression()</a:t>
            </a:r>
          </a:p>
          <a:p>
            <a:endParaRPr lang="zh-TW" altLang="en-US" sz="2400" b="0">
              <a:solidFill>
                <a:schemeClr val="tx1"/>
              </a:solidFill>
            </a:endParaRPr>
          </a:p>
          <a:p>
            <a:r>
              <a:rPr lang="en-US" altLang="zh-TW" sz="2400" b="0">
                <a:solidFill>
                  <a:schemeClr val="tx1"/>
                </a:solidFill>
              </a:rPr>
              <a:t>#</a:t>
            </a:r>
            <a:r>
              <a:rPr lang="zh-TW" altLang="en-US" sz="2400" b="0">
                <a:solidFill>
                  <a:schemeClr val="tx1"/>
                </a:solidFill>
              </a:rPr>
              <a:t>訓練集會做標準化的學習和轉換，再進行預測器的學習</a:t>
            </a:r>
            <a:r>
              <a:rPr lang="zh-TW" altLang="en-US" sz="2400" b="0">
                <a:solidFill>
                  <a:schemeClr val="tx1"/>
                </a:solidFill>
                <a:latin typeface="新細明體" panose="02020500000000000000" pitchFamily="18" charset="-120"/>
                <a:ea typeface="新細明體" panose="02020500000000000000" pitchFamily="18" charset="-120"/>
              </a:rPr>
              <a:t>。</a:t>
            </a:r>
            <a:endParaRPr lang="zh-TW" altLang="en-US" sz="2400" b="0">
              <a:solidFill>
                <a:schemeClr val="tx1"/>
              </a:solidFill>
            </a:endParaRPr>
          </a:p>
          <a:p>
            <a:r>
              <a:rPr lang="fr-FR" altLang="zh-TW" sz="2400" b="0">
                <a:solidFill>
                  <a:schemeClr val="tx1"/>
                </a:solidFill>
              </a:rPr>
              <a:t>pl['regression'].fit(pl['ss'].fit_transform(X_train), y_train)</a:t>
            </a:r>
          </a:p>
          <a:p>
            <a:endParaRPr lang="zh-TW" altLang="en-US" sz="2400" b="0">
              <a:solidFill>
                <a:schemeClr val="tx1"/>
              </a:solidFill>
            </a:endParaRPr>
          </a:p>
          <a:p>
            <a:r>
              <a:rPr lang="en-US" altLang="zh-TW" sz="2400" b="0">
                <a:solidFill>
                  <a:schemeClr val="tx1"/>
                </a:solidFill>
              </a:rPr>
              <a:t>#</a:t>
            </a:r>
            <a:r>
              <a:rPr lang="zh-TW" altLang="en-US" sz="2400" b="0">
                <a:solidFill>
                  <a:schemeClr val="tx1"/>
                </a:solidFill>
              </a:rPr>
              <a:t>測試集會做標準化的轉換，和預測器的預測</a:t>
            </a:r>
            <a:r>
              <a:rPr lang="zh-TW" altLang="en-US" sz="2400" b="0">
                <a:solidFill>
                  <a:schemeClr val="tx1"/>
                </a:solidFill>
                <a:latin typeface="新細明體" panose="02020500000000000000" pitchFamily="18" charset="-120"/>
                <a:ea typeface="新細明體" panose="02020500000000000000" pitchFamily="18" charset="-120"/>
              </a:rPr>
              <a:t>。</a:t>
            </a:r>
            <a:endParaRPr lang="zh-TW" altLang="en-US" sz="2400" b="0">
              <a:solidFill>
                <a:schemeClr val="tx1"/>
              </a:solidFill>
            </a:endParaRPr>
          </a:p>
          <a:p>
            <a:r>
              <a:rPr lang="en-US" altLang="zh-TW" sz="2400" b="0">
                <a:solidFill>
                  <a:schemeClr val="tx1"/>
                </a:solidFill>
              </a:rPr>
              <a:t>y_pred = pl['regression'].predict(pl['ss'].transform(X_test))</a:t>
            </a:r>
            <a:endParaRPr lang="zh-TW" altLang="en-US" sz="2400" b="0">
              <a:solidFill>
                <a:schemeClr val="tx1"/>
              </a:solidFill>
            </a:endParaRPr>
          </a:p>
          <a:p>
            <a:r>
              <a:rPr lang="en-US" altLang="zh-TW" sz="2400" b="0">
                <a:solidFill>
                  <a:schemeClr val="tx1"/>
                </a:solidFill>
              </a:rPr>
              <a:t>print('Mean Squred Error:',mean_squared_error(y_test, y_pred))</a:t>
            </a:r>
            <a:endParaRPr lang="zh-TW" altLang="en-US" sz="2400" b="0">
              <a:solidFill>
                <a:schemeClr val="tx1"/>
              </a:solidFill>
            </a:endParaRPr>
          </a:p>
          <a:p>
            <a:r>
              <a:rPr lang="en-US" altLang="zh-TW" sz="2400" b="0">
                <a:solidFill>
                  <a:schemeClr val="tx1"/>
                </a:solidFill>
              </a:rPr>
              <a:t>print('Mean Absolute Error:', mean_absolute_error(y_test, y_pred))</a:t>
            </a:r>
            <a:endParaRPr lang="zh-TW" altLang="en-US" sz="2400" b="0">
              <a:solidFill>
                <a:schemeClr val="tx1"/>
              </a:solidFill>
            </a:endParaRPr>
          </a:p>
          <a:p>
            <a:r>
              <a:rPr lang="en-US" altLang="zh-TW" sz="2400" b="0">
                <a:solidFill>
                  <a:schemeClr val="tx1"/>
                </a:solidFill>
              </a:rPr>
              <a:t>print('R2 Score:', r2_score(y_test, y_pred))</a:t>
            </a:r>
            <a:endParaRPr lang="zh-TW" altLang="en-US" sz="2400" b="0">
              <a:solidFill>
                <a:schemeClr val="tx1"/>
              </a:solidFill>
            </a:endParaRPr>
          </a:p>
        </p:txBody>
      </p:sp>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a:extLst>
              <a:ext uri="{FF2B5EF4-FFF2-40B4-BE49-F238E27FC236}">
                <a16:creationId xmlns:a16="http://schemas.microsoft.com/office/drawing/2014/main" xmlns="" id="{CF9F7942-B7ED-434F-9BAA-B742C5478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2168525"/>
            <a:ext cx="7543800" cy="25209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5">
            <a:extLst>
              <a:ext uri="{FF2B5EF4-FFF2-40B4-BE49-F238E27FC236}">
                <a16:creationId xmlns:a16="http://schemas.microsoft.com/office/drawing/2014/main" xmlns="" id="{458D1E5A-7747-4854-B981-8056310AE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 y="2060575"/>
            <a:ext cx="8964613" cy="268763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11B9CE17-AF1F-460C-892E-728C2A14EB5D}"/>
              </a:ext>
            </a:extLst>
          </p:cNvPr>
          <p:cNvSpPr>
            <a:spLocks noGrp="1"/>
          </p:cNvSpPr>
          <p:nvPr>
            <p:ph idx="1"/>
          </p:nvPr>
        </p:nvSpPr>
        <p:spPr>
          <a:xfrm>
            <a:off x="331788" y="620713"/>
            <a:ext cx="8264525" cy="5400675"/>
          </a:xfrm>
        </p:spPr>
        <p:txBody>
          <a:bodyPr/>
          <a:lstStyle/>
          <a:p>
            <a:pPr>
              <a:defRPr/>
            </a:pPr>
            <a:r>
              <a:rPr lang="zh-TW" altLang="en-US" dirty="0"/>
              <a:t>範例</a:t>
            </a:r>
            <a:r>
              <a:rPr lang="en-US" altLang="zh-TW" dirty="0"/>
              <a:t>5-2</a:t>
            </a:r>
            <a:r>
              <a:rPr lang="zh-TW" altLang="en-US" dirty="0"/>
              <a:t>  整理出資料中的</a:t>
            </a:r>
            <a:r>
              <a:rPr lang="en-US" altLang="zh-TW" dirty="0"/>
              <a:t>X</a:t>
            </a:r>
            <a:r>
              <a:rPr lang="zh-TW" altLang="en-US" dirty="0"/>
              <a:t>和</a:t>
            </a:r>
            <a:r>
              <a:rPr lang="en-US" altLang="zh-TW" dirty="0"/>
              <a:t>y</a:t>
            </a:r>
          </a:p>
          <a:p>
            <a:pPr lvl="1">
              <a:defRPr/>
            </a:pPr>
            <a:r>
              <a:rPr lang="zh-TW" altLang="en-US" dirty="0"/>
              <a:t>程式碼</a:t>
            </a:r>
          </a:p>
        </p:txBody>
      </p:sp>
      <p:sp>
        <p:nvSpPr>
          <p:cNvPr id="7171" name="矩形 3">
            <a:extLst>
              <a:ext uri="{FF2B5EF4-FFF2-40B4-BE49-F238E27FC236}">
                <a16:creationId xmlns:a16="http://schemas.microsoft.com/office/drawing/2014/main" xmlns="" id="{80D4AE2A-8444-4E42-AD6D-3FA8C8F1F199}"/>
              </a:ext>
            </a:extLst>
          </p:cNvPr>
          <p:cNvSpPr>
            <a:spLocks noChangeArrowheads="1"/>
          </p:cNvSpPr>
          <p:nvPr/>
        </p:nvSpPr>
        <p:spPr bwMode="auto">
          <a:xfrm>
            <a:off x="107950" y="1844675"/>
            <a:ext cx="8713788" cy="1030288"/>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X = df.drop('target', axis=1)</a:t>
            </a:r>
            <a:endParaRPr lang="zh-TW" altLang="en-US" sz="2400" b="0">
              <a:solidFill>
                <a:schemeClr val="tx1"/>
              </a:solidFill>
            </a:endParaRPr>
          </a:p>
          <a:p>
            <a:r>
              <a:rPr lang="en-US" altLang="zh-TW" sz="2400" b="0">
                <a:solidFill>
                  <a:schemeClr val="tx1"/>
                </a:solidFill>
              </a:rPr>
              <a:t>y = df['target']</a:t>
            </a:r>
            <a:endParaRPr lang="zh-TW" altLang="en-US" sz="2400" b="0">
              <a:solidFill>
                <a:schemeClr val="tx1"/>
              </a:solidFill>
            </a:endParaRPr>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D6E39D24-CC5E-4A3C-91AE-D6A738CAC63F}"/>
              </a:ext>
            </a:extLst>
          </p:cNvPr>
          <p:cNvSpPr>
            <a:spLocks noGrp="1"/>
          </p:cNvSpPr>
          <p:nvPr>
            <p:ph idx="1"/>
          </p:nvPr>
        </p:nvSpPr>
        <p:spPr>
          <a:xfrm>
            <a:off x="236538" y="620713"/>
            <a:ext cx="8264525" cy="5400675"/>
          </a:xfrm>
        </p:spPr>
        <p:txBody>
          <a:bodyPr/>
          <a:lstStyle/>
          <a:p>
            <a:pPr>
              <a:defRPr/>
            </a:pPr>
            <a:r>
              <a:rPr lang="zh-TW" altLang="en-US" dirty="0"/>
              <a:t>範例</a:t>
            </a:r>
            <a:r>
              <a:rPr lang="en-US" altLang="zh-TW" dirty="0"/>
              <a:t>5-3</a:t>
            </a:r>
            <a:r>
              <a:rPr lang="zh-TW" altLang="en-US" dirty="0"/>
              <a:t>  將資料分割成訓練集</a:t>
            </a:r>
            <a:r>
              <a:rPr lang="en-US" altLang="zh-TW" dirty="0"/>
              <a:t>(_train)</a:t>
            </a:r>
            <a:r>
              <a:rPr lang="zh-TW" altLang="en-US" dirty="0"/>
              <a:t>和測試集</a:t>
            </a:r>
            <a:r>
              <a:rPr lang="en-US" altLang="zh-TW" dirty="0"/>
              <a:t>(_test)</a:t>
            </a:r>
          </a:p>
          <a:p>
            <a:pPr lvl="1">
              <a:defRPr/>
            </a:pPr>
            <a:r>
              <a:rPr lang="zh-TW" altLang="en-US" dirty="0"/>
              <a:t>程式碼</a:t>
            </a:r>
          </a:p>
        </p:txBody>
      </p:sp>
      <p:sp>
        <p:nvSpPr>
          <p:cNvPr id="8195" name="矩形 3">
            <a:extLst>
              <a:ext uri="{FF2B5EF4-FFF2-40B4-BE49-F238E27FC236}">
                <a16:creationId xmlns:a16="http://schemas.microsoft.com/office/drawing/2014/main" xmlns="" id="{72D26156-B488-46B7-A13F-144230C823A6}"/>
              </a:ext>
            </a:extLst>
          </p:cNvPr>
          <p:cNvSpPr>
            <a:spLocks noChangeArrowheads="1"/>
          </p:cNvSpPr>
          <p:nvPr/>
        </p:nvSpPr>
        <p:spPr bwMode="auto">
          <a:xfrm>
            <a:off x="276225" y="2038350"/>
            <a:ext cx="8569325" cy="1398588"/>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from sklearn.model_selection import train_test_split</a:t>
            </a:r>
            <a:endParaRPr lang="zh-TW" altLang="en-US" sz="2400" b="0">
              <a:solidFill>
                <a:schemeClr val="tx1"/>
              </a:solidFill>
            </a:endParaRPr>
          </a:p>
          <a:p>
            <a:r>
              <a:rPr lang="en-US" altLang="zh-TW" sz="2400" b="0">
                <a:solidFill>
                  <a:schemeClr val="tx1"/>
                </a:solidFill>
              </a:rPr>
              <a:t>X_train, X_test, y_train, y_test = train_test_split(X, y, test_size=0.33,random_state=42)</a:t>
            </a:r>
            <a:endParaRPr lang="zh-TW" altLang="en-US" sz="2400" b="0">
              <a:solidFill>
                <a:schemeClr val="tx1"/>
              </a:solidFill>
            </a:endParaRPr>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8A30E4C8-FF54-4BC0-961B-A2C6EA49E26C}"/>
              </a:ext>
            </a:extLst>
          </p:cNvPr>
          <p:cNvSpPr>
            <a:spLocks noGrp="1"/>
          </p:cNvSpPr>
          <p:nvPr>
            <p:ph idx="1"/>
          </p:nvPr>
        </p:nvSpPr>
        <p:spPr>
          <a:xfrm>
            <a:off x="244475" y="620713"/>
            <a:ext cx="8577263" cy="5400675"/>
          </a:xfrm>
        </p:spPr>
        <p:txBody>
          <a:bodyPr/>
          <a:lstStyle/>
          <a:p>
            <a:pPr>
              <a:defRPr/>
            </a:pPr>
            <a:r>
              <a:rPr lang="zh-TW" altLang="en-US" dirty="0"/>
              <a:t>範例</a:t>
            </a:r>
            <a:r>
              <a:rPr lang="en-US" altLang="zh-TW" dirty="0"/>
              <a:t>5-5</a:t>
            </a:r>
            <a:r>
              <a:rPr lang="zh-TW" altLang="en-US" dirty="0"/>
              <a:t>  建構迴歸模型（－）──初始迴歸物件程式碼</a:t>
            </a:r>
          </a:p>
        </p:txBody>
      </p:sp>
      <p:sp>
        <p:nvSpPr>
          <p:cNvPr id="9219" name="矩形 3">
            <a:extLst>
              <a:ext uri="{FF2B5EF4-FFF2-40B4-BE49-F238E27FC236}">
                <a16:creationId xmlns:a16="http://schemas.microsoft.com/office/drawing/2014/main" xmlns="" id="{66229873-03CF-44F9-B3F0-CE80FC843F7A}"/>
              </a:ext>
            </a:extLst>
          </p:cNvPr>
          <p:cNvSpPr>
            <a:spLocks noChangeArrowheads="1"/>
          </p:cNvSpPr>
          <p:nvPr/>
        </p:nvSpPr>
        <p:spPr bwMode="auto">
          <a:xfrm>
            <a:off x="273050" y="1630363"/>
            <a:ext cx="8334375" cy="11525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from sklearn.linear_model import LinearRegression</a:t>
            </a:r>
            <a:endParaRPr lang="zh-TW" altLang="en-US" sz="2800" b="0">
              <a:solidFill>
                <a:schemeClr val="tx1"/>
              </a:solidFill>
            </a:endParaRPr>
          </a:p>
          <a:p>
            <a:r>
              <a:rPr lang="en-US" altLang="zh-TW" sz="2800" b="0">
                <a:solidFill>
                  <a:schemeClr val="tx1"/>
                </a:solidFill>
              </a:rPr>
              <a:t>model = LinearRegression()</a:t>
            </a:r>
            <a:endParaRPr lang="zh-TW" altLang="en-US" sz="2800" b="0">
              <a:solidFill>
                <a:schemeClr val="tx1"/>
              </a:solidFill>
            </a:endParaRP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0EA654F3-428E-4993-B86E-5C645D0A15B3}"/>
              </a:ext>
            </a:extLst>
          </p:cNvPr>
          <p:cNvSpPr>
            <a:spLocks noGrp="1"/>
          </p:cNvSpPr>
          <p:nvPr>
            <p:ph idx="1"/>
          </p:nvPr>
        </p:nvSpPr>
        <p:spPr>
          <a:xfrm>
            <a:off x="244475" y="620713"/>
            <a:ext cx="8577263" cy="5400675"/>
          </a:xfrm>
        </p:spPr>
        <p:txBody>
          <a:bodyPr/>
          <a:lstStyle/>
          <a:p>
            <a:pPr>
              <a:defRPr/>
            </a:pPr>
            <a:r>
              <a:rPr lang="zh-TW" altLang="en-US" dirty="0"/>
              <a:t>範例</a:t>
            </a:r>
            <a:r>
              <a:rPr lang="en-US" altLang="zh-TW" dirty="0"/>
              <a:t>5-6</a:t>
            </a:r>
            <a:r>
              <a:rPr lang="zh-TW" altLang="en-US" dirty="0"/>
              <a:t>  建構迴歸模型（二）──訓練迴歸模型</a:t>
            </a:r>
            <a:endParaRPr lang="en-US" altLang="zh-TW" dirty="0"/>
          </a:p>
          <a:p>
            <a:pPr lvl="1">
              <a:defRPr/>
            </a:pPr>
            <a:r>
              <a:rPr lang="zh-TW" altLang="en-US" dirty="0"/>
              <a:t>程式碼</a:t>
            </a:r>
          </a:p>
        </p:txBody>
      </p:sp>
      <p:sp>
        <p:nvSpPr>
          <p:cNvPr id="10243" name="矩形 3">
            <a:extLst>
              <a:ext uri="{FF2B5EF4-FFF2-40B4-BE49-F238E27FC236}">
                <a16:creationId xmlns:a16="http://schemas.microsoft.com/office/drawing/2014/main" xmlns="" id="{6A3BA797-DCE7-4236-BC14-739EB1073F35}"/>
              </a:ext>
            </a:extLst>
          </p:cNvPr>
          <p:cNvSpPr>
            <a:spLocks noChangeArrowheads="1"/>
          </p:cNvSpPr>
          <p:nvPr/>
        </p:nvSpPr>
        <p:spPr bwMode="auto">
          <a:xfrm>
            <a:off x="273050" y="1630363"/>
            <a:ext cx="8334375" cy="7223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model.fit(X_train, y_train)</a:t>
            </a:r>
            <a:endParaRPr lang="zh-TW" altLang="en-US" sz="2800" b="0">
              <a:solidFill>
                <a:schemeClr val="tx1"/>
              </a:solidFill>
            </a:endParaRPr>
          </a:p>
        </p:txBody>
      </p:sp>
      <p:pic>
        <p:nvPicPr>
          <p:cNvPr id="10244" name="Picture 2">
            <a:extLst>
              <a:ext uri="{FF2B5EF4-FFF2-40B4-BE49-F238E27FC236}">
                <a16:creationId xmlns:a16="http://schemas.microsoft.com/office/drawing/2014/main" xmlns="" id="{FEBF457B-6745-4C21-AF6B-8A7F9EADE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25" y="2852738"/>
            <a:ext cx="8609013" cy="1320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17E95F4D-A281-4749-BC5A-7078074ACCF7}"/>
              </a:ext>
            </a:extLst>
          </p:cNvPr>
          <p:cNvSpPr>
            <a:spLocks noGrp="1"/>
          </p:cNvSpPr>
          <p:nvPr>
            <p:ph idx="1"/>
          </p:nvPr>
        </p:nvSpPr>
        <p:spPr>
          <a:xfrm>
            <a:off x="138113" y="622300"/>
            <a:ext cx="8264525" cy="5040313"/>
          </a:xfrm>
        </p:spPr>
        <p:txBody>
          <a:bodyPr/>
          <a:lstStyle/>
          <a:p>
            <a:pPr>
              <a:defRPr/>
            </a:pPr>
            <a:r>
              <a:rPr lang="zh-TW" altLang="en-US" dirty="0"/>
              <a:t>範例</a:t>
            </a:r>
            <a:r>
              <a:rPr lang="en-US" altLang="zh-TW" dirty="0"/>
              <a:t>5-7</a:t>
            </a:r>
            <a:r>
              <a:rPr lang="zh-TW" altLang="en-US" dirty="0"/>
              <a:t>  檢視訓練後的係數</a:t>
            </a:r>
            <a:endParaRPr lang="en-US" altLang="zh-TW" dirty="0"/>
          </a:p>
          <a:p>
            <a:pPr lvl="1">
              <a:defRPr/>
            </a:pPr>
            <a:r>
              <a:rPr lang="zh-TW" altLang="en-US" dirty="0"/>
              <a:t>程式碼</a:t>
            </a:r>
          </a:p>
        </p:txBody>
      </p:sp>
      <p:sp>
        <p:nvSpPr>
          <p:cNvPr id="11267" name="矩形 3">
            <a:extLst>
              <a:ext uri="{FF2B5EF4-FFF2-40B4-BE49-F238E27FC236}">
                <a16:creationId xmlns:a16="http://schemas.microsoft.com/office/drawing/2014/main" xmlns="" id="{AF5311FC-AE1D-459F-A4DC-ED575DAB8EDC}"/>
              </a:ext>
            </a:extLst>
          </p:cNvPr>
          <p:cNvSpPr>
            <a:spLocks noChangeArrowheads="1"/>
          </p:cNvSpPr>
          <p:nvPr/>
        </p:nvSpPr>
        <p:spPr bwMode="auto">
          <a:xfrm>
            <a:off x="107950" y="1698625"/>
            <a:ext cx="8856663" cy="11525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print('</a:t>
            </a:r>
            <a:r>
              <a:rPr lang="zh-TW" altLang="en-US" sz="2800" b="0">
                <a:solidFill>
                  <a:schemeClr val="tx1"/>
                </a:solidFill>
              </a:rPr>
              <a:t>常數項</a:t>
            </a:r>
            <a:r>
              <a:rPr lang="en-US" altLang="zh-TW" sz="2800" b="0">
                <a:solidFill>
                  <a:schemeClr val="tx1"/>
                </a:solidFill>
              </a:rPr>
              <a:t>',model.intercept_)</a:t>
            </a:r>
            <a:endParaRPr lang="zh-TW" altLang="en-US" sz="2800" b="0">
              <a:solidFill>
                <a:schemeClr val="tx1"/>
              </a:solidFill>
            </a:endParaRPr>
          </a:p>
          <a:p>
            <a:r>
              <a:rPr lang="en-US" altLang="zh-TW" sz="2800" b="0">
                <a:solidFill>
                  <a:schemeClr val="tx1"/>
                </a:solidFill>
              </a:rPr>
              <a:t>print('</a:t>
            </a:r>
            <a:r>
              <a:rPr lang="zh-TW" altLang="en-US" sz="2800" b="0">
                <a:solidFill>
                  <a:schemeClr val="tx1"/>
                </a:solidFill>
              </a:rPr>
              <a:t>迴歸係數</a:t>
            </a:r>
            <a:r>
              <a:rPr lang="en-US" altLang="zh-TW" sz="2800" b="0">
                <a:solidFill>
                  <a:schemeClr val="tx1"/>
                </a:solidFill>
              </a:rPr>
              <a:t>',model.coef_)</a:t>
            </a:r>
            <a:endParaRPr lang="zh-TW" altLang="en-US" sz="2800" b="0">
              <a:solidFill>
                <a:schemeClr val="tx1"/>
              </a:solidFill>
            </a:endParaRPr>
          </a:p>
        </p:txBody>
      </p:sp>
      <p:pic>
        <p:nvPicPr>
          <p:cNvPr id="11268" name="Picture 4">
            <a:extLst>
              <a:ext uri="{FF2B5EF4-FFF2-40B4-BE49-F238E27FC236}">
                <a16:creationId xmlns:a16="http://schemas.microsoft.com/office/drawing/2014/main" xmlns="" id="{C41FCE49-531B-494B-BFF0-FC7CA6116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3390900"/>
            <a:ext cx="8923338" cy="22669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FF0D131F-7F5B-43D2-912E-A7A39165B5C3}"/>
              </a:ext>
            </a:extLst>
          </p:cNvPr>
          <p:cNvSpPr>
            <a:spLocks noGrp="1"/>
          </p:cNvSpPr>
          <p:nvPr>
            <p:ph idx="1"/>
          </p:nvPr>
        </p:nvSpPr>
        <p:spPr>
          <a:xfrm>
            <a:off x="242888" y="476250"/>
            <a:ext cx="5481637" cy="5400675"/>
          </a:xfrm>
        </p:spPr>
        <p:txBody>
          <a:bodyPr/>
          <a:lstStyle/>
          <a:p>
            <a:pPr>
              <a:defRPr/>
            </a:pPr>
            <a:r>
              <a:rPr lang="zh-TW" altLang="en-US" dirty="0"/>
              <a:t>範例</a:t>
            </a:r>
            <a:r>
              <a:rPr lang="en-US" altLang="zh-TW" dirty="0"/>
              <a:t>5-8</a:t>
            </a:r>
            <a:r>
              <a:rPr lang="zh-TW" altLang="en-US" dirty="0"/>
              <a:t>  檢視訓練後的係數，並將係數由大到小排序</a:t>
            </a:r>
            <a:endParaRPr lang="en-US" altLang="zh-TW" dirty="0"/>
          </a:p>
          <a:p>
            <a:pPr lvl="1">
              <a:defRPr/>
            </a:pPr>
            <a:r>
              <a:rPr lang="zh-TW" altLang="en-US" dirty="0"/>
              <a:t>程式碼</a:t>
            </a:r>
          </a:p>
        </p:txBody>
      </p:sp>
      <p:sp>
        <p:nvSpPr>
          <p:cNvPr id="12291" name="矩形 3">
            <a:extLst>
              <a:ext uri="{FF2B5EF4-FFF2-40B4-BE49-F238E27FC236}">
                <a16:creationId xmlns:a16="http://schemas.microsoft.com/office/drawing/2014/main" xmlns="" id="{61FA7A43-047A-4541-9FA3-0FF8A5DFD9A1}"/>
              </a:ext>
            </a:extLst>
          </p:cNvPr>
          <p:cNvSpPr>
            <a:spLocks noChangeArrowheads="1"/>
          </p:cNvSpPr>
          <p:nvPr/>
        </p:nvSpPr>
        <p:spPr bwMode="auto">
          <a:xfrm>
            <a:off x="174625" y="2060575"/>
            <a:ext cx="5580063" cy="1398588"/>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pd.DataFrame(zip(X.columns, model.coef_), columns=['</a:t>
            </a:r>
            <a:r>
              <a:rPr lang="zh-TW" altLang="en-US" sz="2400" b="0">
                <a:solidFill>
                  <a:schemeClr val="tx1"/>
                </a:solidFill>
              </a:rPr>
              <a:t>變數</a:t>
            </a:r>
            <a:r>
              <a:rPr lang="en-US" altLang="zh-TW" sz="2400" b="0">
                <a:solidFill>
                  <a:schemeClr val="tx1"/>
                </a:solidFill>
              </a:rPr>
              <a:t>','</a:t>
            </a:r>
            <a:r>
              <a:rPr lang="zh-TW" altLang="en-US" sz="2400" b="0">
                <a:solidFill>
                  <a:schemeClr val="tx1"/>
                </a:solidFill>
              </a:rPr>
              <a:t>係數</a:t>
            </a:r>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sort_values(by='</a:t>
            </a:r>
            <a:r>
              <a:rPr lang="zh-TW" altLang="en-US" sz="2400" b="0">
                <a:solidFill>
                  <a:schemeClr val="tx1"/>
                </a:solidFill>
              </a:rPr>
              <a:t>係數</a:t>
            </a:r>
            <a:r>
              <a:rPr lang="en-US" altLang="zh-TW" sz="2400" b="0">
                <a:solidFill>
                  <a:schemeClr val="tx1"/>
                </a:solidFill>
              </a:rPr>
              <a:t>', ascending=False)</a:t>
            </a:r>
            <a:endParaRPr lang="zh-TW" altLang="en-US" sz="2400" b="0">
              <a:solidFill>
                <a:schemeClr val="tx1"/>
              </a:solidFill>
            </a:endParaRPr>
          </a:p>
        </p:txBody>
      </p:sp>
      <p:pic>
        <p:nvPicPr>
          <p:cNvPr id="12292" name="Picture 4">
            <a:extLst>
              <a:ext uri="{FF2B5EF4-FFF2-40B4-BE49-F238E27FC236}">
                <a16:creationId xmlns:a16="http://schemas.microsoft.com/office/drawing/2014/main" xmlns="" id="{975C1C53-91D4-4C39-884B-DAAEE088A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075" y="404813"/>
            <a:ext cx="2998788" cy="56165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theme/theme1.xml><?xml version="1.0" encoding="utf-8"?>
<a:theme xmlns:a="http://schemas.openxmlformats.org/drawingml/2006/main" name="1_大專書">
  <a:themeElements>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大專書">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1_大專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大專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大專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大專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大專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大專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大專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大專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大專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大專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大專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大專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大專書 13">
        <a:dk1>
          <a:srgbClr val="000066"/>
        </a:dk1>
        <a:lt1>
          <a:srgbClr val="FFFFFF"/>
        </a:lt1>
        <a:dk2>
          <a:srgbClr val="1D7ACF"/>
        </a:dk2>
        <a:lt2>
          <a:srgbClr val="C0C0C0"/>
        </a:lt2>
        <a:accent1>
          <a:srgbClr val="189E8E"/>
        </a:accent1>
        <a:accent2>
          <a:srgbClr val="006699"/>
        </a:accent2>
        <a:accent3>
          <a:srgbClr val="FFFFFF"/>
        </a:accent3>
        <a:accent4>
          <a:srgbClr val="000056"/>
        </a:accent4>
        <a:accent5>
          <a:srgbClr val="ABCCC6"/>
        </a:accent5>
        <a:accent6>
          <a:srgbClr val="005C8A"/>
        </a:accent6>
        <a:hlink>
          <a:srgbClr val="5AA5DE"/>
        </a:hlink>
        <a:folHlink>
          <a:srgbClr val="9885A3"/>
        </a:folHlink>
      </a:clrScheme>
      <a:clrMap bg1="lt1" tx1="dk1" bg2="lt2" tx2="dk2" accent1="accent1" accent2="accent2" accent3="accent3" accent4="accent4" accent5="accent5" accent6="accent6" hlink="hlink" folHlink="folHlink"/>
    </a:extraClrScheme>
    <a:extraClrScheme>
      <a:clrScheme name="1_大專書 14">
        <a:dk1>
          <a:srgbClr val="333300"/>
        </a:dk1>
        <a:lt1>
          <a:srgbClr val="FFFFFF"/>
        </a:lt1>
        <a:dk2>
          <a:srgbClr val="238D3F"/>
        </a:dk2>
        <a:lt2>
          <a:srgbClr val="DDDDDD"/>
        </a:lt2>
        <a:accent1>
          <a:srgbClr val="808080"/>
        </a:accent1>
        <a:accent2>
          <a:srgbClr val="CC9900"/>
        </a:accent2>
        <a:accent3>
          <a:srgbClr val="FFFFFF"/>
        </a:accent3>
        <a:accent4>
          <a:srgbClr val="2A2A00"/>
        </a:accent4>
        <a:accent5>
          <a:srgbClr val="C0C0C0"/>
        </a:accent5>
        <a:accent6>
          <a:srgbClr val="B98A00"/>
        </a:accent6>
        <a:hlink>
          <a:srgbClr val="D9C741"/>
        </a:hlink>
        <a:folHlink>
          <a:srgbClr val="336699"/>
        </a:folHlink>
      </a:clrScheme>
      <a:clrMap bg1="lt1" tx1="dk1" bg2="lt2" tx2="dk2" accent1="accent1" accent2="accent2" accent3="accent3" accent4="accent4" accent5="accent5" accent6="accent6" hlink="hlink" folHlink="folHlink"/>
    </a:extraClrScheme>
    <a:extraClrScheme>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大專書 16">
        <a:dk1>
          <a:srgbClr val="663300"/>
        </a:dk1>
        <a:lt1>
          <a:srgbClr val="FFFFFF"/>
        </a:lt1>
        <a:dk2>
          <a:srgbClr val="660066"/>
        </a:dk2>
        <a:lt2>
          <a:srgbClr val="808080"/>
        </a:lt2>
        <a:accent1>
          <a:srgbClr val="FF9933"/>
        </a:accent1>
        <a:accent2>
          <a:srgbClr val="006699"/>
        </a:accent2>
        <a:accent3>
          <a:srgbClr val="FFFFFF"/>
        </a:accent3>
        <a:accent4>
          <a:srgbClr val="562A00"/>
        </a:accent4>
        <a:accent5>
          <a:srgbClr val="FFCAAD"/>
        </a:accent5>
        <a:accent6>
          <a:srgbClr val="005C8A"/>
        </a:accent6>
        <a:hlink>
          <a:srgbClr val="660066"/>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1175</TotalTime>
  <Words>810</Words>
  <Application>Microsoft Office PowerPoint</Application>
  <PresentationFormat>如螢幕大小 (4:3)</PresentationFormat>
  <Paragraphs>128</Paragraphs>
  <Slides>23</Slides>
  <Notes>0</Notes>
  <HiddenSlides>0</HiddenSlides>
  <MMClips>0</MMClips>
  <ScaleCrop>false</ScaleCrop>
  <HeadingPairs>
    <vt:vector size="4" baseType="variant">
      <vt:variant>
        <vt:lpstr>佈景主題</vt:lpstr>
      </vt:variant>
      <vt:variant>
        <vt:i4>1</vt:i4>
      </vt:variant>
      <vt:variant>
        <vt:lpstr>投影片標題</vt:lpstr>
      </vt:variant>
      <vt:variant>
        <vt:i4>23</vt:i4>
      </vt:variant>
    </vt:vector>
  </HeadingPairs>
  <TitlesOfParts>
    <vt:vector size="24" baseType="lpstr">
      <vt:lpstr>1_大專書</vt:lpstr>
      <vt:lpstr>第5章　多元線性迴歸</vt:lpstr>
      <vt:lpstr>PowerPoint 簡報</vt:lpstr>
      <vt:lpstr>PowerPoint 簡報</vt:lpstr>
      <vt:lpstr>PowerPoint 簡報</vt:lpstr>
      <vt:lpstr>PowerPoint 簡報</vt:lpstr>
      <vt:lpstr>PowerPoint 簡報</vt:lpstr>
      <vt:lpstr>PowerPoint 簡報</vt:lpstr>
      <vt:lpstr>PowerPoint 簡報</vt:lpstr>
      <vt:lpstr>PowerPoint 簡報</vt:lpstr>
      <vt:lpstr>5-4　用標準化的數據再做一次機器學習</vt:lpstr>
      <vt:lpstr>PowerPoint 簡報</vt:lpstr>
      <vt:lpstr>PowerPoint 簡報</vt:lpstr>
      <vt:lpstr>PowerPoint 簡報</vt:lpstr>
      <vt:lpstr>PowerPoint 簡報</vt:lpstr>
      <vt:lpstr>5-7　不同欄位的實驗</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CHWA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c32</dc:creator>
  <cp:lastModifiedBy>admin</cp:lastModifiedBy>
  <cp:revision>186</cp:revision>
  <cp:lastPrinted>2017-09-04T05:54:22Z</cp:lastPrinted>
  <dcterms:created xsi:type="dcterms:W3CDTF">2016-03-18T02:43:46Z</dcterms:created>
  <dcterms:modified xsi:type="dcterms:W3CDTF">2021-01-26T08:41:50Z</dcterms:modified>
</cp:coreProperties>
</file>