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43"/>
  </p:handoutMasterIdLst>
  <p:sldIdLst>
    <p:sldId id="256" r:id="rId2"/>
    <p:sldId id="291"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7" r:id="rId36"/>
    <p:sldId id="398" r:id="rId37"/>
    <p:sldId id="399" r:id="rId38"/>
    <p:sldId id="400" r:id="rId39"/>
    <p:sldId id="401" r:id="rId40"/>
    <p:sldId id="402" r:id="rId41"/>
    <p:sldId id="403" r:id="rId42"/>
  </p:sldIdLst>
  <p:sldSz cx="9144000" cy="6858000" type="screen4x3"/>
  <p:notesSz cx="6864350" cy="9996488"/>
  <p:defaultTextStyle>
    <a:defPPr>
      <a:defRPr lang="zh-TW"/>
    </a:defPPr>
    <a:lvl1pPr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1pPr>
    <a:lvl2pPr marL="4572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2pPr>
    <a:lvl3pPr marL="9144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3pPr>
    <a:lvl4pPr marL="13716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4pPr>
    <a:lvl5pPr marL="18288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5pPr>
    <a:lvl6pPr marL="22860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6pPr>
    <a:lvl7pPr marL="27432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7pPr>
    <a:lvl8pPr marL="32004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8pPr>
    <a:lvl9pPr marL="36576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9pPr>
  </p:defaultTextStyle>
  <p:extLst>
    <p:ext uri="{EFAFB233-063F-42B5-8137-9DF3F51BA10A}">
      <p15:sldGuideLst xmlns:p15="http://schemas.microsoft.com/office/powerpoint/2012/main" xmlns="">
        <p15:guide id="1" orient="horz" pos="845">
          <p15:clr>
            <a:srgbClr val="A4A3A4"/>
          </p15:clr>
        </p15:guide>
        <p15:guide id="2" orient="horz" pos="346">
          <p15:clr>
            <a:srgbClr val="A4A3A4"/>
          </p15:clr>
        </p15:guide>
        <p15:guide id="3" pos="2789">
          <p15:clr>
            <a:srgbClr val="A4A3A4"/>
          </p15:clr>
        </p15:guide>
        <p15:guide id="4" pos="113">
          <p15:clr>
            <a:srgbClr val="A4A3A4"/>
          </p15:clr>
        </p15:guide>
      </p15:sldGuideLst>
    </p:ext>
    <p:ext uri="{2D200454-40CA-4A62-9FC3-DE9A4176ACB9}">
      <p15:notesGuideLst xmlns:p15="http://schemas.microsoft.com/office/powerpoint/2012/main" xmlns="">
        <p15:guide id="1" orient="horz" pos="3148">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94660" autoAdjust="0"/>
  </p:normalViewPr>
  <p:slideViewPr>
    <p:cSldViewPr>
      <p:cViewPr>
        <p:scale>
          <a:sx n="58" d="100"/>
          <a:sy n="58" d="100"/>
        </p:scale>
        <p:origin x="-1716" y="-390"/>
      </p:cViewPr>
      <p:guideLst>
        <p:guide orient="horz" pos="845"/>
        <p:guide orient="horz" pos="346"/>
        <p:guide pos="2789"/>
        <p:guide pos="113"/>
      </p:guideLst>
    </p:cSldViewPr>
  </p:slideViewPr>
  <p:notesTextViewPr>
    <p:cViewPr>
      <p:scale>
        <a:sx n="100" d="100"/>
        <a:sy n="100" d="100"/>
      </p:scale>
      <p:origin x="0" y="0"/>
    </p:cViewPr>
  </p:notesTextViewPr>
  <p:notesViewPr>
    <p:cSldViewPr>
      <p:cViewPr varScale="1">
        <p:scale>
          <a:sx n="28" d="100"/>
          <a:sy n="28" d="100"/>
        </p:scale>
        <p:origin x="-1531" y="-82"/>
      </p:cViewPr>
      <p:guideLst>
        <p:guide orient="horz" pos="3148"/>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lo" userId="1d091efc-b69f-4036-822f-aacf65787f8d" providerId="ADAL" clId="{CD4DA33B-1C00-9045-9748-B108168D5B39}"/>
    <pc:docChg chg="modSld">
      <pc:chgData name="spolo" userId="1d091efc-b69f-4036-822f-aacf65787f8d" providerId="ADAL" clId="{CD4DA33B-1C00-9045-9748-B108168D5B39}" dt="2020-12-06T07:06:09.316" v="21" actId="20577"/>
      <pc:docMkLst>
        <pc:docMk/>
      </pc:docMkLst>
      <pc:sldChg chg="modSp">
        <pc:chgData name="spolo" userId="1d091efc-b69f-4036-822f-aacf65787f8d" providerId="ADAL" clId="{CD4DA33B-1C00-9045-9748-B108168D5B39}" dt="2020-12-06T06:58:30.879" v="9" actId="20577"/>
        <pc:sldMkLst>
          <pc:docMk/>
          <pc:sldMk cId="0" sldId="362"/>
        </pc:sldMkLst>
        <pc:spChg chg="mod">
          <ac:chgData name="spolo" userId="1d091efc-b69f-4036-822f-aacf65787f8d" providerId="ADAL" clId="{CD4DA33B-1C00-9045-9748-B108168D5B39}" dt="2020-12-06T06:58:30.879" v="9" actId="20577"/>
          <ac:spMkLst>
            <pc:docMk/>
            <pc:sldMk cId="0" sldId="362"/>
            <ac:spMk id="3" creationId="{0A88408E-BE28-4283-A3D0-E63FD036E8AA}"/>
          </ac:spMkLst>
        </pc:spChg>
      </pc:sldChg>
      <pc:sldChg chg="modSp">
        <pc:chgData name="spolo" userId="1d091efc-b69f-4036-822f-aacf65787f8d" providerId="ADAL" clId="{CD4DA33B-1C00-9045-9748-B108168D5B39}" dt="2020-12-06T07:06:09.316" v="21" actId="20577"/>
        <pc:sldMkLst>
          <pc:docMk/>
          <pc:sldMk cId="0" sldId="380"/>
        </pc:sldMkLst>
        <pc:spChg chg="mod">
          <ac:chgData name="spolo" userId="1d091efc-b69f-4036-822f-aacf65787f8d" providerId="ADAL" clId="{CD4DA33B-1C00-9045-9748-B108168D5B39}" dt="2020-12-06T07:06:09.316" v="21" actId="20577"/>
          <ac:spMkLst>
            <pc:docMk/>
            <pc:sldMk cId="0" sldId="380"/>
            <ac:spMk id="3" creationId="{CE49E515-5495-4487-BBFF-4377D67358E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6D079421-242C-4860-8431-CF8B29BF28A6}"/>
              </a:ext>
            </a:extLst>
          </p:cNvPr>
          <p:cNvSpPr>
            <a:spLocks noGrp="1" noChangeArrowheads="1"/>
          </p:cNvSpPr>
          <p:nvPr>
            <p:ph type="hdr" sz="quarter"/>
          </p:nvPr>
        </p:nvSpPr>
        <p:spPr bwMode="auto">
          <a:xfrm>
            <a:off x="0"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5" name="Rectangle 3">
            <a:extLst>
              <a:ext uri="{FF2B5EF4-FFF2-40B4-BE49-F238E27FC236}">
                <a16:creationId xmlns:a16="http://schemas.microsoft.com/office/drawing/2014/main" xmlns="" id="{9801B232-BDBE-4F21-8161-E0BD43E40E72}"/>
              </a:ext>
            </a:extLst>
          </p:cNvPr>
          <p:cNvSpPr>
            <a:spLocks noGrp="1" noChangeArrowheads="1"/>
          </p:cNvSpPr>
          <p:nvPr>
            <p:ph type="dt" sz="quarter" idx="1"/>
          </p:nvPr>
        </p:nvSpPr>
        <p:spPr bwMode="auto">
          <a:xfrm>
            <a:off x="3887788"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algn="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6" name="Rectangle 4">
            <a:extLst>
              <a:ext uri="{FF2B5EF4-FFF2-40B4-BE49-F238E27FC236}">
                <a16:creationId xmlns:a16="http://schemas.microsoft.com/office/drawing/2014/main" xmlns="" id="{CF5598A3-5AB1-46C2-A1DB-9159F1F51B45}"/>
              </a:ext>
            </a:extLst>
          </p:cNvPr>
          <p:cNvSpPr>
            <a:spLocks noGrp="1" noChangeArrowheads="1"/>
          </p:cNvSpPr>
          <p:nvPr>
            <p:ph type="ftr" sz="quarter" idx="2"/>
          </p:nvPr>
        </p:nvSpPr>
        <p:spPr bwMode="auto">
          <a:xfrm>
            <a:off x="0"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7" name="Rectangle 5">
            <a:extLst>
              <a:ext uri="{FF2B5EF4-FFF2-40B4-BE49-F238E27FC236}">
                <a16:creationId xmlns:a16="http://schemas.microsoft.com/office/drawing/2014/main" xmlns="" id="{EE85C983-BE07-44B7-91EA-E46F417D93ED}"/>
              </a:ext>
            </a:extLst>
          </p:cNvPr>
          <p:cNvSpPr>
            <a:spLocks noGrp="1" noChangeArrowheads="1"/>
          </p:cNvSpPr>
          <p:nvPr>
            <p:ph type="sldNum" sz="quarter" idx="3"/>
          </p:nvPr>
        </p:nvSpPr>
        <p:spPr bwMode="auto">
          <a:xfrm>
            <a:off x="3887788"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algn="r" eaLnBrk="1" hangingPunct="1">
              <a:defRPr sz="1300" b="0">
                <a:solidFill>
                  <a:schemeClr val="tx1"/>
                </a:solidFill>
                <a:latin typeface="Arial" panose="020B0604020202020204" pitchFamily="34" charset="0"/>
                <a:ea typeface="新細明體" panose="02020500000000000000" pitchFamily="18" charset="-120"/>
              </a:defRPr>
            </a:lvl1pPr>
          </a:lstStyle>
          <a:p>
            <a:fld id="{8E89D018-3EB1-42E9-A9F3-A478574BF3DD}" type="slidenum">
              <a:rPr lang="en-US" altLang="zh-TW"/>
              <a:pPr/>
              <a:t>‹#›</a:t>
            </a:fld>
            <a:endParaRPr lang="en-US" altLang="zh-TW"/>
          </a:p>
        </p:txBody>
      </p:sp>
    </p:spTree>
    <p:extLst>
      <p:ext uri="{BB962C8B-B14F-4D97-AF65-F5344CB8AC3E}">
        <p14:creationId xmlns:p14="http://schemas.microsoft.com/office/powerpoint/2010/main" val="1176773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829498336"/>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292296522"/>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89234924"/>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866215835"/>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181670331"/>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168455927"/>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693513564"/>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234438558"/>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053076"/>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040486096"/>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4098615252"/>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C:\Users\chwa\Desktop\06414007-PPT.jpg">
            <a:extLst>
              <a:ext uri="{FF2B5EF4-FFF2-40B4-BE49-F238E27FC236}">
                <a16:creationId xmlns:a16="http://schemas.microsoft.com/office/drawing/2014/main" xmlns="" id="{3DB8EC15-41F1-4361-889E-6A92720D4D5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a:extLst>
              <a:ext uri="{FF2B5EF4-FFF2-40B4-BE49-F238E27FC236}">
                <a16:creationId xmlns:a16="http://schemas.microsoft.com/office/drawing/2014/main" xmlns="" id="{E7290B39-F0CD-4C3D-95DF-D03DCBCADFFD}"/>
              </a:ext>
            </a:extLst>
          </p:cNvPr>
          <p:cNvSpPr txBox="1">
            <a:spLocks noChangeArrowheads="1"/>
          </p:cNvSpPr>
          <p:nvPr/>
        </p:nvSpPr>
        <p:spPr bwMode="auto">
          <a:xfrm>
            <a:off x="4221163" y="65262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pPr algn="ctr" eaLnBrk="1" hangingPunct="1"/>
            <a:r>
              <a:rPr lang="zh-TW" altLang="en-US" sz="1200" b="0">
                <a:solidFill>
                  <a:schemeClr val="tx1"/>
                </a:solidFill>
              </a:rPr>
              <a:t>第</a:t>
            </a:r>
            <a:fld id="{BB6886A2-87C3-4DCE-B4F3-92B48A849736}" type="slidenum">
              <a:rPr lang="zh-TW" altLang="en-US" sz="1200" b="0">
                <a:solidFill>
                  <a:schemeClr val="tx1"/>
                </a:solidFill>
              </a:rPr>
              <a:pPr algn="ctr" eaLnBrk="1" hangingPunct="1"/>
              <a:t>‹#›</a:t>
            </a:fld>
            <a:r>
              <a:rPr lang="zh-TW" altLang="en-US" sz="1200" b="0">
                <a:solidFill>
                  <a:schemeClr val="tx1"/>
                </a:solidFill>
              </a:rPr>
              <a:t>頁</a:t>
            </a:r>
            <a:endParaRPr lang="zh-TW" altLang="en-US" sz="1800" b="0">
              <a:solidFill>
                <a:schemeClr val="tx1"/>
              </a:solidFill>
              <a:latin typeface="Arial" panose="020B0604020202020204" pitchFamily="34" charset="0"/>
              <a:ea typeface="新細明體" panose="02020500000000000000" pitchFamily="18" charset="-120"/>
            </a:endParaRPr>
          </a:p>
        </p:txBody>
      </p:sp>
      <p:sp>
        <p:nvSpPr>
          <p:cNvPr id="1028" name="Rectangle 3">
            <a:extLst>
              <a:ext uri="{FF2B5EF4-FFF2-40B4-BE49-F238E27FC236}">
                <a16:creationId xmlns:a16="http://schemas.microsoft.com/office/drawing/2014/main" xmlns="" id="{F859B4CE-7296-4E7F-A6A2-84F8A61D1AE1}"/>
              </a:ext>
            </a:extLst>
          </p:cNvPr>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a:extLst>
              <a:ext uri="{FF2B5EF4-FFF2-40B4-BE49-F238E27FC236}">
                <a16:creationId xmlns:a16="http://schemas.microsoft.com/office/drawing/2014/main" xmlns="" id="{9C8C3921-2A05-4676-A9B7-62D6F52F9E3A}"/>
              </a:ext>
            </a:extLst>
          </p:cNvPr>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30" name="Picture 48">
            <a:hlinkClick r:id="" action="ppaction://hlinkshowjump?jump=firstslide"/>
            <a:extLst>
              <a:ext uri="{FF2B5EF4-FFF2-40B4-BE49-F238E27FC236}">
                <a16:creationId xmlns:a16="http://schemas.microsoft.com/office/drawing/2014/main" xmlns="" id="{341FCB09-7380-452E-BDD0-A7FC891A8AC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08850" y="6605588"/>
            <a:ext cx="2571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9">
            <a:hlinkClick r:id="" action="ppaction://hlinkshowjump?jump=previousslide"/>
            <a:extLst>
              <a:ext uri="{FF2B5EF4-FFF2-40B4-BE49-F238E27FC236}">
                <a16:creationId xmlns:a16="http://schemas.microsoft.com/office/drawing/2014/main" xmlns="" id="{F233AB21-D2A5-45BF-970C-D67CAF25CEF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42225"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50">
            <a:hlinkClick r:id="" action="ppaction://hlinkshowjump?jump=firstslide"/>
            <a:extLst>
              <a:ext uri="{FF2B5EF4-FFF2-40B4-BE49-F238E27FC236}">
                <a16:creationId xmlns:a16="http://schemas.microsoft.com/office/drawing/2014/main" xmlns="" id="{4EDE3458-5927-4D8A-B4C8-EAB6DD46A105}"/>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21638" y="6570663"/>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a:hlinkClick r:id="" action="ppaction://hlinkshowjump?jump=nextslide"/>
            <a:extLst>
              <a:ext uri="{FF2B5EF4-FFF2-40B4-BE49-F238E27FC236}">
                <a16:creationId xmlns:a16="http://schemas.microsoft.com/office/drawing/2014/main" xmlns="" id="{297C0ACD-CACF-416B-94A7-4497F4C2A72F}"/>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335963"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a:hlinkClick r:id="" action="ppaction://hlinkshowjump?jump=lastslide"/>
            <a:extLst>
              <a:ext uri="{FF2B5EF4-FFF2-40B4-BE49-F238E27FC236}">
                <a16:creationId xmlns:a16="http://schemas.microsoft.com/office/drawing/2014/main" xmlns="" id="{36650B5E-BF50-4921-962E-061DD541103C}"/>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715375" y="6605588"/>
            <a:ext cx="2540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advClick="0"/>
  <p:txStyles>
    <p:titleStyle>
      <a:lvl1pPr algn="l" rtl="0" eaLnBrk="0" fontAlgn="base" hangingPunct="0">
        <a:spcBef>
          <a:spcPct val="0"/>
        </a:spcBef>
        <a:spcAft>
          <a:spcPct val="0"/>
        </a:spcAft>
        <a:defRPr kumimoji="1" sz="3600" b="1">
          <a:solidFill>
            <a:schemeClr val="accent2"/>
          </a:solidFill>
          <a:latin typeface="+mj-lt"/>
          <a:ea typeface="+mj-ea"/>
          <a:cs typeface="+mj-cs"/>
        </a:defRPr>
      </a:lvl1pPr>
      <a:lvl2pPr algn="l" rtl="0" eaLnBrk="0" fontAlgn="base" hangingPunct="0">
        <a:spcBef>
          <a:spcPct val="0"/>
        </a:spcBef>
        <a:spcAft>
          <a:spcPct val="0"/>
        </a:spcAft>
        <a:defRPr kumimoji="1" sz="3600" b="1">
          <a:solidFill>
            <a:schemeClr val="accent2"/>
          </a:solidFill>
          <a:latin typeface="Arial" charset="0"/>
          <a:ea typeface="微軟正黑體" pitchFamily="34" charset="-120"/>
        </a:defRPr>
      </a:lvl2pPr>
      <a:lvl3pPr algn="l" rtl="0" eaLnBrk="0" fontAlgn="base" hangingPunct="0">
        <a:spcBef>
          <a:spcPct val="0"/>
        </a:spcBef>
        <a:spcAft>
          <a:spcPct val="0"/>
        </a:spcAft>
        <a:defRPr kumimoji="1" sz="3600" b="1">
          <a:solidFill>
            <a:schemeClr val="accent2"/>
          </a:solidFill>
          <a:latin typeface="Arial" charset="0"/>
          <a:ea typeface="微軟正黑體" pitchFamily="34" charset="-120"/>
        </a:defRPr>
      </a:lvl3pPr>
      <a:lvl4pPr algn="l" rtl="0" eaLnBrk="0" fontAlgn="base" hangingPunct="0">
        <a:spcBef>
          <a:spcPct val="0"/>
        </a:spcBef>
        <a:spcAft>
          <a:spcPct val="0"/>
        </a:spcAft>
        <a:defRPr kumimoji="1" sz="3600" b="1">
          <a:solidFill>
            <a:schemeClr val="accent2"/>
          </a:solidFill>
          <a:latin typeface="Arial" charset="0"/>
          <a:ea typeface="微軟正黑體" pitchFamily="34" charset="-120"/>
        </a:defRPr>
      </a:lvl4pPr>
      <a:lvl5pPr algn="l" rtl="0" eaLnBrk="0" fontAlgn="base" hangingPunct="0">
        <a:spcBef>
          <a:spcPct val="0"/>
        </a:spcBef>
        <a:spcAft>
          <a:spcPct val="0"/>
        </a:spcAft>
        <a:defRPr kumimoji="1" sz="3600" b="1">
          <a:solidFill>
            <a:schemeClr val="accent2"/>
          </a:solidFill>
          <a:latin typeface="Arial" charset="0"/>
          <a:ea typeface="微軟正黑體" pitchFamily="34" charset="-120"/>
        </a:defRPr>
      </a:lvl5pPr>
      <a:lvl6pPr marL="457200" algn="l" rtl="0" fontAlgn="base">
        <a:spcBef>
          <a:spcPct val="0"/>
        </a:spcBef>
        <a:spcAft>
          <a:spcPct val="0"/>
        </a:spcAft>
        <a:defRPr kumimoji="1" sz="3600" b="1">
          <a:solidFill>
            <a:schemeClr val="accent2"/>
          </a:solidFill>
          <a:latin typeface="Arial" charset="0"/>
          <a:ea typeface="微軟正黑體" pitchFamily="34" charset="-120"/>
        </a:defRPr>
      </a:lvl6pPr>
      <a:lvl7pPr marL="914400" algn="l" rtl="0" fontAlgn="base">
        <a:spcBef>
          <a:spcPct val="0"/>
        </a:spcBef>
        <a:spcAft>
          <a:spcPct val="0"/>
        </a:spcAft>
        <a:defRPr kumimoji="1" sz="3600" b="1">
          <a:solidFill>
            <a:schemeClr val="accent2"/>
          </a:solidFill>
          <a:latin typeface="Arial" charset="0"/>
          <a:ea typeface="微軟正黑體" pitchFamily="34" charset="-120"/>
        </a:defRPr>
      </a:lvl7pPr>
      <a:lvl8pPr marL="1371600" algn="l" rtl="0" fontAlgn="base">
        <a:spcBef>
          <a:spcPct val="0"/>
        </a:spcBef>
        <a:spcAft>
          <a:spcPct val="0"/>
        </a:spcAft>
        <a:defRPr kumimoji="1" sz="3600" b="1">
          <a:solidFill>
            <a:schemeClr val="accent2"/>
          </a:solidFill>
          <a:latin typeface="Arial" charset="0"/>
          <a:ea typeface="微軟正黑體" pitchFamily="34" charset="-120"/>
        </a:defRPr>
      </a:lvl8pPr>
      <a:lvl9pPr marL="1828800" algn="l" rtl="0" fontAlgn="base">
        <a:spcBef>
          <a:spcPct val="0"/>
        </a:spcBef>
        <a:spcAft>
          <a:spcPct val="0"/>
        </a:spcAft>
        <a:defRPr kumimoji="1" sz="3600" b="1">
          <a:solidFill>
            <a:schemeClr val="accent2"/>
          </a:solidFill>
          <a:latin typeface="Arial" charset="0"/>
          <a:ea typeface="微軟正黑體" pitchFamily="34" charset="-120"/>
        </a:defRPr>
      </a:lvl9pPr>
    </p:titleStyle>
    <p:bodyStyle>
      <a:lvl1pPr marL="342900" indent="-342900" algn="just" rtl="0" eaLnBrk="0" fontAlgn="base" hangingPunct="0">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2pPr>
      <a:lvl3pPr marL="457200" indent="-454025" algn="just" rtl="0" eaLnBrk="0" fontAlgn="base" hangingPunct="0">
        <a:lnSpc>
          <a:spcPct val="120000"/>
        </a:lnSpc>
        <a:spcBef>
          <a:spcPct val="0"/>
        </a:spcBef>
        <a:spcAft>
          <a:spcPct val="0"/>
        </a:spcAft>
        <a:tabLst>
          <a:tab pos="728663" algn="l"/>
          <a:tab pos="1176338" algn="l"/>
        </a:tabLst>
        <a:defRPr sz="2800">
          <a:solidFill>
            <a:schemeClr val="tx1"/>
          </a:solidFill>
          <a:latin typeface="+mn-ea"/>
          <a:ea typeface="+mn-ea"/>
        </a:defRPr>
      </a:lvl3pPr>
      <a:lvl4pPr marL="458788" indent="9128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4pPr>
      <a:lvl5pPr marL="460375" indent="1368425" algn="ctr" rtl="0" eaLnBrk="0" fontAlgn="base" hangingPunct="0">
        <a:lnSpc>
          <a:spcPct val="120000"/>
        </a:lnSpc>
        <a:spcBef>
          <a:spcPct val="0"/>
        </a:spcBef>
        <a:spcAft>
          <a:spcPct val="0"/>
        </a:spcAft>
        <a:tabLst>
          <a:tab pos="728663" algn="l"/>
          <a:tab pos="1176338" algn="l"/>
        </a:tabLst>
        <a:defRPr kumimoji="1" sz="2000">
          <a:solidFill>
            <a:schemeClr val="tx1"/>
          </a:solidFill>
          <a:latin typeface="+mn-ea"/>
          <a:ea typeface="+mn-ea"/>
        </a:defRPr>
      </a:lvl5pPr>
      <a:lvl6pPr marL="9175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a:extLst>
              <a:ext uri="{FF2B5EF4-FFF2-40B4-BE49-F238E27FC236}">
                <a16:creationId xmlns:a16="http://schemas.microsoft.com/office/drawing/2014/main" xmlns="" id="{60D4B777-D97C-49D5-BDDA-A415F1CA97E0}"/>
              </a:ext>
            </a:extLst>
          </p:cNvPr>
          <p:cNvSpPr>
            <a:spLocks noGrp="1" noChangeArrowheads="1"/>
          </p:cNvSpPr>
          <p:nvPr>
            <p:ph type="ctrTitle"/>
          </p:nvPr>
        </p:nvSpPr>
        <p:spPr/>
        <p:txBody>
          <a:bodyPr/>
          <a:lstStyle/>
          <a:p>
            <a:r>
              <a:rPr lang="zh-TW" altLang="en-US"/>
              <a:t>第</a:t>
            </a:r>
            <a:r>
              <a:rPr lang="en-US" altLang="zh-TW"/>
              <a:t>6</a:t>
            </a:r>
            <a:r>
              <a:rPr lang="zh-TW" altLang="en-US"/>
              <a:t>章　羅吉斯迴歸</a:t>
            </a:r>
          </a:p>
        </p:txBody>
      </p:sp>
      <p:sp>
        <p:nvSpPr>
          <p:cNvPr id="3" name="副標題 2">
            <a:extLst>
              <a:ext uri="{FF2B5EF4-FFF2-40B4-BE49-F238E27FC236}">
                <a16:creationId xmlns:a16="http://schemas.microsoft.com/office/drawing/2014/main" xmlns="" id="{792218CF-46C5-4776-8AB0-F3F283508C16}"/>
              </a:ext>
            </a:extLst>
          </p:cNvPr>
          <p:cNvSpPr>
            <a:spLocks noGrp="1"/>
          </p:cNvSpPr>
          <p:nvPr>
            <p:ph type="subTitle" idx="1"/>
          </p:nvPr>
        </p:nvSpPr>
        <p:spPr/>
        <p:txBody>
          <a:bodyPr/>
          <a:lstStyle/>
          <a:p>
            <a:pPr>
              <a:defRPr/>
            </a:pPr>
            <a:endParaRPr lang="zh-TW" altLang="en-US"/>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8B053DA4-5D7C-48BE-9CA7-236A2DB13D41}"/>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6-8</a:t>
            </a:r>
            <a:r>
              <a:rPr lang="zh-TW" altLang="en-US" dirty="0"/>
              <a:t> 了解範例</a:t>
            </a:r>
            <a:r>
              <a:rPr lang="en-US" altLang="zh-TW" dirty="0"/>
              <a:t>6-7</a:t>
            </a:r>
            <a:r>
              <a:rPr lang="zh-TW" altLang="en-US" dirty="0"/>
              <a:t>中，</a:t>
            </a:r>
            <a:r>
              <a:rPr lang="en-US" altLang="zh-TW" dirty="0"/>
              <a:t>1</a:t>
            </a:r>
            <a:r>
              <a:rPr lang="zh-TW" altLang="en-US" dirty="0"/>
              <a:t>和</a:t>
            </a:r>
            <a:r>
              <a:rPr lang="en-US" altLang="zh-TW" dirty="0"/>
              <a:t>2</a:t>
            </a:r>
            <a:r>
              <a:rPr lang="zh-TW" altLang="en-US" dirty="0"/>
              <a:t>所表示的類別</a:t>
            </a:r>
            <a:endParaRPr lang="en-US" altLang="zh-TW" dirty="0"/>
          </a:p>
          <a:p>
            <a:pPr lvl="1">
              <a:defRPr/>
            </a:pPr>
            <a:r>
              <a:rPr lang="zh-TW" altLang="en-US" dirty="0"/>
              <a:t>程式碼</a:t>
            </a:r>
          </a:p>
        </p:txBody>
      </p:sp>
      <p:sp>
        <p:nvSpPr>
          <p:cNvPr id="16387" name="矩形 3">
            <a:extLst>
              <a:ext uri="{FF2B5EF4-FFF2-40B4-BE49-F238E27FC236}">
                <a16:creationId xmlns:a16="http://schemas.microsoft.com/office/drawing/2014/main" xmlns="" id="{1CF71FCD-EF43-410D-968B-E5F64B76F24E}"/>
              </a:ext>
            </a:extLst>
          </p:cNvPr>
          <p:cNvSpPr>
            <a:spLocks noChangeArrowheads="1"/>
          </p:cNvSpPr>
          <p:nvPr/>
        </p:nvSpPr>
        <p:spPr bwMode="auto">
          <a:xfrm>
            <a:off x="276225" y="1966913"/>
            <a:ext cx="8569325" cy="660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iris['target_names']</a:t>
            </a:r>
            <a:endParaRPr lang="zh-TW" altLang="en-US" sz="2400" b="0">
              <a:solidFill>
                <a:schemeClr val="tx1"/>
              </a:solidFill>
            </a:endParaRPr>
          </a:p>
        </p:txBody>
      </p:sp>
      <p:pic>
        <p:nvPicPr>
          <p:cNvPr id="16388" name="Picture 2">
            <a:extLst>
              <a:ext uri="{FF2B5EF4-FFF2-40B4-BE49-F238E27FC236}">
                <a16:creationId xmlns:a16="http://schemas.microsoft.com/office/drawing/2014/main" xmlns="" id="{3C82BCF9-31E0-4669-843B-BB9B34416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357563"/>
            <a:ext cx="8207375" cy="9382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F6A8F4CD-058E-48A3-8AC4-945432C35F76}"/>
              </a:ext>
            </a:extLst>
          </p:cNvPr>
          <p:cNvSpPr>
            <a:spLocks noGrp="1"/>
          </p:cNvSpPr>
          <p:nvPr>
            <p:ph idx="1"/>
          </p:nvPr>
        </p:nvSpPr>
        <p:spPr>
          <a:xfrm>
            <a:off x="331788" y="549275"/>
            <a:ext cx="8264525" cy="5400675"/>
          </a:xfrm>
        </p:spPr>
        <p:txBody>
          <a:bodyPr/>
          <a:lstStyle/>
          <a:p>
            <a:r>
              <a:rPr lang="zh-TW" altLang="en-US"/>
              <a:t>範例</a:t>
            </a:r>
            <a:r>
              <a:rPr lang="en-US" altLang="zh-TW"/>
              <a:t>6-9</a:t>
            </a:r>
            <a:r>
              <a:rPr lang="zh-TW" altLang="en-US"/>
              <a:t>  檢視資料是否有遺漏值</a:t>
            </a:r>
            <a:endParaRPr lang="en-US" altLang="zh-TW"/>
          </a:p>
          <a:p>
            <a:pPr lvl="1"/>
            <a:r>
              <a:rPr lang="zh-TW" altLang="en-US"/>
              <a:t>程式碼</a:t>
            </a:r>
          </a:p>
        </p:txBody>
      </p:sp>
      <p:sp>
        <p:nvSpPr>
          <p:cNvPr id="17411" name="矩形 3">
            <a:extLst>
              <a:ext uri="{FF2B5EF4-FFF2-40B4-BE49-F238E27FC236}">
                <a16:creationId xmlns:a16="http://schemas.microsoft.com/office/drawing/2014/main" xmlns="" id="{9F6EB087-2E45-453F-917F-3C6758354885}"/>
              </a:ext>
            </a:extLst>
          </p:cNvPr>
          <p:cNvSpPr>
            <a:spLocks noChangeArrowheads="1"/>
          </p:cNvSpPr>
          <p:nvPr/>
        </p:nvSpPr>
        <p:spPr bwMode="auto">
          <a:xfrm>
            <a:off x="276225" y="1557338"/>
            <a:ext cx="8569325" cy="658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df.info()</a:t>
            </a:r>
            <a:endParaRPr lang="zh-TW" altLang="en-US" sz="2400" b="0">
              <a:solidFill>
                <a:schemeClr val="tx1"/>
              </a:solidFill>
            </a:endParaRPr>
          </a:p>
        </p:txBody>
      </p:sp>
      <p:pic>
        <p:nvPicPr>
          <p:cNvPr id="17412" name="Picture 2">
            <a:extLst>
              <a:ext uri="{FF2B5EF4-FFF2-40B4-BE49-F238E27FC236}">
                <a16:creationId xmlns:a16="http://schemas.microsoft.com/office/drawing/2014/main" xmlns="" id="{3C2B980E-38EF-4D05-A780-9285E121A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2420938"/>
            <a:ext cx="6007100" cy="35226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24F24C06-E8BF-4667-A916-2267B6431AAB}"/>
              </a:ext>
            </a:extLst>
          </p:cNvPr>
          <p:cNvSpPr>
            <a:spLocks noGrp="1"/>
          </p:cNvSpPr>
          <p:nvPr>
            <p:ph idx="1"/>
          </p:nvPr>
        </p:nvSpPr>
        <p:spPr>
          <a:xfrm>
            <a:off x="331788" y="836613"/>
            <a:ext cx="8264525" cy="5113337"/>
          </a:xfrm>
        </p:spPr>
        <p:txBody>
          <a:bodyPr/>
          <a:lstStyle/>
          <a:p>
            <a:pPr>
              <a:defRPr/>
            </a:pPr>
            <a:r>
              <a:rPr lang="zh-TW" altLang="en-US" dirty="0"/>
              <a:t>範例</a:t>
            </a:r>
            <a:r>
              <a:rPr lang="en-US" altLang="zh-TW" dirty="0"/>
              <a:t>6-10</a:t>
            </a:r>
            <a:r>
              <a:rPr lang="zh-TW" altLang="en-US" dirty="0"/>
              <a:t> 用</a:t>
            </a:r>
            <a:r>
              <a:rPr lang="en-US" altLang="zh-TW" dirty="0" err="1"/>
              <a:t>seaborn</a:t>
            </a:r>
            <a:r>
              <a:rPr lang="zh-TW" altLang="en-US" dirty="0"/>
              <a:t>的</a:t>
            </a:r>
            <a:r>
              <a:rPr lang="en-US" altLang="zh-TW" dirty="0" err="1"/>
              <a:t>pairplot</a:t>
            </a:r>
            <a:r>
              <a:rPr lang="zh-TW" altLang="en-US" dirty="0"/>
              <a:t>檢視變數關係</a:t>
            </a:r>
            <a:endParaRPr lang="en-US" altLang="zh-TW" dirty="0"/>
          </a:p>
          <a:p>
            <a:pPr lvl="1">
              <a:defRPr/>
            </a:pPr>
            <a:r>
              <a:rPr lang="zh-TW" altLang="en-US" dirty="0"/>
              <a:t>程式碼</a:t>
            </a:r>
          </a:p>
        </p:txBody>
      </p:sp>
      <p:sp>
        <p:nvSpPr>
          <p:cNvPr id="18435" name="矩形 3">
            <a:extLst>
              <a:ext uri="{FF2B5EF4-FFF2-40B4-BE49-F238E27FC236}">
                <a16:creationId xmlns:a16="http://schemas.microsoft.com/office/drawing/2014/main" xmlns="" id="{51474A6B-FD64-4BF5-8F6C-7DD034508A16}"/>
              </a:ext>
            </a:extLst>
          </p:cNvPr>
          <p:cNvSpPr>
            <a:spLocks noChangeArrowheads="1"/>
          </p:cNvSpPr>
          <p:nvPr/>
        </p:nvSpPr>
        <p:spPr bwMode="auto">
          <a:xfrm>
            <a:off x="276225" y="1966913"/>
            <a:ext cx="8569325" cy="1028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sns.pairplot(df,hue='target',</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vars=['sepal width (cm)', 'petal length (cm)'], size=2);</a:t>
            </a:r>
            <a:endParaRPr lang="zh-TW" altLang="en-US" sz="2400" b="0">
              <a:solidFill>
                <a:schemeClr val="tx1"/>
              </a:solidFill>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xmlns="" id="{C646E67C-935A-4BE2-8D74-AA90D3DB9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709613"/>
            <a:ext cx="6045200" cy="5438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A05E2A2C-907F-41C6-9074-52ECBECF8D80}"/>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6-11</a:t>
            </a:r>
            <a:r>
              <a:rPr lang="zh-TW" altLang="en-US" dirty="0"/>
              <a:t>  花瓣長</a:t>
            </a:r>
            <a:r>
              <a:rPr lang="en-US" altLang="zh-TW" dirty="0"/>
              <a:t>petal length</a:t>
            </a:r>
            <a:r>
              <a:rPr lang="zh-TW" altLang="en-US" dirty="0"/>
              <a:t>的判斷邊界</a:t>
            </a:r>
            <a:endParaRPr lang="en-US" altLang="zh-TW" dirty="0"/>
          </a:p>
          <a:p>
            <a:pPr lvl="1">
              <a:defRPr/>
            </a:pPr>
            <a:r>
              <a:rPr lang="zh-TW" altLang="en-US" dirty="0"/>
              <a:t>程式碼</a:t>
            </a:r>
          </a:p>
        </p:txBody>
      </p:sp>
      <p:sp>
        <p:nvSpPr>
          <p:cNvPr id="20483" name="矩形 3">
            <a:extLst>
              <a:ext uri="{FF2B5EF4-FFF2-40B4-BE49-F238E27FC236}">
                <a16:creationId xmlns:a16="http://schemas.microsoft.com/office/drawing/2014/main" xmlns="" id="{FD0FA18C-2F30-47C0-801C-61DF6E35443F}"/>
              </a:ext>
            </a:extLst>
          </p:cNvPr>
          <p:cNvSpPr>
            <a:spLocks noChangeArrowheads="1"/>
          </p:cNvSpPr>
          <p:nvPr/>
        </p:nvSpPr>
        <p:spPr bwMode="auto">
          <a:xfrm>
            <a:off x="276225" y="1452563"/>
            <a:ext cx="8569325" cy="1028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ax = sns.pairplot(df,hue='target',</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vars=['petal length (cm)'], size=3)</a:t>
            </a:r>
            <a:endParaRPr lang="zh-TW" altLang="en-US" sz="2400" b="0">
              <a:solidFill>
                <a:schemeClr val="tx1"/>
              </a:solidFill>
            </a:endParaRPr>
          </a:p>
        </p:txBody>
      </p:sp>
      <p:pic>
        <p:nvPicPr>
          <p:cNvPr id="20484" name="Picture 2">
            <a:extLst>
              <a:ext uri="{FF2B5EF4-FFF2-40B4-BE49-F238E27FC236}">
                <a16:creationId xmlns:a16="http://schemas.microsoft.com/office/drawing/2014/main" xmlns="" id="{403D1381-52A3-418A-97DD-070498486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2481263"/>
            <a:ext cx="4979987" cy="39195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2D1211FD-2AF1-4D33-8476-74BB57F8D6BE}"/>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6-12</a:t>
            </a:r>
            <a:r>
              <a:rPr lang="zh-TW" altLang="en-US" dirty="0"/>
              <a:t>  檢視變數間的相關係數</a:t>
            </a:r>
            <a:endParaRPr lang="en-US" altLang="zh-TW" dirty="0"/>
          </a:p>
          <a:p>
            <a:pPr lvl="1">
              <a:defRPr/>
            </a:pPr>
            <a:r>
              <a:rPr lang="zh-TW" altLang="en-US" dirty="0"/>
              <a:t>程式碼</a:t>
            </a:r>
          </a:p>
        </p:txBody>
      </p:sp>
      <p:sp>
        <p:nvSpPr>
          <p:cNvPr id="21507" name="矩形 3">
            <a:extLst>
              <a:ext uri="{FF2B5EF4-FFF2-40B4-BE49-F238E27FC236}">
                <a16:creationId xmlns:a16="http://schemas.microsoft.com/office/drawing/2014/main" xmlns="" id="{B0F221CD-B8EC-432F-9C91-A6350EB1FBBD}"/>
              </a:ext>
            </a:extLst>
          </p:cNvPr>
          <p:cNvSpPr>
            <a:spLocks noChangeArrowheads="1"/>
          </p:cNvSpPr>
          <p:nvPr/>
        </p:nvSpPr>
        <p:spPr bwMode="auto">
          <a:xfrm>
            <a:off x="261938" y="1557338"/>
            <a:ext cx="8569325" cy="658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df.corr().round(2)['target']</a:t>
            </a:r>
            <a:endParaRPr lang="zh-TW" altLang="en-US" sz="2400" b="0">
              <a:solidFill>
                <a:schemeClr val="tx1"/>
              </a:solidFill>
            </a:endParaRPr>
          </a:p>
        </p:txBody>
      </p:sp>
      <p:pic>
        <p:nvPicPr>
          <p:cNvPr id="21508" name="Picture 2">
            <a:extLst>
              <a:ext uri="{FF2B5EF4-FFF2-40B4-BE49-F238E27FC236}">
                <a16:creationId xmlns:a16="http://schemas.microsoft.com/office/drawing/2014/main" xmlns="" id="{EC046295-160C-4303-A264-6F1A40B4E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75" y="2852738"/>
            <a:ext cx="5683250" cy="2305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A4334855-395A-4CA6-8C32-E8FEC85FDC01}"/>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6-14</a:t>
            </a:r>
            <a:r>
              <a:rPr lang="zh-TW" altLang="en-US" dirty="0"/>
              <a:t>  取出鳶尾花資料的</a:t>
            </a:r>
            <a:r>
              <a:rPr lang="en-US" altLang="zh-TW" dirty="0"/>
              <a:t>X</a:t>
            </a:r>
            <a:r>
              <a:rPr lang="zh-TW" altLang="en-US" dirty="0"/>
              <a:t>和</a:t>
            </a:r>
            <a:r>
              <a:rPr lang="en-US" altLang="zh-TW" dirty="0"/>
              <a:t>y</a:t>
            </a:r>
          </a:p>
          <a:p>
            <a:pPr lvl="1">
              <a:defRPr/>
            </a:pPr>
            <a:r>
              <a:rPr lang="zh-TW" altLang="en-US" dirty="0"/>
              <a:t>程式碼</a:t>
            </a:r>
          </a:p>
        </p:txBody>
      </p:sp>
      <p:sp>
        <p:nvSpPr>
          <p:cNvPr id="22531" name="矩形 3">
            <a:extLst>
              <a:ext uri="{FF2B5EF4-FFF2-40B4-BE49-F238E27FC236}">
                <a16:creationId xmlns:a16="http://schemas.microsoft.com/office/drawing/2014/main" xmlns="" id="{FF7AD86F-4264-4CC2-A35A-11D70E57BF78}"/>
              </a:ext>
            </a:extLst>
          </p:cNvPr>
          <p:cNvSpPr>
            <a:spLocks noChangeArrowheads="1"/>
          </p:cNvSpPr>
          <p:nvPr/>
        </p:nvSpPr>
        <p:spPr bwMode="auto">
          <a:xfrm>
            <a:off x="309563" y="1557338"/>
            <a:ext cx="8569325" cy="17668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X_cols = ['sepal width (cm)', 'petal length (cm)']</a:t>
            </a:r>
            <a:endParaRPr lang="zh-TW" altLang="en-US" sz="2400" b="0">
              <a:solidFill>
                <a:schemeClr val="tx1"/>
              </a:solidFill>
            </a:endParaRPr>
          </a:p>
          <a:p>
            <a:r>
              <a:rPr lang="en-US" altLang="zh-TW" sz="2400" b="0">
                <a:solidFill>
                  <a:schemeClr val="tx1"/>
                </a:solidFill>
              </a:rPr>
              <a:t>y_col = 'target'</a:t>
            </a:r>
            <a:endParaRPr lang="zh-TW" altLang="en-US" sz="2400" b="0">
              <a:solidFill>
                <a:schemeClr val="tx1"/>
              </a:solidFill>
            </a:endParaRPr>
          </a:p>
          <a:p>
            <a:r>
              <a:rPr lang="en-US" altLang="zh-TW" sz="2400" b="0">
                <a:solidFill>
                  <a:schemeClr val="tx1"/>
                </a:solidFill>
              </a:rPr>
              <a:t>X = df[X_cols]</a:t>
            </a:r>
            <a:endParaRPr lang="zh-TW" altLang="en-US" sz="2400" b="0">
              <a:solidFill>
                <a:schemeClr val="tx1"/>
              </a:solidFill>
            </a:endParaRPr>
          </a:p>
          <a:p>
            <a:r>
              <a:rPr lang="en-US" altLang="zh-TW" sz="2400" b="0">
                <a:solidFill>
                  <a:schemeClr val="tx1"/>
                </a:solidFill>
              </a:rPr>
              <a:t>y = df[y_col]</a:t>
            </a:r>
            <a:endParaRPr lang="zh-TW" altLang="en-US" sz="2400" b="0">
              <a:solidFill>
                <a:schemeClr val="tx1"/>
              </a:solidFill>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885AE7C1-3B93-42A6-BA00-3B303C3F3F88}"/>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6-15</a:t>
            </a:r>
            <a:r>
              <a:rPr lang="zh-TW" altLang="en-US" dirty="0"/>
              <a:t>  將資料切割成訓練集和測試集 </a:t>
            </a:r>
            <a:endParaRPr lang="en-US" altLang="zh-TW" dirty="0"/>
          </a:p>
          <a:p>
            <a:pPr lvl="1">
              <a:defRPr/>
            </a:pPr>
            <a:r>
              <a:rPr lang="zh-TW" altLang="en-US" dirty="0"/>
              <a:t>程式碼</a:t>
            </a:r>
          </a:p>
        </p:txBody>
      </p:sp>
      <p:sp>
        <p:nvSpPr>
          <p:cNvPr id="23555" name="矩形 3">
            <a:extLst>
              <a:ext uri="{FF2B5EF4-FFF2-40B4-BE49-F238E27FC236}">
                <a16:creationId xmlns:a16="http://schemas.microsoft.com/office/drawing/2014/main" xmlns="" id="{004E4314-B935-467F-8627-7F072E85614E}"/>
              </a:ext>
            </a:extLst>
          </p:cNvPr>
          <p:cNvSpPr>
            <a:spLocks noChangeArrowheads="1"/>
          </p:cNvSpPr>
          <p:nvPr/>
        </p:nvSpPr>
        <p:spPr bwMode="auto">
          <a:xfrm>
            <a:off x="261938" y="1557338"/>
            <a:ext cx="8569325" cy="13985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sklearn.model_selection import train_test_split</a:t>
            </a:r>
            <a:endParaRPr lang="zh-TW" altLang="en-US" sz="2400" b="0">
              <a:solidFill>
                <a:schemeClr val="tx1"/>
              </a:solidFill>
            </a:endParaRPr>
          </a:p>
          <a:p>
            <a:r>
              <a:rPr lang="en-US" altLang="zh-TW" sz="2400" b="0">
                <a:solidFill>
                  <a:schemeClr val="tx1"/>
                </a:solidFill>
              </a:rPr>
              <a:t>X_train, X_test, y_train, y_test = train_test_split(X, y, test_size=0.33,</a:t>
            </a:r>
            <a:r>
              <a:rPr lang="zh-TW" altLang="en-US" sz="2400" b="0">
                <a:solidFill>
                  <a:schemeClr val="tx1"/>
                </a:solidFill>
              </a:rPr>
              <a:t> </a:t>
            </a:r>
            <a:r>
              <a:rPr lang="en-US" altLang="zh-TW" sz="2400" b="0">
                <a:solidFill>
                  <a:schemeClr val="tx1"/>
                </a:solidFill>
              </a:rPr>
              <a:t>random_state=42)</a:t>
            </a:r>
            <a:endParaRPr lang="zh-TW" altLang="en-US" sz="2400" b="0">
              <a:solidFill>
                <a:schemeClr val="tx1"/>
              </a:solidFill>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0CB54AB9-23BA-434A-80C1-3138283C27F6}"/>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6-17</a:t>
            </a:r>
            <a:r>
              <a:rPr lang="zh-TW" altLang="en-US" dirty="0"/>
              <a:t>  取出鳶尾花資料的</a:t>
            </a:r>
            <a:r>
              <a:rPr lang="en-US" altLang="zh-TW" dirty="0"/>
              <a:t>X</a:t>
            </a:r>
            <a:r>
              <a:rPr lang="zh-TW" altLang="en-US" dirty="0"/>
              <a:t>和</a:t>
            </a:r>
            <a:r>
              <a:rPr lang="en-US" altLang="zh-TW" dirty="0"/>
              <a:t>y</a:t>
            </a:r>
          </a:p>
          <a:p>
            <a:pPr lvl="1">
              <a:defRPr/>
            </a:pPr>
            <a:r>
              <a:rPr lang="zh-TW" altLang="en-US" dirty="0"/>
              <a:t>程式碼</a:t>
            </a:r>
          </a:p>
        </p:txBody>
      </p:sp>
      <p:sp>
        <p:nvSpPr>
          <p:cNvPr id="24579" name="矩形 3">
            <a:extLst>
              <a:ext uri="{FF2B5EF4-FFF2-40B4-BE49-F238E27FC236}">
                <a16:creationId xmlns:a16="http://schemas.microsoft.com/office/drawing/2014/main" xmlns="" id="{76C71BCB-C498-4926-993F-5CDC89707D6F}"/>
              </a:ext>
            </a:extLst>
          </p:cNvPr>
          <p:cNvSpPr>
            <a:spLocks noChangeArrowheads="1"/>
          </p:cNvSpPr>
          <p:nvPr/>
        </p:nvSpPr>
        <p:spPr bwMode="auto">
          <a:xfrm>
            <a:off x="309563" y="1557338"/>
            <a:ext cx="8569325" cy="1028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sklearn.linear_model import LogisticRegression</a:t>
            </a:r>
            <a:endParaRPr lang="zh-TW" altLang="en-US" sz="2400" b="0">
              <a:solidFill>
                <a:schemeClr val="tx1"/>
              </a:solidFill>
            </a:endParaRPr>
          </a:p>
          <a:p>
            <a:r>
              <a:rPr lang="en-US" altLang="zh-TW" sz="2400" b="0">
                <a:solidFill>
                  <a:schemeClr val="tx1"/>
                </a:solidFill>
              </a:rPr>
              <a:t>model = LogisticRegression(solver='liblinear')</a:t>
            </a:r>
            <a:endParaRPr lang="zh-TW" altLang="en-US" sz="2400" b="0">
              <a:solidFill>
                <a:schemeClr val="tx1"/>
              </a:solidFill>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E49E515-5495-4487-BBFF-4377D67358E6}"/>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6-18</a:t>
            </a:r>
            <a:r>
              <a:rPr lang="zh-TW" altLang="en-US" dirty="0"/>
              <a:t>  訓練模型 </a:t>
            </a:r>
            <a:endParaRPr lang="en-US" altLang="zh-TW" dirty="0"/>
          </a:p>
          <a:p>
            <a:pPr lvl="1">
              <a:defRPr/>
            </a:pPr>
            <a:r>
              <a:rPr lang="zh-TW" altLang="en-US" dirty="0"/>
              <a:t>程式碼</a:t>
            </a:r>
          </a:p>
        </p:txBody>
      </p:sp>
      <p:sp>
        <p:nvSpPr>
          <p:cNvPr id="25603" name="矩形 3">
            <a:extLst>
              <a:ext uri="{FF2B5EF4-FFF2-40B4-BE49-F238E27FC236}">
                <a16:creationId xmlns:a16="http://schemas.microsoft.com/office/drawing/2014/main" xmlns="" id="{B05AC0C5-0C64-4F77-A0C4-16643BACB710}"/>
              </a:ext>
            </a:extLst>
          </p:cNvPr>
          <p:cNvSpPr>
            <a:spLocks noChangeArrowheads="1"/>
          </p:cNvSpPr>
          <p:nvPr/>
        </p:nvSpPr>
        <p:spPr bwMode="auto">
          <a:xfrm>
            <a:off x="261938" y="1557338"/>
            <a:ext cx="8569325" cy="658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model.fit(X_train, y_train)</a:t>
            </a:r>
            <a:endParaRPr lang="zh-TW" altLang="en-US" sz="2400" b="0">
              <a:solidFill>
                <a:schemeClr val="tx1"/>
              </a:solidFill>
            </a:endParaRPr>
          </a:p>
        </p:txBody>
      </p:sp>
      <p:pic>
        <p:nvPicPr>
          <p:cNvPr id="25604" name="Picture 2">
            <a:extLst>
              <a:ext uri="{FF2B5EF4-FFF2-40B4-BE49-F238E27FC236}">
                <a16:creationId xmlns:a16="http://schemas.microsoft.com/office/drawing/2014/main" xmlns="" id="{9B212DEB-35C3-47B2-98C0-B29BBAEAF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2852738"/>
            <a:ext cx="8988425" cy="2216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EEFE149A-98F7-4568-9E61-4DCB862EBA4D}"/>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6-1</a:t>
            </a:r>
            <a:r>
              <a:rPr lang="zh-TW" altLang="en-US" dirty="0"/>
              <a:t>  </a:t>
            </a:r>
            <a:r>
              <a:rPr lang="en-US" altLang="zh-TW" dirty="0"/>
              <a:t>Sigmoid </a:t>
            </a:r>
            <a:r>
              <a:rPr lang="zh-TW" altLang="en-US" dirty="0"/>
              <a:t>函數繪圖</a:t>
            </a:r>
            <a:endParaRPr lang="en-US" altLang="zh-TW" dirty="0"/>
          </a:p>
          <a:p>
            <a:pPr lvl="1">
              <a:defRPr/>
            </a:pPr>
            <a:r>
              <a:rPr lang="zh-TW" altLang="en-US" dirty="0"/>
              <a:t>程式碼</a:t>
            </a:r>
          </a:p>
        </p:txBody>
      </p:sp>
      <p:sp>
        <p:nvSpPr>
          <p:cNvPr id="8195" name="矩形 3">
            <a:extLst>
              <a:ext uri="{FF2B5EF4-FFF2-40B4-BE49-F238E27FC236}">
                <a16:creationId xmlns:a16="http://schemas.microsoft.com/office/drawing/2014/main" xmlns="" id="{1B2A3890-FC20-478B-B0D4-6FA4D689D71B}"/>
              </a:ext>
            </a:extLst>
          </p:cNvPr>
          <p:cNvSpPr>
            <a:spLocks noChangeArrowheads="1"/>
          </p:cNvSpPr>
          <p:nvPr/>
        </p:nvSpPr>
        <p:spPr bwMode="auto">
          <a:xfrm>
            <a:off x="276225" y="1557338"/>
            <a:ext cx="8569325" cy="4722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import pandas as pd</a:t>
            </a:r>
            <a:endParaRPr lang="zh-TW" altLang="en-US" sz="2400" b="0">
              <a:solidFill>
                <a:schemeClr val="tx1"/>
              </a:solidFill>
            </a:endParaRPr>
          </a:p>
          <a:p>
            <a:r>
              <a:rPr lang="en-US" altLang="zh-TW" sz="2400" b="0">
                <a:solidFill>
                  <a:schemeClr val="tx1"/>
                </a:solidFill>
              </a:rPr>
              <a:t>import numpy as np</a:t>
            </a:r>
            <a:endParaRPr lang="zh-TW" altLang="en-US" sz="2400" b="0">
              <a:solidFill>
                <a:schemeClr val="tx1"/>
              </a:solidFill>
            </a:endParaRPr>
          </a:p>
          <a:p>
            <a:r>
              <a:rPr lang="en-US" altLang="zh-TW" sz="2400" b="0">
                <a:solidFill>
                  <a:schemeClr val="tx1"/>
                </a:solidFill>
              </a:rPr>
              <a:t>import matplotlib.pyplot as plt</a:t>
            </a:r>
            <a:endParaRPr lang="zh-TW" altLang="en-US" sz="2400" b="0">
              <a:solidFill>
                <a:schemeClr val="tx1"/>
              </a:solidFill>
            </a:endParaRPr>
          </a:p>
          <a:p>
            <a:r>
              <a:rPr lang="en-US" altLang="zh-TW" sz="2400" b="0">
                <a:solidFill>
                  <a:schemeClr val="tx1"/>
                </a:solidFill>
              </a:rPr>
              <a:t>import seaborn as sns</a:t>
            </a:r>
            <a:endParaRPr lang="zh-TW" altLang="en-US" sz="2400" b="0">
              <a:solidFill>
                <a:schemeClr val="tx1"/>
              </a:solidFill>
            </a:endParaRPr>
          </a:p>
          <a:p>
            <a:r>
              <a:rPr lang="en-US" altLang="zh-TW" sz="2400" b="0">
                <a:solidFill>
                  <a:schemeClr val="tx1"/>
                </a:solidFill>
              </a:rPr>
              <a:t>%matplotlib inline</a:t>
            </a:r>
            <a:endParaRPr lang="zh-TW" altLang="en-US" sz="2400" b="0">
              <a:solidFill>
                <a:schemeClr val="tx1"/>
              </a:solidFill>
            </a:endParaRPr>
          </a:p>
          <a:p>
            <a:r>
              <a:rPr lang="en-US" altLang="zh-TW" sz="2400" b="0">
                <a:solidFill>
                  <a:schemeClr val="tx1"/>
                </a:solidFill>
              </a:rPr>
              <a:t>plt.rcParams['font.sans-serif'] = ['DFKai-sb'] </a:t>
            </a:r>
            <a:endParaRPr lang="zh-TW" altLang="en-US" sz="2400" b="0">
              <a:solidFill>
                <a:schemeClr val="tx1"/>
              </a:solidFill>
            </a:endParaRPr>
          </a:p>
          <a:p>
            <a:r>
              <a:rPr lang="en-US" altLang="zh-TW" sz="2400" b="0">
                <a:solidFill>
                  <a:schemeClr val="tx1"/>
                </a:solidFill>
              </a:rPr>
              <a:t>plt.rcParams['axes.unicode_minus'] = False</a:t>
            </a:r>
            <a:endParaRPr lang="zh-TW" altLang="en-US" sz="2400" b="0">
              <a:solidFill>
                <a:schemeClr val="tx1"/>
              </a:solidFill>
            </a:endParaRPr>
          </a:p>
          <a:p>
            <a:r>
              <a:rPr lang="en-US" altLang="zh-TW" sz="2400" b="0">
                <a:solidFill>
                  <a:schemeClr val="tx1"/>
                </a:solidFill>
              </a:rPr>
              <a:t>%config InlineBackend.figure_format = 'retina'</a:t>
            </a:r>
            <a:endParaRPr lang="zh-TW" altLang="en-US" sz="2400" b="0">
              <a:solidFill>
                <a:schemeClr val="tx1"/>
              </a:solidFill>
            </a:endParaRPr>
          </a:p>
          <a:p>
            <a:r>
              <a:rPr lang="en-US" altLang="zh-TW" sz="2400" b="0">
                <a:solidFill>
                  <a:schemeClr val="tx1"/>
                </a:solidFill>
              </a:rPr>
              <a:t>import warnings</a:t>
            </a:r>
            <a:endParaRPr lang="zh-TW" altLang="en-US" sz="2400" b="0">
              <a:solidFill>
                <a:schemeClr val="tx1"/>
              </a:solidFill>
            </a:endParaRPr>
          </a:p>
          <a:p>
            <a:r>
              <a:rPr lang="en-US" altLang="zh-TW" sz="2400" b="0">
                <a:solidFill>
                  <a:schemeClr val="tx1"/>
                </a:solidFill>
              </a:rPr>
              <a:t>warnings.filterwarnings('ignore')</a:t>
            </a:r>
            <a:endParaRPr lang="zh-TW" altLang="en-US" sz="2400" b="0">
              <a:solidFill>
                <a:schemeClr val="tx1"/>
              </a:solidFill>
            </a:endParaRPr>
          </a:p>
          <a:p>
            <a:endParaRPr lang="zh-TW" altLang="en-US" sz="2400" b="0">
              <a:solidFill>
                <a:schemeClr val="tx1"/>
              </a:solidFill>
            </a:endParaRPr>
          </a:p>
          <a:p>
            <a:r>
              <a:rPr lang="en-US" altLang="zh-TW" sz="2400" b="0">
                <a:solidFill>
                  <a:schemeClr val="tx1"/>
                </a:solidFill>
              </a:rPr>
              <a:t>x = np.linspace(-10,10,1000)</a:t>
            </a:r>
            <a:endParaRPr lang="zh-TW" altLang="en-US" sz="2400" b="0">
              <a:solidFill>
                <a:schemeClr val="tx1"/>
              </a:solidFill>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282307E8-82BE-41C8-BFDA-B45580E3FD3F}"/>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6-19</a:t>
            </a:r>
            <a:r>
              <a:rPr lang="zh-TW" altLang="en-US" dirty="0"/>
              <a:t>  取得學習參數</a:t>
            </a:r>
            <a:endParaRPr lang="en-US" altLang="zh-TW" dirty="0"/>
          </a:p>
          <a:p>
            <a:pPr lvl="1">
              <a:defRPr/>
            </a:pPr>
            <a:r>
              <a:rPr lang="zh-TW" altLang="en-US" dirty="0"/>
              <a:t>程式碼</a:t>
            </a:r>
          </a:p>
        </p:txBody>
      </p:sp>
      <p:sp>
        <p:nvSpPr>
          <p:cNvPr id="26627" name="矩形 3">
            <a:extLst>
              <a:ext uri="{FF2B5EF4-FFF2-40B4-BE49-F238E27FC236}">
                <a16:creationId xmlns:a16="http://schemas.microsoft.com/office/drawing/2014/main" xmlns="" id="{70585BEC-B9DF-4098-9B92-5C41726B12CA}"/>
              </a:ext>
            </a:extLst>
          </p:cNvPr>
          <p:cNvSpPr>
            <a:spLocks noChangeArrowheads="1"/>
          </p:cNvSpPr>
          <p:nvPr/>
        </p:nvSpPr>
        <p:spPr bwMode="auto">
          <a:xfrm>
            <a:off x="309563" y="1557338"/>
            <a:ext cx="8569325" cy="658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model.coef_</a:t>
            </a:r>
            <a:endParaRPr lang="zh-TW" altLang="en-US" sz="2400" b="0">
              <a:solidFill>
                <a:schemeClr val="tx1"/>
              </a:solidFill>
            </a:endParaRPr>
          </a:p>
        </p:txBody>
      </p:sp>
      <p:pic>
        <p:nvPicPr>
          <p:cNvPr id="26628" name="Picture 2">
            <a:extLst>
              <a:ext uri="{FF2B5EF4-FFF2-40B4-BE49-F238E27FC236}">
                <a16:creationId xmlns:a16="http://schemas.microsoft.com/office/drawing/2014/main" xmlns="" id="{4DD8B41A-4080-490C-9FF5-B83BDF6D7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2779713"/>
            <a:ext cx="7537450" cy="13033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1BEFF2D6-5B15-471F-A699-D0CB6C2D0B32}"/>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6-20</a:t>
            </a:r>
            <a:r>
              <a:rPr lang="zh-TW" altLang="en-US" dirty="0"/>
              <a:t>  印出「測試集」預測的前五筆</a:t>
            </a:r>
            <a:endParaRPr lang="en-US" altLang="zh-TW" dirty="0"/>
          </a:p>
          <a:p>
            <a:pPr lvl="1">
              <a:defRPr/>
            </a:pPr>
            <a:r>
              <a:rPr lang="zh-TW" altLang="en-US" dirty="0"/>
              <a:t>程式碼</a:t>
            </a:r>
          </a:p>
        </p:txBody>
      </p:sp>
      <p:sp>
        <p:nvSpPr>
          <p:cNvPr id="27651" name="矩形 3">
            <a:extLst>
              <a:ext uri="{FF2B5EF4-FFF2-40B4-BE49-F238E27FC236}">
                <a16:creationId xmlns:a16="http://schemas.microsoft.com/office/drawing/2014/main" xmlns="" id="{3E6B800A-6C7E-42F8-A96F-EEBE42564AFA}"/>
              </a:ext>
            </a:extLst>
          </p:cNvPr>
          <p:cNvSpPr>
            <a:spLocks noChangeArrowheads="1"/>
          </p:cNvSpPr>
          <p:nvPr/>
        </p:nvSpPr>
        <p:spPr bwMode="auto">
          <a:xfrm>
            <a:off x="261938" y="1557338"/>
            <a:ext cx="8569325" cy="1028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y_pred = model.predict(X_test)</a:t>
            </a:r>
            <a:endParaRPr lang="zh-TW" altLang="en-US" sz="2400" b="0">
              <a:solidFill>
                <a:schemeClr val="tx1"/>
              </a:solidFill>
            </a:endParaRPr>
          </a:p>
          <a:p>
            <a:r>
              <a:rPr lang="en-US" altLang="zh-TW" sz="2400" b="0">
                <a:solidFill>
                  <a:schemeClr val="tx1"/>
                </a:solidFill>
              </a:rPr>
              <a:t>y_pred[:5]</a:t>
            </a:r>
            <a:endParaRPr lang="zh-TW" altLang="en-US" sz="2400" b="0">
              <a:solidFill>
                <a:schemeClr val="tx1"/>
              </a:solidFill>
            </a:endParaRPr>
          </a:p>
        </p:txBody>
      </p:sp>
      <p:pic>
        <p:nvPicPr>
          <p:cNvPr id="27652" name="Picture 2">
            <a:extLst>
              <a:ext uri="{FF2B5EF4-FFF2-40B4-BE49-F238E27FC236}">
                <a16:creationId xmlns:a16="http://schemas.microsoft.com/office/drawing/2014/main" xmlns="" id="{F8241174-85DF-46F7-872D-6AB960F81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063" y="3079750"/>
            <a:ext cx="5603875" cy="13319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E8DCCF9C-6D44-4D7E-9B10-BE69BA885F08}"/>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6-22</a:t>
            </a:r>
            <a:r>
              <a:rPr lang="zh-TW" altLang="en-US" dirty="0"/>
              <a:t>  混亂矩陣── </a:t>
            </a:r>
            <a:r>
              <a:rPr lang="en-US" altLang="zh-TW" dirty="0" err="1"/>
              <a:t>confusion_matrix</a:t>
            </a:r>
            <a:endParaRPr lang="en-US" altLang="zh-TW" dirty="0"/>
          </a:p>
          <a:p>
            <a:pPr lvl="1">
              <a:defRPr/>
            </a:pPr>
            <a:r>
              <a:rPr lang="zh-TW" altLang="en-US" dirty="0"/>
              <a:t>程式碼</a:t>
            </a:r>
          </a:p>
        </p:txBody>
      </p:sp>
      <p:sp>
        <p:nvSpPr>
          <p:cNvPr id="29699" name="矩形 3">
            <a:extLst>
              <a:ext uri="{FF2B5EF4-FFF2-40B4-BE49-F238E27FC236}">
                <a16:creationId xmlns:a16="http://schemas.microsoft.com/office/drawing/2014/main" xmlns="" id="{7C20272E-1153-4520-913C-F724342681E3}"/>
              </a:ext>
            </a:extLst>
          </p:cNvPr>
          <p:cNvSpPr>
            <a:spLocks noChangeArrowheads="1"/>
          </p:cNvSpPr>
          <p:nvPr/>
        </p:nvSpPr>
        <p:spPr bwMode="auto">
          <a:xfrm>
            <a:off x="261938" y="1557338"/>
            <a:ext cx="8569325" cy="39830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sklearn.metrics import confusion_matrix, accuracy_score,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classification_report</a:t>
            </a:r>
            <a:endParaRPr lang="zh-TW" altLang="en-US" sz="2400" b="0">
              <a:solidFill>
                <a:schemeClr val="tx1"/>
              </a:solidFill>
            </a:endParaRPr>
          </a:p>
          <a:p>
            <a:r>
              <a:rPr lang="en-US" altLang="zh-TW" sz="2400" b="0">
                <a:solidFill>
                  <a:schemeClr val="tx1"/>
                </a:solidFill>
              </a:rPr>
              <a:t>cm = confusion_matrix(y_test, y_pred)</a:t>
            </a:r>
            <a:endParaRPr lang="zh-TW" altLang="en-US" sz="2400" b="0">
              <a:solidFill>
                <a:schemeClr val="tx1"/>
              </a:solidFill>
            </a:endParaRPr>
          </a:p>
          <a:p>
            <a:r>
              <a:rPr lang="en-US" altLang="zh-TW" sz="2400" b="0">
                <a:solidFill>
                  <a:schemeClr val="tx1"/>
                </a:solidFill>
              </a:rPr>
              <a:t>print(pd.DataFrame(cm, index=['</a:t>
            </a:r>
            <a:r>
              <a:rPr lang="zh-TW" altLang="en-US" sz="2400" b="0">
                <a:solidFill>
                  <a:schemeClr val="tx1"/>
                </a:solidFill>
              </a:rPr>
              <a:t>實際</a:t>
            </a:r>
            <a:r>
              <a:rPr lang="en-US" altLang="zh-TW" sz="2400" b="0">
                <a:solidFill>
                  <a:schemeClr val="tx1"/>
                </a:solidFill>
              </a:rPr>
              <a:t>1', '</a:t>
            </a:r>
            <a:r>
              <a:rPr lang="zh-TW" altLang="en-US" sz="2400" b="0">
                <a:solidFill>
                  <a:schemeClr val="tx1"/>
                </a:solidFill>
              </a:rPr>
              <a:t>實際</a:t>
            </a:r>
            <a:r>
              <a:rPr lang="en-US" altLang="zh-TW" sz="2400" b="0">
                <a:solidFill>
                  <a:schemeClr val="tx1"/>
                </a:solidFill>
              </a:rPr>
              <a:t>2'],</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columns=['</a:t>
            </a:r>
            <a:r>
              <a:rPr lang="zh-TW" altLang="en-US" sz="2400" b="0">
                <a:solidFill>
                  <a:schemeClr val="tx1"/>
                </a:solidFill>
              </a:rPr>
              <a:t>預測</a:t>
            </a:r>
            <a:r>
              <a:rPr lang="en-US" altLang="zh-TW" sz="2400" b="0">
                <a:solidFill>
                  <a:schemeClr val="tx1"/>
                </a:solidFill>
              </a:rPr>
              <a:t>1', '</a:t>
            </a:r>
            <a:r>
              <a:rPr lang="zh-TW" altLang="en-US" sz="2400" b="0">
                <a:solidFill>
                  <a:schemeClr val="tx1"/>
                </a:solidFill>
              </a:rPr>
              <a:t>預測</a:t>
            </a:r>
            <a:r>
              <a:rPr lang="en-US" altLang="zh-TW" sz="2400" b="0">
                <a:solidFill>
                  <a:schemeClr val="tx1"/>
                </a:solidFill>
              </a:rPr>
              <a:t>2']))</a:t>
            </a:r>
            <a:endParaRPr lang="zh-TW" altLang="en-US" sz="2400" b="0">
              <a:solidFill>
                <a:schemeClr val="tx1"/>
              </a:solidFill>
            </a:endParaRPr>
          </a:p>
          <a:p>
            <a:r>
              <a:rPr lang="en-US" altLang="zh-TW" sz="2400" b="0">
                <a:solidFill>
                  <a:schemeClr val="tx1"/>
                </a:solidFill>
              </a:rPr>
              <a:t>print()</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整體正確率</a:t>
            </a:r>
            <a:r>
              <a:rPr lang="en-US" altLang="zh-TW" sz="2400" b="0">
                <a:solidFill>
                  <a:schemeClr val="tx1"/>
                </a:solidFill>
              </a:rPr>
              <a:t>:', accuracy_score(y_test, y_pred).round(2))</a:t>
            </a:r>
            <a:endParaRPr lang="zh-TW" altLang="en-US" sz="2400" b="0">
              <a:solidFill>
                <a:schemeClr val="tx1"/>
              </a:solidFill>
            </a:endParaRPr>
          </a:p>
          <a:p>
            <a:r>
              <a:rPr lang="en-US" altLang="zh-TW" sz="2400" b="0">
                <a:solidFill>
                  <a:schemeClr val="tx1"/>
                </a:solidFill>
              </a:rPr>
              <a:t>#</a:t>
            </a:r>
            <a:r>
              <a:rPr lang="zh-TW" altLang="en-US" sz="2400" b="0">
                <a:solidFill>
                  <a:schemeClr val="tx1"/>
                </a:solidFill>
              </a:rPr>
              <a:t>另一個快速得到正確率的方法</a:t>
            </a:r>
          </a:p>
          <a:p>
            <a:r>
              <a:rPr lang="en-US" altLang="zh-TW" sz="2400" b="0">
                <a:solidFill>
                  <a:schemeClr val="tx1"/>
                </a:solidFill>
              </a:rPr>
              <a:t>print('</a:t>
            </a:r>
            <a:r>
              <a:rPr lang="zh-TW" altLang="en-US" sz="2400" b="0">
                <a:solidFill>
                  <a:schemeClr val="tx1"/>
                </a:solidFill>
              </a:rPr>
              <a:t>另一個得到正確率的方法</a:t>
            </a:r>
            <a:r>
              <a:rPr lang="en-US" altLang="zh-TW" sz="2400" b="0">
                <a:solidFill>
                  <a:schemeClr val="tx1"/>
                </a:solidFill>
              </a:rPr>
              <a:t>', model.score(X_test, y_test).round(2))</a:t>
            </a:r>
            <a:endParaRPr lang="zh-TW" altLang="en-US" sz="2400" b="0">
              <a:solidFill>
                <a:schemeClr val="tx1"/>
              </a:solidFill>
            </a:endParaRPr>
          </a:p>
        </p:txBody>
      </p:sp>
      <p:pic>
        <p:nvPicPr>
          <p:cNvPr id="29700" name="Picture 2">
            <a:extLst>
              <a:ext uri="{FF2B5EF4-FFF2-40B4-BE49-F238E27FC236}">
                <a16:creationId xmlns:a16="http://schemas.microsoft.com/office/drawing/2014/main" xmlns="" id="{A08A0852-0820-4C03-A222-BBD8B9250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50" y="5084763"/>
            <a:ext cx="3135313" cy="13827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F60D293-29B5-4209-BB07-9524934E9865}"/>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6-23</a:t>
            </a:r>
            <a:r>
              <a:rPr lang="zh-TW" altLang="en-US" dirty="0"/>
              <a:t>  用標準化的資料重新檢視正確率</a:t>
            </a:r>
            <a:endParaRPr lang="en-US" altLang="zh-TW" dirty="0"/>
          </a:p>
          <a:p>
            <a:pPr lvl="1">
              <a:defRPr/>
            </a:pPr>
            <a:r>
              <a:rPr lang="zh-TW" altLang="en-US" dirty="0"/>
              <a:t>程式碼</a:t>
            </a:r>
          </a:p>
        </p:txBody>
      </p:sp>
      <p:sp>
        <p:nvSpPr>
          <p:cNvPr id="30723" name="矩形 3">
            <a:extLst>
              <a:ext uri="{FF2B5EF4-FFF2-40B4-BE49-F238E27FC236}">
                <a16:creationId xmlns:a16="http://schemas.microsoft.com/office/drawing/2014/main" xmlns="" id="{A911A47A-65D7-4BE4-8411-34982230B729}"/>
              </a:ext>
            </a:extLst>
          </p:cNvPr>
          <p:cNvSpPr>
            <a:spLocks noChangeArrowheads="1"/>
          </p:cNvSpPr>
          <p:nvPr/>
        </p:nvSpPr>
        <p:spPr bwMode="auto">
          <a:xfrm>
            <a:off x="261938" y="1557338"/>
            <a:ext cx="8569325" cy="4722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sklearn.preprocessing import StandardScaler</a:t>
            </a:r>
            <a:endParaRPr lang="zh-TW" altLang="en-US" sz="2400" b="0">
              <a:solidFill>
                <a:schemeClr val="tx1"/>
              </a:solidFill>
            </a:endParaRPr>
          </a:p>
          <a:p>
            <a:r>
              <a:rPr lang="en-US" altLang="zh-TW" sz="2400" b="0">
                <a:solidFill>
                  <a:schemeClr val="tx1"/>
                </a:solidFill>
              </a:rPr>
              <a:t>from sklearn.pipeline import make_pipeline</a:t>
            </a:r>
            <a:endParaRPr lang="zh-TW" altLang="en-US" sz="2400" b="0">
              <a:solidFill>
                <a:schemeClr val="tx1"/>
              </a:solidFill>
            </a:endParaRPr>
          </a:p>
          <a:p>
            <a:r>
              <a:rPr lang="en-US" altLang="zh-TW" sz="2400" b="0">
                <a:solidFill>
                  <a:schemeClr val="tx1"/>
                </a:solidFill>
              </a:rPr>
              <a:t>model_pl = make_pipeline(StandardScaler(),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LogisticRegression(solver='liblinear'))</a:t>
            </a:r>
          </a:p>
          <a:p>
            <a:r>
              <a:rPr lang="en-US" altLang="zh-TW" sz="2400" b="0">
                <a:solidFill>
                  <a:schemeClr val="tx1"/>
                </a:solidFill>
              </a:rPr>
              <a:t>model_pl.fit(X_train, y_train)</a:t>
            </a:r>
            <a:endParaRPr lang="zh-TW" altLang="en-US" sz="2400" b="0">
              <a:solidFill>
                <a:schemeClr val="tx1"/>
              </a:solidFill>
            </a:endParaRPr>
          </a:p>
          <a:p>
            <a:r>
              <a:rPr lang="en-US" altLang="zh-TW" sz="2400" b="0">
                <a:solidFill>
                  <a:schemeClr val="tx1"/>
                </a:solidFill>
              </a:rPr>
              <a:t>y_pred = model_pl.predict(X_test)</a:t>
            </a:r>
            <a:endParaRPr lang="zh-TW" altLang="en-US" sz="2400" b="0">
              <a:solidFill>
                <a:schemeClr val="tx1"/>
              </a:solidFill>
            </a:endParaRPr>
          </a:p>
          <a:p>
            <a:r>
              <a:rPr lang="en-US" altLang="zh-TW" sz="2400" b="0">
                <a:solidFill>
                  <a:schemeClr val="tx1"/>
                </a:solidFill>
              </a:rPr>
              <a:t>cm = confusion_matrix(y_test, y_pred)</a:t>
            </a:r>
            <a:endParaRPr lang="zh-TW" altLang="en-US" sz="2400" b="0">
              <a:solidFill>
                <a:schemeClr val="tx1"/>
              </a:solidFill>
            </a:endParaRPr>
          </a:p>
          <a:p>
            <a:r>
              <a:rPr lang="en-US" altLang="zh-TW" sz="2400" b="0">
                <a:solidFill>
                  <a:schemeClr val="tx1"/>
                </a:solidFill>
              </a:rPr>
              <a:t>print(pd.DataFrame(cm, index=['</a:t>
            </a:r>
            <a:r>
              <a:rPr lang="zh-TW" altLang="en-US" sz="2400" b="0">
                <a:solidFill>
                  <a:schemeClr val="tx1"/>
                </a:solidFill>
              </a:rPr>
              <a:t>實際</a:t>
            </a:r>
            <a:r>
              <a:rPr lang="en-US" altLang="zh-TW" sz="2400" b="0">
                <a:solidFill>
                  <a:schemeClr val="tx1"/>
                </a:solidFill>
              </a:rPr>
              <a:t>1', '</a:t>
            </a:r>
            <a:r>
              <a:rPr lang="zh-TW" altLang="en-US" sz="2400" b="0">
                <a:solidFill>
                  <a:schemeClr val="tx1"/>
                </a:solidFill>
              </a:rPr>
              <a:t>實際</a:t>
            </a:r>
            <a:r>
              <a:rPr lang="en-US" altLang="zh-TW" sz="2400" b="0">
                <a:solidFill>
                  <a:schemeClr val="tx1"/>
                </a:solidFill>
              </a:rPr>
              <a:t>2'],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columns=['</a:t>
            </a:r>
            <a:r>
              <a:rPr lang="zh-TW" altLang="en-US" sz="2400" b="0">
                <a:solidFill>
                  <a:schemeClr val="tx1"/>
                </a:solidFill>
              </a:rPr>
              <a:t>預測</a:t>
            </a:r>
            <a:r>
              <a:rPr lang="en-US" altLang="zh-TW" sz="2400" b="0">
                <a:solidFill>
                  <a:schemeClr val="tx1"/>
                </a:solidFill>
              </a:rPr>
              <a:t>1', '</a:t>
            </a:r>
            <a:r>
              <a:rPr lang="zh-TW" altLang="en-US" sz="2400" b="0">
                <a:solidFill>
                  <a:schemeClr val="tx1"/>
                </a:solidFill>
              </a:rPr>
              <a:t>預測</a:t>
            </a:r>
            <a:r>
              <a:rPr lang="en-US" altLang="zh-TW" sz="2400" b="0">
                <a:solidFill>
                  <a:schemeClr val="tx1"/>
                </a:solidFill>
              </a:rPr>
              <a:t>2']))</a:t>
            </a:r>
            <a:endParaRPr lang="zh-TW" altLang="en-US" sz="2400" b="0">
              <a:solidFill>
                <a:schemeClr val="tx1"/>
              </a:solidFill>
            </a:endParaRPr>
          </a:p>
          <a:p>
            <a:r>
              <a:rPr lang="en-US" altLang="zh-TW" sz="2400" b="0">
                <a:solidFill>
                  <a:schemeClr val="tx1"/>
                </a:solidFill>
              </a:rPr>
              <a:t>print()</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整體正確率</a:t>
            </a:r>
            <a:r>
              <a:rPr lang="en-US" altLang="zh-TW" sz="2400" b="0">
                <a:solidFill>
                  <a:schemeClr val="tx1"/>
                </a:solidFill>
              </a:rPr>
              <a:t>:',accuracy_score(y_test, y_pred).round(2))</a:t>
            </a:r>
            <a:endParaRPr lang="zh-TW" altLang="en-US" sz="2400" b="0">
              <a:solidFill>
                <a:schemeClr val="tx1"/>
              </a:solidFill>
            </a:endParaRPr>
          </a:p>
          <a:p>
            <a:endParaRPr lang="zh-TW" altLang="en-US" sz="2400" b="0">
              <a:solidFill>
                <a:schemeClr val="tx1"/>
              </a:solidFill>
            </a:endParaRP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xmlns="" id="{FF5B8B65-4D4A-4F52-A584-D3B38F89A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0" y="1844675"/>
            <a:ext cx="4508500" cy="30972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633E67D6-C0C2-43D5-8366-33EB72D026DE}"/>
              </a:ext>
            </a:extLst>
          </p:cNvPr>
          <p:cNvSpPr>
            <a:spLocks noGrp="1"/>
          </p:cNvSpPr>
          <p:nvPr>
            <p:ph idx="1"/>
          </p:nvPr>
        </p:nvSpPr>
        <p:spPr>
          <a:xfrm>
            <a:off x="261938" y="549275"/>
            <a:ext cx="8264525" cy="5400675"/>
          </a:xfrm>
        </p:spPr>
        <p:txBody>
          <a:bodyPr/>
          <a:lstStyle/>
          <a:p>
            <a:pPr algn="l"/>
            <a:r>
              <a:rPr lang="zh-TW" altLang="en-US"/>
              <a:t>範例</a:t>
            </a:r>
            <a:r>
              <a:rPr lang="en-US" altLang="zh-TW"/>
              <a:t>6-24</a:t>
            </a:r>
            <a:r>
              <a:rPr lang="zh-TW" altLang="en-US"/>
              <a:t>綜合報告說明──</a:t>
            </a:r>
            <a:r>
              <a:rPr lang="en-US" altLang="zh-TW"/>
              <a:t/>
            </a:r>
            <a:br>
              <a:rPr lang="en-US" altLang="zh-TW"/>
            </a:br>
            <a:r>
              <a:rPr lang="zh-TW" altLang="en-US"/>
              <a:t> </a:t>
            </a:r>
            <a:r>
              <a:rPr lang="en-US" altLang="zh-TW"/>
              <a:t>classification_report</a:t>
            </a:r>
          </a:p>
          <a:p>
            <a:pPr lvl="1"/>
            <a:r>
              <a:rPr lang="zh-TW" altLang="en-US"/>
              <a:t>程式碼</a:t>
            </a:r>
          </a:p>
        </p:txBody>
      </p:sp>
      <p:sp>
        <p:nvSpPr>
          <p:cNvPr id="32771" name="矩形 3">
            <a:extLst>
              <a:ext uri="{FF2B5EF4-FFF2-40B4-BE49-F238E27FC236}">
                <a16:creationId xmlns:a16="http://schemas.microsoft.com/office/drawing/2014/main" xmlns="" id="{05E74331-DF75-4052-9C22-8E22E76324F0}"/>
              </a:ext>
            </a:extLst>
          </p:cNvPr>
          <p:cNvSpPr>
            <a:spLocks noChangeArrowheads="1"/>
          </p:cNvSpPr>
          <p:nvPr/>
        </p:nvSpPr>
        <p:spPr bwMode="auto">
          <a:xfrm>
            <a:off x="282575" y="2060575"/>
            <a:ext cx="8569325" cy="660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print(classification_report(y_test, y_pred))</a:t>
            </a:r>
            <a:endParaRPr lang="zh-TW" altLang="en-US" sz="2400" b="0">
              <a:solidFill>
                <a:schemeClr val="tx1"/>
              </a:solidFill>
            </a:endParaRPr>
          </a:p>
        </p:txBody>
      </p:sp>
      <p:pic>
        <p:nvPicPr>
          <p:cNvPr id="32772" name="Picture 2">
            <a:extLst>
              <a:ext uri="{FF2B5EF4-FFF2-40B4-BE49-F238E27FC236}">
                <a16:creationId xmlns:a16="http://schemas.microsoft.com/office/drawing/2014/main" xmlns="" id="{94EDB40C-F27D-4E0F-9E2E-9D8CF4873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3" y="3141663"/>
            <a:ext cx="6937375" cy="2741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0CA3B911-4B3E-4465-96BA-0352719E8BD0}"/>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6-25  </a:t>
            </a:r>
            <a:r>
              <a:rPr lang="zh-TW" altLang="en-US" dirty="0"/>
              <a:t>輸出訓練資料的前五筆預測機率</a:t>
            </a:r>
            <a:endParaRPr lang="en-US" altLang="zh-TW" dirty="0"/>
          </a:p>
          <a:p>
            <a:pPr lvl="1">
              <a:defRPr/>
            </a:pPr>
            <a:r>
              <a:rPr lang="zh-TW" altLang="en-US" dirty="0"/>
              <a:t>程式碼</a:t>
            </a:r>
          </a:p>
        </p:txBody>
      </p:sp>
      <p:sp>
        <p:nvSpPr>
          <p:cNvPr id="33795" name="矩形 3">
            <a:extLst>
              <a:ext uri="{FF2B5EF4-FFF2-40B4-BE49-F238E27FC236}">
                <a16:creationId xmlns:a16="http://schemas.microsoft.com/office/drawing/2014/main" xmlns="" id="{F0C314F0-295F-4AFD-92BF-58770FBA1AC8}"/>
              </a:ext>
            </a:extLst>
          </p:cNvPr>
          <p:cNvSpPr>
            <a:spLocks noChangeArrowheads="1"/>
          </p:cNvSpPr>
          <p:nvPr/>
        </p:nvSpPr>
        <p:spPr bwMode="auto">
          <a:xfrm>
            <a:off x="261938" y="1557338"/>
            <a:ext cx="8569325" cy="13985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y_test_proba = model_pl.predict_proba(X_test.iloc[:5])</a:t>
            </a:r>
            <a:endParaRPr lang="zh-TW" altLang="en-US" sz="2400" b="0">
              <a:solidFill>
                <a:schemeClr val="tx1"/>
              </a:solidFill>
            </a:endParaRPr>
          </a:p>
          <a:p>
            <a:r>
              <a:rPr lang="en-US" altLang="zh-TW" sz="2400" b="0">
                <a:solidFill>
                  <a:schemeClr val="tx1"/>
                </a:solidFill>
              </a:rPr>
              <a:t>pd.DataFrame(y_test_proba, columns=['</a:t>
            </a:r>
            <a:r>
              <a:rPr lang="zh-TW" altLang="en-US" sz="2400" b="0">
                <a:solidFill>
                  <a:schemeClr val="tx1"/>
                </a:solidFill>
              </a:rPr>
              <a:t>預測</a:t>
            </a:r>
            <a:r>
              <a:rPr lang="en-US" altLang="zh-TW" sz="2400" b="0">
                <a:solidFill>
                  <a:schemeClr val="tx1"/>
                </a:solidFill>
              </a:rPr>
              <a:t>1</a:t>
            </a:r>
            <a:r>
              <a:rPr lang="zh-TW" altLang="en-US" sz="2400" b="0">
                <a:solidFill>
                  <a:schemeClr val="tx1"/>
                </a:solidFill>
              </a:rPr>
              <a:t>的機率</a:t>
            </a:r>
            <a:r>
              <a:rPr lang="en-US" altLang="zh-TW" sz="2400" b="0">
                <a:solidFill>
                  <a:schemeClr val="tx1"/>
                </a:solidFill>
              </a:rPr>
              <a:t>', '</a:t>
            </a:r>
            <a:r>
              <a:rPr lang="zh-TW" altLang="en-US" sz="2400" b="0">
                <a:solidFill>
                  <a:schemeClr val="tx1"/>
                </a:solidFill>
              </a:rPr>
              <a:t>預測</a:t>
            </a:r>
            <a:r>
              <a:rPr lang="en-US" altLang="zh-TW" sz="2400" b="0">
                <a:solidFill>
                  <a:schemeClr val="tx1"/>
                </a:solidFill>
              </a:rPr>
              <a:t>2</a:t>
            </a:r>
            <a:r>
              <a:rPr lang="zh-TW" altLang="en-US" sz="2400" b="0">
                <a:solidFill>
                  <a:schemeClr val="tx1"/>
                </a:solidFill>
              </a:rPr>
              <a:t>的機率</a:t>
            </a:r>
            <a:r>
              <a:rPr lang="en-US" altLang="zh-TW" sz="2400" b="0">
                <a:solidFill>
                  <a:schemeClr val="tx1"/>
                </a:solidFill>
              </a:rPr>
              <a:t>'])</a:t>
            </a:r>
            <a:endParaRPr lang="zh-TW" altLang="en-US" sz="2400" b="0">
              <a:solidFill>
                <a:schemeClr val="tx1"/>
              </a:solidFill>
            </a:endParaRPr>
          </a:p>
        </p:txBody>
      </p:sp>
      <p:pic>
        <p:nvPicPr>
          <p:cNvPr id="33796" name="Picture 2">
            <a:extLst>
              <a:ext uri="{FF2B5EF4-FFF2-40B4-BE49-F238E27FC236}">
                <a16:creationId xmlns:a16="http://schemas.microsoft.com/office/drawing/2014/main" xmlns="" id="{ECB70EC5-9A41-458E-B17F-7DE820017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713" y="3213100"/>
            <a:ext cx="3330575" cy="3095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72E930EE-6488-4D6D-BDA3-F15ECDB59321}"/>
              </a:ext>
            </a:extLst>
          </p:cNvPr>
          <p:cNvSpPr>
            <a:spLocks noGrp="1"/>
          </p:cNvSpPr>
          <p:nvPr>
            <p:ph idx="1"/>
          </p:nvPr>
        </p:nvSpPr>
        <p:spPr>
          <a:xfrm>
            <a:off x="261938" y="549275"/>
            <a:ext cx="8264525" cy="5400675"/>
          </a:xfrm>
        </p:spPr>
        <p:txBody>
          <a:bodyPr/>
          <a:lstStyle/>
          <a:p>
            <a:pPr>
              <a:defRPr/>
            </a:pPr>
            <a:r>
              <a:rPr lang="zh-TW" altLang="en-US" dirty="0"/>
              <a:t>範例</a:t>
            </a:r>
            <a:r>
              <a:rPr lang="en-US" altLang="zh-TW" dirty="0"/>
              <a:t>6-26  </a:t>
            </a:r>
            <a:r>
              <a:rPr lang="zh-TW" altLang="en-US" dirty="0"/>
              <a:t>改變機率門檻至</a:t>
            </a:r>
            <a:r>
              <a:rPr lang="en-US" altLang="zh-TW" dirty="0"/>
              <a:t>0.8</a:t>
            </a:r>
          </a:p>
          <a:p>
            <a:pPr lvl="1">
              <a:defRPr/>
            </a:pPr>
            <a:r>
              <a:rPr lang="zh-TW" altLang="en-US" dirty="0"/>
              <a:t>程式碼</a:t>
            </a:r>
          </a:p>
        </p:txBody>
      </p:sp>
      <p:sp>
        <p:nvSpPr>
          <p:cNvPr id="34819" name="矩形 3">
            <a:extLst>
              <a:ext uri="{FF2B5EF4-FFF2-40B4-BE49-F238E27FC236}">
                <a16:creationId xmlns:a16="http://schemas.microsoft.com/office/drawing/2014/main" xmlns="" id="{24C2F262-102A-408C-840C-F0035E7533CC}"/>
              </a:ext>
            </a:extLst>
          </p:cNvPr>
          <p:cNvSpPr>
            <a:spLocks noChangeArrowheads="1"/>
          </p:cNvSpPr>
          <p:nvPr/>
        </p:nvSpPr>
        <p:spPr bwMode="auto">
          <a:xfrm>
            <a:off x="287338" y="1557338"/>
            <a:ext cx="8569325" cy="13985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y_pred_proba = model_pl.predict_proba(X_test)[:,1]</a:t>
            </a:r>
            <a:endParaRPr lang="zh-TW" altLang="en-US" sz="2400" b="0">
              <a:solidFill>
                <a:schemeClr val="tx1"/>
              </a:solidFill>
            </a:endParaRPr>
          </a:p>
          <a:p>
            <a:r>
              <a:rPr lang="es-ES" altLang="zh-TW" sz="2400" b="0">
                <a:solidFill>
                  <a:schemeClr val="tx1"/>
                </a:solidFill>
              </a:rPr>
              <a:t>y_pred_8 = np.where(y_pred_proba&gt;=0.8, 2, 1)</a:t>
            </a:r>
            <a:endParaRPr lang="zh-TW" altLang="en-US" sz="2400" b="0">
              <a:solidFill>
                <a:schemeClr val="tx1"/>
              </a:solidFill>
            </a:endParaRPr>
          </a:p>
          <a:p>
            <a:r>
              <a:rPr lang="en-US" altLang="zh-TW" sz="2400" b="0">
                <a:solidFill>
                  <a:schemeClr val="tx1"/>
                </a:solidFill>
              </a:rPr>
              <a:t>y_pred_8[:5]</a:t>
            </a:r>
            <a:endParaRPr lang="zh-TW" altLang="en-US" sz="2400" b="0">
              <a:solidFill>
                <a:schemeClr val="tx1"/>
              </a:solidFill>
            </a:endParaRPr>
          </a:p>
        </p:txBody>
      </p:sp>
      <p:pic>
        <p:nvPicPr>
          <p:cNvPr id="34820" name="Picture 2">
            <a:extLst>
              <a:ext uri="{FF2B5EF4-FFF2-40B4-BE49-F238E27FC236}">
                <a16:creationId xmlns:a16="http://schemas.microsoft.com/office/drawing/2014/main" xmlns="" id="{86F375FC-BD69-4FBF-9877-E456EDE35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3433763"/>
            <a:ext cx="5629275"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716B5FA-740A-4788-B70A-FB5581D7EBA7}"/>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6-27  </a:t>
            </a:r>
            <a:r>
              <a:rPr lang="zh-TW" altLang="en-US" dirty="0"/>
              <a:t>將範例</a:t>
            </a:r>
            <a:r>
              <a:rPr lang="en-US" altLang="zh-TW" dirty="0"/>
              <a:t>6-26</a:t>
            </a:r>
            <a:r>
              <a:rPr lang="zh-TW" altLang="en-US" dirty="0"/>
              <a:t>的預測結果用正確率、混亂矩陣和綜合報告輸出</a:t>
            </a:r>
            <a:endParaRPr lang="en-US" altLang="zh-TW" dirty="0"/>
          </a:p>
          <a:p>
            <a:pPr lvl="1">
              <a:defRPr/>
            </a:pPr>
            <a:r>
              <a:rPr lang="zh-TW" altLang="en-US" dirty="0"/>
              <a:t>程式碼</a:t>
            </a:r>
          </a:p>
        </p:txBody>
      </p:sp>
      <p:sp>
        <p:nvSpPr>
          <p:cNvPr id="35843" name="矩形 3">
            <a:extLst>
              <a:ext uri="{FF2B5EF4-FFF2-40B4-BE49-F238E27FC236}">
                <a16:creationId xmlns:a16="http://schemas.microsoft.com/office/drawing/2014/main" xmlns="" id="{7791967C-3EEB-4A43-8898-69619A104EBC}"/>
              </a:ext>
            </a:extLst>
          </p:cNvPr>
          <p:cNvSpPr>
            <a:spLocks noChangeArrowheads="1"/>
          </p:cNvSpPr>
          <p:nvPr/>
        </p:nvSpPr>
        <p:spPr bwMode="auto">
          <a:xfrm>
            <a:off x="261938" y="2060575"/>
            <a:ext cx="8569325" cy="250666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print('</a:t>
            </a:r>
            <a:r>
              <a:rPr lang="zh-TW" altLang="en-US" sz="2400" b="0">
                <a:solidFill>
                  <a:schemeClr val="tx1"/>
                </a:solidFill>
              </a:rPr>
              <a:t>正確率：</a:t>
            </a:r>
            <a:r>
              <a:rPr lang="en-US" altLang="zh-TW" sz="2400" b="0">
                <a:solidFill>
                  <a:schemeClr val="tx1"/>
                </a:solidFill>
              </a:rPr>
              <a:t>', accuracy_score(y_test, y_pred_8).round(2))</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混亂矩陣</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print(pd.DataFrame(confusion_matrix(y_test, y_pred_8),</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index=['</a:t>
            </a:r>
            <a:r>
              <a:rPr lang="zh-TW" altLang="en-US" sz="2400" b="0">
                <a:solidFill>
                  <a:schemeClr val="tx1"/>
                </a:solidFill>
              </a:rPr>
              <a:t>實際</a:t>
            </a:r>
            <a:r>
              <a:rPr lang="en-US" altLang="zh-TW" sz="2400" b="0">
                <a:solidFill>
                  <a:schemeClr val="tx1"/>
                </a:solidFill>
              </a:rPr>
              <a:t>1', '</a:t>
            </a:r>
            <a:r>
              <a:rPr lang="zh-TW" altLang="en-US" sz="2400" b="0">
                <a:solidFill>
                  <a:schemeClr val="tx1"/>
                </a:solidFill>
              </a:rPr>
              <a:t>實際</a:t>
            </a:r>
            <a:r>
              <a:rPr lang="en-US" altLang="zh-TW" sz="2400" b="0">
                <a:solidFill>
                  <a:schemeClr val="tx1"/>
                </a:solidFill>
              </a:rPr>
              <a:t>2'], columns=['</a:t>
            </a:r>
            <a:r>
              <a:rPr lang="zh-TW" altLang="en-US" sz="2400" b="0">
                <a:solidFill>
                  <a:schemeClr val="tx1"/>
                </a:solidFill>
              </a:rPr>
              <a:t>預測</a:t>
            </a:r>
            <a:r>
              <a:rPr lang="en-US" altLang="zh-TW" sz="2400" b="0">
                <a:solidFill>
                  <a:schemeClr val="tx1"/>
                </a:solidFill>
              </a:rPr>
              <a:t>1', '</a:t>
            </a:r>
            <a:r>
              <a:rPr lang="zh-TW" altLang="en-US" sz="2400" b="0">
                <a:solidFill>
                  <a:schemeClr val="tx1"/>
                </a:solidFill>
              </a:rPr>
              <a:t>預測</a:t>
            </a:r>
            <a:r>
              <a:rPr lang="en-US" altLang="zh-TW" sz="2400" b="0">
                <a:solidFill>
                  <a:schemeClr val="tx1"/>
                </a:solidFill>
              </a:rPr>
              <a:t>2']))</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綜合報告</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print(classification_report(y_test, y_pred_8))</a:t>
            </a:r>
            <a:endParaRPr lang="zh-TW" altLang="en-US" sz="2400" b="0">
              <a:solidFill>
                <a:schemeClr val="tx1"/>
              </a:solidFill>
            </a:endParaRPr>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xmlns="" id="{4D44B765-32CA-4923-997C-C018AC55B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1125538"/>
            <a:ext cx="6816725" cy="4606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
            <a:extLst>
              <a:ext uri="{FF2B5EF4-FFF2-40B4-BE49-F238E27FC236}">
                <a16:creationId xmlns:a16="http://schemas.microsoft.com/office/drawing/2014/main" xmlns="" id="{12821813-39BE-4AB6-87FF-9D62EC3F2261}"/>
              </a:ext>
            </a:extLst>
          </p:cNvPr>
          <p:cNvSpPr>
            <a:spLocks noChangeArrowheads="1"/>
          </p:cNvSpPr>
          <p:nvPr/>
        </p:nvSpPr>
        <p:spPr bwMode="auto">
          <a:xfrm>
            <a:off x="276225" y="1125538"/>
            <a:ext cx="8569325" cy="43529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#sigmoid function</a:t>
            </a:r>
            <a:endParaRPr lang="zh-TW" altLang="en-US" sz="2400" b="0">
              <a:solidFill>
                <a:schemeClr val="tx1"/>
              </a:solidFill>
            </a:endParaRPr>
          </a:p>
          <a:p>
            <a:r>
              <a:rPr lang="en-US" altLang="zh-TW" sz="2400" b="0">
                <a:solidFill>
                  <a:schemeClr val="tx1"/>
                </a:solidFill>
              </a:rPr>
              <a:t>y = 1/(1+np.exp(-x))</a:t>
            </a:r>
            <a:endParaRPr lang="zh-TW" altLang="en-US" sz="2400" b="0">
              <a:solidFill>
                <a:schemeClr val="tx1"/>
              </a:solidFill>
            </a:endParaRPr>
          </a:p>
          <a:p>
            <a:r>
              <a:rPr lang="en-US" altLang="zh-TW" sz="2400" b="0">
                <a:solidFill>
                  <a:schemeClr val="tx1"/>
                </a:solidFill>
              </a:rPr>
              <a:t>plt.plot(x,y)</a:t>
            </a:r>
            <a:endParaRPr lang="zh-TW" altLang="en-US" sz="2400" b="0">
              <a:solidFill>
                <a:schemeClr val="tx1"/>
              </a:solidFill>
            </a:endParaRPr>
          </a:p>
          <a:p>
            <a:r>
              <a:rPr lang="en-US" altLang="zh-TW" sz="2400" b="0">
                <a:solidFill>
                  <a:schemeClr val="tx1"/>
                </a:solidFill>
              </a:rPr>
              <a:t>plt.axhline(0.5, c='k', ls='--')</a:t>
            </a:r>
            <a:endParaRPr lang="zh-TW" altLang="en-US" sz="2400" b="0">
              <a:solidFill>
                <a:schemeClr val="tx1"/>
              </a:solidFill>
            </a:endParaRPr>
          </a:p>
          <a:p>
            <a:r>
              <a:rPr lang="en-US" altLang="zh-TW" sz="2400" b="0">
                <a:solidFill>
                  <a:schemeClr val="tx1"/>
                </a:solidFill>
              </a:rPr>
              <a:t>plt.axvline(0, c='k', ls='--')</a:t>
            </a:r>
          </a:p>
          <a:p>
            <a:r>
              <a:rPr lang="en-US" altLang="zh-TW" sz="2400" b="0">
                <a:solidFill>
                  <a:schemeClr val="tx1"/>
                </a:solidFill>
              </a:rPr>
              <a:t>plt.annotate('</a:t>
            </a:r>
            <a:r>
              <a:rPr lang="zh-TW" altLang="en-US" sz="2400" b="0">
                <a:solidFill>
                  <a:schemeClr val="tx1"/>
                </a:solidFill>
              </a:rPr>
              <a:t>切割點</a:t>
            </a:r>
            <a:r>
              <a:rPr lang="en-US" altLang="zh-TW" sz="2400" b="0">
                <a:solidFill>
                  <a:schemeClr val="tx1"/>
                </a:solidFill>
              </a:rPr>
              <a:t>(0, 0.5)', xy=(0,0.5), fontsize=14,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xytext=(20,10), textcoords='offset points',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arrowprops=dict(arrowstyle='-&gt;',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connectionstyle="arc3,rad=.2"))</a:t>
            </a:r>
            <a:endParaRPr lang="zh-TW" altLang="en-US" sz="2400" b="0">
              <a:solidFill>
                <a:schemeClr val="tx1"/>
              </a:solidFill>
            </a:endParaRPr>
          </a:p>
          <a:p>
            <a:r>
              <a:rPr lang="en-US" altLang="zh-TW" sz="2400" b="0">
                <a:solidFill>
                  <a:schemeClr val="tx1"/>
                </a:solidFill>
              </a:rPr>
              <a:t>plt.ylim(0,1);</a:t>
            </a:r>
            <a:endParaRPr lang="zh-TW" altLang="en-US" sz="2400" b="0">
              <a:solidFill>
                <a:schemeClr val="tx1"/>
              </a:solidFill>
            </a:endParaRPr>
          </a:p>
          <a:p>
            <a:endParaRPr lang="zh-TW" altLang="en-US" sz="2400" b="0">
              <a:solidFill>
                <a:schemeClr val="tx1"/>
              </a:solidFill>
            </a:endParaRPr>
          </a:p>
        </p:txBody>
      </p:sp>
      <p:sp>
        <p:nvSpPr>
          <p:cNvPr id="9219" name="內容版面配置區 2">
            <a:extLst>
              <a:ext uri="{FF2B5EF4-FFF2-40B4-BE49-F238E27FC236}">
                <a16:creationId xmlns:a16="http://schemas.microsoft.com/office/drawing/2014/main" xmlns="" id="{BDDAB946-C9E5-4251-A2CE-E83C584AD0B8}"/>
              </a:ext>
            </a:extLst>
          </p:cNvPr>
          <p:cNvSpPr>
            <a:spLocks noGrp="1"/>
          </p:cNvSpPr>
          <p:nvPr>
            <p:ph idx="1"/>
          </p:nvPr>
        </p:nvSpPr>
        <p:spPr>
          <a:xfrm>
            <a:off x="236538" y="620713"/>
            <a:ext cx="8264525" cy="5400675"/>
          </a:xfrm>
        </p:spPr>
        <p:txBody>
          <a:bodyPr/>
          <a:lstStyle/>
          <a:p>
            <a:pPr lvl="1"/>
            <a:r>
              <a:rPr lang="zh-TW" altLang="en-US"/>
              <a:t>承接上一頁</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5E685F7F-18F0-447F-8769-2BE7BD4D42A7}"/>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6-28 </a:t>
            </a:r>
            <a:r>
              <a:rPr lang="zh-TW" altLang="en-US" dirty="0"/>
              <a:t>用不同的判斷門檻計算對應的精確率和召回率</a:t>
            </a:r>
            <a:endParaRPr lang="en-US" altLang="zh-TW" dirty="0"/>
          </a:p>
          <a:p>
            <a:pPr lvl="1">
              <a:defRPr/>
            </a:pPr>
            <a:r>
              <a:rPr lang="zh-TW" altLang="en-US" dirty="0"/>
              <a:t>程式碼</a:t>
            </a:r>
          </a:p>
        </p:txBody>
      </p:sp>
      <p:sp>
        <p:nvSpPr>
          <p:cNvPr id="37891" name="矩形 3">
            <a:extLst>
              <a:ext uri="{FF2B5EF4-FFF2-40B4-BE49-F238E27FC236}">
                <a16:creationId xmlns:a16="http://schemas.microsoft.com/office/drawing/2014/main" xmlns="" id="{6181BF34-D116-41E8-9016-C47783B78A6A}"/>
              </a:ext>
            </a:extLst>
          </p:cNvPr>
          <p:cNvSpPr>
            <a:spLocks noChangeArrowheads="1"/>
          </p:cNvSpPr>
          <p:nvPr/>
        </p:nvSpPr>
        <p:spPr bwMode="auto">
          <a:xfrm>
            <a:off x="261938" y="2060575"/>
            <a:ext cx="8569325" cy="39846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sklearn.metrics import precision_score, recall_score</a:t>
            </a:r>
            <a:endParaRPr lang="zh-TW" altLang="en-US" sz="2400" b="0">
              <a:solidFill>
                <a:schemeClr val="tx1"/>
              </a:solidFill>
            </a:endParaRPr>
          </a:p>
          <a:p>
            <a:r>
              <a:rPr lang="en-US" altLang="zh-TW" sz="2400" b="0">
                <a:solidFill>
                  <a:schemeClr val="tx1"/>
                </a:solidFill>
              </a:rPr>
              <a:t>scores = []</a:t>
            </a:r>
            <a:endParaRPr lang="zh-TW" altLang="en-US" sz="2400" b="0">
              <a:solidFill>
                <a:schemeClr val="tx1"/>
              </a:solidFill>
            </a:endParaRPr>
          </a:p>
          <a:p>
            <a:r>
              <a:rPr lang="en-US" altLang="zh-TW" sz="2400" b="0">
                <a:solidFill>
                  <a:schemeClr val="tx1"/>
                </a:solidFill>
              </a:rPr>
              <a:t>#</a:t>
            </a:r>
            <a:r>
              <a:rPr lang="zh-TW" altLang="en-US" sz="2400" b="0">
                <a:solidFill>
                  <a:schemeClr val="tx1"/>
                </a:solidFill>
              </a:rPr>
              <a:t>先用</a:t>
            </a:r>
            <a:r>
              <a:rPr lang="en-US" altLang="zh-TW" sz="2400" b="0">
                <a:solidFill>
                  <a:schemeClr val="tx1"/>
                </a:solidFill>
              </a:rPr>
              <a:t>[:</a:t>
            </a:r>
            <a:r>
              <a:rPr lang="zh-TW" altLang="en-US" sz="2400" b="0">
                <a:solidFill>
                  <a:schemeClr val="tx1"/>
                </a:solidFill>
              </a:rPr>
              <a:t> </a:t>
            </a:r>
            <a:r>
              <a:rPr lang="en-US" altLang="zh-TW" sz="2400" b="0">
                <a:solidFill>
                  <a:schemeClr val="tx1"/>
                </a:solidFill>
              </a:rPr>
              <a:t> , 1]</a:t>
            </a:r>
            <a:r>
              <a:rPr lang="zh-TW" altLang="en-US" sz="2400" b="0">
                <a:solidFill>
                  <a:schemeClr val="tx1"/>
                </a:solidFill>
              </a:rPr>
              <a:t>取得類別</a:t>
            </a:r>
            <a:r>
              <a:rPr lang="en-US" altLang="zh-TW" sz="2400" b="0">
                <a:solidFill>
                  <a:schemeClr val="tx1"/>
                </a:solidFill>
              </a:rPr>
              <a:t>2</a:t>
            </a:r>
            <a:r>
              <a:rPr lang="zh-TW" altLang="en-US" sz="2400" b="0">
                <a:solidFill>
                  <a:schemeClr val="tx1"/>
                </a:solidFill>
              </a:rPr>
              <a:t>的預測機率</a:t>
            </a:r>
          </a:p>
          <a:p>
            <a:r>
              <a:rPr lang="en-US" altLang="zh-TW" sz="2400" b="0">
                <a:solidFill>
                  <a:schemeClr val="tx1"/>
                </a:solidFill>
              </a:rPr>
              <a:t>y_pred_proba = model_pl.predict_proba(X_test)[:,1]</a:t>
            </a:r>
            <a:endParaRPr lang="zh-TW" altLang="en-US" sz="2400" b="0">
              <a:solidFill>
                <a:schemeClr val="tx1"/>
              </a:solidFill>
            </a:endParaRPr>
          </a:p>
          <a:p>
            <a:r>
              <a:rPr lang="en-US" altLang="zh-TW" sz="2400" b="0">
                <a:solidFill>
                  <a:schemeClr val="tx1"/>
                </a:solidFill>
              </a:rPr>
              <a:t>#</a:t>
            </a:r>
            <a:r>
              <a:rPr lang="zh-TW" altLang="en-US" sz="2400" b="0">
                <a:solidFill>
                  <a:schemeClr val="tx1"/>
                </a:solidFill>
              </a:rPr>
              <a:t>將判斷門檻從</a:t>
            </a:r>
            <a:r>
              <a:rPr lang="en-US" altLang="zh-TW" sz="2400" b="0">
                <a:solidFill>
                  <a:schemeClr val="tx1"/>
                </a:solidFill>
              </a:rPr>
              <a:t>0,0.1,0.2, …</a:t>
            </a:r>
            <a:r>
              <a:rPr lang="zh-TW" altLang="en-US" sz="2400" b="0">
                <a:solidFill>
                  <a:schemeClr val="tx1"/>
                </a:solidFill>
              </a:rPr>
              <a:t>到</a:t>
            </a:r>
            <a:r>
              <a:rPr lang="en-US" altLang="zh-TW" sz="2400" b="0">
                <a:solidFill>
                  <a:schemeClr val="tx1"/>
                </a:solidFill>
              </a:rPr>
              <a:t>1</a:t>
            </a:r>
            <a:endParaRPr lang="zh-TW" altLang="en-US" sz="2400" b="0">
              <a:solidFill>
                <a:schemeClr val="tx1"/>
              </a:solidFill>
            </a:endParaRPr>
          </a:p>
          <a:p>
            <a:r>
              <a:rPr lang="en-US" altLang="zh-TW" sz="2400" b="0">
                <a:solidFill>
                  <a:schemeClr val="tx1"/>
                </a:solidFill>
              </a:rPr>
              <a:t>for threshold in np.arange(0, 1, 0.1):</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a:t>
            </a:r>
            <a:r>
              <a:rPr lang="zh-TW" altLang="en-US" sz="2400" b="0">
                <a:solidFill>
                  <a:schemeClr val="tx1"/>
                </a:solidFill>
              </a:rPr>
              <a:t>透過</a:t>
            </a:r>
            <a:r>
              <a:rPr lang="en-US" altLang="zh-TW" sz="2400" b="0">
                <a:solidFill>
                  <a:schemeClr val="tx1"/>
                </a:solidFill>
              </a:rPr>
              <a:t>np.where</a:t>
            </a:r>
            <a:r>
              <a:rPr lang="zh-TW" altLang="en-US" sz="2400" b="0">
                <a:solidFill>
                  <a:schemeClr val="tx1"/>
                </a:solidFill>
              </a:rPr>
              <a:t>取得不同判斷門檻的預測結果</a:t>
            </a:r>
          </a:p>
          <a:p>
            <a:r>
              <a:rPr lang="zh-TW" altLang="en-US" sz="2400" b="0">
                <a:solidFill>
                  <a:schemeClr val="tx1"/>
                </a:solidFill>
              </a:rPr>
              <a:t>    </a:t>
            </a:r>
            <a:r>
              <a:rPr lang="en-US" altLang="zh-TW" sz="2400" b="0">
                <a:solidFill>
                  <a:schemeClr val="tx1"/>
                </a:solidFill>
              </a:rPr>
              <a:t>y_pred = np.where(y_pred_proba&gt;=threshold, 2, 1)</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prec = precision_score(y_test, y_pred, pos_label=2)</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recall = recall_score(y_test, y_pred, pos_label=2)</a:t>
            </a:r>
            <a:r>
              <a:rPr lang="zh-TW" altLang="en-US" sz="2400" b="0">
                <a:solidFill>
                  <a:schemeClr val="tx1"/>
                </a:solidFill>
              </a:rPr>
              <a:t>   </a:t>
            </a:r>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B219F248-BB86-4758-A6C8-7C3EFE0F9917}"/>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6-28 </a:t>
            </a:r>
            <a:r>
              <a:rPr lang="zh-TW" altLang="en-US" dirty="0"/>
              <a:t>用不同的判斷門檻計算對應的精確率和召回率</a:t>
            </a:r>
            <a:endParaRPr lang="en-US" altLang="zh-TW" dirty="0"/>
          </a:p>
          <a:p>
            <a:pPr lvl="1">
              <a:defRPr/>
            </a:pPr>
            <a:r>
              <a:rPr lang="zh-TW" altLang="en-US" dirty="0"/>
              <a:t>承接上一頁</a:t>
            </a:r>
          </a:p>
        </p:txBody>
      </p:sp>
      <p:sp>
        <p:nvSpPr>
          <p:cNvPr id="38915" name="矩形 3">
            <a:extLst>
              <a:ext uri="{FF2B5EF4-FFF2-40B4-BE49-F238E27FC236}">
                <a16:creationId xmlns:a16="http://schemas.microsoft.com/office/drawing/2014/main" xmlns="" id="{05E976D5-44A1-4545-BF55-2559615EA585}"/>
              </a:ext>
            </a:extLst>
          </p:cNvPr>
          <p:cNvSpPr>
            <a:spLocks noChangeArrowheads="1"/>
          </p:cNvSpPr>
          <p:nvPr/>
        </p:nvSpPr>
        <p:spPr bwMode="auto">
          <a:xfrm>
            <a:off x="261938" y="2060575"/>
            <a:ext cx="8569325" cy="213836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a:t>
            </a:r>
            <a:r>
              <a:rPr lang="zh-TW" altLang="en-US" sz="2400" b="0">
                <a:solidFill>
                  <a:schemeClr val="tx1"/>
                </a:solidFill>
              </a:rPr>
              <a:t>將所有結果存在</a:t>
            </a:r>
            <a:r>
              <a:rPr lang="en-US" altLang="zh-TW" sz="2400" b="0">
                <a:solidFill>
                  <a:schemeClr val="tx1"/>
                </a:solidFill>
              </a:rPr>
              <a:t>score</a:t>
            </a:r>
            <a:r>
              <a:rPr lang="zh-TW" altLang="en-US" sz="2400" b="0">
                <a:solidFill>
                  <a:schemeClr val="tx1"/>
                </a:solidFill>
              </a:rPr>
              <a:t>串列</a:t>
            </a:r>
          </a:p>
          <a:p>
            <a:r>
              <a:rPr lang="zh-TW" altLang="en-US" sz="2400" b="0">
                <a:solidFill>
                  <a:schemeClr val="tx1"/>
                </a:solidFill>
              </a:rPr>
              <a:t>    </a:t>
            </a:r>
            <a:r>
              <a:rPr lang="en-US" altLang="zh-TW" sz="2400" b="0">
                <a:solidFill>
                  <a:schemeClr val="tx1"/>
                </a:solidFill>
              </a:rPr>
              <a:t>scores.append([threshold, prec, recall])</a:t>
            </a:r>
            <a:endParaRPr lang="zh-TW" altLang="en-US" sz="2400" b="0">
              <a:solidFill>
                <a:schemeClr val="tx1"/>
              </a:solidFill>
            </a:endParaRPr>
          </a:p>
          <a:p>
            <a:r>
              <a:rPr lang="en-US" altLang="zh-TW" sz="2400" b="0">
                <a:solidFill>
                  <a:schemeClr val="tx1"/>
                </a:solidFill>
              </a:rPr>
              <a:t>df_p_r = pd.DataFrame(scores, columns=['</a:t>
            </a:r>
            <a:r>
              <a:rPr lang="zh-TW" altLang="en-US" sz="2400" b="0">
                <a:solidFill>
                  <a:schemeClr val="tx1"/>
                </a:solidFill>
              </a:rPr>
              <a:t>門檻</a:t>
            </a:r>
            <a:r>
              <a:rPr lang="en-US" altLang="zh-TW" sz="2400" b="0">
                <a:solidFill>
                  <a:schemeClr val="tx1"/>
                </a:solidFill>
              </a:rPr>
              <a:t>','</a:t>
            </a:r>
            <a:r>
              <a:rPr lang="zh-TW" altLang="en-US" sz="2400" b="0">
                <a:solidFill>
                  <a:schemeClr val="tx1"/>
                </a:solidFill>
              </a:rPr>
              <a:t>精確率</a:t>
            </a:r>
            <a:r>
              <a:rPr lang="en-US" altLang="zh-TW" sz="2400" b="0">
                <a:solidFill>
                  <a:schemeClr val="tx1"/>
                </a:solidFill>
              </a:rPr>
              <a:t>','</a:t>
            </a:r>
            <a:r>
              <a:rPr lang="zh-TW" altLang="en-US" sz="2400" b="0">
                <a:solidFill>
                  <a:schemeClr val="tx1"/>
                </a:solidFill>
              </a:rPr>
              <a:t>召回率</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df_p_r.sort_values(by='</a:t>
            </a:r>
            <a:r>
              <a:rPr lang="zh-TW" altLang="en-US" sz="2400" b="0">
                <a:solidFill>
                  <a:schemeClr val="tx1"/>
                </a:solidFill>
              </a:rPr>
              <a:t>門檻</a:t>
            </a:r>
            <a:r>
              <a:rPr lang="en-US" altLang="zh-TW" sz="2400" b="0">
                <a:solidFill>
                  <a:schemeClr val="tx1"/>
                </a:solidFill>
              </a:rPr>
              <a:t>')</a:t>
            </a:r>
            <a:endParaRPr lang="zh-TW" altLang="en-US" sz="2400" b="0">
              <a:solidFill>
                <a:schemeClr val="tx1"/>
              </a:solidFill>
            </a:endParaRPr>
          </a:p>
        </p:txBody>
      </p:sp>
      <p:pic>
        <p:nvPicPr>
          <p:cNvPr id="38916" name="Picture 2">
            <a:extLst>
              <a:ext uri="{FF2B5EF4-FFF2-40B4-BE49-F238E27FC236}">
                <a16:creationId xmlns:a16="http://schemas.microsoft.com/office/drawing/2014/main" xmlns="" id="{5CF3B1CE-A68D-49DF-BC43-E90DBDE91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725" y="3340100"/>
            <a:ext cx="2232025" cy="3187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0F59454-6CA4-47BB-9633-9DCB94198D03}"/>
              </a:ext>
            </a:extLst>
          </p:cNvPr>
          <p:cNvSpPr>
            <a:spLocks noGrp="1"/>
          </p:cNvSpPr>
          <p:nvPr>
            <p:ph idx="1"/>
          </p:nvPr>
        </p:nvSpPr>
        <p:spPr>
          <a:xfrm>
            <a:off x="331788" y="549275"/>
            <a:ext cx="8264525" cy="5400675"/>
          </a:xfrm>
        </p:spPr>
        <p:txBody>
          <a:bodyPr/>
          <a:lstStyle/>
          <a:p>
            <a:pPr algn="l">
              <a:defRPr/>
            </a:pPr>
            <a:r>
              <a:rPr lang="zh-TW" altLang="en-US" dirty="0"/>
              <a:t>範例</a:t>
            </a:r>
            <a:r>
              <a:rPr lang="en-US" altLang="zh-TW" dirty="0"/>
              <a:t>6-30 </a:t>
            </a:r>
            <a:r>
              <a:rPr lang="zh-TW" altLang="en-US" dirty="0"/>
              <a:t>承範例</a:t>
            </a:r>
            <a:r>
              <a:rPr lang="en-US" altLang="zh-TW" dirty="0"/>
              <a:t>6-29</a:t>
            </a:r>
            <a:r>
              <a:rPr lang="zh-TW" altLang="en-US" dirty="0"/>
              <a:t>，用</a:t>
            </a:r>
            <a:r>
              <a:rPr lang="en-US" altLang="zh-TW" dirty="0" err="1"/>
              <a:t>precision_recall_curve</a:t>
            </a:r>
            <a:r>
              <a:rPr lang="zh-TW" altLang="en-US" dirty="0"/>
              <a:t>來繪製圖形</a:t>
            </a:r>
            <a:endParaRPr lang="en-US" altLang="zh-TW" dirty="0"/>
          </a:p>
          <a:p>
            <a:pPr lvl="1" algn="l">
              <a:defRPr/>
            </a:pPr>
            <a:r>
              <a:rPr lang="zh-TW" altLang="en-US" dirty="0"/>
              <a:t>程式碼</a:t>
            </a:r>
          </a:p>
        </p:txBody>
      </p:sp>
      <p:sp>
        <p:nvSpPr>
          <p:cNvPr id="39939" name="矩形 3">
            <a:extLst>
              <a:ext uri="{FF2B5EF4-FFF2-40B4-BE49-F238E27FC236}">
                <a16:creationId xmlns:a16="http://schemas.microsoft.com/office/drawing/2014/main" xmlns="" id="{CDC2C728-F3D4-4706-A99B-12D3A2445DC6}"/>
              </a:ext>
            </a:extLst>
          </p:cNvPr>
          <p:cNvSpPr>
            <a:spLocks noChangeArrowheads="1"/>
          </p:cNvSpPr>
          <p:nvPr/>
        </p:nvSpPr>
        <p:spPr bwMode="auto">
          <a:xfrm>
            <a:off x="250825" y="2160588"/>
            <a:ext cx="4321175" cy="43529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sklearn.metrics import precision_recall_curve</a:t>
            </a:r>
            <a:endParaRPr lang="zh-TW" altLang="en-US" sz="2400" b="0">
              <a:solidFill>
                <a:schemeClr val="tx1"/>
              </a:solidFill>
            </a:endParaRPr>
          </a:p>
          <a:p>
            <a:r>
              <a:rPr lang="en-US" altLang="zh-TW" sz="2400" b="0">
                <a:solidFill>
                  <a:schemeClr val="tx1"/>
                </a:solidFill>
              </a:rPr>
              <a:t>#precision_recall_curve</a:t>
            </a:r>
            <a:r>
              <a:rPr lang="zh-TW" altLang="en-US" sz="2400" b="0">
                <a:solidFill>
                  <a:schemeClr val="tx1"/>
                </a:solidFill>
              </a:rPr>
              <a:t>的輸入參數是機率值</a:t>
            </a:r>
          </a:p>
          <a:p>
            <a:r>
              <a:rPr lang="en-US" altLang="zh-TW" sz="2400" b="0">
                <a:solidFill>
                  <a:schemeClr val="tx1"/>
                </a:solidFill>
              </a:rPr>
              <a:t>prec, recall, thres = precision_recall_curve(y_test, y_pred_proba, pos_label=2)</a:t>
            </a:r>
            <a:endParaRPr lang="zh-TW" altLang="en-US" sz="2400" b="0">
              <a:solidFill>
                <a:schemeClr val="tx1"/>
              </a:solidFill>
            </a:endParaRPr>
          </a:p>
          <a:p>
            <a:r>
              <a:rPr lang="en-US" altLang="zh-TW" sz="2400" b="0">
                <a:solidFill>
                  <a:schemeClr val="tx1"/>
                </a:solidFill>
              </a:rPr>
              <a:t>df_p_r = pd.DataFrame(zip(thres, prec, recall), columns=['</a:t>
            </a:r>
            <a:r>
              <a:rPr lang="zh-TW" altLang="en-US" sz="2400" b="0">
                <a:solidFill>
                  <a:schemeClr val="tx1"/>
                </a:solidFill>
              </a:rPr>
              <a:t>門檻</a:t>
            </a:r>
            <a:r>
              <a:rPr lang="en-US" altLang="zh-TW" sz="2400" b="0">
                <a:solidFill>
                  <a:schemeClr val="tx1"/>
                </a:solidFill>
              </a:rPr>
              <a:t>','</a:t>
            </a:r>
            <a:r>
              <a:rPr lang="zh-TW" altLang="en-US" sz="2400" b="0">
                <a:solidFill>
                  <a:schemeClr val="tx1"/>
                </a:solidFill>
              </a:rPr>
              <a:t>                                           精確率</a:t>
            </a:r>
            <a:r>
              <a:rPr lang="en-US" altLang="zh-TW" sz="2400" b="0">
                <a:solidFill>
                  <a:schemeClr val="tx1"/>
                </a:solidFill>
              </a:rPr>
              <a:t>','</a:t>
            </a:r>
            <a:r>
              <a:rPr lang="zh-TW" altLang="en-US" sz="2400" b="0">
                <a:solidFill>
                  <a:schemeClr val="tx1"/>
                </a:solidFill>
              </a:rPr>
              <a:t>召回率</a:t>
            </a:r>
            <a:r>
              <a:rPr lang="en-US" altLang="zh-TW" sz="2400" b="0">
                <a:solidFill>
                  <a:schemeClr val="tx1"/>
                </a:solidFill>
              </a:rPr>
              <a:t>'])</a:t>
            </a:r>
            <a:endParaRPr lang="zh-TW" altLang="en-US" sz="2400" b="0">
              <a:solidFill>
                <a:schemeClr val="tx1"/>
              </a:solidFill>
            </a:endParaRPr>
          </a:p>
        </p:txBody>
      </p:sp>
      <p:sp>
        <p:nvSpPr>
          <p:cNvPr id="39940" name="矩形 4">
            <a:extLst>
              <a:ext uri="{FF2B5EF4-FFF2-40B4-BE49-F238E27FC236}">
                <a16:creationId xmlns:a16="http://schemas.microsoft.com/office/drawing/2014/main" xmlns="" id="{37532BCE-72FF-47DE-A025-112FD3BC5EB1}"/>
              </a:ext>
            </a:extLst>
          </p:cNvPr>
          <p:cNvSpPr>
            <a:spLocks noChangeArrowheads="1"/>
          </p:cNvSpPr>
          <p:nvPr/>
        </p:nvSpPr>
        <p:spPr bwMode="auto">
          <a:xfrm>
            <a:off x="4691063" y="2160588"/>
            <a:ext cx="4319587" cy="43529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a:t>
            </a:r>
            <a:r>
              <a:rPr lang="zh-TW" altLang="en-US" sz="2400" b="0">
                <a:solidFill>
                  <a:schemeClr val="tx1"/>
                </a:solidFill>
              </a:rPr>
              <a:t>判斷門檻最大的前五筆</a:t>
            </a:r>
          </a:p>
          <a:p>
            <a:r>
              <a:rPr lang="en-US" altLang="zh-TW" sz="2400" b="0">
                <a:solidFill>
                  <a:schemeClr val="tx1"/>
                </a:solidFill>
              </a:rPr>
              <a:t>display(df_p_r.tail())</a:t>
            </a:r>
            <a:endParaRPr lang="zh-TW" altLang="en-US" sz="2400" b="0">
              <a:solidFill>
                <a:schemeClr val="tx1"/>
              </a:solidFill>
            </a:endParaRPr>
          </a:p>
          <a:p>
            <a:r>
              <a:rPr lang="en-US" altLang="zh-TW" sz="2400" b="0">
                <a:solidFill>
                  <a:schemeClr val="tx1"/>
                </a:solidFill>
              </a:rPr>
              <a:t>ax = df_p_r.plot(x='</a:t>
            </a:r>
            <a:r>
              <a:rPr lang="zh-TW" altLang="en-US" sz="2400" b="0">
                <a:solidFill>
                  <a:schemeClr val="tx1"/>
                </a:solidFill>
              </a:rPr>
              <a:t>召回率</a:t>
            </a:r>
            <a:r>
              <a:rPr lang="en-US" altLang="zh-TW" sz="2400" b="0">
                <a:solidFill>
                  <a:schemeClr val="tx1"/>
                </a:solidFill>
              </a:rPr>
              <a:t>', y='</a:t>
            </a:r>
            <a:r>
              <a:rPr lang="zh-TW" altLang="en-US" sz="2400" b="0">
                <a:solidFill>
                  <a:schemeClr val="tx1"/>
                </a:solidFill>
              </a:rPr>
              <a:t>精確率</a:t>
            </a:r>
            <a:r>
              <a:rPr lang="en-US" altLang="zh-TW" sz="2400" b="0">
                <a:solidFill>
                  <a:schemeClr val="tx1"/>
                </a:solidFill>
              </a:rPr>
              <a:t>', marker='o');</a:t>
            </a:r>
          </a:p>
          <a:p>
            <a:r>
              <a:rPr lang="en-US" altLang="zh-TW" sz="2400" b="0">
                <a:solidFill>
                  <a:schemeClr val="tx1"/>
                </a:solidFill>
              </a:rPr>
              <a:t>for idx in df_p_r.index:</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ax.text(x=df_p_r.loc[idx,'</a:t>
            </a:r>
            <a:r>
              <a:rPr lang="zh-TW" altLang="en-US" sz="2400" b="0">
                <a:solidFill>
                  <a:schemeClr val="tx1"/>
                </a:solidFill>
              </a:rPr>
              <a:t>召回率</a:t>
            </a:r>
            <a:r>
              <a:rPr lang="en-US" altLang="zh-TW" sz="2400" b="0">
                <a:solidFill>
                  <a:schemeClr val="tx1"/>
                </a:solidFill>
              </a:rPr>
              <a:t>'], y=df_p_r.loc[idx,'</a:t>
            </a:r>
            <a:r>
              <a:rPr lang="zh-TW" altLang="en-US" sz="2400" b="0">
                <a:solidFill>
                  <a:schemeClr val="tx1"/>
                </a:solidFill>
              </a:rPr>
              <a:t>精確率</a:t>
            </a:r>
            <a:r>
              <a:rPr lang="en-US" altLang="zh-TW" sz="2400" b="0">
                <a:solidFill>
                  <a:schemeClr val="tx1"/>
                </a:solidFill>
              </a:rPr>
              <a:t>']-0.02,</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s=df_p_r.loc[idx,'</a:t>
            </a:r>
            <a:r>
              <a:rPr lang="zh-TW" altLang="en-US" sz="2400" b="0">
                <a:solidFill>
                  <a:schemeClr val="tx1"/>
                </a:solidFill>
              </a:rPr>
              <a:t>門檻</a:t>
            </a:r>
            <a:r>
              <a:rPr lang="en-US" altLang="zh-TW" sz="2400" b="0">
                <a:solidFill>
                  <a:schemeClr val="tx1"/>
                </a:solidFill>
              </a:rPr>
              <a:t>'].round(2))</a:t>
            </a:r>
            <a:endParaRPr lang="zh-TW" altLang="en-US" sz="2400" b="0">
              <a:solidFill>
                <a:schemeClr val="tx1"/>
              </a:solidFill>
            </a:endParaRPr>
          </a:p>
          <a:p>
            <a:endParaRPr lang="zh-TW" altLang="en-US" sz="2400" b="0">
              <a:solidFill>
                <a:schemeClr val="tx1"/>
              </a:solidFill>
            </a:endParaRP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xmlns="" id="{76397D47-F543-4F36-BE37-785BC498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692150"/>
            <a:ext cx="4752975" cy="55451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5057EC39-0213-4D6B-A480-F9E8EF2A462E}"/>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6-31 </a:t>
            </a:r>
            <a:r>
              <a:rPr lang="zh-TW" altLang="en-US" dirty="0"/>
              <a:t>計算敏感度與</a:t>
            </a:r>
            <a:r>
              <a:rPr lang="en-US" altLang="zh-TW" dirty="0"/>
              <a:t>1-</a:t>
            </a:r>
            <a:r>
              <a:rPr lang="zh-TW" altLang="en-US" dirty="0"/>
              <a:t>特異度</a:t>
            </a:r>
            <a:endParaRPr lang="en-US" altLang="zh-TW" dirty="0"/>
          </a:p>
          <a:p>
            <a:pPr lvl="1">
              <a:defRPr/>
            </a:pPr>
            <a:r>
              <a:rPr lang="zh-TW" altLang="en-US" dirty="0"/>
              <a:t>程式碼</a:t>
            </a:r>
          </a:p>
        </p:txBody>
      </p:sp>
      <p:sp>
        <p:nvSpPr>
          <p:cNvPr id="45059" name="矩形 3">
            <a:extLst>
              <a:ext uri="{FF2B5EF4-FFF2-40B4-BE49-F238E27FC236}">
                <a16:creationId xmlns:a16="http://schemas.microsoft.com/office/drawing/2014/main" xmlns="" id="{06F76579-81A6-4E85-9FDD-3DE9BDB3D6A7}"/>
              </a:ext>
            </a:extLst>
          </p:cNvPr>
          <p:cNvSpPr>
            <a:spLocks noChangeArrowheads="1"/>
          </p:cNvSpPr>
          <p:nvPr/>
        </p:nvSpPr>
        <p:spPr bwMode="auto">
          <a:xfrm>
            <a:off x="261938" y="1603375"/>
            <a:ext cx="8569325" cy="5092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sklearn.metrics import recall_score</a:t>
            </a:r>
            <a:endParaRPr lang="zh-TW" altLang="en-US" sz="2400" b="0">
              <a:solidFill>
                <a:schemeClr val="tx1"/>
              </a:solidFill>
            </a:endParaRPr>
          </a:p>
          <a:p>
            <a:r>
              <a:rPr lang="en-US" altLang="zh-TW" sz="2400" b="0">
                <a:solidFill>
                  <a:schemeClr val="tx1"/>
                </a:solidFill>
              </a:rPr>
              <a:t>scores = []</a:t>
            </a:r>
            <a:endParaRPr lang="zh-TW" altLang="en-US" sz="2400" b="0">
              <a:solidFill>
                <a:schemeClr val="tx1"/>
              </a:solidFill>
            </a:endParaRPr>
          </a:p>
          <a:p>
            <a:r>
              <a:rPr lang="en-US" altLang="zh-TW" sz="2400" b="0">
                <a:solidFill>
                  <a:schemeClr val="tx1"/>
                </a:solidFill>
              </a:rPr>
              <a:t>y_pred_proba = model_pl.predict_proba(X_test)[:,1]</a:t>
            </a:r>
            <a:endParaRPr lang="zh-TW" altLang="en-US" sz="2400" b="0">
              <a:solidFill>
                <a:schemeClr val="tx1"/>
              </a:solidFill>
            </a:endParaRPr>
          </a:p>
          <a:p>
            <a:r>
              <a:rPr lang="en-US" altLang="zh-TW" sz="2400" b="0">
                <a:solidFill>
                  <a:schemeClr val="tx1"/>
                </a:solidFill>
              </a:rPr>
              <a:t>for threshold in np.arange(0, 1, 0.1):</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y_pred = np.where(y_pred_proba&gt;=threshold, 2, 1)</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 tpr </a:t>
            </a:r>
            <a:r>
              <a:rPr lang="zh-TW" altLang="en-US" sz="2400" b="0">
                <a:solidFill>
                  <a:schemeClr val="tx1"/>
                </a:solidFill>
              </a:rPr>
              <a:t>為類別的召回率</a:t>
            </a:r>
          </a:p>
          <a:p>
            <a:r>
              <a:rPr lang="zh-TW" altLang="en-US" sz="2400" b="0">
                <a:solidFill>
                  <a:schemeClr val="tx1"/>
                </a:solidFill>
              </a:rPr>
              <a:t>    </a:t>
            </a:r>
            <a:r>
              <a:rPr lang="en-US" altLang="zh-TW" sz="2400" b="0">
                <a:solidFill>
                  <a:schemeClr val="tx1"/>
                </a:solidFill>
              </a:rPr>
              <a:t>tpr = recall_score(y_test, y_pred, pos_label=2)</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a:t>
            </a:r>
            <a:r>
              <a:rPr lang="zh-TW" altLang="en-US" sz="2400" b="0">
                <a:solidFill>
                  <a:schemeClr val="tx1"/>
                </a:solidFill>
              </a:rPr>
              <a:t> </a:t>
            </a:r>
            <a:r>
              <a:rPr lang="en-US" altLang="zh-TW" sz="2400" b="0">
                <a:solidFill>
                  <a:schemeClr val="tx1"/>
                </a:solidFill>
              </a:rPr>
              <a:t>fpr</a:t>
            </a:r>
            <a:r>
              <a:rPr lang="zh-TW" altLang="en-US" sz="2400" b="0">
                <a:solidFill>
                  <a:schemeClr val="tx1"/>
                </a:solidFill>
              </a:rPr>
              <a:t> 為類別</a:t>
            </a:r>
            <a:r>
              <a:rPr lang="en-US" altLang="zh-TW" sz="2400" b="0">
                <a:solidFill>
                  <a:schemeClr val="tx1"/>
                </a:solidFill>
              </a:rPr>
              <a:t>1</a:t>
            </a:r>
            <a:r>
              <a:rPr lang="zh-TW" altLang="en-US" sz="2400" b="0">
                <a:solidFill>
                  <a:schemeClr val="tx1"/>
                </a:solidFill>
              </a:rPr>
              <a:t>的召回錯誤率</a:t>
            </a:r>
          </a:p>
          <a:p>
            <a:r>
              <a:rPr lang="zh-TW" altLang="en-US" sz="2400" b="0">
                <a:solidFill>
                  <a:schemeClr val="tx1"/>
                </a:solidFill>
              </a:rPr>
              <a:t>    </a:t>
            </a:r>
            <a:r>
              <a:rPr lang="en-US" altLang="zh-TW" sz="2400" b="0">
                <a:solidFill>
                  <a:schemeClr val="tx1"/>
                </a:solidFill>
              </a:rPr>
              <a:t>fpr = 1 - recall_score(y_test, y_pred, pos_label=1)</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scores.append([threshold, tpr, fpr])</a:t>
            </a:r>
            <a:endParaRPr lang="zh-TW" altLang="en-US" sz="2400" b="0">
              <a:solidFill>
                <a:schemeClr val="tx1"/>
              </a:solidFill>
            </a:endParaRPr>
          </a:p>
          <a:p>
            <a:r>
              <a:rPr lang="en-US" altLang="zh-TW" sz="2400" b="0">
                <a:solidFill>
                  <a:schemeClr val="tx1"/>
                </a:solidFill>
              </a:rPr>
              <a:t>df_roc = pd.DataFrame(scores, columns=['</a:t>
            </a:r>
            <a:r>
              <a:rPr lang="zh-TW" altLang="en-US" sz="2400" b="0">
                <a:solidFill>
                  <a:schemeClr val="tx1"/>
                </a:solidFill>
              </a:rPr>
              <a:t>門檻</a:t>
            </a:r>
            <a:r>
              <a:rPr lang="en-US" altLang="zh-TW" sz="2400" b="0">
                <a:solidFill>
                  <a:schemeClr val="tx1"/>
                </a:solidFill>
              </a:rPr>
              <a:t>','</a:t>
            </a:r>
            <a:r>
              <a:rPr lang="zh-TW" altLang="en-US" sz="2400" b="0">
                <a:solidFill>
                  <a:schemeClr val="tx1"/>
                </a:solidFill>
              </a:rPr>
              <a:t>敏感度</a:t>
            </a:r>
            <a:r>
              <a:rPr lang="en-US" altLang="zh-TW" sz="2400" b="0">
                <a:solidFill>
                  <a:schemeClr val="tx1"/>
                </a:solidFill>
              </a:rPr>
              <a:t>','1-</a:t>
            </a:r>
            <a:r>
              <a:rPr lang="zh-TW" altLang="en-US" sz="2400" b="0">
                <a:solidFill>
                  <a:schemeClr val="tx1"/>
                </a:solidFill>
              </a:rPr>
              <a:t>特異度</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df_roc.sort_values(by='</a:t>
            </a:r>
            <a:r>
              <a:rPr lang="zh-TW" altLang="en-US" sz="2400" b="0">
                <a:solidFill>
                  <a:schemeClr val="tx1"/>
                </a:solidFill>
              </a:rPr>
              <a:t>門檻</a:t>
            </a:r>
            <a:r>
              <a:rPr lang="en-US" altLang="zh-TW" sz="2400" b="0">
                <a:solidFill>
                  <a:schemeClr val="tx1"/>
                </a:solidFill>
              </a:rPr>
              <a:t>').head()</a:t>
            </a:r>
            <a:endParaRPr lang="zh-TW" altLang="en-US" sz="2400" b="0">
              <a:solidFill>
                <a:schemeClr val="tx1"/>
              </a:solidFill>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a:extLst>
              <a:ext uri="{FF2B5EF4-FFF2-40B4-BE49-F238E27FC236}">
                <a16:creationId xmlns:a16="http://schemas.microsoft.com/office/drawing/2014/main" xmlns="" id="{4CCFBA00-EB9A-4C6C-8DBE-30E84B07D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1628775"/>
            <a:ext cx="4483100" cy="3816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5896A133-205C-457A-A62F-4132EDEA6B4D}"/>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6-33</a:t>
            </a:r>
            <a:r>
              <a:rPr lang="zh-TW" altLang="en-US" dirty="0"/>
              <a:t> 呈上例，用</a:t>
            </a:r>
            <a:r>
              <a:rPr lang="en-US" altLang="zh-TW" dirty="0" err="1"/>
              <a:t>roc_curve</a:t>
            </a:r>
            <a:r>
              <a:rPr lang="zh-TW" altLang="en-US" dirty="0"/>
              <a:t>繪製</a:t>
            </a:r>
            <a:r>
              <a:rPr lang="en-US" altLang="zh-TW" dirty="0"/>
              <a:t>ROC</a:t>
            </a:r>
            <a:r>
              <a:rPr lang="zh-TW" altLang="en-US" dirty="0"/>
              <a:t>圖</a:t>
            </a:r>
            <a:endParaRPr lang="en-US" altLang="zh-TW" dirty="0"/>
          </a:p>
          <a:p>
            <a:pPr lvl="1">
              <a:defRPr/>
            </a:pPr>
            <a:r>
              <a:rPr lang="zh-TW" altLang="en-US" dirty="0"/>
              <a:t>程式碼</a:t>
            </a:r>
          </a:p>
        </p:txBody>
      </p:sp>
      <p:sp>
        <p:nvSpPr>
          <p:cNvPr id="47107" name="矩形 3">
            <a:extLst>
              <a:ext uri="{FF2B5EF4-FFF2-40B4-BE49-F238E27FC236}">
                <a16:creationId xmlns:a16="http://schemas.microsoft.com/office/drawing/2014/main" xmlns="" id="{2518587C-5D26-4F57-8783-8D1D533250A4}"/>
              </a:ext>
            </a:extLst>
          </p:cNvPr>
          <p:cNvSpPr>
            <a:spLocks noChangeArrowheads="1"/>
          </p:cNvSpPr>
          <p:nvPr/>
        </p:nvSpPr>
        <p:spPr bwMode="auto">
          <a:xfrm>
            <a:off x="261938" y="1603375"/>
            <a:ext cx="8569325" cy="39846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sklearn.metrics import roc_curve</a:t>
            </a:r>
            <a:endParaRPr lang="zh-TW" altLang="en-US" sz="2400" b="0">
              <a:solidFill>
                <a:schemeClr val="tx1"/>
              </a:solidFill>
            </a:endParaRPr>
          </a:p>
          <a:p>
            <a:r>
              <a:rPr lang="en-US" altLang="zh-TW" sz="2400" b="0">
                <a:solidFill>
                  <a:schemeClr val="tx1"/>
                </a:solidFill>
              </a:rPr>
              <a:t>fpr, tpr, thres = roc_curve(y_test, y_pred_proba, pos_label=2)</a:t>
            </a:r>
            <a:endParaRPr lang="zh-TW" altLang="en-US" sz="2400" b="0">
              <a:solidFill>
                <a:schemeClr val="tx1"/>
              </a:solidFill>
            </a:endParaRPr>
          </a:p>
          <a:p>
            <a:r>
              <a:rPr lang="en-US" altLang="zh-TW" sz="2400" b="0">
                <a:solidFill>
                  <a:schemeClr val="tx1"/>
                </a:solidFill>
              </a:rPr>
              <a:t>df_roc = pd.DataFrame(zip(thres, fpr, tpr), columns=['</a:t>
            </a:r>
            <a:r>
              <a:rPr lang="zh-TW" altLang="en-US" sz="2400" b="0">
                <a:solidFill>
                  <a:schemeClr val="tx1"/>
                </a:solidFill>
              </a:rPr>
              <a:t>門檻</a:t>
            </a:r>
            <a:r>
              <a:rPr lang="en-US" altLang="zh-TW" sz="2400" b="0">
                <a:solidFill>
                  <a:schemeClr val="tx1"/>
                </a:solidFill>
              </a:rPr>
              <a:t>','1-</a:t>
            </a:r>
            <a:endParaRPr lang="zh-TW" altLang="en-US" sz="2400" b="0">
              <a:solidFill>
                <a:schemeClr val="tx1"/>
              </a:solidFill>
            </a:endParaRPr>
          </a:p>
          <a:p>
            <a:r>
              <a:rPr lang="zh-TW" altLang="en-US" sz="2400" b="0">
                <a:solidFill>
                  <a:schemeClr val="tx1"/>
                </a:solidFill>
              </a:rPr>
              <a:t>                                            特異度</a:t>
            </a:r>
            <a:r>
              <a:rPr lang="en-US" altLang="zh-TW" sz="2400" b="0">
                <a:solidFill>
                  <a:schemeClr val="tx1"/>
                </a:solidFill>
              </a:rPr>
              <a:t>','</a:t>
            </a:r>
            <a:r>
              <a:rPr lang="zh-TW" altLang="en-US" sz="2400" b="0">
                <a:solidFill>
                  <a:schemeClr val="tx1"/>
                </a:solidFill>
              </a:rPr>
              <a:t>敏感度</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display(df_roc.head())</a:t>
            </a:r>
            <a:endParaRPr lang="zh-TW" altLang="en-US" sz="2400" b="0">
              <a:solidFill>
                <a:schemeClr val="tx1"/>
              </a:solidFill>
            </a:endParaRPr>
          </a:p>
          <a:p>
            <a:r>
              <a:rPr lang="en-US" altLang="zh-TW" sz="2400" b="0">
                <a:solidFill>
                  <a:schemeClr val="tx1"/>
                </a:solidFill>
              </a:rPr>
              <a:t>ax = df_roc.plot(x='1-</a:t>
            </a:r>
            <a:r>
              <a:rPr lang="zh-TW" altLang="en-US" sz="2400" b="0">
                <a:solidFill>
                  <a:schemeClr val="tx1"/>
                </a:solidFill>
              </a:rPr>
              <a:t>特異度</a:t>
            </a:r>
            <a:r>
              <a:rPr lang="en-US" altLang="zh-TW" sz="2400" b="0">
                <a:solidFill>
                  <a:schemeClr val="tx1"/>
                </a:solidFill>
              </a:rPr>
              <a:t>', y='</a:t>
            </a:r>
            <a:r>
              <a:rPr lang="zh-TW" altLang="en-US" sz="2400" b="0">
                <a:solidFill>
                  <a:schemeClr val="tx1"/>
                </a:solidFill>
              </a:rPr>
              <a:t>敏感度</a:t>
            </a:r>
            <a:r>
              <a:rPr lang="en-US" altLang="zh-TW" sz="2400" b="0">
                <a:solidFill>
                  <a:schemeClr val="tx1"/>
                </a:solidFill>
              </a:rPr>
              <a:t>', marker='o')</a:t>
            </a:r>
            <a:endParaRPr lang="zh-TW" altLang="en-US" sz="2400" b="0">
              <a:solidFill>
                <a:schemeClr val="tx1"/>
              </a:solidFill>
            </a:endParaRPr>
          </a:p>
          <a:p>
            <a:r>
              <a:rPr lang="en-US" altLang="zh-TW" sz="2400" b="0">
                <a:solidFill>
                  <a:schemeClr val="tx1"/>
                </a:solidFill>
              </a:rPr>
              <a:t>for idx in df_roc.index:</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ax.text(x=df_roc.loc[idx,'1-</a:t>
            </a:r>
            <a:r>
              <a:rPr lang="zh-TW" altLang="en-US" sz="2400" b="0">
                <a:solidFill>
                  <a:schemeClr val="tx1"/>
                </a:solidFill>
              </a:rPr>
              <a:t>特異度</a:t>
            </a:r>
            <a:r>
              <a:rPr lang="en-US" altLang="zh-TW" sz="2400" b="0">
                <a:solidFill>
                  <a:schemeClr val="tx1"/>
                </a:solidFill>
              </a:rPr>
              <a:t>'], y=df_roc.loc[idx,'</a:t>
            </a:r>
            <a:r>
              <a:rPr lang="zh-TW" altLang="en-US" sz="2400" b="0">
                <a:solidFill>
                  <a:schemeClr val="tx1"/>
                </a:solidFill>
              </a:rPr>
              <a:t>敏感度</a:t>
            </a:r>
            <a:r>
              <a:rPr lang="en-US" altLang="zh-TW" sz="2400" b="0">
                <a:solidFill>
                  <a:schemeClr val="tx1"/>
                </a:solidFill>
              </a:rPr>
              <a:t>']-0.05,</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s=df_roc.loc[idx,'</a:t>
            </a:r>
            <a:r>
              <a:rPr lang="zh-TW" altLang="en-US" sz="2400" b="0">
                <a:solidFill>
                  <a:schemeClr val="tx1"/>
                </a:solidFill>
              </a:rPr>
              <a:t>門檻</a:t>
            </a:r>
            <a:r>
              <a:rPr lang="en-US" altLang="zh-TW" sz="2400" b="0">
                <a:solidFill>
                  <a:schemeClr val="tx1"/>
                </a:solidFill>
              </a:rPr>
              <a:t>'].round(2))</a:t>
            </a:r>
            <a:endParaRPr lang="zh-TW" altLang="en-US" sz="2400" b="0">
              <a:solidFill>
                <a:schemeClr val="tx1"/>
              </a:solidFill>
            </a:endParaRP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xmlns="" id="{7526A302-18D7-4691-A7F0-3798EE6A8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52600"/>
            <a:ext cx="4240212" cy="33829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8131" name="Picture 3">
            <a:extLst>
              <a:ext uri="{FF2B5EF4-FFF2-40B4-BE49-F238E27FC236}">
                <a16:creationId xmlns:a16="http://schemas.microsoft.com/office/drawing/2014/main" xmlns="" id="{F204B3C1-56F2-4C0D-A419-6DB560743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752600"/>
            <a:ext cx="4652963" cy="33829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B361EAA3-88B0-4F22-941F-A919363B6C72}"/>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6-34</a:t>
            </a:r>
            <a:r>
              <a:rPr lang="zh-TW" altLang="en-US" dirty="0"/>
              <a:t>  </a:t>
            </a:r>
            <a:r>
              <a:rPr lang="en-US" altLang="zh-TW" dirty="0"/>
              <a:t>ROC</a:t>
            </a:r>
            <a:r>
              <a:rPr lang="zh-TW" altLang="en-US" dirty="0"/>
              <a:t>曲線的面積</a:t>
            </a:r>
            <a:endParaRPr lang="en-US" altLang="zh-TW" dirty="0"/>
          </a:p>
          <a:p>
            <a:pPr lvl="1">
              <a:defRPr/>
            </a:pPr>
            <a:r>
              <a:rPr lang="zh-TW" altLang="en-US" dirty="0"/>
              <a:t>程式碼</a:t>
            </a:r>
          </a:p>
        </p:txBody>
      </p:sp>
      <p:sp>
        <p:nvSpPr>
          <p:cNvPr id="49155" name="矩形 3">
            <a:extLst>
              <a:ext uri="{FF2B5EF4-FFF2-40B4-BE49-F238E27FC236}">
                <a16:creationId xmlns:a16="http://schemas.microsoft.com/office/drawing/2014/main" xmlns="" id="{C250ADAE-8E08-4F4C-A814-3E649B5A4623}"/>
              </a:ext>
            </a:extLst>
          </p:cNvPr>
          <p:cNvSpPr>
            <a:spLocks noChangeArrowheads="1"/>
          </p:cNvSpPr>
          <p:nvPr/>
        </p:nvSpPr>
        <p:spPr bwMode="auto">
          <a:xfrm>
            <a:off x="261938" y="1603375"/>
            <a:ext cx="8569325" cy="10302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sklearn.metrics import roc_auc_score</a:t>
            </a:r>
            <a:endParaRPr lang="zh-TW" altLang="en-US" sz="2400" b="0">
              <a:solidFill>
                <a:schemeClr val="tx1"/>
              </a:solidFill>
            </a:endParaRPr>
          </a:p>
          <a:p>
            <a:r>
              <a:rPr lang="en-US" altLang="zh-TW" sz="2400" b="0">
                <a:solidFill>
                  <a:schemeClr val="tx1"/>
                </a:solidFill>
              </a:rPr>
              <a:t>roc_auc_score(y_test, y_pred_proba)</a:t>
            </a:r>
            <a:endParaRPr lang="zh-TW" altLang="en-US" sz="2400" b="0">
              <a:solidFill>
                <a:schemeClr val="tx1"/>
              </a:solidFill>
            </a:endParaRPr>
          </a:p>
        </p:txBody>
      </p:sp>
      <p:pic>
        <p:nvPicPr>
          <p:cNvPr id="49156" name="Picture 2">
            <a:extLst>
              <a:ext uri="{FF2B5EF4-FFF2-40B4-BE49-F238E27FC236}">
                <a16:creationId xmlns:a16="http://schemas.microsoft.com/office/drawing/2014/main" xmlns="" id="{9D230741-8EBE-40A6-8C07-2F95F42D8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5" y="3068638"/>
            <a:ext cx="5822950" cy="19923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0EE84D9A-B122-4A58-A9AB-B9C8551BACF8}"/>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6-36</a:t>
            </a:r>
            <a:r>
              <a:rPr lang="zh-TW" altLang="en-US" dirty="0"/>
              <a:t>  繪製羅吉斯迴歸的預測邊界</a:t>
            </a:r>
            <a:endParaRPr lang="en-US" altLang="zh-TW" dirty="0"/>
          </a:p>
          <a:p>
            <a:pPr lvl="1">
              <a:defRPr/>
            </a:pPr>
            <a:r>
              <a:rPr lang="zh-TW" altLang="en-US" dirty="0"/>
              <a:t>程式碼</a:t>
            </a:r>
          </a:p>
        </p:txBody>
      </p:sp>
      <p:sp>
        <p:nvSpPr>
          <p:cNvPr id="50179" name="矩形 3">
            <a:extLst>
              <a:ext uri="{FF2B5EF4-FFF2-40B4-BE49-F238E27FC236}">
                <a16:creationId xmlns:a16="http://schemas.microsoft.com/office/drawing/2014/main" xmlns="" id="{3BB38DE0-5202-49F4-825D-7EF38CA9AFF2}"/>
              </a:ext>
            </a:extLst>
          </p:cNvPr>
          <p:cNvSpPr>
            <a:spLocks noChangeArrowheads="1"/>
          </p:cNvSpPr>
          <p:nvPr/>
        </p:nvSpPr>
        <p:spPr bwMode="auto">
          <a:xfrm>
            <a:off x="261938" y="1603375"/>
            <a:ext cx="8569325" cy="660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plot_decision_boundary(X_test, y_test, model, debug = True)</a:t>
            </a:r>
            <a:endParaRPr lang="zh-TW" altLang="en-US" sz="2400" b="0">
              <a:solidFill>
                <a:schemeClr val="tx1"/>
              </a:solidFill>
            </a:endParaRPr>
          </a:p>
        </p:txBody>
      </p:sp>
      <p:pic>
        <p:nvPicPr>
          <p:cNvPr id="50180" name="Picture 2">
            <a:extLst>
              <a:ext uri="{FF2B5EF4-FFF2-40B4-BE49-F238E27FC236}">
                <a16:creationId xmlns:a16="http://schemas.microsoft.com/office/drawing/2014/main" xmlns="" id="{080C2BE7-FFC0-4093-A000-ACF624CDF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75" y="2492375"/>
            <a:ext cx="5683250" cy="38719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xmlns="" id="{DAD3D266-F3BA-4091-ADC5-ED49226CC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1016000"/>
            <a:ext cx="6959600" cy="4826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75F7E911-2C3A-42CC-9D20-6AE082C36E11}"/>
              </a:ext>
            </a:extLst>
          </p:cNvPr>
          <p:cNvSpPr>
            <a:spLocks noGrp="1"/>
          </p:cNvSpPr>
          <p:nvPr>
            <p:ph idx="1"/>
          </p:nvPr>
        </p:nvSpPr>
        <p:spPr>
          <a:xfrm>
            <a:off x="331788" y="549275"/>
            <a:ext cx="8264525" cy="5400675"/>
          </a:xfrm>
        </p:spPr>
        <p:txBody>
          <a:bodyPr/>
          <a:lstStyle/>
          <a:p>
            <a:r>
              <a:rPr lang="zh-TW" altLang="en-US"/>
              <a:t>範例</a:t>
            </a:r>
            <a:r>
              <a:rPr lang="en-US" altLang="zh-TW"/>
              <a:t>6-37 </a:t>
            </a:r>
            <a:r>
              <a:rPr lang="zh-TW" altLang="en-US"/>
              <a:t>繪製標準化後的預測邊界，並將錯誤值加以標記</a:t>
            </a:r>
            <a:endParaRPr lang="en-US" altLang="zh-TW"/>
          </a:p>
          <a:p>
            <a:pPr lvl="1"/>
            <a:r>
              <a:rPr lang="zh-TW" altLang="en-US"/>
              <a:t>程式碼</a:t>
            </a:r>
          </a:p>
        </p:txBody>
      </p:sp>
      <p:sp>
        <p:nvSpPr>
          <p:cNvPr id="51203" name="矩形 3">
            <a:extLst>
              <a:ext uri="{FF2B5EF4-FFF2-40B4-BE49-F238E27FC236}">
                <a16:creationId xmlns:a16="http://schemas.microsoft.com/office/drawing/2014/main" xmlns="" id="{34D6D292-8C9C-4EA1-BBCB-B63CCE169E0C}"/>
              </a:ext>
            </a:extLst>
          </p:cNvPr>
          <p:cNvSpPr>
            <a:spLocks noChangeArrowheads="1"/>
          </p:cNvSpPr>
          <p:nvPr/>
        </p:nvSpPr>
        <p:spPr bwMode="auto">
          <a:xfrm>
            <a:off x="287338" y="2060575"/>
            <a:ext cx="8569325" cy="660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plot_decision_boundary(X_test, y_test, model_pl, debug = True)</a:t>
            </a:r>
            <a:endParaRPr lang="zh-TW" altLang="en-US" sz="2400" b="0">
              <a:solidFill>
                <a:schemeClr val="tx1"/>
              </a:solidFill>
            </a:endParaRPr>
          </a:p>
        </p:txBody>
      </p:sp>
      <p:pic>
        <p:nvPicPr>
          <p:cNvPr id="51204" name="Picture 2">
            <a:extLst>
              <a:ext uri="{FF2B5EF4-FFF2-40B4-BE49-F238E27FC236}">
                <a16:creationId xmlns:a16="http://schemas.microsoft.com/office/drawing/2014/main" xmlns="" id="{6F417122-DD7B-4CE0-B6E7-AB9DC60B4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2784475"/>
            <a:ext cx="5076825" cy="36020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88C84C7-0223-4D3E-BC2B-437CAC91932D}"/>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6-38</a:t>
            </a:r>
            <a:r>
              <a:rPr lang="zh-TW" altLang="en-US" dirty="0"/>
              <a:t>  檢視資料，</a:t>
            </a:r>
            <a:r>
              <a:rPr lang="en-US" altLang="zh-TW" dirty="0"/>
              <a:t>sepal width</a:t>
            </a:r>
            <a:r>
              <a:rPr lang="zh-TW" altLang="en-US" dirty="0"/>
              <a:t>等於</a:t>
            </a:r>
            <a:r>
              <a:rPr lang="en-US" altLang="zh-TW" dirty="0"/>
              <a:t>2.8</a:t>
            </a:r>
            <a:r>
              <a:rPr lang="zh-TW" altLang="en-US" dirty="0"/>
              <a:t>，</a:t>
            </a:r>
            <a:r>
              <a:rPr lang="en-US" altLang="zh-TW"/>
              <a:t>petal length</a:t>
            </a:r>
            <a:r>
              <a:rPr lang="zh-TW" altLang="en-US"/>
              <a:t>等於</a:t>
            </a:r>
            <a:r>
              <a:rPr lang="en-US" altLang="zh-TW" dirty="0"/>
              <a:t>4.8</a:t>
            </a:r>
          </a:p>
          <a:p>
            <a:pPr lvl="1">
              <a:defRPr/>
            </a:pPr>
            <a:r>
              <a:rPr lang="zh-TW" altLang="en-US" dirty="0"/>
              <a:t>程式碼</a:t>
            </a:r>
          </a:p>
        </p:txBody>
      </p:sp>
      <p:sp>
        <p:nvSpPr>
          <p:cNvPr id="52227" name="矩形 3">
            <a:extLst>
              <a:ext uri="{FF2B5EF4-FFF2-40B4-BE49-F238E27FC236}">
                <a16:creationId xmlns:a16="http://schemas.microsoft.com/office/drawing/2014/main" xmlns="" id="{B524F2B9-BC8D-431F-8A46-DDD9ACB63B7F}"/>
              </a:ext>
            </a:extLst>
          </p:cNvPr>
          <p:cNvSpPr>
            <a:spLocks noChangeArrowheads="1"/>
          </p:cNvSpPr>
          <p:nvPr/>
        </p:nvSpPr>
        <p:spPr bwMode="auto">
          <a:xfrm>
            <a:off x="287338" y="2060575"/>
            <a:ext cx="8569325" cy="10302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df[(df['sepal width (cm)'] == 2.8) &amp; (df['petal length (cm)'] == 4.8)]</a:t>
            </a:r>
            <a:endParaRPr lang="zh-TW" altLang="en-US" sz="2400" b="0">
              <a:solidFill>
                <a:schemeClr val="tx1"/>
              </a:solidFill>
            </a:endParaRPr>
          </a:p>
        </p:txBody>
      </p:sp>
      <p:pic>
        <p:nvPicPr>
          <p:cNvPr id="52228" name="Picture 2">
            <a:extLst>
              <a:ext uri="{FF2B5EF4-FFF2-40B4-BE49-F238E27FC236}">
                <a16:creationId xmlns:a16="http://schemas.microsoft.com/office/drawing/2014/main" xmlns="" id="{3DB4B1B4-15D1-4854-BD8B-24BD8CBB9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38" y="3644900"/>
            <a:ext cx="5292725" cy="19446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06430365-D0C2-466F-AC4A-A348DE0074AF}"/>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6-2</a:t>
            </a:r>
            <a:r>
              <a:rPr lang="zh-TW" altLang="en-US" dirty="0"/>
              <a:t>  載入本章資料</a:t>
            </a:r>
            <a:endParaRPr lang="en-US" altLang="zh-TW" dirty="0"/>
          </a:p>
          <a:p>
            <a:pPr lvl="1">
              <a:defRPr/>
            </a:pPr>
            <a:r>
              <a:rPr lang="zh-TW" altLang="en-US" dirty="0"/>
              <a:t>程式碼</a:t>
            </a:r>
          </a:p>
        </p:txBody>
      </p:sp>
      <p:sp>
        <p:nvSpPr>
          <p:cNvPr id="11267" name="矩形 3">
            <a:extLst>
              <a:ext uri="{FF2B5EF4-FFF2-40B4-BE49-F238E27FC236}">
                <a16:creationId xmlns:a16="http://schemas.microsoft.com/office/drawing/2014/main" xmlns="" id="{803C75D9-55B0-4BD1-8D46-0556A9AA3ABF}"/>
              </a:ext>
            </a:extLst>
          </p:cNvPr>
          <p:cNvSpPr>
            <a:spLocks noChangeArrowheads="1"/>
          </p:cNvSpPr>
          <p:nvPr/>
        </p:nvSpPr>
        <p:spPr bwMode="auto">
          <a:xfrm>
            <a:off x="276225" y="1557338"/>
            <a:ext cx="8569325" cy="1028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sklearn.datasets import load_iris</a:t>
            </a:r>
            <a:endParaRPr lang="zh-TW" altLang="en-US" sz="2400" b="0">
              <a:solidFill>
                <a:schemeClr val="tx1"/>
              </a:solidFill>
            </a:endParaRPr>
          </a:p>
          <a:p>
            <a:r>
              <a:rPr lang="en-US" altLang="zh-TW" sz="2400" b="0">
                <a:solidFill>
                  <a:schemeClr val="tx1"/>
                </a:solidFill>
              </a:rPr>
              <a:t>iris = load_iris()</a:t>
            </a:r>
            <a:endParaRPr lang="zh-TW" altLang="en-US" sz="2400" b="0">
              <a:solidFill>
                <a:schemeClr val="tx1"/>
              </a:solidFill>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0F183421-A6C6-4DB3-B656-B708CFAE1C29}"/>
              </a:ext>
            </a:extLst>
          </p:cNvPr>
          <p:cNvSpPr>
            <a:spLocks noGrp="1"/>
          </p:cNvSpPr>
          <p:nvPr>
            <p:ph idx="1"/>
          </p:nvPr>
        </p:nvSpPr>
        <p:spPr>
          <a:xfrm>
            <a:off x="331788" y="549275"/>
            <a:ext cx="8264525" cy="5400675"/>
          </a:xfrm>
        </p:spPr>
        <p:txBody>
          <a:bodyPr/>
          <a:lstStyle/>
          <a:p>
            <a:r>
              <a:rPr lang="zh-TW" altLang="en-US"/>
              <a:t>範例</a:t>
            </a:r>
            <a:r>
              <a:rPr lang="en-US" altLang="zh-TW"/>
              <a:t>6-3</a:t>
            </a:r>
            <a:r>
              <a:rPr lang="zh-TW" altLang="en-US"/>
              <a:t>  了解資料中有哪些索引鍵</a:t>
            </a:r>
            <a:endParaRPr lang="en-US" altLang="zh-TW"/>
          </a:p>
          <a:p>
            <a:pPr lvl="1"/>
            <a:r>
              <a:rPr lang="zh-TW" altLang="en-US"/>
              <a:t>程式碼</a:t>
            </a:r>
          </a:p>
        </p:txBody>
      </p:sp>
      <p:sp>
        <p:nvSpPr>
          <p:cNvPr id="12291" name="矩形 3">
            <a:extLst>
              <a:ext uri="{FF2B5EF4-FFF2-40B4-BE49-F238E27FC236}">
                <a16:creationId xmlns:a16="http://schemas.microsoft.com/office/drawing/2014/main" xmlns="" id="{519CC8C5-DD33-4A64-814C-C06CA73FDD76}"/>
              </a:ext>
            </a:extLst>
          </p:cNvPr>
          <p:cNvSpPr>
            <a:spLocks noChangeArrowheads="1"/>
          </p:cNvSpPr>
          <p:nvPr/>
        </p:nvSpPr>
        <p:spPr bwMode="auto">
          <a:xfrm>
            <a:off x="276225" y="1557338"/>
            <a:ext cx="8569325" cy="658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iris.keys()</a:t>
            </a:r>
            <a:endParaRPr lang="zh-TW" altLang="en-US" sz="2400" b="0">
              <a:solidFill>
                <a:schemeClr val="tx1"/>
              </a:solidFill>
            </a:endParaRPr>
          </a:p>
        </p:txBody>
      </p:sp>
      <p:pic>
        <p:nvPicPr>
          <p:cNvPr id="12292" name="Picture 2">
            <a:extLst>
              <a:ext uri="{FF2B5EF4-FFF2-40B4-BE49-F238E27FC236}">
                <a16:creationId xmlns:a16="http://schemas.microsoft.com/office/drawing/2014/main" xmlns="" id="{DE527392-B02D-444B-8F3E-2791037EE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88" y="2601913"/>
            <a:ext cx="8556625" cy="1181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4BB40045-36A0-4EED-9BD2-62383A9DC09B}"/>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6-5</a:t>
            </a:r>
            <a:r>
              <a:rPr lang="zh-TW" altLang="en-US" dirty="0"/>
              <a:t>  將資料整合到</a:t>
            </a:r>
            <a:r>
              <a:rPr lang="en-US" altLang="zh-TW" dirty="0" err="1"/>
              <a:t>DataFrame</a:t>
            </a:r>
            <a:r>
              <a:rPr lang="zh-TW" altLang="en-US" dirty="0"/>
              <a:t>裡</a:t>
            </a:r>
            <a:endParaRPr lang="en-US" altLang="zh-TW" dirty="0"/>
          </a:p>
          <a:p>
            <a:pPr lvl="1">
              <a:defRPr/>
            </a:pPr>
            <a:r>
              <a:rPr lang="zh-TW" altLang="en-US" dirty="0"/>
              <a:t>程式碼</a:t>
            </a:r>
          </a:p>
        </p:txBody>
      </p:sp>
      <p:sp>
        <p:nvSpPr>
          <p:cNvPr id="13315" name="矩形 3">
            <a:extLst>
              <a:ext uri="{FF2B5EF4-FFF2-40B4-BE49-F238E27FC236}">
                <a16:creationId xmlns:a16="http://schemas.microsoft.com/office/drawing/2014/main" xmlns="" id="{6F33CF7E-9580-4006-8953-41735CF06667}"/>
              </a:ext>
            </a:extLst>
          </p:cNvPr>
          <p:cNvSpPr>
            <a:spLocks noChangeArrowheads="1"/>
          </p:cNvSpPr>
          <p:nvPr/>
        </p:nvSpPr>
        <p:spPr bwMode="auto">
          <a:xfrm>
            <a:off x="276225" y="1557338"/>
            <a:ext cx="8569325" cy="13985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 = pd.DataFrame(iris['data'], columns=iris['feature_names'])</a:t>
            </a:r>
            <a:endParaRPr lang="zh-TW" altLang="en-US" sz="2400" b="0">
              <a:solidFill>
                <a:schemeClr val="tx1"/>
              </a:solidFill>
            </a:endParaRPr>
          </a:p>
          <a:p>
            <a:r>
              <a:rPr lang="en-US" altLang="zh-TW" sz="2400" b="0">
                <a:solidFill>
                  <a:schemeClr val="tx1"/>
                </a:solidFill>
              </a:rPr>
              <a:t>df['target'] = iris['target']</a:t>
            </a:r>
            <a:endParaRPr lang="zh-TW" altLang="en-US" sz="2400" b="0">
              <a:solidFill>
                <a:schemeClr val="tx1"/>
              </a:solidFill>
            </a:endParaRPr>
          </a:p>
          <a:p>
            <a:r>
              <a:rPr lang="en-US" altLang="zh-TW" sz="2400" b="0">
                <a:solidFill>
                  <a:schemeClr val="tx1"/>
                </a:solidFill>
              </a:rPr>
              <a:t>df.head()</a:t>
            </a:r>
            <a:endParaRPr lang="zh-TW" altLang="en-US" sz="2400" b="0">
              <a:solidFill>
                <a:schemeClr val="tx1"/>
              </a:solidFill>
            </a:endParaRPr>
          </a:p>
        </p:txBody>
      </p:sp>
      <p:pic>
        <p:nvPicPr>
          <p:cNvPr id="13316" name="Picture 2">
            <a:extLst>
              <a:ext uri="{FF2B5EF4-FFF2-40B4-BE49-F238E27FC236}">
                <a16:creationId xmlns:a16="http://schemas.microsoft.com/office/drawing/2014/main" xmlns="" id="{F90B1F4F-EEFD-425F-8655-624E8354E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3141663"/>
            <a:ext cx="8324850" cy="30241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06C2ACD-989F-4624-B190-D2713C101A5B}"/>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6-6 </a:t>
            </a:r>
            <a:r>
              <a:rPr lang="zh-TW" altLang="en-US" dirty="0"/>
              <a:t>僅使用</a:t>
            </a:r>
            <a:r>
              <a:rPr lang="en-US" altLang="zh-TW" dirty="0"/>
              <a:t>sepal width (cm)</a:t>
            </a:r>
            <a:r>
              <a:rPr lang="zh-TW" altLang="en-US" dirty="0"/>
              <a:t>、</a:t>
            </a:r>
            <a:r>
              <a:rPr lang="en-US" altLang="zh-TW" dirty="0"/>
              <a:t>petal length (cm)</a:t>
            </a:r>
            <a:r>
              <a:rPr lang="zh-TW" altLang="en-US" dirty="0"/>
              <a:t>兩個欄位</a:t>
            </a:r>
            <a:endParaRPr lang="en-US" altLang="zh-TW" dirty="0"/>
          </a:p>
          <a:p>
            <a:pPr lvl="1">
              <a:defRPr/>
            </a:pPr>
            <a:r>
              <a:rPr lang="zh-TW" altLang="en-US" dirty="0"/>
              <a:t>程式碼</a:t>
            </a:r>
          </a:p>
        </p:txBody>
      </p:sp>
      <p:sp>
        <p:nvSpPr>
          <p:cNvPr id="14339" name="矩形 3">
            <a:extLst>
              <a:ext uri="{FF2B5EF4-FFF2-40B4-BE49-F238E27FC236}">
                <a16:creationId xmlns:a16="http://schemas.microsoft.com/office/drawing/2014/main" xmlns="" id="{9CDDD348-5C85-4E22-B903-07B94A0EC4C0}"/>
              </a:ext>
            </a:extLst>
          </p:cNvPr>
          <p:cNvSpPr>
            <a:spLocks noChangeArrowheads="1"/>
          </p:cNvSpPr>
          <p:nvPr/>
        </p:nvSpPr>
        <p:spPr bwMode="auto">
          <a:xfrm>
            <a:off x="276225" y="1963738"/>
            <a:ext cx="8569325" cy="13985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 = df[['sepal width (cm)', 'petal length (cm)','target']]</a:t>
            </a:r>
            <a:endParaRPr lang="zh-TW" altLang="en-US" sz="2400" b="0">
              <a:solidFill>
                <a:schemeClr val="tx1"/>
              </a:solidFill>
            </a:endParaRPr>
          </a:p>
          <a:p>
            <a:r>
              <a:rPr lang="en-US" altLang="zh-TW" sz="2400" b="0">
                <a:solidFill>
                  <a:schemeClr val="tx1"/>
                </a:solidFill>
              </a:rPr>
              <a:t>df = df.iloc[50:]</a:t>
            </a:r>
            <a:endParaRPr lang="zh-TW" altLang="en-US" sz="2400" b="0">
              <a:solidFill>
                <a:schemeClr val="tx1"/>
              </a:solidFill>
            </a:endParaRPr>
          </a:p>
          <a:p>
            <a:r>
              <a:rPr lang="en-US" altLang="zh-TW" sz="2400" b="0">
                <a:solidFill>
                  <a:schemeClr val="tx1"/>
                </a:solidFill>
              </a:rPr>
              <a:t>df.head()</a:t>
            </a:r>
            <a:endParaRPr lang="zh-TW" altLang="en-US" sz="2400" b="0">
              <a:solidFill>
                <a:schemeClr val="tx1"/>
              </a:solidFill>
            </a:endParaRPr>
          </a:p>
        </p:txBody>
      </p:sp>
      <p:pic>
        <p:nvPicPr>
          <p:cNvPr id="14340" name="Picture 2">
            <a:extLst>
              <a:ext uri="{FF2B5EF4-FFF2-40B4-BE49-F238E27FC236}">
                <a16:creationId xmlns:a16="http://schemas.microsoft.com/office/drawing/2014/main" xmlns="" id="{E80D757C-F24A-41AD-9C3C-77BD40F7F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8" y="3500438"/>
            <a:ext cx="4797425" cy="2895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02F7A171-B526-4190-8ED9-7AF9A764AFC7}"/>
              </a:ext>
            </a:extLst>
          </p:cNvPr>
          <p:cNvSpPr>
            <a:spLocks noGrp="1"/>
          </p:cNvSpPr>
          <p:nvPr>
            <p:ph idx="1"/>
          </p:nvPr>
        </p:nvSpPr>
        <p:spPr>
          <a:xfrm>
            <a:off x="331788" y="549275"/>
            <a:ext cx="8264525" cy="5400675"/>
          </a:xfrm>
        </p:spPr>
        <p:txBody>
          <a:bodyPr/>
          <a:lstStyle/>
          <a:p>
            <a:r>
              <a:rPr lang="zh-TW" altLang="en-US"/>
              <a:t>範例</a:t>
            </a:r>
            <a:r>
              <a:rPr lang="en-US" altLang="zh-TW"/>
              <a:t>6-7</a:t>
            </a:r>
            <a:r>
              <a:rPr lang="zh-TW" altLang="en-US"/>
              <a:t>  了解目標值的分布</a:t>
            </a:r>
            <a:endParaRPr lang="en-US" altLang="zh-TW"/>
          </a:p>
          <a:p>
            <a:pPr lvl="1"/>
            <a:r>
              <a:rPr lang="zh-TW" altLang="en-US"/>
              <a:t>程式碼</a:t>
            </a:r>
          </a:p>
        </p:txBody>
      </p:sp>
      <p:sp>
        <p:nvSpPr>
          <p:cNvPr id="15363" name="矩形 3">
            <a:extLst>
              <a:ext uri="{FF2B5EF4-FFF2-40B4-BE49-F238E27FC236}">
                <a16:creationId xmlns:a16="http://schemas.microsoft.com/office/drawing/2014/main" xmlns="" id="{988A7944-0C86-47F8-87EF-139F65F359BC}"/>
              </a:ext>
            </a:extLst>
          </p:cNvPr>
          <p:cNvSpPr>
            <a:spLocks noChangeArrowheads="1"/>
          </p:cNvSpPr>
          <p:nvPr/>
        </p:nvSpPr>
        <p:spPr bwMode="auto">
          <a:xfrm>
            <a:off x="276225" y="1557338"/>
            <a:ext cx="8569325" cy="658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df['target'].value_counts()</a:t>
            </a:r>
            <a:endParaRPr lang="zh-TW" altLang="en-US" sz="2400" b="0">
              <a:solidFill>
                <a:schemeClr val="tx1"/>
              </a:solidFill>
            </a:endParaRPr>
          </a:p>
        </p:txBody>
      </p:sp>
      <p:pic>
        <p:nvPicPr>
          <p:cNvPr id="15364" name="Picture 2">
            <a:extLst>
              <a:ext uri="{FF2B5EF4-FFF2-40B4-BE49-F238E27FC236}">
                <a16:creationId xmlns:a16="http://schemas.microsoft.com/office/drawing/2014/main" xmlns="" id="{AABA4E5E-A5AA-47F1-AC5B-C8DE5FFB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550" y="2636838"/>
            <a:ext cx="5422900" cy="20875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theme/theme1.xml><?xml version="1.0" encoding="utf-8"?>
<a:theme xmlns:a="http://schemas.openxmlformats.org/drawingml/2006/main" name="1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1376</TotalTime>
  <Words>1322</Words>
  <Application>Microsoft Office PowerPoint</Application>
  <PresentationFormat>如螢幕大小 (4:3)</PresentationFormat>
  <Paragraphs>199</Paragraphs>
  <Slides>41</Slides>
  <Notes>0</Notes>
  <HiddenSlides>0</HiddenSlides>
  <MMClips>0</MMClips>
  <ScaleCrop>false</ScaleCrop>
  <HeadingPairs>
    <vt:vector size="4" baseType="variant">
      <vt:variant>
        <vt:lpstr>佈景主題</vt:lpstr>
      </vt:variant>
      <vt:variant>
        <vt:i4>1</vt:i4>
      </vt:variant>
      <vt:variant>
        <vt:lpstr>投影片標題</vt:lpstr>
      </vt:variant>
      <vt:variant>
        <vt:i4>41</vt:i4>
      </vt:variant>
    </vt:vector>
  </HeadingPairs>
  <TitlesOfParts>
    <vt:vector size="42" baseType="lpstr">
      <vt:lpstr>1_大專書</vt:lpstr>
      <vt:lpstr>第6章　羅吉斯迴歸</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c32</dc:creator>
  <cp:lastModifiedBy>admin</cp:lastModifiedBy>
  <cp:revision>211</cp:revision>
  <cp:lastPrinted>2017-09-04T05:54:22Z</cp:lastPrinted>
  <dcterms:created xsi:type="dcterms:W3CDTF">2016-03-18T02:43:46Z</dcterms:created>
  <dcterms:modified xsi:type="dcterms:W3CDTF">2021-01-26T08:43:34Z</dcterms:modified>
</cp:coreProperties>
</file>