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7"/>
  </p:handoutMasterIdLst>
  <p:sldIdLst>
    <p:sldId id="256" r:id="rId2"/>
    <p:sldId id="438" r:id="rId3"/>
    <p:sldId id="454" r:id="rId4"/>
    <p:sldId id="444" r:id="rId5"/>
    <p:sldId id="405" r:id="rId6"/>
    <p:sldId id="445" r:id="rId7"/>
    <p:sldId id="446" r:id="rId8"/>
    <p:sldId id="447" r:id="rId9"/>
    <p:sldId id="448" r:id="rId10"/>
    <p:sldId id="449" r:id="rId11"/>
    <p:sldId id="450" r:id="rId12"/>
    <p:sldId id="407" r:id="rId13"/>
    <p:sldId id="367" r:id="rId14"/>
    <p:sldId id="456" r:id="rId15"/>
    <p:sldId id="457" r:id="rId16"/>
    <p:sldId id="368" r:id="rId17"/>
    <p:sldId id="461" r:id="rId18"/>
    <p:sldId id="462" r:id="rId19"/>
    <p:sldId id="460" r:id="rId20"/>
    <p:sldId id="459" r:id="rId21"/>
    <p:sldId id="465" r:id="rId22"/>
    <p:sldId id="466" r:id="rId23"/>
    <p:sldId id="451" r:id="rId24"/>
    <p:sldId id="467" r:id="rId25"/>
    <p:sldId id="468" r:id="rId26"/>
    <p:sldId id="469" r:id="rId27"/>
    <p:sldId id="470" r:id="rId28"/>
    <p:sldId id="471" r:id="rId29"/>
    <p:sldId id="472" r:id="rId30"/>
    <p:sldId id="473" r:id="rId31"/>
    <p:sldId id="474" r:id="rId32"/>
    <p:sldId id="475" r:id="rId33"/>
    <p:sldId id="476" r:id="rId34"/>
    <p:sldId id="477" r:id="rId35"/>
    <p:sldId id="478" r:id="rId36"/>
  </p:sldIdLst>
  <p:sldSz cx="9144000" cy="6858000" type="screen4x3"/>
  <p:notesSz cx="6864350" cy="9996488"/>
  <p:defaultTextStyle>
    <a:defPPr>
      <a:defRPr lang="zh-TW"/>
    </a:defPPr>
    <a:lvl1pPr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1pPr>
    <a:lvl2pPr marL="4572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2pPr>
    <a:lvl3pPr marL="9144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3pPr>
    <a:lvl4pPr marL="13716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4pPr>
    <a:lvl5pPr marL="18288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5pPr>
    <a:lvl6pPr marL="22860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6pPr>
    <a:lvl7pPr marL="27432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7pPr>
    <a:lvl8pPr marL="32004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8pPr>
    <a:lvl9pPr marL="36576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xmlns="">
        <p15:guide id="1" orient="horz" pos="845">
          <p15:clr>
            <a:srgbClr val="A4A3A4"/>
          </p15:clr>
        </p15:guide>
        <p15:guide id="2" orient="horz" pos="346">
          <p15:clr>
            <a:srgbClr val="A4A3A4"/>
          </p15:clr>
        </p15:guide>
        <p15:guide id="3" pos="2789">
          <p15:clr>
            <a:srgbClr val="A4A3A4"/>
          </p15:clr>
        </p15:guide>
        <p15:guide id="4" pos="113">
          <p15:clr>
            <a:srgbClr val="A4A3A4"/>
          </p15:clr>
        </p15:guide>
      </p15:sldGuideLst>
    </p:ext>
    <p:ext uri="{2D200454-40CA-4A62-9FC3-DE9A4176ACB9}">
      <p15:notesGuideLst xmlns:p15="http://schemas.microsoft.com/office/powerpoint/2012/main" xmlns="">
        <p15:guide id="1" orient="horz" pos="3148">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autoAdjust="0"/>
  </p:normalViewPr>
  <p:slideViewPr>
    <p:cSldViewPr>
      <p:cViewPr>
        <p:scale>
          <a:sx n="66" d="100"/>
          <a:sy n="66" d="100"/>
        </p:scale>
        <p:origin x="-1494" y="-234"/>
      </p:cViewPr>
      <p:guideLst>
        <p:guide orient="horz" pos="845"/>
        <p:guide orient="horz" pos="346"/>
        <p:guide pos="2789"/>
        <p:guide pos="113"/>
      </p:guideLst>
    </p:cSldViewPr>
  </p:slideViewPr>
  <p:outlineViewPr>
    <p:cViewPr>
      <p:scale>
        <a:sx n="33" d="100"/>
        <a:sy n="33" d="100"/>
      </p:scale>
      <p:origin x="0" y="3816"/>
    </p:cViewPr>
  </p:outlineViewPr>
  <p:notesTextViewPr>
    <p:cViewPr>
      <p:scale>
        <a:sx n="100" d="100"/>
        <a:sy n="100" d="100"/>
      </p:scale>
      <p:origin x="0" y="0"/>
    </p:cViewPr>
  </p:notesTextViewPr>
  <p:notesViewPr>
    <p:cSldViewPr>
      <p:cViewPr varScale="1">
        <p:scale>
          <a:sx n="28" d="100"/>
          <a:sy n="28" d="100"/>
        </p:scale>
        <p:origin x="-1531" y="-82"/>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lo" userId="1d091efc-b69f-4036-822f-aacf65787f8d" providerId="ADAL" clId="{8BE93C40-171E-C04D-BA63-4A44DC0B4B5D}"/>
    <pc:docChg chg="modSld">
      <pc:chgData name="spolo" userId="1d091efc-b69f-4036-822f-aacf65787f8d" providerId="ADAL" clId="{8BE93C40-171E-C04D-BA63-4A44DC0B4B5D}" dt="2020-12-06T08:33:17.370" v="23" actId="20577"/>
      <pc:docMkLst>
        <pc:docMk/>
      </pc:docMkLst>
      <pc:sldChg chg="modSp">
        <pc:chgData name="spolo" userId="1d091efc-b69f-4036-822f-aacf65787f8d" providerId="ADAL" clId="{8BE93C40-171E-C04D-BA63-4A44DC0B4B5D}" dt="2020-12-06T08:33:12.177" v="13" actId="20577"/>
        <pc:sldMkLst>
          <pc:docMk/>
          <pc:sldMk cId="0" sldId="256"/>
        </pc:sldMkLst>
        <pc:spChg chg="mod">
          <ac:chgData name="spolo" userId="1d091efc-b69f-4036-822f-aacf65787f8d" providerId="ADAL" clId="{8BE93C40-171E-C04D-BA63-4A44DC0B4B5D}" dt="2020-12-06T08:33:12.177" v="13" actId="20577"/>
          <ac:spMkLst>
            <pc:docMk/>
            <pc:sldMk cId="0" sldId="256"/>
            <ac:spMk id="2050" creationId="{476165B8-6BE3-4A4C-B3E1-7E9B9B6B3BA6}"/>
          </ac:spMkLst>
        </pc:spChg>
      </pc:sldChg>
      <pc:sldChg chg="modSp">
        <pc:chgData name="spolo" userId="1d091efc-b69f-4036-822f-aacf65787f8d" providerId="ADAL" clId="{8BE93C40-171E-C04D-BA63-4A44DC0B4B5D}" dt="2020-12-06T08:33:17.370" v="23" actId="20577"/>
        <pc:sldMkLst>
          <pc:docMk/>
          <pc:sldMk cId="0" sldId="277"/>
        </pc:sldMkLst>
        <pc:spChg chg="mod">
          <ac:chgData name="spolo" userId="1d091efc-b69f-4036-822f-aacf65787f8d" providerId="ADAL" clId="{8BE93C40-171E-C04D-BA63-4A44DC0B4B5D}" dt="2020-12-06T08:33:17.370" v="23" actId="20577"/>
          <ac:spMkLst>
            <pc:docMk/>
            <pc:sldMk cId="0" sldId="277"/>
            <ac:spMk id="3074" creationId="{08E877FD-B516-4DAE-B6F0-3FCD2DD8D3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BF9BA50E-0223-4A72-B8A1-49B5DDF5E385}"/>
              </a:ext>
            </a:extLst>
          </p:cNvPr>
          <p:cNvSpPr>
            <a:spLocks noGrp="1" noChangeArrowheads="1"/>
          </p:cNvSpPr>
          <p:nvPr>
            <p:ph type="hdr" sz="quarter"/>
          </p:nvPr>
        </p:nvSpPr>
        <p:spPr bwMode="auto">
          <a:xfrm>
            <a:off x="0"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5" name="Rectangle 3">
            <a:extLst>
              <a:ext uri="{FF2B5EF4-FFF2-40B4-BE49-F238E27FC236}">
                <a16:creationId xmlns:a16="http://schemas.microsoft.com/office/drawing/2014/main" xmlns="" id="{97FAA825-F501-4A45-B25F-1F2FA26C39D9}"/>
              </a:ext>
            </a:extLst>
          </p:cNvPr>
          <p:cNvSpPr>
            <a:spLocks noGrp="1" noChangeArrowheads="1"/>
          </p:cNvSpPr>
          <p:nvPr>
            <p:ph type="dt" sz="quarter" idx="1"/>
          </p:nvPr>
        </p:nvSpPr>
        <p:spPr bwMode="auto">
          <a:xfrm>
            <a:off x="3887788"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algn="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6" name="Rectangle 4">
            <a:extLst>
              <a:ext uri="{FF2B5EF4-FFF2-40B4-BE49-F238E27FC236}">
                <a16:creationId xmlns:a16="http://schemas.microsoft.com/office/drawing/2014/main" xmlns="" id="{E02132AC-EE7E-42CC-840A-070FA1B5C923}"/>
              </a:ext>
            </a:extLst>
          </p:cNvPr>
          <p:cNvSpPr>
            <a:spLocks noGrp="1" noChangeArrowheads="1"/>
          </p:cNvSpPr>
          <p:nvPr>
            <p:ph type="ftr" sz="quarter" idx="2"/>
          </p:nvPr>
        </p:nvSpPr>
        <p:spPr bwMode="auto">
          <a:xfrm>
            <a:off x="0"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7" name="Rectangle 5">
            <a:extLst>
              <a:ext uri="{FF2B5EF4-FFF2-40B4-BE49-F238E27FC236}">
                <a16:creationId xmlns:a16="http://schemas.microsoft.com/office/drawing/2014/main" xmlns="" id="{703755E0-963B-4932-952B-4AA75E1A274E}"/>
              </a:ext>
            </a:extLst>
          </p:cNvPr>
          <p:cNvSpPr>
            <a:spLocks noGrp="1" noChangeArrowheads="1"/>
          </p:cNvSpPr>
          <p:nvPr>
            <p:ph type="sldNum" sz="quarter" idx="3"/>
          </p:nvPr>
        </p:nvSpPr>
        <p:spPr bwMode="auto">
          <a:xfrm>
            <a:off x="3887788"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algn="r" eaLnBrk="1" hangingPunct="1">
              <a:defRPr sz="1300" b="0">
                <a:solidFill>
                  <a:schemeClr val="tx1"/>
                </a:solidFill>
                <a:latin typeface="Arial" panose="020B0604020202020204" pitchFamily="34" charset="0"/>
                <a:ea typeface="新細明體" panose="02020500000000000000" pitchFamily="18" charset="-120"/>
              </a:defRPr>
            </a:lvl1pPr>
          </a:lstStyle>
          <a:p>
            <a:fld id="{2E2D3918-B0CF-4103-A565-1E81E6726B05}" type="slidenum">
              <a:rPr lang="en-US" altLang="zh-TW"/>
              <a:pPr/>
              <a:t>‹#›</a:t>
            </a:fld>
            <a:endParaRPr lang="en-US" altLang="zh-TW"/>
          </a:p>
        </p:txBody>
      </p:sp>
    </p:spTree>
    <p:extLst>
      <p:ext uri="{BB962C8B-B14F-4D97-AF65-F5344CB8AC3E}">
        <p14:creationId xmlns:p14="http://schemas.microsoft.com/office/powerpoint/2010/main" val="36959602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317841003"/>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4126871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45596200"/>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746464838"/>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1044359045"/>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4143938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0940599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513105490"/>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39089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04907977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86079034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C:\Users\chwa\Desktop\06414007-PPT.jpg">
            <a:extLst>
              <a:ext uri="{FF2B5EF4-FFF2-40B4-BE49-F238E27FC236}">
                <a16:creationId xmlns:a16="http://schemas.microsoft.com/office/drawing/2014/main" xmlns="" id="{783BDA8B-DEA7-4913-BECD-8D11B700BA0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xmlns="" id="{D8C20187-CEE2-4E93-8882-52CA50EE4D44}"/>
              </a:ext>
            </a:extLst>
          </p:cNvPr>
          <p:cNvSpPr txBox="1">
            <a:spLocks noChangeArrowheads="1"/>
          </p:cNvSpPr>
          <p:nvPr/>
        </p:nvSpPr>
        <p:spPr bwMode="auto">
          <a:xfrm>
            <a:off x="4221163" y="65262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pPr algn="ctr" eaLnBrk="1" hangingPunct="1"/>
            <a:r>
              <a:rPr lang="zh-TW" altLang="en-US" sz="1200" b="0">
                <a:solidFill>
                  <a:schemeClr val="tx1"/>
                </a:solidFill>
              </a:rPr>
              <a:t>第</a:t>
            </a:r>
            <a:fld id="{38261375-4249-4DAC-B0D6-22A993C90309}" type="slidenum">
              <a:rPr lang="zh-TW" altLang="en-US" sz="1200" b="0">
                <a:solidFill>
                  <a:schemeClr val="tx1"/>
                </a:solidFill>
              </a:rPr>
              <a:pPr algn="ctr" eaLnBrk="1" hangingPunct="1"/>
              <a:t>‹#›</a:t>
            </a:fld>
            <a:r>
              <a:rPr lang="zh-TW" altLang="en-US" sz="1200" b="0">
                <a:solidFill>
                  <a:schemeClr val="tx1"/>
                </a:solidFill>
              </a:rPr>
              <a:t>頁</a:t>
            </a:r>
            <a:endParaRPr lang="zh-TW" altLang="en-US" sz="1800" b="0">
              <a:solidFill>
                <a:schemeClr val="tx1"/>
              </a:solidFill>
              <a:latin typeface="Arial" panose="020B0604020202020204" pitchFamily="34" charset="0"/>
              <a:ea typeface="新細明體" panose="02020500000000000000" pitchFamily="18" charset="-120"/>
            </a:endParaRPr>
          </a:p>
        </p:txBody>
      </p:sp>
      <p:sp>
        <p:nvSpPr>
          <p:cNvPr id="1028" name="Rectangle 3">
            <a:extLst>
              <a:ext uri="{FF2B5EF4-FFF2-40B4-BE49-F238E27FC236}">
                <a16:creationId xmlns:a16="http://schemas.microsoft.com/office/drawing/2014/main" xmlns="" id="{7A76D80D-8741-4415-9257-8B4E4EBA13BA}"/>
              </a:ext>
            </a:extLst>
          </p:cNvPr>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a:extLst>
              <a:ext uri="{FF2B5EF4-FFF2-40B4-BE49-F238E27FC236}">
                <a16:creationId xmlns:a16="http://schemas.microsoft.com/office/drawing/2014/main" xmlns="" id="{60CF94E8-9E16-48BD-97BD-8E049729D881}"/>
              </a:ext>
            </a:extLst>
          </p:cNvPr>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30" name="Picture 48">
            <a:hlinkClick r:id="" action="ppaction://hlinkshowjump?jump=firstslide"/>
            <a:extLst>
              <a:ext uri="{FF2B5EF4-FFF2-40B4-BE49-F238E27FC236}">
                <a16:creationId xmlns:a16="http://schemas.microsoft.com/office/drawing/2014/main" xmlns="" id="{7E590209-9B4E-4786-A9AE-CC94AADCB90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8850" y="6605588"/>
            <a:ext cx="2571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9">
            <a:hlinkClick r:id="" action="ppaction://hlinkshowjump?jump=previousslide"/>
            <a:extLst>
              <a:ext uri="{FF2B5EF4-FFF2-40B4-BE49-F238E27FC236}">
                <a16:creationId xmlns:a16="http://schemas.microsoft.com/office/drawing/2014/main" xmlns="" id="{9486B3C1-B225-4504-A007-23D4A8006D5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42225"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0">
            <a:hlinkClick r:id="" action="ppaction://hlinkshowjump?jump=firstslide"/>
            <a:extLst>
              <a:ext uri="{FF2B5EF4-FFF2-40B4-BE49-F238E27FC236}">
                <a16:creationId xmlns:a16="http://schemas.microsoft.com/office/drawing/2014/main" xmlns="" id="{C9507F29-192E-4789-BDF7-84ADA15F6F4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21638" y="6570663"/>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a:hlinkClick r:id="" action="ppaction://hlinkshowjump?jump=nextslide"/>
            <a:extLst>
              <a:ext uri="{FF2B5EF4-FFF2-40B4-BE49-F238E27FC236}">
                <a16:creationId xmlns:a16="http://schemas.microsoft.com/office/drawing/2014/main" xmlns="" id="{48990475-DD4D-4D8A-8AA7-1D50DCA453E1}"/>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335963"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a:hlinkClick r:id="" action="ppaction://hlinkshowjump?jump=lastslide"/>
            <a:extLst>
              <a:ext uri="{FF2B5EF4-FFF2-40B4-BE49-F238E27FC236}">
                <a16:creationId xmlns:a16="http://schemas.microsoft.com/office/drawing/2014/main" xmlns="" id="{87C37720-CC70-4555-BAD0-EAA8156ED07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715375" y="6605588"/>
            <a:ext cx="2540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advClick="0"/>
  <p:txStyles>
    <p:titleStyle>
      <a:lvl1pPr algn="l" rtl="0" eaLnBrk="0" fontAlgn="base" hangingPunct="0">
        <a:spcBef>
          <a:spcPct val="0"/>
        </a:spcBef>
        <a:spcAft>
          <a:spcPct val="0"/>
        </a:spcAft>
        <a:defRPr kumimoji="1" sz="3600" b="1">
          <a:solidFill>
            <a:schemeClr val="accent2"/>
          </a:solidFill>
          <a:latin typeface="+mj-lt"/>
          <a:ea typeface="+mj-ea"/>
          <a:cs typeface="+mj-cs"/>
        </a:defRPr>
      </a:lvl1pPr>
      <a:lvl2pPr algn="l" rtl="0" eaLnBrk="0" fontAlgn="base" hangingPunct="0">
        <a:spcBef>
          <a:spcPct val="0"/>
        </a:spcBef>
        <a:spcAft>
          <a:spcPct val="0"/>
        </a:spcAft>
        <a:defRPr kumimoji="1" sz="3600" b="1">
          <a:solidFill>
            <a:schemeClr val="accent2"/>
          </a:solidFill>
          <a:latin typeface="Arial" charset="0"/>
          <a:ea typeface="微軟正黑體" pitchFamily="34" charset="-120"/>
        </a:defRPr>
      </a:lvl2pPr>
      <a:lvl3pPr algn="l" rtl="0" eaLnBrk="0" fontAlgn="base" hangingPunct="0">
        <a:spcBef>
          <a:spcPct val="0"/>
        </a:spcBef>
        <a:spcAft>
          <a:spcPct val="0"/>
        </a:spcAft>
        <a:defRPr kumimoji="1" sz="3600" b="1">
          <a:solidFill>
            <a:schemeClr val="accent2"/>
          </a:solidFill>
          <a:latin typeface="Arial" charset="0"/>
          <a:ea typeface="微軟正黑體" pitchFamily="34" charset="-120"/>
        </a:defRPr>
      </a:lvl3pPr>
      <a:lvl4pPr algn="l" rtl="0" eaLnBrk="0" fontAlgn="base" hangingPunct="0">
        <a:spcBef>
          <a:spcPct val="0"/>
        </a:spcBef>
        <a:spcAft>
          <a:spcPct val="0"/>
        </a:spcAft>
        <a:defRPr kumimoji="1" sz="3600" b="1">
          <a:solidFill>
            <a:schemeClr val="accent2"/>
          </a:solidFill>
          <a:latin typeface="Arial" charset="0"/>
          <a:ea typeface="微軟正黑體" pitchFamily="34" charset="-120"/>
        </a:defRPr>
      </a:lvl4pPr>
      <a:lvl5pPr algn="l" rtl="0" eaLnBrk="0" fontAlgn="base" hangingPunct="0">
        <a:spcBef>
          <a:spcPct val="0"/>
        </a:spcBef>
        <a:spcAft>
          <a:spcPct val="0"/>
        </a:spcAft>
        <a:defRPr kumimoji="1" sz="3600" b="1">
          <a:solidFill>
            <a:schemeClr val="accent2"/>
          </a:solidFill>
          <a:latin typeface="Arial" charset="0"/>
          <a:ea typeface="微軟正黑體" pitchFamily="34" charset="-120"/>
        </a:defRPr>
      </a:lvl5pPr>
      <a:lvl6pPr marL="457200" algn="l" rtl="0" fontAlgn="base">
        <a:spcBef>
          <a:spcPct val="0"/>
        </a:spcBef>
        <a:spcAft>
          <a:spcPct val="0"/>
        </a:spcAft>
        <a:defRPr kumimoji="1" sz="3600" b="1">
          <a:solidFill>
            <a:schemeClr val="accent2"/>
          </a:solidFill>
          <a:latin typeface="Arial" charset="0"/>
          <a:ea typeface="微軟正黑體" pitchFamily="34" charset="-120"/>
        </a:defRPr>
      </a:lvl6pPr>
      <a:lvl7pPr marL="914400" algn="l" rtl="0" fontAlgn="base">
        <a:spcBef>
          <a:spcPct val="0"/>
        </a:spcBef>
        <a:spcAft>
          <a:spcPct val="0"/>
        </a:spcAft>
        <a:defRPr kumimoji="1" sz="3600" b="1">
          <a:solidFill>
            <a:schemeClr val="accent2"/>
          </a:solidFill>
          <a:latin typeface="Arial" charset="0"/>
          <a:ea typeface="微軟正黑體" pitchFamily="34" charset="-120"/>
        </a:defRPr>
      </a:lvl7pPr>
      <a:lvl8pPr marL="1371600" algn="l" rtl="0" fontAlgn="base">
        <a:spcBef>
          <a:spcPct val="0"/>
        </a:spcBef>
        <a:spcAft>
          <a:spcPct val="0"/>
        </a:spcAft>
        <a:defRPr kumimoji="1" sz="3600" b="1">
          <a:solidFill>
            <a:schemeClr val="accent2"/>
          </a:solidFill>
          <a:latin typeface="Arial" charset="0"/>
          <a:ea typeface="微軟正黑體" pitchFamily="34" charset="-120"/>
        </a:defRPr>
      </a:lvl8pPr>
      <a:lvl9pPr marL="1828800" algn="l" rtl="0" fontAlgn="base">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0" fontAlgn="base" hangingPunct="0">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457200" indent="-454025" algn="just" rtl="0" eaLnBrk="0" fontAlgn="base" hangingPunct="0">
        <a:lnSpc>
          <a:spcPct val="120000"/>
        </a:lnSpc>
        <a:spcBef>
          <a:spcPct val="0"/>
        </a:spcBef>
        <a:spcAft>
          <a:spcPct val="0"/>
        </a:spcAft>
        <a:tabLst>
          <a:tab pos="728663" algn="l"/>
          <a:tab pos="1176338" algn="l"/>
        </a:tabLst>
        <a:defRPr sz="2800">
          <a:solidFill>
            <a:schemeClr val="tx1"/>
          </a:solidFill>
          <a:latin typeface="+mn-ea"/>
          <a:ea typeface="+mn-ea"/>
        </a:defRPr>
      </a:lvl3pPr>
      <a:lvl4pPr marL="458788" indent="9128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0" fontAlgn="base" hangingPunct="0">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a:extLst>
              <a:ext uri="{FF2B5EF4-FFF2-40B4-BE49-F238E27FC236}">
                <a16:creationId xmlns:a16="http://schemas.microsoft.com/office/drawing/2014/main" xmlns="" id="{476165B8-6BE3-4A4C-B3E1-7E9B9B6B3BA6}"/>
              </a:ext>
            </a:extLst>
          </p:cNvPr>
          <p:cNvSpPr>
            <a:spLocks noGrp="1" noChangeArrowheads="1"/>
          </p:cNvSpPr>
          <p:nvPr>
            <p:ph type="ctrTitle"/>
          </p:nvPr>
        </p:nvSpPr>
        <p:spPr/>
        <p:txBody>
          <a:bodyPr/>
          <a:lstStyle/>
          <a:p>
            <a:r>
              <a:rPr lang="zh-TW" altLang="en-US" dirty="0"/>
              <a:t>第</a:t>
            </a:r>
            <a:r>
              <a:rPr lang="en-US" altLang="zh-TW" dirty="0"/>
              <a:t>14</a:t>
            </a:r>
            <a:r>
              <a:rPr lang="zh-TW" altLang="en-US" dirty="0"/>
              <a:t>章　客戶流失率預測</a:t>
            </a:r>
          </a:p>
        </p:txBody>
      </p:sp>
      <p:sp>
        <p:nvSpPr>
          <p:cNvPr id="3" name="副標題 2">
            <a:extLst>
              <a:ext uri="{FF2B5EF4-FFF2-40B4-BE49-F238E27FC236}">
                <a16:creationId xmlns:a16="http://schemas.microsoft.com/office/drawing/2014/main" xmlns="" id="{65D26332-EEA2-40C4-A6CC-6CF02F522548}"/>
              </a:ext>
            </a:extLst>
          </p:cNvPr>
          <p:cNvSpPr>
            <a:spLocks noGrp="1"/>
          </p:cNvSpPr>
          <p:nvPr>
            <p:ph type="subTitle" idx="1"/>
          </p:nvPr>
        </p:nvSpPr>
        <p:spPr/>
        <p:txBody>
          <a:bodyPr/>
          <a:lstStyle/>
          <a:p>
            <a:pPr>
              <a:defRPr/>
            </a:pPr>
            <a:endParaRPr lang="zh-TW" altLang="en-US"/>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878EA6BD-5849-4A3F-A9CC-A7B736FB82B1}"/>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14-8  </a:t>
            </a:r>
            <a:r>
              <a:rPr lang="zh-TW" altLang="en-US" dirty="0"/>
              <a:t>將</a:t>
            </a:r>
            <a:r>
              <a:rPr lang="en-US" altLang="zh-TW" dirty="0"/>
              <a:t>Churn</a:t>
            </a:r>
            <a:r>
              <a:rPr lang="zh-TW" altLang="en-US" dirty="0"/>
              <a:t>欄位的</a:t>
            </a:r>
            <a:r>
              <a:rPr lang="en-US" altLang="zh-TW" dirty="0"/>
              <a:t>No</a:t>
            </a:r>
            <a:r>
              <a:rPr lang="zh-TW" altLang="en-US" dirty="0"/>
              <a:t>設為</a:t>
            </a:r>
            <a:r>
              <a:rPr lang="en-US" altLang="zh-TW" dirty="0"/>
              <a:t>0</a:t>
            </a:r>
            <a:r>
              <a:rPr lang="zh-TW" altLang="en-US" dirty="0"/>
              <a:t>，</a:t>
            </a:r>
            <a:r>
              <a:rPr lang="en-US" altLang="zh-TW" dirty="0"/>
              <a:t>Yes</a:t>
            </a:r>
            <a:r>
              <a:rPr lang="zh-TW" altLang="en-US" dirty="0"/>
              <a:t>設為</a:t>
            </a:r>
            <a:r>
              <a:rPr lang="en-US" altLang="zh-TW" dirty="0"/>
              <a:t>1</a:t>
            </a:r>
          </a:p>
          <a:p>
            <a:pPr lvl="1">
              <a:defRPr/>
            </a:pPr>
            <a:r>
              <a:rPr lang="zh-TW" altLang="en-US" dirty="0"/>
              <a:t>程式碼</a:t>
            </a:r>
          </a:p>
        </p:txBody>
      </p:sp>
      <p:sp>
        <p:nvSpPr>
          <p:cNvPr id="13315" name="矩形 3">
            <a:extLst>
              <a:ext uri="{FF2B5EF4-FFF2-40B4-BE49-F238E27FC236}">
                <a16:creationId xmlns:a16="http://schemas.microsoft.com/office/drawing/2014/main" xmlns="" id="{139F1C4B-5724-4803-8757-0CB6FBC78583}"/>
              </a:ext>
            </a:extLst>
          </p:cNvPr>
          <p:cNvSpPr>
            <a:spLocks noChangeArrowheads="1"/>
          </p:cNvSpPr>
          <p:nvPr/>
        </p:nvSpPr>
        <p:spPr bwMode="auto">
          <a:xfrm>
            <a:off x="279400" y="1987550"/>
            <a:ext cx="85693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df['Churn'] = df['Churn'].replace({'No':0, 'Yes':1})</a:t>
            </a:r>
            <a:endParaRPr lang="zh-TW" altLang="en-US" sz="2400" b="0">
              <a:solidFill>
                <a:schemeClr val="tx1"/>
              </a:solidFill>
            </a:endParaRPr>
          </a:p>
          <a:p>
            <a:r>
              <a:rPr lang="en-US" altLang="zh-TW" sz="2400" b="0">
                <a:solidFill>
                  <a:schemeClr val="tx1"/>
                </a:solidFill>
              </a:rPr>
              <a:t>df.drop('customerID', axis=1, inplace=True)</a:t>
            </a:r>
            <a:endParaRPr lang="zh-TW" altLang="en-US" sz="2400" b="0">
              <a:solidFill>
                <a:schemeClr val="tx1"/>
              </a:solidFill>
            </a:endParaRPr>
          </a:p>
          <a:p>
            <a:r>
              <a:rPr lang="en-US" altLang="zh-TW" sz="2400" b="0">
                <a:solidFill>
                  <a:schemeClr val="tx1"/>
                </a:solidFill>
              </a:rPr>
              <a:t>df_orig = df.copy()</a:t>
            </a:r>
            <a:endParaRPr lang="zh-TW" altLang="en-US" sz="2400" b="0">
              <a:solidFill>
                <a:schemeClr val="tx1"/>
              </a:solidFill>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72BB1E2-0D87-4822-B30E-7C07561985A1}"/>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14-14  </a:t>
            </a:r>
            <a:r>
              <a:rPr lang="zh-TW" altLang="en-US" dirty="0"/>
              <a:t>資料切割</a:t>
            </a:r>
            <a:endParaRPr lang="en-US" altLang="zh-TW" dirty="0"/>
          </a:p>
          <a:p>
            <a:pPr lvl="1">
              <a:defRPr/>
            </a:pPr>
            <a:r>
              <a:rPr lang="zh-TW" altLang="en-US" dirty="0"/>
              <a:t>程式碼</a:t>
            </a:r>
          </a:p>
        </p:txBody>
      </p:sp>
      <p:sp>
        <p:nvSpPr>
          <p:cNvPr id="14339" name="矩形 3">
            <a:extLst>
              <a:ext uri="{FF2B5EF4-FFF2-40B4-BE49-F238E27FC236}">
                <a16:creationId xmlns:a16="http://schemas.microsoft.com/office/drawing/2014/main" xmlns="" id="{1EA5245A-5177-4EDC-A32B-179487198B6F}"/>
              </a:ext>
            </a:extLst>
          </p:cNvPr>
          <p:cNvSpPr>
            <a:spLocks noChangeArrowheads="1"/>
          </p:cNvSpPr>
          <p:nvPr/>
        </p:nvSpPr>
        <p:spPr bwMode="auto">
          <a:xfrm>
            <a:off x="287338" y="1557338"/>
            <a:ext cx="8569325" cy="250666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sklearn.model_selection import train_test_split</a:t>
            </a:r>
            <a:endParaRPr lang="zh-TW" altLang="en-US" sz="2400" b="0">
              <a:solidFill>
                <a:schemeClr val="tx1"/>
              </a:solidFill>
            </a:endParaRPr>
          </a:p>
          <a:p>
            <a:r>
              <a:rPr lang="en-US" altLang="zh-TW" sz="2400" b="0">
                <a:solidFill>
                  <a:schemeClr val="tx1"/>
                </a:solidFill>
              </a:rPr>
              <a:t>X = df.drop('Churn', axis=1)</a:t>
            </a:r>
            <a:endParaRPr lang="zh-TW" altLang="en-US" sz="2400" b="0">
              <a:solidFill>
                <a:schemeClr val="tx1"/>
              </a:solidFill>
            </a:endParaRPr>
          </a:p>
          <a:p>
            <a:r>
              <a:rPr lang="en-US" altLang="zh-TW" sz="2400" b="0">
                <a:solidFill>
                  <a:schemeClr val="tx1"/>
                </a:solidFill>
              </a:rPr>
              <a:t>y = df['Churn']</a:t>
            </a:r>
            <a:endParaRPr lang="zh-TW" altLang="en-US" sz="2400" b="0">
              <a:solidFill>
                <a:schemeClr val="tx1"/>
              </a:solidFill>
            </a:endParaRPr>
          </a:p>
          <a:p>
            <a:r>
              <a:rPr lang="en-US" altLang="zh-TW" sz="2400" b="0">
                <a:solidFill>
                  <a:schemeClr val="tx1"/>
                </a:solidFill>
              </a:rPr>
              <a:t>X_train, X_test, y_train, y_test = train_test_split(X, y, test_size=0.3,</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random_state=42)</a:t>
            </a:r>
            <a:endParaRPr lang="zh-TW" altLang="en-US" sz="2400" b="0">
              <a:solidFill>
                <a:schemeClr val="tx1"/>
              </a:solidFill>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41C6E96-BAA5-49F3-B7E3-42BADBB06A3E}"/>
              </a:ext>
            </a:extLst>
          </p:cNvPr>
          <p:cNvSpPr>
            <a:spLocks noGrp="1"/>
          </p:cNvSpPr>
          <p:nvPr>
            <p:ph idx="1"/>
          </p:nvPr>
        </p:nvSpPr>
        <p:spPr>
          <a:xfrm>
            <a:off x="331788" y="549275"/>
            <a:ext cx="8264525" cy="5400675"/>
          </a:xfrm>
        </p:spPr>
        <p:txBody>
          <a:bodyPr/>
          <a:lstStyle/>
          <a:p>
            <a:r>
              <a:rPr lang="zh-TW" altLang="en-US"/>
              <a:t>範例</a:t>
            </a:r>
            <a:r>
              <a:rPr lang="en-US" altLang="zh-TW"/>
              <a:t>14-15  </a:t>
            </a:r>
            <a:r>
              <a:rPr lang="zh-TW" altLang="en-US"/>
              <a:t>將</a:t>
            </a:r>
            <a:r>
              <a:rPr lang="en-US" altLang="zh-TW"/>
              <a:t>X</a:t>
            </a:r>
            <a:r>
              <a:rPr lang="zh-TW" altLang="en-US"/>
              <a:t>欄位再細分成數值和類別</a:t>
            </a:r>
          </a:p>
          <a:p>
            <a:r>
              <a:rPr lang="en-US" altLang="zh-TW" sz="2800" b="0"/>
              <a:t>	</a:t>
            </a:r>
            <a:r>
              <a:rPr lang="zh-TW" altLang="en-US" sz="2800" b="0"/>
              <a:t>（提示：這裡用</a:t>
            </a:r>
            <a:r>
              <a:rPr lang="en-US" altLang="zh-TW" sz="2800" b="0"/>
              <a:t>select-dtypes </a:t>
            </a:r>
            <a:r>
              <a:rPr lang="zh-TW" altLang="en-US" sz="2800" b="0"/>
              <a:t>函數快速取到我們要的欄位。）</a:t>
            </a:r>
            <a:endParaRPr lang="en-US" altLang="zh-TW" sz="2800"/>
          </a:p>
          <a:p>
            <a:pPr lvl="1"/>
            <a:r>
              <a:rPr lang="zh-TW" altLang="en-US"/>
              <a:t>程式碼</a:t>
            </a:r>
          </a:p>
        </p:txBody>
      </p:sp>
      <p:sp>
        <p:nvSpPr>
          <p:cNvPr id="15363" name="矩形 3">
            <a:extLst>
              <a:ext uri="{FF2B5EF4-FFF2-40B4-BE49-F238E27FC236}">
                <a16:creationId xmlns:a16="http://schemas.microsoft.com/office/drawing/2014/main" xmlns="" id="{226ADC69-6DB4-4EED-B6A7-D74B75F85AAE}"/>
              </a:ext>
            </a:extLst>
          </p:cNvPr>
          <p:cNvSpPr>
            <a:spLocks noChangeArrowheads="1"/>
          </p:cNvSpPr>
          <p:nvPr/>
        </p:nvSpPr>
        <p:spPr bwMode="auto">
          <a:xfrm>
            <a:off x="303213" y="2349500"/>
            <a:ext cx="8569325" cy="17668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X_col_cat = X.select_dtypes(include = 'object').columns</a:t>
            </a:r>
            <a:endParaRPr lang="zh-TW" altLang="en-US" sz="2400" b="0">
              <a:solidFill>
                <a:schemeClr val="tx1"/>
              </a:solidFill>
            </a:endParaRPr>
          </a:p>
          <a:p>
            <a:r>
              <a:rPr lang="en-US" altLang="zh-TW" sz="2400" b="0">
                <a:solidFill>
                  <a:schemeClr val="tx1"/>
                </a:solidFill>
              </a:rPr>
              <a:t>X_col_num = X.select_dtypes(exclude = 'object').columns</a:t>
            </a:r>
            <a:endParaRPr lang="zh-TW" altLang="en-US" sz="2400" b="0">
              <a:solidFill>
                <a:schemeClr val="tx1"/>
              </a:solidFill>
            </a:endParaRPr>
          </a:p>
          <a:p>
            <a:r>
              <a:rPr lang="en-US" altLang="zh-TW" sz="2400" b="0">
                <a:solidFill>
                  <a:schemeClr val="tx1"/>
                </a:solidFill>
              </a:rPr>
              <a:t>print(f'</a:t>
            </a:r>
            <a:r>
              <a:rPr lang="zh-TW" altLang="en-US" sz="2400" b="0">
                <a:solidFill>
                  <a:schemeClr val="tx1"/>
                </a:solidFill>
              </a:rPr>
              <a:t>類別型資料欄位：</a:t>
            </a:r>
            <a:r>
              <a:rPr lang="en-US" altLang="zh-TW" sz="2400" b="0">
                <a:solidFill>
                  <a:schemeClr val="tx1"/>
                </a:solidFill>
              </a:rPr>
              <a:t>{X_col_cat}')</a:t>
            </a:r>
            <a:endParaRPr lang="zh-TW" altLang="en-US" sz="2400" b="0">
              <a:solidFill>
                <a:schemeClr val="tx1"/>
              </a:solidFill>
            </a:endParaRPr>
          </a:p>
          <a:p>
            <a:r>
              <a:rPr lang="en-US" altLang="zh-TW" sz="2400" b="0">
                <a:solidFill>
                  <a:schemeClr val="tx1"/>
                </a:solidFill>
              </a:rPr>
              <a:t>print(f'</a:t>
            </a:r>
            <a:r>
              <a:rPr lang="zh-TW" altLang="en-US" sz="2400" b="0">
                <a:solidFill>
                  <a:schemeClr val="tx1"/>
                </a:solidFill>
              </a:rPr>
              <a:t>數值型資料欄位：</a:t>
            </a:r>
            <a:r>
              <a:rPr lang="en-US" altLang="zh-TW" sz="2400" b="0">
                <a:solidFill>
                  <a:schemeClr val="tx1"/>
                </a:solidFill>
              </a:rPr>
              <a:t>{X_col_num}')</a:t>
            </a:r>
            <a:endParaRPr lang="zh-TW" altLang="en-US" sz="2400" b="0">
              <a:solidFill>
                <a:schemeClr val="tx1"/>
              </a:solidFill>
            </a:endParaRPr>
          </a:p>
        </p:txBody>
      </p:sp>
      <p:pic>
        <p:nvPicPr>
          <p:cNvPr id="15364" name="Picture 4">
            <a:extLst>
              <a:ext uri="{FF2B5EF4-FFF2-40B4-BE49-F238E27FC236}">
                <a16:creationId xmlns:a16="http://schemas.microsoft.com/office/drawing/2014/main" xmlns="" id="{2B9BDA4E-EAD8-47BC-8C6F-287E48A90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4165600"/>
            <a:ext cx="6842125" cy="2247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14C1805-292F-463C-9803-39CE312B1852}"/>
              </a:ext>
            </a:extLst>
          </p:cNvPr>
          <p:cNvSpPr>
            <a:spLocks noGrp="1"/>
          </p:cNvSpPr>
          <p:nvPr>
            <p:ph idx="1"/>
          </p:nvPr>
        </p:nvSpPr>
        <p:spPr>
          <a:xfrm>
            <a:off x="331788" y="549275"/>
            <a:ext cx="8264525" cy="5400675"/>
          </a:xfrm>
        </p:spPr>
        <p:txBody>
          <a:bodyPr/>
          <a:lstStyle/>
          <a:p>
            <a:r>
              <a:rPr lang="zh-TW" altLang="en-US"/>
              <a:t>範例</a:t>
            </a:r>
            <a:r>
              <a:rPr lang="en-US" altLang="zh-TW"/>
              <a:t>14-16  </a:t>
            </a:r>
            <a:r>
              <a:rPr lang="zh-TW" altLang="en-US"/>
              <a:t>檢視類別變數裡的每個類別的出現次數</a:t>
            </a:r>
            <a:endParaRPr lang="en-US" altLang="zh-TW"/>
          </a:p>
          <a:p>
            <a:pPr lvl="1"/>
            <a:r>
              <a:rPr lang="zh-TW" altLang="en-US"/>
              <a:t>程式碼</a:t>
            </a:r>
          </a:p>
        </p:txBody>
      </p:sp>
      <p:sp>
        <p:nvSpPr>
          <p:cNvPr id="16387" name="矩形 3">
            <a:extLst>
              <a:ext uri="{FF2B5EF4-FFF2-40B4-BE49-F238E27FC236}">
                <a16:creationId xmlns:a16="http://schemas.microsoft.com/office/drawing/2014/main" xmlns="" id="{9FFCE1E8-571E-4138-B78A-7C7F911399A4}"/>
              </a:ext>
            </a:extLst>
          </p:cNvPr>
          <p:cNvSpPr>
            <a:spLocks noChangeArrowheads="1"/>
          </p:cNvSpPr>
          <p:nvPr/>
        </p:nvSpPr>
        <p:spPr bwMode="auto">
          <a:xfrm>
            <a:off x="296863" y="1962150"/>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df[X_col_cat].nunique()</a:t>
            </a:r>
            <a:endParaRPr lang="zh-TW" altLang="en-US" sz="2400" b="0">
              <a:solidFill>
                <a:schemeClr val="tx1"/>
              </a:solidFill>
            </a:endParaRPr>
          </a:p>
        </p:txBody>
      </p:sp>
      <p:pic>
        <p:nvPicPr>
          <p:cNvPr id="16388" name="Picture 4">
            <a:extLst>
              <a:ext uri="{FF2B5EF4-FFF2-40B4-BE49-F238E27FC236}">
                <a16:creationId xmlns:a16="http://schemas.microsoft.com/office/drawing/2014/main" xmlns="" id="{D9A8EE30-71C3-47AF-A2E7-5B40CF673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412875"/>
            <a:ext cx="2808287" cy="50625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D87B79D-9EBB-4358-B1DD-713F90F87988}"/>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14-18  </a:t>
            </a:r>
            <a:r>
              <a:rPr lang="zh-TW" altLang="en-US" dirty="0"/>
              <a:t>求出基礎的預測正確率</a:t>
            </a:r>
            <a:endParaRPr lang="en-US" altLang="zh-TW" dirty="0"/>
          </a:p>
          <a:p>
            <a:pPr lvl="1">
              <a:defRPr/>
            </a:pPr>
            <a:r>
              <a:rPr lang="zh-TW" altLang="en-US" dirty="0"/>
              <a:t>程式碼</a:t>
            </a:r>
          </a:p>
        </p:txBody>
      </p:sp>
      <p:sp>
        <p:nvSpPr>
          <p:cNvPr id="17411" name="矩形 3">
            <a:extLst>
              <a:ext uri="{FF2B5EF4-FFF2-40B4-BE49-F238E27FC236}">
                <a16:creationId xmlns:a16="http://schemas.microsoft.com/office/drawing/2014/main" xmlns="" id="{44CD83FF-DAD0-403B-98EB-2F699387F557}"/>
              </a:ext>
            </a:extLst>
          </p:cNvPr>
          <p:cNvSpPr>
            <a:spLocks noChangeArrowheads="1"/>
          </p:cNvSpPr>
          <p:nvPr/>
        </p:nvSpPr>
        <p:spPr bwMode="auto">
          <a:xfrm>
            <a:off x="296863" y="1557338"/>
            <a:ext cx="8569325" cy="50911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sklearn.dummy import DummyClassifier</a:t>
            </a:r>
            <a:endParaRPr lang="zh-TW" altLang="en-US" sz="2400" b="0">
              <a:solidFill>
                <a:schemeClr val="tx1"/>
              </a:solidFill>
            </a:endParaRPr>
          </a:p>
          <a:p>
            <a:r>
              <a:rPr lang="en-US" altLang="zh-TW" sz="2400" b="0">
                <a:solidFill>
                  <a:schemeClr val="tx1"/>
                </a:solidFill>
              </a:rPr>
              <a:t>from sklearn.metrics import accuracy_score</a:t>
            </a:r>
            <a:endParaRPr lang="zh-TW" altLang="en-US" sz="2400" b="0">
              <a:solidFill>
                <a:schemeClr val="tx1"/>
              </a:solidFill>
            </a:endParaRPr>
          </a:p>
          <a:p>
            <a:r>
              <a:rPr lang="en-US" altLang="zh-TW" sz="2400" b="0">
                <a:solidFill>
                  <a:schemeClr val="tx1"/>
                </a:solidFill>
              </a:rPr>
              <a:t>from sklearn.metrics import confusion_matrix, classification_report</a:t>
            </a:r>
            <a:endParaRPr lang="zh-TW" altLang="en-US" sz="2400" b="0">
              <a:solidFill>
                <a:schemeClr val="tx1"/>
              </a:solidFill>
            </a:endParaRPr>
          </a:p>
          <a:p>
            <a:r>
              <a:rPr lang="en-US" altLang="zh-TW" sz="2400" b="0">
                <a:solidFill>
                  <a:schemeClr val="tx1"/>
                </a:solidFill>
              </a:rPr>
              <a:t>dmy = DummyClassifier(strategy='most_frequent')</a:t>
            </a:r>
            <a:endParaRPr lang="zh-TW" altLang="en-US" sz="2400" b="0">
              <a:solidFill>
                <a:schemeClr val="tx1"/>
              </a:solidFill>
            </a:endParaRPr>
          </a:p>
          <a:p>
            <a:r>
              <a:rPr lang="en-US" altLang="zh-TW" sz="2400" b="0">
                <a:solidFill>
                  <a:schemeClr val="tx1"/>
                </a:solidFill>
              </a:rPr>
              <a:t>dmy.fit(X_train, y_train)</a:t>
            </a:r>
            <a:endParaRPr lang="zh-TW" altLang="en-US" sz="2400" b="0">
              <a:solidFill>
                <a:schemeClr val="tx1"/>
              </a:solidFill>
            </a:endParaRPr>
          </a:p>
          <a:p>
            <a:r>
              <a:rPr lang="en-US" altLang="zh-TW" sz="2400" b="0">
                <a:solidFill>
                  <a:schemeClr val="tx1"/>
                </a:solidFill>
              </a:rPr>
              <a:t>dmy.score(X_train, y_train)</a:t>
            </a:r>
            <a:endParaRPr lang="zh-TW" altLang="en-US" sz="2400" b="0">
              <a:solidFill>
                <a:schemeClr val="tx1"/>
              </a:solidFill>
            </a:endParaRPr>
          </a:p>
          <a:p>
            <a:r>
              <a:rPr lang="en-US" altLang="zh-TW" sz="2400" b="0">
                <a:solidFill>
                  <a:schemeClr val="tx1"/>
                </a:solidFill>
              </a:rPr>
              <a:t>y_pred = dmy.predict(X_test)</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正確率：</a:t>
            </a:r>
            <a:r>
              <a:rPr lang="en-US" altLang="zh-TW" sz="2400" b="0">
                <a:solidFill>
                  <a:schemeClr val="tx1"/>
                </a:solidFill>
              </a:rPr>
              <a:t>', accuracy_score(y_test, y_pred).round(2))</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混亂矩陣</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print(confusion_matrix(y_test, y_pred))</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 y_pred))</a:t>
            </a:r>
            <a:endParaRPr lang="zh-TW" altLang="en-US" sz="2400" b="0">
              <a:solidFill>
                <a:schemeClr val="tx1"/>
              </a:solidFill>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a:extLst>
              <a:ext uri="{FF2B5EF4-FFF2-40B4-BE49-F238E27FC236}">
                <a16:creationId xmlns:a16="http://schemas.microsoft.com/office/drawing/2014/main" xmlns="" id="{05C3BEC1-3F42-40C3-A68A-ECE0620F5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1160463"/>
            <a:ext cx="7083425" cy="4537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18916F29-1645-4EDE-94A2-85C6A61B8D3E}"/>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14-19</a:t>
            </a:r>
            <a:r>
              <a:rPr lang="zh-TW" altLang="en-US" dirty="0"/>
              <a:t>  用</a:t>
            </a:r>
            <a:r>
              <a:rPr lang="en-US" altLang="zh-TW" dirty="0" err="1"/>
              <a:t>GridSearchCV</a:t>
            </a:r>
            <a:r>
              <a:rPr lang="zh-TW" altLang="en-US" dirty="0"/>
              <a:t>來挑選最佳結果──用簡單的機器學習模型</a:t>
            </a:r>
            <a:endParaRPr lang="en-US" altLang="zh-TW" dirty="0"/>
          </a:p>
          <a:p>
            <a:pPr lvl="1">
              <a:defRPr/>
            </a:pPr>
            <a:r>
              <a:rPr lang="zh-TW" altLang="en-US" dirty="0"/>
              <a:t>程式碼</a:t>
            </a:r>
          </a:p>
        </p:txBody>
      </p:sp>
      <p:sp>
        <p:nvSpPr>
          <p:cNvPr id="19459" name="矩形 3">
            <a:extLst>
              <a:ext uri="{FF2B5EF4-FFF2-40B4-BE49-F238E27FC236}">
                <a16:creationId xmlns:a16="http://schemas.microsoft.com/office/drawing/2014/main" xmlns="" id="{EEF799AB-49F8-4362-BB3F-F82F148D8EA6}"/>
              </a:ext>
            </a:extLst>
          </p:cNvPr>
          <p:cNvSpPr>
            <a:spLocks noChangeArrowheads="1"/>
          </p:cNvSpPr>
          <p:nvPr/>
        </p:nvSpPr>
        <p:spPr bwMode="auto">
          <a:xfrm>
            <a:off x="227013" y="1989138"/>
            <a:ext cx="8640762"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i="1">
                <a:solidFill>
                  <a:schemeClr val="tx1"/>
                </a:solidFill>
              </a:rPr>
              <a:t>#</a:t>
            </a:r>
            <a:r>
              <a:rPr lang="zh-TW" altLang="en-US" sz="2400" b="0" i="1">
                <a:solidFill>
                  <a:schemeClr val="tx1"/>
                </a:solidFill>
              </a:rPr>
              <a:t> 載入所有模型</a:t>
            </a:r>
          </a:p>
          <a:p>
            <a:r>
              <a:rPr lang="en-US" altLang="zh-TW" sz="2400" b="0">
                <a:solidFill>
                  <a:schemeClr val="tx1"/>
                </a:solidFill>
              </a:rPr>
              <a:t>from sklearn.linear_model import LogisticRegression</a:t>
            </a:r>
            <a:endParaRPr lang="zh-TW" altLang="en-US" sz="2400" b="0">
              <a:solidFill>
                <a:schemeClr val="tx1"/>
              </a:solidFill>
            </a:endParaRPr>
          </a:p>
          <a:p>
            <a:r>
              <a:rPr lang="en-US" altLang="zh-TW" sz="2400" b="0">
                <a:solidFill>
                  <a:schemeClr val="tx1"/>
                </a:solidFill>
              </a:rPr>
              <a:t>from sklearn.svm import SVC</a:t>
            </a:r>
            <a:endParaRPr lang="zh-TW" altLang="en-US" sz="2400" b="0">
              <a:solidFill>
                <a:schemeClr val="tx1"/>
              </a:solidFill>
            </a:endParaRPr>
          </a:p>
          <a:p>
            <a:r>
              <a:rPr lang="en-US" altLang="zh-TW" sz="2400" b="0">
                <a:solidFill>
                  <a:schemeClr val="tx1"/>
                </a:solidFill>
              </a:rPr>
              <a:t>from sklearn.neighbors import KNeighborsClassifier</a:t>
            </a:r>
            <a:endParaRPr lang="zh-TW" altLang="en-US" sz="2400" b="0">
              <a:solidFill>
                <a:schemeClr val="tx1"/>
              </a:solidFill>
            </a:endParaRPr>
          </a:p>
          <a:p>
            <a:r>
              <a:rPr lang="en-US" altLang="zh-TW" sz="2400" b="0">
                <a:solidFill>
                  <a:schemeClr val="tx1"/>
                </a:solidFill>
              </a:rPr>
              <a:t>from sklearn.tree import DecisionTreeClassifier</a:t>
            </a:r>
            <a:endParaRPr lang="zh-TW" altLang="en-US" sz="2400" b="0">
              <a:solidFill>
                <a:schemeClr val="tx1"/>
              </a:solidFill>
            </a:endParaRPr>
          </a:p>
          <a:p>
            <a:r>
              <a:rPr lang="en-US" altLang="zh-TW" sz="2400" b="0">
                <a:solidFill>
                  <a:schemeClr val="tx1"/>
                </a:solidFill>
              </a:rPr>
              <a:t>from sklearn.ensemble import RandomForestClassifier,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AdaBoostClassifier, BaggingClassifier</a:t>
            </a:r>
            <a:endParaRPr lang="zh-TW" altLang="en-US" sz="2400" b="0">
              <a:solidFill>
                <a:schemeClr val="tx1"/>
              </a:solidFill>
            </a:endParaRPr>
          </a:p>
          <a:p>
            <a:r>
              <a:rPr lang="en-US" altLang="zh-TW" sz="2400" b="0">
                <a:solidFill>
                  <a:schemeClr val="tx1"/>
                </a:solidFill>
              </a:rPr>
              <a:t>from xgboost import XGBClassifier</a:t>
            </a:r>
            <a:endParaRPr lang="zh-TW" altLang="en-US" sz="2400" b="0">
              <a:solidFill>
                <a:schemeClr val="tx1"/>
              </a:solidFill>
            </a:endParaRPr>
          </a:p>
          <a:p>
            <a:r>
              <a:rPr lang="en-US" altLang="zh-TW" sz="2400" b="0" i="1">
                <a:solidFill>
                  <a:schemeClr val="tx1"/>
                </a:solidFill>
              </a:rPr>
              <a:t>#</a:t>
            </a:r>
            <a:r>
              <a:rPr lang="zh-TW" altLang="en-US" sz="2400" b="0" i="1">
                <a:solidFill>
                  <a:schemeClr val="tx1"/>
                </a:solidFill>
              </a:rPr>
              <a:t> 載入 </a:t>
            </a:r>
            <a:r>
              <a:rPr lang="en-US" altLang="zh-TW" sz="2400" b="0" i="1">
                <a:solidFill>
                  <a:schemeClr val="tx1"/>
                </a:solidFill>
              </a:rPr>
              <a:t>Pipeline </a:t>
            </a:r>
            <a:r>
              <a:rPr lang="zh-TW" altLang="en-US" sz="2400" b="0" i="1">
                <a:solidFill>
                  <a:schemeClr val="tx1"/>
                </a:solidFill>
              </a:rPr>
              <a:t>，</a:t>
            </a:r>
            <a:r>
              <a:rPr lang="en-US" altLang="zh-TW" sz="2400" b="0" i="1">
                <a:solidFill>
                  <a:schemeClr val="tx1"/>
                </a:solidFill>
              </a:rPr>
              <a:t>PCA</a:t>
            </a:r>
            <a:r>
              <a:rPr lang="zh-TW" altLang="en-US" sz="2400" b="0" i="1">
                <a:solidFill>
                  <a:schemeClr val="tx1"/>
                </a:solidFill>
              </a:rPr>
              <a:t> 和 </a:t>
            </a:r>
            <a:r>
              <a:rPr lang="en-US" altLang="zh-TW" sz="2400" b="0" i="1">
                <a:solidFill>
                  <a:schemeClr val="tx1"/>
                </a:solidFill>
              </a:rPr>
              <a:t>GridSearchCV</a:t>
            </a:r>
            <a:endParaRPr lang="zh-TW" altLang="en-US" sz="2400" b="0" i="1">
              <a:solidFill>
                <a:schemeClr val="tx1"/>
              </a:solidFill>
            </a:endParaRPr>
          </a:p>
          <a:p>
            <a:r>
              <a:rPr lang="en-US" altLang="zh-TW" sz="2400" b="0">
                <a:solidFill>
                  <a:schemeClr val="tx1"/>
                </a:solidFill>
              </a:rPr>
              <a:t>from sklearn.pipeline import Pipeline</a:t>
            </a:r>
            <a:endParaRPr lang="zh-TW" altLang="en-US" sz="2400" b="0">
              <a:solidFill>
                <a:schemeClr val="tx1"/>
              </a:solidFill>
            </a:endParaRPr>
          </a:p>
          <a:p>
            <a:r>
              <a:rPr lang="en-US" altLang="zh-TW" sz="2400" b="0">
                <a:solidFill>
                  <a:schemeClr val="tx1"/>
                </a:solidFill>
              </a:rPr>
              <a:t>from sklearn.model_selection import GridSearchCV</a:t>
            </a:r>
            <a:endParaRPr lang="zh-TW" altLang="en-US" sz="2400" b="0">
              <a:solidFill>
                <a:schemeClr val="tx1"/>
              </a:solidFill>
            </a:endParaRPr>
          </a:p>
          <a:p>
            <a:endParaRPr lang="zh-TW" altLang="en-US" sz="2400" b="0">
              <a:solidFill>
                <a:schemeClr val="tx1"/>
              </a:solidFill>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4C742490-48DE-4CAE-A7AC-5E02785995AA}"/>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14-19</a:t>
            </a:r>
            <a:r>
              <a:rPr lang="zh-TW" altLang="en-US" dirty="0"/>
              <a:t>  用</a:t>
            </a:r>
            <a:r>
              <a:rPr lang="en-US" altLang="zh-TW" dirty="0" err="1"/>
              <a:t>GridSearchCV</a:t>
            </a:r>
            <a:r>
              <a:rPr lang="zh-TW" altLang="en-US" dirty="0"/>
              <a:t>來挑選最佳結果──用簡單的機器學習模型</a:t>
            </a:r>
            <a:endParaRPr lang="en-US" altLang="zh-TW" dirty="0"/>
          </a:p>
          <a:p>
            <a:pPr lvl="1">
              <a:defRPr/>
            </a:pPr>
            <a:r>
              <a:rPr lang="zh-TW" altLang="en-US" dirty="0"/>
              <a:t>承接上一頁</a:t>
            </a:r>
          </a:p>
        </p:txBody>
      </p:sp>
      <p:sp>
        <p:nvSpPr>
          <p:cNvPr id="20483" name="矩形 3">
            <a:extLst>
              <a:ext uri="{FF2B5EF4-FFF2-40B4-BE49-F238E27FC236}">
                <a16:creationId xmlns:a16="http://schemas.microsoft.com/office/drawing/2014/main" xmlns="" id="{A38B500E-21D2-418B-A3D5-1F76C79FFC03}"/>
              </a:ext>
            </a:extLst>
          </p:cNvPr>
          <p:cNvSpPr>
            <a:spLocks noChangeArrowheads="1"/>
          </p:cNvSpPr>
          <p:nvPr/>
        </p:nvSpPr>
        <p:spPr bwMode="auto">
          <a:xfrm>
            <a:off x="227013" y="1989138"/>
            <a:ext cx="8640762" cy="36147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model_pl = Pipeline([('preprocess', data_pl), ('model', LogisticRegression())])</a:t>
            </a:r>
            <a:endParaRPr lang="zh-TW" altLang="en-US" sz="2400" b="0">
              <a:solidFill>
                <a:schemeClr val="tx1"/>
              </a:solidFill>
            </a:endParaRPr>
          </a:p>
          <a:p>
            <a:r>
              <a:rPr lang="en-US" altLang="zh-TW" sz="2400" b="0">
                <a:solidFill>
                  <a:schemeClr val="tx1"/>
                </a:solidFill>
              </a:rPr>
              <a:t>param_grid = {'model':[LogisticRegression(), SVC(),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KNeighborsClassifier(), DecisionTreeClassifier(max_depth=10)]}</a:t>
            </a:r>
            <a:endParaRPr lang="zh-TW" altLang="en-US" sz="2400" b="0">
              <a:solidFill>
                <a:schemeClr val="tx1"/>
              </a:solidFill>
            </a:endParaRPr>
          </a:p>
          <a:p>
            <a:r>
              <a:rPr lang="en-US" altLang="zh-TW" sz="2400" b="0">
                <a:solidFill>
                  <a:schemeClr val="tx1"/>
                </a:solidFill>
              </a:rPr>
              <a:t>gs = GridSearchCV(model_pl, param_grid=param_grid,</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cv=5, return_train_score=True)</a:t>
            </a:r>
            <a:endParaRPr lang="zh-TW" altLang="en-US" sz="2400" b="0">
              <a:solidFill>
                <a:schemeClr val="tx1"/>
              </a:solidFill>
            </a:endParaRPr>
          </a:p>
          <a:p>
            <a:r>
              <a:rPr lang="en-US" altLang="zh-TW" sz="2400" b="0">
                <a:solidFill>
                  <a:schemeClr val="tx1"/>
                </a:solidFill>
              </a:rPr>
              <a:t>gs.fit(X_train, y_train)</a:t>
            </a:r>
            <a:endParaRPr lang="zh-TW" altLang="en-US" sz="2400" b="0">
              <a:solidFill>
                <a:schemeClr val="tx1"/>
              </a:solidFill>
            </a:endParaRPr>
          </a:p>
          <a:p>
            <a:r>
              <a:rPr lang="en-US" altLang="zh-TW" sz="2400" b="0">
                <a:solidFill>
                  <a:schemeClr val="tx1"/>
                </a:solidFill>
              </a:rPr>
              <a:t>score = gs.best_estimator_.score(X_test, y_test)</a:t>
            </a:r>
            <a:endParaRPr lang="zh-TW" altLang="en-US" sz="2400" b="0">
              <a:solidFill>
                <a:schemeClr val="tx1"/>
              </a:solidFill>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1DD3B1B4-E2B5-4744-8553-3BAA13051BB0}"/>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14-19</a:t>
            </a:r>
            <a:r>
              <a:rPr lang="zh-TW" altLang="en-US" dirty="0"/>
              <a:t>  用</a:t>
            </a:r>
            <a:r>
              <a:rPr lang="en-US" altLang="zh-TW" dirty="0" err="1"/>
              <a:t>GridSearchCV</a:t>
            </a:r>
            <a:r>
              <a:rPr lang="zh-TW" altLang="en-US" dirty="0"/>
              <a:t>來挑選最佳結果──用簡單的機器學習模型</a:t>
            </a:r>
            <a:endParaRPr lang="en-US" altLang="zh-TW" dirty="0"/>
          </a:p>
          <a:p>
            <a:pPr lvl="1">
              <a:defRPr/>
            </a:pPr>
            <a:r>
              <a:rPr lang="zh-TW" altLang="en-US" dirty="0"/>
              <a:t>承接上一頁</a:t>
            </a:r>
          </a:p>
        </p:txBody>
      </p:sp>
      <p:sp>
        <p:nvSpPr>
          <p:cNvPr id="21507" name="矩形 3">
            <a:extLst>
              <a:ext uri="{FF2B5EF4-FFF2-40B4-BE49-F238E27FC236}">
                <a16:creationId xmlns:a16="http://schemas.microsoft.com/office/drawing/2014/main" xmlns="" id="{D9439FEA-8E3F-4F48-B8D2-5B05845F22DE}"/>
              </a:ext>
            </a:extLst>
          </p:cNvPr>
          <p:cNvSpPr>
            <a:spLocks noChangeArrowheads="1"/>
          </p:cNvSpPr>
          <p:nvPr/>
        </p:nvSpPr>
        <p:spPr bwMode="auto">
          <a:xfrm>
            <a:off x="227013" y="1989138"/>
            <a:ext cx="8640762" cy="28765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print('</a:t>
            </a:r>
            <a:r>
              <a:rPr lang="zh-TW" altLang="en-US" sz="2400" b="0">
                <a:solidFill>
                  <a:schemeClr val="tx1"/>
                </a:solidFill>
              </a:rPr>
              <a:t>最佳預測參數</a:t>
            </a:r>
            <a:r>
              <a:rPr lang="en-US" altLang="zh-TW" sz="2400" b="0">
                <a:solidFill>
                  <a:schemeClr val="tx1"/>
                </a:solidFill>
              </a:rPr>
              <a:t>', gs.best_params_)</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訓練集交叉驗證的最佳結果</a:t>
            </a:r>
            <a:r>
              <a:rPr lang="en-US" altLang="zh-TW" sz="2400" b="0">
                <a:solidFill>
                  <a:schemeClr val="tx1"/>
                </a:solidFill>
              </a:rPr>
              <a:t>', gs.best_score_.round(3))</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測試集的結果</a:t>
            </a:r>
            <a:r>
              <a:rPr lang="en-US" altLang="zh-TW" sz="2400" b="0">
                <a:solidFill>
                  <a:schemeClr val="tx1"/>
                </a:solidFill>
              </a:rPr>
              <a:t>', score.round(3))</a:t>
            </a:r>
            <a:endParaRPr lang="zh-TW" altLang="en-US" sz="2400" b="0">
              <a:solidFill>
                <a:schemeClr val="tx1"/>
              </a:solidFill>
            </a:endParaRPr>
          </a:p>
          <a:p>
            <a:r>
              <a:rPr lang="en-US" altLang="zh-TW" sz="2400" b="0">
                <a:solidFill>
                  <a:schemeClr val="tx1"/>
                </a:solidFill>
              </a:rPr>
              <a:t>y_pred = gs.best_estimator_.predict(X_test)</a:t>
            </a:r>
            <a:endParaRPr lang="zh-TW" altLang="en-US" sz="2400" b="0">
              <a:solidFill>
                <a:schemeClr val="tx1"/>
              </a:solidFill>
            </a:endParaRPr>
          </a:p>
          <a:p>
            <a:r>
              <a:rPr lang="en-US" altLang="zh-TW" sz="2400" b="0">
                <a:solidFill>
                  <a:schemeClr val="tx1"/>
                </a:solidFill>
              </a:rPr>
              <a:t>print(confusion_matrix(y_test, y_pred))</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 y_pred))</a:t>
            </a:r>
            <a:endParaRPr lang="zh-TW" altLang="en-US" sz="2400" b="0">
              <a:solidFill>
                <a:schemeClr val="tx1"/>
              </a:solidFill>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xmlns="" id="{C2AAB57F-CE63-4889-920B-635004F94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692150"/>
            <a:ext cx="7118350" cy="5473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6C6050D1-7230-4869-BD66-65384EE388EF}"/>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14-1  </a:t>
            </a:r>
            <a:r>
              <a:rPr lang="zh-TW" altLang="en-US" dirty="0"/>
              <a:t>資料載入</a:t>
            </a:r>
            <a:endParaRPr lang="en-US" altLang="zh-TW" dirty="0"/>
          </a:p>
          <a:p>
            <a:pPr lvl="1">
              <a:defRPr/>
            </a:pPr>
            <a:r>
              <a:rPr lang="zh-TW" altLang="en-US" dirty="0"/>
              <a:t>程式碼</a:t>
            </a:r>
          </a:p>
        </p:txBody>
      </p:sp>
      <p:sp>
        <p:nvSpPr>
          <p:cNvPr id="5123" name="矩形 3">
            <a:extLst>
              <a:ext uri="{FF2B5EF4-FFF2-40B4-BE49-F238E27FC236}">
                <a16:creationId xmlns:a16="http://schemas.microsoft.com/office/drawing/2014/main" xmlns="" id="{A349C8CB-F037-42EE-A2C6-F18F17BB446C}"/>
              </a:ext>
            </a:extLst>
          </p:cNvPr>
          <p:cNvSpPr>
            <a:spLocks noChangeArrowheads="1"/>
          </p:cNvSpPr>
          <p:nvPr/>
        </p:nvSpPr>
        <p:spPr bwMode="auto">
          <a:xfrm>
            <a:off x="287338" y="1493838"/>
            <a:ext cx="8569325" cy="43529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import pandas as pd</a:t>
            </a:r>
            <a:endParaRPr lang="zh-TW" altLang="en-US" sz="2400" b="0">
              <a:solidFill>
                <a:schemeClr val="tx1"/>
              </a:solidFill>
            </a:endParaRPr>
          </a:p>
          <a:p>
            <a:r>
              <a:rPr lang="en-US" altLang="zh-TW" sz="2400" b="0">
                <a:solidFill>
                  <a:schemeClr val="tx1"/>
                </a:solidFill>
              </a:rPr>
              <a:t>import numpy as np</a:t>
            </a:r>
            <a:endParaRPr lang="zh-TW" altLang="en-US" sz="2400" b="0">
              <a:solidFill>
                <a:schemeClr val="tx1"/>
              </a:solidFill>
            </a:endParaRPr>
          </a:p>
          <a:p>
            <a:r>
              <a:rPr lang="en-US" altLang="zh-TW" sz="2400" b="0">
                <a:solidFill>
                  <a:schemeClr val="tx1"/>
                </a:solidFill>
              </a:rPr>
              <a:t>import matplotlib.pyplot as plt</a:t>
            </a:r>
            <a:endParaRPr lang="zh-TW" altLang="en-US" sz="2400" b="0">
              <a:solidFill>
                <a:schemeClr val="tx1"/>
              </a:solidFill>
            </a:endParaRPr>
          </a:p>
          <a:p>
            <a:r>
              <a:rPr lang="en-US" altLang="zh-TW" sz="2400" b="0">
                <a:solidFill>
                  <a:schemeClr val="tx1"/>
                </a:solidFill>
              </a:rPr>
              <a:t>import seaborn as sns</a:t>
            </a:r>
            <a:endParaRPr lang="zh-TW" altLang="en-US" sz="2400" b="0">
              <a:solidFill>
                <a:schemeClr val="tx1"/>
              </a:solidFill>
            </a:endParaRPr>
          </a:p>
          <a:p>
            <a:r>
              <a:rPr lang="en-US" altLang="zh-TW" sz="2400" b="0">
                <a:solidFill>
                  <a:schemeClr val="tx1"/>
                </a:solidFill>
              </a:rPr>
              <a:t>%matplotlib inline</a:t>
            </a:r>
            <a:endParaRPr lang="zh-TW" altLang="en-US" sz="2400" b="0">
              <a:solidFill>
                <a:schemeClr val="tx1"/>
              </a:solidFill>
            </a:endParaRPr>
          </a:p>
          <a:p>
            <a:r>
              <a:rPr lang="en-US" altLang="zh-TW" sz="2400" b="0">
                <a:solidFill>
                  <a:schemeClr val="tx1"/>
                </a:solidFill>
              </a:rPr>
              <a:t>%config InlineBackend.figure_format = 'retina'</a:t>
            </a:r>
            <a:endParaRPr lang="zh-TW" altLang="en-US" sz="2400" b="0">
              <a:solidFill>
                <a:schemeClr val="tx1"/>
              </a:solidFill>
            </a:endParaRPr>
          </a:p>
          <a:p>
            <a:r>
              <a:rPr lang="en-US" altLang="zh-TW" sz="2400" b="0">
                <a:solidFill>
                  <a:schemeClr val="tx1"/>
                </a:solidFill>
              </a:rPr>
              <a:t>import warnings</a:t>
            </a:r>
            <a:endParaRPr lang="zh-TW" altLang="en-US" sz="2400" b="0">
              <a:solidFill>
                <a:schemeClr val="tx1"/>
              </a:solidFill>
            </a:endParaRPr>
          </a:p>
          <a:p>
            <a:r>
              <a:rPr lang="en-US" altLang="zh-TW" sz="2400" b="0">
                <a:solidFill>
                  <a:schemeClr val="tx1"/>
                </a:solidFill>
              </a:rPr>
              <a:t>warnings.filterwarnings('ignore')</a:t>
            </a:r>
            <a:endParaRPr lang="zh-TW" altLang="en-US" sz="2400" b="0">
              <a:solidFill>
                <a:schemeClr val="tx1"/>
              </a:solidFill>
            </a:endParaRPr>
          </a:p>
          <a:p>
            <a:endParaRPr lang="zh-TW" altLang="en-US" sz="2400" b="0">
              <a:solidFill>
                <a:schemeClr val="tx1"/>
              </a:solidFill>
            </a:endParaRPr>
          </a:p>
          <a:p>
            <a:r>
              <a:rPr lang="en-US" altLang="zh-TW" sz="2400" b="0">
                <a:solidFill>
                  <a:schemeClr val="tx1"/>
                </a:solidFill>
              </a:rPr>
              <a:t>df = pd.read_csv('IBM_Churn.csv')</a:t>
            </a:r>
            <a:endParaRPr lang="zh-TW" altLang="en-US" sz="2400" b="0">
              <a:solidFill>
                <a:schemeClr val="tx1"/>
              </a:solidFill>
            </a:endParaRPr>
          </a:p>
          <a:p>
            <a:r>
              <a:rPr lang="en-US" altLang="zh-TW" sz="2400" b="0">
                <a:solidFill>
                  <a:schemeClr val="tx1"/>
                </a:solidFill>
              </a:rPr>
              <a:t>df.head()</a:t>
            </a:r>
            <a:endParaRPr lang="zh-TW" altLang="en-US" sz="2400" b="0">
              <a:solidFill>
                <a:schemeClr val="tx1"/>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696600F-537D-4025-9AC7-1F5F380405CE}"/>
              </a:ext>
            </a:extLst>
          </p:cNvPr>
          <p:cNvSpPr>
            <a:spLocks noGrp="1"/>
          </p:cNvSpPr>
          <p:nvPr>
            <p:ph idx="1"/>
          </p:nvPr>
        </p:nvSpPr>
        <p:spPr>
          <a:xfrm>
            <a:off x="331788" y="1052661"/>
            <a:ext cx="8264525" cy="5400675"/>
          </a:xfrm>
        </p:spPr>
        <p:txBody>
          <a:bodyPr/>
          <a:lstStyle/>
          <a:p>
            <a:pPr>
              <a:defRPr/>
            </a:pPr>
            <a:r>
              <a:rPr lang="zh-TW" altLang="en-US" dirty="0"/>
              <a:t>範例</a:t>
            </a:r>
            <a:r>
              <a:rPr lang="en-US" altLang="zh-TW" dirty="0"/>
              <a:t>14-20</a:t>
            </a:r>
            <a:r>
              <a:rPr lang="zh-TW" altLang="en-US" dirty="0"/>
              <a:t>  修改權重</a:t>
            </a:r>
            <a:endParaRPr lang="en-US" altLang="zh-TW" dirty="0"/>
          </a:p>
          <a:p>
            <a:pPr lvl="1">
              <a:defRPr/>
            </a:pPr>
            <a:r>
              <a:rPr lang="zh-TW" altLang="en-US" dirty="0"/>
              <a:t>程式碼</a:t>
            </a:r>
          </a:p>
        </p:txBody>
      </p:sp>
      <p:sp>
        <p:nvSpPr>
          <p:cNvPr id="25603" name="矩形 3">
            <a:extLst>
              <a:ext uri="{FF2B5EF4-FFF2-40B4-BE49-F238E27FC236}">
                <a16:creationId xmlns:a16="http://schemas.microsoft.com/office/drawing/2014/main" xmlns="" id="{71E7C874-BF4D-4405-95EF-24E12FB75A23}"/>
              </a:ext>
            </a:extLst>
          </p:cNvPr>
          <p:cNvSpPr>
            <a:spLocks noChangeArrowheads="1"/>
          </p:cNvSpPr>
          <p:nvPr/>
        </p:nvSpPr>
        <p:spPr bwMode="auto">
          <a:xfrm>
            <a:off x="227013" y="2036663"/>
            <a:ext cx="8640762" cy="39846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err="1">
                <a:solidFill>
                  <a:schemeClr val="tx1"/>
                </a:solidFill>
              </a:rPr>
              <a:t>model_pl</a:t>
            </a:r>
            <a:r>
              <a:rPr lang="en-US" altLang="zh-TW" sz="2400" b="0" dirty="0">
                <a:solidFill>
                  <a:schemeClr val="tx1"/>
                </a:solidFill>
              </a:rPr>
              <a:t> = Pipeline([('preprocess', </a:t>
            </a:r>
            <a:r>
              <a:rPr lang="en-US" altLang="zh-TW" sz="2400" b="0" dirty="0" err="1">
                <a:solidFill>
                  <a:schemeClr val="tx1"/>
                </a:solidFill>
              </a:rPr>
              <a:t>data_pl</a:t>
            </a:r>
            <a:r>
              <a:rPr lang="en-US" altLang="zh-TW" sz="2400" b="0" dirty="0">
                <a:solidFill>
                  <a:schemeClr val="tx1"/>
                </a:solidFill>
              </a:rPr>
              <a:t>),</a:t>
            </a:r>
            <a:endParaRPr lang="zh-TW" altLang="en-US" sz="2400" b="0" dirty="0">
              <a:solidFill>
                <a:schemeClr val="tx1"/>
              </a:solidFill>
            </a:endParaRPr>
          </a:p>
          <a:p>
            <a:r>
              <a:rPr lang="zh-TW" altLang="en-US" sz="2400" b="0" dirty="0">
                <a:solidFill>
                  <a:schemeClr val="tx1"/>
                </a:solidFill>
              </a:rPr>
              <a:t>    </a:t>
            </a:r>
            <a:r>
              <a:rPr lang="en-US" altLang="zh-TW" sz="2400" b="0" dirty="0">
                <a:solidFill>
                  <a:schemeClr val="tx1"/>
                </a:solidFill>
              </a:rPr>
              <a:t>('model', </a:t>
            </a:r>
            <a:r>
              <a:rPr lang="en-US" altLang="zh-TW" sz="2400" b="0" dirty="0" err="1">
                <a:solidFill>
                  <a:schemeClr val="tx1"/>
                </a:solidFill>
              </a:rPr>
              <a:t>LogisticRegression</a:t>
            </a:r>
            <a:r>
              <a:rPr lang="en-US" altLang="zh-TW" sz="2400" b="0" dirty="0">
                <a:solidFill>
                  <a:schemeClr val="tx1"/>
                </a:solidFill>
              </a:rPr>
              <a:t>())])</a:t>
            </a:r>
            <a:endParaRPr lang="zh-TW" altLang="en-US" sz="2400" b="0" dirty="0">
              <a:solidFill>
                <a:schemeClr val="tx1"/>
              </a:solidFill>
            </a:endParaRPr>
          </a:p>
          <a:p>
            <a:r>
              <a:rPr lang="en-US" altLang="zh-TW" sz="2400" b="0" dirty="0" err="1">
                <a:solidFill>
                  <a:schemeClr val="tx1"/>
                </a:solidFill>
              </a:rPr>
              <a:t>param_grid</a:t>
            </a:r>
            <a:r>
              <a:rPr lang="en-US" altLang="zh-TW" sz="2400" b="0" dirty="0">
                <a:solidFill>
                  <a:schemeClr val="tx1"/>
                </a:solidFill>
              </a:rPr>
              <a:t> = {'model':[</a:t>
            </a:r>
            <a:r>
              <a:rPr lang="en-US" altLang="zh-TW" sz="2400" b="0" dirty="0" err="1">
                <a:solidFill>
                  <a:schemeClr val="tx1"/>
                </a:solidFill>
              </a:rPr>
              <a:t>LogisticRegression</a:t>
            </a:r>
            <a:r>
              <a:rPr lang="en-US" altLang="zh-TW" sz="2400" b="0" dirty="0">
                <a:solidFill>
                  <a:schemeClr val="tx1"/>
                </a:solidFill>
              </a:rPr>
              <a:t>(</a:t>
            </a:r>
            <a:r>
              <a:rPr lang="en-US" altLang="zh-TW" sz="2400" b="0" dirty="0" err="1">
                <a:solidFill>
                  <a:schemeClr val="tx1"/>
                </a:solidFill>
              </a:rPr>
              <a:t>class_weight</a:t>
            </a:r>
            <a:r>
              <a:rPr lang="en-US" altLang="zh-TW" sz="2400" b="0" dirty="0">
                <a:solidFill>
                  <a:schemeClr val="tx1"/>
                </a:solidFill>
              </a:rPr>
              <a:t>='balanced'),</a:t>
            </a:r>
            <a:endParaRPr lang="zh-TW" altLang="en-US" sz="2400" b="0" dirty="0">
              <a:solidFill>
                <a:schemeClr val="tx1"/>
              </a:solidFill>
            </a:endParaRPr>
          </a:p>
          <a:p>
            <a:r>
              <a:rPr lang="zh-TW" altLang="en-US" sz="2400" b="0" dirty="0">
                <a:solidFill>
                  <a:schemeClr val="tx1"/>
                </a:solidFill>
              </a:rPr>
              <a:t>                      </a:t>
            </a:r>
            <a:r>
              <a:rPr lang="en-US" altLang="zh-TW" sz="2400" b="0" dirty="0">
                <a:solidFill>
                  <a:schemeClr val="tx1"/>
                </a:solidFill>
              </a:rPr>
              <a:t>SVC(</a:t>
            </a:r>
            <a:r>
              <a:rPr lang="en-US" altLang="zh-TW" sz="2400" b="0" dirty="0" err="1">
                <a:solidFill>
                  <a:schemeClr val="tx1"/>
                </a:solidFill>
              </a:rPr>
              <a:t>class_weight</a:t>
            </a:r>
            <a:r>
              <a:rPr lang="en-US" altLang="zh-TW" sz="2400" b="0" dirty="0">
                <a:solidFill>
                  <a:schemeClr val="tx1"/>
                </a:solidFill>
              </a:rPr>
              <a:t>='balanced'), </a:t>
            </a:r>
            <a:endParaRPr lang="zh-TW" altLang="en-US" sz="2400" b="0" dirty="0">
              <a:solidFill>
                <a:schemeClr val="tx1"/>
              </a:solidFill>
            </a:endParaRPr>
          </a:p>
          <a:p>
            <a:r>
              <a:rPr lang="en-US" altLang="zh-TW" sz="2400" b="0" dirty="0" err="1">
                <a:solidFill>
                  <a:schemeClr val="tx1"/>
                </a:solidFill>
              </a:rPr>
              <a:t>DecisionTreeClassifier</a:t>
            </a:r>
            <a:r>
              <a:rPr lang="en-US" altLang="zh-TW" sz="2400" b="0" dirty="0">
                <a:solidFill>
                  <a:schemeClr val="tx1"/>
                </a:solidFill>
              </a:rPr>
              <a:t>(</a:t>
            </a:r>
            <a:r>
              <a:rPr lang="en-US" altLang="zh-TW" sz="2400" b="0" dirty="0" err="1">
                <a:solidFill>
                  <a:schemeClr val="tx1"/>
                </a:solidFill>
              </a:rPr>
              <a:t>class_weight</a:t>
            </a:r>
            <a:r>
              <a:rPr lang="en-US" altLang="zh-TW" sz="2400" b="0" dirty="0">
                <a:solidFill>
                  <a:schemeClr val="tx1"/>
                </a:solidFill>
              </a:rPr>
              <a:t>='balanced',</a:t>
            </a:r>
            <a:r>
              <a:rPr lang="en-US" altLang="zh-TW" sz="2400" b="0" dirty="0" err="1">
                <a:solidFill>
                  <a:schemeClr val="tx1"/>
                </a:solidFill>
              </a:rPr>
              <a:t>max_depth</a:t>
            </a:r>
            <a:r>
              <a:rPr lang="en-US" altLang="zh-TW" sz="2400" b="0" dirty="0">
                <a:solidFill>
                  <a:schemeClr val="tx1"/>
                </a:solidFill>
              </a:rPr>
              <a:t>=10)]}</a:t>
            </a:r>
            <a:endParaRPr lang="zh-TW" altLang="en-US" sz="2400" b="0" dirty="0">
              <a:solidFill>
                <a:schemeClr val="tx1"/>
              </a:solidFill>
            </a:endParaRPr>
          </a:p>
          <a:p>
            <a:r>
              <a:rPr lang="en-US" altLang="zh-TW" sz="2400" b="0" dirty="0" err="1">
                <a:solidFill>
                  <a:schemeClr val="tx1"/>
                </a:solidFill>
              </a:rPr>
              <a:t>gs</a:t>
            </a:r>
            <a:r>
              <a:rPr lang="en-US" altLang="zh-TW" sz="2400" b="0" dirty="0">
                <a:solidFill>
                  <a:schemeClr val="tx1"/>
                </a:solidFill>
              </a:rPr>
              <a:t> = </a:t>
            </a:r>
            <a:r>
              <a:rPr lang="en-US" altLang="zh-TW" sz="2400" b="0" dirty="0" err="1">
                <a:solidFill>
                  <a:schemeClr val="tx1"/>
                </a:solidFill>
              </a:rPr>
              <a:t>GridSearchCV</a:t>
            </a:r>
            <a:r>
              <a:rPr lang="en-US" altLang="zh-TW" sz="2400" b="0" dirty="0">
                <a:solidFill>
                  <a:schemeClr val="tx1"/>
                </a:solidFill>
              </a:rPr>
              <a:t>(</a:t>
            </a:r>
            <a:r>
              <a:rPr lang="en-US" altLang="zh-TW" sz="2400" b="0" dirty="0" err="1">
                <a:solidFill>
                  <a:schemeClr val="tx1"/>
                </a:solidFill>
              </a:rPr>
              <a:t>model_pl</a:t>
            </a:r>
            <a:r>
              <a:rPr lang="en-US" altLang="zh-TW" sz="2400" b="0" dirty="0">
                <a:solidFill>
                  <a:schemeClr val="tx1"/>
                </a:solidFill>
              </a:rPr>
              <a:t>, </a:t>
            </a:r>
            <a:r>
              <a:rPr lang="en-US" altLang="zh-TW" sz="2400" b="0" dirty="0" err="1">
                <a:solidFill>
                  <a:schemeClr val="tx1"/>
                </a:solidFill>
              </a:rPr>
              <a:t>param_grid</a:t>
            </a:r>
            <a:r>
              <a:rPr lang="en-US" altLang="zh-TW" sz="2400" b="0" dirty="0">
                <a:solidFill>
                  <a:schemeClr val="tx1"/>
                </a:solidFill>
              </a:rPr>
              <a:t>=</a:t>
            </a:r>
            <a:r>
              <a:rPr lang="en-US" altLang="zh-TW" sz="2400" b="0" dirty="0" err="1">
                <a:solidFill>
                  <a:schemeClr val="tx1"/>
                </a:solidFill>
              </a:rPr>
              <a:t>param_grid</a:t>
            </a:r>
            <a:r>
              <a:rPr lang="en-US" altLang="zh-TW" sz="2400" b="0" dirty="0">
                <a:solidFill>
                  <a:schemeClr val="tx1"/>
                </a:solidFill>
              </a:rPr>
              <a:t>,</a:t>
            </a:r>
            <a:endParaRPr lang="zh-TW" altLang="en-US" sz="2400" b="0" dirty="0">
              <a:solidFill>
                <a:schemeClr val="tx1"/>
              </a:solidFill>
            </a:endParaRPr>
          </a:p>
          <a:p>
            <a:r>
              <a:rPr lang="zh-TW" altLang="en-US" sz="2400" b="0" dirty="0">
                <a:solidFill>
                  <a:schemeClr val="tx1"/>
                </a:solidFill>
              </a:rPr>
              <a:t>                  </a:t>
            </a:r>
            <a:r>
              <a:rPr lang="en-US" altLang="zh-TW" sz="2400" b="0" dirty="0">
                <a:solidFill>
                  <a:schemeClr val="tx1"/>
                </a:solidFill>
              </a:rPr>
              <a:t>cv=5, </a:t>
            </a:r>
            <a:r>
              <a:rPr lang="en-US" altLang="zh-TW" sz="2400" b="0" dirty="0" err="1">
                <a:solidFill>
                  <a:schemeClr val="tx1"/>
                </a:solidFill>
              </a:rPr>
              <a:t>return_train_score</a:t>
            </a:r>
            <a:r>
              <a:rPr lang="en-US" altLang="zh-TW" sz="2400" b="0" dirty="0">
                <a:solidFill>
                  <a:schemeClr val="tx1"/>
                </a:solidFill>
              </a:rPr>
              <a:t>=True)</a:t>
            </a:r>
            <a:endParaRPr lang="zh-TW" altLang="en-US" sz="2400" b="0" dirty="0">
              <a:solidFill>
                <a:schemeClr val="tx1"/>
              </a:solidFill>
            </a:endParaRPr>
          </a:p>
          <a:p>
            <a:r>
              <a:rPr lang="en-US" altLang="zh-TW" sz="2400" b="0" dirty="0" err="1">
                <a:solidFill>
                  <a:schemeClr val="tx1"/>
                </a:solidFill>
              </a:rPr>
              <a:t>gs.fit</a:t>
            </a:r>
            <a:r>
              <a:rPr lang="en-US" altLang="zh-TW" sz="2400" b="0" dirty="0">
                <a:solidFill>
                  <a:schemeClr val="tx1"/>
                </a:solidFill>
              </a:rPr>
              <a:t>(</a:t>
            </a:r>
            <a:r>
              <a:rPr lang="en-US" altLang="zh-TW" sz="2400" b="0" dirty="0" err="1">
                <a:solidFill>
                  <a:schemeClr val="tx1"/>
                </a:solidFill>
              </a:rPr>
              <a:t>X_train</a:t>
            </a:r>
            <a:r>
              <a:rPr lang="en-US" altLang="zh-TW" sz="2400" b="0" dirty="0">
                <a:solidFill>
                  <a:schemeClr val="tx1"/>
                </a:solidFill>
              </a:rPr>
              <a:t>, </a:t>
            </a:r>
            <a:r>
              <a:rPr lang="en-US" altLang="zh-TW" sz="2400" b="0" dirty="0" err="1">
                <a:solidFill>
                  <a:schemeClr val="tx1"/>
                </a:solidFill>
              </a:rPr>
              <a:t>y_train</a:t>
            </a:r>
            <a:r>
              <a:rPr lang="en-US" altLang="zh-TW" sz="2400" b="0" dirty="0">
                <a:solidFill>
                  <a:schemeClr val="tx1"/>
                </a:solidFill>
              </a:rPr>
              <a:t>)</a:t>
            </a:r>
            <a:endParaRPr lang="zh-TW" altLang="en-US" sz="2400" b="0" dirty="0">
              <a:solidFill>
                <a:schemeClr val="tx1"/>
              </a:solidFill>
            </a:endParaRPr>
          </a:p>
          <a:p>
            <a:r>
              <a:rPr lang="en-US" altLang="zh-TW" sz="2400" b="0" dirty="0">
                <a:solidFill>
                  <a:schemeClr val="tx1"/>
                </a:solidFill>
              </a:rPr>
              <a:t>score = </a:t>
            </a:r>
            <a:r>
              <a:rPr lang="en-US" altLang="zh-TW" sz="2400" b="0" dirty="0" err="1">
                <a:solidFill>
                  <a:schemeClr val="tx1"/>
                </a:solidFill>
              </a:rPr>
              <a:t>gs.best_estimator_.score</a:t>
            </a:r>
            <a:r>
              <a:rPr lang="en-US" altLang="zh-TW" sz="2400" b="0" dirty="0">
                <a:solidFill>
                  <a:schemeClr val="tx1"/>
                </a:solidFill>
              </a:rPr>
              <a:t>(</a:t>
            </a:r>
            <a:r>
              <a:rPr lang="en-US" altLang="zh-TW" sz="2400" b="0" dirty="0" err="1">
                <a:solidFill>
                  <a:schemeClr val="tx1"/>
                </a:solidFill>
              </a:rPr>
              <a:t>X_test</a:t>
            </a:r>
            <a:r>
              <a:rPr lang="en-US" altLang="zh-TW" sz="2400" b="0" dirty="0">
                <a:solidFill>
                  <a:schemeClr val="tx1"/>
                </a:solidFill>
              </a:rPr>
              <a:t>, </a:t>
            </a:r>
            <a:r>
              <a:rPr lang="en-US" altLang="zh-TW" sz="2400" b="0" dirty="0" err="1">
                <a:solidFill>
                  <a:schemeClr val="tx1"/>
                </a:solidFill>
              </a:rPr>
              <a:t>y_test</a:t>
            </a:r>
            <a:r>
              <a:rPr lang="en-US" altLang="zh-TW" sz="2400" b="0" dirty="0">
                <a:solidFill>
                  <a:schemeClr val="tx1"/>
                </a:solidFill>
              </a:rPr>
              <a:t>)</a:t>
            </a:r>
            <a:endParaRPr lang="zh-TW" altLang="en-US" sz="2400" b="0" dirty="0">
              <a:solidFill>
                <a:schemeClr val="tx1"/>
              </a:solidFill>
            </a:endParaRPr>
          </a:p>
        </p:txBody>
      </p:sp>
      <p:sp>
        <p:nvSpPr>
          <p:cNvPr id="4" name="標題 1">
            <a:extLst>
              <a:ext uri="{FF2B5EF4-FFF2-40B4-BE49-F238E27FC236}">
                <a16:creationId xmlns:a16="http://schemas.microsoft.com/office/drawing/2014/main" xmlns="" id="{478F5371-BFF1-4388-9CA6-C451E8DD9C18}"/>
              </a:ext>
            </a:extLst>
          </p:cNvPr>
          <p:cNvSpPr>
            <a:spLocks noGrp="1"/>
          </p:cNvSpPr>
          <p:nvPr>
            <p:ph type="title"/>
          </p:nvPr>
        </p:nvSpPr>
        <p:spPr>
          <a:xfrm>
            <a:off x="179388" y="404664"/>
            <a:ext cx="8264525" cy="720725"/>
          </a:xfrm>
        </p:spPr>
        <p:txBody>
          <a:bodyPr/>
          <a:lstStyle/>
          <a:p>
            <a:r>
              <a:rPr lang="en-US" altLang="zh-TW" dirty="0"/>
              <a:t>14-4</a:t>
            </a:r>
            <a:r>
              <a:rPr lang="zh-TW" altLang="en-US" dirty="0"/>
              <a:t>　處理目標樣本不均衡的資料</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A06AF78-A6D5-44BB-8131-A13CA09B5CBF}"/>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14-20</a:t>
            </a:r>
            <a:r>
              <a:rPr lang="zh-TW" altLang="en-US" dirty="0"/>
              <a:t>  修改權重</a:t>
            </a:r>
            <a:endParaRPr lang="en-US" altLang="zh-TW" dirty="0"/>
          </a:p>
          <a:p>
            <a:pPr lvl="1">
              <a:defRPr/>
            </a:pPr>
            <a:r>
              <a:rPr lang="zh-TW" altLang="en-US" dirty="0"/>
              <a:t>承接上一頁</a:t>
            </a:r>
          </a:p>
        </p:txBody>
      </p:sp>
      <p:sp>
        <p:nvSpPr>
          <p:cNvPr id="26627" name="矩形 3">
            <a:extLst>
              <a:ext uri="{FF2B5EF4-FFF2-40B4-BE49-F238E27FC236}">
                <a16:creationId xmlns:a16="http://schemas.microsoft.com/office/drawing/2014/main" xmlns="" id="{609C2213-3C87-43E2-A352-4980CB03FBB2}"/>
              </a:ext>
            </a:extLst>
          </p:cNvPr>
          <p:cNvSpPr>
            <a:spLocks noChangeArrowheads="1"/>
          </p:cNvSpPr>
          <p:nvPr/>
        </p:nvSpPr>
        <p:spPr bwMode="auto">
          <a:xfrm>
            <a:off x="227013" y="1773238"/>
            <a:ext cx="8640762" cy="28765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print('</a:t>
            </a:r>
            <a:r>
              <a:rPr lang="zh-TW" altLang="en-US" sz="2400" b="0">
                <a:solidFill>
                  <a:schemeClr val="tx1"/>
                </a:solidFill>
              </a:rPr>
              <a:t>最佳預測參數</a:t>
            </a:r>
            <a:r>
              <a:rPr lang="en-US" altLang="zh-TW" sz="2400" b="0">
                <a:solidFill>
                  <a:schemeClr val="tx1"/>
                </a:solidFill>
              </a:rPr>
              <a:t>', gs.best_params_)</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訓練集交叉驗證的最佳結果</a:t>
            </a:r>
            <a:r>
              <a:rPr lang="en-US" altLang="zh-TW" sz="2400" b="0">
                <a:solidFill>
                  <a:schemeClr val="tx1"/>
                </a:solidFill>
              </a:rPr>
              <a:t>', gs.best_score_.round(3))</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測試集的結果</a:t>
            </a:r>
            <a:r>
              <a:rPr lang="en-US" altLang="zh-TW" sz="2400" b="0">
                <a:solidFill>
                  <a:schemeClr val="tx1"/>
                </a:solidFill>
              </a:rPr>
              <a:t>', score.round(3))</a:t>
            </a:r>
            <a:endParaRPr lang="zh-TW" altLang="en-US" sz="2400" b="0">
              <a:solidFill>
                <a:schemeClr val="tx1"/>
              </a:solidFill>
            </a:endParaRPr>
          </a:p>
          <a:p>
            <a:r>
              <a:rPr lang="en-US" altLang="zh-TW" sz="2400" b="0">
                <a:solidFill>
                  <a:schemeClr val="tx1"/>
                </a:solidFill>
              </a:rPr>
              <a:t>y_pred = gs.best_estimator_.predict(X_test)</a:t>
            </a:r>
            <a:endParaRPr lang="zh-TW" altLang="en-US" sz="2400" b="0">
              <a:solidFill>
                <a:schemeClr val="tx1"/>
              </a:solidFill>
            </a:endParaRPr>
          </a:p>
          <a:p>
            <a:r>
              <a:rPr lang="en-US" altLang="zh-TW" sz="2400" b="0">
                <a:solidFill>
                  <a:schemeClr val="tx1"/>
                </a:solidFill>
              </a:rPr>
              <a:t>print(confusion_matrix(y_test, y_pred))</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 y_pred))</a:t>
            </a:r>
            <a:endParaRPr lang="zh-TW" altLang="en-US" sz="2400" b="0">
              <a:solidFill>
                <a:schemeClr val="tx1"/>
              </a:solidFill>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xmlns="" id="{9D7907C8-F803-40E4-8176-3A9E01CCE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50" y="800100"/>
            <a:ext cx="7099300" cy="5257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D915DD0-FEAA-4C67-BED2-AB3004B61F76}"/>
              </a:ext>
            </a:extLst>
          </p:cNvPr>
          <p:cNvSpPr>
            <a:spLocks noGrp="1"/>
          </p:cNvSpPr>
          <p:nvPr>
            <p:ph idx="1"/>
          </p:nvPr>
        </p:nvSpPr>
        <p:spPr>
          <a:xfrm>
            <a:off x="331788" y="549275"/>
            <a:ext cx="8264525" cy="5400675"/>
          </a:xfrm>
        </p:spPr>
        <p:txBody>
          <a:bodyPr/>
          <a:lstStyle/>
          <a:p>
            <a:r>
              <a:rPr lang="zh-TW" altLang="en-US"/>
              <a:t>範例</a:t>
            </a:r>
            <a:r>
              <a:rPr lang="en-US" altLang="zh-TW"/>
              <a:t>14-21</a:t>
            </a:r>
            <a:r>
              <a:rPr lang="zh-TW" altLang="en-US"/>
              <a:t>  向下取樣的抽樣做法說明</a:t>
            </a:r>
            <a:endParaRPr lang="en-US" altLang="zh-TW"/>
          </a:p>
          <a:p>
            <a:pPr lvl="2"/>
            <a:r>
              <a:rPr lang="zh-TW" altLang="en-US"/>
              <a:t>程式碼</a:t>
            </a:r>
          </a:p>
        </p:txBody>
      </p:sp>
      <p:sp>
        <p:nvSpPr>
          <p:cNvPr id="28675" name="矩形 3">
            <a:extLst>
              <a:ext uri="{FF2B5EF4-FFF2-40B4-BE49-F238E27FC236}">
                <a16:creationId xmlns:a16="http://schemas.microsoft.com/office/drawing/2014/main" xmlns="" id="{6E97EBE0-5E70-4FCF-A971-7E9C285D1AB4}"/>
              </a:ext>
            </a:extLst>
          </p:cNvPr>
          <p:cNvSpPr>
            <a:spLocks noChangeArrowheads="1"/>
          </p:cNvSpPr>
          <p:nvPr/>
        </p:nvSpPr>
        <p:spPr bwMode="auto">
          <a:xfrm>
            <a:off x="227013" y="1484313"/>
            <a:ext cx="8640762" cy="39846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imblearn.under_sampling import RandomUnderSampler</a:t>
            </a:r>
            <a:endParaRPr lang="zh-TW" altLang="en-US" sz="2400" b="0">
              <a:solidFill>
                <a:schemeClr val="tx1"/>
              </a:solidFill>
            </a:endParaRPr>
          </a:p>
          <a:p>
            <a:r>
              <a:rPr lang="en-US" altLang="zh-TW" sz="2400" b="0">
                <a:solidFill>
                  <a:schemeClr val="tx1"/>
                </a:solidFill>
              </a:rPr>
              <a:t>rus = RandomUnderSampler()</a:t>
            </a:r>
            <a:endParaRPr lang="zh-TW" altLang="en-US" sz="2400" b="0">
              <a:solidFill>
                <a:schemeClr val="tx1"/>
              </a:solidFill>
            </a:endParaRPr>
          </a:p>
          <a:p>
            <a:r>
              <a:rPr lang="en-US" altLang="zh-TW" sz="2400" b="0">
                <a:solidFill>
                  <a:schemeClr val="tx1"/>
                </a:solidFill>
              </a:rPr>
              <a:t>X_train_resample, y_train_resample = rus.fit_sample(X_train, y_train)</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原資料的總個數</a:t>
            </a:r>
            <a:r>
              <a:rPr lang="en-US" altLang="zh-TW" sz="2400" b="0">
                <a:solidFill>
                  <a:schemeClr val="tx1"/>
                </a:solidFill>
              </a:rPr>
              <a:t>',X_train.shape[0])</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原本目標值</a:t>
            </a:r>
            <a:r>
              <a:rPr lang="en-US" altLang="zh-TW" sz="2400" b="0">
                <a:solidFill>
                  <a:schemeClr val="tx1"/>
                </a:solidFill>
              </a:rPr>
              <a:t>1</a:t>
            </a:r>
            <a:r>
              <a:rPr lang="zh-TW" altLang="en-US" sz="2400" b="0">
                <a:solidFill>
                  <a:schemeClr val="tx1"/>
                </a:solidFill>
              </a:rPr>
              <a:t>與</a:t>
            </a:r>
            <a:r>
              <a:rPr lang="en-US" altLang="zh-TW" sz="2400" b="0">
                <a:solidFill>
                  <a:schemeClr val="tx1"/>
                </a:solidFill>
              </a:rPr>
              <a:t>0</a:t>
            </a:r>
            <a:r>
              <a:rPr lang="zh-TW" altLang="en-US" sz="2400" b="0">
                <a:solidFill>
                  <a:schemeClr val="tx1"/>
                </a:solidFill>
              </a:rPr>
              <a:t>的個數</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print(pd.Series(y_train).value_counts())</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向下取樣後的總個數</a:t>
            </a:r>
            <a:r>
              <a:rPr lang="en-US" altLang="zh-TW" sz="2400" b="0">
                <a:solidFill>
                  <a:schemeClr val="tx1"/>
                </a:solidFill>
              </a:rPr>
              <a:t>',X_train_resample.shape[0])</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向下取樣後的目標值</a:t>
            </a:r>
            <a:r>
              <a:rPr lang="en-US" altLang="zh-TW" sz="2400" b="0">
                <a:solidFill>
                  <a:schemeClr val="tx1"/>
                </a:solidFill>
              </a:rPr>
              <a:t>1</a:t>
            </a:r>
            <a:r>
              <a:rPr lang="zh-TW" altLang="en-US" sz="2400" b="0">
                <a:solidFill>
                  <a:schemeClr val="tx1"/>
                </a:solidFill>
              </a:rPr>
              <a:t>與</a:t>
            </a:r>
            <a:r>
              <a:rPr lang="en-US" altLang="zh-TW" sz="2400" b="0">
                <a:solidFill>
                  <a:schemeClr val="tx1"/>
                </a:solidFill>
              </a:rPr>
              <a:t>0</a:t>
            </a:r>
            <a:r>
              <a:rPr lang="zh-TW" altLang="en-US" sz="2400" b="0">
                <a:solidFill>
                  <a:schemeClr val="tx1"/>
                </a:solidFill>
              </a:rPr>
              <a:t>的個數</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print(pd.Series(y_train_resample).value_counts())</a:t>
            </a:r>
            <a:endParaRPr lang="zh-TW" altLang="en-US" sz="2400" b="0">
              <a:solidFill>
                <a:schemeClr val="tx1"/>
              </a:solidFill>
            </a:endParaRP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xmlns="" id="{8A0BC007-BEBF-4B8A-825A-A20DDD6B7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341438"/>
            <a:ext cx="4105275" cy="4175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61733A0-6B9A-4CD9-8CF5-87A928B9ACEC}"/>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14-22</a:t>
            </a:r>
            <a:r>
              <a:rPr lang="zh-TW" altLang="en-US" dirty="0"/>
              <a:t>  將向下取樣函數放入預測器裡</a:t>
            </a:r>
            <a:endParaRPr lang="en-US" altLang="zh-TW" dirty="0"/>
          </a:p>
          <a:p>
            <a:pPr lvl="1">
              <a:defRPr/>
            </a:pPr>
            <a:r>
              <a:rPr lang="zh-TW" altLang="en-US" dirty="0"/>
              <a:t>程式碼</a:t>
            </a:r>
          </a:p>
        </p:txBody>
      </p:sp>
      <p:sp>
        <p:nvSpPr>
          <p:cNvPr id="30723" name="矩形 3">
            <a:extLst>
              <a:ext uri="{FF2B5EF4-FFF2-40B4-BE49-F238E27FC236}">
                <a16:creationId xmlns:a16="http://schemas.microsoft.com/office/drawing/2014/main" xmlns="" id="{000D12C5-B6C5-4ED1-BE5A-F25FB3021FFD}"/>
              </a:ext>
            </a:extLst>
          </p:cNvPr>
          <p:cNvSpPr>
            <a:spLocks noChangeArrowheads="1"/>
          </p:cNvSpPr>
          <p:nvPr/>
        </p:nvSpPr>
        <p:spPr bwMode="auto">
          <a:xfrm>
            <a:off x="227013" y="1484313"/>
            <a:ext cx="8640762" cy="5092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a:t>
            </a:r>
            <a:r>
              <a:rPr lang="zh-TW" altLang="en-US" sz="2400" b="0">
                <a:solidFill>
                  <a:schemeClr val="tx1"/>
                </a:solidFill>
              </a:rPr>
              <a:t> 將 </a:t>
            </a:r>
            <a:r>
              <a:rPr lang="en-US" altLang="zh-TW" sz="2400" b="0">
                <a:solidFill>
                  <a:schemeClr val="tx1"/>
                </a:solidFill>
              </a:rPr>
              <a:t>Pipeline </a:t>
            </a:r>
            <a:r>
              <a:rPr lang="zh-TW" altLang="en-US" sz="2400" b="0">
                <a:solidFill>
                  <a:schemeClr val="tx1"/>
                </a:solidFill>
              </a:rPr>
              <a:t>重新命名為 </a:t>
            </a:r>
            <a:r>
              <a:rPr lang="en-US" altLang="zh-TW" sz="2400" b="0">
                <a:solidFill>
                  <a:schemeClr val="tx1"/>
                </a:solidFill>
              </a:rPr>
              <a:t>Pipeline_im</a:t>
            </a:r>
            <a:endParaRPr lang="zh-TW" altLang="en-US" sz="2400" b="0">
              <a:solidFill>
                <a:schemeClr val="tx1"/>
              </a:solidFill>
            </a:endParaRPr>
          </a:p>
          <a:p>
            <a:r>
              <a:rPr lang="en-US" altLang="zh-TW" sz="2400" b="0">
                <a:solidFill>
                  <a:schemeClr val="tx1"/>
                </a:solidFill>
              </a:rPr>
              <a:t>from imblearn.pipeline import Pipeline as Pipeline_im</a:t>
            </a:r>
            <a:endParaRPr lang="zh-TW" altLang="en-US" sz="2400" b="0">
              <a:solidFill>
                <a:schemeClr val="tx1"/>
              </a:solidFill>
            </a:endParaRPr>
          </a:p>
          <a:p>
            <a:r>
              <a:rPr lang="en-US" altLang="zh-TW" sz="2400" b="0">
                <a:solidFill>
                  <a:schemeClr val="tx1"/>
                </a:solidFill>
              </a:rPr>
              <a:t>model_pl = Pipeline_im([</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('preprocess', data_pl),</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('resample', RandomUnderSampler()),</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('model', LogisticRegression())</a:t>
            </a:r>
            <a:endParaRPr lang="zh-TW" altLang="en-US" sz="2400" b="0">
              <a:solidFill>
                <a:schemeClr val="tx1"/>
              </a:solidFill>
            </a:endParaRPr>
          </a:p>
          <a:p>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param_grid = {'model':[LogisticRegression(), SVC(),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KNeighborsClassifier(), DecisionTreeClassifier(max_depth=10)]}</a:t>
            </a:r>
            <a:endParaRPr lang="zh-TW" altLang="en-US" sz="2400" b="0">
              <a:solidFill>
                <a:schemeClr val="tx1"/>
              </a:solidFill>
            </a:endParaRPr>
          </a:p>
          <a:p>
            <a:r>
              <a:rPr lang="en-US" altLang="zh-TW" sz="2400" b="0">
                <a:solidFill>
                  <a:schemeClr val="tx1"/>
                </a:solidFill>
              </a:rPr>
              <a:t>gs = GridSearchCV(model_pl, param_grid=param_grid,</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cv=5, return_train_score=True)</a:t>
            </a:r>
            <a:endParaRPr lang="zh-TW" altLang="en-US" sz="2400" b="0">
              <a:solidFill>
                <a:schemeClr val="tx1"/>
              </a:solidFill>
            </a:endParaRPr>
          </a:p>
          <a:p>
            <a:r>
              <a:rPr lang="en-US" altLang="zh-TW" sz="2400" b="0">
                <a:solidFill>
                  <a:schemeClr val="tx1"/>
                </a:solidFill>
              </a:rPr>
              <a:t>gs.fit(X_train, y_train)</a:t>
            </a:r>
            <a:endParaRPr lang="zh-TW" altLang="en-US" sz="2400" b="0">
              <a:solidFill>
                <a:schemeClr val="tx1"/>
              </a:solidFill>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2F52EE36-2DD7-4431-AA8A-65FBC75988BD}"/>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14-22</a:t>
            </a:r>
            <a:r>
              <a:rPr lang="zh-TW" altLang="en-US" dirty="0"/>
              <a:t>  將向下取樣函數放入預測器裡</a:t>
            </a:r>
            <a:endParaRPr lang="en-US" altLang="zh-TW" dirty="0"/>
          </a:p>
          <a:p>
            <a:pPr lvl="1">
              <a:defRPr/>
            </a:pPr>
            <a:r>
              <a:rPr lang="zh-TW" altLang="en-US" dirty="0"/>
              <a:t>承接上一頁</a:t>
            </a:r>
          </a:p>
        </p:txBody>
      </p:sp>
      <p:sp>
        <p:nvSpPr>
          <p:cNvPr id="31747" name="矩形 3">
            <a:extLst>
              <a:ext uri="{FF2B5EF4-FFF2-40B4-BE49-F238E27FC236}">
                <a16:creationId xmlns:a16="http://schemas.microsoft.com/office/drawing/2014/main" xmlns="" id="{924675EA-FB59-4475-AF75-81554AA0516F}"/>
              </a:ext>
            </a:extLst>
          </p:cNvPr>
          <p:cNvSpPr>
            <a:spLocks noChangeArrowheads="1"/>
          </p:cNvSpPr>
          <p:nvPr/>
        </p:nvSpPr>
        <p:spPr bwMode="auto">
          <a:xfrm>
            <a:off x="227013" y="1484313"/>
            <a:ext cx="8640762" cy="32464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score = gs.best_estimator_.score(X_test, y_test)</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最佳預測參數</a:t>
            </a:r>
            <a:r>
              <a:rPr lang="en-US" altLang="zh-TW" sz="2400" b="0">
                <a:solidFill>
                  <a:schemeClr val="tx1"/>
                </a:solidFill>
              </a:rPr>
              <a:t>', gs.best_params_)</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訓練集交叉驗證的最佳結果</a:t>
            </a:r>
            <a:r>
              <a:rPr lang="en-US" altLang="zh-TW" sz="2400" b="0">
                <a:solidFill>
                  <a:schemeClr val="tx1"/>
                </a:solidFill>
              </a:rPr>
              <a:t>', gs.best_score_.round(3))</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測試集的結果</a:t>
            </a:r>
            <a:r>
              <a:rPr lang="en-US" altLang="zh-TW" sz="2400" b="0">
                <a:solidFill>
                  <a:schemeClr val="tx1"/>
                </a:solidFill>
              </a:rPr>
              <a:t>', score.round(3))</a:t>
            </a:r>
            <a:endParaRPr lang="zh-TW" altLang="en-US" sz="2400" b="0">
              <a:solidFill>
                <a:schemeClr val="tx1"/>
              </a:solidFill>
            </a:endParaRPr>
          </a:p>
          <a:p>
            <a:r>
              <a:rPr lang="en-US" altLang="zh-TW" sz="2400" b="0">
                <a:solidFill>
                  <a:schemeClr val="tx1"/>
                </a:solidFill>
              </a:rPr>
              <a:t>y_pred = gs.best_estimator_.predict(X_test)</a:t>
            </a:r>
            <a:endParaRPr lang="zh-TW" altLang="en-US" sz="2400" b="0">
              <a:solidFill>
                <a:schemeClr val="tx1"/>
              </a:solidFill>
            </a:endParaRPr>
          </a:p>
          <a:p>
            <a:r>
              <a:rPr lang="en-US" altLang="zh-TW" sz="2400" b="0">
                <a:solidFill>
                  <a:schemeClr val="tx1"/>
                </a:solidFill>
              </a:rPr>
              <a:t>print(confusion_matrix(y_test, y_pred))</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 y_pred))</a:t>
            </a:r>
            <a:endParaRPr lang="zh-TW" altLang="en-US" sz="2400" b="0">
              <a:solidFill>
                <a:schemeClr val="tx1"/>
              </a:solidFill>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xmlns="" id="{9BB86685-6901-4C64-AA04-AA7230608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620713"/>
            <a:ext cx="623887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771" name="Picture 3">
            <a:extLst>
              <a:ext uri="{FF2B5EF4-FFF2-40B4-BE49-F238E27FC236}">
                <a16:creationId xmlns:a16="http://schemas.microsoft.com/office/drawing/2014/main" xmlns="" id="{A9B1FE47-AFAB-40BE-9AAD-FC6D31101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449638"/>
            <a:ext cx="6140450" cy="2603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5BC27F50-D055-4875-BC61-933A6B812028}"/>
              </a:ext>
            </a:extLst>
          </p:cNvPr>
          <p:cNvSpPr>
            <a:spLocks noGrp="1"/>
          </p:cNvSpPr>
          <p:nvPr>
            <p:ph idx="1"/>
          </p:nvPr>
        </p:nvSpPr>
        <p:spPr>
          <a:xfrm>
            <a:off x="331788" y="549275"/>
            <a:ext cx="8264525" cy="5400675"/>
          </a:xfrm>
        </p:spPr>
        <p:txBody>
          <a:bodyPr/>
          <a:lstStyle/>
          <a:p>
            <a:r>
              <a:rPr lang="zh-TW" altLang="en-US"/>
              <a:t>範例</a:t>
            </a:r>
            <a:r>
              <a:rPr lang="en-US" altLang="zh-TW"/>
              <a:t>14-23</a:t>
            </a:r>
            <a:r>
              <a:rPr lang="zh-TW" altLang="en-US"/>
              <a:t>  向上取樣的抽樣做法說明</a:t>
            </a:r>
            <a:endParaRPr lang="en-US" altLang="zh-TW"/>
          </a:p>
          <a:p>
            <a:pPr lvl="1"/>
            <a:r>
              <a:rPr lang="zh-TW" altLang="en-US"/>
              <a:t>程式碼</a:t>
            </a:r>
          </a:p>
        </p:txBody>
      </p:sp>
      <p:sp>
        <p:nvSpPr>
          <p:cNvPr id="33795" name="矩形 3">
            <a:extLst>
              <a:ext uri="{FF2B5EF4-FFF2-40B4-BE49-F238E27FC236}">
                <a16:creationId xmlns:a16="http://schemas.microsoft.com/office/drawing/2014/main" xmlns="" id="{14F2F151-884D-44B4-8B9F-5150992B4105}"/>
              </a:ext>
            </a:extLst>
          </p:cNvPr>
          <p:cNvSpPr>
            <a:spLocks noChangeArrowheads="1"/>
          </p:cNvSpPr>
          <p:nvPr/>
        </p:nvSpPr>
        <p:spPr bwMode="auto">
          <a:xfrm>
            <a:off x="227013" y="1484313"/>
            <a:ext cx="6577012"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imblearn.over_sampling import SMOTE</a:t>
            </a:r>
            <a:endParaRPr lang="zh-TW" altLang="en-US" sz="2400" b="0">
              <a:solidFill>
                <a:schemeClr val="tx1"/>
              </a:solidFill>
            </a:endParaRPr>
          </a:p>
          <a:p>
            <a:r>
              <a:rPr lang="en-US" altLang="zh-TW" sz="2400" b="0">
                <a:solidFill>
                  <a:schemeClr val="tx1"/>
                </a:solidFill>
              </a:rPr>
              <a:t>smt = SMOTE()</a:t>
            </a:r>
            <a:endParaRPr lang="zh-TW" altLang="en-US" sz="2400" b="0">
              <a:solidFill>
                <a:schemeClr val="tx1"/>
              </a:solidFill>
            </a:endParaRPr>
          </a:p>
          <a:p>
            <a:r>
              <a:rPr lang="en-US" altLang="zh-TW" sz="2400" b="0">
                <a:solidFill>
                  <a:schemeClr val="tx1"/>
                </a:solidFill>
              </a:rPr>
              <a:t>X_train_upsample, y_train_upsample = smt.fit_sample(data_pl.fit_</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transform(X_train), y_train)</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原資料的總個數</a:t>
            </a:r>
            <a:r>
              <a:rPr lang="en-US" altLang="zh-TW" sz="2400" b="0">
                <a:solidFill>
                  <a:schemeClr val="tx1"/>
                </a:solidFill>
              </a:rPr>
              <a:t>',X_train.shape[0])</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原本目標值</a:t>
            </a:r>
            <a:r>
              <a:rPr lang="en-US" altLang="zh-TW" sz="2400" b="0">
                <a:solidFill>
                  <a:schemeClr val="tx1"/>
                </a:solidFill>
              </a:rPr>
              <a:t>1</a:t>
            </a:r>
            <a:r>
              <a:rPr lang="zh-TW" altLang="en-US" sz="2400" b="0">
                <a:solidFill>
                  <a:schemeClr val="tx1"/>
                </a:solidFill>
              </a:rPr>
              <a:t>與</a:t>
            </a:r>
            <a:r>
              <a:rPr lang="en-US" altLang="zh-TW" sz="2400" b="0">
                <a:solidFill>
                  <a:schemeClr val="tx1"/>
                </a:solidFill>
              </a:rPr>
              <a:t>0</a:t>
            </a:r>
            <a:r>
              <a:rPr lang="zh-TW" altLang="en-US" sz="2400" b="0">
                <a:solidFill>
                  <a:schemeClr val="tx1"/>
                </a:solidFill>
              </a:rPr>
              <a:t>的個數</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print(pd.Series(y_train).value_counts())</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向上取樣後的總個數</a:t>
            </a:r>
            <a:r>
              <a:rPr lang="en-US" altLang="zh-TW" sz="2400" b="0">
                <a:solidFill>
                  <a:schemeClr val="tx1"/>
                </a:solidFill>
              </a:rPr>
              <a:t>',X_train_upsample.shape[0])</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向上取樣後的目標值</a:t>
            </a:r>
            <a:r>
              <a:rPr lang="en-US" altLang="zh-TW" sz="2400" b="0">
                <a:solidFill>
                  <a:schemeClr val="tx1"/>
                </a:solidFill>
              </a:rPr>
              <a:t>1</a:t>
            </a:r>
            <a:r>
              <a:rPr lang="zh-TW" altLang="en-US" sz="2400" b="0">
                <a:solidFill>
                  <a:schemeClr val="tx1"/>
                </a:solidFill>
              </a:rPr>
              <a:t>與</a:t>
            </a:r>
            <a:r>
              <a:rPr lang="en-US" altLang="zh-TW" sz="2400" b="0">
                <a:solidFill>
                  <a:schemeClr val="tx1"/>
                </a:solidFill>
              </a:rPr>
              <a:t>0</a:t>
            </a:r>
            <a:r>
              <a:rPr lang="zh-TW" altLang="en-US" sz="2400" b="0">
                <a:solidFill>
                  <a:schemeClr val="tx1"/>
                </a:solidFill>
              </a:rPr>
              <a:t>的個數</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print(pd.Series(y_train_upsample).value_counts())</a:t>
            </a:r>
            <a:endParaRPr lang="zh-TW" altLang="en-US" sz="2400" b="0">
              <a:solidFill>
                <a:schemeClr val="tx1"/>
              </a:solidFill>
            </a:endParaRPr>
          </a:p>
        </p:txBody>
      </p:sp>
      <p:pic>
        <p:nvPicPr>
          <p:cNvPr id="33796" name="Picture 2">
            <a:extLst>
              <a:ext uri="{FF2B5EF4-FFF2-40B4-BE49-F238E27FC236}">
                <a16:creationId xmlns:a16="http://schemas.microsoft.com/office/drawing/2014/main" xmlns="" id="{019C7E9C-20C3-40EC-9B2B-C3AB50780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925" y="1484313"/>
            <a:ext cx="2667000" cy="2724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0753ACE-4DA8-4002-B3FD-BDC3674D26AF}"/>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14-24</a:t>
            </a:r>
            <a:r>
              <a:rPr lang="zh-TW" altLang="en-US" dirty="0"/>
              <a:t>  最常犯的向上取樣錯誤</a:t>
            </a:r>
            <a:endParaRPr lang="en-US" altLang="zh-TW" dirty="0"/>
          </a:p>
          <a:p>
            <a:pPr lvl="1">
              <a:defRPr/>
            </a:pPr>
            <a:r>
              <a:rPr lang="zh-TW" altLang="en-US" dirty="0"/>
              <a:t>程式碼</a:t>
            </a:r>
          </a:p>
        </p:txBody>
      </p:sp>
      <p:sp>
        <p:nvSpPr>
          <p:cNvPr id="34819" name="矩形 3">
            <a:extLst>
              <a:ext uri="{FF2B5EF4-FFF2-40B4-BE49-F238E27FC236}">
                <a16:creationId xmlns:a16="http://schemas.microsoft.com/office/drawing/2014/main" xmlns="" id="{E537A911-49B8-4853-985B-686832D16E8A}"/>
              </a:ext>
            </a:extLst>
          </p:cNvPr>
          <p:cNvSpPr>
            <a:spLocks noChangeArrowheads="1"/>
          </p:cNvSpPr>
          <p:nvPr/>
        </p:nvSpPr>
        <p:spPr bwMode="auto">
          <a:xfrm>
            <a:off x="227013" y="1484313"/>
            <a:ext cx="8640762" cy="5092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X_upsample, y_upsample = smt.fit_sample(data_pl.fit_transform(X), y)</a:t>
            </a:r>
            <a:endParaRPr lang="zh-TW" altLang="en-US" sz="2400" b="0">
              <a:solidFill>
                <a:schemeClr val="tx1"/>
              </a:solidFill>
            </a:endParaRPr>
          </a:p>
          <a:p>
            <a:r>
              <a:rPr lang="en-US" altLang="zh-TW" sz="2400" b="0">
                <a:solidFill>
                  <a:schemeClr val="tx1"/>
                </a:solidFill>
              </a:rPr>
              <a:t>X_train_up, X_test_up, y_train_up, y_test_up = train_test_split(X_upsample,</a:t>
            </a:r>
            <a:r>
              <a:rPr lang="zh-TW" altLang="en-US" sz="2400" b="0">
                <a:solidFill>
                  <a:schemeClr val="tx1"/>
                </a:solidFill>
              </a:rPr>
              <a:t> </a:t>
            </a:r>
          </a:p>
          <a:p>
            <a:r>
              <a:rPr lang="zh-TW" altLang="en-US" sz="2400" b="0">
                <a:solidFill>
                  <a:schemeClr val="tx1"/>
                </a:solidFill>
              </a:rPr>
              <a:t>                                       </a:t>
            </a:r>
            <a:r>
              <a:rPr lang="en-US" altLang="zh-TW" sz="2400" b="0">
                <a:solidFill>
                  <a:schemeClr val="tx1"/>
                </a:solidFill>
              </a:rPr>
              <a:t>y_upsample, test_size=0.3)</a:t>
            </a:r>
            <a:endParaRPr lang="zh-TW" altLang="en-US" sz="2400" b="0">
              <a:solidFill>
                <a:schemeClr val="tx1"/>
              </a:solidFill>
            </a:endParaRPr>
          </a:p>
          <a:p>
            <a:r>
              <a:rPr lang="en-US" altLang="zh-TW" sz="2400" b="0">
                <a:solidFill>
                  <a:schemeClr val="tx1"/>
                </a:solidFill>
              </a:rPr>
              <a:t>np.random.seed(42)</a:t>
            </a:r>
            <a:endParaRPr lang="zh-TW" altLang="en-US" sz="2400" b="0">
              <a:solidFill>
                <a:schemeClr val="tx1"/>
              </a:solidFill>
            </a:endParaRPr>
          </a:p>
          <a:p>
            <a:r>
              <a:rPr lang="en-US" altLang="zh-TW" sz="2400" b="0">
                <a:solidFill>
                  <a:schemeClr val="tx1"/>
                </a:solidFill>
              </a:rPr>
              <a:t>lr = LogisticRegression()</a:t>
            </a:r>
            <a:endParaRPr lang="zh-TW" altLang="en-US" sz="2400" b="0">
              <a:solidFill>
                <a:schemeClr val="tx1"/>
              </a:solidFill>
            </a:endParaRPr>
          </a:p>
          <a:p>
            <a:r>
              <a:rPr lang="en-US" altLang="zh-TW" sz="2400" b="0">
                <a:solidFill>
                  <a:schemeClr val="tx1"/>
                </a:solidFill>
              </a:rPr>
              <a:t>lr.fit(X_train_up, y_train_up)</a:t>
            </a:r>
            <a:endParaRPr lang="zh-TW" altLang="en-US" sz="2400" b="0">
              <a:solidFill>
                <a:schemeClr val="tx1"/>
              </a:solidFill>
            </a:endParaRPr>
          </a:p>
          <a:p>
            <a:r>
              <a:rPr lang="en-US" altLang="zh-TW" sz="2400" b="0">
                <a:solidFill>
                  <a:schemeClr val="tx1"/>
                </a:solidFill>
              </a:rPr>
              <a:t>y_pred_up = lr.predict(X_test_up)</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正確率</a:t>
            </a:r>
            <a:r>
              <a:rPr lang="en-US" altLang="zh-TW" sz="2400" b="0">
                <a:solidFill>
                  <a:schemeClr val="tx1"/>
                </a:solidFill>
              </a:rPr>
              <a:t>')</a:t>
            </a:r>
          </a:p>
          <a:p>
            <a:r>
              <a:rPr lang="en-US" altLang="zh-TW" sz="2400" b="0">
                <a:solidFill>
                  <a:schemeClr val="tx1"/>
                </a:solidFill>
              </a:rPr>
              <a:t>print(accuracy_score(y_test_up, y_pred_up))</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混亂矩陣</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print(confusion_matrix(y_test_up, y_pred_up))</a:t>
            </a:r>
            <a:endParaRPr lang="zh-TW" altLang="en-US" sz="2400" b="0">
              <a:solidFill>
                <a:schemeClr val="tx1"/>
              </a:solidFill>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a:extLst>
              <a:ext uri="{FF2B5EF4-FFF2-40B4-BE49-F238E27FC236}">
                <a16:creationId xmlns:a16="http://schemas.microsoft.com/office/drawing/2014/main" xmlns="" id="{5F0070A5-80D2-4610-BE3B-F6E9E76B8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728663"/>
            <a:ext cx="8505825" cy="5400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3337291-0FC4-4BD9-B1FA-0BCA1AECF2AD}"/>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14-24</a:t>
            </a:r>
            <a:r>
              <a:rPr lang="zh-TW" altLang="en-US" dirty="0"/>
              <a:t>  最常犯的向上取樣錯誤</a:t>
            </a:r>
            <a:endParaRPr lang="en-US" altLang="zh-TW" dirty="0"/>
          </a:p>
          <a:p>
            <a:pPr lvl="1">
              <a:defRPr/>
            </a:pPr>
            <a:r>
              <a:rPr lang="zh-TW" altLang="en-US" dirty="0"/>
              <a:t>承接上一頁</a:t>
            </a:r>
          </a:p>
        </p:txBody>
      </p:sp>
      <p:sp>
        <p:nvSpPr>
          <p:cNvPr id="35843" name="矩形 3">
            <a:extLst>
              <a:ext uri="{FF2B5EF4-FFF2-40B4-BE49-F238E27FC236}">
                <a16:creationId xmlns:a16="http://schemas.microsoft.com/office/drawing/2014/main" xmlns="" id="{C8A494D3-34CD-4BA4-905A-25ECE6BC718A}"/>
              </a:ext>
            </a:extLst>
          </p:cNvPr>
          <p:cNvSpPr>
            <a:spLocks noChangeArrowheads="1"/>
          </p:cNvSpPr>
          <p:nvPr/>
        </p:nvSpPr>
        <p:spPr bwMode="auto">
          <a:xfrm>
            <a:off x="227013" y="1484313"/>
            <a:ext cx="8640762" cy="10302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print(classification_report(y_test_up, y_pred_up))</a:t>
            </a:r>
            <a:endParaRPr lang="zh-TW" altLang="en-US" sz="2400" b="0">
              <a:solidFill>
                <a:schemeClr val="tx1"/>
              </a:solidFill>
            </a:endParaRPr>
          </a:p>
        </p:txBody>
      </p:sp>
      <p:pic>
        <p:nvPicPr>
          <p:cNvPr id="35844" name="Picture 2">
            <a:extLst>
              <a:ext uri="{FF2B5EF4-FFF2-40B4-BE49-F238E27FC236}">
                <a16:creationId xmlns:a16="http://schemas.microsoft.com/office/drawing/2014/main" xmlns="" id="{DEB9CE04-C15A-4C1C-B6E7-B1B5D2924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963" y="2514600"/>
            <a:ext cx="5665787" cy="3916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163BD7F-9A5C-44CE-B6E0-404D0BAE7326}"/>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14-25</a:t>
            </a:r>
            <a:r>
              <a:rPr lang="zh-TW" altLang="en-US" dirty="0"/>
              <a:t>  向上取樣的正確作法</a:t>
            </a:r>
            <a:endParaRPr lang="en-US" altLang="zh-TW" dirty="0"/>
          </a:p>
          <a:p>
            <a:pPr lvl="1">
              <a:defRPr/>
            </a:pPr>
            <a:r>
              <a:rPr lang="zh-TW" altLang="en-US" dirty="0"/>
              <a:t>程式碼</a:t>
            </a:r>
          </a:p>
        </p:txBody>
      </p:sp>
      <p:sp>
        <p:nvSpPr>
          <p:cNvPr id="36867" name="矩形 3">
            <a:extLst>
              <a:ext uri="{FF2B5EF4-FFF2-40B4-BE49-F238E27FC236}">
                <a16:creationId xmlns:a16="http://schemas.microsoft.com/office/drawing/2014/main" xmlns="" id="{A41536F5-3254-45FE-A2D8-C2B10624E3C1}"/>
              </a:ext>
            </a:extLst>
          </p:cNvPr>
          <p:cNvSpPr>
            <a:spLocks noChangeArrowheads="1"/>
          </p:cNvSpPr>
          <p:nvPr/>
        </p:nvSpPr>
        <p:spPr bwMode="auto">
          <a:xfrm>
            <a:off x="227013" y="1484313"/>
            <a:ext cx="8640762" cy="47228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model_pl = Pipeline_im([</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('preprocess', data_pl),</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('resample', SMOTE()),</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('model', LogisticRegression())</a:t>
            </a:r>
            <a:endParaRPr lang="zh-TW" altLang="en-US" sz="2400" b="0">
              <a:solidFill>
                <a:schemeClr val="tx1"/>
              </a:solidFill>
            </a:endParaRPr>
          </a:p>
          <a:p>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param_grid = {'model':[LogisticRegression(), SVC(),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KNeighborsClassifier(), DecisionTreeClassifier()]}</a:t>
            </a:r>
            <a:endParaRPr lang="zh-TW" altLang="en-US" sz="2400" b="0">
              <a:solidFill>
                <a:schemeClr val="tx1"/>
              </a:solidFill>
            </a:endParaRPr>
          </a:p>
          <a:p>
            <a:r>
              <a:rPr lang="en-US" altLang="zh-TW" sz="2400" b="0">
                <a:solidFill>
                  <a:schemeClr val="tx1"/>
                </a:solidFill>
              </a:rPr>
              <a:t>np.random.seed(42)</a:t>
            </a:r>
            <a:endParaRPr lang="zh-TW" altLang="en-US" sz="2400" b="0">
              <a:solidFill>
                <a:schemeClr val="tx1"/>
              </a:solidFill>
            </a:endParaRPr>
          </a:p>
          <a:p>
            <a:r>
              <a:rPr lang="en-US" altLang="zh-TW" sz="2400" b="0">
                <a:solidFill>
                  <a:schemeClr val="tx1"/>
                </a:solidFill>
              </a:rPr>
              <a:t>gs = GridSearchCV(model_pl, param_grid=param_grid,</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cv=5, return_train_score=True)</a:t>
            </a:r>
            <a:endParaRPr lang="zh-TW" altLang="en-US" sz="2400" b="0">
              <a:solidFill>
                <a:schemeClr val="tx1"/>
              </a:solidFill>
            </a:endParaRPr>
          </a:p>
          <a:p>
            <a:r>
              <a:rPr lang="en-US" altLang="zh-TW" sz="2400" b="0">
                <a:solidFill>
                  <a:schemeClr val="tx1"/>
                </a:solidFill>
              </a:rPr>
              <a:t>gs.fit(X_train, y_train)</a:t>
            </a:r>
            <a:endParaRPr lang="zh-TW" altLang="en-US" sz="2400" b="0">
              <a:solidFill>
                <a:schemeClr val="tx1"/>
              </a:solidFill>
            </a:endParaRPr>
          </a:p>
          <a:p>
            <a:r>
              <a:rPr lang="en-US" altLang="zh-TW" sz="2400" b="0">
                <a:solidFill>
                  <a:schemeClr val="tx1"/>
                </a:solidFill>
              </a:rPr>
              <a:t>score = gs.best_estimator_.score(X_test, y_test)</a:t>
            </a:r>
            <a:endParaRPr lang="zh-TW" altLang="en-US" sz="2400" b="0">
              <a:solidFill>
                <a:schemeClr val="tx1"/>
              </a:solidFill>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47852C7-51D2-4EC6-9903-A364BFD5CBCB}"/>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14-25</a:t>
            </a:r>
            <a:r>
              <a:rPr lang="zh-TW" altLang="en-US" dirty="0"/>
              <a:t>  向上取樣的正確作法</a:t>
            </a:r>
            <a:endParaRPr lang="en-US" altLang="zh-TW" dirty="0"/>
          </a:p>
          <a:p>
            <a:pPr lvl="1">
              <a:defRPr/>
            </a:pPr>
            <a:r>
              <a:rPr lang="zh-TW" altLang="en-US" dirty="0"/>
              <a:t>承接上一頁</a:t>
            </a:r>
          </a:p>
        </p:txBody>
      </p:sp>
      <p:sp>
        <p:nvSpPr>
          <p:cNvPr id="37891" name="矩形 3">
            <a:extLst>
              <a:ext uri="{FF2B5EF4-FFF2-40B4-BE49-F238E27FC236}">
                <a16:creationId xmlns:a16="http://schemas.microsoft.com/office/drawing/2014/main" xmlns="" id="{279F207C-65E2-4F20-8E7C-4BAE8B27B217}"/>
              </a:ext>
            </a:extLst>
          </p:cNvPr>
          <p:cNvSpPr>
            <a:spLocks noChangeArrowheads="1"/>
          </p:cNvSpPr>
          <p:nvPr/>
        </p:nvSpPr>
        <p:spPr bwMode="auto">
          <a:xfrm>
            <a:off x="227013" y="1484313"/>
            <a:ext cx="8640762" cy="28765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print('</a:t>
            </a:r>
            <a:r>
              <a:rPr lang="zh-TW" altLang="en-US" sz="2400" b="0">
                <a:solidFill>
                  <a:schemeClr val="tx1"/>
                </a:solidFill>
              </a:rPr>
              <a:t>最佳預測參數</a:t>
            </a:r>
            <a:r>
              <a:rPr lang="en-US" altLang="zh-TW" sz="2400" b="0">
                <a:solidFill>
                  <a:schemeClr val="tx1"/>
                </a:solidFill>
              </a:rPr>
              <a:t>', gs.best_params_)</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訓練集交叉驗證的最佳結果</a:t>
            </a:r>
            <a:r>
              <a:rPr lang="en-US" altLang="zh-TW" sz="2400" b="0">
                <a:solidFill>
                  <a:schemeClr val="tx1"/>
                </a:solidFill>
              </a:rPr>
              <a:t>', gs.best_score_.round(3))</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測試集的結果</a:t>
            </a:r>
            <a:r>
              <a:rPr lang="en-US" altLang="zh-TW" sz="2400" b="0">
                <a:solidFill>
                  <a:schemeClr val="tx1"/>
                </a:solidFill>
              </a:rPr>
              <a:t>', score.round(3))</a:t>
            </a:r>
            <a:endParaRPr lang="zh-TW" altLang="en-US" sz="2400" b="0">
              <a:solidFill>
                <a:schemeClr val="tx1"/>
              </a:solidFill>
            </a:endParaRPr>
          </a:p>
          <a:p>
            <a:r>
              <a:rPr lang="en-US" altLang="zh-TW" sz="2400" b="0">
                <a:solidFill>
                  <a:schemeClr val="tx1"/>
                </a:solidFill>
              </a:rPr>
              <a:t>y_pred = gs.best_estimator_.predict(X_test)</a:t>
            </a:r>
            <a:endParaRPr lang="zh-TW" altLang="en-US" sz="2400" b="0">
              <a:solidFill>
                <a:schemeClr val="tx1"/>
              </a:solidFill>
            </a:endParaRPr>
          </a:p>
          <a:p>
            <a:r>
              <a:rPr lang="en-US" altLang="zh-TW" sz="2400" b="0">
                <a:solidFill>
                  <a:schemeClr val="tx1"/>
                </a:solidFill>
              </a:rPr>
              <a:t>print(confusion_matrix(y_test, y_pred))</a:t>
            </a:r>
            <a:endParaRPr lang="zh-TW" altLang="en-US" sz="2400" b="0">
              <a:solidFill>
                <a:schemeClr val="tx1"/>
              </a:solidFill>
            </a:endParaRPr>
          </a:p>
          <a:p>
            <a:r>
              <a:rPr lang="en-US" altLang="zh-TW" sz="2400" b="0">
                <a:solidFill>
                  <a:schemeClr val="tx1"/>
                </a:solidFill>
              </a:rPr>
              <a:t>print('</a:t>
            </a:r>
            <a:r>
              <a:rPr lang="zh-TW" altLang="en-US" sz="2400" b="0">
                <a:solidFill>
                  <a:schemeClr val="tx1"/>
                </a:solidFill>
              </a:rPr>
              <a:t>綜合報告</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print(classification_report(y_test, y_pred))</a:t>
            </a:r>
            <a:endParaRPr lang="zh-TW" altLang="en-US" sz="2400" b="0">
              <a:solidFill>
                <a:schemeClr val="tx1"/>
              </a:solidFill>
            </a:endParaRP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xmlns="" id="{95675677-1AA4-4123-884C-A96412C45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92150"/>
            <a:ext cx="6248400" cy="2486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8915" name="Picture 3">
            <a:extLst>
              <a:ext uri="{FF2B5EF4-FFF2-40B4-BE49-F238E27FC236}">
                <a16:creationId xmlns:a16="http://schemas.microsoft.com/office/drawing/2014/main" xmlns="" id="{AA346941-04FE-45C1-92A9-10549655E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3465513"/>
            <a:ext cx="6159500" cy="27574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235A8949-65DD-47D8-8195-D59F9CA1B115}"/>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14-26</a:t>
            </a:r>
            <a:r>
              <a:rPr lang="zh-TW" altLang="en-US" dirty="0"/>
              <a:t>  </a:t>
            </a:r>
            <a:r>
              <a:rPr lang="en-US" altLang="zh-TW" dirty="0"/>
              <a:t>ROC</a:t>
            </a:r>
            <a:r>
              <a:rPr lang="zh-TW" altLang="en-US" dirty="0"/>
              <a:t>圖</a:t>
            </a:r>
          </a:p>
          <a:p>
            <a:pPr>
              <a:defRPr/>
            </a:pPr>
            <a:r>
              <a:rPr lang="zh-TW" altLang="en-US" sz="2400" b="0" dirty="0"/>
              <a:t>（提示：</a:t>
            </a:r>
            <a:r>
              <a:rPr lang="en-US" altLang="zh-TW" sz="2400" b="0" dirty="0" err="1"/>
              <a:t>auc</a:t>
            </a:r>
            <a:r>
              <a:rPr lang="zh-TW" altLang="en-US" sz="2400" b="0" dirty="0"/>
              <a:t>的計算結果是</a:t>
            </a:r>
            <a:r>
              <a:rPr lang="en-US" altLang="zh-TW" sz="2400" b="0" dirty="0"/>
              <a:t>0.86</a:t>
            </a:r>
            <a:r>
              <a:rPr lang="zh-TW" altLang="en-US" sz="2400" b="0" dirty="0"/>
              <a:t>，放在圖形的標題上。）</a:t>
            </a:r>
            <a:endParaRPr lang="en-US" altLang="zh-TW" sz="2400" b="0" dirty="0"/>
          </a:p>
          <a:p>
            <a:pPr lvl="1">
              <a:defRPr/>
            </a:pPr>
            <a:r>
              <a:rPr lang="zh-TW" altLang="en-US" dirty="0"/>
              <a:t>程式碼</a:t>
            </a:r>
          </a:p>
        </p:txBody>
      </p:sp>
      <p:sp>
        <p:nvSpPr>
          <p:cNvPr id="39939" name="矩形 3">
            <a:extLst>
              <a:ext uri="{FF2B5EF4-FFF2-40B4-BE49-F238E27FC236}">
                <a16:creationId xmlns:a16="http://schemas.microsoft.com/office/drawing/2014/main" xmlns="" id="{AD1D4F3D-A375-4527-ABE2-7F8ADCAF2927}"/>
              </a:ext>
            </a:extLst>
          </p:cNvPr>
          <p:cNvSpPr>
            <a:spLocks noChangeArrowheads="1"/>
          </p:cNvSpPr>
          <p:nvPr/>
        </p:nvSpPr>
        <p:spPr bwMode="auto">
          <a:xfrm>
            <a:off x="227013" y="1989138"/>
            <a:ext cx="8640762" cy="36147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sklearn.metrics import roc_curve, auc, roc_auc_score</a:t>
            </a:r>
            <a:endParaRPr lang="zh-TW" altLang="en-US" sz="2400" b="0">
              <a:solidFill>
                <a:schemeClr val="tx1"/>
              </a:solidFill>
            </a:endParaRPr>
          </a:p>
          <a:p>
            <a:r>
              <a:rPr lang="en-US" altLang="zh-TW" sz="2400" b="0">
                <a:solidFill>
                  <a:schemeClr val="tx1"/>
                </a:solidFill>
              </a:rPr>
              <a:t>model_pl = make_pipeline(data_pl, LogisticRegression</a:t>
            </a:r>
            <a:endParaRPr lang="zh-TW" altLang="en-US" sz="2400" b="0">
              <a:solidFill>
                <a:schemeClr val="tx1"/>
              </a:solidFill>
            </a:endParaRPr>
          </a:p>
          <a:p>
            <a:r>
              <a:rPr lang="en-US" altLang="zh-TW" sz="2400" b="0">
                <a:solidFill>
                  <a:schemeClr val="tx1"/>
                </a:solidFill>
              </a:rPr>
              <a:t>(class_weight='balanced')) model_pl.fit(X_train, y_train)</a:t>
            </a:r>
            <a:endParaRPr lang="zh-TW" altLang="en-US" sz="2400" b="0">
              <a:solidFill>
                <a:schemeClr val="tx1"/>
              </a:solidFill>
            </a:endParaRPr>
          </a:p>
          <a:p>
            <a:r>
              <a:rPr lang="en-US" altLang="zh-TW" sz="2400" b="0">
                <a:solidFill>
                  <a:schemeClr val="tx1"/>
                </a:solidFill>
              </a:rPr>
              <a:t>y_pred_proba = model_pl.predict_proba(X_test)[:,1]</a:t>
            </a:r>
            <a:endParaRPr lang="zh-TW" altLang="en-US" sz="2400" b="0">
              <a:solidFill>
                <a:schemeClr val="tx1"/>
              </a:solidFill>
            </a:endParaRPr>
          </a:p>
          <a:p>
            <a:r>
              <a:rPr lang="en-US" altLang="zh-TW" sz="2400" b="0">
                <a:solidFill>
                  <a:schemeClr val="tx1"/>
                </a:solidFill>
              </a:rPr>
              <a:t>fpr, tpr, thres = roc_curve(y_test, y_pred_proba)</a:t>
            </a:r>
            <a:endParaRPr lang="zh-TW" altLang="en-US" sz="2400" b="0">
              <a:solidFill>
                <a:schemeClr val="tx1"/>
              </a:solidFill>
            </a:endParaRPr>
          </a:p>
          <a:p>
            <a:r>
              <a:rPr lang="en-US" altLang="zh-TW" sz="2400" b="0">
                <a:solidFill>
                  <a:schemeClr val="tx1"/>
                </a:solidFill>
              </a:rPr>
              <a:t>roc_auc = auc(fpr, tpr) </a:t>
            </a:r>
            <a:endParaRPr lang="zh-TW" altLang="en-US" sz="2400" b="0">
              <a:solidFill>
                <a:schemeClr val="tx1"/>
              </a:solidFill>
            </a:endParaRPr>
          </a:p>
          <a:p>
            <a:r>
              <a:rPr lang="en-US" altLang="zh-TW" sz="2400" b="0">
                <a:solidFill>
                  <a:schemeClr val="tx1"/>
                </a:solidFill>
              </a:rPr>
              <a:t>roc_auc</a:t>
            </a:r>
            <a:endParaRPr lang="zh-TW" altLang="en-US" sz="2400" b="0">
              <a:solidFill>
                <a:schemeClr val="tx1"/>
              </a:solidFill>
            </a:endParaRPr>
          </a:p>
          <a:p>
            <a:r>
              <a:rPr lang="en-US" altLang="zh-TW" sz="2400" b="0">
                <a:solidFill>
                  <a:schemeClr val="tx1"/>
                </a:solidFill>
              </a:rPr>
              <a:t>plt.plot(fpr, tpr, marker='.')</a:t>
            </a:r>
            <a:endParaRPr lang="zh-TW" altLang="en-US" sz="2400" b="0">
              <a:solidFill>
                <a:schemeClr val="tx1"/>
              </a:solidFill>
            </a:endParaRPr>
          </a:p>
          <a:p>
            <a:r>
              <a:rPr lang="en-US" altLang="zh-TW" sz="2400" b="0">
                <a:solidFill>
                  <a:schemeClr val="tx1"/>
                </a:solidFill>
              </a:rPr>
              <a:t>plt.title(roc_auc.round(2));</a:t>
            </a:r>
            <a:endParaRPr lang="zh-TW" altLang="en-US" sz="2400" b="0">
              <a:solidFill>
                <a:schemeClr val="tx1"/>
              </a:solidFill>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a:extLst>
              <a:ext uri="{FF2B5EF4-FFF2-40B4-BE49-F238E27FC236}">
                <a16:creationId xmlns:a16="http://schemas.microsoft.com/office/drawing/2014/main" xmlns="" id="{22F8D814-5B53-49CA-8165-794598FDB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233488"/>
            <a:ext cx="5838825" cy="4391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B595DF8-1C35-4CA0-9593-AD563520EE92}"/>
              </a:ext>
            </a:extLst>
          </p:cNvPr>
          <p:cNvSpPr>
            <a:spLocks noGrp="1"/>
          </p:cNvSpPr>
          <p:nvPr>
            <p:ph idx="1"/>
          </p:nvPr>
        </p:nvSpPr>
        <p:spPr>
          <a:xfrm>
            <a:off x="331788" y="549275"/>
            <a:ext cx="8264525" cy="5400675"/>
          </a:xfrm>
        </p:spPr>
        <p:txBody>
          <a:bodyPr/>
          <a:lstStyle/>
          <a:p>
            <a:r>
              <a:rPr lang="zh-TW" altLang="en-US"/>
              <a:t>範例</a:t>
            </a:r>
            <a:r>
              <a:rPr lang="en-US" altLang="zh-TW"/>
              <a:t>14-2  </a:t>
            </a:r>
            <a:r>
              <a:rPr lang="zh-TW" altLang="en-US"/>
              <a:t>檢查遺漏值</a:t>
            </a:r>
            <a:endParaRPr lang="en-US" altLang="zh-TW"/>
          </a:p>
          <a:p>
            <a:pPr lvl="1"/>
            <a:r>
              <a:rPr lang="zh-TW" altLang="en-US"/>
              <a:t>程式碼</a:t>
            </a:r>
            <a:endParaRPr lang="en-US" altLang="zh-TW"/>
          </a:p>
          <a:p>
            <a:pPr lvl="1"/>
            <a:endParaRPr lang="zh-TW" altLang="en-US"/>
          </a:p>
        </p:txBody>
      </p:sp>
      <p:sp>
        <p:nvSpPr>
          <p:cNvPr id="7171" name="矩形 3">
            <a:extLst>
              <a:ext uri="{FF2B5EF4-FFF2-40B4-BE49-F238E27FC236}">
                <a16:creationId xmlns:a16="http://schemas.microsoft.com/office/drawing/2014/main" xmlns="" id="{B07035A1-5277-4EDB-99C9-626B9D5DED39}"/>
              </a:ext>
            </a:extLst>
          </p:cNvPr>
          <p:cNvSpPr>
            <a:spLocks noChangeArrowheads="1"/>
          </p:cNvSpPr>
          <p:nvPr/>
        </p:nvSpPr>
        <p:spPr bwMode="auto">
          <a:xfrm>
            <a:off x="307975" y="1493838"/>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df.info()</a:t>
            </a:r>
            <a:endParaRPr lang="zh-TW" altLang="en-US" sz="2400" b="0">
              <a:solidFill>
                <a:schemeClr val="tx1"/>
              </a:solidFill>
            </a:endParaRPr>
          </a:p>
        </p:txBody>
      </p:sp>
      <p:pic>
        <p:nvPicPr>
          <p:cNvPr id="7172" name="Picture 5">
            <a:extLst>
              <a:ext uri="{FF2B5EF4-FFF2-40B4-BE49-F238E27FC236}">
                <a16:creationId xmlns:a16="http://schemas.microsoft.com/office/drawing/2014/main" xmlns="" id="{E730C1DD-804D-42FC-AB61-9DA6B7C5B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0113"/>
            <a:ext cx="4835525" cy="32750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3" name="Picture 6">
            <a:extLst>
              <a:ext uri="{FF2B5EF4-FFF2-40B4-BE49-F238E27FC236}">
                <a16:creationId xmlns:a16="http://schemas.microsoft.com/office/drawing/2014/main" xmlns="" id="{3ADC7CA6-3DFB-4570-8F3B-A61DCC702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275" y="2170113"/>
            <a:ext cx="424815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6534E4EC-5B8C-483B-8919-8E59642A76E1}"/>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14-3  </a:t>
            </a:r>
            <a:r>
              <a:rPr lang="zh-TW" altLang="en-US" dirty="0"/>
              <a:t>將</a:t>
            </a:r>
            <a:r>
              <a:rPr lang="en-US" altLang="zh-TW" dirty="0" err="1"/>
              <a:t>TotalCharges</a:t>
            </a:r>
            <a:r>
              <a:rPr lang="en-US" altLang="zh-TW" dirty="0"/>
              <a:t> </a:t>
            </a:r>
            <a:r>
              <a:rPr lang="zh-TW" altLang="en-US" dirty="0"/>
              <a:t>轉換成浮點數</a:t>
            </a:r>
            <a:endParaRPr lang="en-US" altLang="zh-TW" dirty="0"/>
          </a:p>
          <a:p>
            <a:pPr lvl="1">
              <a:defRPr/>
            </a:pPr>
            <a:r>
              <a:rPr lang="zh-TW" altLang="en-US" dirty="0"/>
              <a:t>程式碼</a:t>
            </a:r>
          </a:p>
        </p:txBody>
      </p:sp>
      <p:sp>
        <p:nvSpPr>
          <p:cNvPr id="8195" name="矩形 3">
            <a:extLst>
              <a:ext uri="{FF2B5EF4-FFF2-40B4-BE49-F238E27FC236}">
                <a16:creationId xmlns:a16="http://schemas.microsoft.com/office/drawing/2014/main" xmlns="" id="{53F7A6CF-FB66-446B-944D-917A57F89B2B}"/>
              </a:ext>
            </a:extLst>
          </p:cNvPr>
          <p:cNvSpPr>
            <a:spLocks noChangeArrowheads="1"/>
          </p:cNvSpPr>
          <p:nvPr/>
        </p:nvSpPr>
        <p:spPr bwMode="auto">
          <a:xfrm>
            <a:off x="307975" y="1493838"/>
            <a:ext cx="3111500"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pd.to_numeric(df['TotalCharges'])</a:t>
            </a:r>
            <a:endParaRPr lang="zh-TW" altLang="en-US" sz="2400" b="0">
              <a:solidFill>
                <a:schemeClr val="tx1"/>
              </a:solidFill>
            </a:endParaRPr>
          </a:p>
        </p:txBody>
      </p:sp>
      <p:pic>
        <p:nvPicPr>
          <p:cNvPr id="8196" name="Picture 5">
            <a:extLst>
              <a:ext uri="{FF2B5EF4-FFF2-40B4-BE49-F238E27FC236}">
                <a16:creationId xmlns:a16="http://schemas.microsoft.com/office/drawing/2014/main" xmlns="" id="{DA945135-A500-4DF9-931C-CAE3B832F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63" y="1268413"/>
            <a:ext cx="5497512" cy="52117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18399201-2B46-4C75-98E6-11FA1D0820EE}"/>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14-4  </a:t>
            </a:r>
            <a:r>
              <a:rPr lang="zh-TW" altLang="en-US" dirty="0"/>
              <a:t>如何檢視有問題的資料</a:t>
            </a:r>
            <a:endParaRPr lang="en-US" altLang="zh-TW" dirty="0"/>
          </a:p>
          <a:p>
            <a:pPr lvl="1">
              <a:defRPr/>
            </a:pPr>
            <a:r>
              <a:rPr lang="zh-TW" altLang="en-US" dirty="0"/>
              <a:t>程式碼</a:t>
            </a:r>
          </a:p>
        </p:txBody>
      </p:sp>
      <p:sp>
        <p:nvSpPr>
          <p:cNvPr id="9219" name="矩形 3">
            <a:extLst>
              <a:ext uri="{FF2B5EF4-FFF2-40B4-BE49-F238E27FC236}">
                <a16:creationId xmlns:a16="http://schemas.microsoft.com/office/drawing/2014/main" xmlns="" id="{7FF60C83-F913-46E9-8856-31CBDC7FA2AB}"/>
              </a:ext>
            </a:extLst>
          </p:cNvPr>
          <p:cNvSpPr>
            <a:spLocks noChangeArrowheads="1"/>
          </p:cNvSpPr>
          <p:nvPr/>
        </p:nvSpPr>
        <p:spPr bwMode="auto">
          <a:xfrm>
            <a:off x="307975" y="1493838"/>
            <a:ext cx="8569325" cy="21367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for idx, d in enumerate(df['TotalCharges']):</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try:</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float(d)</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except:</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print(f'problem data {d} at index {idx}')</a:t>
            </a:r>
            <a:endParaRPr lang="zh-TW" altLang="en-US" sz="2400" b="0">
              <a:solidFill>
                <a:schemeClr val="tx1"/>
              </a:solidFill>
            </a:endParaRPr>
          </a:p>
        </p:txBody>
      </p:sp>
      <p:pic>
        <p:nvPicPr>
          <p:cNvPr id="9220" name="Picture 5">
            <a:extLst>
              <a:ext uri="{FF2B5EF4-FFF2-40B4-BE49-F238E27FC236}">
                <a16:creationId xmlns:a16="http://schemas.microsoft.com/office/drawing/2014/main" xmlns="" id="{C4E9A099-A85B-41CB-A531-CEB47E2A0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88" y="3413125"/>
            <a:ext cx="3095625" cy="30972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6BCB7250-C069-4D97-ABB1-F7E829C14286}"/>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14-5  </a:t>
            </a:r>
            <a:r>
              <a:rPr lang="zh-TW" altLang="en-US" dirty="0"/>
              <a:t>了解</a:t>
            </a:r>
            <a:r>
              <a:rPr lang="en-US" altLang="zh-TW" dirty="0" err="1"/>
              <a:t>TotalCharges</a:t>
            </a:r>
            <a:r>
              <a:rPr lang="en-US" altLang="zh-TW" dirty="0"/>
              <a:t> </a:t>
            </a:r>
            <a:r>
              <a:rPr lang="zh-TW" altLang="en-US" dirty="0"/>
              <a:t>的空白資料</a:t>
            </a:r>
            <a:endParaRPr lang="en-US" altLang="zh-TW" dirty="0"/>
          </a:p>
          <a:p>
            <a:pPr lvl="1">
              <a:defRPr/>
            </a:pPr>
            <a:r>
              <a:rPr lang="zh-TW" altLang="en-US" dirty="0"/>
              <a:t>程式碼</a:t>
            </a:r>
          </a:p>
        </p:txBody>
      </p:sp>
      <p:sp>
        <p:nvSpPr>
          <p:cNvPr id="10243" name="矩形 3">
            <a:extLst>
              <a:ext uri="{FF2B5EF4-FFF2-40B4-BE49-F238E27FC236}">
                <a16:creationId xmlns:a16="http://schemas.microsoft.com/office/drawing/2014/main" xmlns="" id="{03B9741C-3972-4081-BF7A-8C15AF3A6B50}"/>
              </a:ext>
            </a:extLst>
          </p:cNvPr>
          <p:cNvSpPr>
            <a:spLocks noChangeArrowheads="1"/>
          </p:cNvSpPr>
          <p:nvPr/>
        </p:nvSpPr>
        <p:spPr bwMode="auto">
          <a:xfrm>
            <a:off x="307975" y="1493838"/>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df.query('TotalCharges == " "').head(2)</a:t>
            </a:r>
            <a:endParaRPr lang="zh-TW" altLang="en-US" sz="2400" b="0">
              <a:solidFill>
                <a:schemeClr val="tx1"/>
              </a:solidFill>
            </a:endParaRPr>
          </a:p>
        </p:txBody>
      </p:sp>
      <p:pic>
        <p:nvPicPr>
          <p:cNvPr id="10244" name="Picture 5">
            <a:extLst>
              <a:ext uri="{FF2B5EF4-FFF2-40B4-BE49-F238E27FC236}">
                <a16:creationId xmlns:a16="http://schemas.microsoft.com/office/drawing/2014/main" xmlns="" id="{8FD7D093-0F6C-4F4F-ADDF-3D0660695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389188"/>
            <a:ext cx="8559800" cy="28400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133EBF9F-21DE-4EC1-9431-5C9E26356D57}"/>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14-6  </a:t>
            </a:r>
            <a:r>
              <a:rPr lang="zh-TW" altLang="en-US" dirty="0"/>
              <a:t>將</a:t>
            </a:r>
            <a:r>
              <a:rPr lang="en-US" altLang="zh-TW" dirty="0" err="1"/>
              <a:t>TotalCharges</a:t>
            </a:r>
            <a:r>
              <a:rPr lang="zh-TW" altLang="en-US" dirty="0"/>
              <a:t>為空白的資料設為</a:t>
            </a:r>
            <a:r>
              <a:rPr lang="en-US" altLang="zh-TW" dirty="0"/>
              <a:t>0</a:t>
            </a:r>
            <a:r>
              <a:rPr lang="zh-TW" altLang="en-US" dirty="0"/>
              <a:t>，並轉換成浮點數</a:t>
            </a:r>
            <a:endParaRPr lang="en-US" altLang="zh-TW" dirty="0"/>
          </a:p>
          <a:p>
            <a:pPr lvl="1">
              <a:defRPr/>
            </a:pPr>
            <a:r>
              <a:rPr lang="zh-TW" altLang="en-US" dirty="0"/>
              <a:t>程式碼</a:t>
            </a:r>
          </a:p>
        </p:txBody>
      </p:sp>
      <p:sp>
        <p:nvSpPr>
          <p:cNvPr id="11267" name="矩形 3">
            <a:extLst>
              <a:ext uri="{FF2B5EF4-FFF2-40B4-BE49-F238E27FC236}">
                <a16:creationId xmlns:a16="http://schemas.microsoft.com/office/drawing/2014/main" xmlns="" id="{3F4937C3-F82F-42A0-8C50-97D1BFE68D21}"/>
              </a:ext>
            </a:extLst>
          </p:cNvPr>
          <p:cNvSpPr>
            <a:spLocks noChangeArrowheads="1"/>
          </p:cNvSpPr>
          <p:nvPr/>
        </p:nvSpPr>
        <p:spPr bwMode="auto">
          <a:xfrm>
            <a:off x="287338" y="2060575"/>
            <a:ext cx="8569325" cy="10302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df['TotalCharges'] = df['TotalCharges'].replace(' ',0)</a:t>
            </a:r>
            <a:endParaRPr lang="zh-TW" altLang="en-US" sz="2400" b="0">
              <a:solidFill>
                <a:schemeClr val="tx1"/>
              </a:solidFill>
            </a:endParaRPr>
          </a:p>
          <a:p>
            <a:r>
              <a:rPr lang="en-US" altLang="zh-TW" sz="2400" b="0">
                <a:solidFill>
                  <a:schemeClr val="tx1"/>
                </a:solidFill>
              </a:rPr>
              <a:t>df['TotalCharges'] = pd.to_numeric(df['TotalCharges'])</a:t>
            </a:r>
            <a:endParaRPr lang="zh-TW" altLang="en-US" sz="2400" b="0">
              <a:solidFill>
                <a:schemeClr val="tx1"/>
              </a:solidFill>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BBB38E9-06FC-465A-901B-7589DD8857DF}"/>
              </a:ext>
            </a:extLst>
          </p:cNvPr>
          <p:cNvSpPr>
            <a:spLocks noGrp="1"/>
          </p:cNvSpPr>
          <p:nvPr>
            <p:ph idx="1"/>
          </p:nvPr>
        </p:nvSpPr>
        <p:spPr>
          <a:xfrm>
            <a:off x="331788" y="549275"/>
            <a:ext cx="8264525" cy="5400675"/>
          </a:xfrm>
        </p:spPr>
        <p:txBody>
          <a:bodyPr/>
          <a:lstStyle/>
          <a:p>
            <a:pPr>
              <a:defRPr/>
            </a:pPr>
            <a:r>
              <a:rPr lang="zh-TW" altLang="en-US" dirty="0"/>
              <a:t>範例</a:t>
            </a:r>
            <a:r>
              <a:rPr lang="en-US" altLang="zh-TW" dirty="0"/>
              <a:t>14-7  </a:t>
            </a:r>
            <a:r>
              <a:rPr lang="zh-TW" altLang="en-US" dirty="0"/>
              <a:t>觀察目標欄位</a:t>
            </a:r>
            <a:r>
              <a:rPr lang="en-US" altLang="zh-TW" dirty="0"/>
              <a:t>Churn </a:t>
            </a:r>
            <a:r>
              <a:rPr lang="zh-TW" altLang="en-US" dirty="0"/>
              <a:t>分布</a:t>
            </a:r>
            <a:endParaRPr lang="en-US" altLang="zh-TW" dirty="0"/>
          </a:p>
          <a:p>
            <a:pPr lvl="1">
              <a:defRPr/>
            </a:pPr>
            <a:r>
              <a:rPr lang="zh-TW" altLang="en-US" dirty="0"/>
              <a:t>程式碼</a:t>
            </a:r>
          </a:p>
        </p:txBody>
      </p:sp>
      <p:sp>
        <p:nvSpPr>
          <p:cNvPr id="12291" name="矩形 3">
            <a:extLst>
              <a:ext uri="{FF2B5EF4-FFF2-40B4-BE49-F238E27FC236}">
                <a16:creationId xmlns:a16="http://schemas.microsoft.com/office/drawing/2014/main" xmlns="" id="{D6E6E2D9-9BE6-42B9-92A6-86E62D3CE05A}"/>
              </a:ext>
            </a:extLst>
          </p:cNvPr>
          <p:cNvSpPr>
            <a:spLocks noChangeArrowheads="1"/>
          </p:cNvSpPr>
          <p:nvPr/>
        </p:nvSpPr>
        <p:spPr bwMode="auto">
          <a:xfrm>
            <a:off x="307975" y="1493838"/>
            <a:ext cx="8569325" cy="17684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size = df['Churn'].value_counts()</a:t>
            </a:r>
            <a:endParaRPr lang="zh-TW" altLang="en-US" sz="2400" b="0">
              <a:solidFill>
                <a:schemeClr val="tx1"/>
              </a:solidFill>
            </a:endParaRPr>
          </a:p>
          <a:p>
            <a:r>
              <a:rPr lang="en-US" altLang="zh-TW" sz="2400" b="0">
                <a:solidFill>
                  <a:schemeClr val="tx1"/>
                </a:solidFill>
              </a:rPr>
              <a:t>pct = df['Churn'].value_counts(normalize=True).round(2)</a:t>
            </a:r>
            <a:endParaRPr lang="zh-TW" altLang="en-US" sz="2400" b="0">
              <a:solidFill>
                <a:schemeClr val="tx1"/>
              </a:solidFill>
            </a:endParaRPr>
          </a:p>
          <a:p>
            <a:r>
              <a:rPr lang="en-US" altLang="zh-TW" sz="2400" b="0">
                <a:solidFill>
                  <a:schemeClr val="tx1"/>
                </a:solidFill>
              </a:rPr>
              <a:t>pd.DataFrame(zip(size, pct), columns=['</a:t>
            </a:r>
            <a:r>
              <a:rPr lang="zh-TW" altLang="en-US" sz="2400" b="0">
                <a:solidFill>
                  <a:schemeClr val="tx1"/>
                </a:solidFill>
              </a:rPr>
              <a:t>次數</a:t>
            </a:r>
            <a:r>
              <a:rPr lang="en-US" altLang="zh-TW" sz="2400" b="0">
                <a:solidFill>
                  <a:schemeClr val="tx1"/>
                </a:solidFill>
              </a:rPr>
              <a:t>', '</a:t>
            </a:r>
            <a:r>
              <a:rPr lang="zh-TW" altLang="en-US" sz="2400" b="0">
                <a:solidFill>
                  <a:schemeClr val="tx1"/>
                </a:solidFill>
              </a:rPr>
              <a:t>百分比</a:t>
            </a:r>
            <a:r>
              <a:rPr lang="en-US" altLang="zh-TW" sz="2400" b="0">
                <a:solidFill>
                  <a:schemeClr val="tx1"/>
                </a:solidFill>
              </a:rPr>
              <a:t>'],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index=['No','Yes'])</a:t>
            </a:r>
            <a:endParaRPr lang="zh-TW" altLang="en-US" sz="2400" b="0">
              <a:solidFill>
                <a:schemeClr val="tx1"/>
              </a:solidFill>
            </a:endParaRPr>
          </a:p>
        </p:txBody>
      </p:sp>
      <p:pic>
        <p:nvPicPr>
          <p:cNvPr id="12292" name="Picture 4">
            <a:extLst>
              <a:ext uri="{FF2B5EF4-FFF2-40B4-BE49-F238E27FC236}">
                <a16:creationId xmlns:a16="http://schemas.microsoft.com/office/drawing/2014/main" xmlns="" id="{5FBFF592-1A90-46FD-B854-5C2E7E8A5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100" y="3460750"/>
            <a:ext cx="2454275" cy="17510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theme/theme1.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1339</Words>
  <Application>Microsoft Office PowerPoint</Application>
  <PresentationFormat>如螢幕大小 (4:3)</PresentationFormat>
  <Paragraphs>227</Paragraphs>
  <Slides>35</Slides>
  <Notes>0</Notes>
  <HiddenSlides>0</HiddenSlides>
  <MMClips>0</MMClips>
  <ScaleCrop>false</ScaleCrop>
  <HeadingPairs>
    <vt:vector size="4" baseType="variant">
      <vt:variant>
        <vt:lpstr>佈景主題</vt:lpstr>
      </vt:variant>
      <vt:variant>
        <vt:i4>1</vt:i4>
      </vt:variant>
      <vt:variant>
        <vt:lpstr>投影片標題</vt:lpstr>
      </vt:variant>
      <vt:variant>
        <vt:i4>35</vt:i4>
      </vt:variant>
    </vt:vector>
  </HeadingPairs>
  <TitlesOfParts>
    <vt:vector size="36" baseType="lpstr">
      <vt:lpstr>1_大專書</vt:lpstr>
      <vt:lpstr>第14章　客戶流失率預測</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14-4　處理目標樣本不均衡的資料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c32</dc:creator>
  <cp:lastModifiedBy>admin</cp:lastModifiedBy>
  <cp:revision>304</cp:revision>
  <cp:lastPrinted>2017-09-04T05:54:22Z</cp:lastPrinted>
  <dcterms:created xsi:type="dcterms:W3CDTF">2016-03-18T02:43:46Z</dcterms:created>
  <dcterms:modified xsi:type="dcterms:W3CDTF">2021-01-26T08:51:54Z</dcterms:modified>
</cp:coreProperties>
</file>