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  <p:embeddedFont>
      <p:font typeface="Righteous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aleway-regular.fntdata"/><Relationship Id="rId41" Type="http://schemas.openxmlformats.org/officeDocument/2006/relationships/slide" Target="slides/slide34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Lat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font" Target="fonts/Righteous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5f35105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5f3510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05f9b5a26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005f9b5a26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05bc365f8_1_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005bc365f8_1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fd4767c2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fd4767c2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fd4767c2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fd4767c2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fd4767c20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fd4767c20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fd4767c20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fd4767c20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fd4767c20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fd4767c20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cfd4767c20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cfd4767c20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fd4767c20_5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cfd4767c20_5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fd4767c20_5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cfd4767c20_5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05bc365f8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05bc365f8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fd4767c20_5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cfd4767c20_5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cfd4767c20_5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cfd4767c20_5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5713db2ed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5713db2ed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5713db2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05713db2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5713db2e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05713db2e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5713db2ed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05713db2e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5713db2ed_2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105713db2ed_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5713db2ed_2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105713db2ed_2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5713db2ed_2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105713db2ed_2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5713db2ed_2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05713db2ed_2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05bc365f8_1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005bc365f8_1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005bc365f8_1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05713db2ed_2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105713db2ed_2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5713db2ed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5713db2ed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5713db2ed_2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105713db2ed_2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5713db2ed_2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105713db2ed_2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05bc365f8_1_8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1005bc365f8_1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2" name="Google Shape;502;g1005bc365f8_1_82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05f9b5a2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05f9b5a2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6a94b03f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6a94b03f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05f9b5a2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05f9b5a2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05f9b5a26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005f9b5a26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05f9b5a26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005f9b5a26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05f9b5a26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005f9b5a26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520324" y="38625"/>
            <a:ext cx="28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BA00"/>
                </a:solidFill>
                <a:latin typeface="Trebuchet MS"/>
                <a:ea typeface="Trebuchet MS"/>
                <a:cs typeface="Trebuchet MS"/>
                <a:sym typeface="Trebuchet MS"/>
              </a:rPr>
              <a:t>LINE Bot 開發入門實作</a:t>
            </a:r>
            <a:endParaRPr b="1">
              <a:solidFill>
                <a:srgbClr val="00B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100" y="52846"/>
            <a:ext cx="352851" cy="35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說明文字 1">
  <p:cSld name="CAPTION_ONL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724950" y="659524"/>
            <a:ext cx="7697400" cy="4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520331" y="38621"/>
            <a:ext cx="24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BA00"/>
                </a:solidFill>
                <a:latin typeface="Trebuchet MS"/>
                <a:ea typeface="Trebuchet MS"/>
                <a:cs typeface="Trebuchet MS"/>
                <a:sym typeface="Trebuchet MS"/>
              </a:rPr>
              <a:t>LINE Bot 開發入門實作</a:t>
            </a:r>
            <a:endParaRPr b="1">
              <a:solidFill>
                <a:srgbClr val="00B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100" y="52846"/>
            <a:ext cx="352851" cy="35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92" name="Google Shape;9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>
            <a:lvl1pPr indent="0" lvl="0" marL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8458200" y="4733926"/>
            <a:ext cx="685800" cy="422700"/>
          </a:xfrm>
          <a:prstGeom prst="triangle">
            <a:avLst>
              <a:gd fmla="val 10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0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0" name="Google Shape;170;p31"/>
          <p:cNvSpPr/>
          <p:nvPr/>
        </p:nvSpPr>
        <p:spPr>
          <a:xfrm>
            <a:off x="8458200" y="4733926"/>
            <a:ext cx="685800" cy="422700"/>
          </a:xfrm>
          <a:prstGeom prst="triangle">
            <a:avLst>
              <a:gd fmla="val 10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1"/>
          <p:cNvSpPr txBox="1"/>
          <p:nvPr>
            <p:ph idx="3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32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5" name="Google Shape;175;p32"/>
          <p:cNvSpPr/>
          <p:nvPr/>
        </p:nvSpPr>
        <p:spPr>
          <a:xfrm>
            <a:off x="8458200" y="4733926"/>
            <a:ext cx="685800" cy="422700"/>
          </a:xfrm>
          <a:prstGeom prst="triangle">
            <a:avLst>
              <a:gd fmla="val 10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2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520331" y="38621"/>
            <a:ext cx="24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BA00"/>
                </a:solidFill>
                <a:latin typeface="Trebuchet MS"/>
                <a:ea typeface="Trebuchet MS"/>
                <a:cs typeface="Trebuchet MS"/>
                <a:sym typeface="Trebuchet MS"/>
              </a:rPr>
              <a:t>LINE Bot 開發入門實作</a:t>
            </a:r>
            <a:endParaRPr b="1">
              <a:solidFill>
                <a:srgbClr val="00B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100" y="52846"/>
            <a:ext cx="352851" cy="35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80" name="Google Shape;180;p33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1" name="Google Shape;181;p33"/>
          <p:cNvSpPr/>
          <p:nvPr/>
        </p:nvSpPr>
        <p:spPr>
          <a:xfrm>
            <a:off x="8458200" y="4733926"/>
            <a:ext cx="685800" cy="422700"/>
          </a:xfrm>
          <a:prstGeom prst="triangle">
            <a:avLst>
              <a:gd fmla="val 10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6" name="Google Shape;186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729450" y="2078875"/>
            <a:ext cx="8042700" cy="278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4" name="Google Shape;44;p5"/>
          <p:cNvSpPr txBox="1"/>
          <p:nvPr/>
        </p:nvSpPr>
        <p:spPr>
          <a:xfrm>
            <a:off x="520331" y="38621"/>
            <a:ext cx="24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BA00"/>
                </a:solidFill>
                <a:latin typeface="Trebuchet MS"/>
                <a:ea typeface="Trebuchet MS"/>
                <a:cs typeface="Trebuchet MS"/>
                <a:sym typeface="Trebuchet MS"/>
              </a:rPr>
              <a:t>LINE Bot 開發入門實作</a:t>
            </a:r>
            <a:endParaRPr b="1">
              <a:solidFill>
                <a:srgbClr val="00B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5" name="Google Shape;4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100" y="52846"/>
            <a:ext cx="352851" cy="35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3" name="Google Shape;53;p6"/>
          <p:cNvSpPr txBox="1"/>
          <p:nvPr/>
        </p:nvSpPr>
        <p:spPr>
          <a:xfrm>
            <a:off x="520331" y="38621"/>
            <a:ext cx="24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BA00"/>
                </a:solidFill>
                <a:latin typeface="Trebuchet MS"/>
                <a:ea typeface="Trebuchet MS"/>
                <a:cs typeface="Trebuchet MS"/>
                <a:sym typeface="Trebuchet MS"/>
              </a:rPr>
              <a:t>LINE Bot 開發入門實作</a:t>
            </a:r>
            <a:endParaRPr b="1">
              <a:solidFill>
                <a:srgbClr val="00B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100" y="52846"/>
            <a:ext cx="352851" cy="35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8" name="Google Shape;58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7"/>
          <p:cNvSpPr txBox="1"/>
          <p:nvPr/>
        </p:nvSpPr>
        <p:spPr>
          <a:xfrm>
            <a:off x="520331" y="38621"/>
            <a:ext cx="24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BA00"/>
                </a:solidFill>
                <a:latin typeface="Trebuchet MS"/>
                <a:ea typeface="Trebuchet MS"/>
                <a:cs typeface="Trebuchet MS"/>
                <a:sym typeface="Trebuchet MS"/>
              </a:rPr>
              <a:t>LINE Bot 開發入門實作</a:t>
            </a:r>
            <a:endParaRPr b="1">
              <a:solidFill>
                <a:srgbClr val="00B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4" name="Google Shape;6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100" y="52846"/>
            <a:ext cx="352851" cy="35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Google Shape;6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4" name="Google Shape;7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0" name="Google Shape;80;p9"/>
          <p:cNvSpPr txBox="1"/>
          <p:nvPr/>
        </p:nvSpPr>
        <p:spPr>
          <a:xfrm>
            <a:off x="520331" y="38621"/>
            <a:ext cx="24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BA00"/>
                </a:solidFill>
                <a:latin typeface="Trebuchet MS"/>
                <a:ea typeface="Trebuchet MS"/>
                <a:cs typeface="Trebuchet MS"/>
                <a:sym typeface="Trebuchet MS"/>
              </a:rPr>
              <a:t>LINE Bot 開發入門實作</a:t>
            </a:r>
            <a:endParaRPr b="1">
              <a:solidFill>
                <a:srgbClr val="00B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1" name="Google Shape;8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100" y="52846"/>
            <a:ext cx="352851" cy="35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b="1" i="0" sz="3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GNukyfg9ARI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grok.com/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.be/MoaQOVnSzXs" TargetMode="External"/><Relationship Id="rId4" Type="http://schemas.openxmlformats.org/officeDocument/2006/relationships/image" Target="../media/image28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url.cc/zWVYkQ" TargetMode="External"/><Relationship Id="rId4" Type="http://schemas.openxmlformats.org/officeDocument/2006/relationships/hyperlink" Target="https://reurl.cc/zWVYk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s.line.biz/zh-hant/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anager.line.biz/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url.cc/OkyvQX" TargetMode="External"/><Relationship Id="rId4" Type="http://schemas.openxmlformats.org/officeDocument/2006/relationships/hyperlink" Target="https://reurl.cc/OkyvQX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line/line-bot-sdk-python" TargetMode="External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youtu.be/3fIg68fhp8Y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ata.gov.tw/dataset/40448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debeautify.org/jsonviewer" TargetMode="External"/><Relationship Id="rId4" Type="http://schemas.openxmlformats.org/officeDocument/2006/relationships/hyperlink" Target="https://data.epa.gov.tw/api/v1/aqx_p_432?limit=1000&amp;api_key=9be7b239-557b-4c10-9775-78cadfc555e9&amp;sort=ImportDate%20desc&amp;format=json" TargetMode="External"/><Relationship Id="rId5" Type="http://schemas.openxmlformats.org/officeDocument/2006/relationships/hyperlink" Target="http://od-oas.kcg.gov.tw/api/service/Get/b4dd9c40-9027-4125-8666-06bef1756092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23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allets/flask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90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idx="4294967295" type="title"/>
          </p:nvPr>
        </p:nvSpPr>
        <p:spPr>
          <a:xfrm>
            <a:off x="419325" y="1479350"/>
            <a:ext cx="7886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900">
                <a:solidFill>
                  <a:schemeClr val="lt1"/>
                </a:solidFill>
              </a:rPr>
              <a:t>LINE Bot 開發入門(一)</a:t>
            </a:r>
            <a:endParaRPr sz="3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6" name="Google Shape;196;p35"/>
          <p:cNvSpPr txBox="1"/>
          <p:nvPr>
            <p:ph idx="4294967295" type="body"/>
          </p:nvPr>
        </p:nvSpPr>
        <p:spPr>
          <a:xfrm>
            <a:off x="419325" y="1006050"/>
            <a:ext cx="39204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888888"/>
              </a:buClr>
              <a:buSzPts val="1800"/>
              <a:buNone/>
            </a:pPr>
            <a:r>
              <a:rPr lang="zh-TW">
                <a:solidFill>
                  <a:schemeClr val="lt1"/>
                </a:solidFill>
              </a:rPr>
              <a:t>臺南高工新興科技區域推廣中心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97" name="Google Shape;197;p35"/>
          <p:cNvGrpSpPr/>
          <p:nvPr/>
        </p:nvGrpSpPr>
        <p:grpSpPr>
          <a:xfrm>
            <a:off x="495525" y="3906175"/>
            <a:ext cx="3489150" cy="400200"/>
            <a:chOff x="621625" y="4159525"/>
            <a:chExt cx="3489150" cy="400200"/>
          </a:xfrm>
        </p:grpSpPr>
        <p:sp>
          <p:nvSpPr>
            <p:cNvPr id="198" name="Google Shape;198;p35"/>
            <p:cNvSpPr txBox="1"/>
            <p:nvPr/>
          </p:nvSpPr>
          <p:spPr>
            <a:xfrm>
              <a:off x="1183075" y="4159525"/>
              <a:ext cx="2927700" cy="400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  <a:uFill>
                    <a:noFill/>
                  </a:uFill>
                  <a:latin typeface="Consolas"/>
                  <a:ea typeface="Consolas"/>
                  <a:cs typeface="Consolas"/>
                  <a:sym typeface="Consolas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https://youtu.be/GNukyfg9ARI</a:t>
              </a:r>
              <a:endParaRPr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9" name="Google Shape;199;p35"/>
            <p:cNvSpPr txBox="1"/>
            <p:nvPr/>
          </p:nvSpPr>
          <p:spPr>
            <a:xfrm>
              <a:off x="621625" y="4159525"/>
              <a:ext cx="561300" cy="40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▶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00" name="Google Shape;200;p35"/>
          <p:cNvSpPr txBox="1"/>
          <p:nvPr/>
        </p:nvSpPr>
        <p:spPr>
          <a:xfrm>
            <a:off x="419325" y="3353550"/>
            <a:ext cx="396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nsolas"/>
                <a:ea typeface="Consolas"/>
                <a:cs typeface="Consolas"/>
                <a:sym typeface="Consolas"/>
              </a:rPr>
              <a:t>直播時間 </a:t>
            </a:r>
            <a:br>
              <a:rPr b="1" lang="zh-TW">
                <a:latin typeface="Consolas"/>
                <a:ea typeface="Consolas"/>
                <a:cs typeface="Consolas"/>
                <a:sym typeface="Consolas"/>
              </a:rPr>
            </a:br>
            <a:r>
              <a:rPr b="1" lang="zh-TW">
                <a:latin typeface="Consolas"/>
                <a:ea typeface="Consolas"/>
                <a:cs typeface="Consolas"/>
                <a:sym typeface="Consolas"/>
              </a:rPr>
              <a:t>110年12月08日（星期三）19:00~21:00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1" name="Google Shape;201;p35"/>
          <p:cNvPicPr preferRelativeResize="0"/>
          <p:nvPr/>
        </p:nvPicPr>
        <p:blipFill rotWithShape="1">
          <a:blip r:embed="rId4">
            <a:alphaModFix/>
          </a:blip>
          <a:srcRect b="10394" l="0" r="0" t="0"/>
          <a:stretch/>
        </p:blipFill>
        <p:spPr>
          <a:xfrm>
            <a:off x="5114300" y="1790175"/>
            <a:ext cx="4098601" cy="335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4099" y="410050"/>
            <a:ext cx="1218074" cy="11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5"/>
          <p:cNvSpPr txBox="1"/>
          <p:nvPr/>
        </p:nvSpPr>
        <p:spPr>
          <a:xfrm>
            <a:off x="419325" y="2385275"/>
            <a:ext cx="371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用 Flask 開發 Web API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取得POST的值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628650" y="1369219"/>
            <a:ext cx="7886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●"/>
            </a:pPr>
            <a:r>
              <a:rPr lang="zh-TW"/>
              <a:t>取得POST的值</a:t>
            </a:r>
            <a:endParaRPr/>
          </a:p>
        </p:txBody>
      </p:sp>
      <p:sp>
        <p:nvSpPr>
          <p:cNvPr id="300" name="Google Shape;300;p44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01" name="Google Shape;301;p44"/>
          <p:cNvSpPr/>
          <p:nvPr/>
        </p:nvSpPr>
        <p:spPr>
          <a:xfrm>
            <a:off x="808892" y="1869463"/>
            <a:ext cx="6585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55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用POST的方式取值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flask import Flask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from flask import request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 = Flask(__name__)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@app.route('/', </a:t>
            </a:r>
            <a:r>
              <a:rPr b="1" lang="zh-TW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methods = ['GET', 'POST']</a:t>
            </a: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index():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request.method == 'POST':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'Hello, {}'.format(</a:t>
            </a:r>
            <a:r>
              <a:rPr b="1" lang="zh-TW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request.values.get('username')</a:t>
            </a: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"&lt;form method='post' action=''&gt;"\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"&lt;input type='text' name='username' /&gt;&lt;br&gt;"\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"&lt;button type='submit'&gt;Submit&lt;/button&gt;"\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"&lt;/form&gt;"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__name__ == '__main__':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app.run() </a:t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44"/>
          <p:cNvSpPr/>
          <p:nvPr/>
        </p:nvSpPr>
        <p:spPr>
          <a:xfrm>
            <a:off x="5282925" y="2571750"/>
            <a:ext cx="355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另一種方法 </a:t>
            </a:r>
            <a:r>
              <a:rPr b="1" lang="zh-TW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request.values['username']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3" name="Google Shape;303;p44"/>
          <p:cNvCxnSpPr>
            <a:stCxn id="302" idx="1"/>
          </p:cNvCxnSpPr>
          <p:nvPr/>
        </p:nvCxnSpPr>
        <p:spPr>
          <a:xfrm flipH="1">
            <a:off x="4671525" y="2710200"/>
            <a:ext cx="611400" cy="7455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將內部網頁推到外部去</a:t>
            </a:r>
            <a:endParaRPr/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95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Char char="●"/>
            </a:pPr>
            <a:r>
              <a:rPr b="1" lang="zh-TW" sz="1870"/>
              <a:t>軟體下載：</a:t>
            </a:r>
            <a:br>
              <a:rPr b="1" lang="zh-TW" sz="1870"/>
            </a:br>
            <a:r>
              <a:rPr lang="zh-TW" sz="1870">
                <a:latin typeface="Consolas"/>
                <a:ea typeface="Consolas"/>
                <a:cs typeface="Consolas"/>
                <a:sym typeface="Consolas"/>
              </a:rPr>
              <a:t>ngrok </a:t>
            </a:r>
            <a:r>
              <a:rPr lang="zh-TW" sz="187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https://ngrok.com/ </a:t>
            </a:r>
            <a:endParaRPr sz="1870">
              <a:latin typeface="Consolas"/>
              <a:ea typeface="Consolas"/>
              <a:cs typeface="Consolas"/>
              <a:sym typeface="Consolas"/>
            </a:endParaRPr>
          </a:p>
          <a:p>
            <a:pPr indent="-2095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●"/>
            </a:pPr>
            <a:r>
              <a:rPr b="1" lang="zh-TW" sz="1870"/>
              <a:t>使用指令</a:t>
            </a:r>
            <a:r>
              <a:rPr lang="zh-TW" sz="1870"/>
              <a:t>：</a:t>
            </a:r>
            <a:endParaRPr sz="1870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zh-TW" sz="156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ngrok http 埠號</a:t>
            </a:r>
            <a:endParaRPr sz="156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zh-TW" sz="1560">
                <a:latin typeface="Consolas"/>
                <a:ea typeface="Consolas"/>
                <a:cs typeface="Consolas"/>
                <a:sym typeface="Consolas"/>
              </a:rPr>
              <a:t>ex.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1200"/>
              </a:spcAft>
              <a:buClr>
                <a:schemeClr val="dk1"/>
              </a:buClr>
              <a:buSzPts val="1860"/>
              <a:buNone/>
            </a:pPr>
            <a:r>
              <a:rPr lang="zh-TW" sz="156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ngrok http 5000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11" name="Google Shape;311;p45"/>
          <p:cNvPicPr preferRelativeResize="0"/>
          <p:nvPr/>
        </p:nvPicPr>
        <p:blipFill rotWithShape="1">
          <a:blip r:embed="rId4">
            <a:alphaModFix/>
          </a:blip>
          <a:srcRect b="49657" l="0" r="35488" t="0"/>
          <a:stretch/>
        </p:blipFill>
        <p:spPr>
          <a:xfrm>
            <a:off x="5033900" y="2078873"/>
            <a:ext cx="3839251" cy="19152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idx="4294967295" type="title"/>
          </p:nvPr>
        </p:nvSpPr>
        <p:spPr>
          <a:xfrm>
            <a:off x="419325" y="1479350"/>
            <a:ext cx="7886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900">
                <a:solidFill>
                  <a:schemeClr val="lt1"/>
                </a:solidFill>
              </a:rPr>
              <a:t>LINE Bot 開發入門(二)</a:t>
            </a:r>
            <a:endParaRPr sz="3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7" name="Google Shape;317;p46"/>
          <p:cNvSpPr txBox="1"/>
          <p:nvPr>
            <p:ph idx="4294967295" type="body"/>
          </p:nvPr>
        </p:nvSpPr>
        <p:spPr>
          <a:xfrm>
            <a:off x="419325" y="1006050"/>
            <a:ext cx="39204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888888"/>
              </a:buClr>
              <a:buSzPts val="1800"/>
              <a:buNone/>
            </a:pPr>
            <a:r>
              <a:rPr lang="zh-TW">
                <a:solidFill>
                  <a:schemeClr val="lt1"/>
                </a:solidFill>
              </a:rPr>
              <a:t>臺南高工新興科技區域推廣中心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18" name="Google Shape;318;p46"/>
          <p:cNvGrpSpPr/>
          <p:nvPr/>
        </p:nvGrpSpPr>
        <p:grpSpPr>
          <a:xfrm>
            <a:off x="495525" y="3906175"/>
            <a:ext cx="3489150" cy="400200"/>
            <a:chOff x="621625" y="4159525"/>
            <a:chExt cx="3489150" cy="400200"/>
          </a:xfrm>
        </p:grpSpPr>
        <p:sp>
          <p:nvSpPr>
            <p:cNvPr id="319" name="Google Shape;319;p46"/>
            <p:cNvSpPr txBox="1"/>
            <p:nvPr/>
          </p:nvSpPr>
          <p:spPr>
            <a:xfrm>
              <a:off x="1183075" y="4159525"/>
              <a:ext cx="2927700" cy="400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  <a:uFill>
                    <a:noFill/>
                  </a:uFill>
                  <a:latin typeface="Consolas"/>
                  <a:ea typeface="Consolas"/>
                  <a:cs typeface="Consolas"/>
                  <a:sym typeface="Consolas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https://youtu.be/MoaQOVnSzXs</a:t>
              </a:r>
              <a:endParaRPr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0" name="Google Shape;320;p46"/>
            <p:cNvSpPr txBox="1"/>
            <p:nvPr/>
          </p:nvSpPr>
          <p:spPr>
            <a:xfrm>
              <a:off x="621625" y="4159525"/>
              <a:ext cx="561300" cy="40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▶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21" name="Google Shape;321;p46"/>
          <p:cNvSpPr txBox="1"/>
          <p:nvPr/>
        </p:nvSpPr>
        <p:spPr>
          <a:xfrm>
            <a:off x="419325" y="3353550"/>
            <a:ext cx="396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nsolas"/>
                <a:ea typeface="Consolas"/>
                <a:cs typeface="Consolas"/>
                <a:sym typeface="Consolas"/>
              </a:rPr>
              <a:t>直播時間 </a:t>
            </a:r>
            <a:br>
              <a:rPr b="1" lang="zh-TW">
                <a:latin typeface="Consolas"/>
                <a:ea typeface="Consolas"/>
                <a:cs typeface="Consolas"/>
                <a:sym typeface="Consolas"/>
              </a:rPr>
            </a:br>
            <a:r>
              <a:rPr b="1" lang="zh-TW">
                <a:latin typeface="Consolas"/>
                <a:ea typeface="Consolas"/>
                <a:cs typeface="Consolas"/>
                <a:sym typeface="Consolas"/>
              </a:rPr>
              <a:t>110年12月09日（星期四）19:00~21:00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2" name="Google Shape;322;p46"/>
          <p:cNvPicPr preferRelativeResize="0"/>
          <p:nvPr/>
        </p:nvPicPr>
        <p:blipFill rotWithShape="1">
          <a:blip r:embed="rId4">
            <a:alphaModFix/>
          </a:blip>
          <a:srcRect b="2205" l="0" r="0" t="-16504"/>
          <a:stretch/>
        </p:blipFill>
        <p:spPr>
          <a:xfrm>
            <a:off x="5165850" y="863124"/>
            <a:ext cx="3920399" cy="42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4099" y="410050"/>
            <a:ext cx="1218074" cy="11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6"/>
          <p:cNvSpPr txBox="1"/>
          <p:nvPr/>
        </p:nvSpPr>
        <p:spPr>
          <a:xfrm>
            <a:off x="419325" y="2385275"/>
            <a:ext cx="371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LINE Bot 申請與設定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idx="4294967295"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LINE圖片素材</a:t>
            </a:r>
            <a:endParaRPr/>
          </a:p>
        </p:txBody>
      </p:sp>
      <p:sp>
        <p:nvSpPr>
          <p:cNvPr id="330" name="Google Shape;330;p47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1" name="Google Shape;331;p47"/>
          <p:cNvSpPr txBox="1"/>
          <p:nvPr/>
        </p:nvSpPr>
        <p:spPr>
          <a:xfrm>
            <a:off x="335700" y="2302500"/>
            <a:ext cx="8472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TW" sz="5100">
                <a:solidFill>
                  <a:schemeClr val="dk1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</a:t>
            </a:r>
            <a:r>
              <a:rPr b="1" lang="zh-TW" sz="5100">
                <a:solidFill>
                  <a:srgbClr val="FF0000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zWVYkQ</a:t>
            </a:r>
            <a:endParaRPr sz="3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 Bot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服務的申請與設定</a:t>
            </a:r>
            <a:endParaRPr/>
          </a:p>
        </p:txBody>
      </p:sp>
      <p:pic>
        <p:nvPicPr>
          <p:cNvPr id="337" name="Google Shape;3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475" y="2700625"/>
            <a:ext cx="1997649" cy="19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 Bot 開發入門實作 教學影片 </a:t>
            </a:r>
            <a:r>
              <a:rPr b="1" lang="zh-TW">
                <a:solidFill>
                  <a:srgbClr val="00BA00"/>
                </a:solidFill>
              </a:rPr>
              <a:t>@茶米老師教室</a:t>
            </a:r>
            <a:endParaRPr b="1">
              <a:solidFill>
                <a:srgbClr val="00BA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認識 Messaging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9"/>
          <p:cNvSpPr/>
          <p:nvPr/>
        </p:nvSpPr>
        <p:spPr>
          <a:xfrm>
            <a:off x="3872725" y="2516100"/>
            <a:ext cx="1441800" cy="1754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</a:t>
            </a:r>
            <a:br>
              <a:rPr b="1"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platform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5" name="Google Shape;345;p49"/>
          <p:cNvSpPr/>
          <p:nvPr/>
        </p:nvSpPr>
        <p:spPr>
          <a:xfrm>
            <a:off x="6603025" y="2888988"/>
            <a:ext cx="1008600" cy="1008600"/>
          </a:xfrm>
          <a:prstGeom prst="roundRect">
            <a:avLst>
              <a:gd fmla="val 16667" name="adj"/>
            </a:avLst>
          </a:prstGeom>
          <a:solidFill>
            <a:srgbClr val="00B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Bot</a:t>
            </a:r>
            <a:br>
              <a:rPr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Server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6" name="Google Shape;346;p49"/>
          <p:cNvSpPr/>
          <p:nvPr/>
        </p:nvSpPr>
        <p:spPr>
          <a:xfrm>
            <a:off x="2685025" y="3115200"/>
            <a:ext cx="10869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9"/>
          <p:cNvSpPr/>
          <p:nvPr/>
        </p:nvSpPr>
        <p:spPr>
          <a:xfrm flipH="1">
            <a:off x="2685025" y="3349638"/>
            <a:ext cx="10869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9"/>
          <p:cNvSpPr/>
          <p:nvPr/>
        </p:nvSpPr>
        <p:spPr>
          <a:xfrm>
            <a:off x="5415325" y="3115200"/>
            <a:ext cx="10869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9"/>
          <p:cNvSpPr/>
          <p:nvPr/>
        </p:nvSpPr>
        <p:spPr>
          <a:xfrm flipH="1">
            <a:off x="5415325" y="3349638"/>
            <a:ext cx="10869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49"/>
          <p:cNvPicPr preferRelativeResize="0"/>
          <p:nvPr/>
        </p:nvPicPr>
        <p:blipFill rotWithShape="1">
          <a:blip r:embed="rId3">
            <a:alphaModFix/>
          </a:blip>
          <a:srcRect b="0" l="4215" r="69797" t="0"/>
          <a:stretch/>
        </p:blipFill>
        <p:spPr>
          <a:xfrm>
            <a:off x="1497325" y="2524654"/>
            <a:ext cx="1086901" cy="1737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獲得 LINE Bot Messaging API 存取權限</a:t>
            </a:r>
            <a:endParaRPr/>
          </a:p>
        </p:txBody>
      </p:sp>
      <p:sp>
        <p:nvSpPr>
          <p:cNvPr id="356" name="Google Shape;356;p50"/>
          <p:cNvSpPr/>
          <p:nvPr/>
        </p:nvSpPr>
        <p:spPr>
          <a:xfrm>
            <a:off x="566900" y="2331975"/>
            <a:ext cx="1983600" cy="1983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Massaging</a:t>
            </a:r>
            <a:r>
              <a:rPr b="1" lang="zh-TW" sz="1600"/>
              <a:t> API Channel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FFFFFF"/>
                </a:solidFill>
              </a:rPr>
              <a:t>新增</a:t>
            </a:r>
            <a:endParaRPr b="1" sz="1600"/>
          </a:p>
        </p:txBody>
      </p:sp>
      <p:sp>
        <p:nvSpPr>
          <p:cNvPr id="357" name="Google Shape;357;p50"/>
          <p:cNvSpPr/>
          <p:nvPr/>
        </p:nvSpPr>
        <p:spPr>
          <a:xfrm>
            <a:off x="3580200" y="2331975"/>
            <a:ext cx="1983600" cy="1983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Channel</a:t>
            </a:r>
            <a:br>
              <a:rPr b="1" lang="zh-TW" sz="2000"/>
            </a:br>
            <a:r>
              <a:rPr b="1" lang="zh-TW" sz="2000"/>
              <a:t>secret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FFFFFF"/>
                </a:solidFill>
              </a:rPr>
              <a:t>取得</a:t>
            </a:r>
            <a:endParaRPr b="1" sz="2000"/>
          </a:p>
        </p:txBody>
      </p:sp>
      <p:sp>
        <p:nvSpPr>
          <p:cNvPr id="358" name="Google Shape;358;p50"/>
          <p:cNvSpPr/>
          <p:nvPr/>
        </p:nvSpPr>
        <p:spPr>
          <a:xfrm>
            <a:off x="6593500" y="2331975"/>
            <a:ext cx="1983600" cy="1983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Channel </a:t>
            </a:r>
            <a:r>
              <a:rPr b="1" lang="zh-TW" sz="1500"/>
              <a:t>access token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FFFFFF"/>
                </a:solidFill>
              </a:rPr>
              <a:t>取得</a:t>
            </a:r>
            <a:endParaRPr b="1" sz="1500"/>
          </a:p>
        </p:txBody>
      </p:sp>
      <p:sp>
        <p:nvSpPr>
          <p:cNvPr id="359" name="Google Shape;359;p50"/>
          <p:cNvSpPr/>
          <p:nvPr/>
        </p:nvSpPr>
        <p:spPr>
          <a:xfrm>
            <a:off x="2767750" y="3202300"/>
            <a:ext cx="595200" cy="38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0"/>
          <p:cNvSpPr/>
          <p:nvPr/>
        </p:nvSpPr>
        <p:spPr>
          <a:xfrm>
            <a:off x="5771675" y="3202300"/>
            <a:ext cx="595200" cy="38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本機API服務的建立 - flask &amp; ngrok</a:t>
            </a:r>
            <a:endParaRPr/>
          </a:p>
        </p:txBody>
      </p:sp>
      <p:sp>
        <p:nvSpPr>
          <p:cNvPr id="366" name="Google Shape;366;p51"/>
          <p:cNvSpPr/>
          <p:nvPr/>
        </p:nvSpPr>
        <p:spPr>
          <a:xfrm>
            <a:off x="566900" y="2255775"/>
            <a:ext cx="1983600" cy="1983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Righteous"/>
                <a:ea typeface="Righteous"/>
                <a:cs typeface="Righteous"/>
                <a:sym typeface="Righteous"/>
              </a:rPr>
              <a:t>flask</a:t>
            </a:r>
            <a:br>
              <a:rPr lang="zh-TW" sz="2300">
                <a:solidFill>
                  <a:srgbClr val="FFFFFF"/>
                </a:solidFill>
              </a:rPr>
            </a:br>
            <a:r>
              <a:rPr lang="zh-TW" sz="1800">
                <a:solidFill>
                  <a:srgbClr val="FFFFFF"/>
                </a:solidFill>
              </a:rPr>
              <a:t>本機建立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Web API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7" name="Google Shape;367;p51"/>
          <p:cNvSpPr/>
          <p:nvPr/>
        </p:nvSpPr>
        <p:spPr>
          <a:xfrm>
            <a:off x="3580200" y="2255775"/>
            <a:ext cx="1983600" cy="1983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>
                <a:latin typeface="Righteous"/>
                <a:ea typeface="Righteous"/>
                <a:cs typeface="Righteous"/>
                <a:sym typeface="Righteous"/>
              </a:rPr>
              <a:t>ngrok</a:t>
            </a:r>
            <a:br>
              <a:rPr lang="zh-TW" sz="2300">
                <a:solidFill>
                  <a:srgbClr val="FFFFFF"/>
                </a:solidFill>
              </a:rPr>
            </a:br>
            <a:r>
              <a:rPr lang="zh-TW" sz="1800">
                <a:solidFill>
                  <a:srgbClr val="FFFFFF"/>
                </a:solidFill>
              </a:rPr>
              <a:t>將本機服務推到外部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8" name="Google Shape;368;p51"/>
          <p:cNvSpPr/>
          <p:nvPr/>
        </p:nvSpPr>
        <p:spPr>
          <a:xfrm>
            <a:off x="6593500" y="2255775"/>
            <a:ext cx="1983600" cy="1983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設定及測試</a:t>
            </a:r>
            <a:br>
              <a:rPr lang="zh-TW" sz="2300">
                <a:solidFill>
                  <a:srgbClr val="FFFFFF"/>
                </a:solidFill>
              </a:rPr>
            </a:br>
            <a:r>
              <a:rPr b="1" lang="zh-TW" sz="2600">
                <a:latin typeface="Righteous"/>
                <a:ea typeface="Righteous"/>
                <a:cs typeface="Righteous"/>
                <a:sym typeface="Righteous"/>
              </a:rPr>
              <a:t>webhook</a:t>
            </a:r>
            <a:endParaRPr b="1" sz="2600"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網址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9" name="Google Shape;369;p51"/>
          <p:cNvSpPr/>
          <p:nvPr/>
        </p:nvSpPr>
        <p:spPr>
          <a:xfrm>
            <a:off x="2767750" y="3126100"/>
            <a:ext cx="595200" cy="38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1"/>
          <p:cNvSpPr/>
          <p:nvPr/>
        </p:nvSpPr>
        <p:spPr>
          <a:xfrm>
            <a:off x="5771675" y="3126100"/>
            <a:ext cx="595200" cy="38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1"/>
          <p:cNvSpPr txBox="1"/>
          <p:nvPr/>
        </p:nvSpPr>
        <p:spPr>
          <a:xfrm>
            <a:off x="3580200" y="4509550"/>
            <a:ext cx="19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通訊協定必須是 https</a:t>
            </a:r>
            <a:endParaRPr b="1"/>
          </a:p>
        </p:txBody>
      </p:sp>
      <p:sp>
        <p:nvSpPr>
          <p:cNvPr id="372" name="Google Shape;372;p51"/>
          <p:cNvSpPr txBox="1"/>
          <p:nvPr/>
        </p:nvSpPr>
        <p:spPr>
          <a:xfrm>
            <a:off x="462950" y="4401850"/>
            <a:ext cx="219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設定 Channel secret 及 Channel access token</a:t>
            </a:r>
            <a:endParaRPr b="1"/>
          </a:p>
        </p:txBody>
      </p:sp>
      <p:sp>
        <p:nvSpPr>
          <p:cNvPr id="373" name="Google Shape;373;p51"/>
          <p:cNvSpPr txBox="1"/>
          <p:nvPr/>
        </p:nvSpPr>
        <p:spPr>
          <a:xfrm>
            <a:off x="6640775" y="4509550"/>
            <a:ext cx="19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服務路由是 </a:t>
            </a:r>
            <a:r>
              <a:rPr b="1" lang="zh-TW">
                <a:solidFill>
                  <a:srgbClr val="FF0000"/>
                </a:solidFill>
              </a:rPr>
              <a:t>/callback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新增LINE Bot</a:t>
            </a:r>
            <a:endParaRPr/>
          </a:p>
        </p:txBody>
      </p:sp>
      <p:sp>
        <p:nvSpPr>
          <p:cNvPr id="379" name="Google Shape;379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03596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zh-TW" sz="1750">
                <a:latin typeface="Consolas"/>
                <a:ea typeface="Consolas"/>
                <a:cs typeface="Consolas"/>
                <a:sym typeface="Consolas"/>
              </a:rPr>
              <a:t>LINE開發者網站 </a:t>
            </a:r>
            <a:br>
              <a:rPr lang="zh-TW" sz="1750"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75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https://developers.line.biz/zh-hant/</a:t>
            </a:r>
            <a:endParaRPr sz="1750">
              <a:latin typeface="Consolas"/>
              <a:ea typeface="Consolas"/>
              <a:cs typeface="Consolas"/>
              <a:sym typeface="Consolas"/>
            </a:endParaRPr>
          </a:p>
          <a:p>
            <a:pPr indent="-203596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zh-TW" sz="1750">
                <a:latin typeface="Consolas"/>
                <a:ea typeface="Consolas"/>
                <a:cs typeface="Consolas"/>
                <a:sym typeface="Consolas"/>
              </a:rPr>
              <a:t>申請LINE開發者帳號</a:t>
            </a:r>
            <a:endParaRPr sz="1750">
              <a:latin typeface="Consolas"/>
              <a:ea typeface="Consolas"/>
              <a:cs typeface="Consolas"/>
              <a:sym typeface="Consolas"/>
            </a:endParaRPr>
          </a:p>
          <a:p>
            <a:pPr indent="-203596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zh-TW" sz="1750">
                <a:latin typeface="Consolas"/>
                <a:ea typeface="Consolas"/>
                <a:cs typeface="Consolas"/>
                <a:sym typeface="Consolas"/>
              </a:rPr>
              <a:t>新增Provider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03596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zh-TW" sz="1750">
                <a:latin typeface="Consolas"/>
                <a:ea typeface="Consolas"/>
                <a:cs typeface="Consolas"/>
                <a:sym typeface="Consolas"/>
              </a:rPr>
              <a:t>新增Channel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07168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○"/>
            </a:pPr>
            <a:r>
              <a:rPr lang="zh-TW" sz="1500">
                <a:latin typeface="Consolas"/>
                <a:ea typeface="Consolas"/>
                <a:cs typeface="Consolas"/>
                <a:sym typeface="Consolas"/>
              </a:rPr>
              <a:t>選擇類型：Messageing API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07168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○"/>
            </a:pPr>
            <a:r>
              <a:rPr lang="zh-TW" sz="1500">
                <a:latin typeface="Consolas"/>
                <a:ea typeface="Consolas"/>
                <a:cs typeface="Consolas"/>
                <a:sym typeface="Consolas"/>
              </a:rPr>
              <a:t>設定 App Icon, name, description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07168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○"/>
            </a:pPr>
            <a:r>
              <a:rPr lang="zh-TW" sz="1500">
                <a:latin typeface="Consolas"/>
                <a:ea typeface="Consolas"/>
                <a:cs typeface="Consolas"/>
                <a:sym typeface="Consolas"/>
              </a:rPr>
              <a:t>設定 Category 及 Subcategory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81" name="Google Shape;38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0432" y="1241625"/>
            <a:ext cx="2640632" cy="165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2" name="Google Shape;382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0440" y="3099451"/>
            <a:ext cx="2640632" cy="165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LINE Bot 設定</a:t>
            </a:r>
            <a:endParaRPr/>
          </a:p>
        </p:txBody>
      </p:sp>
      <p:sp>
        <p:nvSpPr>
          <p:cNvPr id="388" name="Google Shape;388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9812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zh-TW" sz="1600"/>
              <a:t>Basic settings</a:t>
            </a:r>
            <a:endParaRPr/>
          </a:p>
          <a:p>
            <a:pPr indent="-19811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/>
              <a:t>按下Channel secret下的 issue 鈕取得 Secret Key</a:t>
            </a:r>
            <a:endParaRPr/>
          </a:p>
          <a:p>
            <a:pPr indent="-19812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zh-TW" sz="1600"/>
              <a:t>Messaging API</a:t>
            </a:r>
            <a:endParaRPr/>
          </a:p>
          <a:p>
            <a:pPr indent="-19811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/>
              <a:t>用 QR Code 先將機器人加入你LINE的好友</a:t>
            </a:r>
            <a:endParaRPr sz="1600"/>
          </a:p>
          <a:p>
            <a:pPr indent="-19811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/>
              <a:t>webhook要啟用，web url 等一下再填</a:t>
            </a:r>
            <a:endParaRPr sz="1600"/>
          </a:p>
          <a:p>
            <a:pPr indent="-19812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zh-TW" sz="1600"/>
              <a:t>LINE官方帳號管理</a:t>
            </a:r>
            <a:endParaRPr b="1" sz="1600"/>
          </a:p>
          <a:p>
            <a:pPr indent="-19811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 u="sng">
                <a:solidFill>
                  <a:schemeClr val="hlink"/>
                </a:solidFill>
                <a:hlinkClick r:id="rId3"/>
              </a:rPr>
              <a:t>https://manager.line.biz/</a:t>
            </a:r>
            <a:endParaRPr sz="1600"/>
          </a:p>
          <a:p>
            <a:pPr indent="-19811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/>
              <a:t>聊天 &gt; 回應設定 &gt; 回應模式：聊天機器人</a:t>
            </a:r>
            <a:endParaRPr sz="1600"/>
          </a:p>
          <a:p>
            <a:pPr indent="-19811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/>
              <a:t>聊天 &gt; 回應設定 &gt; webhook：啟用</a:t>
            </a:r>
            <a:endParaRPr sz="1600"/>
          </a:p>
        </p:txBody>
      </p:sp>
      <p:sp>
        <p:nvSpPr>
          <p:cNvPr id="389" name="Google Shape;389;p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90" name="Google Shape;39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850" y="3096594"/>
            <a:ext cx="2700000" cy="168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6850" y="1197719"/>
            <a:ext cx="2700000" cy="168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idx="4294967295"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線上簡報</a:t>
            </a:r>
            <a:endParaRPr/>
          </a:p>
        </p:txBody>
      </p:sp>
      <p:sp>
        <p:nvSpPr>
          <p:cNvPr id="209" name="Google Shape;209;p36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0" name="Google Shape;210;p36"/>
          <p:cNvSpPr txBox="1"/>
          <p:nvPr/>
        </p:nvSpPr>
        <p:spPr>
          <a:xfrm>
            <a:off x="335700" y="2302500"/>
            <a:ext cx="8472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TW" sz="5100">
                <a:solidFill>
                  <a:schemeClr val="dk1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</a:t>
            </a:r>
            <a:r>
              <a:rPr b="1" lang="zh-TW" sz="5100">
                <a:solidFill>
                  <a:srgbClr val="FF0000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OkyvQX</a:t>
            </a:r>
            <a:endParaRPr sz="3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鸚鵡 LINE Bot</a:t>
            </a:r>
            <a:endParaRPr/>
          </a:p>
        </p:txBody>
      </p:sp>
      <p:sp>
        <p:nvSpPr>
          <p:cNvPr id="397" name="Google Shape;397;p5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90"/>
              <a:t>參考網站：LINE BOT SDK</a:t>
            </a:r>
            <a:br>
              <a:rPr lang="zh-TW" sz="2590"/>
            </a:br>
            <a:r>
              <a:rPr lang="zh-TW" sz="2600" u="sng">
                <a:solidFill>
                  <a:schemeClr val="hlink"/>
                </a:solidFill>
                <a:hlinkClick r:id="rId3"/>
              </a:rPr>
              <a:t>https://github.com/line/line-bot-sdk-python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90"/>
              <a:t>操作步驟</a:t>
            </a:r>
            <a:endParaRPr sz="2590"/>
          </a:p>
          <a:p>
            <a:pPr indent="-3190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2590"/>
              <a:t>取得 Channel secret</a:t>
            </a:r>
            <a:endParaRPr/>
          </a:p>
          <a:p>
            <a:pPr indent="-3190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2590"/>
              <a:t>取得 Channel access token</a:t>
            </a:r>
            <a:endParaRPr/>
          </a:p>
          <a:p>
            <a:pPr indent="-3190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2590"/>
              <a:t>安裝 LINE Bot SDK</a:t>
            </a:r>
            <a:br>
              <a:rPr lang="zh-TW" sz="2590"/>
            </a:br>
            <a:r>
              <a:rPr b="1" lang="zh-TW" sz="2590">
                <a:solidFill>
                  <a:srgbClr val="FF0000"/>
                </a:solidFill>
              </a:rPr>
              <a:t>pip install line-bot-sdk</a:t>
            </a:r>
            <a:endParaRPr b="1">
              <a:solidFill>
                <a:srgbClr val="FF0000"/>
              </a:solidFill>
            </a:endParaRPr>
          </a:p>
          <a:p>
            <a:pPr indent="-3190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2590"/>
              <a:t>以 Flask 製作 LINE Bot 程式</a:t>
            </a:r>
            <a:endParaRPr sz="2590"/>
          </a:p>
          <a:p>
            <a:pPr indent="-3190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2590"/>
              <a:t>使用 ngrok 建立 https 伺服器</a:t>
            </a:r>
            <a:endParaRPr sz="2590"/>
          </a:p>
          <a:p>
            <a:pPr indent="-3190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2590"/>
              <a:t>設定 LINE Bot 的 webhook url</a:t>
            </a:r>
            <a:endParaRPr sz="2590"/>
          </a:p>
        </p:txBody>
      </p:sp>
      <p:sp>
        <p:nvSpPr>
          <p:cNvPr id="398" name="Google Shape;398;p54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99" name="Google Shape;39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2592" y="1268046"/>
            <a:ext cx="2038498" cy="3623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鸚鵡 LINE Bot 程式碼</a:t>
            </a:r>
            <a:endParaRPr/>
          </a:p>
        </p:txBody>
      </p:sp>
      <p:sp>
        <p:nvSpPr>
          <p:cNvPr id="405" name="Google Shape;405;p55"/>
          <p:cNvSpPr txBox="1"/>
          <p:nvPr>
            <p:ph idx="1" type="body"/>
          </p:nvPr>
        </p:nvSpPr>
        <p:spPr>
          <a:xfrm>
            <a:off x="628650" y="1369225"/>
            <a:ext cx="3821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from flask import Flask, request, abort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from linebot import LineBotApi, WebhookHandler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from linebot.exceptions import InvalidSignatureError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from linebot.models import MessageEvent, TextMessage, TextSendMessage,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app = Flask(__name__)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line_bot_api = LineBotApi(</a:t>
            </a:r>
            <a:r>
              <a:rPr b="1" lang="zh-TW" sz="1100">
                <a:solidFill>
                  <a:schemeClr val="dk1"/>
                </a:solidFill>
              </a:rPr>
              <a:t>'Channel access token'</a:t>
            </a:r>
            <a:r>
              <a:rPr lang="zh-TW" sz="1100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handler = WebhookHandler('</a:t>
            </a:r>
            <a:r>
              <a:rPr b="1" lang="zh-TW" sz="1100">
                <a:solidFill>
                  <a:schemeClr val="dk1"/>
                </a:solidFill>
              </a:rPr>
              <a:t>Channel secret</a:t>
            </a:r>
            <a:r>
              <a:rPr lang="zh-TW" sz="1100">
                <a:solidFill>
                  <a:schemeClr val="dk1"/>
                </a:solidFill>
              </a:rPr>
              <a:t>')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@app.route("/callback", methods=['POST'])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def callback():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    # get X-Line-Signature header value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    signature = request.headers['X-Line-Signature']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    # get request body as text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    body = request.get_data(as_text=True)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    app.logger.info("Request body: " + body)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6" name="Google Shape;406;p55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07" name="Google Shape;407;p55"/>
          <p:cNvSpPr txBox="1"/>
          <p:nvPr/>
        </p:nvSpPr>
        <p:spPr>
          <a:xfrm>
            <a:off x="4883150" y="1389698"/>
            <a:ext cx="39435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# handle webhook body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try: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handler.handle(body, signature)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except InvalidSignatureError: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print("Invalid signature. Please check your channel access token/channel secret.")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abort(400)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'OK'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@handler.add(MessageEvent, message=TextMessage)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handle_message(event):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line_bot_api.reply_message(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event.reply_token,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TextSendMessage(text=event.message.text))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__name__ == "__main__":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app.run()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6EE7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>
            <p:ph idx="4294967295" type="title"/>
          </p:nvPr>
        </p:nvSpPr>
        <p:spPr>
          <a:xfrm>
            <a:off x="419325" y="1479350"/>
            <a:ext cx="7886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900">
                <a:solidFill>
                  <a:schemeClr val="lt1"/>
                </a:solidFill>
              </a:rPr>
              <a:t>LINE Bot 開發入門(三)</a:t>
            </a:r>
            <a:endParaRPr sz="3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3" name="Google Shape;413;p56"/>
          <p:cNvSpPr txBox="1"/>
          <p:nvPr>
            <p:ph idx="4294967295" type="body"/>
          </p:nvPr>
        </p:nvSpPr>
        <p:spPr>
          <a:xfrm>
            <a:off x="419325" y="1006050"/>
            <a:ext cx="39204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888888"/>
              </a:buClr>
              <a:buSzPts val="1800"/>
              <a:buNone/>
            </a:pPr>
            <a:r>
              <a:rPr lang="zh-TW">
                <a:solidFill>
                  <a:schemeClr val="lt1"/>
                </a:solidFill>
              </a:rPr>
              <a:t>臺南高工新興科技區域推廣中心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14" name="Google Shape;414;p56"/>
          <p:cNvGrpSpPr/>
          <p:nvPr/>
        </p:nvGrpSpPr>
        <p:grpSpPr>
          <a:xfrm>
            <a:off x="495525" y="3906175"/>
            <a:ext cx="3489150" cy="400200"/>
            <a:chOff x="621625" y="4159525"/>
            <a:chExt cx="3489150" cy="400200"/>
          </a:xfrm>
        </p:grpSpPr>
        <p:sp>
          <p:nvSpPr>
            <p:cNvPr id="415" name="Google Shape;415;p56"/>
            <p:cNvSpPr txBox="1"/>
            <p:nvPr/>
          </p:nvSpPr>
          <p:spPr>
            <a:xfrm>
              <a:off x="1183075" y="4159525"/>
              <a:ext cx="2927700" cy="400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  <a:uFill>
                    <a:noFill/>
                  </a:uFill>
                  <a:latin typeface="Consolas"/>
                  <a:ea typeface="Consolas"/>
                  <a:cs typeface="Consolas"/>
                  <a:sym typeface="Consolas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https://youtu.be/3fIg68fhp8Y</a:t>
              </a:r>
              <a:endParaRPr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6" name="Google Shape;416;p56"/>
            <p:cNvSpPr txBox="1"/>
            <p:nvPr/>
          </p:nvSpPr>
          <p:spPr>
            <a:xfrm>
              <a:off x="621625" y="4159525"/>
              <a:ext cx="561300" cy="40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▶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417" name="Google Shape;417;p56"/>
          <p:cNvSpPr txBox="1"/>
          <p:nvPr/>
        </p:nvSpPr>
        <p:spPr>
          <a:xfrm>
            <a:off x="419325" y="3353550"/>
            <a:ext cx="396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nsolas"/>
                <a:ea typeface="Consolas"/>
                <a:cs typeface="Consolas"/>
                <a:sym typeface="Consolas"/>
              </a:rPr>
              <a:t>直播時間 </a:t>
            </a:r>
            <a:br>
              <a:rPr b="1" lang="zh-TW">
                <a:latin typeface="Consolas"/>
                <a:ea typeface="Consolas"/>
                <a:cs typeface="Consolas"/>
                <a:sym typeface="Consolas"/>
              </a:rPr>
            </a:br>
            <a:r>
              <a:rPr b="1" lang="zh-TW">
                <a:latin typeface="Consolas"/>
                <a:ea typeface="Consolas"/>
                <a:cs typeface="Consolas"/>
                <a:sym typeface="Consolas"/>
              </a:rPr>
              <a:t>110年12月10日（星期五）19:00~21:00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8" name="Google Shape;418;p56"/>
          <p:cNvPicPr preferRelativeResize="0"/>
          <p:nvPr/>
        </p:nvPicPr>
        <p:blipFill rotWithShape="1">
          <a:blip r:embed="rId4">
            <a:alphaModFix/>
          </a:blip>
          <a:srcRect b="2211" l="0" r="0" t="-10612"/>
          <a:stretch/>
        </p:blipFill>
        <p:spPr>
          <a:xfrm>
            <a:off x="5165850" y="1083298"/>
            <a:ext cx="3920399" cy="40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4099" y="410050"/>
            <a:ext cx="1218074" cy="11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6"/>
          <p:cNvSpPr txBox="1"/>
          <p:nvPr/>
        </p:nvSpPr>
        <p:spPr>
          <a:xfrm>
            <a:off x="419325" y="2385275"/>
            <a:ext cx="371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LINE Bot 專題實戰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/>
          <p:nvPr>
            <p:ph type="ctrTitle"/>
          </p:nvPr>
        </p:nvSpPr>
        <p:spPr>
          <a:xfrm>
            <a:off x="729450" y="1322450"/>
            <a:ext cx="8057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Flask 實戰 - AQI空氣品質查詢器</a:t>
            </a:r>
            <a:endParaRPr/>
          </a:p>
        </p:txBody>
      </p:sp>
      <p:pic>
        <p:nvPicPr>
          <p:cNvPr id="426" name="Google Shape;42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475" y="2700625"/>
            <a:ext cx="1997649" cy="19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 Bot 開發入門實作 教學 </a:t>
            </a:r>
            <a:r>
              <a:rPr b="1" lang="zh-TW">
                <a:solidFill>
                  <a:srgbClr val="00BA00"/>
                </a:solidFill>
              </a:rPr>
              <a:t>@茶米老師教室</a:t>
            </a:r>
            <a:endParaRPr b="1">
              <a:solidFill>
                <a:srgbClr val="00BA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AQI空氣品質查詢器</a:t>
            </a:r>
            <a:endParaRPr/>
          </a:p>
        </p:txBody>
      </p:sp>
      <p:sp>
        <p:nvSpPr>
          <p:cNvPr id="433" name="Google Shape;433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</a:pPr>
            <a:r>
              <a:rPr b="1" lang="zh-TW" sz="217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專題說明</a:t>
            </a:r>
            <a:r>
              <a:rPr lang="zh-TW" sz="217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：製作一個查詢台灣空氣品質AQI的Web Api，在只要縣市名稱，即可提供該區所有測站的空氣品質。</a:t>
            </a:r>
            <a:endParaRPr sz="217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</a:pPr>
            <a:r>
              <a:rPr b="1" lang="zh-TW" sz="217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資料來源</a:t>
            </a:r>
            <a:r>
              <a:rPr lang="zh-TW" sz="217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：政府資料公開平台-空氣品質指標(AQI)</a:t>
            </a:r>
            <a:br>
              <a:rPr lang="zh-TW" sz="217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217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https://data.gov.tw/dataset/40448</a:t>
            </a:r>
            <a:endParaRPr sz="217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JSON資料的拆解與練習</a:t>
            </a:r>
            <a:endParaRPr/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zh-TW"/>
              <a:t>JSON（JavaScript Object Notation）</a:t>
            </a:r>
            <a:r>
              <a:rPr lang="zh-TW"/>
              <a:t>輕量級的資料交換語言，用來傳輸由 </a:t>
            </a:r>
            <a:r>
              <a:rPr b="1" lang="zh-TW"/>
              <a:t>屬性值(如dict)</a:t>
            </a:r>
            <a:r>
              <a:rPr lang="zh-TW"/>
              <a:t> 或者 </a:t>
            </a:r>
            <a:r>
              <a:rPr b="1" lang="zh-TW"/>
              <a:t>序列性(如List)值</a:t>
            </a:r>
            <a:r>
              <a:rPr lang="zh-TW"/>
              <a:t> 組成的資料物件。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JSON 資料的線上瀏覽工具：</a:t>
            </a:r>
            <a:r>
              <a:rPr lang="zh-TW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https://codebeautify.org/jsonviewer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空氣品質指標(AQI) 拆解練習</a:t>
            </a:r>
            <a:b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https://data.epa.gov.tw/api/v1/aqx_p_432?limit=1000&amp;api_key=9be7b239-557b-4c10-9775-78cadfc555e9&amp;sort=ImportDate%20desc&amp;format=json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高雄 YouBike JSON</a:t>
            </a:r>
            <a:br>
              <a:rPr lang="zh-TW">
                <a:latin typeface="Consolas"/>
                <a:ea typeface="Consolas"/>
                <a:cs typeface="Consolas"/>
                <a:sym typeface="Consolas"/>
              </a:rPr>
            </a:br>
            <a:r>
              <a:rPr lang="zh-TW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http://od-oas.kcg.gov.tw/api/service/Get/b4dd9c40-9027-4125-8666-06bef1756092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AQI資料基本查詢</a:t>
            </a:r>
            <a:endParaRPr/>
          </a:p>
        </p:txBody>
      </p:sp>
      <p:sp>
        <p:nvSpPr>
          <p:cNvPr id="445" name="Google Shape;445;p60"/>
          <p:cNvSpPr txBox="1"/>
          <p:nvPr>
            <p:ph idx="1" type="body"/>
          </p:nvPr>
        </p:nvSpPr>
        <p:spPr>
          <a:xfrm>
            <a:off x="628650" y="1369219"/>
            <a:ext cx="7886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zh-TW"/>
              <a:t>將JSON資料讀取回來之後進行基本資料查詢</a:t>
            </a:r>
            <a:endParaRPr/>
          </a:p>
        </p:txBody>
      </p:sp>
      <p:sp>
        <p:nvSpPr>
          <p:cNvPr id="446" name="Google Shape;446;p60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47" name="Google Shape;447;p60"/>
          <p:cNvSpPr/>
          <p:nvPr/>
        </p:nvSpPr>
        <p:spPr>
          <a:xfrm>
            <a:off x="834048" y="1869464"/>
            <a:ext cx="7681200" cy="30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5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requests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 = "https://data.epa.gov.tw/api/v1/aqx_p_432?limit=1000&amp;api_key=9be7b239-557b-4c10-9775-78cadfc555e9&amp;sort=ImportDate%20desc&amp;format=json"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 = requests.get(url).json()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total = len(datas['records'])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一般查詢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 in range(total):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(datas['records'][i]['County'] == "高雄市"):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print(datas['records'][i]['SiteName'], end='\t')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print(datas['records'][i]['County'], end='\t')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print(datas['records'][i]['AQI'], end='\t')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print(datas['records'][i]['Status'])</a:t>
            </a:r>
            <a:endParaRPr sz="153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AQI資料互動查詢</a:t>
            </a:r>
            <a:endParaRPr/>
          </a:p>
        </p:txBody>
      </p:sp>
      <p:sp>
        <p:nvSpPr>
          <p:cNvPr id="453" name="Google Shape;453;p61"/>
          <p:cNvSpPr txBox="1"/>
          <p:nvPr>
            <p:ph idx="1" type="body"/>
          </p:nvPr>
        </p:nvSpPr>
        <p:spPr>
          <a:xfrm>
            <a:off x="628650" y="1369219"/>
            <a:ext cx="7886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zh-TW"/>
              <a:t>將JSON資料讀取回來之後進行互動資料查詢</a:t>
            </a:r>
            <a:endParaRPr/>
          </a:p>
        </p:txBody>
      </p:sp>
      <p:sp>
        <p:nvSpPr>
          <p:cNvPr id="454" name="Google Shape;454;p61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55" name="Google Shape;455;p61"/>
          <p:cNvSpPr/>
          <p:nvPr/>
        </p:nvSpPr>
        <p:spPr>
          <a:xfrm>
            <a:off x="834048" y="1869464"/>
            <a:ext cx="7681200" cy="30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5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requests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 = "https://data.epa.gov.tw/api/v1/aqx_p_432?limit=1000&amp;api_key=9be7b239-557b-4c10-9775-78cadfc555e9&amp;sort=ImportDate%20desc&amp;format=json"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 = requests.get(url).json()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total = len(datas['records'])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互動查詢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County = input("請輸入要查詢的縣市：")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 in range(total):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(datas['records'][i]['County'] == County):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print(datas['records'][i]['SiteName'], end='\t')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print(datas['records'][i]['County'], end='\t')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print(datas['records'][i]['AQI'], end='\t')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print(datas['records'][i]['Status'])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製作AQI資料查詢函式</a:t>
            </a:r>
            <a:endParaRPr/>
          </a:p>
        </p:txBody>
      </p:sp>
      <p:sp>
        <p:nvSpPr>
          <p:cNvPr id="461" name="Google Shape;461;p62"/>
          <p:cNvSpPr txBox="1"/>
          <p:nvPr>
            <p:ph idx="1" type="body"/>
          </p:nvPr>
        </p:nvSpPr>
        <p:spPr>
          <a:xfrm>
            <a:off x="628650" y="1369219"/>
            <a:ext cx="7886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zh-TW"/>
              <a:t>將查詢程式包裝成自訂函式</a:t>
            </a:r>
            <a:endParaRPr/>
          </a:p>
        </p:txBody>
      </p:sp>
      <p:sp>
        <p:nvSpPr>
          <p:cNvPr id="462" name="Google Shape;462;p62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63" name="Google Shape;463;p62"/>
          <p:cNvSpPr/>
          <p:nvPr/>
        </p:nvSpPr>
        <p:spPr>
          <a:xfrm>
            <a:off x="834048" y="1869464"/>
            <a:ext cx="7681200" cy="30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5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getAQI(County):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url = "https://data.epa.gov.tw/api/v1/aqx_p_432?limit=1000&amp;api_key=9be7b239-557b-4c10-9775-78cadfc555e9&amp;sort=ImportDate%20desc&amp;format=json"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datas = requests.get(url).json()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total = len(datas['records'])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msg = ""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i in range(total):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(datas['records'][i]['County'] == County.replace('台', '臺')):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datas['records'][i]['SiteName'] + '\t'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datas['records'][i]['County'] + '\t'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datas['records'][i]['AQI'] + '\t'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datas['records'][i]['Status'] + '\n'        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msg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製作AQI資料查詢網頁 </a:t>
            </a:r>
            <a:r>
              <a:rPr b="0" lang="zh-TW" sz="2200"/>
              <a:t>(1)</a:t>
            </a:r>
            <a:endParaRPr b="0" sz="2200"/>
          </a:p>
        </p:txBody>
      </p:sp>
      <p:sp>
        <p:nvSpPr>
          <p:cNvPr id="469" name="Google Shape;469;p63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70" name="Google Shape;470;p63"/>
          <p:cNvSpPr/>
          <p:nvPr/>
        </p:nvSpPr>
        <p:spPr>
          <a:xfrm>
            <a:off x="834050" y="1215278"/>
            <a:ext cx="76812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55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flask  import Flask, request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requests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 = Flask(__name__)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getAQI(County):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url = "https://data.epa.gov.tw/api/v1/aqx_p_432?limit=1000&amp;api_key=9be7b239-557b-4c10-9775-78cadfc555e9&amp;sort=ImportDate%20desc&amp;format=json"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datas = requests.get(url).json()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total = len(datas['records'])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msg = "&lt;table border=1&gt;&lt;tr&gt;&lt;th&gt;站名&lt;/th&gt;&lt;th&gt;縣市&lt;/th&gt;&lt;th&gt;AQI&lt;/th&gt;&lt;th&gt;狀態&lt;/th&gt;&lt;/tr&gt;"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i in range(total):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(datas['records'][i]['County'] == County.replace('台', '臺')):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"&lt;tr&gt;&lt;td&gt;"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datas['records'][i]['SiteName'] + '&lt;/td&gt;&lt;td&gt;'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datas['records'][i]['County'] + '&lt;/td&gt;&lt;td&gt;'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datas['records'][i]['AQI'] + '&lt;/td&gt;&lt;td&gt;'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datas['records'][i]['Status'] + '&lt;/td&gt;&lt;tr&gt;'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msg += "&lt;/table&gt;"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msg += "&lt;button onclick=\"window.location.href='/'\"&gt;回上一頁&lt;/button&gt;"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msg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idx="12" type="sldNum"/>
          </p:nvPr>
        </p:nvSpPr>
        <p:spPr>
          <a:xfrm>
            <a:off x="5314950" y="3677452"/>
            <a:ext cx="1543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7" name="Google Shape;217;p37"/>
          <p:cNvSpPr/>
          <p:nvPr/>
        </p:nvSpPr>
        <p:spPr>
          <a:xfrm>
            <a:off x="0" y="3886512"/>
            <a:ext cx="9144000" cy="1257000"/>
          </a:xfrm>
          <a:prstGeom prst="rect">
            <a:avLst/>
          </a:prstGeom>
          <a:solidFill>
            <a:srgbClr val="00B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7"/>
          <p:cNvSpPr/>
          <p:nvPr/>
        </p:nvSpPr>
        <p:spPr>
          <a:xfrm>
            <a:off x="399411" y="3499182"/>
            <a:ext cx="1494300" cy="1494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6878" y="4026680"/>
            <a:ext cx="1000299" cy="1000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7"/>
          <p:cNvSpPr/>
          <p:nvPr/>
        </p:nvSpPr>
        <p:spPr>
          <a:xfrm>
            <a:off x="2380453" y="3977767"/>
            <a:ext cx="457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黃信溢 </a:t>
            </a:r>
            <a:r>
              <a:rPr b="0" i="0" lang="zh-TW" sz="15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文淵閣工作室</a:t>
            </a:r>
            <a:endParaRPr sz="15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david@e-happy.com.tw</a:t>
            </a:r>
            <a:br>
              <a:rPr lang="zh-TW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TW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http://www.e-happy.com.tw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https://www.facebook.com/ehappytw</a:t>
            </a:r>
            <a:endParaRPr sz="1100"/>
          </a:p>
        </p:txBody>
      </p:sp>
      <p:grpSp>
        <p:nvGrpSpPr>
          <p:cNvPr id="221" name="Google Shape;221;p37"/>
          <p:cNvGrpSpPr/>
          <p:nvPr/>
        </p:nvGrpSpPr>
        <p:grpSpPr>
          <a:xfrm>
            <a:off x="439654" y="397227"/>
            <a:ext cx="8264691" cy="2933779"/>
            <a:chOff x="765203" y="366036"/>
            <a:chExt cx="11019588" cy="3911705"/>
          </a:xfrm>
        </p:grpSpPr>
        <p:grpSp>
          <p:nvGrpSpPr>
            <p:cNvPr id="222" name="Google Shape;222;p37"/>
            <p:cNvGrpSpPr/>
            <p:nvPr/>
          </p:nvGrpSpPr>
          <p:grpSpPr>
            <a:xfrm>
              <a:off x="8448191" y="366036"/>
              <a:ext cx="3336600" cy="3911700"/>
              <a:chOff x="4427683" y="366036"/>
              <a:chExt cx="3336600" cy="3911700"/>
            </a:xfrm>
          </p:grpSpPr>
          <p:sp>
            <p:nvSpPr>
              <p:cNvPr id="223" name="Google Shape;223;p37"/>
              <p:cNvSpPr/>
              <p:nvPr/>
            </p:nvSpPr>
            <p:spPr>
              <a:xfrm>
                <a:off x="4427683" y="366036"/>
                <a:ext cx="3336600" cy="3911700"/>
              </a:xfrm>
              <a:prstGeom prst="roundRect">
                <a:avLst>
                  <a:gd fmla="val 884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37"/>
              <p:cNvSpPr/>
              <p:nvPr/>
            </p:nvSpPr>
            <p:spPr>
              <a:xfrm>
                <a:off x="5157094" y="477715"/>
                <a:ext cx="2331900" cy="6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4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茶米老師教室</a:t>
                </a:r>
                <a:br>
                  <a:rPr b="1" lang="zh-TW" sz="16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lang="zh-TW" sz="12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YouTube頻道</a:t>
                </a:r>
                <a:endParaRPr sz="120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pic>
            <p:nvPicPr>
              <p:cNvPr id="225" name="Google Shape;225;p3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26749" y="516540"/>
                <a:ext cx="543269" cy="5432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6" name="Google Shape;226;p3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660188" y="1177607"/>
                <a:ext cx="2871589" cy="28712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7" name="Google Shape;227;p37"/>
            <p:cNvGrpSpPr/>
            <p:nvPr/>
          </p:nvGrpSpPr>
          <p:grpSpPr>
            <a:xfrm>
              <a:off x="765203" y="366041"/>
              <a:ext cx="3336652" cy="3911655"/>
              <a:chOff x="2564575" y="232350"/>
              <a:chExt cx="3451233" cy="4046400"/>
            </a:xfrm>
          </p:grpSpPr>
          <p:sp>
            <p:nvSpPr>
              <p:cNvPr id="228" name="Google Shape;228;p37"/>
              <p:cNvSpPr/>
              <p:nvPr/>
            </p:nvSpPr>
            <p:spPr>
              <a:xfrm>
                <a:off x="2564575" y="232350"/>
                <a:ext cx="3451200" cy="4046400"/>
              </a:xfrm>
              <a:prstGeom prst="roundRect">
                <a:avLst>
                  <a:gd fmla="val 884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7"/>
              <p:cNvSpPr/>
              <p:nvPr/>
            </p:nvSpPr>
            <p:spPr>
              <a:xfrm>
                <a:off x="3412708" y="347878"/>
                <a:ext cx="26031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4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資訊教育初學特訓班</a:t>
                </a:r>
                <a:br>
                  <a:rPr b="1" lang="zh-TW" sz="16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lang="zh-TW" sz="12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Facebook社團</a:t>
                </a:r>
                <a:endParaRPr sz="120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pic>
            <p:nvPicPr>
              <p:cNvPr id="230" name="Google Shape;230;p3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864150" y="388039"/>
                <a:ext cx="561925" cy="561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Google Shape;231;p3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05075" y="1071878"/>
                <a:ext cx="2970200" cy="297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2" name="Google Shape;232;p37"/>
            <p:cNvGrpSpPr/>
            <p:nvPr/>
          </p:nvGrpSpPr>
          <p:grpSpPr>
            <a:xfrm>
              <a:off x="4606686" y="366041"/>
              <a:ext cx="3336675" cy="3911700"/>
              <a:chOff x="8505528" y="366041"/>
              <a:chExt cx="3336675" cy="3911700"/>
            </a:xfrm>
          </p:grpSpPr>
          <p:sp>
            <p:nvSpPr>
              <p:cNvPr id="233" name="Google Shape;233;p37"/>
              <p:cNvSpPr/>
              <p:nvPr/>
            </p:nvSpPr>
            <p:spPr>
              <a:xfrm>
                <a:off x="8505528" y="366041"/>
                <a:ext cx="3336600" cy="3911700"/>
              </a:xfrm>
              <a:prstGeom prst="roundRect">
                <a:avLst>
                  <a:gd fmla="val 884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7"/>
              <p:cNvSpPr/>
              <p:nvPr/>
            </p:nvSpPr>
            <p:spPr>
              <a:xfrm>
                <a:off x="9325503" y="477722"/>
                <a:ext cx="2516700" cy="6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4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文淵閣程式特訓班</a:t>
                </a:r>
                <a:br>
                  <a:rPr b="1" lang="zh-TW" sz="16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lang="zh-TW" sz="12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Facebook</a:t>
                </a:r>
                <a:r>
                  <a:rPr lang="zh-TW" sz="12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粉絲專頁</a:t>
                </a:r>
                <a:endParaRPr sz="120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pic>
            <p:nvPicPr>
              <p:cNvPr id="235" name="Google Shape;235;p3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8795157" y="516545"/>
                <a:ext cx="543269" cy="5432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6" name="Google Shape;236;p3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9"/>
              <a:stretch/>
            </p:blipFill>
            <p:spPr>
              <a:xfrm>
                <a:off x="8738043" y="1177612"/>
                <a:ext cx="2871589" cy="28712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製作AQI資料查詢網頁 </a:t>
            </a:r>
            <a:r>
              <a:rPr b="0" lang="zh-TW" sz="2200"/>
              <a:t>(2)</a:t>
            </a:r>
            <a:endParaRPr/>
          </a:p>
        </p:txBody>
      </p:sp>
      <p:sp>
        <p:nvSpPr>
          <p:cNvPr id="476" name="Google Shape;476;p64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77" name="Google Shape;477;p64"/>
          <p:cNvSpPr/>
          <p:nvPr/>
        </p:nvSpPr>
        <p:spPr>
          <a:xfrm>
            <a:off x="834050" y="1268053"/>
            <a:ext cx="76812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55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@app.route("/", methods=['GET', 'POST'])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index():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((request.method == "POST") &amp; (request.values.get('county')!="")):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County = request.values.get('county')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getAQI(County)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"&lt;form method='post'&gt;"\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"請輸入要查詢的縣市：&lt;br&gt;"\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"&lt;input type='text' name='county'&gt;"\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"&lt;button type='submit'&gt;查詢&lt;/button&gt;"\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"&lt;/form&gt;"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__name__ == "__main__":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app.run()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5"/>
          <p:cNvSpPr txBox="1"/>
          <p:nvPr>
            <p:ph type="ctrTitle"/>
          </p:nvPr>
        </p:nvSpPr>
        <p:spPr>
          <a:xfrm>
            <a:off x="729450" y="1322450"/>
            <a:ext cx="8057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 Bot 實戰 - </a:t>
            </a:r>
            <a:br>
              <a:rPr lang="zh-TW"/>
            </a:br>
            <a:r>
              <a:rPr lang="zh-TW"/>
              <a:t>AQI空氣品質查詢機器人</a:t>
            </a:r>
            <a:endParaRPr/>
          </a:p>
        </p:txBody>
      </p:sp>
      <p:pic>
        <p:nvPicPr>
          <p:cNvPr id="483" name="Google Shape;48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475" y="2700625"/>
            <a:ext cx="1997649" cy="19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 Bot 開發入門實作 教學 </a:t>
            </a:r>
            <a:r>
              <a:rPr b="1" lang="zh-TW">
                <a:solidFill>
                  <a:srgbClr val="00BA00"/>
                </a:solidFill>
              </a:rPr>
              <a:t>@茶米老師教室</a:t>
            </a:r>
            <a:endParaRPr b="1">
              <a:solidFill>
                <a:srgbClr val="00BA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AQI空氣品質查詢機器人 </a:t>
            </a:r>
            <a:r>
              <a:rPr b="0" lang="zh-TW" sz="2200"/>
              <a:t>(1)</a:t>
            </a:r>
            <a:endParaRPr b="0" sz="2200"/>
          </a:p>
        </p:txBody>
      </p:sp>
      <p:sp>
        <p:nvSpPr>
          <p:cNvPr id="490" name="Google Shape;490;p66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91" name="Google Shape;491;p66"/>
          <p:cNvSpPr/>
          <p:nvPr/>
        </p:nvSpPr>
        <p:spPr>
          <a:xfrm>
            <a:off x="834050" y="1215278"/>
            <a:ext cx="76812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55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flask  import Flask, request, abort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linebot import  LineBotApi, WebhookHandler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linebot.exceptions import InvalidSignatureError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linebot.models import MessageEvent, TextMessage, TextSendMessage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requests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 = Flask(__name__)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getAQI(County):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url = "https://data.epa.gov.tw/api/v1/aqx_p_432?limit=1000&amp;api_key=9be7b239-557b-4c10-9775-78cadfc555e9&amp;sort=ImportDate%20desc&amp;format=json"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datas = requests.get(url).json()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total = len(datas['records'])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msg = ""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i in range(total):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(datas['records'][i]['County'] == County.replace('台', '臺')):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datas['records'][i]['SiteName'] + '\t'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datas['records'][i]['County'] + '\t'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datas['records'][i]['AQI'] + '\t'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datas['records'][i]['Status'] + '\n'       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msg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AQI空氣品質查詢機器人 </a:t>
            </a:r>
            <a:r>
              <a:rPr b="0" lang="zh-TW" sz="2200"/>
              <a:t>(2)</a:t>
            </a:r>
            <a:endParaRPr/>
          </a:p>
        </p:txBody>
      </p:sp>
      <p:sp>
        <p:nvSpPr>
          <p:cNvPr id="497" name="Google Shape;497;p67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98" name="Google Shape;498;p67"/>
          <p:cNvSpPr/>
          <p:nvPr/>
        </p:nvSpPr>
        <p:spPr>
          <a:xfrm>
            <a:off x="834050" y="1268053"/>
            <a:ext cx="76812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55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line_bot_api = LineBotApi('你的 CHANNEL_ACCESS_TOKEN')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handler = WebhookHandler('你的 CHANNEL_SECRET')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@app.route("/callback", methods=['POST'])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callback():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signature = request.headers['X-Line-Signature']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body = request.get_data(as_text=True)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try: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handler.handle(body, signature)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except InvalidSignatureError: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abort(400)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'OK'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@handler.add(MessageEvent, message=TextMessage)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handle_message(event):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line_bot_api.reply_message(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event.reply_token,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TextSendMessage(text=getAQI(event.message.text)))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__name__ == '__main__':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app.run()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900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 txBox="1"/>
          <p:nvPr>
            <p:ph idx="4294967295" type="title"/>
          </p:nvPr>
        </p:nvSpPr>
        <p:spPr>
          <a:xfrm>
            <a:off x="430125" y="2511025"/>
            <a:ext cx="37719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sz="4000">
                <a:solidFill>
                  <a:schemeClr val="lt1"/>
                </a:solidFill>
              </a:rPr>
              <a:t>感謝您的參與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5" name="Google Shape;505;p68"/>
          <p:cNvSpPr txBox="1"/>
          <p:nvPr>
            <p:ph idx="4294967295" type="body"/>
          </p:nvPr>
        </p:nvSpPr>
        <p:spPr>
          <a:xfrm>
            <a:off x="378782" y="3179989"/>
            <a:ext cx="83865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>
                <a:solidFill>
                  <a:schemeClr val="lt1"/>
                </a:solidFill>
              </a:rPr>
              <a:t>文淵閣工作室</a:t>
            </a:r>
            <a:r>
              <a:rPr lang="zh-TW">
                <a:solidFill>
                  <a:schemeClr val="lt1"/>
                </a:solidFill>
              </a:rPr>
              <a:t> </a:t>
            </a:r>
            <a:r>
              <a:rPr b="1" lang="zh-TW" sz="2400">
                <a:solidFill>
                  <a:schemeClr val="lt1"/>
                </a:solidFill>
              </a:rPr>
              <a:t>黃信溢</a:t>
            </a:r>
            <a:endParaRPr b="1">
              <a:solidFill>
                <a:schemeClr val="lt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500">
                <a:solidFill>
                  <a:schemeClr val="lt1"/>
                </a:solidFill>
              </a:rPr>
              <a:t>http://www.facebook.com/edreamertw</a:t>
            </a:r>
            <a:endParaRPr>
              <a:solidFill>
                <a:schemeClr val="lt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500">
                <a:solidFill>
                  <a:schemeClr val="lt1"/>
                </a:solidFill>
              </a:rPr>
              <a:t>http://www.youtube.com/edreamertw</a:t>
            </a:r>
            <a:endParaRPr>
              <a:solidFill>
                <a:schemeClr val="lt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500">
                <a:solidFill>
                  <a:schemeClr val="lt1"/>
                </a:solidFill>
              </a:rPr>
              <a:t>david@e-happy.com.tw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06" name="Google Shape;506;p68"/>
          <p:cNvPicPr preferRelativeResize="0"/>
          <p:nvPr/>
        </p:nvPicPr>
        <p:blipFill rotWithShape="1">
          <a:blip r:embed="rId3">
            <a:alphaModFix/>
          </a:blip>
          <a:srcRect b="1768" l="0" r="8441" t="0"/>
          <a:stretch/>
        </p:blipFill>
        <p:spPr>
          <a:xfrm>
            <a:off x="4525450" y="411200"/>
            <a:ext cx="4618552" cy="473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064" y="281229"/>
            <a:ext cx="2081601" cy="208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Flask web應用開發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475" y="2700625"/>
            <a:ext cx="1997649" cy="19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 Bot 開發入門實作</a:t>
            </a:r>
            <a:r>
              <a:rPr lang="zh-TW"/>
              <a:t> 教學 </a:t>
            </a:r>
            <a:r>
              <a:rPr b="1" lang="zh-TW">
                <a:solidFill>
                  <a:srgbClr val="00BA00"/>
                </a:solidFill>
              </a:rPr>
              <a:t>@茶米老師教室</a:t>
            </a:r>
            <a:endParaRPr b="1">
              <a:solidFill>
                <a:srgbClr val="00BA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認識 LINE Bot 運作原理</a:t>
            </a:r>
            <a:endParaRPr/>
          </a:p>
        </p:txBody>
      </p:sp>
      <p:sp>
        <p:nvSpPr>
          <p:cNvPr id="249" name="Google Shape;249;p39"/>
          <p:cNvSpPr/>
          <p:nvPr/>
        </p:nvSpPr>
        <p:spPr>
          <a:xfrm>
            <a:off x="3872725" y="2516100"/>
            <a:ext cx="1441800" cy="1754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</a:t>
            </a:r>
            <a:br>
              <a:rPr b="1"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platform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39"/>
          <p:cNvSpPr/>
          <p:nvPr/>
        </p:nvSpPr>
        <p:spPr>
          <a:xfrm>
            <a:off x="6603025" y="2888988"/>
            <a:ext cx="1008600" cy="1008600"/>
          </a:xfrm>
          <a:prstGeom prst="roundRect">
            <a:avLst>
              <a:gd fmla="val 16667" name="adj"/>
            </a:avLst>
          </a:prstGeom>
          <a:solidFill>
            <a:srgbClr val="00B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Bot</a:t>
            </a:r>
            <a:br>
              <a:rPr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Server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2685025" y="3115200"/>
            <a:ext cx="10869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/>
          <p:nvPr/>
        </p:nvSpPr>
        <p:spPr>
          <a:xfrm flipH="1">
            <a:off x="2685025" y="3349638"/>
            <a:ext cx="10869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9"/>
          <p:cNvSpPr/>
          <p:nvPr/>
        </p:nvSpPr>
        <p:spPr>
          <a:xfrm>
            <a:off x="5415325" y="3115200"/>
            <a:ext cx="10869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9"/>
          <p:cNvSpPr/>
          <p:nvPr/>
        </p:nvSpPr>
        <p:spPr>
          <a:xfrm flipH="1">
            <a:off x="5415325" y="3349638"/>
            <a:ext cx="10869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9"/>
          <p:cNvPicPr preferRelativeResize="0"/>
          <p:nvPr/>
        </p:nvPicPr>
        <p:blipFill rotWithShape="1">
          <a:blip r:embed="rId3">
            <a:alphaModFix/>
          </a:blip>
          <a:srcRect b="0" l="4215" r="69797" t="0"/>
          <a:stretch/>
        </p:blipFill>
        <p:spPr>
          <a:xfrm>
            <a:off x="1497325" y="2524654"/>
            <a:ext cx="1086901" cy="1737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230"/>
              <a:buFont typeface="Microsoft JhengHei"/>
              <a:buNone/>
            </a:pPr>
            <a:r>
              <a:rPr lang="zh-TW"/>
              <a:t>認識Flask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Consolas"/>
                <a:ea typeface="Consolas"/>
                <a:cs typeface="Consolas"/>
                <a:sym typeface="Consolas"/>
              </a:rPr>
              <a:t>Flask</a:t>
            </a:r>
            <a:r>
              <a:rPr lang="zh-TW" sz="1800">
                <a:latin typeface="Consolas"/>
                <a:ea typeface="Consolas"/>
                <a:cs typeface="Consolas"/>
                <a:sym typeface="Consolas"/>
              </a:rPr>
              <a:t> 是一個用 Python 開發的</a:t>
            </a:r>
            <a:r>
              <a:rPr b="1" lang="zh-TW" sz="1800">
                <a:latin typeface="Consolas"/>
                <a:ea typeface="Consolas"/>
                <a:cs typeface="Consolas"/>
                <a:sym typeface="Consolas"/>
              </a:rPr>
              <a:t>輕量化網站開發</a:t>
            </a:r>
            <a:r>
              <a:rPr lang="zh-TW" sz="1800">
                <a:latin typeface="Consolas"/>
                <a:ea typeface="Consolas"/>
                <a:cs typeface="Consolas"/>
                <a:sym typeface="Consolas"/>
              </a:rPr>
              <a:t>應用</a:t>
            </a:r>
            <a:r>
              <a:rPr lang="zh-TW" sz="1800">
                <a:latin typeface="Consolas"/>
                <a:ea typeface="Consolas"/>
                <a:cs typeface="Consolas"/>
                <a:sym typeface="Consolas"/>
              </a:rPr>
              <a:t>框架，內建開發用伺服器和除錯器，教學與擴充資源相當充足。適合用來快速建置小型應用網站或是 web api。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Consolas"/>
                <a:ea typeface="Consolas"/>
                <a:cs typeface="Consolas"/>
                <a:sym typeface="Consolas"/>
              </a:rPr>
              <a:t>官網：</a:t>
            </a:r>
            <a:r>
              <a:rPr lang="zh-TW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https://github.com/pallets/flask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latin typeface="Consolas"/>
                <a:ea typeface="Consolas"/>
                <a:cs typeface="Consolas"/>
                <a:sym typeface="Consolas"/>
              </a:rPr>
              <a:t>安裝：</a:t>
            </a:r>
            <a:r>
              <a:rPr b="1" lang="zh-TW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pip install -U Flask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2" name="Google Shape;26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190" y="3466851"/>
            <a:ext cx="3121267" cy="1220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建置第一個網站</a:t>
            </a:r>
            <a:endParaRPr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628650" y="1369219"/>
            <a:ext cx="7886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zh-TW"/>
              <a:t>就來作一個 Hello Wrold 吧！</a:t>
            </a:r>
            <a:endParaRPr/>
          </a:p>
        </p:txBody>
      </p:sp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0" name="Google Shape;270;p41"/>
          <p:cNvSpPr/>
          <p:nvPr/>
        </p:nvSpPr>
        <p:spPr>
          <a:xfrm>
            <a:off x="834048" y="1869464"/>
            <a:ext cx="7681200" cy="30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5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Flask 框架基本結構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flask import Flask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 = Flask(__name__)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@app.route("/")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hello():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"Hello World!"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__name__ == "__main__":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app.run()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# app.run(host='127.0.0.1') #defult port 5000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# app.run(host='localhost')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# app.run(host='127.0.0.1', port=5050) #可指定埠位</a:t>
            </a:r>
            <a:endParaRPr b="0" i="0" sz="153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41"/>
          <p:cNvSpPr/>
          <p:nvPr/>
        </p:nvSpPr>
        <p:spPr>
          <a:xfrm>
            <a:off x="4862146" y="3250024"/>
            <a:ext cx="457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</a:pPr>
            <a:r>
              <a:rPr b="0" i="0" lang="zh-TW" sz="11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在 jupyter notebook 可以按 i 二次停止運行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272" name="Google Shape;272;p41"/>
          <p:cNvSpPr/>
          <p:nvPr/>
        </p:nvSpPr>
        <p:spPr>
          <a:xfrm>
            <a:off x="4862146" y="2742409"/>
            <a:ext cx="3653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</a:pPr>
            <a:r>
              <a:rPr b="0" i="0" lang="zh-TW" sz="11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@為裝飾器，一個route裝飾器配合一個 function。route 是用來定義路由</a:t>
            </a:r>
            <a:endParaRPr sz="1300">
              <a:solidFill>
                <a:schemeClr val="accent3"/>
              </a:solidFill>
            </a:endParaRPr>
          </a:p>
        </p:txBody>
      </p:sp>
      <p:cxnSp>
        <p:nvCxnSpPr>
          <p:cNvPr id="273" name="Google Shape;273;p41"/>
          <p:cNvCxnSpPr/>
          <p:nvPr/>
        </p:nvCxnSpPr>
        <p:spPr>
          <a:xfrm rot="10800000">
            <a:off x="2584846" y="2909563"/>
            <a:ext cx="2277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4" name="Google Shape;274;p41"/>
          <p:cNvSpPr/>
          <p:nvPr/>
        </p:nvSpPr>
        <p:spPr>
          <a:xfrm>
            <a:off x="4862146" y="3815646"/>
            <a:ext cx="4281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</a:pPr>
            <a:r>
              <a:rPr b="0" i="0" lang="zh-TW" sz="11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可設 app.debug=True 開發模式，但在 jupyter notebook 不行</a:t>
            </a:r>
            <a:endParaRPr sz="13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路由設定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85125" y="1369225"/>
            <a:ext cx="3802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68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zh-TW" sz="1800"/>
              <a:t>多路由指向同一頁面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# / 或 /index 都指向相同頁面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@app.route("/")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@app.route("/index")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def hello():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    return "Hello World!"</a:t>
            </a:r>
            <a:endParaRPr sz="1900"/>
          </a:p>
        </p:txBody>
      </p:sp>
      <p:sp>
        <p:nvSpPr>
          <p:cNvPr id="281" name="Google Shape;281;p42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2" name="Google Shape;282;p42"/>
          <p:cNvSpPr txBox="1"/>
          <p:nvPr/>
        </p:nvSpPr>
        <p:spPr>
          <a:xfrm>
            <a:off x="4390375" y="1268050"/>
            <a:ext cx="46215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685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ato"/>
              <a:buChar char="●"/>
            </a:pPr>
            <a:r>
              <a:rPr lang="zh-TW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路由參數的使用</a:t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/&lt;資料型態:參數名稱&gt;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@app.route("/&lt;string:name&gt;")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hello(name):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"Hello {}!".format(name)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取得GET的值</a:t>
            </a:r>
            <a:endParaRPr/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628650" y="1369219"/>
            <a:ext cx="7886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zh-TW"/>
              <a:t>取得GET的值</a:t>
            </a:r>
            <a:endParaRPr/>
          </a:p>
        </p:txBody>
      </p:sp>
      <p:sp>
        <p:nvSpPr>
          <p:cNvPr id="289" name="Google Shape;289;p43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0" name="Google Shape;290;p43"/>
          <p:cNvSpPr/>
          <p:nvPr/>
        </p:nvSpPr>
        <p:spPr>
          <a:xfrm>
            <a:off x="688731" y="1861861"/>
            <a:ext cx="42732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55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用GET的方式取值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flask import Flask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53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from flask import request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 = Flask(__name__)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@app.route("/", </a:t>
            </a:r>
            <a:r>
              <a:rPr b="1" i="0" lang="zh-TW" sz="153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methods=['GET']</a:t>
            </a: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index():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name = </a:t>
            </a:r>
            <a:r>
              <a:rPr b="1" i="0" lang="zh-TW" sz="153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request.args.get('name')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"Hello " + name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__name__ == '__main__':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app.run()</a:t>
            </a:r>
            <a:endParaRPr b="0" i="0" sz="153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43"/>
          <p:cNvSpPr/>
          <p:nvPr/>
        </p:nvSpPr>
        <p:spPr>
          <a:xfrm>
            <a:off x="4885700" y="2898550"/>
            <a:ext cx="391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zh-TW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http://127.0.0.1:5000/?</a:t>
            </a:r>
            <a:r>
              <a:rPr b="1" i="0" lang="zh-TW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name=David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2" name="Google Shape;292;p43"/>
          <p:cNvCxnSpPr>
            <a:stCxn id="291" idx="1"/>
          </p:cNvCxnSpPr>
          <p:nvPr/>
        </p:nvCxnSpPr>
        <p:spPr>
          <a:xfrm flipH="1">
            <a:off x="4176500" y="3037000"/>
            <a:ext cx="709200" cy="7116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3" name="Google Shape;293;p43"/>
          <p:cNvSpPr/>
          <p:nvPr/>
        </p:nvSpPr>
        <p:spPr>
          <a:xfrm>
            <a:off x="4923713" y="2358779"/>
            <a:ext cx="3299400" cy="43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lang="zh-TW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傳遞參數是放在 url 中</a:t>
            </a:r>
            <a:br>
              <a:rPr b="0" lang="zh-TW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zh-TW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透過 ? 的形式來指定 key 和 value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