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1"/>
  </p:sldMasterIdLst>
  <p:notesMasterIdLst>
    <p:notesMasterId r:id="rId41"/>
  </p:notesMasterIdLst>
  <p:sldIdLst>
    <p:sldId id="256" r:id="rId2"/>
    <p:sldId id="481" r:id="rId3"/>
    <p:sldId id="483" r:id="rId4"/>
    <p:sldId id="403" r:id="rId5"/>
    <p:sldId id="485" r:id="rId6"/>
    <p:sldId id="486" r:id="rId7"/>
    <p:sldId id="487" r:id="rId8"/>
    <p:sldId id="488" r:id="rId9"/>
    <p:sldId id="428" r:id="rId10"/>
    <p:sldId id="489" r:id="rId11"/>
    <p:sldId id="490" r:id="rId12"/>
    <p:sldId id="432" r:id="rId13"/>
    <p:sldId id="434" r:id="rId14"/>
    <p:sldId id="491" r:id="rId15"/>
    <p:sldId id="439" r:id="rId16"/>
    <p:sldId id="440" r:id="rId17"/>
    <p:sldId id="442" r:id="rId18"/>
    <p:sldId id="493" r:id="rId19"/>
    <p:sldId id="445" r:id="rId20"/>
    <p:sldId id="495" r:id="rId21"/>
    <p:sldId id="499" r:id="rId22"/>
    <p:sldId id="450" r:id="rId23"/>
    <p:sldId id="452" r:id="rId24"/>
    <p:sldId id="455" r:id="rId25"/>
    <p:sldId id="456" r:id="rId26"/>
    <p:sldId id="416" r:id="rId27"/>
    <p:sldId id="503" r:id="rId28"/>
    <p:sldId id="461" r:id="rId29"/>
    <p:sldId id="505" r:id="rId30"/>
    <p:sldId id="463" r:id="rId31"/>
    <p:sldId id="466" r:id="rId32"/>
    <p:sldId id="468" r:id="rId33"/>
    <p:sldId id="417" r:id="rId34"/>
    <p:sldId id="469" r:id="rId35"/>
    <p:sldId id="472" r:id="rId36"/>
    <p:sldId id="420" r:id="rId37"/>
    <p:sldId id="507" r:id="rId38"/>
    <p:sldId id="477" r:id="rId39"/>
    <p:sldId id="479" r:id="rId40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sz="5400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5400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5400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5400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5400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kumimoji="1" sz="5400" kern="1200">
        <a:solidFill>
          <a:schemeClr val="tx1"/>
        </a:solidFill>
        <a:latin typeface="Arial" charset="0"/>
        <a:ea typeface="新細明體" charset="-120"/>
        <a:cs typeface="+mn-cs"/>
      </a:defRPr>
    </a:lvl6pPr>
    <a:lvl7pPr marL="2743200" algn="l" defTabSz="914400" rtl="0" eaLnBrk="1" latinLnBrk="0" hangingPunct="1">
      <a:defRPr kumimoji="1" sz="5400" kern="1200">
        <a:solidFill>
          <a:schemeClr val="tx1"/>
        </a:solidFill>
        <a:latin typeface="Arial" charset="0"/>
        <a:ea typeface="新細明體" charset="-120"/>
        <a:cs typeface="+mn-cs"/>
      </a:defRPr>
    </a:lvl7pPr>
    <a:lvl8pPr marL="3200400" algn="l" defTabSz="914400" rtl="0" eaLnBrk="1" latinLnBrk="0" hangingPunct="1">
      <a:defRPr kumimoji="1" sz="5400" kern="1200">
        <a:solidFill>
          <a:schemeClr val="tx1"/>
        </a:solidFill>
        <a:latin typeface="Arial" charset="0"/>
        <a:ea typeface="新細明體" charset="-120"/>
        <a:cs typeface="+mn-cs"/>
      </a:defRPr>
    </a:lvl8pPr>
    <a:lvl9pPr marL="3657600" algn="l" defTabSz="914400" rtl="0" eaLnBrk="1" latinLnBrk="0" hangingPunct="1">
      <a:defRPr kumimoji="1" sz="5400" kern="1200">
        <a:solidFill>
          <a:schemeClr val="tx1"/>
        </a:solidFill>
        <a:latin typeface="Arial" charset="0"/>
        <a:ea typeface="新細明體" charset="-120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9994"/>
    <a:srgbClr val="5F8E00"/>
    <a:srgbClr val="99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450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4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fld id="{0B164634-3462-4BF6-BBE2-B4922E5B34F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821169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slide" Target="../slides/slide30.xml"/><Relationship Id="rId3" Type="http://schemas.openxmlformats.org/officeDocument/2006/relationships/slide" Target="../slides/slide9.xml"/><Relationship Id="rId7" Type="http://schemas.openxmlformats.org/officeDocument/2006/relationships/slide" Target="../slides/slide22.xml"/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Relationship Id="rId6" Type="http://schemas.openxmlformats.org/officeDocument/2006/relationships/slide" Target="../slides/slide34.xml"/><Relationship Id="rId5" Type="http://schemas.openxmlformats.org/officeDocument/2006/relationships/slide" Target="../slides/slide15.xml"/><Relationship Id="rId10" Type="http://schemas.openxmlformats.org/officeDocument/2006/relationships/slide" Target="../slides/slide36.xml"/><Relationship Id="rId4" Type="http://schemas.openxmlformats.org/officeDocument/2006/relationships/slide" Target="../slides/slide12.xml"/><Relationship Id="rId9" Type="http://schemas.openxmlformats.org/officeDocument/2006/relationships/slide" Target="../slides/slide3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slide" Target="../slides/slide36.xml"/><Relationship Id="rId3" Type="http://schemas.openxmlformats.org/officeDocument/2006/relationships/slide" Target="../slides/slide9.xml"/><Relationship Id="rId7" Type="http://schemas.openxmlformats.org/officeDocument/2006/relationships/slide" Target="../slides/slide33.xml"/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Relationship Id="rId6" Type="http://schemas.openxmlformats.org/officeDocument/2006/relationships/slide" Target="../slides/slide34.xml"/><Relationship Id="rId5" Type="http://schemas.openxmlformats.org/officeDocument/2006/relationships/slide" Target="../slides/slide15.xml"/><Relationship Id="rId4" Type="http://schemas.openxmlformats.org/officeDocument/2006/relationships/slide" Target="../slides/slide1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476672"/>
            <a:ext cx="7543800" cy="1872209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2564904"/>
            <a:ext cx="7543800" cy="3456384"/>
          </a:xfrm>
        </p:spPr>
        <p:txBody>
          <a:bodyPr lIns="91440" rIns="91440">
            <a:normAutofit/>
          </a:bodyPr>
          <a:lstStyle>
            <a:lvl1pPr marL="0" indent="0" algn="just">
              <a:buNone/>
              <a:defRPr sz="2400" cap="all" spc="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822960" y="234888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圖片 1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7251" y="6484367"/>
            <a:ext cx="1132381" cy="329009"/>
          </a:xfrm>
          <a:prstGeom prst="rect">
            <a:avLst/>
          </a:prstGeom>
        </p:spPr>
      </p:pic>
      <p:sp>
        <p:nvSpPr>
          <p:cNvPr id="10" name="投影片編號版面配置區 9"/>
          <p:cNvSpPr>
            <a:spLocks noGrp="1"/>
          </p:cNvSpPr>
          <p:nvPr>
            <p:ph type="sldNum" sz="quarter" idx="10"/>
          </p:nvPr>
        </p:nvSpPr>
        <p:spPr>
          <a:xfrm>
            <a:off x="8052477" y="6448251"/>
            <a:ext cx="984019" cy="365125"/>
          </a:xfrm>
          <a:prstGeom prst="rect">
            <a:avLst/>
          </a:prstGeom>
        </p:spPr>
        <p:txBody>
          <a:bodyPr/>
          <a:lstStyle>
            <a:lvl1pPr algn="r">
              <a:defRPr sz="1800">
                <a:latin typeface="+mn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460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182563" indent="-182563" hangingPunct="0">
              <a:lnSpc>
                <a:spcPct val="100000"/>
              </a:lnSpc>
              <a:spcAft>
                <a:spcPts val="60"/>
              </a:spcAft>
              <a:defRPr sz="3200"/>
            </a:lvl1pPr>
            <a:lvl2pPr hangingPunct="0">
              <a:lnSpc>
                <a:spcPct val="100000"/>
              </a:lnSpc>
              <a:spcAft>
                <a:spcPts val="60"/>
              </a:spcAft>
              <a:defRPr sz="2400"/>
            </a:lvl2pPr>
            <a:lvl3pPr hangingPunct="0">
              <a:lnSpc>
                <a:spcPct val="100000"/>
              </a:lnSpc>
              <a:spcAft>
                <a:spcPts val="60"/>
              </a:spcAft>
              <a:defRPr sz="1800"/>
            </a:lvl3pPr>
            <a:lvl4pPr hangingPunct="0">
              <a:lnSpc>
                <a:spcPct val="100000"/>
              </a:lnSpc>
              <a:spcAft>
                <a:spcPts val="60"/>
              </a:spcAft>
              <a:defRPr sz="1800"/>
            </a:lvl4pPr>
            <a:lvl5pPr hangingPunct="0">
              <a:lnSpc>
                <a:spcPct val="100000"/>
              </a:lnSpc>
              <a:spcAft>
                <a:spcPts val="60"/>
              </a:spcAft>
              <a:defRPr sz="1800"/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7" name="Text Box 17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3517140" y="6436456"/>
            <a:ext cx="501650" cy="336550"/>
          </a:xfrm>
          <a:prstGeom prst="rect">
            <a:avLst/>
          </a:prstGeom>
          <a:ln/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9pPr>
          </a:lstStyle>
          <a:p>
            <a:pPr algn="l" eaLnBrk="1" hangingPunct="1">
              <a:defRPr/>
            </a:pPr>
            <a:r>
              <a:rPr lang="en-US" altLang="zh-TW" sz="1600" dirty="0" smtClean="0">
                <a:solidFill>
                  <a:schemeClr val="tx1"/>
                </a:solidFill>
                <a:ea typeface="新細明體" charset="-120"/>
              </a:rPr>
              <a:t>1-1</a:t>
            </a:r>
          </a:p>
        </p:txBody>
      </p:sp>
      <p:sp>
        <p:nvSpPr>
          <p:cNvPr id="8" name="AutoShape 18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3226627" y="6507894"/>
            <a:ext cx="217488" cy="215900"/>
          </a:xfrm>
          <a:prstGeom prst="actionButtonHome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9" name="Text Box 19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4091815" y="6436456"/>
            <a:ext cx="501650" cy="336550"/>
          </a:xfrm>
          <a:prstGeom prst="rect">
            <a:avLst/>
          </a:prstGeom>
          <a:ln/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9pPr>
          </a:lstStyle>
          <a:p>
            <a:pPr algn="l" eaLnBrk="1" hangingPunct="1">
              <a:defRPr/>
            </a:pPr>
            <a:r>
              <a:rPr lang="en-US" altLang="zh-TW" sz="1600" smtClean="0">
                <a:solidFill>
                  <a:schemeClr val="tx1"/>
                </a:solidFill>
                <a:ea typeface="新細明體" charset="-120"/>
              </a:rPr>
              <a:t>1-2</a:t>
            </a:r>
          </a:p>
        </p:txBody>
      </p:sp>
      <p:sp>
        <p:nvSpPr>
          <p:cNvPr id="10" name="Text Box 17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4671971" y="6436456"/>
            <a:ext cx="501650" cy="336550"/>
          </a:xfrm>
          <a:prstGeom prst="rect">
            <a:avLst/>
          </a:prstGeom>
          <a:ln/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9pPr>
          </a:lstStyle>
          <a:p>
            <a:pPr algn="l" eaLnBrk="1" hangingPunct="1">
              <a:defRPr/>
            </a:pPr>
            <a:r>
              <a:rPr lang="en-US" altLang="zh-TW" sz="1600" dirty="0" smtClean="0">
                <a:solidFill>
                  <a:schemeClr val="tx1"/>
                </a:solidFill>
                <a:ea typeface="新細明體" charset="-120"/>
              </a:rPr>
              <a:t>1-3</a:t>
            </a:r>
          </a:p>
        </p:txBody>
      </p:sp>
      <p:sp>
        <p:nvSpPr>
          <p:cNvPr id="11" name="Text Box 19">
            <a:hlinkClick r:id="rId5" action="ppaction://hlinksldjump"/>
          </p:cNvPr>
          <p:cNvSpPr txBox="1">
            <a:spLocks noChangeArrowheads="1"/>
          </p:cNvSpPr>
          <p:nvPr/>
        </p:nvSpPr>
        <p:spPr bwMode="auto">
          <a:xfrm>
            <a:off x="5246646" y="6436456"/>
            <a:ext cx="501650" cy="336550"/>
          </a:xfrm>
          <a:prstGeom prst="rect">
            <a:avLst/>
          </a:prstGeom>
          <a:ln/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9pPr>
          </a:lstStyle>
          <a:p>
            <a:pPr algn="l" eaLnBrk="1" hangingPunct="1">
              <a:defRPr/>
            </a:pPr>
            <a:r>
              <a:rPr lang="en-US" altLang="zh-TW" sz="1600" dirty="0" smtClean="0">
                <a:solidFill>
                  <a:schemeClr val="tx1"/>
                </a:solidFill>
                <a:ea typeface="新細明體" charset="-120"/>
              </a:rPr>
              <a:t>1-4</a:t>
            </a:r>
          </a:p>
        </p:txBody>
      </p:sp>
      <p:sp>
        <p:nvSpPr>
          <p:cNvPr id="12" name="Text Box 17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5821321" y="6427031"/>
            <a:ext cx="501650" cy="336550"/>
          </a:xfrm>
          <a:prstGeom prst="rect">
            <a:avLst/>
          </a:prstGeom>
          <a:ln/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9pPr>
          </a:lstStyle>
          <a:p>
            <a:pPr algn="l" eaLnBrk="1" hangingPunct="1">
              <a:defRPr/>
            </a:pPr>
            <a:r>
              <a:rPr lang="en-US" altLang="zh-TW" sz="1600" dirty="0" smtClean="0">
                <a:solidFill>
                  <a:schemeClr val="tx1"/>
                </a:solidFill>
                <a:ea typeface="新細明體" charset="-120"/>
              </a:rPr>
              <a:t>1-5</a:t>
            </a:r>
          </a:p>
        </p:txBody>
      </p:sp>
      <p:sp>
        <p:nvSpPr>
          <p:cNvPr id="13" name="Text Box 19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6395996" y="6427031"/>
            <a:ext cx="501650" cy="336550"/>
          </a:xfrm>
          <a:prstGeom prst="rect">
            <a:avLst/>
          </a:prstGeom>
          <a:ln/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9pPr>
          </a:lstStyle>
          <a:p>
            <a:pPr algn="l" eaLnBrk="1" hangingPunct="1">
              <a:defRPr/>
            </a:pPr>
            <a:r>
              <a:rPr lang="en-US" altLang="zh-TW" sz="1600" dirty="0" smtClean="0">
                <a:solidFill>
                  <a:schemeClr val="tx1"/>
                </a:solidFill>
                <a:ea typeface="新細明體" charset="-120"/>
              </a:rPr>
              <a:t>1-6</a:t>
            </a:r>
          </a:p>
        </p:txBody>
      </p:sp>
      <p:sp>
        <p:nvSpPr>
          <p:cNvPr id="14" name="Text Box 17">
            <a:hlinkClick r:id="rId6" action="ppaction://hlinksldjump"/>
          </p:cNvPr>
          <p:cNvSpPr txBox="1">
            <a:spLocks noChangeArrowheads="1"/>
          </p:cNvSpPr>
          <p:nvPr/>
        </p:nvSpPr>
        <p:spPr bwMode="auto">
          <a:xfrm>
            <a:off x="6976152" y="6427031"/>
            <a:ext cx="501650" cy="336550"/>
          </a:xfrm>
          <a:prstGeom prst="rect">
            <a:avLst/>
          </a:prstGeom>
          <a:ln/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9pPr>
          </a:lstStyle>
          <a:p>
            <a:pPr algn="l" eaLnBrk="1" hangingPunct="1">
              <a:defRPr/>
            </a:pPr>
            <a:r>
              <a:rPr lang="en-US" altLang="zh-TW" sz="1600" dirty="0" smtClean="0">
                <a:solidFill>
                  <a:schemeClr val="tx1"/>
                </a:solidFill>
                <a:ea typeface="新細明體" charset="-120"/>
              </a:rPr>
              <a:t>1-7</a:t>
            </a:r>
          </a:p>
        </p:txBody>
      </p:sp>
      <p:sp>
        <p:nvSpPr>
          <p:cNvPr id="15" name="Text Box 19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7550827" y="6427031"/>
            <a:ext cx="501650" cy="336550"/>
          </a:xfrm>
          <a:prstGeom prst="rect">
            <a:avLst/>
          </a:prstGeom>
          <a:ln/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9pPr>
          </a:lstStyle>
          <a:p>
            <a:pPr algn="l" eaLnBrk="1" hangingPunct="1">
              <a:defRPr/>
            </a:pPr>
            <a:r>
              <a:rPr lang="en-US" altLang="zh-TW" sz="1600" dirty="0" smtClean="0">
                <a:solidFill>
                  <a:schemeClr val="tx1"/>
                </a:solidFill>
                <a:ea typeface="新細明體" charset="-120"/>
              </a:rPr>
              <a:t>1-8</a:t>
            </a: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0"/>
          </p:nvPr>
        </p:nvSpPr>
        <p:spPr>
          <a:xfrm>
            <a:off x="8052477" y="6448251"/>
            <a:ext cx="984019" cy="365125"/>
          </a:xfrm>
          <a:prstGeom prst="rect">
            <a:avLst/>
          </a:prstGeom>
        </p:spPr>
        <p:txBody>
          <a:bodyPr/>
          <a:lstStyle>
            <a:lvl1pPr algn="r">
              <a:defRPr sz="1800">
                <a:latin typeface="+mn-lt"/>
              </a:defRPr>
            </a:lvl1pPr>
          </a:lstStyle>
          <a:p>
            <a:pPr>
              <a:defRPr/>
            </a:pPr>
            <a:fld id="{7FCF09CD-47B3-45B5-93D6-7A8AB7FB0904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6" name="Text Box 17">
            <a:hlinkClick r:id="rId4" action="ppaction://hlinksldjump"/>
          </p:cNvPr>
          <p:cNvSpPr txBox="1">
            <a:spLocks noChangeArrowheads="1"/>
          </p:cNvSpPr>
          <p:nvPr userDrawn="1"/>
        </p:nvSpPr>
        <p:spPr bwMode="auto">
          <a:xfrm>
            <a:off x="4671971" y="6436456"/>
            <a:ext cx="501650" cy="336550"/>
          </a:xfrm>
          <a:prstGeom prst="rect">
            <a:avLst/>
          </a:prstGeom>
          <a:ln/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9pPr>
          </a:lstStyle>
          <a:p>
            <a:pPr algn="l" eaLnBrk="1" hangingPunct="1">
              <a:defRPr/>
            </a:pPr>
            <a:r>
              <a:rPr lang="en-US" altLang="zh-TW" sz="1600" dirty="0" smtClean="0">
                <a:solidFill>
                  <a:schemeClr val="tx1"/>
                </a:solidFill>
                <a:ea typeface="新細明體" charset="-120"/>
              </a:rPr>
              <a:t>1-3</a:t>
            </a:r>
          </a:p>
        </p:txBody>
      </p:sp>
      <p:sp>
        <p:nvSpPr>
          <p:cNvPr id="17" name="Text Box 19">
            <a:hlinkClick r:id="rId5" action="ppaction://hlinksldjump"/>
          </p:cNvPr>
          <p:cNvSpPr txBox="1">
            <a:spLocks noChangeArrowheads="1"/>
          </p:cNvSpPr>
          <p:nvPr userDrawn="1"/>
        </p:nvSpPr>
        <p:spPr bwMode="auto">
          <a:xfrm>
            <a:off x="5246646" y="6436456"/>
            <a:ext cx="501650" cy="336550"/>
          </a:xfrm>
          <a:prstGeom prst="rect">
            <a:avLst/>
          </a:prstGeom>
          <a:ln/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9pPr>
          </a:lstStyle>
          <a:p>
            <a:pPr algn="l" eaLnBrk="1" hangingPunct="1">
              <a:defRPr/>
            </a:pPr>
            <a:r>
              <a:rPr lang="en-US" altLang="zh-TW" sz="1600" dirty="0" smtClean="0">
                <a:solidFill>
                  <a:schemeClr val="tx1"/>
                </a:solidFill>
                <a:ea typeface="新細明體" charset="-120"/>
              </a:rPr>
              <a:t>1-4</a:t>
            </a:r>
          </a:p>
        </p:txBody>
      </p:sp>
      <p:sp>
        <p:nvSpPr>
          <p:cNvPr id="18" name="Text Box 17">
            <a:hlinkClick r:id="rId7" action="ppaction://hlinksldjump"/>
          </p:cNvPr>
          <p:cNvSpPr txBox="1">
            <a:spLocks noChangeArrowheads="1"/>
          </p:cNvSpPr>
          <p:nvPr userDrawn="1"/>
        </p:nvSpPr>
        <p:spPr bwMode="auto">
          <a:xfrm>
            <a:off x="5821321" y="6427031"/>
            <a:ext cx="501650" cy="336550"/>
          </a:xfrm>
          <a:prstGeom prst="rect">
            <a:avLst/>
          </a:prstGeom>
          <a:ln/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9pPr>
          </a:lstStyle>
          <a:p>
            <a:pPr algn="l" eaLnBrk="1" hangingPunct="1">
              <a:defRPr/>
            </a:pPr>
            <a:r>
              <a:rPr lang="en-US" altLang="zh-TW" sz="1600" dirty="0" smtClean="0">
                <a:solidFill>
                  <a:schemeClr val="tx1"/>
                </a:solidFill>
                <a:ea typeface="新細明體" charset="-120"/>
              </a:rPr>
              <a:t>1-5</a:t>
            </a:r>
          </a:p>
        </p:txBody>
      </p:sp>
      <p:sp>
        <p:nvSpPr>
          <p:cNvPr id="19" name="Text Box 19">
            <a:hlinkClick r:id="rId8" action="ppaction://hlinksldjump"/>
          </p:cNvPr>
          <p:cNvSpPr txBox="1">
            <a:spLocks noChangeArrowheads="1"/>
          </p:cNvSpPr>
          <p:nvPr userDrawn="1"/>
        </p:nvSpPr>
        <p:spPr bwMode="auto">
          <a:xfrm>
            <a:off x="6395996" y="6427031"/>
            <a:ext cx="501650" cy="336550"/>
          </a:xfrm>
          <a:prstGeom prst="rect">
            <a:avLst/>
          </a:prstGeom>
          <a:ln/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9pPr>
          </a:lstStyle>
          <a:p>
            <a:pPr algn="l" eaLnBrk="1" hangingPunct="1">
              <a:defRPr/>
            </a:pPr>
            <a:r>
              <a:rPr lang="en-US" altLang="zh-TW" sz="1600" dirty="0" smtClean="0">
                <a:solidFill>
                  <a:schemeClr val="tx1"/>
                </a:solidFill>
                <a:ea typeface="新細明體" charset="-120"/>
              </a:rPr>
              <a:t>1-6</a:t>
            </a:r>
          </a:p>
        </p:txBody>
      </p:sp>
      <p:sp>
        <p:nvSpPr>
          <p:cNvPr id="20" name="Text Box 17">
            <a:hlinkClick r:id="rId9" action="ppaction://hlinksldjump"/>
          </p:cNvPr>
          <p:cNvSpPr txBox="1">
            <a:spLocks noChangeArrowheads="1"/>
          </p:cNvSpPr>
          <p:nvPr userDrawn="1"/>
        </p:nvSpPr>
        <p:spPr bwMode="auto">
          <a:xfrm>
            <a:off x="6976152" y="6427031"/>
            <a:ext cx="501650" cy="336550"/>
          </a:xfrm>
          <a:prstGeom prst="rect">
            <a:avLst/>
          </a:prstGeom>
          <a:ln/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9pPr>
          </a:lstStyle>
          <a:p>
            <a:pPr algn="l" eaLnBrk="1" hangingPunct="1">
              <a:defRPr/>
            </a:pPr>
            <a:r>
              <a:rPr lang="en-US" altLang="zh-TW" sz="1600" dirty="0" smtClean="0">
                <a:solidFill>
                  <a:schemeClr val="tx1"/>
                </a:solidFill>
                <a:ea typeface="新細明體" charset="-120"/>
              </a:rPr>
              <a:t>1-7</a:t>
            </a:r>
          </a:p>
        </p:txBody>
      </p:sp>
      <p:sp>
        <p:nvSpPr>
          <p:cNvPr id="21" name="Text Box 19">
            <a:hlinkClick r:id="rId10" action="ppaction://hlinksldjump"/>
          </p:cNvPr>
          <p:cNvSpPr txBox="1">
            <a:spLocks noChangeArrowheads="1"/>
          </p:cNvSpPr>
          <p:nvPr userDrawn="1"/>
        </p:nvSpPr>
        <p:spPr bwMode="auto">
          <a:xfrm>
            <a:off x="7550827" y="6427031"/>
            <a:ext cx="501650" cy="336550"/>
          </a:xfrm>
          <a:prstGeom prst="rect">
            <a:avLst/>
          </a:prstGeom>
          <a:ln/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9pPr>
          </a:lstStyle>
          <a:p>
            <a:pPr algn="l" eaLnBrk="1" hangingPunct="1">
              <a:defRPr/>
            </a:pPr>
            <a:r>
              <a:rPr lang="en-US" altLang="zh-TW" sz="1600" dirty="0" smtClean="0">
                <a:solidFill>
                  <a:schemeClr val="tx1"/>
                </a:solidFill>
                <a:ea typeface="新細明體" charset="-120"/>
              </a:rPr>
              <a:t>1-8</a:t>
            </a:r>
          </a:p>
        </p:txBody>
      </p:sp>
    </p:spTree>
    <p:extLst>
      <p:ext uri="{BB962C8B-B14F-4D97-AF65-F5344CB8AC3E}">
        <p14:creationId xmlns:p14="http://schemas.microsoft.com/office/powerpoint/2010/main" val="226756500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2132856"/>
            <a:ext cx="7543800" cy="4032448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800" cap="all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683568" y="1936782"/>
            <a:ext cx="8201436" cy="52058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圖片 9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7251" y="6484367"/>
            <a:ext cx="1132381" cy="329009"/>
          </a:xfrm>
          <a:prstGeom prst="rect">
            <a:avLst/>
          </a:prstGeom>
        </p:spPr>
      </p:pic>
      <p:sp>
        <p:nvSpPr>
          <p:cNvPr id="11" name="標題 10"/>
          <p:cNvSpPr>
            <a:spLocks noGrp="1"/>
          </p:cNvSpPr>
          <p:nvPr>
            <p:ph type="title"/>
          </p:nvPr>
        </p:nvSpPr>
        <p:spPr>
          <a:xfrm>
            <a:off x="676092" y="332656"/>
            <a:ext cx="8208912" cy="1532118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12" name="投影片編號版面配置區 11"/>
          <p:cNvSpPr>
            <a:spLocks noGrp="1"/>
          </p:cNvSpPr>
          <p:nvPr>
            <p:ph type="sldNum" sz="quarter" idx="10"/>
          </p:nvPr>
        </p:nvSpPr>
        <p:spPr>
          <a:xfrm>
            <a:off x="8052477" y="6448251"/>
            <a:ext cx="984019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A216D38-A7BA-4A0D-8244-DD8538C931E0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076550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052477" y="6448251"/>
            <a:ext cx="984019" cy="365125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99E7A4CF-4307-4827-B12A-13BDF915D6C6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7" name="AutoShape 18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3204959" y="6507894"/>
            <a:ext cx="217488" cy="215900"/>
          </a:xfrm>
          <a:prstGeom prst="actionButtonHome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0" name="Text Box 17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3495472" y="6436456"/>
            <a:ext cx="501650" cy="336550"/>
          </a:xfrm>
          <a:prstGeom prst="rect">
            <a:avLst/>
          </a:prstGeom>
          <a:ln/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9pPr>
          </a:lstStyle>
          <a:p>
            <a:pPr algn="l" eaLnBrk="1" hangingPunct="1">
              <a:defRPr/>
            </a:pPr>
            <a:r>
              <a:rPr lang="en-US" altLang="zh-TW" sz="1600" dirty="0" smtClean="0">
                <a:solidFill>
                  <a:schemeClr val="tx1"/>
                </a:solidFill>
                <a:ea typeface="新細明體" charset="-120"/>
              </a:rPr>
              <a:t>1-1</a:t>
            </a:r>
          </a:p>
        </p:txBody>
      </p:sp>
      <p:sp>
        <p:nvSpPr>
          <p:cNvPr id="11" name="AutoShape 18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3204959" y="6507894"/>
            <a:ext cx="217488" cy="215900"/>
          </a:xfrm>
          <a:prstGeom prst="actionButtonHome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2" name="Text Box 19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4070147" y="6436456"/>
            <a:ext cx="501650" cy="336550"/>
          </a:xfrm>
          <a:prstGeom prst="rect">
            <a:avLst/>
          </a:prstGeom>
          <a:ln/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9pPr>
          </a:lstStyle>
          <a:p>
            <a:pPr algn="l" eaLnBrk="1" hangingPunct="1">
              <a:defRPr/>
            </a:pPr>
            <a:r>
              <a:rPr lang="en-US" altLang="zh-TW" sz="1600" smtClean="0">
                <a:solidFill>
                  <a:schemeClr val="tx1"/>
                </a:solidFill>
                <a:ea typeface="新細明體" charset="-120"/>
              </a:rPr>
              <a:t>1-2</a:t>
            </a:r>
          </a:p>
        </p:txBody>
      </p:sp>
      <p:sp>
        <p:nvSpPr>
          <p:cNvPr id="13" name="Text Box 17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4650303" y="6436456"/>
            <a:ext cx="501650" cy="336550"/>
          </a:xfrm>
          <a:prstGeom prst="rect">
            <a:avLst/>
          </a:prstGeom>
          <a:ln/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9pPr>
          </a:lstStyle>
          <a:p>
            <a:pPr algn="l" eaLnBrk="1" hangingPunct="1">
              <a:defRPr/>
            </a:pPr>
            <a:r>
              <a:rPr lang="en-US" altLang="zh-TW" sz="1600" dirty="0" smtClean="0">
                <a:solidFill>
                  <a:schemeClr val="tx1"/>
                </a:solidFill>
                <a:ea typeface="新細明體" charset="-120"/>
              </a:rPr>
              <a:t>1-3</a:t>
            </a:r>
          </a:p>
        </p:txBody>
      </p:sp>
      <p:sp>
        <p:nvSpPr>
          <p:cNvPr id="14" name="Text Box 19">
            <a:hlinkClick r:id="rId5" action="ppaction://hlinksldjump"/>
          </p:cNvPr>
          <p:cNvSpPr txBox="1">
            <a:spLocks noChangeArrowheads="1"/>
          </p:cNvSpPr>
          <p:nvPr/>
        </p:nvSpPr>
        <p:spPr bwMode="auto">
          <a:xfrm>
            <a:off x="5224978" y="6436456"/>
            <a:ext cx="501650" cy="336550"/>
          </a:xfrm>
          <a:prstGeom prst="rect">
            <a:avLst/>
          </a:prstGeom>
          <a:ln/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9pPr>
          </a:lstStyle>
          <a:p>
            <a:pPr algn="l" eaLnBrk="1" hangingPunct="1">
              <a:defRPr/>
            </a:pPr>
            <a:r>
              <a:rPr lang="en-US" altLang="zh-TW" sz="1600" dirty="0" smtClean="0">
                <a:solidFill>
                  <a:schemeClr val="tx1"/>
                </a:solidFill>
                <a:ea typeface="新細明體" charset="-120"/>
              </a:rPr>
              <a:t>1-4</a:t>
            </a:r>
          </a:p>
        </p:txBody>
      </p:sp>
      <p:sp>
        <p:nvSpPr>
          <p:cNvPr id="15" name="Text Box 17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5799653" y="6427031"/>
            <a:ext cx="501650" cy="336550"/>
          </a:xfrm>
          <a:prstGeom prst="rect">
            <a:avLst/>
          </a:prstGeom>
          <a:ln/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9pPr>
          </a:lstStyle>
          <a:p>
            <a:pPr algn="l" eaLnBrk="1" hangingPunct="1">
              <a:defRPr/>
            </a:pPr>
            <a:r>
              <a:rPr lang="en-US" altLang="zh-TW" sz="1600" dirty="0" smtClean="0">
                <a:solidFill>
                  <a:schemeClr val="tx1"/>
                </a:solidFill>
                <a:ea typeface="新細明體" charset="-120"/>
              </a:rPr>
              <a:t>1-5</a:t>
            </a:r>
          </a:p>
        </p:txBody>
      </p:sp>
      <p:sp>
        <p:nvSpPr>
          <p:cNvPr id="16" name="Text Box 19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6374328" y="6427031"/>
            <a:ext cx="501650" cy="336550"/>
          </a:xfrm>
          <a:prstGeom prst="rect">
            <a:avLst/>
          </a:prstGeom>
          <a:ln/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9pPr>
          </a:lstStyle>
          <a:p>
            <a:pPr algn="l" eaLnBrk="1" hangingPunct="1">
              <a:defRPr/>
            </a:pPr>
            <a:r>
              <a:rPr lang="en-US" altLang="zh-TW" sz="1600" dirty="0" smtClean="0">
                <a:solidFill>
                  <a:schemeClr val="tx1"/>
                </a:solidFill>
                <a:ea typeface="新細明體" charset="-120"/>
              </a:rPr>
              <a:t>1-6</a:t>
            </a:r>
          </a:p>
        </p:txBody>
      </p:sp>
      <p:sp>
        <p:nvSpPr>
          <p:cNvPr id="17" name="Text Box 17">
            <a:hlinkClick r:id="rId6" action="ppaction://hlinksldjump"/>
          </p:cNvPr>
          <p:cNvSpPr txBox="1">
            <a:spLocks noChangeArrowheads="1"/>
          </p:cNvSpPr>
          <p:nvPr/>
        </p:nvSpPr>
        <p:spPr bwMode="auto">
          <a:xfrm>
            <a:off x="6954484" y="6427031"/>
            <a:ext cx="501650" cy="336550"/>
          </a:xfrm>
          <a:prstGeom prst="rect">
            <a:avLst/>
          </a:prstGeom>
          <a:ln/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9pPr>
          </a:lstStyle>
          <a:p>
            <a:pPr algn="l" eaLnBrk="1" hangingPunct="1">
              <a:defRPr/>
            </a:pPr>
            <a:r>
              <a:rPr lang="en-US" altLang="zh-TW" sz="1600" dirty="0" smtClean="0">
                <a:solidFill>
                  <a:schemeClr val="tx1"/>
                </a:solidFill>
                <a:ea typeface="新細明體" charset="-120"/>
              </a:rPr>
              <a:t>1-7</a:t>
            </a:r>
          </a:p>
        </p:txBody>
      </p:sp>
      <p:sp>
        <p:nvSpPr>
          <p:cNvPr id="18" name="Text Box 19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7529159" y="6427031"/>
            <a:ext cx="501650" cy="336550"/>
          </a:xfrm>
          <a:prstGeom prst="rect">
            <a:avLst/>
          </a:prstGeom>
          <a:ln/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9pPr>
          </a:lstStyle>
          <a:p>
            <a:pPr algn="l" eaLnBrk="1" hangingPunct="1">
              <a:defRPr/>
            </a:pPr>
            <a:r>
              <a:rPr lang="en-US" altLang="zh-TW" sz="1600" dirty="0" smtClean="0">
                <a:solidFill>
                  <a:schemeClr val="tx1"/>
                </a:solidFill>
                <a:ea typeface="新細明體" charset="-120"/>
              </a:rPr>
              <a:t>1-8</a:t>
            </a:r>
          </a:p>
        </p:txBody>
      </p:sp>
      <p:sp>
        <p:nvSpPr>
          <p:cNvPr id="19" name="Text Box 17">
            <a:hlinkClick r:id="rId2" action="ppaction://hlinksldjump"/>
          </p:cNvPr>
          <p:cNvSpPr txBox="1">
            <a:spLocks noChangeArrowheads="1"/>
          </p:cNvSpPr>
          <p:nvPr userDrawn="1"/>
        </p:nvSpPr>
        <p:spPr bwMode="auto">
          <a:xfrm>
            <a:off x="3495472" y="6436456"/>
            <a:ext cx="501650" cy="336550"/>
          </a:xfrm>
          <a:prstGeom prst="rect">
            <a:avLst/>
          </a:prstGeom>
          <a:ln/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9pPr>
          </a:lstStyle>
          <a:p>
            <a:pPr algn="l" eaLnBrk="1" hangingPunct="1">
              <a:defRPr/>
            </a:pPr>
            <a:r>
              <a:rPr lang="en-US" altLang="zh-TW" sz="1600" dirty="0" smtClean="0">
                <a:solidFill>
                  <a:schemeClr val="tx1"/>
                </a:solidFill>
                <a:ea typeface="新細明體" charset="-120"/>
              </a:rPr>
              <a:t>1-1</a:t>
            </a:r>
          </a:p>
        </p:txBody>
      </p:sp>
      <p:sp>
        <p:nvSpPr>
          <p:cNvPr id="20" name="AutoShape 18">
            <a:hlinkClick r:id="" action="ppaction://hlinkshowjump?jump=firstslide" highlightClick="1"/>
          </p:cNvPr>
          <p:cNvSpPr>
            <a:spLocks noChangeArrowheads="1"/>
          </p:cNvSpPr>
          <p:nvPr userDrawn="1"/>
        </p:nvSpPr>
        <p:spPr bwMode="auto">
          <a:xfrm>
            <a:off x="3204959" y="6507894"/>
            <a:ext cx="217488" cy="215900"/>
          </a:xfrm>
          <a:prstGeom prst="actionButtonHome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1" name="Text Box 19">
            <a:hlinkClick r:id="rId3" action="ppaction://hlinksldjump"/>
          </p:cNvPr>
          <p:cNvSpPr txBox="1">
            <a:spLocks noChangeArrowheads="1"/>
          </p:cNvSpPr>
          <p:nvPr userDrawn="1"/>
        </p:nvSpPr>
        <p:spPr bwMode="auto">
          <a:xfrm>
            <a:off x="4070147" y="6436456"/>
            <a:ext cx="501650" cy="336550"/>
          </a:xfrm>
          <a:prstGeom prst="rect">
            <a:avLst/>
          </a:prstGeom>
          <a:ln/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9pPr>
          </a:lstStyle>
          <a:p>
            <a:pPr algn="l" eaLnBrk="1" hangingPunct="1">
              <a:defRPr/>
            </a:pPr>
            <a:r>
              <a:rPr lang="en-US" altLang="zh-TW" sz="1600" smtClean="0">
                <a:solidFill>
                  <a:schemeClr val="tx1"/>
                </a:solidFill>
                <a:ea typeface="新細明體" charset="-120"/>
              </a:rPr>
              <a:t>1-2</a:t>
            </a:r>
          </a:p>
        </p:txBody>
      </p:sp>
      <p:sp>
        <p:nvSpPr>
          <p:cNvPr id="22" name="Text Box 17">
            <a:hlinkClick r:id="rId4" action="ppaction://hlinksldjump"/>
          </p:cNvPr>
          <p:cNvSpPr txBox="1">
            <a:spLocks noChangeArrowheads="1"/>
          </p:cNvSpPr>
          <p:nvPr userDrawn="1"/>
        </p:nvSpPr>
        <p:spPr bwMode="auto">
          <a:xfrm>
            <a:off x="4650303" y="6436456"/>
            <a:ext cx="501650" cy="336550"/>
          </a:xfrm>
          <a:prstGeom prst="rect">
            <a:avLst/>
          </a:prstGeom>
          <a:ln/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9pPr>
          </a:lstStyle>
          <a:p>
            <a:pPr algn="l" eaLnBrk="1" hangingPunct="1">
              <a:defRPr/>
            </a:pPr>
            <a:r>
              <a:rPr lang="en-US" altLang="zh-TW" sz="1600" dirty="0" smtClean="0">
                <a:solidFill>
                  <a:schemeClr val="tx1"/>
                </a:solidFill>
                <a:ea typeface="新細明體" charset="-120"/>
              </a:rPr>
              <a:t>1-3</a:t>
            </a:r>
          </a:p>
        </p:txBody>
      </p:sp>
      <p:sp>
        <p:nvSpPr>
          <p:cNvPr id="23" name="Text Box 19">
            <a:hlinkClick r:id="rId5" action="ppaction://hlinksldjump"/>
          </p:cNvPr>
          <p:cNvSpPr txBox="1">
            <a:spLocks noChangeArrowheads="1"/>
          </p:cNvSpPr>
          <p:nvPr userDrawn="1"/>
        </p:nvSpPr>
        <p:spPr bwMode="auto">
          <a:xfrm>
            <a:off x="5224978" y="6436456"/>
            <a:ext cx="501650" cy="336550"/>
          </a:xfrm>
          <a:prstGeom prst="rect">
            <a:avLst/>
          </a:prstGeom>
          <a:ln/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9pPr>
          </a:lstStyle>
          <a:p>
            <a:pPr algn="l" eaLnBrk="1" hangingPunct="1">
              <a:defRPr/>
            </a:pPr>
            <a:r>
              <a:rPr lang="en-US" altLang="zh-TW" sz="1600" dirty="0" smtClean="0">
                <a:solidFill>
                  <a:schemeClr val="tx1"/>
                </a:solidFill>
                <a:ea typeface="新細明體" charset="-120"/>
              </a:rPr>
              <a:t>1-4</a:t>
            </a:r>
          </a:p>
        </p:txBody>
      </p:sp>
      <p:sp>
        <p:nvSpPr>
          <p:cNvPr id="24" name="Text Box 17">
            <a:hlinkClick r:id="" action="ppaction://noaction"/>
          </p:cNvPr>
          <p:cNvSpPr txBox="1">
            <a:spLocks noChangeArrowheads="1"/>
          </p:cNvSpPr>
          <p:nvPr userDrawn="1"/>
        </p:nvSpPr>
        <p:spPr bwMode="auto">
          <a:xfrm>
            <a:off x="5799653" y="6427031"/>
            <a:ext cx="501650" cy="336550"/>
          </a:xfrm>
          <a:prstGeom prst="rect">
            <a:avLst/>
          </a:prstGeom>
          <a:ln/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9pPr>
          </a:lstStyle>
          <a:p>
            <a:pPr algn="l" eaLnBrk="1" hangingPunct="1">
              <a:defRPr/>
            </a:pPr>
            <a:r>
              <a:rPr lang="en-US" altLang="zh-TW" sz="1600" dirty="0" smtClean="0">
                <a:solidFill>
                  <a:schemeClr val="tx1"/>
                </a:solidFill>
                <a:ea typeface="新細明體" charset="-120"/>
              </a:rPr>
              <a:t>1-5</a:t>
            </a:r>
          </a:p>
        </p:txBody>
      </p:sp>
      <p:sp>
        <p:nvSpPr>
          <p:cNvPr id="25" name="Text Box 19">
            <a:hlinkClick r:id="" action="ppaction://noaction"/>
          </p:cNvPr>
          <p:cNvSpPr txBox="1">
            <a:spLocks noChangeArrowheads="1"/>
          </p:cNvSpPr>
          <p:nvPr userDrawn="1"/>
        </p:nvSpPr>
        <p:spPr bwMode="auto">
          <a:xfrm>
            <a:off x="6374328" y="6427031"/>
            <a:ext cx="501650" cy="336550"/>
          </a:xfrm>
          <a:prstGeom prst="rect">
            <a:avLst/>
          </a:prstGeom>
          <a:ln/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9pPr>
          </a:lstStyle>
          <a:p>
            <a:pPr algn="l" eaLnBrk="1" hangingPunct="1">
              <a:defRPr/>
            </a:pPr>
            <a:r>
              <a:rPr lang="en-US" altLang="zh-TW" sz="1600" dirty="0" smtClean="0">
                <a:solidFill>
                  <a:schemeClr val="tx1"/>
                </a:solidFill>
                <a:ea typeface="新細明體" charset="-120"/>
              </a:rPr>
              <a:t>1-6</a:t>
            </a:r>
          </a:p>
        </p:txBody>
      </p:sp>
      <p:sp>
        <p:nvSpPr>
          <p:cNvPr id="26" name="Text Box 17">
            <a:hlinkClick r:id="rId7" action="ppaction://hlinksldjump"/>
          </p:cNvPr>
          <p:cNvSpPr txBox="1">
            <a:spLocks noChangeArrowheads="1"/>
          </p:cNvSpPr>
          <p:nvPr userDrawn="1"/>
        </p:nvSpPr>
        <p:spPr bwMode="auto">
          <a:xfrm>
            <a:off x="6954484" y="6427031"/>
            <a:ext cx="501650" cy="336550"/>
          </a:xfrm>
          <a:prstGeom prst="rect">
            <a:avLst/>
          </a:prstGeom>
          <a:ln/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9pPr>
          </a:lstStyle>
          <a:p>
            <a:pPr algn="l" eaLnBrk="1" hangingPunct="1">
              <a:defRPr/>
            </a:pPr>
            <a:r>
              <a:rPr lang="en-US" altLang="zh-TW" sz="1600" dirty="0" smtClean="0">
                <a:solidFill>
                  <a:schemeClr val="tx1"/>
                </a:solidFill>
                <a:ea typeface="新細明體" charset="-120"/>
              </a:rPr>
              <a:t>1-7</a:t>
            </a:r>
          </a:p>
        </p:txBody>
      </p:sp>
      <p:sp>
        <p:nvSpPr>
          <p:cNvPr id="27" name="Text Box 19">
            <a:hlinkClick r:id="rId8" action="ppaction://hlinksldjump"/>
          </p:cNvPr>
          <p:cNvSpPr txBox="1">
            <a:spLocks noChangeArrowheads="1"/>
          </p:cNvSpPr>
          <p:nvPr userDrawn="1"/>
        </p:nvSpPr>
        <p:spPr bwMode="auto">
          <a:xfrm>
            <a:off x="7529159" y="6427031"/>
            <a:ext cx="501650" cy="336550"/>
          </a:xfrm>
          <a:prstGeom prst="rect">
            <a:avLst/>
          </a:prstGeom>
          <a:ln/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9pPr>
          </a:lstStyle>
          <a:p>
            <a:pPr algn="l" eaLnBrk="1" hangingPunct="1">
              <a:defRPr/>
            </a:pPr>
            <a:r>
              <a:rPr lang="en-US" altLang="zh-TW" sz="1600" dirty="0" smtClean="0">
                <a:solidFill>
                  <a:schemeClr val="tx1"/>
                </a:solidFill>
                <a:ea typeface="新細明體" charset="-120"/>
              </a:rPr>
              <a:t>1-8</a:t>
            </a:r>
          </a:p>
        </p:txBody>
      </p:sp>
    </p:spTree>
    <p:extLst>
      <p:ext uri="{BB962C8B-B14F-4D97-AF65-F5344CB8AC3E}">
        <p14:creationId xmlns:p14="http://schemas.microsoft.com/office/powerpoint/2010/main" val="127029291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1560" y="286605"/>
            <a:ext cx="8208912" cy="8217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3569" y="1294668"/>
            <a:ext cx="7683192" cy="494264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539552" y="1108325"/>
            <a:ext cx="82809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圖片 15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7251" y="6532518"/>
            <a:ext cx="966653" cy="280858"/>
          </a:xfrm>
          <a:prstGeom prst="rect">
            <a:avLst/>
          </a:prstGeom>
        </p:spPr>
      </p:pic>
      <p:sp>
        <p:nvSpPr>
          <p:cNvPr id="17" name="Rectangle 10"/>
          <p:cNvSpPr>
            <a:spLocks noChangeArrowheads="1"/>
          </p:cNvSpPr>
          <p:nvPr/>
        </p:nvSpPr>
        <p:spPr bwMode="auto">
          <a:xfrm>
            <a:off x="13" y="1"/>
            <a:ext cx="9141618" cy="16364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8" name="向右箭號 17"/>
          <p:cNvSpPr/>
          <p:nvPr/>
        </p:nvSpPr>
        <p:spPr>
          <a:xfrm>
            <a:off x="0" y="373429"/>
            <a:ext cx="571441" cy="648072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>
          <a:xfrm>
            <a:off x="7884368" y="6423654"/>
            <a:ext cx="10492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B75C9B79-CF68-4502-B5AE-B60C00350A23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00921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</p:sldLayoutIdLst>
  <p:transition spd="slow"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b="1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just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2400" b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just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b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just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b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just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b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just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b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mtClean="0"/>
              <a:t>CHAPTER01</a:t>
            </a:r>
            <a:br>
              <a:rPr lang="en-US" altLang="zh-TW" smtClean="0"/>
            </a:br>
            <a:r>
              <a:rPr lang="zh-TW" altLang="en-US" smtClean="0"/>
              <a:t>電腦網路基本概念</a:t>
            </a:r>
            <a:endParaRPr lang="zh-TW" altLang="en-US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25038" y="2564904"/>
            <a:ext cx="7543800" cy="2433393"/>
          </a:xfrm>
        </p:spPr>
        <p:txBody>
          <a:bodyPr numCol="2">
            <a:normAutofit/>
          </a:bodyPr>
          <a:lstStyle/>
          <a:p>
            <a:r>
              <a:rPr lang="en-US" altLang="zh-TW" dirty="0" smtClean="0"/>
              <a:t>1-1 </a:t>
            </a:r>
            <a:r>
              <a:rPr lang="zh-TW" altLang="en-US" dirty="0" smtClean="0"/>
              <a:t>認識電腦網路</a:t>
            </a:r>
          </a:p>
          <a:p>
            <a:r>
              <a:rPr lang="en-US" altLang="zh-TW" dirty="0" smtClean="0"/>
              <a:t>1-2 </a:t>
            </a:r>
            <a:r>
              <a:rPr lang="zh-TW" altLang="en-US" dirty="0" smtClean="0"/>
              <a:t>網路資源的分享架構</a:t>
            </a:r>
          </a:p>
          <a:p>
            <a:r>
              <a:rPr lang="en-US" altLang="zh-TW" dirty="0" smtClean="0"/>
              <a:t>1-3 </a:t>
            </a:r>
            <a:r>
              <a:rPr lang="zh-TW" altLang="en-US" dirty="0" smtClean="0"/>
              <a:t>電腦通訊簡介</a:t>
            </a:r>
          </a:p>
          <a:p>
            <a:r>
              <a:rPr lang="en-US" altLang="zh-TW" dirty="0" smtClean="0"/>
              <a:t>1-4 </a:t>
            </a:r>
            <a:r>
              <a:rPr lang="zh-TW" altLang="en-US" dirty="0" smtClean="0"/>
              <a:t>網路傳輸媒介</a:t>
            </a:r>
          </a:p>
          <a:p>
            <a:r>
              <a:rPr lang="en-US" altLang="zh-TW" dirty="0" smtClean="0"/>
              <a:t>1-5 </a:t>
            </a:r>
            <a:r>
              <a:rPr lang="zh-TW" altLang="en-US" dirty="0" smtClean="0"/>
              <a:t>網路傳輸設備</a:t>
            </a:r>
          </a:p>
          <a:p>
            <a:r>
              <a:rPr lang="en-US" altLang="zh-TW" dirty="0" smtClean="0"/>
              <a:t>1-6 </a:t>
            </a:r>
            <a:r>
              <a:rPr lang="zh-TW" altLang="en-US" dirty="0" smtClean="0"/>
              <a:t>網路參考模型</a:t>
            </a:r>
            <a:endParaRPr lang="en-US" altLang="zh-TW" dirty="0" smtClean="0"/>
          </a:p>
          <a:p>
            <a:r>
              <a:rPr lang="en-US" altLang="zh-TW" dirty="0" smtClean="0"/>
              <a:t>1-7 </a:t>
            </a:r>
            <a:r>
              <a:rPr lang="zh-TW" altLang="en-US" dirty="0" smtClean="0"/>
              <a:t>網路通訊協定</a:t>
            </a:r>
            <a:endParaRPr lang="en-US" altLang="zh-TW" dirty="0" smtClean="0"/>
          </a:p>
          <a:p>
            <a:r>
              <a:rPr lang="en-US" altLang="zh-TW" dirty="0" smtClean="0"/>
              <a:t>1-8 </a:t>
            </a:r>
            <a:r>
              <a:rPr lang="zh-TW" altLang="en-US" dirty="0" smtClean="0"/>
              <a:t>區域網路通訊協定</a:t>
            </a:r>
            <a:endParaRPr lang="en-US" altLang="zh-TW" dirty="0" smtClean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4213" y="2218204"/>
            <a:ext cx="7681912" cy="3096280"/>
          </a:xfrm>
          <a:prstGeom prst="rect">
            <a:avLst/>
          </a:prstGeom>
        </p:spPr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1-2-1 </a:t>
            </a:r>
            <a:r>
              <a:rPr lang="zh-TW" altLang="en-US" dirty="0"/>
              <a:t>主從式網路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CF09CD-47B3-45B5-93D6-7A8AB7FB0904}" type="slidenum">
              <a:rPr lang="en-US" altLang="zh-TW" smtClean="0"/>
              <a:pPr>
                <a:defRPr/>
              </a:pPr>
              <a:t>10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22136457"/>
      </p:ext>
    </p:extLst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4213" y="2357255"/>
            <a:ext cx="7681912" cy="2818178"/>
          </a:xfrm>
          <a:prstGeom prst="rect">
            <a:avLst/>
          </a:prstGeom>
        </p:spPr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1-2-2 </a:t>
            </a:r>
            <a:r>
              <a:rPr lang="en-US" altLang="en-US" dirty="0" err="1"/>
              <a:t>對等式網路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CF09CD-47B3-45B5-93D6-7A8AB7FB0904}" type="slidenum">
              <a:rPr lang="en-US" altLang="zh-TW" smtClean="0"/>
              <a:pPr>
                <a:defRPr/>
              </a:pPr>
              <a:t>11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6356154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1-3-1 </a:t>
            </a:r>
            <a:r>
              <a:rPr lang="zh-TW" altLang="en-US" dirty="0"/>
              <a:t>通訊傳輸方式</a:t>
            </a:r>
          </a:p>
          <a:p>
            <a:r>
              <a:rPr lang="en-US" altLang="zh-TW" dirty="0"/>
              <a:t>1-3-2 </a:t>
            </a:r>
            <a:r>
              <a:rPr lang="zh-TW" altLang="en-US" dirty="0"/>
              <a:t>資料的交換技術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1-3 </a:t>
            </a:r>
            <a:r>
              <a:rPr lang="en-US" altLang="en-US" dirty="0" err="1"/>
              <a:t>電腦通訊簡介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216D38-A7BA-4A0D-8244-DD8538C931E0}" type="slidenum">
              <a:rPr lang="en-US" altLang="zh-TW" smtClean="0"/>
              <a:pPr>
                <a:defRPr/>
              </a:pPr>
              <a:t>12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7122482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4213" y="1480990"/>
            <a:ext cx="7681912" cy="4570707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1-3-2 </a:t>
            </a:r>
            <a:r>
              <a:rPr lang="en-US" altLang="en-US" dirty="0" err="1"/>
              <a:t>資料的交換技術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294967295"/>
          </p:nvPr>
        </p:nvSpPr>
        <p:spPr>
          <a:xfrm>
            <a:off x="8159750" y="6448425"/>
            <a:ext cx="984250" cy="365125"/>
          </a:xfrm>
        </p:spPr>
        <p:txBody>
          <a:bodyPr/>
          <a:lstStyle/>
          <a:p>
            <a:pPr>
              <a:defRPr/>
            </a:pPr>
            <a:fld id="{99E7A4CF-4307-4827-B12A-13BDF915D6C6}" type="slidenum">
              <a:rPr lang="en-US" altLang="zh-TW" smtClean="0"/>
              <a:pPr>
                <a:defRPr/>
              </a:pPr>
              <a:t>13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80020074"/>
      </p:ext>
    </p:extLst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4213" y="1865175"/>
            <a:ext cx="7681912" cy="3802338"/>
          </a:xfrm>
          <a:prstGeom prst="rect">
            <a:avLst/>
          </a:prstGeom>
        </p:spPr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1-3-2 </a:t>
            </a:r>
            <a:r>
              <a:rPr lang="en-US" altLang="en-US" dirty="0" err="1"/>
              <a:t>資料的交換技術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CF09CD-47B3-45B5-93D6-7A8AB7FB0904}" type="slidenum">
              <a:rPr lang="en-US" altLang="zh-TW" smtClean="0"/>
              <a:pPr>
                <a:defRPr/>
              </a:pPr>
              <a:t>14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11897594"/>
      </p:ext>
    </p:extLst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1-4-1 </a:t>
            </a:r>
            <a:r>
              <a:rPr lang="zh-TW" altLang="en-US" dirty="0"/>
              <a:t>雙絞線</a:t>
            </a:r>
          </a:p>
          <a:p>
            <a:r>
              <a:rPr lang="en-US" altLang="zh-TW" dirty="0"/>
              <a:t>1-4-2 </a:t>
            </a:r>
            <a:r>
              <a:rPr lang="zh-TW" altLang="en-US" dirty="0"/>
              <a:t>同軸電纜</a:t>
            </a:r>
          </a:p>
          <a:p>
            <a:r>
              <a:rPr lang="en-US" altLang="zh-TW" dirty="0"/>
              <a:t>1-4-3 </a:t>
            </a:r>
            <a:r>
              <a:rPr lang="zh-TW" altLang="en-US" dirty="0"/>
              <a:t>光纖</a:t>
            </a:r>
          </a:p>
          <a:p>
            <a:r>
              <a:rPr lang="en-US" altLang="zh-TW" dirty="0"/>
              <a:t>1-4-4 </a:t>
            </a:r>
            <a:r>
              <a:rPr lang="zh-TW" altLang="en-US" dirty="0" smtClean="0"/>
              <a:t>紅外線</a:t>
            </a:r>
            <a:endParaRPr lang="en-US" altLang="zh-TW" dirty="0" smtClean="0"/>
          </a:p>
          <a:p>
            <a:r>
              <a:rPr lang="en-US" altLang="zh-TW" dirty="0" smtClean="0"/>
              <a:t>1-4-5 </a:t>
            </a:r>
            <a:r>
              <a:rPr lang="zh-TW" altLang="en-US" dirty="0" smtClean="0"/>
              <a:t>雷射光</a:t>
            </a:r>
            <a:endParaRPr lang="zh-TW" altLang="en-US" dirty="0"/>
          </a:p>
          <a:p>
            <a:r>
              <a:rPr lang="en-US" altLang="zh-TW" dirty="0" smtClean="0"/>
              <a:t>1-4-6 </a:t>
            </a:r>
            <a:r>
              <a:rPr lang="zh-TW" altLang="en-US" dirty="0" smtClean="0"/>
              <a:t>廣播無線電波</a:t>
            </a:r>
            <a:endParaRPr lang="zh-TW" altLang="en-US" dirty="0"/>
          </a:p>
          <a:p>
            <a:r>
              <a:rPr lang="en-US" altLang="zh-TW" dirty="0" smtClean="0"/>
              <a:t>1-4-7 </a:t>
            </a:r>
            <a:r>
              <a:rPr lang="zh-TW" altLang="en-US" dirty="0"/>
              <a:t>微波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1-4 </a:t>
            </a:r>
            <a:r>
              <a:rPr lang="zh-TW" altLang="en-US" dirty="0"/>
              <a:t>網路傳輸媒介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216D38-A7BA-4A0D-8244-DD8538C931E0}" type="slidenum">
              <a:rPr lang="en-US" altLang="zh-TW" smtClean="0"/>
              <a:pPr>
                <a:defRPr/>
              </a:pPr>
              <a:t>15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48620872"/>
      </p:ext>
    </p:extLst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1-4-1 </a:t>
            </a:r>
            <a:r>
              <a:rPr lang="zh-TW" altLang="en-US" dirty="0"/>
              <a:t>雙絞線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CF09CD-47B3-45B5-93D6-7A8AB7FB0904}" type="slidenum">
              <a:rPr lang="en-US" altLang="zh-TW" smtClean="0"/>
              <a:pPr>
                <a:defRPr/>
              </a:pPr>
              <a:t>16</a:t>
            </a:fld>
            <a:endParaRPr lang="en-US" altLang="zh-TW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35696" y="4205976"/>
            <a:ext cx="5220912" cy="2191714"/>
          </a:xfrm>
          <a:prstGeom prst="rect">
            <a:avLst/>
          </a:prstGeom>
        </p:spPr>
      </p:pic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0908121"/>
      </p:ext>
    </p:extLst>
  </p:cSld>
  <p:clrMapOvr>
    <a:masterClrMapping/>
  </p:clrMapOvr>
  <p:transition spd="slow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1-4-1 </a:t>
            </a:r>
            <a:r>
              <a:rPr lang="zh-TW" altLang="en-US" dirty="0"/>
              <a:t>雙絞線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CF09CD-47B3-45B5-93D6-7A8AB7FB0904}" type="slidenum">
              <a:rPr lang="en-US" altLang="zh-TW" smtClean="0"/>
              <a:pPr>
                <a:defRPr/>
              </a:pPr>
              <a:t>17</a:t>
            </a:fld>
            <a:endParaRPr lang="en-US" altLang="zh-TW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9592" y="2934701"/>
            <a:ext cx="7324718" cy="3302611"/>
          </a:xfrm>
          <a:prstGeom prst="rect">
            <a:avLst/>
          </a:prstGeom>
        </p:spPr>
      </p:pic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0548048"/>
      </p:ext>
    </p:extLst>
  </p:cSld>
  <p:clrMapOvr>
    <a:masterClrMapping/>
  </p:clrMapOvr>
  <p:transition spd="slow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1-4-2 </a:t>
            </a:r>
            <a:r>
              <a:rPr lang="zh-TW" altLang="en-US" dirty="0"/>
              <a:t>同軸電纜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CF09CD-47B3-45B5-93D6-7A8AB7FB0904}" type="slidenum">
              <a:rPr lang="en-US" altLang="zh-TW" smtClean="0"/>
              <a:pPr>
                <a:defRPr/>
              </a:pPr>
              <a:t>18</a:t>
            </a:fld>
            <a:endParaRPr lang="en-US" altLang="zh-TW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5576" y="3284984"/>
            <a:ext cx="7485529" cy="1589560"/>
          </a:xfrm>
          <a:prstGeom prst="rect">
            <a:avLst/>
          </a:prstGeom>
        </p:spPr>
      </p:pic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6354106"/>
      </p:ext>
    </p:extLst>
  </p:cSld>
  <p:clrMapOvr>
    <a:masterClrMapping/>
  </p:clrMapOvr>
  <p:transition spd="slow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1-4-3 </a:t>
            </a:r>
            <a:r>
              <a:rPr lang="en-US" altLang="en-US" dirty="0" err="1"/>
              <a:t>光纖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CF09CD-47B3-45B5-93D6-7A8AB7FB0904}" type="slidenum">
              <a:rPr lang="en-US" altLang="zh-TW" smtClean="0"/>
              <a:pPr>
                <a:defRPr/>
              </a:pPr>
              <a:t>19</a:t>
            </a:fld>
            <a:endParaRPr lang="en-US" altLang="zh-TW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844824"/>
            <a:ext cx="5857143" cy="1552381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1920" y="4221088"/>
            <a:ext cx="3142857" cy="13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359840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1-1-1 </a:t>
            </a:r>
            <a:r>
              <a:rPr lang="zh-TW" altLang="en-US" dirty="0"/>
              <a:t>電腦網路的發展歷程</a:t>
            </a:r>
          </a:p>
          <a:p>
            <a:r>
              <a:rPr lang="en-US" altLang="zh-TW" dirty="0"/>
              <a:t>1-1-2 </a:t>
            </a:r>
            <a:r>
              <a:rPr lang="zh-TW" altLang="en-US" dirty="0"/>
              <a:t>電腦網路的功能</a:t>
            </a:r>
          </a:p>
          <a:p>
            <a:r>
              <a:rPr lang="en-US" altLang="zh-TW" dirty="0"/>
              <a:t>1-1-3 </a:t>
            </a:r>
            <a:r>
              <a:rPr lang="zh-TW" altLang="en-US" dirty="0"/>
              <a:t>電腦網路的類型</a:t>
            </a:r>
          </a:p>
          <a:p>
            <a:r>
              <a:rPr lang="en-US" altLang="zh-TW" dirty="0"/>
              <a:t>1-1-4 </a:t>
            </a:r>
            <a:r>
              <a:rPr lang="zh-TW" altLang="en-US" dirty="0"/>
              <a:t>區域網路的拓樸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1-1 </a:t>
            </a:r>
            <a:r>
              <a:rPr lang="zh-TW" altLang="en-US" dirty="0"/>
              <a:t>認識電腦網路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216D38-A7BA-4A0D-8244-DD8538C931E0}" type="slidenum">
              <a:rPr lang="en-US" altLang="zh-TW" smtClean="0"/>
              <a:pPr>
                <a:defRPr/>
              </a:pPr>
              <a:t>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5994808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1-4-4 </a:t>
            </a:r>
            <a:r>
              <a:rPr lang="en-US" altLang="en-US" dirty="0" err="1"/>
              <a:t>紅外線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CF09CD-47B3-45B5-93D6-7A8AB7FB0904}" type="slidenum">
              <a:rPr lang="en-US" altLang="zh-TW" smtClean="0"/>
              <a:pPr>
                <a:defRPr/>
              </a:pPr>
              <a:t>20</a:t>
            </a:fld>
            <a:endParaRPr lang="en-US" altLang="zh-TW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55776" y="3795705"/>
            <a:ext cx="4533760" cy="2464124"/>
          </a:xfrm>
          <a:prstGeom prst="rect">
            <a:avLst/>
          </a:prstGeom>
        </p:spPr>
      </p:pic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9885010"/>
      </p:ext>
    </p:extLst>
  </p:cSld>
  <p:clrMapOvr>
    <a:masterClrMapping/>
  </p:clrMapOvr>
  <p:transition spd="slow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1-4-7 </a:t>
            </a:r>
            <a:r>
              <a:rPr lang="zh-TW" altLang="en-US" dirty="0"/>
              <a:t>微波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CF09CD-47B3-45B5-93D6-7A8AB7FB0904}" type="slidenum">
              <a:rPr lang="en-US" altLang="zh-TW" smtClean="0"/>
              <a:pPr>
                <a:defRPr/>
              </a:pPr>
              <a:t>21</a:t>
            </a:fld>
            <a:endParaRPr lang="en-US" altLang="zh-TW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9592" y="3645024"/>
            <a:ext cx="7666483" cy="2134589"/>
          </a:xfrm>
          <a:prstGeom prst="rect">
            <a:avLst/>
          </a:prstGeom>
        </p:spPr>
      </p:pic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3992882"/>
      </p:ext>
    </p:extLst>
  </p:cSld>
  <p:clrMapOvr>
    <a:masterClrMapping/>
  </p:clrMapOvr>
  <p:transition spd="slow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>
          <a:xfrm>
            <a:off x="822960" y="2132856"/>
            <a:ext cx="7543800" cy="2520280"/>
          </a:xfrm>
        </p:spPr>
        <p:txBody>
          <a:bodyPr numCol="2">
            <a:normAutofit/>
          </a:bodyPr>
          <a:lstStyle/>
          <a:p>
            <a:r>
              <a:rPr lang="en-US" altLang="zh-TW" dirty="0"/>
              <a:t>1-5-1 </a:t>
            </a:r>
            <a:r>
              <a:rPr lang="zh-TW" altLang="en-US" dirty="0"/>
              <a:t>網路介面卡</a:t>
            </a:r>
          </a:p>
          <a:p>
            <a:r>
              <a:rPr lang="en-US" altLang="zh-TW" dirty="0"/>
              <a:t>1-5-2 </a:t>
            </a:r>
            <a:r>
              <a:rPr lang="zh-TW" altLang="en-US" dirty="0"/>
              <a:t>中繼器</a:t>
            </a:r>
          </a:p>
          <a:p>
            <a:r>
              <a:rPr lang="en-US" altLang="zh-TW" dirty="0"/>
              <a:t>1-5-3 </a:t>
            </a:r>
            <a:r>
              <a:rPr lang="zh-TW" altLang="en-US" dirty="0"/>
              <a:t>集線器</a:t>
            </a:r>
          </a:p>
          <a:p>
            <a:r>
              <a:rPr lang="en-US" altLang="zh-TW" dirty="0"/>
              <a:t>1-5-4 </a:t>
            </a:r>
            <a:r>
              <a:rPr lang="zh-TW" altLang="en-US" dirty="0"/>
              <a:t>交換器</a:t>
            </a:r>
          </a:p>
          <a:p>
            <a:r>
              <a:rPr lang="en-US" altLang="zh-TW" dirty="0"/>
              <a:t>1-5-5 IP</a:t>
            </a:r>
            <a:r>
              <a:rPr lang="zh-TW" altLang="en-US" dirty="0"/>
              <a:t>分享器</a:t>
            </a:r>
          </a:p>
          <a:p>
            <a:r>
              <a:rPr lang="en-US" altLang="zh-TW" dirty="0" smtClean="0"/>
              <a:t>1-5-6 </a:t>
            </a:r>
            <a:r>
              <a:rPr lang="zh-TW" altLang="en-US" dirty="0"/>
              <a:t>路由器</a:t>
            </a:r>
          </a:p>
          <a:p>
            <a:r>
              <a:rPr lang="en-US" altLang="zh-TW" dirty="0" smtClean="0"/>
              <a:t>1-5-7 </a:t>
            </a:r>
            <a:r>
              <a:rPr lang="zh-TW" altLang="en-US" dirty="0"/>
              <a:t>閘道器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1-5 </a:t>
            </a:r>
            <a:r>
              <a:rPr lang="zh-TW" altLang="en-US" dirty="0"/>
              <a:t>網路傳輸設備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216D38-A7BA-4A0D-8244-DD8538C931E0}" type="slidenum">
              <a:rPr lang="en-US" altLang="zh-TW" smtClean="0"/>
              <a:pPr>
                <a:defRPr/>
              </a:pPr>
              <a:t>22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22495745"/>
      </p:ext>
    </p:extLst>
  </p:cSld>
  <p:clrMapOvr>
    <a:masterClrMapping/>
  </p:clrMapOvr>
  <p:transition spd="slow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1-5-1 </a:t>
            </a:r>
            <a:r>
              <a:rPr lang="zh-TW" altLang="en-US" dirty="0"/>
              <a:t>網路介面卡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8159750" y="6448425"/>
            <a:ext cx="984250" cy="365125"/>
          </a:xfrm>
        </p:spPr>
        <p:txBody>
          <a:bodyPr/>
          <a:lstStyle/>
          <a:p>
            <a:pPr>
              <a:defRPr/>
            </a:pPr>
            <a:fld id="{7FCF09CD-47B3-45B5-93D6-7A8AB7FB0904}" type="slidenum">
              <a:rPr lang="en-US" altLang="zh-TW" smtClean="0"/>
              <a:pPr>
                <a:defRPr/>
              </a:pPr>
              <a:t>23</a:t>
            </a:fld>
            <a:endParaRPr lang="en-US" altLang="zh-TW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1084" y="1628800"/>
            <a:ext cx="3487099" cy="4470639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60032" y="1268760"/>
            <a:ext cx="3576335" cy="5000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842934"/>
      </p:ext>
    </p:extLst>
  </p:cSld>
  <p:clrMapOvr>
    <a:masterClrMapping/>
  </p:clrMapOvr>
  <p:transition spd="slow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1-5-2 </a:t>
            </a:r>
            <a:r>
              <a:rPr lang="en-US" altLang="en-US" dirty="0" err="1"/>
              <a:t>中繼器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CF09CD-47B3-45B5-93D6-7A8AB7FB0904}" type="slidenum">
              <a:rPr lang="en-US" altLang="zh-TW" smtClean="0"/>
              <a:pPr>
                <a:defRPr/>
              </a:pPr>
              <a:t>24</a:t>
            </a:fld>
            <a:endParaRPr lang="en-US" altLang="zh-TW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87624" y="4005064"/>
            <a:ext cx="7226426" cy="2132199"/>
          </a:xfrm>
          <a:prstGeom prst="rect">
            <a:avLst/>
          </a:prstGeom>
        </p:spPr>
      </p:pic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058160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1-5-3 </a:t>
            </a:r>
            <a:r>
              <a:rPr lang="zh-TW" altLang="en-US" dirty="0"/>
              <a:t>集線器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CF09CD-47B3-45B5-93D6-7A8AB7FB0904}" type="slidenum">
              <a:rPr lang="en-US" altLang="zh-TW" smtClean="0"/>
              <a:pPr>
                <a:defRPr/>
              </a:pPr>
              <a:t>25</a:t>
            </a:fld>
            <a:endParaRPr lang="en-US" altLang="zh-TW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07459" y="3389743"/>
            <a:ext cx="5835412" cy="2847569"/>
          </a:xfrm>
          <a:prstGeom prst="rect">
            <a:avLst/>
          </a:prstGeom>
        </p:spPr>
      </p:pic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2139971"/>
      </p:ext>
    </p:extLst>
  </p:cSld>
  <p:clrMapOvr>
    <a:masterClrMapping/>
  </p:clrMapOvr>
  <p:transition spd="slow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內容版面配置區 2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4213" y="1418925"/>
            <a:ext cx="7681912" cy="4694837"/>
          </a:xfrm>
          <a:prstGeom prst="rect">
            <a:avLst/>
          </a:prstGeom>
        </p:spPr>
      </p:pic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1-5-4 </a:t>
            </a:r>
            <a:r>
              <a:rPr lang="zh-TW" altLang="en-US" dirty="0"/>
              <a:t>交換器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8159750" y="6448425"/>
            <a:ext cx="984250" cy="365125"/>
          </a:xfrm>
        </p:spPr>
        <p:txBody>
          <a:bodyPr/>
          <a:lstStyle/>
          <a:p>
            <a:pPr>
              <a:defRPr/>
            </a:pPr>
            <a:fld id="{7FCF09CD-47B3-45B5-93D6-7A8AB7FB0904}" type="slidenum">
              <a:rPr lang="en-US" altLang="zh-TW" smtClean="0"/>
              <a:pPr>
                <a:defRPr/>
              </a:pPr>
              <a:t>26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16140927"/>
      </p:ext>
    </p:extLst>
  </p:cSld>
  <p:clrMapOvr>
    <a:masterClrMapping/>
  </p:clrMapOvr>
  <p:transition spd="slow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4213" y="2414591"/>
            <a:ext cx="7681912" cy="2703505"/>
          </a:xfrm>
          <a:prstGeom prst="rect">
            <a:avLst/>
          </a:prstGeom>
        </p:spPr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1-5-5 IP</a:t>
            </a:r>
            <a:r>
              <a:rPr lang="zh-TW" altLang="en-US" dirty="0"/>
              <a:t>分享器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CF09CD-47B3-45B5-93D6-7A8AB7FB0904}" type="slidenum">
              <a:rPr lang="en-US" altLang="zh-TW" smtClean="0"/>
              <a:pPr>
                <a:defRPr/>
              </a:pPr>
              <a:t>27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35927074"/>
      </p:ext>
    </p:extLst>
  </p:cSld>
  <p:clrMapOvr>
    <a:masterClrMapping/>
  </p:clrMapOvr>
  <p:transition spd="slow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6346" y="1295400"/>
            <a:ext cx="6777645" cy="4941888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1-5-6 </a:t>
            </a:r>
            <a:r>
              <a:rPr lang="en-US" altLang="en-US" dirty="0" err="1"/>
              <a:t>路由器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294967295"/>
          </p:nvPr>
        </p:nvSpPr>
        <p:spPr>
          <a:xfrm>
            <a:off x="8159750" y="6448425"/>
            <a:ext cx="984250" cy="365125"/>
          </a:xfrm>
        </p:spPr>
        <p:txBody>
          <a:bodyPr/>
          <a:lstStyle/>
          <a:p>
            <a:pPr>
              <a:defRPr/>
            </a:pPr>
            <a:fld id="{99E7A4CF-4307-4827-B12A-13BDF915D6C6}" type="slidenum">
              <a:rPr lang="en-US" altLang="zh-TW" smtClean="0"/>
              <a:pPr>
                <a:defRPr/>
              </a:pPr>
              <a:t>28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05614404"/>
      </p:ext>
    </p:extLst>
  </p:cSld>
  <p:clrMapOvr>
    <a:masterClrMapping/>
  </p:clrMapOvr>
  <p:transition spd="slow"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4213" y="1753564"/>
            <a:ext cx="7681912" cy="4025559"/>
          </a:xfrm>
          <a:prstGeom prst="rect">
            <a:avLst/>
          </a:prstGeom>
        </p:spPr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1-5-7 </a:t>
            </a:r>
            <a:r>
              <a:rPr lang="en-US" altLang="en-US" dirty="0" err="1"/>
              <a:t>閘道器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CF09CD-47B3-45B5-93D6-7A8AB7FB0904}" type="slidenum">
              <a:rPr lang="en-US" altLang="zh-TW" smtClean="0"/>
              <a:pPr>
                <a:defRPr/>
              </a:pPr>
              <a:t>29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99587731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4213" y="1763297"/>
            <a:ext cx="7681912" cy="4006093"/>
          </a:xfrm>
          <a:prstGeom prst="rect">
            <a:avLst/>
          </a:prstGeom>
        </p:spPr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1-1-3 </a:t>
            </a:r>
            <a:r>
              <a:rPr lang="zh-TW" altLang="en-US" dirty="0"/>
              <a:t>電腦網路的類型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CF09CD-47B3-45B5-93D6-7A8AB7FB0904}" type="slidenum">
              <a:rPr lang="en-US" altLang="zh-TW" smtClean="0"/>
              <a:pPr>
                <a:defRPr/>
              </a:pPr>
              <a:t>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3785626"/>
      </p:ext>
    </p:extLst>
  </p:cSld>
  <p:clrMapOvr>
    <a:masterClrMapping/>
  </p:clrMapOvr>
  <p:transition spd="slow"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1-6-1 OSI</a:t>
            </a:r>
            <a:r>
              <a:rPr lang="zh-TW" altLang="en-US" dirty="0"/>
              <a:t>參考模型</a:t>
            </a:r>
          </a:p>
          <a:p>
            <a:r>
              <a:rPr lang="en-US" altLang="zh-TW" dirty="0"/>
              <a:t>1-6-2 DoD</a:t>
            </a:r>
            <a:r>
              <a:rPr lang="zh-TW" altLang="en-US" dirty="0"/>
              <a:t>參考模型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1-6 </a:t>
            </a:r>
            <a:r>
              <a:rPr lang="zh-TW" altLang="en-US" dirty="0"/>
              <a:t>網路參考模型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216D38-A7BA-4A0D-8244-DD8538C931E0}" type="slidenum">
              <a:rPr lang="en-US" altLang="zh-TW" smtClean="0"/>
              <a:pPr>
                <a:defRPr/>
              </a:pPr>
              <a:t>30</a:t>
            </a:fld>
            <a:endParaRPr lang="en-US" altLang="zh-TW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15966" y="2960922"/>
            <a:ext cx="3250794" cy="325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6155"/>
      </p:ext>
    </p:extLst>
  </p:cSld>
  <p:clrMapOvr>
    <a:masterClrMapping/>
  </p:clrMapOvr>
  <p:transition spd="slow"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7104" y="1295400"/>
            <a:ext cx="7176129" cy="4941888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1-6-1 OSI</a:t>
            </a:r>
            <a:r>
              <a:rPr lang="zh-TW" altLang="en-US" dirty="0"/>
              <a:t>參考模型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294967295"/>
          </p:nvPr>
        </p:nvSpPr>
        <p:spPr>
          <a:xfrm>
            <a:off x="8159750" y="6448425"/>
            <a:ext cx="984250" cy="365125"/>
          </a:xfrm>
        </p:spPr>
        <p:txBody>
          <a:bodyPr/>
          <a:lstStyle/>
          <a:p>
            <a:pPr>
              <a:defRPr/>
            </a:pPr>
            <a:fld id="{99E7A4CF-4307-4827-B12A-13BDF915D6C6}" type="slidenum">
              <a:rPr lang="en-US" altLang="zh-TW" smtClean="0"/>
              <a:pPr>
                <a:defRPr/>
              </a:pPr>
              <a:t>31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96609902"/>
      </p:ext>
    </p:extLst>
  </p:cSld>
  <p:clrMapOvr>
    <a:masterClrMapping/>
  </p:clrMapOvr>
  <p:transition spd="slow"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1-6-2 DoD</a:t>
            </a:r>
            <a:r>
              <a:rPr lang="zh-TW" altLang="en-US" dirty="0"/>
              <a:t>參考模型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E7A4CF-4307-4827-B12A-13BDF915D6C6}" type="slidenum">
              <a:rPr lang="en-US" altLang="zh-TW" smtClean="0"/>
              <a:pPr>
                <a:defRPr/>
              </a:pPr>
              <a:t>32</a:t>
            </a:fld>
            <a:endParaRPr lang="en-US" altLang="zh-TW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5576" y="1340768"/>
            <a:ext cx="7914685" cy="3232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82952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1-7-1 TCP/IP</a:t>
            </a:r>
            <a:r>
              <a:rPr lang="zh-TW" altLang="en-US" dirty="0" smtClean="0"/>
              <a:t>協定</a:t>
            </a:r>
            <a:endParaRPr lang="en-US" altLang="zh-TW" dirty="0" smtClean="0"/>
          </a:p>
          <a:p>
            <a:r>
              <a:rPr lang="en-US" altLang="zh-TW" dirty="0" smtClean="0"/>
              <a:t>1-7-2 TCP/IP</a:t>
            </a:r>
            <a:r>
              <a:rPr lang="zh-TW" altLang="en-US" dirty="0" smtClean="0"/>
              <a:t>與</a:t>
            </a:r>
            <a:r>
              <a:rPr lang="en-US" altLang="zh-TW" dirty="0" smtClean="0"/>
              <a:t>OSI</a:t>
            </a:r>
            <a:r>
              <a:rPr lang="zh-TW" altLang="en-US" dirty="0" smtClean="0"/>
              <a:t>對照</a:t>
            </a:r>
            <a:endParaRPr lang="en-US" altLang="zh-TW" dirty="0" smtClean="0"/>
          </a:p>
          <a:p>
            <a:r>
              <a:rPr lang="en-US" altLang="zh-TW" dirty="0" smtClean="0"/>
              <a:t>1-7-3 IPX/SPX</a:t>
            </a:r>
            <a:r>
              <a:rPr lang="zh-TW" altLang="en-US" dirty="0" smtClean="0"/>
              <a:t>協定</a:t>
            </a:r>
            <a:endParaRPr lang="en-US" altLang="zh-TW" dirty="0" smtClean="0"/>
          </a:p>
          <a:p>
            <a:r>
              <a:rPr lang="en-US" altLang="zh-TW" dirty="0" smtClean="0"/>
              <a:t>1-7-4 NetBEUI</a:t>
            </a:r>
            <a:r>
              <a:rPr lang="zh-TW" altLang="en-US" dirty="0" smtClean="0"/>
              <a:t>協定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1-7 </a:t>
            </a:r>
            <a:r>
              <a:rPr lang="zh-TW" altLang="en-US" dirty="0" smtClean="0"/>
              <a:t>網路通訊協定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216D38-A7BA-4A0D-8244-DD8538C931E0}" type="slidenum">
              <a:rPr lang="en-US" altLang="zh-TW" smtClean="0"/>
              <a:pPr>
                <a:defRPr/>
              </a:pPr>
              <a:t>33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004952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1-7-1 TCP/IP</a:t>
            </a:r>
            <a:r>
              <a:rPr lang="zh-TW" altLang="en-US" dirty="0"/>
              <a:t>協定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CF09CD-47B3-45B5-93D6-7A8AB7FB0904}" type="slidenum">
              <a:rPr lang="en-US" altLang="zh-TW" smtClean="0"/>
              <a:pPr>
                <a:defRPr/>
              </a:pPr>
              <a:t>34</a:t>
            </a:fld>
            <a:endParaRPr lang="en-US" altLang="zh-TW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9592" y="3501008"/>
            <a:ext cx="7362971" cy="2544617"/>
          </a:xfrm>
          <a:prstGeom prst="rect">
            <a:avLst/>
          </a:prstGeom>
        </p:spPr>
      </p:pic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798797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5324" y="1295400"/>
            <a:ext cx="7499689" cy="4941888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1-7-2 TCP/IP</a:t>
            </a:r>
            <a:r>
              <a:rPr lang="zh-TW" altLang="en-US" dirty="0"/>
              <a:t>與</a:t>
            </a:r>
            <a:r>
              <a:rPr lang="en-US" altLang="zh-TW" dirty="0"/>
              <a:t>OSI</a:t>
            </a:r>
            <a:r>
              <a:rPr lang="zh-TW" altLang="en-US" dirty="0"/>
              <a:t>對照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294967295"/>
          </p:nvPr>
        </p:nvSpPr>
        <p:spPr>
          <a:xfrm>
            <a:off x="8159750" y="6448425"/>
            <a:ext cx="984250" cy="365125"/>
          </a:xfrm>
        </p:spPr>
        <p:txBody>
          <a:bodyPr/>
          <a:lstStyle/>
          <a:p>
            <a:pPr>
              <a:defRPr/>
            </a:pPr>
            <a:fld id="{99E7A4CF-4307-4827-B12A-13BDF915D6C6}" type="slidenum">
              <a:rPr lang="en-US" altLang="zh-TW" smtClean="0"/>
              <a:pPr>
                <a:defRPr/>
              </a:pPr>
              <a:t>35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56166260"/>
      </p:ext>
    </p:extLst>
  </p:cSld>
  <p:clrMapOvr>
    <a:masterClrMapping/>
  </p:clrMapOvr>
  <p:transition spd="slow"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1-8-1 </a:t>
            </a:r>
            <a:r>
              <a:rPr lang="zh-TW" altLang="en-US" dirty="0" smtClean="0"/>
              <a:t>乙太網路</a:t>
            </a:r>
            <a:endParaRPr lang="en-US" altLang="zh-TW" dirty="0" smtClean="0"/>
          </a:p>
          <a:p>
            <a:r>
              <a:rPr lang="en-US" altLang="zh-TW" dirty="0" smtClean="0"/>
              <a:t>1-8-2 </a:t>
            </a:r>
            <a:r>
              <a:rPr lang="zh-TW" altLang="en-US" dirty="0" smtClean="0"/>
              <a:t>載波感應多重存取</a:t>
            </a:r>
            <a:r>
              <a:rPr lang="en-US" altLang="zh-TW" dirty="0" smtClean="0"/>
              <a:t>/</a:t>
            </a:r>
            <a:r>
              <a:rPr lang="zh-TW" altLang="en-US" dirty="0" smtClean="0"/>
              <a:t>碰撞偵測協定</a:t>
            </a:r>
            <a:endParaRPr lang="en-US" altLang="zh-TW" dirty="0" smtClean="0"/>
          </a:p>
          <a:p>
            <a:r>
              <a:rPr lang="en-US" altLang="zh-TW" dirty="0" smtClean="0"/>
              <a:t>1-8-3 </a:t>
            </a:r>
            <a:r>
              <a:rPr lang="zh-TW" altLang="en-US" dirty="0" smtClean="0"/>
              <a:t>權杖環狀網路</a:t>
            </a:r>
            <a:endParaRPr lang="en-US" altLang="zh-TW" dirty="0"/>
          </a:p>
          <a:p>
            <a:r>
              <a:rPr lang="en-US" altLang="zh-TW" dirty="0" smtClean="0"/>
              <a:t>1-8-4 </a:t>
            </a:r>
            <a:r>
              <a:rPr lang="zh-TW" altLang="en-US" dirty="0" smtClean="0"/>
              <a:t>分散式光纖資料介面</a:t>
            </a:r>
            <a:endParaRPr lang="en-US" altLang="zh-TW" dirty="0" smtClean="0"/>
          </a:p>
          <a:p>
            <a:r>
              <a:rPr lang="en-US" altLang="zh-TW" dirty="0" smtClean="0"/>
              <a:t>1-8-5 </a:t>
            </a:r>
            <a:r>
              <a:rPr lang="zh-TW" altLang="en-US" dirty="0" smtClean="0"/>
              <a:t>記號傳遞協定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1-8 </a:t>
            </a:r>
            <a:r>
              <a:rPr lang="zh-TW" altLang="en-US" dirty="0" smtClean="0"/>
              <a:t>區域網路通訊協定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216D38-A7BA-4A0D-8244-DD8538C931E0}" type="slidenum">
              <a:rPr lang="en-US" altLang="zh-TW" smtClean="0"/>
              <a:pPr>
                <a:defRPr/>
              </a:pPr>
              <a:t>36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2779093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1-8-1 </a:t>
            </a:r>
            <a:r>
              <a:rPr lang="zh-TW" altLang="en-US" dirty="0"/>
              <a:t>乙太網路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CF09CD-47B3-45B5-93D6-7A8AB7FB0904}" type="slidenum">
              <a:rPr lang="en-US" altLang="zh-TW" smtClean="0"/>
              <a:pPr>
                <a:defRPr/>
              </a:pPr>
              <a:t>37</a:t>
            </a:fld>
            <a:endParaRPr lang="en-US" altLang="zh-TW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4213" y="1583421"/>
            <a:ext cx="7681912" cy="4365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51125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4213" y="1463584"/>
            <a:ext cx="7681912" cy="460552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1-8-3 </a:t>
            </a:r>
            <a:r>
              <a:rPr lang="zh-TW" altLang="en-US" dirty="0"/>
              <a:t>權杖環狀網路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294967295"/>
          </p:nvPr>
        </p:nvSpPr>
        <p:spPr>
          <a:xfrm>
            <a:off x="8159750" y="6448425"/>
            <a:ext cx="984250" cy="365125"/>
          </a:xfrm>
        </p:spPr>
        <p:txBody>
          <a:bodyPr/>
          <a:lstStyle/>
          <a:p>
            <a:pPr>
              <a:defRPr/>
            </a:pPr>
            <a:fld id="{99E7A4CF-4307-4827-B12A-13BDF915D6C6}" type="slidenum">
              <a:rPr lang="en-US" altLang="zh-TW" smtClean="0"/>
              <a:pPr>
                <a:defRPr/>
              </a:pPr>
              <a:t>38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1216164"/>
      </p:ext>
    </p:extLst>
  </p:cSld>
  <p:clrMapOvr>
    <a:masterClrMapping/>
  </p:clrMapOvr>
  <p:transition spd="slow"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4213" y="1664463"/>
            <a:ext cx="7681912" cy="4203762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1-8-4 </a:t>
            </a:r>
            <a:r>
              <a:rPr lang="zh-TW" altLang="en-US" dirty="0"/>
              <a:t>分散式光纖資料介面</a:t>
            </a:r>
            <a:r>
              <a:rPr lang="en-US" altLang="zh-TW" dirty="0"/>
              <a:t>(FFDI)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294967295"/>
          </p:nvPr>
        </p:nvSpPr>
        <p:spPr>
          <a:xfrm>
            <a:off x="8159750" y="6448425"/>
            <a:ext cx="984250" cy="365125"/>
          </a:xfrm>
        </p:spPr>
        <p:txBody>
          <a:bodyPr/>
          <a:lstStyle/>
          <a:p>
            <a:pPr>
              <a:defRPr/>
            </a:pPr>
            <a:fld id="{99E7A4CF-4307-4827-B12A-13BDF915D6C6}" type="slidenum">
              <a:rPr lang="en-US" altLang="zh-TW" smtClean="0"/>
              <a:pPr>
                <a:defRPr/>
              </a:pPr>
              <a:t>39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85923985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4213" y="1318548"/>
            <a:ext cx="7681912" cy="4895591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1-1-3 </a:t>
            </a:r>
            <a:r>
              <a:rPr lang="zh-TW" altLang="en-US" dirty="0" smtClean="0"/>
              <a:t>電腦網路的類型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294967295"/>
          </p:nvPr>
        </p:nvSpPr>
        <p:spPr>
          <a:xfrm>
            <a:off x="8159750" y="6448425"/>
            <a:ext cx="984250" cy="365125"/>
          </a:xfrm>
        </p:spPr>
        <p:txBody>
          <a:bodyPr/>
          <a:lstStyle/>
          <a:p>
            <a:fld id="{2136F2EA-EAEC-4B3F-B295-6CF819865E7E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834478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1-1-3 </a:t>
            </a:r>
            <a:r>
              <a:rPr lang="zh-TW" altLang="en-US" dirty="0" smtClean="0"/>
              <a:t>電腦網路的類型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6F2EA-EAEC-4B3F-B295-6CF819865E7E}" type="slidenum">
              <a:rPr lang="zh-TW" altLang="en-US" smtClean="0"/>
              <a:t>5</a:t>
            </a:fld>
            <a:endParaRPr lang="zh-TW" altLang="en-US"/>
          </a:p>
        </p:txBody>
      </p:sp>
      <p:pic>
        <p:nvPicPr>
          <p:cNvPr id="6" name="內容版面配置區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5271" y="3342335"/>
            <a:ext cx="7035121" cy="2966985"/>
          </a:xfrm>
          <a:prstGeom prst="rect">
            <a:avLst/>
          </a:prstGeom>
        </p:spPr>
      </p:pic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310437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內容版面配置區 8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4213" y="2005623"/>
            <a:ext cx="7681912" cy="3521442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1-1-4 </a:t>
            </a:r>
            <a:r>
              <a:rPr lang="zh-TW" altLang="en-US" smtClean="0"/>
              <a:t>區域網路的拓樸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6F2EA-EAEC-4B3F-B295-6CF819865E7E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535187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1-1-4 </a:t>
            </a:r>
            <a:r>
              <a:rPr lang="zh-TW" altLang="en-US" dirty="0" smtClean="0"/>
              <a:t>區域網路的拓樸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6F2EA-EAEC-4B3F-B295-6CF819865E7E}" type="slidenum">
              <a:rPr lang="zh-TW" altLang="en-US" smtClean="0"/>
              <a:t>7</a:t>
            </a:fld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75656" y="2060848"/>
            <a:ext cx="5748058" cy="4019365"/>
          </a:xfrm>
          <a:prstGeom prst="rect">
            <a:avLst/>
          </a:prstGeom>
        </p:spPr>
      </p:pic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063035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25180" y="1295400"/>
            <a:ext cx="6599978" cy="4941888"/>
          </a:xfrm>
          <a:prstGeom prst="rect">
            <a:avLst/>
          </a:prstGeom>
        </p:spPr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1-1-4 </a:t>
            </a:r>
            <a:r>
              <a:rPr lang="zh-TW" altLang="en-US" dirty="0"/>
              <a:t>區域網路的拓樸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CF09CD-47B3-45B5-93D6-7A8AB7FB0904}" type="slidenum">
              <a:rPr lang="en-US" altLang="zh-TW" smtClean="0"/>
              <a:pPr>
                <a:defRPr/>
              </a:pPr>
              <a:t>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05004209"/>
      </p:ext>
    </p:extLst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1-2-1 </a:t>
            </a:r>
            <a:r>
              <a:rPr lang="zh-TW" altLang="en-US" dirty="0"/>
              <a:t>主從式網路</a:t>
            </a:r>
          </a:p>
          <a:p>
            <a:r>
              <a:rPr lang="en-US" altLang="zh-TW" dirty="0"/>
              <a:t>1-2-2 </a:t>
            </a:r>
            <a:r>
              <a:rPr lang="zh-TW" altLang="en-US" dirty="0"/>
              <a:t>對等式網路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1-2 </a:t>
            </a:r>
            <a:r>
              <a:rPr lang="en-US" altLang="en-US" dirty="0" err="1" smtClean="0"/>
              <a:t>網路資源的分享架構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216D38-A7BA-4A0D-8244-DD8538C931E0}" type="slidenum">
              <a:rPr lang="en-US" altLang="zh-TW" smtClean="0"/>
              <a:pPr>
                <a:defRPr/>
              </a:pPr>
              <a:t>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4678038"/>
      </p:ext>
    </p:extLst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網際網路">
  <a:themeElements>
    <a:clrScheme name="自訂 4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76CDEE"/>
      </a:hlink>
      <a:folHlink>
        <a:srgbClr val="D8D8D8"/>
      </a:folHlink>
    </a:clrScheme>
    <a:fontScheme name="Trebuchet MS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霧面玻璃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2000" dirty="0">
            <a:latin typeface="微軟正黑體" panose="020B0604030504040204" pitchFamily="34" charset="-120"/>
            <a:ea typeface="微軟正黑體" panose="020B0604030504040204" pitchFamily="34" charset="-12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網際網路" id="{F2A1C3A8-D123-40DD-A659-06444F3378EA}" vid="{F717708F-DF51-4A75-993C-CD43079187EE}"/>
    </a:ext>
  </a:ext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網際網路</Template>
  <TotalTime>1437</TotalTime>
  <Words>316</Words>
  <Application>Microsoft Office PowerPoint</Application>
  <PresentationFormat>如螢幕大小 (4:3)</PresentationFormat>
  <Paragraphs>119</Paragraphs>
  <Slides>39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39</vt:i4>
      </vt:variant>
    </vt:vector>
  </HeadingPairs>
  <TitlesOfParts>
    <vt:vector size="40" baseType="lpstr">
      <vt:lpstr>網際網路</vt:lpstr>
      <vt:lpstr>CHAPTER01 電腦網路基本概念</vt:lpstr>
      <vt:lpstr>1-1 認識電腦網路</vt:lpstr>
      <vt:lpstr>1-1-3 電腦網路的類型</vt:lpstr>
      <vt:lpstr>1-1-3 電腦網路的類型</vt:lpstr>
      <vt:lpstr>1-1-3 電腦網路的類型</vt:lpstr>
      <vt:lpstr>1-1-4 區域網路的拓樸</vt:lpstr>
      <vt:lpstr>1-1-4 區域網路的拓樸</vt:lpstr>
      <vt:lpstr>1-1-4 區域網路的拓樸</vt:lpstr>
      <vt:lpstr>1-2 網路資源的分享架構</vt:lpstr>
      <vt:lpstr>1-2-1 主從式網路</vt:lpstr>
      <vt:lpstr>1-2-2 對等式網路</vt:lpstr>
      <vt:lpstr>1-3 電腦通訊簡介</vt:lpstr>
      <vt:lpstr>1-3-2 資料的交換技術</vt:lpstr>
      <vt:lpstr>1-3-2 資料的交換技術</vt:lpstr>
      <vt:lpstr>1-4 網路傳輸媒介</vt:lpstr>
      <vt:lpstr>1-4-1 雙絞線</vt:lpstr>
      <vt:lpstr>1-4-1 雙絞線</vt:lpstr>
      <vt:lpstr>1-4-2 同軸電纜</vt:lpstr>
      <vt:lpstr>1-4-3 光纖</vt:lpstr>
      <vt:lpstr>1-4-4 紅外線</vt:lpstr>
      <vt:lpstr>1-4-7 微波</vt:lpstr>
      <vt:lpstr>1-5 網路傳輸設備</vt:lpstr>
      <vt:lpstr>1-5-1 網路介面卡</vt:lpstr>
      <vt:lpstr>1-5-2 中繼器</vt:lpstr>
      <vt:lpstr>1-5-3 集線器</vt:lpstr>
      <vt:lpstr>1-5-4 交換器</vt:lpstr>
      <vt:lpstr>1-5-5 IP分享器</vt:lpstr>
      <vt:lpstr>1-5-6 路由器</vt:lpstr>
      <vt:lpstr>1-5-7 閘道器</vt:lpstr>
      <vt:lpstr>1-6 網路參考模型</vt:lpstr>
      <vt:lpstr>1-6-1 OSI參考模型</vt:lpstr>
      <vt:lpstr>1-6-2 DoD參考模型</vt:lpstr>
      <vt:lpstr>1-7 網路通訊協定</vt:lpstr>
      <vt:lpstr>1-7-1 TCP/IP協定</vt:lpstr>
      <vt:lpstr>1-7-2 TCP/IP與OSI對照</vt:lpstr>
      <vt:lpstr>1-8 區域網路通訊協定</vt:lpstr>
      <vt:lpstr>1-8-1 乙太網路</vt:lpstr>
      <vt:lpstr>1-8-3 權杖環狀網路</vt:lpstr>
      <vt:lpstr>1-8-4 分散式光纖資料介面(FFDI)</vt:lpstr>
    </vt:vector>
  </TitlesOfParts>
  <Company>chwa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CHAPTER01</dc:title>
  <dc:creator>王小桃</dc:creator>
  <cp:lastModifiedBy>chwa</cp:lastModifiedBy>
  <cp:revision>103</cp:revision>
  <dcterms:created xsi:type="dcterms:W3CDTF">2011-03-29T08:04:00Z</dcterms:created>
  <dcterms:modified xsi:type="dcterms:W3CDTF">2020-05-06T04:27:00Z</dcterms:modified>
</cp:coreProperties>
</file>