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9"/>
  </p:notesMasterIdLst>
  <p:sldIdLst>
    <p:sldId id="256" r:id="rId2"/>
    <p:sldId id="353" r:id="rId3"/>
    <p:sldId id="354" r:id="rId4"/>
    <p:sldId id="357" r:id="rId5"/>
    <p:sldId id="284" r:id="rId6"/>
    <p:sldId id="286" r:id="rId7"/>
    <p:sldId id="359" r:id="rId8"/>
    <p:sldId id="332" r:id="rId9"/>
    <p:sldId id="361" r:id="rId10"/>
    <p:sldId id="345" r:id="rId11"/>
    <p:sldId id="296" r:id="rId12"/>
    <p:sldId id="364" r:id="rId13"/>
    <p:sldId id="346" r:id="rId14"/>
    <p:sldId id="366" r:id="rId15"/>
    <p:sldId id="365" r:id="rId16"/>
    <p:sldId id="302" r:id="rId17"/>
    <p:sldId id="308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54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4FC284A-6D4C-4F5D-A70C-B4B71F4069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4672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76672"/>
            <a:ext cx="7543800" cy="187220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564904"/>
            <a:ext cx="7543800" cy="3456384"/>
          </a:xfrm>
        </p:spPr>
        <p:txBody>
          <a:bodyPr lIns="91440" rIns="91440">
            <a:normAutofit/>
          </a:bodyPr>
          <a:lstStyle>
            <a:lvl1pPr marL="0" indent="0" algn="just"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34888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3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 hangingPunct="0">
              <a:lnSpc>
                <a:spcPct val="100000"/>
              </a:lnSpc>
              <a:spcAft>
                <a:spcPts val="60"/>
              </a:spcAft>
              <a:defRPr sz="3200"/>
            </a:lvl1pPr>
            <a:lvl2pPr hangingPunct="0">
              <a:lnSpc>
                <a:spcPct val="100000"/>
              </a:lnSpc>
              <a:spcAft>
                <a:spcPts val="60"/>
              </a:spcAft>
              <a:defRPr sz="2400"/>
            </a:lvl2pPr>
            <a:lvl3pPr hangingPunct="0">
              <a:lnSpc>
                <a:spcPct val="100000"/>
              </a:lnSpc>
              <a:spcAft>
                <a:spcPts val="60"/>
              </a:spcAft>
              <a:defRPr sz="1800"/>
            </a:lvl3pPr>
            <a:lvl4pPr hangingPunct="0">
              <a:lnSpc>
                <a:spcPct val="100000"/>
              </a:lnSpc>
              <a:spcAft>
                <a:spcPts val="60"/>
              </a:spcAft>
              <a:defRPr sz="1800"/>
            </a:lvl4pPr>
            <a:lvl5pPr hangingPunct="0">
              <a:lnSpc>
                <a:spcPct val="100000"/>
              </a:lnSpc>
              <a:spcAft>
                <a:spcPts val="60"/>
              </a:spcAft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21321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3-1</a:t>
            </a:r>
          </a:p>
        </p:txBody>
      </p:sp>
      <p:sp>
        <p:nvSpPr>
          <p:cNvPr id="8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530808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Text Box 1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95996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3-2</a:t>
            </a:r>
          </a:p>
        </p:txBody>
      </p:sp>
      <p:sp>
        <p:nvSpPr>
          <p:cNvPr id="10" name="Text Box 1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97615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3-3</a:t>
            </a:r>
          </a:p>
        </p:txBody>
      </p:sp>
      <p:sp>
        <p:nvSpPr>
          <p:cNvPr id="11" name="Text Box 1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55082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3-4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2905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060848"/>
            <a:ext cx="7543800" cy="38884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1916832"/>
            <a:ext cx="7848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611560" y="286604"/>
            <a:ext cx="8208912" cy="15332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F6C89E-B3C9-4767-942D-317E940AFAB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1652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1DC2543-20B4-4732-892B-C49E202581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518069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518069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" name="Text Box 17">
            <a:hlinkClick r:id="rId2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80858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3-1</a:t>
            </a:r>
          </a:p>
        </p:txBody>
      </p:sp>
      <p:sp>
        <p:nvSpPr>
          <p:cNvPr id="23" name="Text Box 19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38325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3-2</a:t>
            </a:r>
          </a:p>
        </p:txBody>
      </p:sp>
      <p:sp>
        <p:nvSpPr>
          <p:cNvPr id="24" name="Text Box 17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963413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3-3</a:t>
            </a:r>
          </a:p>
        </p:txBody>
      </p:sp>
      <p:sp>
        <p:nvSpPr>
          <p:cNvPr id="25" name="Text Box 19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7538088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26872271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86605"/>
            <a:ext cx="8208912" cy="82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9" y="1294668"/>
            <a:ext cx="7683192" cy="4942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9552" y="1108325"/>
            <a:ext cx="8280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532518"/>
            <a:ext cx="966653" cy="280858"/>
          </a:xfrm>
          <a:prstGeom prst="rect">
            <a:avLst/>
          </a:prstGeom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3" y="1"/>
            <a:ext cx="9141618" cy="1636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0" y="373429"/>
            <a:ext cx="571441" cy="64807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7884368" y="6423654"/>
            <a:ext cx="104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fld id="{CC635C2E-8E42-4A16-BB8E-9178D7B9ADE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0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CHAPTER03</a:t>
            </a:r>
            <a:br>
              <a:rPr lang="en-US" altLang="zh-TW" dirty="0" smtClean="0"/>
            </a:br>
            <a:r>
              <a:rPr lang="zh-TW" altLang="en-US" dirty="0" smtClean="0"/>
              <a:t>網際網路原理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3-1 </a:t>
            </a:r>
            <a:r>
              <a:rPr lang="zh-TW" altLang="en-US" dirty="0" smtClean="0"/>
              <a:t>網際網路</a:t>
            </a:r>
            <a:endParaRPr lang="en-US" altLang="zh-TW" dirty="0" smtClean="0"/>
          </a:p>
          <a:p>
            <a:r>
              <a:rPr lang="en-US" altLang="zh-TW" dirty="0" smtClean="0"/>
              <a:t>3-2 </a:t>
            </a:r>
            <a:r>
              <a:rPr lang="zh-TW" altLang="en-US" dirty="0" smtClean="0"/>
              <a:t>網際網路的位址</a:t>
            </a:r>
          </a:p>
          <a:p>
            <a:r>
              <a:rPr lang="en-US" altLang="zh-TW" dirty="0" smtClean="0"/>
              <a:t>3-3 </a:t>
            </a:r>
            <a:r>
              <a:rPr lang="zh-TW" altLang="en-US" dirty="0" smtClean="0"/>
              <a:t>網域名稱與網站位址</a:t>
            </a:r>
            <a:endParaRPr lang="en-US" altLang="zh-TW" dirty="0" smtClean="0"/>
          </a:p>
          <a:p>
            <a:r>
              <a:rPr lang="en-US" altLang="zh-TW" dirty="0" smtClean="0"/>
              <a:t>3-4 </a:t>
            </a:r>
            <a:r>
              <a:rPr lang="en-US" altLang="zh-TW" dirty="0" err="1" smtClean="0"/>
              <a:t>ip</a:t>
            </a:r>
            <a:r>
              <a:rPr lang="zh-TW" altLang="en-US" dirty="0" smtClean="0"/>
              <a:t>位址的分配與申請</a:t>
            </a:r>
          </a:p>
          <a:p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</a:t>
            </a:r>
            <a:r>
              <a:rPr lang="en-US" altLang="zh-TW" dirty="0" smtClean="0"/>
              <a:t>2</a:t>
            </a:r>
            <a:r>
              <a:rPr lang="en-US" altLang="en-US" dirty="0" smtClean="0"/>
              <a:t>-4 </a:t>
            </a:r>
            <a:r>
              <a:rPr lang="en-US" altLang="en-US" dirty="0" err="1"/>
              <a:t>子網路與子網路遮罩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971252"/>
            <a:ext cx="5256584" cy="3266060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62562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3-</a:t>
            </a:r>
            <a:r>
              <a:rPr lang="en-US" altLang="zh-TW" sz="4400" dirty="0" smtClean="0"/>
              <a:t>2</a:t>
            </a:r>
            <a:r>
              <a:rPr lang="en-US" altLang="en-US" sz="4400" dirty="0" smtClean="0"/>
              <a:t>-5 </a:t>
            </a:r>
            <a:r>
              <a:rPr lang="en-US" altLang="en-US" sz="4400" dirty="0" err="1" smtClean="0"/>
              <a:t>查看自己電腦的IP位址</a:t>
            </a:r>
            <a:endParaRPr lang="zh-TW" altLang="en-US" sz="440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08608"/>
            <a:ext cx="6708790" cy="334702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</a:t>
            </a:r>
            <a:r>
              <a:rPr lang="en-US" altLang="zh-TW" dirty="0"/>
              <a:t>2</a:t>
            </a:r>
            <a:r>
              <a:rPr lang="en-US" altLang="en-US" dirty="0"/>
              <a:t>-6 </a:t>
            </a:r>
            <a:r>
              <a:rPr lang="zh-TW" altLang="en-US" dirty="0"/>
              <a:t>網路連線檢測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214783"/>
            <a:ext cx="7681912" cy="31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7047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3-3-1 </a:t>
            </a:r>
            <a:r>
              <a:rPr lang="zh-TW" altLang="en-US" dirty="0" smtClean="0"/>
              <a:t>認識網域名稱</a:t>
            </a:r>
            <a:endParaRPr lang="en-US" altLang="zh-TW" dirty="0" smtClean="0"/>
          </a:p>
          <a:p>
            <a:r>
              <a:rPr lang="en-US" altLang="zh-TW" dirty="0" smtClean="0"/>
              <a:t>3-3-2 </a:t>
            </a:r>
            <a:r>
              <a:rPr lang="zh-TW" altLang="en-US" dirty="0" smtClean="0"/>
              <a:t>網站</a:t>
            </a:r>
            <a:r>
              <a:rPr lang="zh-TW" altLang="en-US" dirty="0"/>
              <a:t>的位址─</a:t>
            </a:r>
            <a:r>
              <a:rPr lang="en-US" altLang="zh-TW" dirty="0" smtClean="0"/>
              <a:t>URL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3-3 </a:t>
            </a:r>
            <a:r>
              <a:rPr lang="zh-TW" altLang="en-US" smtClean="0"/>
              <a:t>網域名稱與網站位址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6C89E-B3C9-4767-942D-317E940AFABB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450464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211376"/>
            <a:ext cx="7681912" cy="310993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3-3-1 </a:t>
            </a:r>
            <a:r>
              <a:rPr lang="zh-TW" altLang="en-US" dirty="0"/>
              <a:t>認識網域名稱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330630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3-3-1 </a:t>
            </a:r>
            <a:r>
              <a:rPr lang="zh-TW" altLang="en-US" dirty="0" smtClean="0"/>
              <a:t>認識網域名稱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2" y="3140968"/>
            <a:ext cx="8314140" cy="1592718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07144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3-3-1 </a:t>
            </a:r>
            <a:r>
              <a:rPr lang="zh-TW" altLang="en-US" dirty="0"/>
              <a:t>認識網域名稱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2" y="1426622"/>
            <a:ext cx="8128916" cy="17380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8" y="3501008"/>
            <a:ext cx="8111670" cy="21346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393249"/>
            <a:ext cx="7681912" cy="2746190"/>
          </a:xfrm>
          <a:prstGeom prst="rect">
            <a:avLst/>
          </a:prstGeom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3-4 IP</a:t>
            </a:r>
            <a:r>
              <a:rPr lang="zh-TW" altLang="en-US" dirty="0"/>
              <a:t>位址的分配與申請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3-1-1	</a:t>
            </a:r>
            <a:r>
              <a:rPr lang="en-US" altLang="zh-TW" dirty="0" smtClean="0"/>
              <a:t> </a:t>
            </a:r>
            <a:r>
              <a:rPr lang="zh-TW" altLang="en-US" dirty="0" smtClean="0"/>
              <a:t>網際網路</a:t>
            </a:r>
            <a:r>
              <a:rPr lang="zh-TW" altLang="en-US" dirty="0"/>
              <a:t>的</a:t>
            </a:r>
            <a:r>
              <a:rPr lang="zh-TW" altLang="en-US" dirty="0" smtClean="0"/>
              <a:t>起源</a:t>
            </a:r>
            <a:endParaRPr lang="en-US" altLang="zh-TW" dirty="0"/>
          </a:p>
          <a:p>
            <a:r>
              <a:rPr lang="en-US" altLang="zh-TW" dirty="0"/>
              <a:t>3-1-2	</a:t>
            </a:r>
            <a:r>
              <a:rPr lang="en-US" altLang="zh-TW" dirty="0" smtClean="0"/>
              <a:t> </a:t>
            </a:r>
            <a:r>
              <a:rPr lang="zh-TW" altLang="en-US" dirty="0" smtClean="0"/>
              <a:t>臺灣</a:t>
            </a:r>
            <a:r>
              <a:rPr lang="zh-TW" altLang="en-US" dirty="0"/>
              <a:t>學術網路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3-1 </a:t>
            </a:r>
            <a:r>
              <a:rPr lang="zh-TW" altLang="en-US" dirty="0" smtClean="0"/>
              <a:t>網際網路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6C89E-B3C9-4767-942D-317E940AFAB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66464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01" y="1295400"/>
            <a:ext cx="5649935" cy="494188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3-1-1</a:t>
            </a:r>
            <a:r>
              <a:rPr lang="en-US" altLang="zh-TW" dirty="0"/>
              <a:t> </a:t>
            </a:r>
            <a:r>
              <a:rPr lang="zh-TW" altLang="en-US" dirty="0"/>
              <a:t>網際網路的起源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431625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3-1-2 </a:t>
            </a:r>
            <a:r>
              <a:rPr lang="zh-TW" altLang="en-US" dirty="0" smtClean="0"/>
              <a:t>臺灣</a:t>
            </a:r>
            <a:r>
              <a:rPr lang="zh-TW" altLang="en-US" dirty="0"/>
              <a:t>學術網路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9230-21F2-4CE9-96E6-1B0E85587228}" type="slidenum">
              <a:rPr lang="en-US" altLang="zh-TW" smtClean="0"/>
              <a:pPr/>
              <a:t>4</a:t>
            </a:fld>
            <a:endParaRPr lang="en-US" altLang="zh-TW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994" y="1295400"/>
            <a:ext cx="4882350" cy="494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273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3-2-1 IP</a:t>
            </a:r>
            <a:r>
              <a:rPr lang="zh-TW" altLang="en-US" dirty="0" smtClean="0"/>
              <a:t>位址的等級與結構</a:t>
            </a:r>
            <a:endParaRPr lang="en-US" altLang="zh-TW" dirty="0" smtClean="0"/>
          </a:p>
          <a:p>
            <a:r>
              <a:rPr lang="en-US" altLang="zh-TW" dirty="0" smtClean="0"/>
              <a:t>3-2-2 ipV6</a:t>
            </a:r>
          </a:p>
          <a:p>
            <a:r>
              <a:rPr lang="en-US" altLang="zh-TW" dirty="0" smtClean="0"/>
              <a:t>3-2-3 </a:t>
            </a:r>
            <a:r>
              <a:rPr lang="zh-TW" altLang="en-US" dirty="0" smtClean="0"/>
              <a:t>公有</a:t>
            </a:r>
            <a:r>
              <a:rPr lang="en-US" altLang="zh-TW" dirty="0"/>
              <a:t>IP</a:t>
            </a:r>
            <a:r>
              <a:rPr lang="zh-TW" altLang="en-US" dirty="0"/>
              <a:t>與私有</a:t>
            </a:r>
            <a:r>
              <a:rPr lang="en-US" altLang="zh-TW" dirty="0"/>
              <a:t>IP</a:t>
            </a:r>
            <a:endParaRPr lang="zh-TW" altLang="en-US" dirty="0" smtClean="0"/>
          </a:p>
          <a:p>
            <a:r>
              <a:rPr lang="en-US" altLang="zh-TW" dirty="0" smtClean="0"/>
              <a:t>3-2-4 </a:t>
            </a:r>
            <a:r>
              <a:rPr lang="zh-TW" altLang="en-US" dirty="0" smtClean="0"/>
              <a:t>子網路與子網路遮罩</a:t>
            </a:r>
          </a:p>
          <a:p>
            <a:r>
              <a:rPr lang="en-US" altLang="zh-TW" dirty="0" smtClean="0"/>
              <a:t>2-2-5 </a:t>
            </a:r>
            <a:r>
              <a:rPr lang="zh-TW" altLang="en-US" dirty="0" smtClean="0"/>
              <a:t>查看自己電腦的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</a:t>
            </a:r>
            <a:endParaRPr lang="en-US" altLang="zh-TW" dirty="0" smtClean="0"/>
          </a:p>
          <a:p>
            <a:r>
              <a:rPr lang="en-US" altLang="zh-TW" dirty="0" smtClean="0"/>
              <a:t>3-2-6 </a:t>
            </a:r>
            <a:r>
              <a:rPr lang="zh-TW" altLang="en-US" dirty="0" smtClean="0"/>
              <a:t>網路連線檢測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3-2 </a:t>
            </a:r>
            <a:r>
              <a:rPr lang="zh-TW" altLang="en-US" dirty="0" smtClean="0"/>
              <a:t>網際網路的位址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6C89E-B3C9-4767-942D-317E940AFABB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309655"/>
            <a:ext cx="7681912" cy="2913378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3-2-1 IP</a:t>
            </a:r>
            <a:r>
              <a:rPr lang="zh-TW" altLang="en-US" dirty="0"/>
              <a:t>位址的等級與結構</a:t>
            </a:r>
            <a:endParaRPr lang="zh-TW" altLang="en-US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8159750" y="6448425"/>
            <a:ext cx="984250" cy="365125"/>
          </a:xfrm>
        </p:spPr>
        <p:txBody>
          <a:bodyPr/>
          <a:lstStyle/>
          <a:p>
            <a:pPr>
              <a:defRPr/>
            </a:pPr>
            <a:fld id="{71DC2543-20B4-4732-892B-C49E2025810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268760"/>
            <a:ext cx="7681912" cy="306760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3-2-1 IP</a:t>
            </a:r>
            <a:r>
              <a:rPr lang="zh-TW" altLang="en-US" dirty="0"/>
              <a:t>位址的等級與結構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09" y="4443960"/>
            <a:ext cx="7222614" cy="19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218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3-2-2 IPv6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276" y="1349312"/>
            <a:ext cx="3661196" cy="4635196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4644008" y="5586142"/>
            <a:ext cx="3024336" cy="1021556"/>
          </a:xfrm>
          <a:prstGeom prst="wedgeRoundRectCallout">
            <a:avLst>
              <a:gd name="adj1" fmla="val 20138"/>
              <a:gd name="adj2" fmla="val -201732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zh-TW" altLang="en-US" sz="1800" b="1" dirty="0">
                <a:latin typeface="+mn-ea"/>
                <a:ea typeface="+mn-ea"/>
              </a:rPr>
              <a:t>為</a:t>
            </a:r>
            <a:r>
              <a:rPr lang="en-US" altLang="zh-TW" sz="1800" b="1" dirty="0">
                <a:latin typeface="+mn-ea"/>
                <a:ea typeface="+mn-ea"/>
              </a:rPr>
              <a:t>Windows 10</a:t>
            </a:r>
            <a:r>
              <a:rPr lang="zh-TW" altLang="en-US" sz="1800" b="1" dirty="0">
                <a:latin typeface="+mn-ea"/>
                <a:ea typeface="+mn-ea"/>
              </a:rPr>
              <a:t>作業系統的網路設定視窗</a:t>
            </a:r>
            <a:r>
              <a:rPr lang="zh-TW" altLang="en-US" sz="1800" b="1" dirty="0" smtClean="0">
                <a:latin typeface="+mn-ea"/>
                <a:ea typeface="+mn-ea"/>
              </a:rPr>
              <a:t>，在</a:t>
            </a:r>
            <a:r>
              <a:rPr lang="zh-TW" altLang="en-US" sz="1800" b="1" dirty="0">
                <a:latin typeface="+mn-ea"/>
                <a:ea typeface="+mn-ea"/>
              </a:rPr>
              <a:t>視窗中即可看到</a:t>
            </a:r>
            <a:r>
              <a:rPr lang="en-US" altLang="zh-TW" sz="1800" b="1" dirty="0">
                <a:latin typeface="+mn-ea"/>
                <a:ea typeface="+mn-ea"/>
              </a:rPr>
              <a:t>IPv6</a:t>
            </a:r>
            <a:r>
              <a:rPr lang="zh-TW" altLang="en-US" sz="1800" b="1" dirty="0">
                <a:latin typeface="+mn-ea"/>
                <a:ea typeface="+mn-ea"/>
              </a:rPr>
              <a:t>的選項</a:t>
            </a:r>
            <a:endParaRPr lang="zh-TW" altLang="en-US" sz="8000" b="1" dirty="0">
              <a:latin typeface="+mn-ea"/>
              <a:ea typeface="+mn-ea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3-2-3	</a:t>
            </a:r>
            <a:r>
              <a:rPr lang="zh-TW" altLang="en-US" dirty="0"/>
              <a:t>公有</a:t>
            </a:r>
            <a:r>
              <a:rPr lang="en-US" altLang="zh-TW" dirty="0"/>
              <a:t>IP</a:t>
            </a:r>
            <a:r>
              <a:rPr lang="zh-TW" altLang="en-US" dirty="0"/>
              <a:t>與私有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29230-21F2-4CE9-96E6-1B0E85587228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22" y="4293096"/>
            <a:ext cx="6302286" cy="1737511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32355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網際網路">
  <a:themeElements>
    <a:clrScheme name="自訂 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A4DEF4"/>
      </a:hlink>
      <a:folHlink>
        <a:srgbClr val="A0ACB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網際網路" id="{E7402E39-4EAB-4CA8-A087-4645542AEB4C}" vid="{03845439-27CA-45A2-B8C6-6CD6B95B1AA4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網際網路</Template>
  <TotalTime>928</TotalTime>
  <Words>175</Words>
  <Application>Microsoft Office PowerPoint</Application>
  <PresentationFormat>如螢幕大小 (4:3)</PresentationFormat>
  <Paragraphs>49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網際網路</vt:lpstr>
      <vt:lpstr>CHAPTER03 網際網路原理</vt:lpstr>
      <vt:lpstr>3-1 網際網路</vt:lpstr>
      <vt:lpstr>3-1-1 網際網路的起源</vt:lpstr>
      <vt:lpstr>3-1-2 臺灣學術網路</vt:lpstr>
      <vt:lpstr>3-2 網際網路的位址</vt:lpstr>
      <vt:lpstr>3-2-1 IP位址的等級與結構</vt:lpstr>
      <vt:lpstr>3-2-1 IP位址的等級與結構</vt:lpstr>
      <vt:lpstr>3-2-2 IPv6</vt:lpstr>
      <vt:lpstr>3-2-3 公有IP與私有IP</vt:lpstr>
      <vt:lpstr>3-2-4 子網路與子網路遮罩</vt:lpstr>
      <vt:lpstr>3-2-5 查看自己電腦的IP位址</vt:lpstr>
      <vt:lpstr>3-2-6 網路連線檢測</vt:lpstr>
      <vt:lpstr>3-3 網域名稱與網站位址</vt:lpstr>
      <vt:lpstr>3-3-1 認識網域名稱</vt:lpstr>
      <vt:lpstr>3-3-1 認識網域名稱</vt:lpstr>
      <vt:lpstr>3-3-1 認識網域名稱</vt:lpstr>
      <vt:lpstr>3-4 IP位址的分配與申請</vt:lpstr>
    </vt:vector>
  </TitlesOfParts>
  <Company>chwa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CHAPTER03</dc:title>
  <dc:creator>王小桃</dc:creator>
  <cp:lastModifiedBy>chwa</cp:lastModifiedBy>
  <cp:revision>48</cp:revision>
  <dcterms:created xsi:type="dcterms:W3CDTF">2011-03-29T08:04:00Z</dcterms:created>
  <dcterms:modified xsi:type="dcterms:W3CDTF">2020-05-06T04:15:50Z</dcterms:modified>
</cp:coreProperties>
</file>