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Ubuntu"/>
      <p:regular r:id="rId16"/>
      <p:bold r:id="rId17"/>
      <p:italic r:id="rId18"/>
      <p:boldItalic r:id="rId19"/>
    </p:embeddedFont>
    <p:embeddedFont>
      <p:font typeface="Noto Sans ExtraBold"/>
      <p:bold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37">
          <p15:clr>
            <a:srgbClr val="A4A3A4"/>
          </p15:clr>
        </p15:guide>
        <p15:guide id="2" pos="11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37" orient="horz"/>
        <p:guide pos="113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otoSansExtra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otoSansExtra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Ubuntu-bold.fntdata"/><Relationship Id="rId16" Type="http://schemas.openxmlformats.org/officeDocument/2006/relationships/font" Target="fonts/Ubuntu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Ubuntu-boldItalic.fntdata"/><Relationship Id="rId6" Type="http://schemas.openxmlformats.org/officeDocument/2006/relationships/slide" Target="slides/slide1.xml"/><Relationship Id="rId18" Type="http://schemas.openxmlformats.org/officeDocument/2006/relationships/font" Target="fonts/Ubuntu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ac831260d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cac831260d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2404aba7d_0_4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f2404aba7d_0_4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f2404aba7d_0_4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85a2336af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85a2336af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2404aba7d_0_4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2404aba7d_0_4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f2404aba7d_0_4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cac831260d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cac831260d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cac831260d_0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cac831260d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cac831260d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cac831260d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cac831260d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cac831260d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cac831260d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cac831260d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cac831260d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cac831260d_0_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cac831260d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cac831260d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cac831260d_0_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cac831260d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cac831260d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cac831260d_0_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1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456200" y="3860000"/>
            <a:ext cx="1019700" cy="10197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0" y="0"/>
            <a:ext cx="9144000" cy="4338300"/>
          </a:xfrm>
          <a:prstGeom prst="rect">
            <a:avLst/>
          </a:prstGeom>
          <a:solidFill>
            <a:srgbClr val="FFD61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715200" y="1231138"/>
            <a:ext cx="85206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b="1"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b="1"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b="1"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b="1"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b="1"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b="1"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b="1"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b="1"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b="1"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715200" y="2001400"/>
            <a:ext cx="4588800" cy="5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 amt="48000"/>
          </a:blip>
          <a:srcRect b="0" l="0" r="0" t="12876"/>
          <a:stretch/>
        </p:blipFill>
        <p:spPr>
          <a:xfrm>
            <a:off x="568250" y="1"/>
            <a:ext cx="1821075" cy="108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3">
            <a:alphaModFix amt="48000"/>
          </a:blip>
          <a:srcRect b="10152" l="0" r="0" t="0"/>
          <a:stretch/>
        </p:blipFill>
        <p:spPr>
          <a:xfrm>
            <a:off x="2100524" y="2773200"/>
            <a:ext cx="1253851" cy="15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4">
            <a:alphaModFix amt="48000"/>
          </a:blip>
          <a:srcRect b="0" l="0" r="0" t="24851"/>
          <a:stretch/>
        </p:blipFill>
        <p:spPr>
          <a:xfrm>
            <a:off x="3685520" y="0"/>
            <a:ext cx="2063507" cy="101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5324" y="278275"/>
            <a:ext cx="1709875" cy="8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>
          <a:blip r:embed="rId6">
            <a:alphaModFix amt="68000"/>
          </a:blip>
          <a:stretch>
            <a:fillRect/>
          </a:stretch>
        </p:blipFill>
        <p:spPr>
          <a:xfrm>
            <a:off x="4113775" y="2531350"/>
            <a:ext cx="202882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"/>
          <p:cNvPicPr preferRelativeResize="0"/>
          <p:nvPr/>
        </p:nvPicPr>
        <p:blipFill rotWithShape="1">
          <a:blip r:embed="rId7">
            <a:alphaModFix/>
          </a:blip>
          <a:srcRect b="0" l="0" r="20691" t="0"/>
          <a:stretch/>
        </p:blipFill>
        <p:spPr>
          <a:xfrm>
            <a:off x="4891775" y="2063775"/>
            <a:ext cx="4252225" cy="281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3937" y="2773200"/>
            <a:ext cx="1946651" cy="16269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0000" fadeDir="5400012" kx="0" rotWithShape="0" algn="bl" stPos="0" sy="-100000" ky="0"/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5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>
  <p:cSld name="SECTION_HEADER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icrosoft JhengHe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與內文 1">
  <p:cSld name="TITLE_AND_BODY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Microsoft JhengHei"/>
              <a:buNone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-32385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-314325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50"/>
              <a:buChar char="●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-314325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50"/>
              <a:buChar char="○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 1">
  <p:cSld name="TITLE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0" y="0"/>
            <a:ext cx="9144000" cy="428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 txBox="1"/>
          <p:nvPr>
            <p:ph type="ctrTitle"/>
          </p:nvPr>
        </p:nvSpPr>
        <p:spPr>
          <a:xfrm>
            <a:off x="1377150" y="744550"/>
            <a:ext cx="3856800" cy="19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b="1"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b="1"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b="1"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b="1"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b="1"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b="1"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b="1"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b="1"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b="1"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0" name="Google Shape;30;p3"/>
          <p:cNvSpPr txBox="1"/>
          <p:nvPr>
            <p:ph idx="1" type="subTitle"/>
          </p:nvPr>
        </p:nvSpPr>
        <p:spPr>
          <a:xfrm>
            <a:off x="1516750" y="2901450"/>
            <a:ext cx="2829000" cy="5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311700" y="1440000"/>
            <a:ext cx="3972300" cy="15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idx="1" type="subTitle"/>
          </p:nvPr>
        </p:nvSpPr>
        <p:spPr>
          <a:xfrm>
            <a:off x="311700" y="3100650"/>
            <a:ext cx="37404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1" sz="23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1" sz="23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1" sz="23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1" sz="23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1" sz="23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1" sz="23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1" sz="23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1" sz="23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1" sz="23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 1">
  <p:cSld name="SECTION_HEADER_2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311700" y="1440000"/>
            <a:ext cx="3972300" cy="15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311700" y="2948250"/>
            <a:ext cx="32475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00"/>
              <a:buNone/>
              <a:defRPr b="1" sz="2300">
                <a:solidFill>
                  <a:srgbClr val="7F7F7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00"/>
              <a:buNone/>
              <a:defRPr b="1" sz="2300">
                <a:solidFill>
                  <a:srgbClr val="7F7F7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00"/>
              <a:buNone/>
              <a:defRPr b="1" sz="2300">
                <a:solidFill>
                  <a:srgbClr val="7F7F7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00"/>
              <a:buNone/>
              <a:defRPr b="1" sz="2300">
                <a:solidFill>
                  <a:srgbClr val="7F7F7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00"/>
              <a:buNone/>
              <a:defRPr b="1" sz="2300">
                <a:solidFill>
                  <a:srgbClr val="7F7F7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00"/>
              <a:buNone/>
              <a:defRPr b="1" sz="2300">
                <a:solidFill>
                  <a:srgbClr val="7F7F7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00"/>
              <a:buNone/>
              <a:defRPr b="1" sz="2300">
                <a:solidFill>
                  <a:srgbClr val="7F7F7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00"/>
              <a:buNone/>
              <a:defRPr b="1" sz="2300">
                <a:solidFill>
                  <a:srgbClr val="7F7F7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00"/>
              <a:buNone/>
              <a:defRPr b="1" sz="2300">
                <a:solidFill>
                  <a:srgbClr val="7F7F7F"/>
                </a:solidFill>
              </a:defRPr>
            </a:lvl9pPr>
          </a:lstStyle>
          <a:p/>
        </p:txBody>
      </p:sp>
      <p:pic>
        <p:nvPicPr>
          <p:cNvPr id="39" name="Google Shape;3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7900" y="250650"/>
            <a:ext cx="453000" cy="4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與單欄 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3F3F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None/>
              <a:defRPr b="1" sz="2800">
                <a:solidFill>
                  <a:srgbClr val="0C0C0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1pPr>
            <a:lvl2pPr indent="-3302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Relationship Id="rId4" Type="http://schemas.openxmlformats.org/officeDocument/2006/relationships/image" Target="../media/image11.png"/><Relationship Id="rId5" Type="http://schemas.openxmlformats.org/officeDocument/2006/relationships/hyperlink" Target="https://reurl.cc/yma2VM" TargetMode="External"/><Relationship Id="rId6" Type="http://schemas.openxmlformats.org/officeDocument/2006/relationships/hyperlink" Target="https://reurl.cc/yma2VM" TargetMode="External"/><Relationship Id="rId7" Type="http://schemas.openxmlformats.org/officeDocument/2006/relationships/hyperlink" Target="https://meet.google.com/wgq-tatu-byb" TargetMode="External"/><Relationship Id="rId8" Type="http://schemas.openxmlformats.org/officeDocument/2006/relationships/hyperlink" Target="https://meet.google.com/wgq-tatu-byb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11.png"/><Relationship Id="rId5" Type="http://schemas.openxmlformats.org/officeDocument/2006/relationships/hyperlink" Target="https://forms.gle/q6FdQ7MTkRGxmL5Y9" TargetMode="Externa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hyperlink" Target="https://lin.ee/zasnezx" TargetMode="External"/><Relationship Id="rId13" Type="http://schemas.openxmlformats.org/officeDocument/2006/relationships/hyperlink" Target="https://www.facebook.com/David.Teacher.tw" TargetMode="External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15.png"/><Relationship Id="rId9" Type="http://schemas.openxmlformats.org/officeDocument/2006/relationships/image" Target="../media/image10.png"/><Relationship Id="rId14" Type="http://schemas.openxmlformats.org/officeDocument/2006/relationships/image" Target="../media/image6.png"/><Relationship Id="rId5" Type="http://schemas.openxmlformats.org/officeDocument/2006/relationships/hyperlink" Target="https://www.youtube.com/c/edreamerTW" TargetMode="External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hyperlink" Target="https://www.facebook.com/groups/1399641346792035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openai.com/blog/chatgpt/" TargetMode="External"/><Relationship Id="rId4" Type="http://schemas.openxmlformats.org/officeDocument/2006/relationships/hyperlink" Target="https://chat.openai.com/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openai.com/api/" TargetMode="External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openai.com/api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youtu.be/TeyaCkb2ylM" TargetMode="Externa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10449" l="0" r="54526" t="9843"/>
          <a:stretch/>
        </p:blipFill>
        <p:spPr>
          <a:xfrm>
            <a:off x="4496050" y="369975"/>
            <a:ext cx="4647950" cy="458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>
            <p:ph type="ctrTitle"/>
          </p:nvPr>
        </p:nvSpPr>
        <p:spPr>
          <a:xfrm>
            <a:off x="1086450" y="744550"/>
            <a:ext cx="3856800" cy="19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500">
                <a:latin typeface="Microsoft JhengHei"/>
                <a:ea typeface="Microsoft JhengHei"/>
                <a:cs typeface="Microsoft JhengHei"/>
                <a:sym typeface="Microsoft JhengHei"/>
              </a:rPr>
              <a:t>ChatGPT x Colab 打造聊天機器人</a:t>
            </a:r>
            <a:endParaRPr sz="251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393575" y="4438650"/>
            <a:ext cx="273900" cy="273900"/>
          </a:xfrm>
          <a:prstGeom prst="roundRect">
            <a:avLst>
              <a:gd fmla="val 16667" name="adj"/>
            </a:avLst>
          </a:prstGeom>
          <a:solidFill>
            <a:srgbClr val="0C0C0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chemeClr val="lt1"/>
                </a:solidFill>
              </a:rPr>
              <a:t>茶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740008" y="4438650"/>
            <a:ext cx="273900" cy="273900"/>
          </a:xfrm>
          <a:prstGeom prst="roundRect">
            <a:avLst>
              <a:gd fmla="val 16667" name="adj"/>
            </a:avLst>
          </a:prstGeom>
          <a:solidFill>
            <a:srgbClr val="0C0C0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chemeClr val="lt1"/>
                </a:solidFill>
              </a:rPr>
              <a:t>米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1086442" y="4438650"/>
            <a:ext cx="273900" cy="273900"/>
          </a:xfrm>
          <a:prstGeom prst="roundRect">
            <a:avLst>
              <a:gd fmla="val 16667" name="adj"/>
            </a:avLst>
          </a:prstGeom>
          <a:solidFill>
            <a:srgbClr val="0C0C0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chemeClr val="lt1"/>
                </a:solidFill>
              </a:rPr>
              <a:t>老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1432875" y="4438650"/>
            <a:ext cx="273900" cy="273900"/>
          </a:xfrm>
          <a:prstGeom prst="roundRect">
            <a:avLst>
              <a:gd fmla="val 16667" name="adj"/>
            </a:avLst>
          </a:prstGeom>
          <a:solidFill>
            <a:srgbClr val="0C0C0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chemeClr val="lt1"/>
                </a:solidFill>
              </a:rPr>
              <a:t>師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1779308" y="4438650"/>
            <a:ext cx="273900" cy="273900"/>
          </a:xfrm>
          <a:prstGeom prst="roundRect">
            <a:avLst>
              <a:gd fmla="val 16667" name="adj"/>
            </a:avLst>
          </a:prstGeom>
          <a:solidFill>
            <a:srgbClr val="0C0C0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chemeClr val="lt1"/>
                </a:solidFill>
              </a:rPr>
              <a:t>教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2125742" y="4438650"/>
            <a:ext cx="273900" cy="273900"/>
          </a:xfrm>
          <a:prstGeom prst="roundRect">
            <a:avLst>
              <a:gd fmla="val 16667" name="adj"/>
            </a:avLst>
          </a:prstGeom>
          <a:solidFill>
            <a:srgbClr val="0C0C0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chemeClr val="lt1"/>
                </a:solidFill>
              </a:rPr>
              <a:t>室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2472175" y="4438650"/>
            <a:ext cx="273900" cy="273900"/>
          </a:xfrm>
          <a:prstGeom prst="roundRect">
            <a:avLst>
              <a:gd fmla="val 16667" name="adj"/>
            </a:avLst>
          </a:prstGeom>
          <a:solidFill>
            <a:srgbClr val="0C0C0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chemeClr val="lt1"/>
                </a:solidFill>
              </a:rPr>
              <a:t>。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2818608" y="4438650"/>
            <a:ext cx="273900" cy="273900"/>
          </a:xfrm>
          <a:prstGeom prst="roundRect">
            <a:avLst>
              <a:gd fmla="val 16667" name="adj"/>
            </a:avLst>
          </a:prstGeom>
          <a:solidFill>
            <a:srgbClr val="0C0C0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chemeClr val="lt1"/>
                </a:solidFill>
              </a:rPr>
              <a:t>黃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3165042" y="4438650"/>
            <a:ext cx="273900" cy="273900"/>
          </a:xfrm>
          <a:prstGeom prst="roundRect">
            <a:avLst>
              <a:gd fmla="val 16667" name="adj"/>
            </a:avLst>
          </a:prstGeom>
          <a:solidFill>
            <a:srgbClr val="0C0C0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chemeClr val="lt1"/>
                </a:solidFill>
              </a:rPr>
              <a:t>信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3511475" y="4438650"/>
            <a:ext cx="273900" cy="273900"/>
          </a:xfrm>
          <a:prstGeom prst="roundRect">
            <a:avLst>
              <a:gd fmla="val 16667" name="adj"/>
            </a:avLst>
          </a:prstGeom>
          <a:solidFill>
            <a:srgbClr val="0C0C0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chemeClr val="lt1"/>
                </a:solidFill>
              </a:rPr>
              <a:t>溢</a:t>
            </a:r>
            <a:endParaRPr b="1" sz="1100">
              <a:solidFill>
                <a:schemeClr val="lt1"/>
              </a:solidFill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950" y="634900"/>
            <a:ext cx="939350" cy="93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>
            <p:ph idx="1" type="subTitle"/>
          </p:nvPr>
        </p:nvSpPr>
        <p:spPr>
          <a:xfrm>
            <a:off x="1043425" y="1925525"/>
            <a:ext cx="3771000" cy="51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b="0" lang="zh-TW" sz="1700">
                <a:solidFill>
                  <a:schemeClr val="accent6"/>
                </a:solidFill>
                <a:latin typeface="Noto Sans ExtraBold"/>
                <a:ea typeface="Noto Sans ExtraBold"/>
                <a:cs typeface="Noto Sans ExtraBold"/>
                <a:sym typeface="Noto Sans ExtraBold"/>
              </a:rPr>
              <a:t>【茶米老師迎接 2023 快閃直播趴】</a:t>
            </a:r>
            <a:endParaRPr b="0" sz="1700">
              <a:solidFill>
                <a:schemeClr val="accent6"/>
              </a:solidFill>
              <a:latin typeface="Noto Sans ExtraBold"/>
              <a:ea typeface="Noto Sans ExtraBold"/>
              <a:cs typeface="Noto Sans ExtraBold"/>
              <a:sym typeface="Noto Sans ExtraBold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393575" y="2786825"/>
            <a:ext cx="48795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講義連結</a:t>
            </a:r>
            <a:br>
              <a:rPr b="1" lang="zh-TW" sz="1200">
                <a:solidFill>
                  <a:srgbClr val="0C0C0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zh-TW" sz="2100">
                <a:solidFill>
                  <a:schemeClr val="lt1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https://reurl.cc/</a:t>
            </a:r>
            <a:r>
              <a:rPr b="1" lang="zh-TW" sz="2100">
                <a:solidFill>
                  <a:srgbClr val="CC0000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yma2VM</a:t>
            </a:r>
            <a:endParaRPr b="1" sz="21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會議連結</a:t>
            </a:r>
            <a:endParaRPr b="1" sz="21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lt1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https://meet.google.com/</a:t>
            </a:r>
            <a:r>
              <a:rPr b="1" lang="zh-TW" sz="1800">
                <a:solidFill>
                  <a:srgbClr val="CC0000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wgq-tatu-byb</a:t>
            </a:r>
            <a:endParaRPr b="1" sz="18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idx="4294967295" type="title"/>
          </p:nvPr>
        </p:nvSpPr>
        <p:spPr>
          <a:xfrm>
            <a:off x="493766" y="1068139"/>
            <a:ext cx="59151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</a:pPr>
            <a:r>
              <a:rPr lang="zh-TW">
                <a:solidFill>
                  <a:schemeClr val="lt1"/>
                </a:solidFill>
              </a:rPr>
              <a:t>感謝您的參與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7" name="Google Shape;207;p28"/>
          <p:cNvSpPr txBox="1"/>
          <p:nvPr>
            <p:ph idx="4294967295" type="body"/>
          </p:nvPr>
        </p:nvSpPr>
        <p:spPr>
          <a:xfrm>
            <a:off x="438250" y="3588899"/>
            <a:ext cx="53322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rPr b="1" lang="zh-TW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黃信溢 </a:t>
            </a:r>
            <a:r>
              <a:rPr b="1" lang="zh-TW" sz="17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茶米老師教室</a:t>
            </a:r>
            <a:r>
              <a:rPr b="1" lang="zh-TW" sz="17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b="1" sz="1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</a:pPr>
            <a:r>
              <a:rPr b="1" lang="zh-TW" sz="1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edreamer@gmail.com</a:t>
            </a:r>
            <a:endParaRPr b="1" sz="1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</a:pPr>
            <a:r>
              <a:rPr b="1" lang="zh-TW" sz="1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http://www.facebook.com/edreamertw</a:t>
            </a:r>
            <a:endParaRPr b="1" sz="1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</a:pPr>
            <a:r>
              <a:rPr b="1" lang="zh-TW" sz="1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http://www.youtube.com/edreamertw</a:t>
            </a:r>
            <a:endParaRPr b="1" sz="1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08" name="Google Shape;208;p28"/>
          <p:cNvPicPr preferRelativeResize="0"/>
          <p:nvPr/>
        </p:nvPicPr>
        <p:blipFill rotWithShape="1">
          <a:blip r:embed="rId3">
            <a:alphaModFix/>
          </a:blip>
          <a:srcRect b="10449" l="0" r="54526" t="9843"/>
          <a:stretch/>
        </p:blipFill>
        <p:spPr>
          <a:xfrm>
            <a:off x="4496050" y="369975"/>
            <a:ext cx="4647950" cy="458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025" y="308825"/>
            <a:ext cx="939350" cy="93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8"/>
          <p:cNvSpPr txBox="1"/>
          <p:nvPr/>
        </p:nvSpPr>
        <p:spPr>
          <a:xfrm>
            <a:off x="438250" y="3020325"/>
            <a:ext cx="40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6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https://forms.gle/q6FdQ7MTkRGxmL5Y9</a:t>
            </a:r>
            <a:endParaRPr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28"/>
          <p:cNvSpPr txBox="1"/>
          <p:nvPr>
            <p:ph idx="4294967295" type="title"/>
          </p:nvPr>
        </p:nvSpPr>
        <p:spPr>
          <a:xfrm>
            <a:off x="438250" y="2801025"/>
            <a:ext cx="2297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0"/>
              <a:buFont typeface="Consolas"/>
              <a:buNone/>
            </a:pPr>
            <a:r>
              <a:rPr b="0" lang="zh-TW" sz="1800">
                <a:solidFill>
                  <a:schemeClr val="lt1"/>
                </a:solidFill>
              </a:rPr>
              <a:t>會議回饋及補課表單</a:t>
            </a:r>
            <a:endParaRPr b="0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0" y="3886512"/>
            <a:ext cx="9144000" cy="1257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/>
          </a:blip>
          <a:srcRect b="0" l="9868" r="14971" t="0"/>
          <a:stretch/>
        </p:blipFill>
        <p:spPr>
          <a:xfrm>
            <a:off x="419550" y="3520219"/>
            <a:ext cx="1454100" cy="1452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1954775" y="4050623"/>
            <a:ext cx="45720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0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黃信溢</a:t>
            </a:r>
            <a:r>
              <a:rPr b="1" i="0" lang="zh-TW" sz="1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sz="1300">
                <a:solidFill>
                  <a:schemeClr val="lt1"/>
                </a:solidFill>
              </a:rPr>
              <a:t>茶米老師教室</a:t>
            </a: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edreamer@gmail.com</a:t>
            </a:r>
            <a:br>
              <a:rPr b="0" i="0" lang="zh-TW" sz="13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zh-TW" sz="13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http://www.facebook.com/edreamertw</a:t>
            </a:r>
            <a:endParaRPr b="0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3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http://www.youtube.com/edreamertw</a:t>
            </a:r>
            <a:endParaRPr b="0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6201896" y="397227"/>
            <a:ext cx="2502600" cy="2933700"/>
          </a:xfrm>
          <a:prstGeom prst="roundRect">
            <a:avLst>
              <a:gd fmla="val 8840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6748954" y="480986"/>
            <a:ext cx="17490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茶米老師教室</a:t>
            </a:r>
            <a:br>
              <a:rPr b="1"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1200">
                <a:latin typeface="Microsoft JhengHei"/>
                <a:ea typeface="Microsoft JhengHei"/>
                <a:cs typeface="Microsoft JhengHei"/>
                <a:sym typeface="Microsoft JhengHei"/>
              </a:rPr>
              <a:t>YouTube頻道</a:t>
            </a:r>
            <a:endParaRPr sz="12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1196" y="510105"/>
            <a:ext cx="407452" cy="407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76275" y="1005906"/>
            <a:ext cx="2153692" cy="215346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/>
          <p:nvPr/>
        </p:nvSpPr>
        <p:spPr>
          <a:xfrm>
            <a:off x="439654" y="397231"/>
            <a:ext cx="2502600" cy="2933700"/>
          </a:xfrm>
          <a:prstGeom prst="roundRect">
            <a:avLst>
              <a:gd fmla="val 8840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1054635" y="480992"/>
            <a:ext cx="18876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茶米老師教室</a:t>
            </a:r>
            <a:br>
              <a:rPr b="1"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12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Facebook</a:t>
            </a:r>
            <a:r>
              <a:rPr lang="zh-TW" sz="1200">
                <a:latin typeface="Microsoft JhengHei"/>
                <a:ea typeface="Microsoft JhengHei"/>
                <a:cs typeface="Microsoft JhengHei"/>
                <a:sym typeface="Microsoft JhengHei"/>
              </a:rPr>
              <a:t>粉絲專頁</a:t>
            </a:r>
            <a:endParaRPr sz="12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6876" y="510109"/>
            <a:ext cx="407452" cy="407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69447" y="4079189"/>
            <a:ext cx="914475" cy="9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/>
          <p:nvPr/>
        </p:nvSpPr>
        <p:spPr>
          <a:xfrm>
            <a:off x="3320766" y="397231"/>
            <a:ext cx="2502600" cy="2933700"/>
          </a:xfrm>
          <a:prstGeom prst="roundRect">
            <a:avLst>
              <a:gd fmla="val 8840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3935747" y="480992"/>
            <a:ext cx="18876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茶米老師教室</a:t>
            </a:r>
            <a:br>
              <a:rPr b="1"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12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LINE 官方帳號</a:t>
            </a:r>
            <a:endParaRPr sz="12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34" name="Google Shape;134;p20">
            <a:hlinkClick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495153" y="1005900"/>
            <a:ext cx="2153682" cy="2153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 rotWithShape="1">
          <a:blip r:embed="rId12">
            <a:alphaModFix/>
          </a:blip>
          <a:srcRect b="19513" l="19264" r="17094" t="19182"/>
          <a:stretch/>
        </p:blipFill>
        <p:spPr>
          <a:xfrm>
            <a:off x="3555722" y="530832"/>
            <a:ext cx="380100" cy="366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36" name="Google Shape;136;p20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97075" y="1005900"/>
            <a:ext cx="2153675" cy="215370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/>
          <p:nvPr/>
        </p:nvSpPr>
        <p:spPr>
          <a:xfrm>
            <a:off x="5899110" y="4527667"/>
            <a:ext cx="18876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資訊教育初學特訓班</a:t>
            </a:r>
            <a:br>
              <a:rPr b="1" lang="zh-TW"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1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Facebook社團</a:t>
            </a:r>
            <a:endParaRPr sz="12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/>
              <a:t>課程內容</a:t>
            </a:r>
            <a:endParaRPr sz="3800"/>
          </a:p>
        </p:txBody>
      </p:sp>
      <p:sp>
        <p:nvSpPr>
          <p:cNvPr id="144" name="Google Shape;14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zh-TW"/>
              <a:t>ChatGPT與OpenAI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/>
              <a:t>認識 ChatGPT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/>
              <a:t>申請 OpenAI 帳號及服務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zh-TW"/>
              <a:t>Colab+ChatGPT實戰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/>
              <a:t>用 Colab 連接 OpenAI API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/>
              <a:t>用 Gradio 製作 Chat APP</a:t>
            </a:r>
            <a:endParaRPr/>
          </a:p>
        </p:txBody>
      </p:sp>
      <p:sp>
        <p:nvSpPr>
          <p:cNvPr id="145" name="Google Shape;145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Ubuntu"/>
                <a:ea typeface="Ubuntu"/>
                <a:cs typeface="Ubuntu"/>
                <a:sym typeface="Ubuntu"/>
              </a:rPr>
              <a:t>Agenda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425" y="834250"/>
            <a:ext cx="939350" cy="9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1440000"/>
            <a:ext cx="4572600" cy="15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ChatGPT 與 OpenAI</a:t>
            </a:r>
            <a:endParaRPr/>
          </a:p>
        </p:txBody>
      </p:sp>
      <p:sp>
        <p:nvSpPr>
          <p:cNvPr id="153" name="Google Shape;153;p22"/>
          <p:cNvSpPr txBox="1"/>
          <p:nvPr>
            <p:ph idx="1" type="subTitle"/>
          </p:nvPr>
        </p:nvSpPr>
        <p:spPr>
          <a:xfrm>
            <a:off x="311700" y="3100650"/>
            <a:ext cx="42039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/>
              <a:t>用 Colab 打造 ChatGTP 聊天機器人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b="0" l="56178" r="0" t="0"/>
          <a:stretch/>
        </p:blipFill>
        <p:spPr>
          <a:xfrm>
            <a:off x="5293000" y="313400"/>
            <a:ext cx="3518726" cy="451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42950"/>
            <a:ext cx="939350" cy="9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認識 ChatGPT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311700" y="1152475"/>
            <a:ext cx="8520600" cy="15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https://openai.com/blog/chatgpt/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/>
              <a:t>Try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https://chat.openai.com/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/>
              <a:t>註冊帳號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/>
              <a:t>讓ChatGPT自我介紹</a:t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0888" y="2826227"/>
            <a:ext cx="2735249" cy="206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 rotWithShape="1">
          <a:blip r:embed="rId6">
            <a:alphaModFix/>
          </a:blip>
          <a:srcRect b="9951" l="28844" r="1347" t="11003"/>
          <a:stretch/>
        </p:blipFill>
        <p:spPr>
          <a:xfrm>
            <a:off x="4759325" y="1291075"/>
            <a:ext cx="4216701" cy="37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/>
          <p:nvPr/>
        </p:nvSpPr>
        <p:spPr>
          <a:xfrm>
            <a:off x="4163813" y="3777900"/>
            <a:ext cx="548100" cy="36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3386600"/>
            <a:ext cx="939350" cy="9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申請 OpenAI 帳號及服務</a:t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https://openai.com/api/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/>
              <a:t>註冊與檢視帳號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/>
              <a:t>取得 API Key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/>
              <a:t>了解收費方式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/>
              <a:t>檢視目前用量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/>
              <a:t>測試 OpenAI 功能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/>
              <a:t>QuickStart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/>
              <a:t>Playground</a:t>
            </a:r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 rotWithShape="1">
          <a:blip r:embed="rId4">
            <a:alphaModFix/>
          </a:blip>
          <a:srcRect b="0" l="0" r="9371" t="0"/>
          <a:stretch/>
        </p:blipFill>
        <p:spPr>
          <a:xfrm>
            <a:off x="4470128" y="1102625"/>
            <a:ext cx="4673871" cy="3886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311700" y="1440000"/>
            <a:ext cx="4921500" cy="15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Colab+ChatGPT實戰</a:t>
            </a:r>
            <a:endParaRPr/>
          </a:p>
        </p:txBody>
      </p:sp>
      <p:sp>
        <p:nvSpPr>
          <p:cNvPr id="181" name="Google Shape;181;p25"/>
          <p:cNvSpPr txBox="1"/>
          <p:nvPr>
            <p:ph idx="1" type="subTitle"/>
          </p:nvPr>
        </p:nvSpPr>
        <p:spPr>
          <a:xfrm>
            <a:off x="311700" y="3100650"/>
            <a:ext cx="42039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/>
              <a:t>用 Colab 打造 ChatGTP 聊天機器人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0" l="56178" r="0" t="0"/>
          <a:stretch/>
        </p:blipFill>
        <p:spPr>
          <a:xfrm>
            <a:off x="5293000" y="313400"/>
            <a:ext cx="3518726" cy="451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42950"/>
            <a:ext cx="939350" cy="9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用 Colab 連接 OpenAI API</a:t>
            </a:r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311700" y="1152475"/>
            <a:ext cx="8520600" cy="10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https://openai.com/api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/>
              <a:t>!pip install openai</a:t>
            </a:r>
            <a:endParaRPr/>
          </a:p>
        </p:txBody>
      </p:sp>
      <p:sp>
        <p:nvSpPr>
          <p:cNvPr id="191" name="Google Shape;191;p26"/>
          <p:cNvSpPr txBox="1"/>
          <p:nvPr/>
        </p:nvSpPr>
        <p:spPr>
          <a:xfrm>
            <a:off x="757550" y="2158175"/>
            <a:ext cx="3608400" cy="281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zh-TW" sz="2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openai</a:t>
            </a:r>
            <a:endParaRPr sz="2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openai.api_key = </a:t>
            </a:r>
            <a:r>
              <a:rPr lang="zh-TW" sz="21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"你的API Key"</a:t>
            </a:r>
            <a:endParaRPr sz="2100">
              <a:solidFill>
                <a:srgbClr val="A31515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response = openai.Completion.create(</a:t>
            </a:r>
            <a:endParaRPr sz="2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model=</a:t>
            </a:r>
            <a:r>
              <a:rPr lang="zh-TW" sz="21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"text-davinci-003"</a:t>
            </a:r>
            <a:r>
              <a:rPr lang="zh-TW" sz="2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prompt=</a:t>
            </a:r>
            <a:r>
              <a:rPr lang="zh-TW" sz="21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"你的問題"</a:t>
            </a:r>
            <a:r>
              <a:rPr lang="zh-TW" sz="2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temperature=</a:t>
            </a:r>
            <a:r>
              <a:rPr lang="zh-TW" sz="21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0.7</a:t>
            </a:r>
            <a:r>
              <a:rPr lang="zh-TW" sz="2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max_tokens=</a:t>
            </a:r>
            <a:r>
              <a:rPr lang="zh-TW" sz="21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zh-TW" sz="2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top_p=</a:t>
            </a:r>
            <a:r>
              <a:rPr lang="zh-TW" sz="21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TW" sz="2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frequency_penalty=</a:t>
            </a:r>
            <a:r>
              <a:rPr lang="zh-TW" sz="21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TW" sz="2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presence_penalty=</a:t>
            </a:r>
            <a:r>
              <a:rPr lang="zh-TW" sz="21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100">
              <a:solidFill>
                <a:srgbClr val="09885A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192" name="Google Shape;192;p26"/>
          <p:cNvSpPr txBox="1"/>
          <p:nvPr/>
        </p:nvSpPr>
        <p:spPr>
          <a:xfrm>
            <a:off x="4934175" y="2198050"/>
            <a:ext cx="4017000" cy="281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zh-TW" sz="2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21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askchatgpt</a:t>
            </a:r>
            <a:r>
              <a:rPr lang="zh-TW" sz="2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2100">
                <a:solidFill>
                  <a:srgbClr val="001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Question</a:t>
            </a:r>
            <a:r>
              <a:rPr lang="zh-TW" sz="2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2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response = openai.Completion.create(</a:t>
            </a:r>
            <a:endParaRPr sz="2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model=</a:t>
            </a:r>
            <a:r>
              <a:rPr lang="zh-TW" sz="21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"text-davinci-003"</a:t>
            </a:r>
            <a:r>
              <a:rPr lang="zh-TW" sz="2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prompt=Q,</a:t>
            </a:r>
            <a:endParaRPr sz="2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temperature=</a:t>
            </a:r>
            <a:r>
              <a:rPr lang="zh-TW" sz="21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0.7</a:t>
            </a:r>
            <a:r>
              <a:rPr lang="zh-TW" sz="2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max_tokens=</a:t>
            </a:r>
            <a:r>
              <a:rPr lang="zh-TW" sz="21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zh-TW" sz="2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top_p=</a:t>
            </a:r>
            <a:r>
              <a:rPr lang="zh-TW" sz="21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TW" sz="2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frequency_penalty=</a:t>
            </a:r>
            <a:r>
              <a:rPr lang="zh-TW" sz="21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TW" sz="2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presence_penalty=</a:t>
            </a:r>
            <a:r>
              <a:rPr lang="zh-TW" sz="21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100">
              <a:solidFill>
                <a:srgbClr val="09885A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)</a:t>
            </a:r>
            <a:endParaRPr sz="21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210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zh-TW" sz="2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2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response[</a:t>
            </a:r>
            <a:r>
              <a:rPr lang="zh-TW" sz="21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'choices'</a:t>
            </a:r>
            <a:r>
              <a:rPr lang="zh-TW" sz="2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zh-TW" sz="21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TW" sz="2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zh-TW" sz="21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'text'</a:t>
            </a:r>
            <a:r>
              <a:rPr lang="zh-TW" sz="21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].lstrip()</a:t>
            </a:r>
            <a:endParaRPr sz="2100">
              <a:solidFill>
                <a:srgbClr val="AF00DB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用 Gradio 製作 Chat APP</a:t>
            </a:r>
            <a:endParaRPr/>
          </a:p>
        </p:txBody>
      </p:sp>
      <p:sp>
        <p:nvSpPr>
          <p:cNvPr id="199" name="Google Shape;19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zh-TW" sz="2100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pip install gradio</a:t>
            </a:r>
            <a:endParaRPr sz="2100">
              <a:solidFill>
                <a:srgbClr val="000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#create interface object</a:t>
            </a:r>
            <a:endParaRPr sz="21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gui = gr.Interface(fn=askchatgpt, </a:t>
            </a:r>
            <a:r>
              <a:rPr lang="zh-TW" sz="2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#callable function</a:t>
            </a:r>
            <a:endParaRPr sz="21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           inputs=</a:t>
            </a:r>
            <a:r>
              <a:rPr lang="zh-TW" sz="21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"text"</a:t>
            </a:r>
            <a:r>
              <a:rPr lang="zh-TW" sz="2100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2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#input format</a:t>
            </a:r>
            <a:endParaRPr sz="21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           outputs=</a:t>
            </a:r>
            <a:r>
              <a:rPr lang="zh-TW" sz="21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"text"</a:t>
            </a:r>
            <a:r>
              <a:rPr lang="zh-TW" sz="2100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zh-TW" sz="2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#output format</a:t>
            </a:r>
            <a:endParaRPr sz="21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#display the interface</a:t>
            </a:r>
            <a:endParaRPr sz="21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gui.launch()</a:t>
            </a:r>
            <a:endParaRPr sz="2100">
              <a:solidFill>
                <a:srgbClr val="000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12554" l="0" r="0" t="12718"/>
          <a:stretch/>
        </p:blipFill>
        <p:spPr>
          <a:xfrm>
            <a:off x="6807100" y="3734150"/>
            <a:ext cx="2144200" cy="1201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5999D5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