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2"/>
  </p:notes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70" r:id="rId10"/>
    <p:sldId id="26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FB7"/>
    <a:srgbClr val="FF8E7B"/>
    <a:srgbClr val="DAE3F3"/>
    <a:srgbClr val="577590"/>
    <a:srgbClr val="99DDC6"/>
    <a:srgbClr val="FFFBE9"/>
    <a:srgbClr val="498972"/>
    <a:srgbClr val="90BE6D"/>
    <a:srgbClr val="FFCB78"/>
    <a:srgbClr val="F3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427" y="-67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="" xmlns:a16="http://schemas.microsoft.com/office/drawing/2014/main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文字方塊 7">
            <a:extLst>
              <a:ext uri="{FF2B5EF4-FFF2-40B4-BE49-F238E27FC236}">
                <a16:creationId xmlns="" xmlns:a16="http://schemas.microsoft.com/office/drawing/2014/main" id="{1F485D2B-035C-485E-8B86-7B48F8FAF203}"/>
              </a:ext>
            </a:extLst>
          </p:cNvPr>
          <p:cNvSpPr txBox="1"/>
          <p:nvPr userDrawn="1"/>
        </p:nvSpPr>
        <p:spPr>
          <a:xfrm>
            <a:off x="0" y="613267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25400" tIns="25400" rIns="25400" bIns="25400" numCol="1" spcCol="38100" rtlCol="0" anchor="ctr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》I-1</a:t>
            </a:r>
          </a:p>
        </p:txBody>
      </p:sp>
    </p:spTree>
    <p:extLst>
      <p:ext uri="{BB962C8B-B14F-4D97-AF65-F5344CB8AC3E}">
        <p14:creationId xmlns:p14="http://schemas.microsoft.com/office/powerpoint/2010/main" val="2903960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="" xmlns:a16="http://schemas.microsoft.com/office/drawing/2014/main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  <p:sp>
        <p:nvSpPr>
          <p:cNvPr id="10" name="文字方塊 7">
            <a:extLst>
              <a:ext uri="{FF2B5EF4-FFF2-40B4-BE49-F238E27FC236}">
                <a16:creationId xmlns="" xmlns:a16="http://schemas.microsoft.com/office/drawing/2014/main" id="{97C2799D-77B9-4D11-B3E2-B0525A816D35}"/>
              </a:ext>
            </a:extLst>
          </p:cNvPr>
          <p:cNvSpPr txBox="1"/>
          <p:nvPr userDrawn="1"/>
        </p:nvSpPr>
        <p:spPr>
          <a:xfrm>
            <a:off x="0" y="613267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25400" tIns="25400" rIns="25400" bIns="25400" numCol="1" spcCol="38100" rtlCol="0" anchor="ctr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》I-1</a:t>
            </a:r>
          </a:p>
        </p:txBody>
      </p:sp>
    </p:spTree>
    <p:extLst>
      <p:ext uri="{BB962C8B-B14F-4D97-AF65-F5344CB8AC3E}">
        <p14:creationId xmlns:p14="http://schemas.microsoft.com/office/powerpoint/2010/main" val="234338440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小旅行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" name="內容版面配置區 3">
            <a:extLst>
              <a:ext uri="{FF2B5EF4-FFF2-40B4-BE49-F238E27FC236}">
                <a16:creationId xmlns="" xmlns:a16="http://schemas.microsoft.com/office/drawing/2014/main" id="{55B106DF-4968-4D3A-9BD1-59AD811259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2" y="422031"/>
            <a:ext cx="670163" cy="825324"/>
          </a:xfrm>
          <a:prstGeom prst="rect">
            <a:avLst/>
          </a:prstGeom>
        </p:spPr>
      </p:pic>
      <p:sp>
        <p:nvSpPr>
          <p:cNvPr id="9" name="文字方塊 7">
            <a:extLst>
              <a:ext uri="{FF2B5EF4-FFF2-40B4-BE49-F238E27FC236}">
                <a16:creationId xmlns="" xmlns:a16="http://schemas.microsoft.com/office/drawing/2014/main" id="{C9EDF942-B7FB-4E24-9115-635032BB1F57}"/>
              </a:ext>
            </a:extLst>
          </p:cNvPr>
          <p:cNvSpPr txBox="1"/>
          <p:nvPr userDrawn="1"/>
        </p:nvSpPr>
        <p:spPr>
          <a:xfrm>
            <a:off x="0" y="613267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25400" tIns="25400" rIns="25400" bIns="25400" numCol="1" spcCol="38100" rtlCol="0" anchor="ctr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》I-1</a:t>
            </a:r>
          </a:p>
        </p:txBody>
      </p:sp>
    </p:spTree>
    <p:extLst>
      <p:ext uri="{BB962C8B-B14F-4D97-AF65-F5344CB8AC3E}">
        <p14:creationId xmlns:p14="http://schemas.microsoft.com/office/powerpoint/2010/main" val="387810448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sp>
        <p:nvSpPr>
          <p:cNvPr id="15" name="文字方塊 7">
            <a:extLst>
              <a:ext uri="{FF2B5EF4-FFF2-40B4-BE49-F238E27FC236}">
                <a16:creationId xmlns="" xmlns:a16="http://schemas.microsoft.com/office/drawing/2014/main" id="{8EBA7429-1273-EA4B-8723-556C0744F141}"/>
              </a:ext>
            </a:extLst>
          </p:cNvPr>
          <p:cNvSpPr txBox="1"/>
          <p:nvPr userDrawn="1"/>
        </p:nvSpPr>
        <p:spPr>
          <a:xfrm>
            <a:off x="0" y="613267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25400" tIns="25400" rIns="25400" bIns="25400" numCol="1" spcCol="38100" rtlCol="0" anchor="ctr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》I-1</a:t>
            </a:r>
          </a:p>
        </p:txBody>
      </p:sp>
    </p:spTree>
    <p:extLst>
      <p:ext uri="{BB962C8B-B14F-4D97-AF65-F5344CB8AC3E}">
        <p14:creationId xmlns:p14="http://schemas.microsoft.com/office/powerpoint/2010/main" val="366696609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="" xmlns:a16="http://schemas.microsoft.com/office/drawing/2014/main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4" name="文字方塊 7">
            <a:extLst>
              <a:ext uri="{FF2B5EF4-FFF2-40B4-BE49-F238E27FC236}">
                <a16:creationId xmlns="" xmlns:a16="http://schemas.microsoft.com/office/drawing/2014/main" id="{7EB7D71E-300C-4A60-B550-9B6D6467C731}"/>
              </a:ext>
            </a:extLst>
          </p:cNvPr>
          <p:cNvSpPr txBox="1"/>
          <p:nvPr userDrawn="1"/>
        </p:nvSpPr>
        <p:spPr>
          <a:xfrm>
            <a:off x="0" y="613267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25400" tIns="25400" rIns="25400" bIns="25400" numCol="1" spcCol="38100" rtlCol="0" anchor="ctr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》I-1</a:t>
            </a:r>
          </a:p>
        </p:txBody>
      </p:sp>
    </p:spTree>
    <p:extLst>
      <p:ext uri="{BB962C8B-B14F-4D97-AF65-F5344CB8AC3E}">
        <p14:creationId xmlns:p14="http://schemas.microsoft.com/office/powerpoint/2010/main" val="39920466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="" xmlns:a16="http://schemas.microsoft.com/office/drawing/2014/main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4" name="文字方塊 7">
            <a:extLst>
              <a:ext uri="{FF2B5EF4-FFF2-40B4-BE49-F238E27FC236}">
                <a16:creationId xmlns="" xmlns:a16="http://schemas.microsoft.com/office/drawing/2014/main" id="{C437CC18-71A2-4B9A-87DA-CF24C699E01B}"/>
              </a:ext>
            </a:extLst>
          </p:cNvPr>
          <p:cNvSpPr txBox="1"/>
          <p:nvPr userDrawn="1"/>
        </p:nvSpPr>
        <p:spPr>
          <a:xfrm>
            <a:off x="0" y="613267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25400" tIns="25400" rIns="25400" bIns="25400" numCol="1" spcCol="38100" rtlCol="0" anchor="ctr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》I-1</a:t>
            </a:r>
          </a:p>
        </p:txBody>
      </p:sp>
    </p:spTree>
    <p:extLst>
      <p:ext uri="{BB962C8B-B14F-4D97-AF65-F5344CB8AC3E}">
        <p14:creationId xmlns:p14="http://schemas.microsoft.com/office/powerpoint/2010/main" val="350947349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7">
            <a:extLst>
              <a:ext uri="{FF2B5EF4-FFF2-40B4-BE49-F238E27FC236}">
                <a16:creationId xmlns="" xmlns:a16="http://schemas.microsoft.com/office/drawing/2014/main" id="{C4B31ED1-3A8B-49C4-802C-EA0FAAAD3072}"/>
              </a:ext>
            </a:extLst>
          </p:cNvPr>
          <p:cNvSpPr txBox="1"/>
          <p:nvPr userDrawn="1"/>
        </p:nvSpPr>
        <p:spPr>
          <a:xfrm>
            <a:off x="0" y="613267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25400" tIns="25400" rIns="25400" bIns="25400" numCol="1" spcCol="38100" rtlCol="0" anchor="ctr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》I-1</a:t>
            </a:r>
          </a:p>
        </p:txBody>
      </p:sp>
    </p:spTree>
    <p:extLst>
      <p:ext uri="{BB962C8B-B14F-4D97-AF65-F5344CB8AC3E}">
        <p14:creationId xmlns:p14="http://schemas.microsoft.com/office/powerpoint/2010/main" val="79495964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 err="1"/>
              <a:t>幻燈片標題</a:t>
            </a:r>
            <a:endParaRPr dirty="0"/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 err="1"/>
              <a:t>幻燈片項目符號文字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043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1" r:id="rId2"/>
    <p:sldLayoutId id="2147483712" r:id="rId3"/>
    <p:sldLayoutId id="2147483695" r:id="rId4"/>
    <p:sldLayoutId id="2147483696" r:id="rId5"/>
    <p:sldLayoutId id="2147483698" r:id="rId6"/>
    <p:sldLayoutId id="2147483697" r:id="rId7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微軟正黑體" pitchFamily="34" charset="-120"/>
          <a:ea typeface="微軟正黑體" pitchFamily="34" charset="-120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微軟正黑體" pitchFamily="34" charset="-120"/>
          <a:ea typeface="微軟正黑體" pitchFamily="34" charset="-120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微軟正黑體" pitchFamily="34" charset="-120"/>
          <a:ea typeface="微軟正黑體" pitchFamily="34" charset="-120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微軟正黑體" pitchFamily="34" charset="-120"/>
          <a:ea typeface="微軟正黑體" pitchFamily="34" charset="-120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微軟正黑體" pitchFamily="34" charset="-120"/>
          <a:ea typeface="微軟正黑體" pitchFamily="34" charset="-120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微軟正黑體" pitchFamily="34" charset="-120"/>
          <a:ea typeface="微軟正黑體" pitchFamily="34" charset="-120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</a:t>
            </a:fld>
            <a:endParaRPr kern="0" dirty="0">
              <a:cs typeface="Microsoft Sans Serif"/>
              <a:sym typeface="Microsoft Sans Serif"/>
            </a:endParaRPr>
          </a:p>
        </p:txBody>
      </p:sp>
      <p:pic>
        <p:nvPicPr>
          <p:cNvPr id="158" name="影像" descr="影像"/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</p:spPr>
      </p:pic>
      <p:sp>
        <p:nvSpPr>
          <p:cNvPr id="159" name="安裝 Anaconda"/>
          <p:cNvSpPr txBox="1">
            <a:spLocks noGrp="1"/>
          </p:cNvSpPr>
          <p:nvPr>
            <p:ph type="body" idx="15"/>
          </p:nvPr>
        </p:nvSpPr>
        <p:spPr>
          <a:xfrm>
            <a:off x="979948" y="4529767"/>
            <a:ext cx="10369364" cy="841256"/>
          </a:xfrm>
          <a:prstGeom prst="rect">
            <a:avLst/>
          </a:prstGeom>
        </p:spPr>
        <p:txBody>
          <a:bodyPr/>
          <a:lstStyle/>
          <a:p>
            <a:r>
              <a:rPr lang="en-US" altLang="zh-TW" sz="6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免安裝的深度學習環境</a:t>
            </a:r>
            <a:endParaRPr lang="en-US" altLang="zh-TW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冒險01"/>
          <p:cNvSpPr txBox="1">
            <a:spLocks noGrp="1"/>
          </p:cNvSpPr>
          <p:nvPr>
            <p:ph type="body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1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寫一個程式。如果之前有</a:t>
            </a:r>
            <a:r>
              <a:rPr lang="en-US" altLang="zh-TW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少年</a:t>
            </a:r>
            <a:r>
              <a:rPr lang="en-US" altLang="zh-TW" sz="2800" b="1" dirty="0" err="1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</a:t>
            </a:r>
            <a:r>
              <a:rPr lang="en-US" altLang="zh-TW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的大冒險：成為 </a:t>
            </a:r>
            <a:r>
              <a:rPr lang="en-US" altLang="zh-TW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數據分析達人的第一門課</a:t>
            </a:r>
            <a:r>
              <a:rPr lang="en-US" altLang="zh-TW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的經驗，你會發現包括那很炫的互動都可以在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中使用！這個作業只是練習使用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，沒有學過前一本書的也不用太擔心。可以在網路上找個簡單的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程式試著執行看看。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225" y="4616863"/>
            <a:ext cx="1434575" cy="1560100"/>
          </a:xfrm>
          <a:prstGeom prst="rect">
            <a:avLst/>
          </a:prstGeom>
        </p:spPr>
      </p:pic>
      <p:sp>
        <p:nvSpPr>
          <p:cNvPr id="7" name="幻燈片編號">
            <a:extLst>
              <a:ext uri="{FF2B5EF4-FFF2-40B4-BE49-F238E27FC236}">
                <a16:creationId xmlns="" xmlns:a16="http://schemas.microsoft.com/office/drawing/2014/main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10</a:t>
            </a:fld>
            <a:endParaRPr kern="0" dirty="0"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3847574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22A841D-D345-43B6-B14A-31A4850EB0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C4023DB4-D544-4BC6-BD43-A1231D98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="" xmlns:a16="http://schemas.microsoft.com/office/drawing/2014/main" id="{F912BA30-25AD-4447-998E-6D7AA8547019}"/>
              </a:ext>
            </a:extLst>
          </p:cNvPr>
          <p:cNvSpPr/>
          <p:nvPr/>
        </p:nvSpPr>
        <p:spPr>
          <a:xfrm>
            <a:off x="2530928" y="1832781"/>
            <a:ext cx="6890658" cy="658336"/>
          </a:xfrm>
          <a:prstGeom prst="roundRect">
            <a:avLst/>
          </a:prstGeom>
          <a:solidFill>
            <a:srgbClr val="57759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r>
              <a:rPr lang="en-US" altLang="zh-TW" sz="3200" b="1" kern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Google </a:t>
            </a:r>
            <a:r>
              <a:rPr lang="zh-TW" altLang="en-US" sz="3200" b="1" kern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推出的線上開發環境</a:t>
            </a:r>
            <a:endParaRPr lang="zh-TW" altLang="en-US" sz="3200" b="1" kern="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Microsoft Sans Serif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9D8AECA6-9735-4A14-B21B-F7D838EE8079}"/>
              </a:ext>
            </a:extLst>
          </p:cNvPr>
          <p:cNvSpPr txBox="1"/>
          <p:nvPr/>
        </p:nvSpPr>
        <p:spPr>
          <a:xfrm>
            <a:off x="5901201" y="2356825"/>
            <a:ext cx="5378716" cy="31264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defTabSz="2438338" hangingPunct="0">
              <a:spcBef>
                <a:spcPts val="45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雲端版的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  <a:p>
            <a:pPr marL="457200" indent="-457200" defTabSz="2438338" hangingPunct="0">
              <a:spcBef>
                <a:spcPts val="45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rPr>
              <a:t>申辦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rPr>
              <a:t>Google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rPr>
              <a:t>帳號即可使用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defTabSz="2438338" hangingPunct="0">
              <a:spcBef>
                <a:spcPts val="45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免安裝、免費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GPU/TPU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  <p:sp>
        <p:nvSpPr>
          <p:cNvPr id="12" name="https://www.anaconda.com/products/individual">
            <a:extLst>
              <a:ext uri="{FF2B5EF4-FFF2-40B4-BE49-F238E27FC236}">
                <a16:creationId xmlns="" xmlns:a16="http://schemas.microsoft.com/office/drawing/2014/main" id="{822530AE-47C8-41EA-A9B0-8A1DC4B589CB}"/>
              </a:ext>
            </a:extLst>
          </p:cNvPr>
          <p:cNvSpPr txBox="1"/>
          <p:nvPr/>
        </p:nvSpPr>
        <p:spPr>
          <a:xfrm>
            <a:off x="838200" y="5631135"/>
            <a:ext cx="105156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sz="6500" b="1">
                <a:solidFill>
                  <a:srgbClr val="2680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 algn="ctr" hangingPunct="0">
              <a:defRPr/>
            </a:pPr>
            <a:r>
              <a:rPr lang="en-US" altLang="zh-TW" sz="2800" dirty="0">
                <a:hlinkClick r:id="rId2"/>
              </a:rPr>
              <a:t>https://colab.research.google.com/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2680FF"/>
              </a:solidFill>
              <a:effectLst/>
              <a:uLnTx/>
              <a:uFillTx/>
              <a:latin typeface="Courier New"/>
              <a:cs typeface="Courier New"/>
              <a:sym typeface="Courier New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="" xmlns:a16="http://schemas.microsoft.com/office/drawing/2014/main" id="{AAE8C451-C4BD-48FF-82CC-B0D92E28D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227" y="3056817"/>
            <a:ext cx="2132156" cy="213215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="" xmlns:a16="http://schemas.microsoft.com/office/drawing/2014/main" id="{AF7DE33A-720D-4651-857B-855E2DC2B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9" b="14585"/>
          <a:stretch/>
        </p:blipFill>
        <p:spPr>
          <a:xfrm>
            <a:off x="3493048" y="3395393"/>
            <a:ext cx="1683109" cy="1183652"/>
          </a:xfrm>
          <a:prstGeom prst="rect">
            <a:avLst/>
          </a:prstGeom>
        </p:spPr>
      </p:pic>
      <p:sp>
        <p:nvSpPr>
          <p:cNvPr id="15" name="幻燈片編號">
            <a:extLst>
              <a:ext uri="{FF2B5EF4-FFF2-40B4-BE49-F238E27FC236}">
                <a16:creationId xmlns="" xmlns:a16="http://schemas.microsoft.com/office/drawing/2014/main" id="{9846B10D-764B-4581-BBE5-35249AD9F54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800960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9BDB33F8-8286-4ADB-B75B-A336D8CB84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建立一個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="" xmlns:a16="http://schemas.microsoft.com/office/drawing/2014/main" id="{FA58A1EF-E0C7-4DB1-A119-AA53F415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F63DE63B-47E0-4238-ADF8-2C4160C2DE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08" y="2023987"/>
            <a:ext cx="6667476" cy="395461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C6FF2782-7D3D-4176-938A-80283E9FA6E5}"/>
              </a:ext>
            </a:extLst>
          </p:cNvPr>
          <p:cNvSpPr txBox="1"/>
          <p:nvPr/>
        </p:nvSpPr>
        <p:spPr>
          <a:xfrm>
            <a:off x="7948655" y="3512837"/>
            <a:ext cx="3856902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大部份範例直接從書本的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找到相對應的程式檔就可以了！</a:t>
            </a:r>
            <a:endParaRPr kumimoji="0" lang="zh-TW" alt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="" xmlns:a16="http://schemas.microsoft.com/office/drawing/2014/main" id="{17362A2A-31ED-40F3-A46C-D7BEEF522A90}"/>
              </a:ext>
            </a:extLst>
          </p:cNvPr>
          <p:cNvSpPr/>
          <p:nvPr/>
        </p:nvSpPr>
        <p:spPr>
          <a:xfrm>
            <a:off x="5329644" y="2023987"/>
            <a:ext cx="870857" cy="492790"/>
          </a:xfrm>
          <a:prstGeom prst="round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="" xmlns:a16="http://schemas.microsoft.com/office/drawing/2014/main" id="{E8F713AA-58DA-44D0-9496-E09549BA13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200501" y="2229394"/>
            <a:ext cx="2699659" cy="943808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線單箭頭接點 13">
            <a:extLst>
              <a:ext uri="{FF2B5EF4-FFF2-40B4-BE49-F238E27FC236}">
                <a16:creationId xmlns="" xmlns:a16="http://schemas.microsoft.com/office/drawing/2014/main" id="{622ABF65-54C8-4153-9174-2501255050F1}"/>
              </a:ext>
            </a:extLst>
          </p:cNvPr>
          <p:cNvCxnSpPr>
            <a:cxnSpLocks/>
          </p:cNvCxnSpPr>
          <p:nvPr/>
        </p:nvCxnSpPr>
        <p:spPr>
          <a:xfrm>
            <a:off x="5765072" y="4528457"/>
            <a:ext cx="435429" cy="90569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幻燈片編號">
            <a:extLst>
              <a:ext uri="{FF2B5EF4-FFF2-40B4-BE49-F238E27FC236}">
                <a16:creationId xmlns="" xmlns:a16="http://schemas.microsoft.com/office/drawing/2014/main" id="{BA5D1BBC-FDF9-45EE-A7FD-BFA3AA4D61C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0929695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9BDB33F8-8286-4ADB-B75B-A336D8CB84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的檔案名稱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="" xmlns:a16="http://schemas.microsoft.com/office/drawing/2014/main" id="{FA58A1EF-E0C7-4DB1-A119-AA53F415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3D2BBEEA-8444-4DAA-8123-CAD8A14EDA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902" y="2577737"/>
            <a:ext cx="6305358" cy="3751623"/>
          </a:xfrm>
          <a:prstGeom prst="rect">
            <a:avLst/>
          </a:prstGeom>
        </p:spPr>
      </p:pic>
      <p:sp>
        <p:nvSpPr>
          <p:cNvPr id="8" name="我們來試試剛開始可能有點可怕的終端機。">
            <a:extLst>
              <a:ext uri="{FF2B5EF4-FFF2-40B4-BE49-F238E27FC236}">
                <a16:creationId xmlns="" xmlns:a16="http://schemas.microsoft.com/office/drawing/2014/main" id="{65A28BA9-4864-42F3-AE21-AFD49AAD36F1}"/>
              </a:ext>
            </a:extLst>
          </p:cNvPr>
          <p:cNvSpPr/>
          <p:nvPr/>
        </p:nvSpPr>
        <p:spPr>
          <a:xfrm>
            <a:off x="2285534" y="1816916"/>
            <a:ext cx="8032842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把很沒意義的預設檔名「</a:t>
            </a:r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Untitled.ipynb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」換掉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!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8B990407-9846-4D95-A5A7-A6855F3E5C0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3466635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9BDB33F8-8286-4ADB-B75B-A336D8CB84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的建議設定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="" xmlns:a16="http://schemas.microsoft.com/office/drawing/2014/main" id="{FA58A1EF-E0C7-4DB1-A119-AA53F415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26CD718C-11A4-40F9-95C0-8B95F4E073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82" y="2990358"/>
            <a:ext cx="4391133" cy="318660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B6B8B293-49BD-450B-BBA6-E28FDCB9B2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57" y="2858410"/>
            <a:ext cx="5011643" cy="3186605"/>
          </a:xfrm>
          <a:prstGeom prst="rect">
            <a:avLst/>
          </a:prstGeom>
        </p:spPr>
      </p:pic>
      <p:sp>
        <p:nvSpPr>
          <p:cNvPr id="9" name="我們來試試剛開始可能有點可怕的終端機。">
            <a:extLst>
              <a:ext uri="{FF2B5EF4-FFF2-40B4-BE49-F238E27FC236}">
                <a16:creationId xmlns="" xmlns:a16="http://schemas.microsoft.com/office/drawing/2014/main" id="{05A40159-6532-497D-BC19-3D6A957B6450}"/>
              </a:ext>
            </a:extLst>
          </p:cNvPr>
          <p:cNvSpPr/>
          <p:nvPr/>
        </p:nvSpPr>
        <p:spPr>
          <a:xfrm>
            <a:off x="1306285" y="1830608"/>
            <a:ext cx="9579429" cy="515568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關閉「自動觸發程式碼完成功能」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: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工具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&gt;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設定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&gt;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編輯器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2" name="語音泡泡: 圓角矩形 11">
            <a:extLst>
              <a:ext uri="{FF2B5EF4-FFF2-40B4-BE49-F238E27FC236}">
                <a16:creationId xmlns="" xmlns:a16="http://schemas.microsoft.com/office/drawing/2014/main" id="{FBD5254C-953C-463F-93D2-3F08D5043CB2}"/>
              </a:ext>
            </a:extLst>
          </p:cNvPr>
          <p:cNvSpPr/>
          <p:nvPr/>
        </p:nvSpPr>
        <p:spPr>
          <a:xfrm>
            <a:off x="1410789" y="5661395"/>
            <a:ext cx="1271451" cy="515568"/>
          </a:xfrm>
          <a:prstGeom prst="wedgeRoundRectCallout">
            <a:avLst>
              <a:gd name="adj1" fmla="val 45463"/>
              <a:gd name="adj2" fmla="val 6216"/>
              <a:gd name="adj3" fmla="val 16667"/>
            </a:avLst>
          </a:prstGeom>
          <a:solidFill>
            <a:srgbClr val="99DDC6"/>
          </a:solidFill>
          <a:ln>
            <a:solidFill>
              <a:srgbClr val="577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步驟一</a:t>
            </a:r>
            <a:endParaRPr lang="en-US" altLang="zh-TW" sz="2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語音泡泡: 圓角矩形 12">
            <a:extLst>
              <a:ext uri="{FF2B5EF4-FFF2-40B4-BE49-F238E27FC236}">
                <a16:creationId xmlns="" xmlns:a16="http://schemas.microsoft.com/office/drawing/2014/main" id="{76D95CFB-5708-4945-9564-C0DBEDE20D8E}"/>
              </a:ext>
            </a:extLst>
          </p:cNvPr>
          <p:cNvSpPr/>
          <p:nvPr/>
        </p:nvSpPr>
        <p:spPr>
          <a:xfrm>
            <a:off x="6342157" y="5623837"/>
            <a:ext cx="1271451" cy="515568"/>
          </a:xfrm>
          <a:prstGeom prst="wedgeRoundRectCallout">
            <a:avLst>
              <a:gd name="adj1" fmla="val 45463"/>
              <a:gd name="adj2" fmla="val 6216"/>
              <a:gd name="adj3" fmla="val 16667"/>
            </a:avLst>
          </a:prstGeom>
          <a:solidFill>
            <a:srgbClr val="99DDC6"/>
          </a:solidFill>
          <a:ln>
            <a:solidFill>
              <a:srgbClr val="577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步驟二</a:t>
            </a:r>
            <a:endParaRPr lang="en-US" altLang="zh-TW" sz="2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幻燈片編號">
            <a:extLst>
              <a:ext uri="{FF2B5EF4-FFF2-40B4-BE49-F238E27FC236}">
                <a16:creationId xmlns="" xmlns:a16="http://schemas.microsoft.com/office/drawing/2014/main" id="{4FD2A2B8-64B1-46D3-95A0-73E6BEB0814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5</a:t>
            </a:fld>
            <a:endParaRPr kern="0" dirty="0"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508810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9BDB33F8-8286-4ADB-B75B-A336D8CB84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設狗狗貓貓陪你寫程式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="" xmlns:a16="http://schemas.microsoft.com/office/drawing/2014/main" id="{FA58A1EF-E0C7-4DB1-A119-AA53F415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B8F0074E-8BC9-489B-97D6-40FF281293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03" y="2741527"/>
            <a:ext cx="5276755" cy="3465232"/>
          </a:xfrm>
          <a:prstGeom prst="rect">
            <a:avLst/>
          </a:prstGeom>
        </p:spPr>
      </p:pic>
      <p:sp>
        <p:nvSpPr>
          <p:cNvPr id="7" name="我們來試試剛開始可能有點可怕的終端機。">
            <a:extLst>
              <a:ext uri="{FF2B5EF4-FFF2-40B4-BE49-F238E27FC236}">
                <a16:creationId xmlns="" xmlns:a16="http://schemas.microsoft.com/office/drawing/2014/main" id="{36B10669-8DB1-4938-8902-E84E1A2201DA}"/>
              </a:ext>
            </a:extLst>
          </p:cNvPr>
          <p:cNvSpPr/>
          <p:nvPr/>
        </p:nvSpPr>
        <p:spPr>
          <a:xfrm>
            <a:off x="1306285" y="1821899"/>
            <a:ext cx="9579429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開啟「貓咪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/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柯基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/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螃蟹模式」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: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工具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&gt;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設定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&gt;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其他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E8DB2BB8-7AA2-418B-BA6C-CAE5AACC7E34}"/>
              </a:ext>
            </a:extLst>
          </p:cNvPr>
          <p:cNvSpPr txBox="1"/>
          <p:nvPr/>
        </p:nvSpPr>
        <p:spPr>
          <a:xfrm>
            <a:off x="6820638" y="2994303"/>
            <a:ext cx="5030465" cy="17876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defTabSz="2438338" hangingPunct="0">
              <a:spcBef>
                <a:spcPts val="45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效能等級設成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“Many Power”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就可以把寫程式變得像電動玩具一樣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  <p:sp>
        <p:nvSpPr>
          <p:cNvPr id="11" name="幻燈片編號">
            <a:extLst>
              <a:ext uri="{FF2B5EF4-FFF2-40B4-BE49-F238E27FC236}">
                <a16:creationId xmlns="" xmlns:a16="http://schemas.microsoft.com/office/drawing/2014/main" id="{7A197981-B395-4FDC-AD7C-6FB23D39BAC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680893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9BDB33F8-8286-4ADB-B75B-A336D8CB84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="" xmlns:a16="http://schemas.microsoft.com/office/drawing/2014/main" id="{FA58A1EF-E0C7-4DB1-A119-AA53F415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我們來試試剛開始可能有點可怕的終端機。">
            <a:extLst>
              <a:ext uri="{FF2B5EF4-FFF2-40B4-BE49-F238E27FC236}">
                <a16:creationId xmlns="" xmlns:a16="http://schemas.microsoft.com/office/drawing/2014/main" id="{273582B5-03B0-4926-BCB4-039F6BC397B6}"/>
              </a:ext>
            </a:extLst>
          </p:cNvPr>
          <p:cNvSpPr/>
          <p:nvPr/>
        </p:nvSpPr>
        <p:spPr>
          <a:xfrm>
            <a:off x="2404600" y="1825625"/>
            <a:ext cx="8388905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Google Drive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&gt;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</a:t>
            </a:r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Colab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Notebooks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&gt;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所有程式碼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7E3A1491-A180-4E93-98DD-C6939B92D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56654" y="3180050"/>
            <a:ext cx="2376950" cy="2945982"/>
          </a:xfrm>
          <a:prstGeom prst="rect">
            <a:avLst/>
          </a:prstGeom>
        </p:spPr>
      </p:pic>
      <p:sp>
        <p:nvSpPr>
          <p:cNvPr id="9" name="泡泡引言框">
            <a:extLst>
              <a:ext uri="{FF2B5EF4-FFF2-40B4-BE49-F238E27FC236}">
                <a16:creationId xmlns="" xmlns:a16="http://schemas.microsoft.com/office/drawing/2014/main" id="{D84737F9-2F4D-4A97-9BA5-B958C75477EE}"/>
              </a:ext>
            </a:extLst>
          </p:cNvPr>
          <p:cNvSpPr/>
          <p:nvPr/>
        </p:nvSpPr>
        <p:spPr>
          <a:xfrm flipH="1">
            <a:off x="4451713" y="2743139"/>
            <a:ext cx="5915788" cy="16917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4" y="0"/>
                </a:moveTo>
                <a:cubicBezTo>
                  <a:pt x="584" y="0"/>
                  <a:pt x="0" y="2183"/>
                  <a:pt x="0" y="4873"/>
                </a:cubicBezTo>
                <a:lnTo>
                  <a:pt x="0" y="16732"/>
                </a:lnTo>
                <a:cubicBezTo>
                  <a:pt x="0" y="19422"/>
                  <a:pt x="584" y="21600"/>
                  <a:pt x="1304" y="21600"/>
                </a:cubicBezTo>
                <a:lnTo>
                  <a:pt x="18934" y="21600"/>
                </a:lnTo>
                <a:cubicBezTo>
                  <a:pt x="19495" y="21600"/>
                  <a:pt x="19970" y="20268"/>
                  <a:pt x="20154" y="18409"/>
                </a:cubicBezTo>
                <a:lnTo>
                  <a:pt x="21600" y="18590"/>
                </a:lnTo>
                <a:lnTo>
                  <a:pt x="20235" y="16862"/>
                </a:lnTo>
                <a:cubicBezTo>
                  <a:pt x="20235" y="16818"/>
                  <a:pt x="20238" y="16777"/>
                  <a:pt x="20238" y="16732"/>
                </a:cubicBezTo>
                <a:lnTo>
                  <a:pt x="20238" y="4873"/>
                </a:lnTo>
                <a:cubicBezTo>
                  <a:pt x="20238" y="2183"/>
                  <a:pt x="19654" y="0"/>
                  <a:pt x="18934" y="0"/>
                </a:cubicBezTo>
                <a:lnTo>
                  <a:pt x="1304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7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9F9CFCC3-90D3-4376-BCE7-A9AAB50AD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7" t="6577" r="2520" b="6533"/>
          <a:stretch/>
        </p:blipFill>
        <p:spPr>
          <a:xfrm>
            <a:off x="5900328" y="4946082"/>
            <a:ext cx="3466012" cy="711971"/>
          </a:xfrm>
          <a:prstGeom prst="roundRect">
            <a:avLst>
              <a:gd name="adj" fmla="val 18927"/>
            </a:avLst>
          </a:prstGeom>
          <a:ln w="38100">
            <a:solidFill>
              <a:srgbClr val="FF8E7B"/>
            </a:solidFill>
          </a:ln>
        </p:spPr>
      </p:pic>
      <p:sp>
        <p:nvSpPr>
          <p:cNvPr id="10" name="把 egg 這個串列裡的字串，用「連結字串」連結起來!">
            <a:extLst>
              <a:ext uri="{FF2B5EF4-FFF2-40B4-BE49-F238E27FC236}">
                <a16:creationId xmlns="" xmlns:a16="http://schemas.microsoft.com/office/drawing/2014/main" id="{D3C1F328-BEFA-409C-B7CD-BB9CD45F5600}"/>
              </a:ext>
            </a:extLst>
          </p:cNvPr>
          <p:cNvSpPr txBox="1"/>
          <p:nvPr/>
        </p:nvSpPr>
        <p:spPr>
          <a:xfrm>
            <a:off x="5276635" y="2935208"/>
            <a:ext cx="4713398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第一次使用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時會自動建立，之後你偉大的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ipynb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檔都會存在這裡。</a:t>
            </a:r>
            <a:endParaRPr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幻燈片編號">
            <a:extLst>
              <a:ext uri="{FF2B5EF4-FFF2-40B4-BE49-F238E27FC236}">
                <a16:creationId xmlns="" xmlns:a16="http://schemas.microsoft.com/office/drawing/2014/main" id="{BFCFAB20-1547-42D0-975C-82D87ED224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7</a:t>
            </a:fld>
            <a:endParaRPr kern="0" dirty="0"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9700039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9BDB33F8-8286-4ADB-B75B-A336D8CB84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="" xmlns:a16="http://schemas.microsoft.com/office/drawing/2014/main" id="{FA58A1EF-E0C7-4DB1-A119-AA53F415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="" xmlns:a16="http://schemas.microsoft.com/office/drawing/2014/main" id="{06AF0577-A125-4843-BC8C-2C0FE00F04C5}"/>
              </a:ext>
            </a:extLst>
          </p:cNvPr>
          <p:cNvSpPr/>
          <p:nvPr/>
        </p:nvSpPr>
        <p:spPr>
          <a:xfrm>
            <a:off x="1306285" y="1821899"/>
            <a:ext cx="9579429" cy="54780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開啟「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GPU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」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: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編輯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&gt;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筆記本設定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&gt;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硬體加速器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&gt;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GPU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E9A60CF6-587B-4D96-8D0B-3DD02864C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34" y="2569021"/>
            <a:ext cx="4260346" cy="35308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061A21AA-558D-4C5C-8BE5-093DA06566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29" y="2857361"/>
            <a:ext cx="4464783" cy="2954168"/>
          </a:xfrm>
          <a:prstGeom prst="rect">
            <a:avLst/>
          </a:prstGeom>
        </p:spPr>
      </p:pic>
      <p:sp>
        <p:nvSpPr>
          <p:cNvPr id="9" name="語音泡泡: 圓角矩形 8">
            <a:extLst>
              <a:ext uri="{FF2B5EF4-FFF2-40B4-BE49-F238E27FC236}">
                <a16:creationId xmlns="" xmlns:a16="http://schemas.microsoft.com/office/drawing/2014/main" id="{C895E7E6-2A9C-49F7-8E9E-0A9371384919}"/>
              </a:ext>
            </a:extLst>
          </p:cNvPr>
          <p:cNvSpPr/>
          <p:nvPr/>
        </p:nvSpPr>
        <p:spPr>
          <a:xfrm>
            <a:off x="1410789" y="5713649"/>
            <a:ext cx="1271451" cy="515568"/>
          </a:xfrm>
          <a:prstGeom prst="wedgeRoundRectCallout">
            <a:avLst>
              <a:gd name="adj1" fmla="val 45463"/>
              <a:gd name="adj2" fmla="val 6216"/>
              <a:gd name="adj3" fmla="val 16667"/>
            </a:avLst>
          </a:prstGeom>
          <a:solidFill>
            <a:srgbClr val="99DDC6"/>
          </a:solidFill>
          <a:ln>
            <a:solidFill>
              <a:srgbClr val="577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步驟一</a:t>
            </a:r>
            <a:endParaRPr lang="en-US" altLang="zh-TW" sz="2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語音泡泡: 圓角矩形 9">
            <a:extLst>
              <a:ext uri="{FF2B5EF4-FFF2-40B4-BE49-F238E27FC236}">
                <a16:creationId xmlns="" xmlns:a16="http://schemas.microsoft.com/office/drawing/2014/main" id="{D5442DDB-B690-4CB6-B968-EBEA6BBA72F8}"/>
              </a:ext>
            </a:extLst>
          </p:cNvPr>
          <p:cNvSpPr/>
          <p:nvPr/>
        </p:nvSpPr>
        <p:spPr>
          <a:xfrm>
            <a:off x="6342157" y="5737054"/>
            <a:ext cx="1271451" cy="515568"/>
          </a:xfrm>
          <a:prstGeom prst="wedgeRoundRectCallout">
            <a:avLst>
              <a:gd name="adj1" fmla="val 45463"/>
              <a:gd name="adj2" fmla="val 6216"/>
              <a:gd name="adj3" fmla="val 16667"/>
            </a:avLst>
          </a:prstGeom>
          <a:solidFill>
            <a:srgbClr val="99DDC6"/>
          </a:solidFill>
          <a:ln>
            <a:solidFill>
              <a:srgbClr val="577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步驟二</a:t>
            </a:r>
            <a:endParaRPr lang="en-US" altLang="zh-TW" sz="2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幻燈片編號">
            <a:extLst>
              <a:ext uri="{FF2B5EF4-FFF2-40B4-BE49-F238E27FC236}">
                <a16:creationId xmlns="" xmlns:a16="http://schemas.microsoft.com/office/drawing/2014/main" id="{4E4AC827-0E48-450B-986E-F30B1DB6208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8</a:t>
            </a:fld>
            <a:endParaRPr kern="0" dirty="0"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0654883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9BDB33F8-8286-4ADB-B75B-A336D8CB84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B60296DD-BE98-446B-9AD8-5684CDCC8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4" y="3194273"/>
            <a:ext cx="11479553" cy="1829262"/>
          </a:xfrm>
          <a:prstGeom prst="rect">
            <a:avLst/>
          </a:prstGeom>
        </p:spPr>
      </p:pic>
      <p:sp>
        <p:nvSpPr>
          <p:cNvPr id="11" name="我們來試試剛開始可能有點可怕的終端機。">
            <a:extLst>
              <a:ext uri="{FF2B5EF4-FFF2-40B4-BE49-F238E27FC236}">
                <a16:creationId xmlns="" xmlns:a16="http://schemas.microsoft.com/office/drawing/2014/main" id="{8EC93CEC-D8A9-4AAB-AA2D-EEEC00904F1C}"/>
              </a:ext>
            </a:extLst>
          </p:cNvPr>
          <p:cNvSpPr/>
          <p:nvPr/>
        </p:nvSpPr>
        <p:spPr>
          <a:xfrm>
            <a:off x="3842656" y="1691270"/>
            <a:ext cx="4795158" cy="69247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zh-TW" altLang="en-US" sz="32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檢查目前的 </a:t>
            </a:r>
            <a:r>
              <a:rPr lang="en-US" altLang="zh-TW" sz="32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GPU</a:t>
            </a:r>
            <a:r>
              <a:rPr lang="zh-TW" altLang="en-US" sz="32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是什麼</a:t>
            </a:r>
            <a:endParaRPr sz="32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="" xmlns:a16="http://schemas.microsoft.com/office/drawing/2014/main" id="{D17EA435-38D8-4BF7-9783-358983B02E10}"/>
              </a:ext>
            </a:extLst>
          </p:cNvPr>
          <p:cNvSpPr/>
          <p:nvPr/>
        </p:nvSpPr>
        <p:spPr>
          <a:xfrm>
            <a:off x="943004" y="3315927"/>
            <a:ext cx="235130" cy="5321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="" xmlns:a16="http://schemas.microsoft.com/office/drawing/2014/main" id="{0B9B312D-A67D-4D01-8C43-E695BD29B0CD}"/>
              </a:ext>
            </a:extLst>
          </p:cNvPr>
          <p:cNvGrpSpPr/>
          <p:nvPr/>
        </p:nvGrpSpPr>
        <p:grpSpPr>
          <a:xfrm>
            <a:off x="482697" y="3804557"/>
            <a:ext cx="8238309" cy="1872121"/>
            <a:chOff x="522513" y="3171155"/>
            <a:chExt cx="8238309" cy="1872121"/>
          </a:xfrm>
        </p:grpSpPr>
        <p:sp>
          <p:nvSpPr>
            <p:cNvPr id="16" name="等腰三角形 15">
              <a:extLst>
                <a:ext uri="{FF2B5EF4-FFF2-40B4-BE49-F238E27FC236}">
                  <a16:creationId xmlns="" xmlns:a16="http://schemas.microsoft.com/office/drawing/2014/main" id="{5A593B39-20F0-4F0A-AE16-51EADF446874}"/>
                </a:ext>
              </a:extLst>
            </p:cNvPr>
            <p:cNvSpPr/>
            <p:nvPr/>
          </p:nvSpPr>
          <p:spPr>
            <a:xfrm rot="492101">
              <a:off x="736039" y="3171155"/>
              <a:ext cx="294512" cy="1750261"/>
            </a:xfrm>
            <a:prstGeom prst="triangl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語音泡泡: 圓角矩形 14">
              <a:extLst>
                <a:ext uri="{FF2B5EF4-FFF2-40B4-BE49-F238E27FC236}">
                  <a16:creationId xmlns="" xmlns:a16="http://schemas.microsoft.com/office/drawing/2014/main" id="{25D184BD-E227-4392-8B97-6C299D04A2E7}"/>
                </a:ext>
              </a:extLst>
            </p:cNvPr>
            <p:cNvSpPr/>
            <p:nvPr/>
          </p:nvSpPr>
          <p:spPr>
            <a:xfrm>
              <a:off x="522513" y="4448504"/>
              <a:ext cx="8238309" cy="594772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這裡驚嘆號是說直接在</a:t>
              </a:r>
              <a:r>
                <a:rPr lang="en-US" altLang="zh-TW" sz="2400" b="1" dirty="0" err="1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Colab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Notebook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中執行系統指令。</a:t>
              </a:r>
              <a:endParaRPr lang="zh-TW" altLang="en-US" sz="6000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="" xmlns:a16="http://schemas.microsoft.com/office/drawing/2014/main" id="{C1E5859F-8BBE-44A9-95B8-A9AB9E267E7F}"/>
              </a:ext>
            </a:extLst>
          </p:cNvPr>
          <p:cNvSpPr txBox="1"/>
          <p:nvPr/>
        </p:nvSpPr>
        <p:spPr>
          <a:xfrm>
            <a:off x="285501" y="2108335"/>
            <a:ext cx="7987642" cy="10859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defTabSz="2438338" hangingPunct="0">
              <a:lnSpc>
                <a:spcPct val="110000"/>
              </a:lnSpc>
              <a:spcBef>
                <a:spcPts val="45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solidFill>
                  <a:srgbClr val="FF8E7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中要執行一段指令是用 </a:t>
            </a:r>
            <a:r>
              <a:rPr lang="en-US" altLang="zh-TW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“shift-enter”</a:t>
            </a:r>
            <a:endParaRPr kumimoji="0" lang="zh-TW" altLang="en-US" sz="6000" b="1" i="0" u="none" strike="noStrike" cap="none" spc="0" normalizeH="0" baseline="0" dirty="0">
              <a:ln>
                <a:noFill/>
              </a:ln>
              <a:solidFill>
                <a:srgbClr val="0A6FB7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  <p:sp>
        <p:nvSpPr>
          <p:cNvPr id="19" name="幻燈片編號">
            <a:extLst>
              <a:ext uri="{FF2B5EF4-FFF2-40B4-BE49-F238E27FC236}">
                <a16:creationId xmlns="" xmlns:a16="http://schemas.microsoft.com/office/drawing/2014/main" id="{B39164CD-1995-468F-8CB6-C46FCAF32F7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9</a:t>
            </a:fld>
            <a:endParaRPr kern="0" dirty="0"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7213157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324</Words>
  <Application>Microsoft Office PowerPoint</Application>
  <PresentationFormat>自訂</PresentationFormat>
  <Paragraphs>42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21_BasicWhite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34</cp:revision>
  <dcterms:created xsi:type="dcterms:W3CDTF">2020-07-01T18:22:10Z</dcterms:created>
  <dcterms:modified xsi:type="dcterms:W3CDTF">2022-10-13T08:32:09Z</dcterms:modified>
</cp:coreProperties>
</file>