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3"/>
  </p:notesMasterIdLst>
  <p:handoutMasterIdLst>
    <p:handoutMasterId r:id="rId14"/>
  </p:handoutMasterIdLst>
  <p:sldIdLst>
    <p:sldId id="258" r:id="rId2"/>
    <p:sldId id="257" r:id="rId3"/>
    <p:sldId id="273" r:id="rId4"/>
    <p:sldId id="261" r:id="rId5"/>
    <p:sldId id="274" r:id="rId6"/>
    <p:sldId id="269" r:id="rId7"/>
    <p:sldId id="275" r:id="rId8"/>
    <p:sldId id="270" r:id="rId9"/>
    <p:sldId id="271" r:id="rId10"/>
    <p:sldId id="276" r:id="rId11"/>
    <p:sldId id="26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E7B"/>
    <a:srgbClr val="0A6FB7"/>
    <a:srgbClr val="DAE3F3"/>
    <a:srgbClr val="577590"/>
    <a:srgbClr val="99DDC6"/>
    <a:srgbClr val="FFFBE9"/>
    <a:srgbClr val="498972"/>
    <a:srgbClr val="90BE6D"/>
    <a:srgbClr val="FFCB78"/>
    <a:srgbClr val="F37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 varScale="1">
        <p:scale>
          <a:sx n="85" d="100"/>
          <a:sy n="85" d="100"/>
        </p:scale>
        <p:origin x="-437" y="-4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xmlns="" id="{97CAAA1F-F4DD-450C-A923-AD6DF0E230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06472379-190A-4E66-869F-A7D16D9EED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E4686-08DE-4968-B5FE-398BCEB4809E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3A8B9A33-A1A5-4CBA-8DF3-8B2293EFB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26A726FF-1FF2-4B50-BF38-F93E8C17D6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EFB9-C49E-4A54-8B8A-B1A341A33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447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2B3D9-4AD9-428E-AB4A-5D696D3CAFA4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0A15D-B8E6-4875-B5DF-5CF5B4355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29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冒險</a:t>
            </a:r>
            <a:r>
              <a:rPr lang="zh-TW" altLang="en-US" dirty="0"/>
              <a:t>旅程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形狀">
            <a:extLst>
              <a:ext uri="{FF2B5EF4-FFF2-40B4-BE49-F238E27FC236}">
                <a16:creationId xmlns:a16="http://schemas.microsoft.com/office/drawing/2014/main" xmlns="" id="{91F63CD3-D26C-40D0-A908-E258A52DC904}"/>
              </a:ext>
            </a:extLst>
          </p:cNvPr>
          <p:cNvSpPr/>
          <p:nvPr userDrawn="1"/>
        </p:nvSpPr>
        <p:spPr>
          <a:xfrm>
            <a:off x="89404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2903960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冒險</a:t>
            </a:r>
            <a:r>
              <a:rPr lang="zh-TW" altLang="en-US" dirty="0"/>
              <a:t>旅程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xmlns="" id="{9311D026-6379-4932-929E-12636B522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969" y="323829"/>
            <a:ext cx="744854" cy="9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8440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dirty="0"/>
              <a:t>小旅行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10" name="內容版面配置區 3">
            <a:extLst>
              <a:ext uri="{FF2B5EF4-FFF2-40B4-BE49-F238E27FC236}">
                <a16:creationId xmlns:a16="http://schemas.microsoft.com/office/drawing/2014/main" xmlns="" id="{55B106DF-4968-4D3A-9BD1-59AD811259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2" y="422031"/>
            <a:ext cx="670163" cy="8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0448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2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43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4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47" name="群組"/>
          <p:cNvGrpSpPr/>
          <p:nvPr userDrawn="1"/>
        </p:nvGrpSpPr>
        <p:grpSpPr>
          <a:xfrm>
            <a:off x="704170" y="512751"/>
            <a:ext cx="10920922" cy="719020"/>
            <a:chOff x="0" y="0"/>
            <a:chExt cx="21841841" cy="1438038"/>
          </a:xfrm>
        </p:grpSpPr>
        <p:sp>
          <p:nvSpPr>
            <p:cNvPr id="45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46" name="形狀"/>
            <p:cNvSpPr/>
            <p:nvPr userDrawn="1"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48" name="圓形"/>
          <p:cNvSpPr/>
          <p:nvPr/>
        </p:nvSpPr>
        <p:spPr>
          <a:xfrm>
            <a:off x="5283260" y="1771313"/>
            <a:ext cx="1762740" cy="1762740"/>
          </a:xfrm>
          <a:prstGeom prst="ellipse">
            <a:avLst/>
          </a:prstGeom>
          <a:solidFill>
            <a:srgbClr val="49897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9" name="影像"/>
          <p:cNvSpPr>
            <a:spLocks noGrp="1"/>
          </p:cNvSpPr>
          <p:nvPr>
            <p:ph type="pic" sz="quarter" idx="14"/>
          </p:nvPr>
        </p:nvSpPr>
        <p:spPr>
          <a:xfrm>
            <a:off x="5442350" y="1868893"/>
            <a:ext cx="1444561" cy="20112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50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5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chemeClr val="tx1">
                    <a:lumMod val="95000"/>
                    <a:lumOff val="5000"/>
                    <a:alpha val="77331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51" name="冒險01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冒險01</a:t>
            </a:r>
          </a:p>
        </p:txBody>
      </p:sp>
    </p:spTree>
    <p:extLst>
      <p:ext uri="{BB962C8B-B14F-4D97-AF65-F5344CB8AC3E}">
        <p14:creationId xmlns:p14="http://schemas.microsoft.com/office/powerpoint/2010/main" val="366696609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FFF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sp>
        <p:nvSpPr>
          <p:cNvPr id="13" name="影像">
            <a:extLst>
              <a:ext uri="{FF2B5EF4-FFF2-40B4-BE49-F238E27FC236}">
                <a16:creationId xmlns:a16="http://schemas.microsoft.com/office/drawing/2014/main" xmlns="" id="{3E54018C-0A09-5A47-AD47-C0D4DF8EC5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40174" y="1895094"/>
            <a:ext cx="1448792" cy="18627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20466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8E7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99DDC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BE9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sp>
        <p:nvSpPr>
          <p:cNvPr id="13" name="影像">
            <a:extLst>
              <a:ext uri="{FF2B5EF4-FFF2-40B4-BE49-F238E27FC236}">
                <a16:creationId xmlns:a16="http://schemas.microsoft.com/office/drawing/2014/main" xmlns="" id="{3E54018C-0A09-5A47-AD47-C0D4DF8EC5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40174" y="1895094"/>
            <a:ext cx="1448792" cy="18627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947349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pyter Note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圓角矩形"/>
          <p:cNvSpPr/>
          <p:nvPr/>
        </p:nvSpPr>
        <p:spPr>
          <a:xfrm>
            <a:off x="228574" y="323849"/>
            <a:ext cx="11732842" cy="5638385"/>
          </a:xfrm>
          <a:prstGeom prst="roundRect">
            <a:avLst>
              <a:gd name="adj" fmla="val 310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1" name="形狀"/>
          <p:cNvSpPr/>
          <p:nvPr/>
        </p:nvSpPr>
        <p:spPr>
          <a:xfrm>
            <a:off x="228600" y="247650"/>
            <a:ext cx="11732816" cy="1100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" y="0"/>
                </a:moveTo>
                <a:cubicBezTo>
                  <a:pt x="362" y="0"/>
                  <a:pt x="272" y="1"/>
                  <a:pt x="212" y="269"/>
                </a:cubicBezTo>
                <a:cubicBezTo>
                  <a:pt x="125" y="605"/>
                  <a:pt x="57" y="1333"/>
                  <a:pt x="25" y="2258"/>
                </a:cubicBezTo>
                <a:cubicBezTo>
                  <a:pt x="0" y="2900"/>
                  <a:pt x="0" y="3862"/>
                  <a:pt x="0" y="546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5466"/>
                </a:lnTo>
                <a:cubicBezTo>
                  <a:pt x="21600" y="3862"/>
                  <a:pt x="21600" y="2900"/>
                  <a:pt x="21575" y="2258"/>
                </a:cubicBezTo>
                <a:cubicBezTo>
                  <a:pt x="21543" y="1333"/>
                  <a:pt x="21475" y="605"/>
                  <a:pt x="21388" y="269"/>
                </a:cubicBezTo>
                <a:cubicBezTo>
                  <a:pt x="21328" y="1"/>
                  <a:pt x="21238" y="0"/>
                  <a:pt x="21087" y="0"/>
                </a:cubicBezTo>
                <a:lnTo>
                  <a:pt x="513" y="0"/>
                </a:lnTo>
                <a:close/>
              </a:path>
            </a:pathLst>
          </a:custGeom>
          <a:solidFill>
            <a:srgbClr val="DEDED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2" name="矩形"/>
          <p:cNvSpPr/>
          <p:nvPr userDrawn="1"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grpSp>
        <p:nvGrpSpPr>
          <p:cNvPr id="137" name="群組"/>
          <p:cNvGrpSpPr/>
          <p:nvPr/>
        </p:nvGrpSpPr>
        <p:grpSpPr>
          <a:xfrm>
            <a:off x="1783736" y="430098"/>
            <a:ext cx="9854284" cy="648793"/>
            <a:chOff x="0" y="0"/>
            <a:chExt cx="19708566" cy="1297585"/>
          </a:xfrm>
        </p:grpSpPr>
        <p:sp>
          <p:nvSpPr>
            <p:cNvPr id="135" name="圓角矩形"/>
            <p:cNvSpPr/>
            <p:nvPr/>
          </p:nvSpPr>
          <p:spPr>
            <a:xfrm>
              <a:off x="0" y="0"/>
              <a:ext cx="19708567" cy="1297586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36" name="形狀"/>
            <p:cNvSpPr/>
            <p:nvPr/>
          </p:nvSpPr>
          <p:spPr>
            <a:xfrm>
              <a:off x="342663" y="191611"/>
              <a:ext cx="857446" cy="968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90BE6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38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冒險01</a:t>
            </a:r>
          </a:p>
        </p:txBody>
      </p:sp>
      <p:sp>
        <p:nvSpPr>
          <p:cNvPr id="140" name="圓形"/>
          <p:cNvSpPr/>
          <p:nvPr/>
        </p:nvSpPr>
        <p:spPr>
          <a:xfrm>
            <a:off x="632225" y="625787"/>
            <a:ext cx="257416" cy="257416"/>
          </a:xfrm>
          <a:prstGeom prst="ellipse">
            <a:avLst/>
          </a:prstGeom>
          <a:solidFill>
            <a:srgbClr val="EC6B5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1" name="圓形"/>
          <p:cNvSpPr/>
          <p:nvPr/>
        </p:nvSpPr>
        <p:spPr>
          <a:xfrm>
            <a:off x="971398" y="625787"/>
            <a:ext cx="257416" cy="257416"/>
          </a:xfrm>
          <a:prstGeom prst="ellipse">
            <a:avLst/>
          </a:prstGeom>
          <a:solidFill>
            <a:srgbClr val="F4C04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2" name="圓形"/>
          <p:cNvSpPr/>
          <p:nvPr/>
        </p:nvSpPr>
        <p:spPr>
          <a:xfrm>
            <a:off x="1310571" y="625787"/>
            <a:ext cx="257416" cy="257416"/>
          </a:xfrm>
          <a:prstGeom prst="ellipse">
            <a:avLst/>
          </a:prstGeom>
          <a:solidFill>
            <a:srgbClr val="62C75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FE22CD6D-E95E-4D7F-9F92-52674C72E430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》I-2</a:t>
            </a:r>
          </a:p>
        </p:txBody>
      </p:sp>
    </p:spTree>
    <p:extLst>
      <p:ext uri="{BB962C8B-B14F-4D97-AF65-F5344CB8AC3E}">
        <p14:creationId xmlns:p14="http://schemas.microsoft.com/office/powerpoint/2010/main" val="79495964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78584" y="6387707"/>
            <a:ext cx="384721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>
                    <a:alpha val="88419"/>
                  </a:srgb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幻燈片標題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5238750" cy="71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幻燈片標題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3250" y="2124252"/>
            <a:ext cx="523875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023EC9E7-5CB0-438C-8C9B-7FB1C09CF382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》I-2</a:t>
            </a:r>
          </a:p>
        </p:txBody>
      </p:sp>
    </p:spTree>
    <p:extLst>
      <p:ext uri="{BB962C8B-B14F-4D97-AF65-F5344CB8AC3E}">
        <p14:creationId xmlns:p14="http://schemas.microsoft.com/office/powerpoint/2010/main" val="67043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1" r:id="rId2"/>
    <p:sldLayoutId id="2147483712" r:id="rId3"/>
    <p:sldLayoutId id="2147483695" r:id="rId4"/>
    <p:sldLayoutId id="2147483696" r:id="rId5"/>
    <p:sldLayoutId id="2147483698" r:id="rId6"/>
    <p:sldLayoutId id="2147483697" r:id="rId7"/>
  </p:sldLayoutIdLst>
  <p:transition spd="med"/>
  <p:txStyles>
    <p:titleStyle>
      <a:lvl1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9pPr>
    </p:titleStyle>
    <p:bodyStyle>
      <a:lvl1pPr marL="304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1pPr>
      <a:lvl2pPr marL="609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2pPr>
      <a:lvl3pPr marL="914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3pPr>
      <a:lvl4pPr marL="1219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4pPr>
      <a:lvl5pPr marL="15240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5pPr>
      <a:lvl6pPr marL="1828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6pPr>
      <a:lvl7pPr marL="2133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7pPr>
      <a:lvl8pPr marL="2438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8pPr>
      <a:lvl9pPr marL="2743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9pPr>
    </p:bodyStyle>
    <p:otherStyle>
      <a:lvl1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</a:t>
            </a:fld>
            <a:endParaRPr kern="0" dirty="0">
              <a:cs typeface="Microsoft Sans Serif"/>
              <a:sym typeface="Microsoft Sans Serif"/>
            </a:endParaRPr>
          </a:p>
        </p:txBody>
      </p:sp>
      <p:pic>
        <p:nvPicPr>
          <p:cNvPr id="158" name="影像" descr="影像"/>
          <p:cNvPicPr>
            <a:picLocks noGrp="1" noChangeAspect="1"/>
          </p:cNvPicPr>
          <p:nvPr>
            <p:ph type="pic" idx="14"/>
          </p:nvPr>
        </p:nvPicPr>
        <p:blipFill>
          <a:blip r:embed="rId2"/>
          <a:srcRect l="3" t="2" r="5" b="17208"/>
          <a:stretch>
            <a:fillRect/>
          </a:stretch>
        </p:blipFill>
        <p:spPr>
          <a:xfrm>
            <a:off x="5442407" y="1868945"/>
            <a:ext cx="1444427" cy="166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39" extrusionOk="0">
                <a:moveTo>
                  <a:pt x="4772" y="0"/>
                </a:moveTo>
                <a:cubicBezTo>
                  <a:pt x="3587" y="503"/>
                  <a:pt x="2474" y="1161"/>
                  <a:pt x="1481" y="1980"/>
                </a:cubicBezTo>
                <a:cubicBezTo>
                  <a:pt x="922" y="2441"/>
                  <a:pt x="437" y="2938"/>
                  <a:pt x="0" y="3454"/>
                </a:cubicBezTo>
                <a:lnTo>
                  <a:pt x="0" y="15881"/>
                </a:lnTo>
                <a:cubicBezTo>
                  <a:pt x="437" y="16397"/>
                  <a:pt x="922" y="16894"/>
                  <a:pt x="1481" y="17354"/>
                </a:cubicBezTo>
                <a:cubicBezTo>
                  <a:pt x="6628" y="21600"/>
                  <a:pt x="14972" y="21600"/>
                  <a:pt x="20119" y="17354"/>
                </a:cubicBezTo>
                <a:cubicBezTo>
                  <a:pt x="20678" y="16894"/>
                  <a:pt x="21163" y="16397"/>
                  <a:pt x="21600" y="15881"/>
                </a:cubicBezTo>
                <a:lnTo>
                  <a:pt x="21600" y="3454"/>
                </a:lnTo>
                <a:cubicBezTo>
                  <a:pt x="21163" y="2938"/>
                  <a:pt x="20678" y="2441"/>
                  <a:pt x="20119" y="1980"/>
                </a:cubicBezTo>
                <a:cubicBezTo>
                  <a:pt x="19126" y="1161"/>
                  <a:pt x="18013" y="503"/>
                  <a:pt x="16828" y="0"/>
                </a:cubicBezTo>
                <a:lnTo>
                  <a:pt x="4772" y="0"/>
                </a:lnTo>
                <a:close/>
              </a:path>
            </a:pathLst>
          </a:custGeom>
        </p:spPr>
      </p:pic>
      <p:sp>
        <p:nvSpPr>
          <p:cNvPr id="159" name="安裝 Anaconda"/>
          <p:cNvSpPr txBox="1">
            <a:spLocks noGrp="1"/>
          </p:cNvSpPr>
          <p:nvPr>
            <p:ph type="body" idx="15"/>
          </p:nvPr>
        </p:nvSpPr>
        <p:spPr>
          <a:xfrm>
            <a:off x="979948" y="4505145"/>
            <a:ext cx="10369364" cy="89050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瞭解</a:t>
            </a:r>
            <a:r>
              <a:rPr lang="en-US" altLang="zh-TW" dirty="0" err="1"/>
              <a:t>Colab</a:t>
            </a:r>
            <a:r>
              <a:rPr lang="en-US" altLang="zh-TW" dirty="0"/>
              <a:t> </a:t>
            </a:r>
            <a:r>
              <a:rPr lang="zh-TW" altLang="en-US" dirty="0"/>
              <a:t>的檔案系統</a:t>
            </a:r>
            <a:endParaRPr lang="en-US" altLang="zh-TW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冒險01"/>
          <p:cNvSpPr txBox="1">
            <a:spLocks noGrp="1"/>
          </p:cNvSpPr>
          <p:nvPr>
            <p:ph type="body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/>
          <a:lstStyle/>
          <a:p>
            <a:r>
              <a:rPr dirty="0"/>
              <a:t>冒險</a:t>
            </a:r>
            <a:r>
              <a:rPr lang="en-US" altLang="zh-TW" dirty="0"/>
              <a:t>2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xmlns="" id="{9BDB33F8-8286-4ADB-B75B-A336D8CB84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新增程式碼或文字（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Markdown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）儲存格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xmlns="" id="{FA58A1EF-E0C7-4DB1-A119-AA53F415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8B990407-9846-4D95-A5A7-A6855F3E5C0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10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15" name="我們來試試剛開始可能有點可怕的終端機。">
            <a:extLst>
              <a:ext uri="{FF2B5EF4-FFF2-40B4-BE49-F238E27FC236}">
                <a16:creationId xmlns:a16="http://schemas.microsoft.com/office/drawing/2014/main" xmlns="" id="{ED74E625-D111-41C1-86B4-9C764AD25832}"/>
              </a:ext>
            </a:extLst>
          </p:cNvPr>
          <p:cNvSpPr/>
          <p:nvPr/>
        </p:nvSpPr>
        <p:spPr>
          <a:xfrm>
            <a:off x="2285534" y="1816916"/>
            <a:ext cx="7620930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pPr hangingPunct="0"/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神秘動作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: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任意插入儲存格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6" name="內容版面配置區 9">
            <a:extLst>
              <a:ext uri="{FF2B5EF4-FFF2-40B4-BE49-F238E27FC236}">
                <a16:creationId xmlns:a16="http://schemas.microsoft.com/office/drawing/2014/main" xmlns="" id="{12D32DCF-2DAF-4ACD-8E06-90BD19A662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847" y="2577737"/>
            <a:ext cx="7350305" cy="373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251053791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9CB4F019-90C6-4BCD-8063-72574E4C4B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冒險旅程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3B003C0-9A24-4239-B92D-FEC6F13D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AutoNum type="arabicPeriod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把一張圖片上傳到你的 </a:t>
            </a:r>
            <a:r>
              <a:rPr lang="en-US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雲端磁碟中，然後用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Markdown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的語法把這張圖顯示出來。當然，如果你對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是有經驗的，也可以寫段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程式將圖形顯示出來。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8B12A5E8-C4F2-4B56-9D80-1A6248F59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225" y="4616863"/>
            <a:ext cx="1434575" cy="1560100"/>
          </a:xfrm>
          <a:prstGeom prst="rect">
            <a:avLst/>
          </a:prstGeom>
        </p:spPr>
      </p:pic>
      <p:sp>
        <p:nvSpPr>
          <p:cNvPr id="7" name="幻燈片編號">
            <a:extLst>
              <a:ext uri="{FF2B5EF4-FFF2-40B4-BE49-F238E27FC236}">
                <a16:creationId xmlns:a16="http://schemas.microsoft.com/office/drawing/2014/main" xmlns="" id="{9E8F7718-31C8-4ADA-B0AB-ADC66F40C9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11</a:t>
            </a:fld>
            <a:endParaRPr kern="0" dirty="0"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3847574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幻燈片編號">
            <a:extLst>
              <a:ext uri="{FF2B5EF4-FFF2-40B4-BE49-F238E27FC236}">
                <a16:creationId xmlns:a16="http://schemas.microsoft.com/office/drawing/2014/main" xmlns="" id="{9846B10D-764B-4581-BBE5-35249AD9F54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D22A841D-D345-43B6-B14A-31A4850EB0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的臨時雲端硬碟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FF2F6792-A766-4C68-A8A9-48D0F8AF3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FC2DF944-8ED1-4DE7-A97E-8BCFA55614CB}"/>
              </a:ext>
            </a:extLst>
          </p:cNvPr>
          <p:cNvSpPr/>
          <p:nvPr/>
        </p:nvSpPr>
        <p:spPr>
          <a:xfrm>
            <a:off x="2285534" y="1816916"/>
            <a:ext cx="7620930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pPr hangingPunct="0"/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暫時存取資料的「臨時」雲端硬碟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6" name="內容版面配置區 4">
            <a:extLst>
              <a:ext uri="{FF2B5EF4-FFF2-40B4-BE49-F238E27FC236}">
                <a16:creationId xmlns:a16="http://schemas.microsoft.com/office/drawing/2014/main" xmlns="" id="{D379FB6D-484A-418C-8AE8-E72F6694C1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050" y="2420049"/>
            <a:ext cx="5175951" cy="3479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xmlns="" id="{99F30E9D-BFE5-440F-8C9A-02E5871A9A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46" y="2420049"/>
            <a:ext cx="3703483" cy="3495646"/>
          </a:xfrm>
          <a:prstGeom prst="rect">
            <a:avLst/>
          </a:prstGeom>
        </p:spPr>
      </p:pic>
      <p:sp>
        <p:nvSpPr>
          <p:cNvPr id="18" name="語音泡泡: 圓角矩形 17">
            <a:extLst>
              <a:ext uri="{FF2B5EF4-FFF2-40B4-BE49-F238E27FC236}">
                <a16:creationId xmlns:a16="http://schemas.microsoft.com/office/drawing/2014/main" xmlns="" id="{C25548C9-4993-40BC-A514-75841A96ABDF}"/>
              </a:ext>
            </a:extLst>
          </p:cNvPr>
          <p:cNvSpPr/>
          <p:nvPr/>
        </p:nvSpPr>
        <p:spPr>
          <a:xfrm>
            <a:off x="1305373" y="5876979"/>
            <a:ext cx="1271451" cy="431193"/>
          </a:xfrm>
          <a:prstGeom prst="wedgeRoundRectCallout">
            <a:avLst>
              <a:gd name="adj1" fmla="val 45463"/>
              <a:gd name="adj2" fmla="val 6216"/>
              <a:gd name="adj3" fmla="val 16667"/>
            </a:avLst>
          </a:prstGeom>
          <a:solidFill>
            <a:srgbClr val="99DDC6"/>
          </a:solidFill>
          <a:ln>
            <a:solidFill>
              <a:srgbClr val="5775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步驟一</a:t>
            </a:r>
            <a:endParaRPr lang="en-US" altLang="zh-TW" sz="24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語音泡泡: 圓角矩形 18">
            <a:extLst>
              <a:ext uri="{FF2B5EF4-FFF2-40B4-BE49-F238E27FC236}">
                <a16:creationId xmlns:a16="http://schemas.microsoft.com/office/drawing/2014/main" xmlns="" id="{6CCE1F93-4C5F-4E8C-A52B-C409AE9388B5}"/>
              </a:ext>
            </a:extLst>
          </p:cNvPr>
          <p:cNvSpPr/>
          <p:nvPr/>
        </p:nvSpPr>
        <p:spPr>
          <a:xfrm>
            <a:off x="6282147" y="5876979"/>
            <a:ext cx="1271451" cy="401427"/>
          </a:xfrm>
          <a:prstGeom prst="wedgeRoundRectCallout">
            <a:avLst>
              <a:gd name="adj1" fmla="val 45463"/>
              <a:gd name="adj2" fmla="val 6216"/>
              <a:gd name="adj3" fmla="val 16667"/>
            </a:avLst>
          </a:prstGeom>
          <a:solidFill>
            <a:srgbClr val="99DDC6"/>
          </a:solidFill>
          <a:ln>
            <a:solidFill>
              <a:srgbClr val="5775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步驟二</a:t>
            </a:r>
            <a:endParaRPr lang="en-US" altLang="zh-TW" sz="24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09607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幻燈片編號">
            <a:extLst>
              <a:ext uri="{FF2B5EF4-FFF2-40B4-BE49-F238E27FC236}">
                <a16:creationId xmlns:a16="http://schemas.microsoft.com/office/drawing/2014/main" xmlns="" id="{9846B10D-764B-4581-BBE5-35249AD9F54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3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D22A841D-D345-43B6-B14A-31A4850EB0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的臨時雲端硬碟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FC2DF944-8ED1-4DE7-A97E-8BCFA55614CB}"/>
              </a:ext>
            </a:extLst>
          </p:cNvPr>
          <p:cNvSpPr/>
          <p:nvPr/>
        </p:nvSpPr>
        <p:spPr>
          <a:xfrm>
            <a:off x="2742857" y="1838830"/>
            <a:ext cx="6779312" cy="676910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pPr hangingPunct="0"/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魔術指令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: </a:t>
            </a:r>
            <a:r>
              <a:rPr lang="en-US" altLang="zh-TW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rPr>
              <a:t>%ls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，欣賞一下雲端硬碟的內容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xmlns="" id="{5394BC84-9324-48F8-A658-20194139396F}"/>
              </a:ext>
            </a:extLst>
          </p:cNvPr>
          <p:cNvGrpSpPr/>
          <p:nvPr/>
        </p:nvGrpSpPr>
        <p:grpSpPr>
          <a:xfrm>
            <a:off x="1005212" y="4569161"/>
            <a:ext cx="7828545" cy="1032006"/>
            <a:chOff x="522513" y="3923309"/>
            <a:chExt cx="7828545" cy="1032006"/>
          </a:xfrm>
        </p:grpSpPr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xmlns="" id="{B9462C17-38D1-4C2E-9DE0-1CE9215CD2D9}"/>
                </a:ext>
              </a:extLst>
            </p:cNvPr>
            <p:cNvSpPr/>
            <p:nvPr/>
          </p:nvSpPr>
          <p:spPr>
            <a:xfrm rot="492101">
              <a:off x="682112" y="3923309"/>
              <a:ext cx="447619" cy="1005218"/>
            </a:xfrm>
            <a:prstGeom prst="triangle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語音泡泡: 圓角矩形 12">
              <a:extLst>
                <a:ext uri="{FF2B5EF4-FFF2-40B4-BE49-F238E27FC236}">
                  <a16:creationId xmlns:a16="http://schemas.microsoft.com/office/drawing/2014/main" xmlns="" id="{A85695B9-0DEB-4CE7-ABDA-411CFF7212CC}"/>
                </a:ext>
              </a:extLst>
            </p:cNvPr>
            <p:cNvSpPr/>
            <p:nvPr/>
          </p:nvSpPr>
          <p:spPr>
            <a:xfrm>
              <a:off x="522513" y="4448504"/>
              <a:ext cx="7828545" cy="506811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在這個資料夾中，的確只有一個</a:t>
              </a:r>
              <a:r>
                <a:rPr lang="en-US" altLang="zh-TW" sz="2400" b="1" dirty="0" err="1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sample_data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資料夾。</a:t>
              </a:r>
              <a:endParaRPr lang="zh-TW" altLang="en-US" sz="6000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AF35B8BF-7338-4056-8CF2-FB2C5613D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35" y="2784168"/>
            <a:ext cx="11196529" cy="175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794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xmlns="" id="{9BDB33F8-8286-4ADB-B75B-A336D8CB84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連上自己的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Drive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xmlns="" id="{FA58A1EF-E0C7-4DB1-A119-AA53F415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我們來試試剛開始可能有點可怕的終端機。">
            <a:extLst>
              <a:ext uri="{FF2B5EF4-FFF2-40B4-BE49-F238E27FC236}">
                <a16:creationId xmlns:a16="http://schemas.microsoft.com/office/drawing/2014/main" xmlns="" id="{65A28BA9-4864-42F3-AE21-AFD49AAD36F1}"/>
              </a:ext>
            </a:extLst>
          </p:cNvPr>
          <p:cNvSpPr/>
          <p:nvPr/>
        </p:nvSpPr>
        <p:spPr>
          <a:xfrm>
            <a:off x="2285534" y="1816916"/>
            <a:ext cx="7620930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pPr hangingPunct="0"/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方法一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: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直覺地打開臨時雲端硬碟，並連線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8B990407-9846-4D95-A5A7-A6855F3E5C0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4</a:t>
            </a:fld>
            <a:endParaRPr kern="0" dirty="0">
              <a:cs typeface="Microsoft Sans Serif"/>
              <a:sym typeface="Microsoft Sans Serif"/>
            </a:endParaRP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xmlns="" id="{D36C0432-E521-42E2-A566-861AC4105E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2" y="2982591"/>
            <a:ext cx="5143232" cy="2011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3E40C48A-E684-473C-B758-D736CB384B3F}"/>
              </a:ext>
            </a:extLst>
          </p:cNvPr>
          <p:cNvSpPr txBox="1"/>
          <p:nvPr/>
        </p:nvSpPr>
        <p:spPr>
          <a:xfrm>
            <a:off x="6132513" y="2149287"/>
            <a:ext cx="5378716" cy="341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 defTabSz="2438338" hangingPunct="0">
              <a:spcBef>
                <a:spcPts val="4500"/>
              </a:spcBef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找到右上角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Drive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的圖示，勇敢的按下去連線。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  <a:sym typeface="Microsoft Sans Serif"/>
            </a:endParaRPr>
          </a:p>
          <a:p>
            <a:pPr marL="457200" indent="-457200" defTabSz="2438338" hangingPunct="0">
              <a:spcBef>
                <a:spcPts val="4500"/>
              </a:spcBef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rPr>
              <a:t>出現新的 </a:t>
            </a:r>
            <a:r>
              <a:rPr lang="en-US" altLang="zh-TW" sz="28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drive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資料夾，叫</a:t>
            </a:r>
            <a:r>
              <a:rPr lang="en-US" altLang="zh-TW" sz="2800" b="1" dirty="0" err="1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MyDrive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，就是你的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Drive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3466635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05834E62-E224-466D-AE8A-FCFBF9DCB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88" y="2585968"/>
            <a:ext cx="11174845" cy="2168773"/>
          </a:xfrm>
          <a:prstGeom prst="rect">
            <a:avLst/>
          </a:prstGeom>
        </p:spPr>
      </p:pic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8B990407-9846-4D95-A5A7-A6855F3E5C0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5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xmlns="" id="{9BDB33F8-8286-4ADB-B75B-A336D8CB84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連上自己的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Drive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我們來試試剛開始可能有點可怕的終端機。">
            <a:extLst>
              <a:ext uri="{FF2B5EF4-FFF2-40B4-BE49-F238E27FC236}">
                <a16:creationId xmlns:a16="http://schemas.microsoft.com/office/drawing/2014/main" xmlns="" id="{65A28BA9-4864-42F3-AE21-AFD49AAD36F1}"/>
              </a:ext>
            </a:extLst>
          </p:cNvPr>
          <p:cNvSpPr/>
          <p:nvPr/>
        </p:nvSpPr>
        <p:spPr>
          <a:xfrm>
            <a:off x="2285533" y="1816916"/>
            <a:ext cx="8159943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pPr hangingPunct="0"/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方法二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: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「純手動」下指令連上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Google Drive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。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xmlns="" id="{E9CABC6E-E338-4B37-A86D-5DD2B00D9A49}"/>
              </a:ext>
            </a:extLst>
          </p:cNvPr>
          <p:cNvGrpSpPr/>
          <p:nvPr/>
        </p:nvGrpSpPr>
        <p:grpSpPr>
          <a:xfrm>
            <a:off x="1217483" y="4840201"/>
            <a:ext cx="1852288" cy="1025750"/>
            <a:chOff x="457198" y="3945894"/>
            <a:chExt cx="1852288" cy="1025750"/>
          </a:xfrm>
        </p:grpSpPr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71CBAE9D-4ED8-45A0-A89F-DC2B84E0A61F}"/>
                </a:ext>
              </a:extLst>
            </p:cNvPr>
            <p:cNvSpPr/>
            <p:nvPr/>
          </p:nvSpPr>
          <p:spPr>
            <a:xfrm rot="492101">
              <a:off x="1008218" y="3945894"/>
              <a:ext cx="447619" cy="1005218"/>
            </a:xfrm>
            <a:prstGeom prst="triangle">
              <a:avLst>
                <a:gd name="adj" fmla="val 0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語音泡泡: 圓角矩形 14">
              <a:extLst>
                <a:ext uri="{FF2B5EF4-FFF2-40B4-BE49-F238E27FC236}">
                  <a16:creationId xmlns:a16="http://schemas.microsoft.com/office/drawing/2014/main" xmlns="" id="{76322D79-EDED-441F-9FA8-F97E83CA8237}"/>
                </a:ext>
              </a:extLst>
            </p:cNvPr>
            <p:cNvSpPr/>
            <p:nvPr/>
          </p:nvSpPr>
          <p:spPr>
            <a:xfrm>
              <a:off x="457198" y="4464833"/>
              <a:ext cx="1852288" cy="506811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連上磁碟機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  <p:pic>
        <p:nvPicPr>
          <p:cNvPr id="16" name="內容版面配置區 12">
            <a:extLst>
              <a:ext uri="{FF2B5EF4-FFF2-40B4-BE49-F238E27FC236}">
                <a16:creationId xmlns:a16="http://schemas.microsoft.com/office/drawing/2014/main" xmlns="" id="{F7879CBF-BA48-4AFD-A472-C8200D069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710" y="4223632"/>
            <a:ext cx="1372831" cy="2105570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062323BF-2507-4C20-8DF7-8B01ABDA8BA1}"/>
              </a:ext>
            </a:extLst>
          </p:cNvPr>
          <p:cNvGrpSpPr/>
          <p:nvPr/>
        </p:nvGrpSpPr>
        <p:grpSpPr>
          <a:xfrm>
            <a:off x="6712991" y="3900342"/>
            <a:ext cx="3901478" cy="1826141"/>
            <a:chOff x="6303880" y="3920778"/>
            <a:chExt cx="3901478" cy="1826141"/>
          </a:xfrm>
        </p:grpSpPr>
        <p:sp>
          <p:nvSpPr>
            <p:cNvPr id="17" name="泡泡引言框">
              <a:extLst>
                <a:ext uri="{FF2B5EF4-FFF2-40B4-BE49-F238E27FC236}">
                  <a16:creationId xmlns:a16="http://schemas.microsoft.com/office/drawing/2014/main" xmlns="" id="{9925326B-50AF-43BB-B508-273EC73AF77E}"/>
                </a:ext>
              </a:extLst>
            </p:cNvPr>
            <p:cNvSpPr/>
            <p:nvPr/>
          </p:nvSpPr>
          <p:spPr>
            <a:xfrm>
              <a:off x="6303880" y="3920778"/>
              <a:ext cx="3901478" cy="1826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4" y="0"/>
                  </a:moveTo>
                  <a:cubicBezTo>
                    <a:pt x="584" y="0"/>
                    <a:pt x="0" y="2183"/>
                    <a:pt x="0" y="4873"/>
                  </a:cubicBezTo>
                  <a:lnTo>
                    <a:pt x="0" y="16732"/>
                  </a:lnTo>
                  <a:cubicBezTo>
                    <a:pt x="0" y="19422"/>
                    <a:pt x="584" y="21600"/>
                    <a:pt x="1304" y="21600"/>
                  </a:cubicBezTo>
                  <a:lnTo>
                    <a:pt x="18934" y="21600"/>
                  </a:lnTo>
                  <a:cubicBezTo>
                    <a:pt x="19495" y="21600"/>
                    <a:pt x="19970" y="20268"/>
                    <a:pt x="20154" y="18409"/>
                  </a:cubicBezTo>
                  <a:lnTo>
                    <a:pt x="21600" y="18590"/>
                  </a:lnTo>
                  <a:lnTo>
                    <a:pt x="20235" y="16862"/>
                  </a:lnTo>
                  <a:cubicBezTo>
                    <a:pt x="20235" y="16818"/>
                    <a:pt x="20238" y="16777"/>
                    <a:pt x="20238" y="16732"/>
                  </a:cubicBezTo>
                  <a:lnTo>
                    <a:pt x="20238" y="4873"/>
                  </a:lnTo>
                  <a:cubicBezTo>
                    <a:pt x="20238" y="2183"/>
                    <a:pt x="19654" y="0"/>
                    <a:pt x="18934" y="0"/>
                  </a:cubicBezTo>
                  <a:lnTo>
                    <a:pt x="1304" y="0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7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endParaRPr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把 egg 這個串列裡的字串，用「連結字串」連結起來!">
              <a:extLst>
                <a:ext uri="{FF2B5EF4-FFF2-40B4-BE49-F238E27FC236}">
                  <a16:creationId xmlns:a16="http://schemas.microsoft.com/office/drawing/2014/main" xmlns="" id="{84B74E7E-3675-49F1-A5AC-4FF0E4336A3D}"/>
                </a:ext>
              </a:extLst>
            </p:cNvPr>
            <p:cNvSpPr txBox="1"/>
            <p:nvPr/>
          </p:nvSpPr>
          <p:spPr>
            <a:xfrm>
              <a:off x="6433782" y="4217906"/>
              <a:ext cx="3602584" cy="12105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你可以用一個帳號使用</a:t>
              </a:r>
              <a:r>
                <a:rPr lang="en-US" altLang="zh-TW" sz="240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Colab</a:t>
              </a: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，還可以連上另一個帳號的</a:t>
              </a:r>
              <a:r>
                <a: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Google Drive</a:t>
              </a: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endParaRPr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64762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xmlns="" id="{9BDB33F8-8286-4ADB-B75B-A336D8CB84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進入你的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xmlns="" id="{FA58A1EF-E0C7-4DB1-A119-AA53F415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我們來試試剛開始可能有點可怕的終端機。">
            <a:extLst>
              <a:ext uri="{FF2B5EF4-FFF2-40B4-BE49-F238E27FC236}">
                <a16:creationId xmlns:a16="http://schemas.microsoft.com/office/drawing/2014/main" xmlns="" id="{65A28BA9-4864-42F3-AE21-AFD49AAD36F1}"/>
              </a:ext>
            </a:extLst>
          </p:cNvPr>
          <p:cNvSpPr/>
          <p:nvPr/>
        </p:nvSpPr>
        <p:spPr>
          <a:xfrm>
            <a:off x="2285533" y="1816916"/>
            <a:ext cx="8095595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pPr hangingPunct="0"/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把很沒意義的預設檔名「</a:t>
            </a:r>
            <a:r>
              <a:rPr lang="en-US" altLang="zh-TW" sz="2800" b="1" kern="0" dirty="0" err="1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Untitled.ipynb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」換掉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!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8B990407-9846-4D95-A5A7-A6855F3E5C0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6</a:t>
            </a:fld>
            <a:endParaRPr kern="0" dirty="0">
              <a:cs typeface="Microsoft Sans Serif"/>
              <a:sym typeface="Microsoft Sans Serif"/>
            </a:endParaRPr>
          </a:p>
        </p:txBody>
      </p:sp>
      <p:pic>
        <p:nvPicPr>
          <p:cNvPr id="7" name="內容版面配置區 15">
            <a:extLst>
              <a:ext uri="{FF2B5EF4-FFF2-40B4-BE49-F238E27FC236}">
                <a16:creationId xmlns:a16="http://schemas.microsoft.com/office/drawing/2014/main" xmlns="" id="{D9882E81-6575-4923-93F7-AF1A561DAF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525" y="2397113"/>
            <a:ext cx="5613976" cy="3671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12762829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xmlns="" id="{760BD577-C694-4F40-AC77-170545F3D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72" y="2579283"/>
            <a:ext cx="11036254" cy="1713116"/>
          </a:xfrm>
          <a:prstGeom prst="rect">
            <a:avLst/>
          </a:prstGeom>
        </p:spPr>
      </p:pic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8B990407-9846-4D95-A5A7-A6855F3E5C0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7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xmlns="" id="{9BDB33F8-8286-4ADB-B75B-A336D8CB84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進入你的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</a:t>
            </a:r>
          </a:p>
        </p:txBody>
      </p:sp>
      <p:sp>
        <p:nvSpPr>
          <p:cNvPr id="8" name="我們來試試剛開始可能有點可怕的終端機。">
            <a:extLst>
              <a:ext uri="{FF2B5EF4-FFF2-40B4-BE49-F238E27FC236}">
                <a16:creationId xmlns:a16="http://schemas.microsoft.com/office/drawing/2014/main" xmlns="" id="{65A28BA9-4864-42F3-AE21-AFD49AAD36F1}"/>
              </a:ext>
            </a:extLst>
          </p:cNvPr>
          <p:cNvSpPr/>
          <p:nvPr/>
        </p:nvSpPr>
        <p:spPr>
          <a:xfrm>
            <a:off x="2285534" y="1816916"/>
            <a:ext cx="7620930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pPr hangingPunct="0"/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%cd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魔術指令，指定進入的資料夾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xmlns="" id="{BEED6D9D-B5FF-40A8-8070-7CB8AD8D29D0}"/>
              </a:ext>
            </a:extLst>
          </p:cNvPr>
          <p:cNvGrpSpPr/>
          <p:nvPr/>
        </p:nvGrpSpPr>
        <p:grpSpPr>
          <a:xfrm>
            <a:off x="6121298" y="2959414"/>
            <a:ext cx="5297908" cy="960723"/>
            <a:chOff x="1176924" y="3906634"/>
            <a:chExt cx="1880563" cy="960723"/>
          </a:xfrm>
        </p:grpSpPr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14A8B517-FE31-47FE-806A-ADF73DF9CFAA}"/>
                </a:ext>
              </a:extLst>
            </p:cNvPr>
            <p:cNvSpPr/>
            <p:nvPr/>
          </p:nvSpPr>
          <p:spPr>
            <a:xfrm rot="20178897">
              <a:off x="1176924" y="3906634"/>
              <a:ext cx="229594" cy="784112"/>
            </a:xfrm>
            <a:prstGeom prst="triangle">
              <a:avLst>
                <a:gd name="adj" fmla="val 22472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語音泡泡: 圓角矩形 11">
              <a:extLst>
                <a:ext uri="{FF2B5EF4-FFF2-40B4-BE49-F238E27FC236}">
                  <a16:creationId xmlns:a16="http://schemas.microsoft.com/office/drawing/2014/main" xmlns="" id="{C990EE2C-6FF8-4B5D-9AAF-62692E9F9BD8}"/>
                </a:ext>
              </a:extLst>
            </p:cNvPr>
            <p:cNvSpPr/>
            <p:nvPr/>
          </p:nvSpPr>
          <p:spPr>
            <a:xfrm>
              <a:off x="1205199" y="4360546"/>
              <a:ext cx="1852288" cy="506811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Microsoft Sans Serif"/>
                </a:rPr>
                <a:t>空格的意思，也可以改用引號括起來</a:t>
              </a:r>
            </a:p>
          </p:txBody>
        </p:sp>
      </p:grpSp>
      <p:sp>
        <p:nvSpPr>
          <p:cNvPr id="4" name="矩形: 圓角 3">
            <a:extLst>
              <a:ext uri="{FF2B5EF4-FFF2-40B4-BE49-F238E27FC236}">
                <a16:creationId xmlns:a16="http://schemas.microsoft.com/office/drawing/2014/main" xmlns="" id="{B91F4E86-5097-4FFA-BBFE-AE29F5C23A40}"/>
              </a:ext>
            </a:extLst>
          </p:cNvPr>
          <p:cNvSpPr/>
          <p:nvPr/>
        </p:nvSpPr>
        <p:spPr>
          <a:xfrm>
            <a:off x="5960705" y="2612635"/>
            <a:ext cx="209908" cy="631632"/>
          </a:xfrm>
          <a:prstGeom prst="round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xmlns="" id="{F630673A-F25B-49EA-BE67-218511196402}"/>
              </a:ext>
            </a:extLst>
          </p:cNvPr>
          <p:cNvGrpSpPr/>
          <p:nvPr/>
        </p:nvGrpSpPr>
        <p:grpSpPr>
          <a:xfrm>
            <a:off x="1622973" y="5375534"/>
            <a:ext cx="9643460" cy="687544"/>
            <a:chOff x="4930549" y="4507316"/>
            <a:chExt cx="6390163" cy="687544"/>
          </a:xfrm>
        </p:grpSpPr>
        <p:sp>
          <p:nvSpPr>
            <p:cNvPr id="16" name="泡泡引言框">
              <a:extLst>
                <a:ext uri="{FF2B5EF4-FFF2-40B4-BE49-F238E27FC236}">
                  <a16:creationId xmlns:a16="http://schemas.microsoft.com/office/drawing/2014/main" xmlns="" id="{6A21FE03-90E7-4460-888E-D0B2DFF8456A}"/>
                </a:ext>
              </a:extLst>
            </p:cNvPr>
            <p:cNvSpPr/>
            <p:nvPr/>
          </p:nvSpPr>
          <p:spPr>
            <a:xfrm>
              <a:off x="4930549" y="4507316"/>
              <a:ext cx="5429594" cy="687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4" y="0"/>
                  </a:moveTo>
                  <a:cubicBezTo>
                    <a:pt x="584" y="0"/>
                    <a:pt x="0" y="2183"/>
                    <a:pt x="0" y="4873"/>
                  </a:cubicBezTo>
                  <a:lnTo>
                    <a:pt x="0" y="16732"/>
                  </a:lnTo>
                  <a:cubicBezTo>
                    <a:pt x="0" y="19422"/>
                    <a:pt x="584" y="21600"/>
                    <a:pt x="1304" y="21600"/>
                  </a:cubicBezTo>
                  <a:lnTo>
                    <a:pt x="18934" y="21600"/>
                  </a:lnTo>
                  <a:cubicBezTo>
                    <a:pt x="19495" y="21600"/>
                    <a:pt x="19970" y="20268"/>
                    <a:pt x="20154" y="18409"/>
                  </a:cubicBezTo>
                  <a:lnTo>
                    <a:pt x="21600" y="18590"/>
                  </a:lnTo>
                  <a:lnTo>
                    <a:pt x="20235" y="16862"/>
                  </a:lnTo>
                  <a:cubicBezTo>
                    <a:pt x="20235" y="16818"/>
                    <a:pt x="20238" y="16777"/>
                    <a:pt x="20238" y="16732"/>
                  </a:cubicBezTo>
                  <a:lnTo>
                    <a:pt x="20238" y="4873"/>
                  </a:lnTo>
                  <a:cubicBezTo>
                    <a:pt x="20238" y="2183"/>
                    <a:pt x="19654" y="0"/>
                    <a:pt x="18934" y="0"/>
                  </a:cubicBezTo>
                  <a:lnTo>
                    <a:pt x="1304" y="0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7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endParaRPr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把 egg 這個串列裡的字串，用「連結字串」連結起來!">
              <a:extLst>
                <a:ext uri="{FF2B5EF4-FFF2-40B4-BE49-F238E27FC236}">
                  <a16:creationId xmlns:a16="http://schemas.microsoft.com/office/drawing/2014/main" xmlns="" id="{94BE4B85-15BF-4926-8ADA-0408C6348CE6}"/>
                </a:ext>
              </a:extLst>
            </p:cNvPr>
            <p:cNvSpPr txBox="1"/>
            <p:nvPr/>
          </p:nvSpPr>
          <p:spPr>
            <a:xfrm>
              <a:off x="5092664" y="4606174"/>
              <a:ext cx="6228048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善用天下第一神鍵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itchFamily="34" charset="-120"/>
                  <a:ea typeface="微軟正黑體" pitchFamily="34" charset="-120"/>
                </a:rPr>
                <a:t>Tab</a:t>
              </a:r>
              <a:r>
                <a:rPr lang="en-US" altLang="zh-TW" sz="2400" b="1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鍵，幫你自動補齊一長串名稱</a:t>
              </a:r>
              <a:r>
                <a:rPr lang="en-US" altLang="zh-TW" sz="2400" b="1" dirty="0">
                  <a:latin typeface="微軟正黑體" pitchFamily="34" charset="-120"/>
                  <a:ea typeface="微軟正黑體" pitchFamily="34" charset="-120"/>
                </a:rPr>
                <a:t>!</a:t>
              </a:r>
              <a:endParaRPr sz="3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8" name="內容版面配置區 18">
            <a:extLst>
              <a:ext uri="{FF2B5EF4-FFF2-40B4-BE49-F238E27FC236}">
                <a16:creationId xmlns:a16="http://schemas.microsoft.com/office/drawing/2014/main" xmlns="" id="{9DBF3A74-A343-4D9F-9CC4-B54369876E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478" y="4921795"/>
            <a:ext cx="1260775" cy="1417672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xmlns="" id="{43670A55-AA6C-4BAE-8CD5-5F3F772EF8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37"/>
          <a:stretch/>
        </p:blipFill>
        <p:spPr>
          <a:xfrm>
            <a:off x="525134" y="4414585"/>
            <a:ext cx="11214757" cy="68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9688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8B990407-9846-4D95-A5A7-A6855F3E5C0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8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xmlns="" id="{9BDB33F8-8286-4ADB-B75B-A336D8CB84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安裝新的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</a:p>
        </p:txBody>
      </p:sp>
      <p:sp>
        <p:nvSpPr>
          <p:cNvPr id="8" name="我們來試試剛開始可能有點可怕的終端機。">
            <a:extLst>
              <a:ext uri="{FF2B5EF4-FFF2-40B4-BE49-F238E27FC236}">
                <a16:creationId xmlns:a16="http://schemas.microsoft.com/office/drawing/2014/main" xmlns="" id="{65A28BA9-4864-42F3-AE21-AFD49AAD36F1}"/>
              </a:ext>
            </a:extLst>
          </p:cNvPr>
          <p:cNvSpPr/>
          <p:nvPr/>
        </p:nvSpPr>
        <p:spPr>
          <a:xfrm>
            <a:off x="2285534" y="1816916"/>
            <a:ext cx="7620930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pPr hangingPunct="0"/>
            <a:r>
              <a:rPr lang="en-US" altLang="zh-TW" sz="2800" b="1" kern="0" dirty="0" err="1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Colab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每次離線後，需要重新安裝套件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0044E0DA-80DE-4E21-AD51-9AD4E6AE2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09" y="2768248"/>
            <a:ext cx="11590808" cy="712587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xmlns="" id="{25882908-9B0C-4068-A090-3E5D654777D4}"/>
              </a:ext>
            </a:extLst>
          </p:cNvPr>
          <p:cNvGrpSpPr/>
          <p:nvPr/>
        </p:nvGrpSpPr>
        <p:grpSpPr>
          <a:xfrm>
            <a:off x="844065" y="3529125"/>
            <a:ext cx="3485145" cy="1075011"/>
            <a:chOff x="522513" y="3923309"/>
            <a:chExt cx="3485145" cy="1075011"/>
          </a:xfrm>
        </p:grpSpPr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5D8313AC-FD92-43AD-89CE-0AA7DFA9A8D4}"/>
                </a:ext>
              </a:extLst>
            </p:cNvPr>
            <p:cNvSpPr/>
            <p:nvPr/>
          </p:nvSpPr>
          <p:spPr>
            <a:xfrm rot="492101">
              <a:off x="682112" y="3923309"/>
              <a:ext cx="447619" cy="1005218"/>
            </a:xfrm>
            <a:prstGeom prst="triangle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1" name="語音泡泡: 圓角矩形 10">
              <a:extLst>
                <a:ext uri="{FF2B5EF4-FFF2-40B4-BE49-F238E27FC236}">
                  <a16:creationId xmlns:a16="http://schemas.microsoft.com/office/drawing/2014/main" xmlns="" id="{FFF05A77-A81D-431D-851D-CDEF294932F0}"/>
                </a:ext>
              </a:extLst>
            </p:cNvPr>
            <p:cNvSpPr/>
            <p:nvPr/>
          </p:nvSpPr>
          <p:spPr>
            <a:xfrm>
              <a:off x="522513" y="4448504"/>
              <a:ext cx="3485145" cy="549816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驚嘆號 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執行系統指令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4B57714-C0FF-4014-AE4C-CF162E42671C}"/>
              </a:ext>
            </a:extLst>
          </p:cNvPr>
          <p:cNvSpPr/>
          <p:nvPr/>
        </p:nvSpPr>
        <p:spPr>
          <a:xfrm>
            <a:off x="6132513" y="4075862"/>
            <a:ext cx="5531643" cy="1716817"/>
          </a:xfrm>
          <a:prstGeom prst="rect">
            <a:avLst/>
          </a:prstGeom>
          <a:noFill/>
          <a:ln w="38100" cap="flat">
            <a:solidFill>
              <a:srgbClr val="FF8E7B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2" name="內容版面配置區 3">
            <a:extLst>
              <a:ext uri="{FF2B5EF4-FFF2-40B4-BE49-F238E27FC236}">
                <a16:creationId xmlns:a16="http://schemas.microsoft.com/office/drawing/2014/main" xmlns="" id="{39A58186-7CE9-46BC-B05F-D82EF7802B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980" y="4229191"/>
            <a:ext cx="951298" cy="141624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27376C7D-30FA-4318-B56E-F6C60AF951C0}"/>
              </a:ext>
            </a:extLst>
          </p:cNvPr>
          <p:cNvSpPr txBox="1"/>
          <p:nvPr/>
        </p:nvSpPr>
        <p:spPr>
          <a:xfrm>
            <a:off x="7389011" y="4377963"/>
            <a:ext cx="417341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本書大量使用</a:t>
            </a:r>
            <a:r>
              <a:rPr lang="en-US" altLang="zh-TW" sz="2400" b="1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Gradio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快速打造網頁應用程式的套件，要安裝的話就是這樣下指令。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95885020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xmlns="" id="{9BDB33F8-8286-4ADB-B75B-A336D8CB84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新增程式碼或文字（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Markdown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）儲存格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xmlns="" id="{FA58A1EF-E0C7-4DB1-A119-AA53F415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8B990407-9846-4D95-A5A7-A6855F3E5C0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9</a:t>
            </a:fld>
            <a:endParaRPr kern="0" dirty="0">
              <a:cs typeface="Microsoft Sans Serif"/>
              <a:sym typeface="Microsoft Sans Serif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xmlns="" id="{E04D805B-8AEE-4E9C-835B-A81B83DA0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16" y="2114947"/>
            <a:ext cx="2895995" cy="4162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xmlns="" id="{73427AF8-A39D-40DD-86AB-AB1131814589}"/>
              </a:ext>
            </a:extLst>
          </p:cNvPr>
          <p:cNvGrpSpPr/>
          <p:nvPr/>
        </p:nvGrpSpPr>
        <p:grpSpPr>
          <a:xfrm flipH="1">
            <a:off x="3941818" y="1825625"/>
            <a:ext cx="7342774" cy="2176403"/>
            <a:chOff x="4932108" y="4507316"/>
            <a:chExt cx="5429594" cy="687544"/>
          </a:xfrm>
        </p:grpSpPr>
        <p:sp>
          <p:nvSpPr>
            <p:cNvPr id="11" name="泡泡引言框">
              <a:extLst>
                <a:ext uri="{FF2B5EF4-FFF2-40B4-BE49-F238E27FC236}">
                  <a16:creationId xmlns:a16="http://schemas.microsoft.com/office/drawing/2014/main" xmlns="" id="{33E711DE-21D5-4F68-AFAD-0B33F7277209}"/>
                </a:ext>
              </a:extLst>
            </p:cNvPr>
            <p:cNvSpPr/>
            <p:nvPr/>
          </p:nvSpPr>
          <p:spPr>
            <a:xfrm>
              <a:off x="4932108" y="4507316"/>
              <a:ext cx="5429594" cy="687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4" y="0"/>
                  </a:moveTo>
                  <a:cubicBezTo>
                    <a:pt x="584" y="0"/>
                    <a:pt x="0" y="2183"/>
                    <a:pt x="0" y="4873"/>
                  </a:cubicBezTo>
                  <a:lnTo>
                    <a:pt x="0" y="16732"/>
                  </a:lnTo>
                  <a:cubicBezTo>
                    <a:pt x="0" y="19422"/>
                    <a:pt x="584" y="21600"/>
                    <a:pt x="1304" y="21600"/>
                  </a:cubicBezTo>
                  <a:lnTo>
                    <a:pt x="18934" y="21600"/>
                  </a:lnTo>
                  <a:cubicBezTo>
                    <a:pt x="19495" y="21600"/>
                    <a:pt x="19970" y="20268"/>
                    <a:pt x="20154" y="18409"/>
                  </a:cubicBezTo>
                  <a:lnTo>
                    <a:pt x="21600" y="18590"/>
                  </a:lnTo>
                  <a:lnTo>
                    <a:pt x="20235" y="16862"/>
                  </a:lnTo>
                  <a:cubicBezTo>
                    <a:pt x="20235" y="16818"/>
                    <a:pt x="20238" y="16777"/>
                    <a:pt x="20238" y="16732"/>
                  </a:cubicBezTo>
                  <a:lnTo>
                    <a:pt x="20238" y="4873"/>
                  </a:lnTo>
                  <a:cubicBezTo>
                    <a:pt x="20238" y="2183"/>
                    <a:pt x="19654" y="0"/>
                    <a:pt x="18934" y="0"/>
                  </a:cubicBezTo>
                  <a:lnTo>
                    <a:pt x="1304" y="0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7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endParaRPr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把 egg 這個串列裡的字串，用「連結字串」連結起來!">
              <a:extLst>
                <a:ext uri="{FF2B5EF4-FFF2-40B4-BE49-F238E27FC236}">
                  <a16:creationId xmlns:a16="http://schemas.microsoft.com/office/drawing/2014/main" xmlns="" id="{7C45D7B8-3126-41F3-BD11-B7DD93CAF880}"/>
                </a:ext>
              </a:extLst>
            </p:cNvPr>
            <p:cNvSpPr txBox="1"/>
            <p:nvPr/>
          </p:nvSpPr>
          <p:spPr>
            <a:xfrm>
              <a:off x="5153467" y="4552780"/>
              <a:ext cx="4604142" cy="5768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r>
                <a:rPr lang="zh-TW" altLang="en-US" sz="2800" b="1" dirty="0">
                  <a:latin typeface="微軟正黑體" pitchFamily="34" charset="-120"/>
                  <a:ea typeface="微軟正黑體" pitchFamily="34" charset="-120"/>
                </a:rPr>
                <a:t>就像</a:t>
              </a:r>
              <a:r>
                <a:rPr lang="en-US" altLang="zh-TW" sz="2800" b="1" dirty="0" err="1">
                  <a:solidFill>
                    <a:srgbClr val="0A6FB7"/>
                  </a:solidFill>
                  <a:latin typeface="微軟正黑體" pitchFamily="34" charset="-120"/>
                  <a:ea typeface="微軟正黑體" pitchFamily="34" charset="-120"/>
                </a:rPr>
                <a:t>Jupyter</a:t>
              </a:r>
              <a:r>
                <a:rPr lang="en-US" altLang="zh-TW" sz="2800" b="1" dirty="0">
                  <a:solidFill>
                    <a:srgbClr val="0A6FB7"/>
                  </a:solidFill>
                  <a:latin typeface="微軟正黑體" pitchFamily="34" charset="-120"/>
                  <a:ea typeface="微軟正黑體" pitchFamily="34" charset="-120"/>
                </a:rPr>
                <a:t> Notebook </a:t>
              </a:r>
              <a:r>
                <a:rPr lang="zh-TW" altLang="en-US" sz="2800" b="1" dirty="0">
                  <a:latin typeface="微軟正黑體" pitchFamily="34" charset="-120"/>
                  <a:ea typeface="微軟正黑體" pitchFamily="34" charset="-120"/>
                </a:rPr>
                <a:t>一樣，一個</a:t>
              </a:r>
              <a:r>
                <a:rPr lang="en-US" altLang="zh-TW" sz="2800" b="1" dirty="0" err="1">
                  <a:solidFill>
                    <a:srgbClr val="0A6FB7"/>
                  </a:solidFill>
                  <a:latin typeface="微軟正黑體" pitchFamily="34" charset="-120"/>
                  <a:ea typeface="微軟正黑體" pitchFamily="34" charset="-120"/>
                </a:rPr>
                <a:t>Colab</a:t>
              </a:r>
              <a:r>
                <a:rPr lang="en-US" altLang="zh-TW" sz="2800" b="1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zh-TW" altLang="en-US" sz="2800" b="1" dirty="0">
                  <a:latin typeface="微軟正黑體" pitchFamily="34" charset="-120"/>
                  <a:ea typeface="微軟正黑體" pitchFamily="34" charset="-120"/>
                </a:rPr>
                <a:t>的儲存格最自然的當然是寫程式碼，但我們也可以用</a:t>
              </a:r>
              <a:r>
                <a:rPr lang="en-US" altLang="zh-TW" sz="2800" b="1" dirty="0">
                  <a:solidFill>
                    <a:srgbClr val="0A6FB7"/>
                  </a:solidFill>
                  <a:latin typeface="微軟正黑體" pitchFamily="34" charset="-120"/>
                  <a:ea typeface="微軟正黑體" pitchFamily="34" charset="-120"/>
                </a:rPr>
                <a:t>Markdown </a:t>
              </a:r>
              <a:r>
                <a:rPr lang="zh-TW" altLang="en-US" sz="2800" b="1" dirty="0">
                  <a:latin typeface="微軟正黑體" pitchFamily="34" charset="-120"/>
                  <a:ea typeface="微軟正黑體" pitchFamily="34" charset="-120"/>
                </a:rPr>
                <a:t>語法做筆記，在</a:t>
              </a:r>
              <a:r>
                <a:rPr lang="en-US" altLang="zh-TW" sz="2800" b="1" dirty="0" err="1">
                  <a:latin typeface="微軟正黑體" pitchFamily="34" charset="-120"/>
                  <a:ea typeface="微軟正黑體" pitchFamily="34" charset="-120"/>
                </a:rPr>
                <a:t>Colab</a:t>
              </a:r>
              <a:r>
                <a:rPr lang="en-US" altLang="zh-TW" sz="2800" b="1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zh-TW" altLang="en-US" sz="2800" b="1" dirty="0">
                  <a:latin typeface="微軟正黑體" pitchFamily="34" charset="-120"/>
                  <a:ea typeface="微軟正黑體" pitchFamily="34" charset="-120"/>
                </a:rPr>
                <a:t>叫做</a:t>
              </a:r>
              <a:r>
                <a:rPr lang="zh-TW" altLang="en-US" sz="2800" b="1" dirty="0">
                  <a:solidFill>
                    <a:srgbClr val="0A6FB7"/>
                  </a:solidFill>
                  <a:latin typeface="微軟正黑體" pitchFamily="34" charset="-120"/>
                  <a:ea typeface="微軟正黑體" pitchFamily="34" charset="-120"/>
                </a:rPr>
                <a:t>「文字」儲存格。</a:t>
              </a:r>
              <a:endParaRPr sz="28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A579D748-0E9E-4450-BF9B-12722C21E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283" y="4540782"/>
            <a:ext cx="6999179" cy="13810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xmlns="" id="{AFCA6F36-91F9-4990-9D97-7F5CE9B3C25F}"/>
              </a:ext>
            </a:extLst>
          </p:cNvPr>
          <p:cNvSpPr/>
          <p:nvPr/>
        </p:nvSpPr>
        <p:spPr>
          <a:xfrm>
            <a:off x="7648038" y="4567366"/>
            <a:ext cx="1800761" cy="522129"/>
          </a:xfrm>
          <a:prstGeom prst="roundRect">
            <a:avLst/>
          </a:prstGeom>
          <a:solidFill>
            <a:srgbClr val="FF8E7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r>
              <a:rPr lang="en-US" altLang="zh-TW" sz="2400" b="1" dirty="0">
                <a:solidFill>
                  <a:srgbClr val="C00000"/>
                </a:solidFill>
              </a:rPr>
              <a:t>Markdown</a:t>
            </a:r>
            <a:endParaRPr kumimoji="0" lang="zh-TW" altLang="en-US" sz="24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xmlns="" id="{1F359F62-8E6D-44AC-BB19-F5ADF0F1B3A2}"/>
              </a:ext>
            </a:extLst>
          </p:cNvPr>
          <p:cNvSpPr/>
          <p:nvPr/>
        </p:nvSpPr>
        <p:spPr>
          <a:xfrm>
            <a:off x="10765536" y="5399699"/>
            <a:ext cx="1174683" cy="522129"/>
          </a:xfrm>
          <a:prstGeom prst="roundRect">
            <a:avLst/>
          </a:prstGeom>
          <a:solidFill>
            <a:srgbClr val="FF8E7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r>
              <a:rPr lang="zh-TW" altLang="en-US" sz="2400" b="1" dirty="0">
                <a:solidFill>
                  <a:srgbClr val="C00000"/>
                </a:solidFill>
              </a:rPr>
              <a:t>程式碼</a:t>
            </a:r>
            <a:endParaRPr kumimoji="0" lang="zh-TW" altLang="en-US" sz="24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xmlns="" id="{9744D221-82AB-4CD2-A245-1CEDAB0623CA}"/>
              </a:ext>
            </a:extLst>
          </p:cNvPr>
          <p:cNvSpPr/>
          <p:nvPr/>
        </p:nvSpPr>
        <p:spPr>
          <a:xfrm rot="10644359">
            <a:off x="7272613" y="4704488"/>
            <a:ext cx="330926" cy="285523"/>
          </a:xfrm>
          <a:prstGeom prst="rightArrow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xmlns="" id="{2AA61C5D-BD77-4F93-B8D9-EC6854A0C68B}"/>
              </a:ext>
            </a:extLst>
          </p:cNvPr>
          <p:cNvSpPr/>
          <p:nvPr/>
        </p:nvSpPr>
        <p:spPr>
          <a:xfrm rot="10644359">
            <a:off x="10368512" y="5529347"/>
            <a:ext cx="330926" cy="285523"/>
          </a:xfrm>
          <a:prstGeom prst="rightArrow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89742886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1_BasicWhite">
      <a:majorFont>
        <a:latin typeface="Microsoft Sans Serif"/>
        <a:ea typeface="Microsoft Sans Serif"/>
        <a:cs typeface="Microsoft Sans Serif"/>
      </a:majorFont>
      <a:minorFont>
        <a:latin typeface="Microsoft Sans Serif"/>
        <a:ea typeface="Microsoft Sans Serif"/>
        <a:cs typeface="Microsoft Sans Serif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1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icrosoft Sans Serif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372</Words>
  <Application>Microsoft Office PowerPoint</Application>
  <PresentationFormat>自訂</PresentationFormat>
  <Paragraphs>46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21_BasicWhite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禍害遺千年</dc:creator>
  <cp:lastModifiedBy>chwa</cp:lastModifiedBy>
  <cp:revision>50</cp:revision>
  <dcterms:created xsi:type="dcterms:W3CDTF">2020-07-01T18:22:10Z</dcterms:created>
  <dcterms:modified xsi:type="dcterms:W3CDTF">2022-10-11T04:13:00Z</dcterms:modified>
</cp:coreProperties>
</file>