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0"/>
  </p:notesMasterIdLst>
  <p:handoutMasterIdLst>
    <p:handoutMasterId r:id="rId21"/>
  </p:handoutMasterIdLst>
  <p:sldIdLst>
    <p:sldId id="258" r:id="rId2"/>
    <p:sldId id="269" r:id="rId3"/>
    <p:sldId id="257" r:id="rId4"/>
    <p:sldId id="280" r:id="rId5"/>
    <p:sldId id="270" r:id="rId6"/>
    <p:sldId id="281" r:id="rId7"/>
    <p:sldId id="271" r:id="rId8"/>
    <p:sldId id="272" r:id="rId9"/>
    <p:sldId id="273" r:id="rId10"/>
    <p:sldId id="282" r:id="rId11"/>
    <p:sldId id="274" r:id="rId12"/>
    <p:sldId id="283" r:id="rId13"/>
    <p:sldId id="275" r:id="rId14"/>
    <p:sldId id="276" r:id="rId15"/>
    <p:sldId id="277" r:id="rId16"/>
    <p:sldId id="278" r:id="rId17"/>
    <p:sldId id="284" r:id="rId18"/>
    <p:sldId id="268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FB7"/>
    <a:srgbClr val="FF8E7B"/>
    <a:srgbClr val="DAE3F3"/>
    <a:srgbClr val="577590"/>
    <a:srgbClr val="99DDC6"/>
    <a:srgbClr val="FFFBE9"/>
    <a:srgbClr val="498972"/>
    <a:srgbClr val="90BE6D"/>
    <a:srgbClr val="FFCB78"/>
    <a:srgbClr val="F37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-427" y="-67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="" xmlns:a16="http://schemas.microsoft.com/office/drawing/2014/main" id="{97CAAA1F-F4DD-450C-A923-AD6DF0E23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06472379-190A-4E66-869F-A7D16D9EED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E4686-08DE-4968-B5FE-398BCEB4809E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3A8B9A33-A1A5-4CBA-8DF3-8B2293EFB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26A726FF-1FF2-4B50-BF38-F93E8C17D6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EFB9-C49E-4A54-8B8A-B1A341A33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447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2B3D9-4AD9-428E-AB4A-5D696D3CAFA4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0A15D-B8E6-4875-B5DF-5CF5B4355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9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形狀">
            <a:extLst>
              <a:ext uri="{FF2B5EF4-FFF2-40B4-BE49-F238E27FC236}">
                <a16:creationId xmlns="" xmlns:a16="http://schemas.microsoft.com/office/drawing/2014/main" id="{91F63CD3-D26C-40D0-A908-E258A52DC904}"/>
              </a:ext>
            </a:extLst>
          </p:cNvPr>
          <p:cNvSpPr/>
          <p:nvPr userDrawn="1"/>
        </p:nvSpPr>
        <p:spPr>
          <a:xfrm>
            <a:off x="89404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2903960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="" xmlns:a16="http://schemas.microsoft.com/office/drawing/2014/main" id="{9311D026-6379-4932-929E-12636B522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969" y="323829"/>
            <a:ext cx="744854" cy="9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8440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小旅行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10" name="內容版面配置區 3">
            <a:extLst>
              <a:ext uri="{FF2B5EF4-FFF2-40B4-BE49-F238E27FC236}">
                <a16:creationId xmlns="" xmlns:a16="http://schemas.microsoft.com/office/drawing/2014/main" id="{55B106DF-4968-4D3A-9BD1-59AD811259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2" y="422031"/>
            <a:ext cx="670163" cy="8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0448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2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3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4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47" name="群組"/>
          <p:cNvGrpSpPr/>
          <p:nvPr userDrawn="1"/>
        </p:nvGrpSpPr>
        <p:grpSpPr>
          <a:xfrm>
            <a:off x="704170" y="512751"/>
            <a:ext cx="10920922" cy="719020"/>
            <a:chOff x="0" y="0"/>
            <a:chExt cx="21841841" cy="1438038"/>
          </a:xfrm>
        </p:grpSpPr>
        <p:sp>
          <p:nvSpPr>
            <p:cNvPr id="45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46" name="形狀"/>
            <p:cNvSpPr/>
            <p:nvPr userDrawn="1"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48" name="圓形"/>
          <p:cNvSpPr/>
          <p:nvPr/>
        </p:nvSpPr>
        <p:spPr>
          <a:xfrm>
            <a:off x="5283260" y="1771313"/>
            <a:ext cx="1762740" cy="1762740"/>
          </a:xfrm>
          <a:prstGeom prst="ellipse">
            <a:avLst/>
          </a:prstGeom>
          <a:solidFill>
            <a:srgbClr val="49897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9" name="影像"/>
          <p:cNvSpPr>
            <a:spLocks noGrp="1"/>
          </p:cNvSpPr>
          <p:nvPr>
            <p:ph type="pic" sz="quarter" idx="14"/>
          </p:nvPr>
        </p:nvSpPr>
        <p:spPr>
          <a:xfrm>
            <a:off x="5442350" y="1868893"/>
            <a:ext cx="1444561" cy="20112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50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5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chemeClr val="tx1">
                    <a:lumMod val="95000"/>
                    <a:lumOff val="5000"/>
                    <a:alpha val="77331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51" name="冒險01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</p:spTree>
    <p:extLst>
      <p:ext uri="{BB962C8B-B14F-4D97-AF65-F5344CB8AC3E}">
        <p14:creationId xmlns:p14="http://schemas.microsoft.com/office/powerpoint/2010/main" val="366696609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FFF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sp>
        <p:nvSpPr>
          <p:cNvPr id="13" name="影像">
            <a:extLst>
              <a:ext uri="{FF2B5EF4-FFF2-40B4-BE49-F238E27FC236}">
                <a16:creationId xmlns="" xmlns:a16="http://schemas.microsoft.com/office/drawing/2014/main" id="{3E54018C-0A09-5A47-AD47-C0D4DF8EC5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40174" y="1895094"/>
            <a:ext cx="1448792" cy="18627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20466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8E7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99DDC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BE9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sp>
        <p:nvSpPr>
          <p:cNvPr id="13" name="影像">
            <a:extLst>
              <a:ext uri="{FF2B5EF4-FFF2-40B4-BE49-F238E27FC236}">
                <a16:creationId xmlns="" xmlns:a16="http://schemas.microsoft.com/office/drawing/2014/main" id="{3E54018C-0A09-5A47-AD47-C0D4DF8EC5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40174" y="1895094"/>
            <a:ext cx="1448792" cy="18627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947349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pyter 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圓角矩形"/>
          <p:cNvSpPr/>
          <p:nvPr/>
        </p:nvSpPr>
        <p:spPr>
          <a:xfrm>
            <a:off x="228574" y="323849"/>
            <a:ext cx="11732842" cy="5638385"/>
          </a:xfrm>
          <a:prstGeom prst="roundRect">
            <a:avLst>
              <a:gd name="adj" fmla="val 310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1" name="形狀"/>
          <p:cNvSpPr/>
          <p:nvPr/>
        </p:nvSpPr>
        <p:spPr>
          <a:xfrm>
            <a:off x="228600" y="247650"/>
            <a:ext cx="11732816" cy="1100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" y="0"/>
                </a:moveTo>
                <a:cubicBezTo>
                  <a:pt x="362" y="0"/>
                  <a:pt x="272" y="1"/>
                  <a:pt x="212" y="269"/>
                </a:cubicBezTo>
                <a:cubicBezTo>
                  <a:pt x="125" y="605"/>
                  <a:pt x="57" y="1333"/>
                  <a:pt x="25" y="2258"/>
                </a:cubicBezTo>
                <a:cubicBezTo>
                  <a:pt x="0" y="2900"/>
                  <a:pt x="0" y="3862"/>
                  <a:pt x="0" y="546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466"/>
                </a:lnTo>
                <a:cubicBezTo>
                  <a:pt x="21600" y="3862"/>
                  <a:pt x="21600" y="2900"/>
                  <a:pt x="21575" y="2258"/>
                </a:cubicBezTo>
                <a:cubicBezTo>
                  <a:pt x="21543" y="1333"/>
                  <a:pt x="21475" y="605"/>
                  <a:pt x="21388" y="269"/>
                </a:cubicBezTo>
                <a:cubicBezTo>
                  <a:pt x="21328" y="1"/>
                  <a:pt x="21238" y="0"/>
                  <a:pt x="21087" y="0"/>
                </a:cubicBezTo>
                <a:lnTo>
                  <a:pt x="513" y="0"/>
                </a:lnTo>
                <a:close/>
              </a:path>
            </a:pathLst>
          </a:custGeom>
          <a:solidFill>
            <a:srgbClr val="DEDED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2" name="矩形"/>
          <p:cNvSpPr/>
          <p:nvPr userDrawn="1"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37" name="群組"/>
          <p:cNvGrpSpPr/>
          <p:nvPr/>
        </p:nvGrpSpPr>
        <p:grpSpPr>
          <a:xfrm>
            <a:off x="1783736" y="430098"/>
            <a:ext cx="9854284" cy="648793"/>
            <a:chOff x="0" y="0"/>
            <a:chExt cx="19708566" cy="1297585"/>
          </a:xfrm>
        </p:grpSpPr>
        <p:sp>
          <p:nvSpPr>
            <p:cNvPr id="135" name="圓角矩形"/>
            <p:cNvSpPr/>
            <p:nvPr/>
          </p:nvSpPr>
          <p:spPr>
            <a:xfrm>
              <a:off x="0" y="0"/>
              <a:ext cx="19708567" cy="1297586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36" name="形狀"/>
            <p:cNvSpPr/>
            <p:nvPr/>
          </p:nvSpPr>
          <p:spPr>
            <a:xfrm>
              <a:off x="342663" y="191611"/>
              <a:ext cx="857446" cy="96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90BE6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38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  <p:sp>
        <p:nvSpPr>
          <p:cNvPr id="140" name="圓形"/>
          <p:cNvSpPr/>
          <p:nvPr/>
        </p:nvSpPr>
        <p:spPr>
          <a:xfrm>
            <a:off x="632225" y="625787"/>
            <a:ext cx="257416" cy="257416"/>
          </a:xfrm>
          <a:prstGeom prst="ellipse">
            <a:avLst/>
          </a:prstGeom>
          <a:solidFill>
            <a:srgbClr val="EC6B5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1" name="圓形"/>
          <p:cNvSpPr/>
          <p:nvPr/>
        </p:nvSpPr>
        <p:spPr>
          <a:xfrm>
            <a:off x="971398" y="625787"/>
            <a:ext cx="257416" cy="257416"/>
          </a:xfrm>
          <a:prstGeom prst="ellipse">
            <a:avLst/>
          </a:prstGeom>
          <a:solidFill>
            <a:srgbClr val="F4C04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2" name="圓形"/>
          <p:cNvSpPr/>
          <p:nvPr/>
        </p:nvSpPr>
        <p:spPr>
          <a:xfrm>
            <a:off x="1310571" y="625787"/>
            <a:ext cx="257416" cy="257416"/>
          </a:xfrm>
          <a:prstGeom prst="ellipse">
            <a:avLst/>
          </a:prstGeom>
          <a:solidFill>
            <a:srgbClr val="62C75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" name="文字方塊 13">
            <a:extLst>
              <a:ext uri="{FF2B5EF4-FFF2-40B4-BE49-F238E27FC236}">
                <a16:creationId xmlns="" xmlns:a16="http://schemas.microsoft.com/office/drawing/2014/main" id="{3F15AC8C-F5FF-4A8C-A46F-EB209FC28F14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》I-3</a:t>
            </a:r>
          </a:p>
        </p:txBody>
      </p:sp>
    </p:spTree>
    <p:extLst>
      <p:ext uri="{BB962C8B-B14F-4D97-AF65-F5344CB8AC3E}">
        <p14:creationId xmlns:p14="http://schemas.microsoft.com/office/powerpoint/2010/main" val="79495964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78584" y="6387707"/>
            <a:ext cx="38472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>
                    <a:alpha val="88419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幻燈片標題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5238750" cy="71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3250" y="2124252"/>
            <a:ext cx="523875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E56F03F8-EE0A-4D75-8B5C-486733EB4EF6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》I-3</a:t>
            </a:r>
          </a:p>
        </p:txBody>
      </p:sp>
    </p:spTree>
    <p:extLst>
      <p:ext uri="{BB962C8B-B14F-4D97-AF65-F5344CB8AC3E}">
        <p14:creationId xmlns:p14="http://schemas.microsoft.com/office/powerpoint/2010/main" val="67043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1" r:id="rId2"/>
    <p:sldLayoutId id="2147483712" r:id="rId3"/>
    <p:sldLayoutId id="2147483695" r:id="rId4"/>
    <p:sldLayoutId id="2147483696" r:id="rId5"/>
    <p:sldLayoutId id="2147483698" r:id="rId6"/>
    <p:sldLayoutId id="2147483697" r:id="rId7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9pPr>
    </p:titleStyle>
    <p:bodyStyle>
      <a:lvl1pPr marL="304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1pPr>
      <a:lvl2pPr marL="609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2pPr>
      <a:lvl3pPr marL="914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3pPr>
      <a:lvl4pPr marL="1219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4pPr>
      <a:lvl5pPr marL="15240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5pPr>
      <a:lvl6pPr marL="1828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6pPr>
      <a:lvl7pPr marL="2133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7pPr>
      <a:lvl8pPr marL="2438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8pPr>
      <a:lvl9pPr marL="2743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9pPr>
    </p:bodyStyle>
    <p:otherStyle>
      <a:lvl1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naconda.com/products/individu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en/latest/miniconda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vidia.com.tw/Download/index.aspx?lang=tw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</a:t>
            </a:fld>
            <a:endParaRPr kern="0" dirty="0">
              <a:cs typeface="Microsoft Sans Serif"/>
              <a:sym typeface="Microsoft Sans Serif"/>
            </a:endParaRPr>
          </a:p>
        </p:txBody>
      </p:sp>
      <p:pic>
        <p:nvPicPr>
          <p:cNvPr id="158" name="影像" descr="影像"/>
          <p:cNvPicPr>
            <a:picLocks noGrp="1" noChangeAspect="1"/>
          </p:cNvPicPr>
          <p:nvPr>
            <p:ph type="pic" idx="14"/>
          </p:nvPr>
        </p:nvPicPr>
        <p:blipFill>
          <a:blip r:embed="rId2"/>
          <a:srcRect l="3" t="2" r="5" b="17208"/>
          <a:stretch>
            <a:fillRect/>
          </a:stretch>
        </p:blipFill>
        <p:spPr>
          <a:xfrm>
            <a:off x="5442407" y="1868945"/>
            <a:ext cx="1444427" cy="166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39" extrusionOk="0">
                <a:moveTo>
                  <a:pt x="4772" y="0"/>
                </a:moveTo>
                <a:cubicBezTo>
                  <a:pt x="3587" y="503"/>
                  <a:pt x="2474" y="1161"/>
                  <a:pt x="1481" y="1980"/>
                </a:cubicBezTo>
                <a:cubicBezTo>
                  <a:pt x="922" y="2441"/>
                  <a:pt x="437" y="2938"/>
                  <a:pt x="0" y="3454"/>
                </a:cubicBezTo>
                <a:lnTo>
                  <a:pt x="0" y="15881"/>
                </a:lnTo>
                <a:cubicBezTo>
                  <a:pt x="437" y="16397"/>
                  <a:pt x="922" y="16894"/>
                  <a:pt x="1481" y="17354"/>
                </a:cubicBezTo>
                <a:cubicBezTo>
                  <a:pt x="6628" y="21600"/>
                  <a:pt x="14972" y="21600"/>
                  <a:pt x="20119" y="17354"/>
                </a:cubicBezTo>
                <a:cubicBezTo>
                  <a:pt x="20678" y="16894"/>
                  <a:pt x="21163" y="16397"/>
                  <a:pt x="21600" y="15881"/>
                </a:cubicBezTo>
                <a:lnTo>
                  <a:pt x="21600" y="3454"/>
                </a:lnTo>
                <a:cubicBezTo>
                  <a:pt x="21163" y="2938"/>
                  <a:pt x="20678" y="2441"/>
                  <a:pt x="20119" y="1980"/>
                </a:cubicBezTo>
                <a:cubicBezTo>
                  <a:pt x="19126" y="1161"/>
                  <a:pt x="18013" y="503"/>
                  <a:pt x="16828" y="0"/>
                </a:cubicBezTo>
                <a:lnTo>
                  <a:pt x="4772" y="0"/>
                </a:lnTo>
                <a:close/>
              </a:path>
            </a:pathLst>
          </a:custGeom>
        </p:spPr>
      </p:pic>
      <p:sp>
        <p:nvSpPr>
          <p:cNvPr id="159" name="安裝 Anaconda"/>
          <p:cNvSpPr txBox="1">
            <a:spLocks noGrp="1"/>
          </p:cNvSpPr>
          <p:nvPr>
            <p:ph type="body" idx="15"/>
          </p:nvPr>
        </p:nvSpPr>
        <p:spPr>
          <a:xfrm>
            <a:off x="979948" y="4111191"/>
            <a:ext cx="10369364" cy="1678408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Anaconda </a:t>
            </a:r>
            <a:r>
              <a:rPr lang="zh-TW" altLang="en-US" dirty="0"/>
              <a:t>在自己電腦打造深度學習環境</a:t>
            </a:r>
            <a:endParaRPr lang="en-US" altLang="zh-TW" dirty="0"/>
          </a:p>
        </p:txBody>
      </p:sp>
      <p:sp>
        <p:nvSpPr>
          <p:cNvPr id="160" name="冒險01"/>
          <p:cNvSpPr txBox="1">
            <a:spLocks noGrp="1"/>
          </p:cNvSpPr>
          <p:nvPr>
            <p:ph type="body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/>
          <a:lstStyle/>
          <a:p>
            <a:r>
              <a:t>冒險</a:t>
            </a:r>
            <a:r>
              <a:rPr lang="en-US" altLang="zh-TW" dirty="0"/>
              <a:t>3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幻燈片編號">
            <a:extLst>
              <a:ext uri="{FF2B5EF4-FFF2-40B4-BE49-F238E27FC236}">
                <a16:creationId xmlns="" xmlns:a16="http://schemas.microsoft.com/office/drawing/2014/main" id="{9846B10D-764B-4581-BBE5-35249AD9F54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10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22A841D-D345-43B6-B14A-31A4850EB0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建一個深度學習虛擬環境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806B425E-EEAC-4529-A418-43A0D4CA6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我們來試試剛開始可能有點可怕的終端機。">
            <a:extLst>
              <a:ext uri="{FF2B5EF4-FFF2-40B4-BE49-F238E27FC236}">
                <a16:creationId xmlns="" xmlns:a16="http://schemas.microsoft.com/office/drawing/2014/main" id="{8976294C-A110-430B-A9D9-A940C65FAA16}"/>
              </a:ext>
            </a:extLst>
          </p:cNvPr>
          <p:cNvSpPr/>
          <p:nvPr/>
        </p:nvSpPr>
        <p:spPr>
          <a:xfrm>
            <a:off x="3140527" y="1825625"/>
            <a:ext cx="591094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建立虛擬環境的注意說明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0" name="內容版面配置區 37">
            <a:extLst>
              <a:ext uri="{FF2B5EF4-FFF2-40B4-BE49-F238E27FC236}">
                <a16:creationId xmlns="" xmlns:a16="http://schemas.microsoft.com/office/drawing/2014/main" id="{C268DDD1-F788-4B95-8843-3DC895D35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88" y="2887296"/>
            <a:ext cx="2755155" cy="3319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4" name="泡泡引言框">
            <a:extLst>
              <a:ext uri="{FF2B5EF4-FFF2-40B4-BE49-F238E27FC236}">
                <a16:creationId xmlns="" xmlns:a16="http://schemas.microsoft.com/office/drawing/2014/main" id="{3ECB98F4-FA18-4133-B659-72CA9EAEFC16}"/>
              </a:ext>
            </a:extLst>
          </p:cNvPr>
          <p:cNvSpPr/>
          <p:nvPr/>
        </p:nvSpPr>
        <p:spPr>
          <a:xfrm flipH="1">
            <a:off x="3347357" y="2514600"/>
            <a:ext cx="8006442" cy="3515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4" y="0"/>
                </a:moveTo>
                <a:cubicBezTo>
                  <a:pt x="584" y="0"/>
                  <a:pt x="0" y="2183"/>
                  <a:pt x="0" y="4873"/>
                </a:cubicBezTo>
                <a:lnTo>
                  <a:pt x="0" y="16732"/>
                </a:lnTo>
                <a:cubicBezTo>
                  <a:pt x="0" y="19422"/>
                  <a:pt x="584" y="21600"/>
                  <a:pt x="1304" y="21600"/>
                </a:cubicBezTo>
                <a:lnTo>
                  <a:pt x="18934" y="21600"/>
                </a:lnTo>
                <a:cubicBezTo>
                  <a:pt x="19495" y="21600"/>
                  <a:pt x="19970" y="20268"/>
                  <a:pt x="20154" y="18409"/>
                </a:cubicBezTo>
                <a:lnTo>
                  <a:pt x="21600" y="18590"/>
                </a:lnTo>
                <a:lnTo>
                  <a:pt x="20235" y="16862"/>
                </a:lnTo>
                <a:cubicBezTo>
                  <a:pt x="20235" y="16818"/>
                  <a:pt x="20238" y="16777"/>
                  <a:pt x="20238" y="16732"/>
                </a:cubicBezTo>
                <a:lnTo>
                  <a:pt x="20238" y="4873"/>
                </a:lnTo>
                <a:cubicBezTo>
                  <a:pt x="20238" y="2183"/>
                  <a:pt x="19654" y="0"/>
                  <a:pt x="18934" y="0"/>
                </a:cubicBezTo>
                <a:lnTo>
                  <a:pt x="1304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7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把 egg 這個串列裡的字串，用「連結字串」連結起來!">
            <a:extLst>
              <a:ext uri="{FF2B5EF4-FFF2-40B4-BE49-F238E27FC236}">
                <a16:creationId xmlns="" xmlns:a16="http://schemas.microsoft.com/office/drawing/2014/main" id="{65E9A46E-7F54-49F1-BD46-E0E14FD889D0}"/>
              </a:ext>
            </a:extLst>
          </p:cNvPr>
          <p:cNvSpPr txBox="1"/>
          <p:nvPr/>
        </p:nvSpPr>
        <p:spPr>
          <a:xfrm>
            <a:off x="4065814" y="2775855"/>
            <a:ext cx="7130835" cy="3118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首先，</a:t>
            </a:r>
            <a:r>
              <a:rPr lang="zh-TW" altLang="en-US" sz="2800" b="1" dirty="0">
                <a:solidFill>
                  <a:srgbClr val="FF8E7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最後加上</a:t>
            </a:r>
            <a:r>
              <a:rPr lang="en-US" altLang="zh-TW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r>
              <a:rPr lang="zh-TW" altLang="en-US" sz="2800" b="1" dirty="0">
                <a:solidFill>
                  <a:srgbClr val="FF8E7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是要把標準套件全裝進去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，很多高手不建議這樣！因為會讓整個系統太肥，有許多你不需要的套件。但這對初學者比較友善，所以我們建議這樣。如果你是發現某個套件沒裝不會驚慌失措的，還有像 </a:t>
            </a:r>
            <a:r>
              <a:rPr lang="en-US" altLang="zh-TW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M1 </a:t>
            </a:r>
            <a:r>
              <a:rPr lang="zh-TW" altLang="en-US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系的 </a:t>
            </a:r>
            <a:r>
              <a:rPr lang="en-US" altLang="zh-TW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Mac </a:t>
            </a:r>
            <a:r>
              <a:rPr lang="zh-TW" altLang="en-US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 </a:t>
            </a:r>
            <a:r>
              <a:rPr lang="en-US" altLang="zh-TW" sz="2800" b="1" dirty="0" err="1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minicoda</a:t>
            </a:r>
            <a:r>
              <a:rPr lang="en-US" altLang="zh-TW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的，請把最後的</a:t>
            </a:r>
            <a:r>
              <a:rPr lang="en-US" altLang="zh-TW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 </a:t>
            </a:r>
            <a:r>
              <a:rPr lang="zh-TW" altLang="en-US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拿掉。</a:t>
            </a:r>
            <a:endParaRPr sz="2800" b="1" dirty="0">
              <a:solidFill>
                <a:srgbClr val="0A6FB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87153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幻燈片編號">
            <a:extLst>
              <a:ext uri="{FF2B5EF4-FFF2-40B4-BE49-F238E27FC236}">
                <a16:creationId xmlns="" xmlns:a16="http://schemas.microsoft.com/office/drawing/2014/main" id="{9846B10D-764B-4581-BBE5-35249AD9F54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11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22A841D-D345-43B6-B14A-31A4850EB0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進入和退出我們的虛擬環境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3410CA97-C2FC-4CD8-A6D5-0E3AEEDAC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我們來試試剛開始可能有點可怕的終端機。">
            <a:extLst>
              <a:ext uri="{FF2B5EF4-FFF2-40B4-BE49-F238E27FC236}">
                <a16:creationId xmlns="" xmlns:a16="http://schemas.microsoft.com/office/drawing/2014/main" id="{D577FE32-9B1A-4EF0-B2E6-F7D4EAE26826}"/>
              </a:ext>
            </a:extLst>
          </p:cNvPr>
          <p:cNvSpPr/>
          <p:nvPr/>
        </p:nvSpPr>
        <p:spPr>
          <a:xfrm>
            <a:off x="2634339" y="1825625"/>
            <a:ext cx="7666107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進入虛擬境用 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activate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，退出用 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deactivate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7" name="內容版面配置區 40">
            <a:extLst>
              <a:ext uri="{FF2B5EF4-FFF2-40B4-BE49-F238E27FC236}">
                <a16:creationId xmlns="" xmlns:a16="http://schemas.microsoft.com/office/drawing/2014/main" id="{168847CB-6604-4424-BC81-0D7553C64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99" y="2505948"/>
            <a:ext cx="7704802" cy="3462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05176430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幻燈片編號">
            <a:extLst>
              <a:ext uri="{FF2B5EF4-FFF2-40B4-BE49-F238E27FC236}">
                <a16:creationId xmlns="" xmlns:a16="http://schemas.microsoft.com/office/drawing/2014/main" id="{9846B10D-764B-4581-BBE5-35249AD9F54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071494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12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22A841D-D345-43B6-B14A-31A4850EB0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進入和退出我們的虛擬環境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3410CA97-C2FC-4CD8-A6D5-0E3AEEDAC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我們來試試剛開始可能有點可怕的終端機。">
            <a:extLst>
              <a:ext uri="{FF2B5EF4-FFF2-40B4-BE49-F238E27FC236}">
                <a16:creationId xmlns="" xmlns:a16="http://schemas.microsoft.com/office/drawing/2014/main" id="{D577FE32-9B1A-4EF0-B2E6-F7D4EAE26826}"/>
              </a:ext>
            </a:extLst>
          </p:cNvPr>
          <p:cNvSpPr/>
          <p:nvPr/>
        </p:nvSpPr>
        <p:spPr>
          <a:xfrm>
            <a:off x="3935185" y="1825625"/>
            <a:ext cx="4397830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進入剛剛建好的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tf2py38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8" name="內容版面配置區 43">
            <a:extLst>
              <a:ext uri="{FF2B5EF4-FFF2-40B4-BE49-F238E27FC236}">
                <a16:creationId xmlns="" xmlns:a16="http://schemas.microsoft.com/office/drawing/2014/main" id="{8CC555B8-2512-40F9-9A4B-1824CEA49F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62" y="3000009"/>
            <a:ext cx="7753978" cy="1091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2" name="泡泡引言框">
            <a:extLst>
              <a:ext uri="{FF2B5EF4-FFF2-40B4-BE49-F238E27FC236}">
                <a16:creationId xmlns="" xmlns:a16="http://schemas.microsoft.com/office/drawing/2014/main" id="{4E4A1480-5FC6-4B67-83A2-2E66EBCEA049}"/>
              </a:ext>
            </a:extLst>
          </p:cNvPr>
          <p:cNvSpPr/>
          <p:nvPr/>
        </p:nvSpPr>
        <p:spPr>
          <a:xfrm flipH="1">
            <a:off x="3216725" y="4501227"/>
            <a:ext cx="8006442" cy="1212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4" y="0"/>
                </a:moveTo>
                <a:cubicBezTo>
                  <a:pt x="584" y="0"/>
                  <a:pt x="0" y="2183"/>
                  <a:pt x="0" y="4873"/>
                </a:cubicBezTo>
                <a:lnTo>
                  <a:pt x="0" y="16732"/>
                </a:lnTo>
                <a:cubicBezTo>
                  <a:pt x="0" y="19422"/>
                  <a:pt x="584" y="21600"/>
                  <a:pt x="1304" y="21600"/>
                </a:cubicBezTo>
                <a:lnTo>
                  <a:pt x="18934" y="21600"/>
                </a:lnTo>
                <a:cubicBezTo>
                  <a:pt x="19495" y="21600"/>
                  <a:pt x="19970" y="20268"/>
                  <a:pt x="20154" y="18409"/>
                </a:cubicBezTo>
                <a:lnTo>
                  <a:pt x="21600" y="18590"/>
                </a:lnTo>
                <a:lnTo>
                  <a:pt x="20235" y="16862"/>
                </a:lnTo>
                <a:cubicBezTo>
                  <a:pt x="20235" y="16818"/>
                  <a:pt x="20238" y="16777"/>
                  <a:pt x="20238" y="16732"/>
                </a:cubicBezTo>
                <a:lnTo>
                  <a:pt x="20238" y="4873"/>
                </a:lnTo>
                <a:cubicBezTo>
                  <a:pt x="20238" y="2183"/>
                  <a:pt x="19654" y="0"/>
                  <a:pt x="18934" y="0"/>
                </a:cubicBezTo>
                <a:lnTo>
                  <a:pt x="1304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7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把 egg 這個串列裡的字串，用「連結字串」連結起來!">
            <a:extLst>
              <a:ext uri="{FF2B5EF4-FFF2-40B4-BE49-F238E27FC236}">
                <a16:creationId xmlns="" xmlns:a16="http://schemas.microsoft.com/office/drawing/2014/main" id="{BE996FA9-BF77-439C-8AAC-1CC1DCA8119A}"/>
              </a:ext>
            </a:extLst>
          </p:cNvPr>
          <p:cNvSpPr txBox="1"/>
          <p:nvPr/>
        </p:nvSpPr>
        <p:spPr>
          <a:xfrm>
            <a:off x="3939990" y="4592821"/>
            <a:ext cx="7130835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退出回到原來預設環境中時，當然不用再打環境的名稱，只要用 </a:t>
            </a:r>
            <a:r>
              <a:rPr lang="en-US" altLang="zh-TW" sz="2800" b="1" dirty="0" err="1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deactivate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</a:t>
            </a:r>
            <a:endParaRPr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內容版面配置區 46">
            <a:extLst>
              <a:ext uri="{FF2B5EF4-FFF2-40B4-BE49-F238E27FC236}">
                <a16:creationId xmlns="" xmlns:a16="http://schemas.microsoft.com/office/drawing/2014/main" id="{323DB90A-E1E9-4B9C-9FCF-4456AF0656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46" y="4264502"/>
            <a:ext cx="1397197" cy="1942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6" name="幻燈片編號">
            <a:extLst>
              <a:ext uri="{FF2B5EF4-FFF2-40B4-BE49-F238E27FC236}">
                <a16:creationId xmlns="" xmlns:a16="http://schemas.microsoft.com/office/drawing/2014/main" id="{225C211D-22D4-41E0-8335-B0C9C92BF12A}"/>
              </a:ext>
            </a:extLst>
          </p:cNvPr>
          <p:cNvSpPr txBox="1">
            <a:spLocks/>
          </p:cNvSpPr>
          <p:nvPr/>
        </p:nvSpPr>
        <p:spPr>
          <a:xfrm>
            <a:off x="11664156" y="6387706"/>
            <a:ext cx="41357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>
              <a:defRPr lang="zh-TW"/>
            </a:defPPr>
            <a:lvl1pPr marL="0" algn="ctr" defTabSz="292100" rtl="0" eaLnBrk="1" latinLnBrk="0" hangingPunct="1">
              <a:lnSpc>
                <a:spcPct val="100000"/>
              </a:lnSpc>
              <a:spcBef>
                <a:spcPts val="0"/>
              </a:spcBef>
              <a:defRPr sz="1800" b="1" i="0" kern="1200">
                <a:solidFill>
                  <a:srgbClr val="FFFFFF">
                    <a:alpha val="88419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fld id="{86CB4B4D-7CA3-9044-876B-883B54F8677D}" type="slidenum">
              <a:rPr lang="en-US" altLang="zh-TW" kern="0" smtClean="0">
                <a:cs typeface="Microsoft Sans Serif"/>
                <a:sym typeface="Microsoft Sans Serif"/>
              </a:rPr>
              <a:pPr hangingPunct="0"/>
              <a:t>12</a:t>
            </a:fld>
            <a:endParaRPr lang="zh-TW" altLang="en-US" kern="0" dirty="0"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09771389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幻燈片編號">
            <a:extLst>
              <a:ext uri="{FF2B5EF4-FFF2-40B4-BE49-F238E27FC236}">
                <a16:creationId xmlns="" xmlns:a16="http://schemas.microsoft.com/office/drawing/2014/main" id="{9846B10D-764B-4581-BBE5-35249AD9F54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13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22A841D-D345-43B6-B14A-31A4850EB0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08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Windows/Linux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篇）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73AA15F4-8D37-4549-BD33-668424E05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49">
            <a:extLst>
              <a:ext uri="{FF2B5EF4-FFF2-40B4-BE49-F238E27FC236}">
                <a16:creationId xmlns="" xmlns:a16="http://schemas.microsoft.com/office/drawing/2014/main" id="{803FEA47-7AFC-4430-BD8A-9CF1A239D4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7668"/>
            <a:ext cx="6117771" cy="861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pic>
        <p:nvPicPr>
          <p:cNvPr id="7" name="內容版面配置區 52">
            <a:extLst>
              <a:ext uri="{FF2B5EF4-FFF2-40B4-BE49-F238E27FC236}">
                <a16:creationId xmlns="" xmlns:a16="http://schemas.microsoft.com/office/drawing/2014/main" id="{FB618706-2518-454E-BF19-B0C5324D57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60081"/>
            <a:ext cx="6090578" cy="861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8" name="我們來試試剛開始可能有點可怕的終端機。">
            <a:extLst>
              <a:ext uri="{FF2B5EF4-FFF2-40B4-BE49-F238E27FC236}">
                <a16:creationId xmlns="" xmlns:a16="http://schemas.microsoft.com/office/drawing/2014/main" id="{594D0C21-155E-4622-816E-238D5A26AC67}"/>
              </a:ext>
            </a:extLst>
          </p:cNvPr>
          <p:cNvSpPr/>
          <p:nvPr/>
        </p:nvSpPr>
        <p:spPr>
          <a:xfrm>
            <a:off x="2294162" y="1792519"/>
            <a:ext cx="8346943" cy="545649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安裝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Google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推出的深度學習框架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—TensorFlow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B88E3B26-96A1-46ED-BB3A-94A7A1EE537A}"/>
              </a:ext>
            </a:extLst>
          </p:cNvPr>
          <p:cNvSpPr txBox="1"/>
          <p:nvPr/>
        </p:nvSpPr>
        <p:spPr>
          <a:xfrm>
            <a:off x="1454531" y="3269066"/>
            <a:ext cx="9908568" cy="807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defTabSz="2438338" hangingPunct="0">
              <a:lnSpc>
                <a:spcPts val="1000"/>
              </a:lnSpc>
              <a:spcBef>
                <a:spcPts val="4500"/>
              </a:spcBef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電腦有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Nvidia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，並指定要安裝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 2.6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的版本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D342ECEF-E597-4BDC-9684-A83CE6B57D50}"/>
              </a:ext>
            </a:extLst>
          </p:cNvPr>
          <p:cNvSpPr txBox="1"/>
          <p:nvPr/>
        </p:nvSpPr>
        <p:spPr>
          <a:xfrm>
            <a:off x="1454531" y="4974771"/>
            <a:ext cx="9908568" cy="10490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defTabSz="2438338" hangingPunct="0">
              <a:spcBef>
                <a:spcPts val="4500"/>
              </a:spcBef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電腦沒有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，就是打入這一行指令。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15178713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幻燈片編號">
            <a:extLst>
              <a:ext uri="{FF2B5EF4-FFF2-40B4-BE49-F238E27FC236}">
                <a16:creationId xmlns="" xmlns:a16="http://schemas.microsoft.com/office/drawing/2014/main" id="{9846B10D-764B-4581-BBE5-35249AD9F54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14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22A841D-D345-43B6-B14A-31A4850EB0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09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的準備工作（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M1 Mac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篇）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EAFD5B57-2F52-4B83-865C-F6DB21156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我們來試試剛開始可能有點可怕的終端機。">
            <a:extLst>
              <a:ext uri="{FF2B5EF4-FFF2-40B4-BE49-F238E27FC236}">
                <a16:creationId xmlns="" xmlns:a16="http://schemas.microsoft.com/office/drawing/2014/main" id="{EBD3D123-1BD7-4812-8481-8C8BB7322326}"/>
              </a:ext>
            </a:extLst>
          </p:cNvPr>
          <p:cNvSpPr/>
          <p:nvPr/>
        </p:nvSpPr>
        <p:spPr>
          <a:xfrm>
            <a:off x="2294163" y="1792519"/>
            <a:ext cx="7603674" cy="545649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任何版本的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MAC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，都可以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GPU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加速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!</a:t>
            </a:r>
          </a:p>
        </p:txBody>
      </p:sp>
      <p:pic>
        <p:nvPicPr>
          <p:cNvPr id="7" name="內容版面配置區 55">
            <a:extLst>
              <a:ext uri="{FF2B5EF4-FFF2-40B4-BE49-F238E27FC236}">
                <a16:creationId xmlns="" xmlns:a16="http://schemas.microsoft.com/office/drawing/2014/main" id="{140D1595-A5DE-4DDE-8CEA-B4E9E43709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779" y="2491345"/>
            <a:ext cx="8133468" cy="152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8" name="泡泡引言框">
            <a:extLst>
              <a:ext uri="{FF2B5EF4-FFF2-40B4-BE49-F238E27FC236}">
                <a16:creationId xmlns="" xmlns:a16="http://schemas.microsoft.com/office/drawing/2014/main" id="{C1BAE1A3-F32E-4327-8E64-2CD81F3D2023}"/>
              </a:ext>
            </a:extLst>
          </p:cNvPr>
          <p:cNvSpPr/>
          <p:nvPr/>
        </p:nvSpPr>
        <p:spPr>
          <a:xfrm flipH="1">
            <a:off x="2938051" y="4235533"/>
            <a:ext cx="8006442" cy="1902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4" y="0"/>
                </a:moveTo>
                <a:cubicBezTo>
                  <a:pt x="584" y="0"/>
                  <a:pt x="0" y="2183"/>
                  <a:pt x="0" y="4873"/>
                </a:cubicBezTo>
                <a:lnTo>
                  <a:pt x="0" y="16732"/>
                </a:lnTo>
                <a:cubicBezTo>
                  <a:pt x="0" y="19422"/>
                  <a:pt x="584" y="21600"/>
                  <a:pt x="1304" y="21600"/>
                </a:cubicBezTo>
                <a:lnTo>
                  <a:pt x="18934" y="21600"/>
                </a:lnTo>
                <a:cubicBezTo>
                  <a:pt x="19495" y="21600"/>
                  <a:pt x="19970" y="20268"/>
                  <a:pt x="20154" y="18409"/>
                </a:cubicBezTo>
                <a:lnTo>
                  <a:pt x="21600" y="18590"/>
                </a:lnTo>
                <a:lnTo>
                  <a:pt x="20235" y="16862"/>
                </a:lnTo>
                <a:cubicBezTo>
                  <a:pt x="20235" y="16818"/>
                  <a:pt x="20238" y="16777"/>
                  <a:pt x="20238" y="16732"/>
                </a:cubicBezTo>
                <a:lnTo>
                  <a:pt x="20238" y="4873"/>
                </a:lnTo>
                <a:cubicBezTo>
                  <a:pt x="20238" y="2183"/>
                  <a:pt x="19654" y="0"/>
                  <a:pt x="18934" y="0"/>
                </a:cubicBezTo>
                <a:lnTo>
                  <a:pt x="1304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7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把 egg 這個串列裡的字串，用「連結字串」連結起來!">
            <a:extLst>
              <a:ext uri="{FF2B5EF4-FFF2-40B4-BE49-F238E27FC236}">
                <a16:creationId xmlns="" xmlns:a16="http://schemas.microsoft.com/office/drawing/2014/main" id="{5504779B-73AD-482E-ABD1-68B1CAFC7E2C}"/>
              </a:ext>
            </a:extLst>
          </p:cNvPr>
          <p:cNvSpPr txBox="1"/>
          <p:nvPr/>
        </p:nvSpPr>
        <p:spPr>
          <a:xfrm>
            <a:off x="3722276" y="4247608"/>
            <a:ext cx="7130835" cy="182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altLang="zh-TW" sz="2800" b="1" dirty="0">
                <a:solidFill>
                  <a:srgbClr val="FF8E7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M1 </a:t>
            </a:r>
            <a:r>
              <a:rPr lang="zh-TW" altLang="en-US" sz="2800" b="1" dirty="0">
                <a:solidFill>
                  <a:srgbClr val="FF8E7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系列晶片的</a:t>
            </a:r>
            <a:r>
              <a:rPr lang="en-US" altLang="zh-TW" sz="2800" b="1" dirty="0">
                <a:solidFill>
                  <a:srgbClr val="FF8E7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Mac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，要先安裝專用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套件，叫做</a:t>
            </a:r>
            <a:r>
              <a:rPr lang="en-US" altLang="zh-TW" sz="2800" b="1" dirty="0" err="1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-deps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另外，</a:t>
            </a:r>
            <a:r>
              <a:rPr lang="en-US" altLang="zh-TW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-c apple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意思是不要用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預設版本，而是到某個第三方提供的頻道安裝。</a:t>
            </a:r>
            <a:endParaRPr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內容版面配置區 46">
            <a:extLst>
              <a:ext uri="{FF2B5EF4-FFF2-40B4-BE49-F238E27FC236}">
                <a16:creationId xmlns="" xmlns:a16="http://schemas.microsoft.com/office/drawing/2014/main" id="{AD75637E-DFE6-48C8-A77D-98E99B53FB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46" y="4264502"/>
            <a:ext cx="1397197" cy="1942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287030116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幻燈片編號">
            <a:extLst>
              <a:ext uri="{FF2B5EF4-FFF2-40B4-BE49-F238E27FC236}">
                <a16:creationId xmlns="" xmlns:a16="http://schemas.microsoft.com/office/drawing/2014/main" id="{9846B10D-764B-4581-BBE5-35249AD9F54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15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22A841D-D345-43B6-B14A-31A4850EB0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篇）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C72FCAE-C878-43C3-8AAB-A219B3054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我們來試試剛開始可能有點可怕的終端機。">
            <a:extLst>
              <a:ext uri="{FF2B5EF4-FFF2-40B4-BE49-F238E27FC236}">
                <a16:creationId xmlns="" xmlns:a16="http://schemas.microsoft.com/office/drawing/2014/main" id="{CA575C5A-42DD-4AC5-8BBE-523086AE0D92}"/>
              </a:ext>
            </a:extLst>
          </p:cNvPr>
          <p:cNvSpPr/>
          <p:nvPr/>
        </p:nvSpPr>
        <p:spPr>
          <a:xfrm>
            <a:off x="2294163" y="1792519"/>
            <a:ext cx="7603674" cy="545649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Intel Mac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安裝式對系統版本會誤認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7" name="內容版面配置區 58">
            <a:extLst>
              <a:ext uri="{FF2B5EF4-FFF2-40B4-BE49-F238E27FC236}">
                <a16:creationId xmlns="" xmlns:a16="http://schemas.microsoft.com/office/drawing/2014/main" id="{0E791FBB-CE44-4C5C-9965-6CA0F6174B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25851"/>
            <a:ext cx="5679166" cy="80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pic>
        <p:nvPicPr>
          <p:cNvPr id="8" name="內容版面配置區 61">
            <a:extLst>
              <a:ext uri="{FF2B5EF4-FFF2-40B4-BE49-F238E27FC236}">
                <a16:creationId xmlns="" xmlns:a16="http://schemas.microsoft.com/office/drawing/2014/main" id="{08F96F8F-B906-4DA3-8434-283FC20AEA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10741"/>
            <a:ext cx="5684988" cy="941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6EAA8030-E685-445C-83B6-10022F5B9BB4}"/>
              </a:ext>
            </a:extLst>
          </p:cNvPr>
          <p:cNvSpPr txBox="1"/>
          <p:nvPr/>
        </p:nvSpPr>
        <p:spPr>
          <a:xfrm>
            <a:off x="1454531" y="3269066"/>
            <a:ext cx="9908568" cy="807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defTabSz="2438338" hangingPunct="0">
              <a:lnSpc>
                <a:spcPts val="1000"/>
              </a:lnSpc>
              <a:spcBef>
                <a:spcPts val="4500"/>
              </a:spcBef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Intel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版的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，可能要先在終端機中打入這一行。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7DA9FE60-AAAA-4374-8A3C-DAB03D49DDF8}"/>
              </a:ext>
            </a:extLst>
          </p:cNvPr>
          <p:cNvSpPr txBox="1"/>
          <p:nvPr/>
        </p:nvSpPr>
        <p:spPr>
          <a:xfrm>
            <a:off x="1454531" y="4768598"/>
            <a:ext cx="9908568" cy="14183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defTabSz="2438338" hangingPunct="0">
              <a:spcBef>
                <a:spcPts val="4500"/>
              </a:spcBef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 Mac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專用版！還要裝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Metal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，讓我們可以沒有用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Nvidia GPU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，照樣能開心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加速。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12340109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幻燈片編號">
            <a:extLst>
              <a:ext uri="{FF2B5EF4-FFF2-40B4-BE49-F238E27FC236}">
                <a16:creationId xmlns="" xmlns:a16="http://schemas.microsoft.com/office/drawing/2014/main" id="{9846B10D-764B-4581-BBE5-35249AD9F54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16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22A841D-D345-43B6-B14A-31A4850EB0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4DB13206-D212-4C20-84BC-40525DDA5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我們來試試剛開始可能有點可怕的終端機。">
            <a:extLst>
              <a:ext uri="{FF2B5EF4-FFF2-40B4-BE49-F238E27FC236}">
                <a16:creationId xmlns="" xmlns:a16="http://schemas.microsoft.com/office/drawing/2014/main" id="{6B460FEF-37B3-4272-A22D-1B85CBC6E015}"/>
              </a:ext>
            </a:extLst>
          </p:cNvPr>
          <p:cNvSpPr/>
          <p:nvPr/>
        </p:nvSpPr>
        <p:spPr>
          <a:xfrm>
            <a:off x="2294163" y="1792519"/>
            <a:ext cx="7603674" cy="545649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準備執行 </a:t>
            </a:r>
            <a:r>
              <a:rPr lang="en-US" altLang="zh-TW" sz="2800" b="1" kern="0" dirty="0" err="1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Jupyter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Notebook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B7856DF3-9BA5-42C6-BEEF-ABAA2683D8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2705"/>
            <a:ext cx="5368534" cy="755846"/>
          </a:xfrm>
          <a:prstGeom prst="rect">
            <a:avLst/>
          </a:prstGeom>
        </p:spPr>
      </p:pic>
      <p:pic>
        <p:nvPicPr>
          <p:cNvPr id="8" name="內容版面配置區 64">
            <a:extLst>
              <a:ext uri="{FF2B5EF4-FFF2-40B4-BE49-F238E27FC236}">
                <a16:creationId xmlns="" xmlns:a16="http://schemas.microsoft.com/office/drawing/2014/main" id="{09E8D767-208A-4049-BE2F-4BB1646B82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9833"/>
            <a:ext cx="5368541" cy="755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CA7ED434-3580-45D9-8EF4-6082E385DA40}"/>
              </a:ext>
            </a:extLst>
          </p:cNvPr>
          <p:cNvSpPr txBox="1"/>
          <p:nvPr/>
        </p:nvSpPr>
        <p:spPr>
          <a:xfrm>
            <a:off x="1454531" y="2898538"/>
            <a:ext cx="9908568" cy="14183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defTabSz="2438338" hangingPunct="0">
              <a:spcBef>
                <a:spcPts val="4500"/>
              </a:spcBef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M1 Mac</a:t>
            </a:r>
            <a:r>
              <a: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，而且照我們建議用</a:t>
            </a:r>
            <a:r>
              <a:rPr lang="en-US" altLang="zh-TW" sz="2400" b="1" dirty="0" err="1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Miniconda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，你預設環境還沒有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JupyterNotebook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，所以請先安裝 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BA91E65D-9D2D-42A4-9E19-0DFFFF3A4292}"/>
              </a:ext>
            </a:extLst>
          </p:cNvPr>
          <p:cNvSpPr txBox="1"/>
          <p:nvPr/>
        </p:nvSpPr>
        <p:spPr>
          <a:xfrm>
            <a:off x="1454531" y="4680620"/>
            <a:ext cx="9908568" cy="14183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defTabSz="2438338" hangingPunct="0">
              <a:spcBef>
                <a:spcPts val="4500"/>
              </a:spcBef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rPr>
              <a:t>不管用什麼系統都要安裝 </a:t>
            </a:r>
            <a:r>
              <a:rPr lang="en-US" altLang="zh-TW" sz="2400" b="1" dirty="0" err="1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nb_conda</a:t>
            </a:r>
            <a:r>
              <a: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，就是之後不管裝了多少個虛擬環境，每次都在預設環境執行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JupyterNotebook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都可以找到！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19017561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幻燈片編號">
            <a:extLst>
              <a:ext uri="{FF2B5EF4-FFF2-40B4-BE49-F238E27FC236}">
                <a16:creationId xmlns="" xmlns:a16="http://schemas.microsoft.com/office/drawing/2014/main" id="{9846B10D-764B-4581-BBE5-35249AD9F54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49853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17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22A841D-D345-43B6-B14A-31A4850EB0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4DB13206-D212-4C20-84BC-40525DDA5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我們來試試剛開始可能有點可怕的終端機。">
            <a:extLst>
              <a:ext uri="{FF2B5EF4-FFF2-40B4-BE49-F238E27FC236}">
                <a16:creationId xmlns="" xmlns:a16="http://schemas.microsoft.com/office/drawing/2014/main" id="{6B460FEF-37B3-4272-A22D-1B85CBC6E015}"/>
              </a:ext>
            </a:extLst>
          </p:cNvPr>
          <p:cNvSpPr/>
          <p:nvPr/>
        </p:nvSpPr>
        <p:spPr>
          <a:xfrm>
            <a:off x="2294163" y="1792519"/>
            <a:ext cx="7603674" cy="545649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打開</a:t>
            </a:r>
            <a:r>
              <a:rPr lang="en-US" altLang="zh-TW" sz="2800" b="1" kern="0" dirty="0" err="1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Jupyter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Notebook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9" name="內容版面配置區 69">
            <a:extLst>
              <a:ext uri="{FF2B5EF4-FFF2-40B4-BE49-F238E27FC236}">
                <a16:creationId xmlns="" xmlns:a16="http://schemas.microsoft.com/office/drawing/2014/main" id="{DEA38722-9BD5-4C43-9278-4298500CB9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3" y="2977010"/>
            <a:ext cx="5880663" cy="2150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pic>
        <p:nvPicPr>
          <p:cNvPr id="10" name="內容版面配置區 72">
            <a:extLst>
              <a:ext uri="{FF2B5EF4-FFF2-40B4-BE49-F238E27FC236}">
                <a16:creationId xmlns="" xmlns:a16="http://schemas.microsoft.com/office/drawing/2014/main" id="{1C8BD93A-5457-4190-BA04-52E2795A46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079" y="3709508"/>
            <a:ext cx="433286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1" name="語音泡泡: 圓角矩形 10">
            <a:extLst>
              <a:ext uri="{FF2B5EF4-FFF2-40B4-BE49-F238E27FC236}">
                <a16:creationId xmlns="" xmlns:a16="http://schemas.microsoft.com/office/drawing/2014/main" id="{846FCDED-5944-414D-9CA3-35199C8A3456}"/>
              </a:ext>
            </a:extLst>
          </p:cNvPr>
          <p:cNvSpPr/>
          <p:nvPr/>
        </p:nvSpPr>
        <p:spPr>
          <a:xfrm>
            <a:off x="467526" y="5637990"/>
            <a:ext cx="1271451" cy="515568"/>
          </a:xfrm>
          <a:prstGeom prst="wedgeRoundRectCallout">
            <a:avLst>
              <a:gd name="adj1" fmla="val 45463"/>
              <a:gd name="adj2" fmla="val 6216"/>
              <a:gd name="adj3" fmla="val 16667"/>
            </a:avLst>
          </a:prstGeom>
          <a:solidFill>
            <a:srgbClr val="99DDC6"/>
          </a:solidFill>
          <a:ln>
            <a:solidFill>
              <a:srgbClr val="577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步驟一</a:t>
            </a:r>
            <a:endParaRPr lang="en-US" altLang="zh-TW" sz="24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語音泡泡: 圓角矩形 11">
            <a:extLst>
              <a:ext uri="{FF2B5EF4-FFF2-40B4-BE49-F238E27FC236}">
                <a16:creationId xmlns="" xmlns:a16="http://schemas.microsoft.com/office/drawing/2014/main" id="{7DC79F24-87F1-4B80-B359-3C5CE99737EE}"/>
              </a:ext>
            </a:extLst>
          </p:cNvPr>
          <p:cNvSpPr/>
          <p:nvPr/>
        </p:nvSpPr>
        <p:spPr>
          <a:xfrm>
            <a:off x="7114051" y="5637990"/>
            <a:ext cx="1271451" cy="515568"/>
          </a:xfrm>
          <a:prstGeom prst="wedgeRoundRectCallout">
            <a:avLst>
              <a:gd name="adj1" fmla="val 45463"/>
              <a:gd name="adj2" fmla="val 6216"/>
              <a:gd name="adj3" fmla="val 16667"/>
            </a:avLst>
          </a:prstGeom>
          <a:solidFill>
            <a:srgbClr val="99DDC6"/>
          </a:solidFill>
          <a:ln>
            <a:solidFill>
              <a:srgbClr val="577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步驟二</a:t>
            </a:r>
            <a:endParaRPr lang="en-US" altLang="zh-TW" sz="24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="" xmlns:a16="http://schemas.microsoft.com/office/drawing/2014/main" id="{28A2641C-E781-4D0D-96A3-9992D0E52BD6}"/>
              </a:ext>
            </a:extLst>
          </p:cNvPr>
          <p:cNvGrpSpPr/>
          <p:nvPr/>
        </p:nvGrpSpPr>
        <p:grpSpPr>
          <a:xfrm>
            <a:off x="1779925" y="5341981"/>
            <a:ext cx="4931285" cy="864778"/>
            <a:chOff x="2416629" y="-2269671"/>
            <a:chExt cx="4931285" cy="1240971"/>
          </a:xfrm>
        </p:grpSpPr>
        <p:sp>
          <p:nvSpPr>
            <p:cNvPr id="3" name="矩形: 圓角 2">
              <a:extLst>
                <a:ext uri="{FF2B5EF4-FFF2-40B4-BE49-F238E27FC236}">
                  <a16:creationId xmlns="" xmlns:a16="http://schemas.microsoft.com/office/drawing/2014/main" id="{CFB78B0E-D8C0-47C7-900A-4E5E5DF8ADF8}"/>
                </a:ext>
              </a:extLst>
            </p:cNvPr>
            <p:cNvSpPr/>
            <p:nvPr/>
          </p:nvSpPr>
          <p:spPr>
            <a:xfrm>
              <a:off x="2416629" y="-2269671"/>
              <a:ext cx="4811725" cy="1240971"/>
            </a:xfrm>
            <a:prstGeom prst="roundRect">
              <a:avLst/>
            </a:prstGeom>
            <a:solidFill>
              <a:schemeClr val="bg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="" xmlns:a16="http://schemas.microsoft.com/office/drawing/2014/main" id="{2675FA11-0AED-47D0-B7FE-B4F8F989A26B}"/>
                </a:ext>
              </a:extLst>
            </p:cNvPr>
            <p:cNvSpPr txBox="1"/>
            <p:nvPr/>
          </p:nvSpPr>
          <p:spPr>
            <a:xfrm>
              <a:off x="2543633" y="-2069814"/>
              <a:ext cx="4804281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打入</a:t>
              </a:r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cd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，按一下空白鍵，然後用</a:t>
              </a:r>
            </a:p>
            <a:p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滑鼠把你的目標資料夾拖進終端機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="" xmlns:a16="http://schemas.microsoft.com/office/drawing/2014/main" id="{913E21D5-47B5-4878-B7D7-B0370FE8C99B}"/>
              </a:ext>
            </a:extLst>
          </p:cNvPr>
          <p:cNvGrpSpPr/>
          <p:nvPr/>
        </p:nvGrpSpPr>
        <p:grpSpPr>
          <a:xfrm>
            <a:off x="8434489" y="5341981"/>
            <a:ext cx="3577927" cy="864778"/>
            <a:chOff x="2416629" y="-2269671"/>
            <a:chExt cx="4811725" cy="1240971"/>
          </a:xfrm>
        </p:grpSpPr>
        <p:sp>
          <p:nvSpPr>
            <p:cNvPr id="17" name="矩形: 圓角 16">
              <a:extLst>
                <a:ext uri="{FF2B5EF4-FFF2-40B4-BE49-F238E27FC236}">
                  <a16:creationId xmlns="" xmlns:a16="http://schemas.microsoft.com/office/drawing/2014/main" id="{032D8749-0264-48F8-829E-CB433D77E6D4}"/>
                </a:ext>
              </a:extLst>
            </p:cNvPr>
            <p:cNvSpPr/>
            <p:nvPr/>
          </p:nvSpPr>
          <p:spPr>
            <a:xfrm>
              <a:off x="2416629" y="-2269671"/>
              <a:ext cx="4811725" cy="1240971"/>
            </a:xfrm>
            <a:prstGeom prst="roundRect">
              <a:avLst/>
            </a:prstGeom>
            <a:solidFill>
              <a:schemeClr val="bg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="" xmlns:a16="http://schemas.microsoft.com/office/drawing/2014/main" id="{F29E4500-AD19-41D7-AC6F-D0C8F70C2B4A}"/>
                </a:ext>
              </a:extLst>
            </p:cNvPr>
            <p:cNvSpPr txBox="1"/>
            <p:nvPr/>
          </p:nvSpPr>
          <p:spPr>
            <a:xfrm>
              <a:off x="2543633" y="-2252794"/>
              <a:ext cx="4567414" cy="1207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執行</a:t>
              </a:r>
              <a:r>
                <a:rPr lang="en-US" altLang="zh-TW" sz="2400" b="1" dirty="0" err="1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jupyter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notebook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，開始寫程式了！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196357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9CB4F019-90C6-4BCD-8063-72574E4C4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C3B003C0-9A24-4239-B92D-FEC6F13D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Tx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請在自己的電腦安裝好可以執行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的系統。注意！雖然我們採相對保守的方式（沒有硬是衝最新版），我們也預期大家應該可以順利安裝。但安裝上你可能還是會因為種種原因出現問題。試著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看看能不能找到解決的方法。最後不要忘了，其實我們還有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，所以一時沒有成功也不要緊，還是可以繼續我們即將正式展開的旅程！</a:t>
            </a:r>
          </a:p>
          <a:p>
            <a:pPr marL="514350" indent="-514350">
              <a:lnSpc>
                <a:spcPct val="160000"/>
              </a:lnSpc>
              <a:buAutoNum type="arabicPeriod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="" xmlns:a16="http://schemas.microsoft.com/office/drawing/2014/main" id="{8B12A5E8-C4F2-4B56-9D80-1A6248F59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06" y="5219540"/>
            <a:ext cx="907788" cy="987219"/>
          </a:xfrm>
          <a:prstGeom prst="rect">
            <a:avLst/>
          </a:prstGeom>
        </p:spPr>
      </p:pic>
      <p:sp>
        <p:nvSpPr>
          <p:cNvPr id="7" name="幻燈片編號">
            <a:extLst>
              <a:ext uri="{FF2B5EF4-FFF2-40B4-BE49-F238E27FC236}">
                <a16:creationId xmlns="" xmlns:a16="http://schemas.microsoft.com/office/drawing/2014/main" id="{9E8F7718-31C8-4ADA-B0AB-ADC66F40C9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18</a:t>
            </a:fld>
            <a:endParaRPr kern="0" dirty="0"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3847574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幻燈片編號">
            <a:extLst>
              <a:ext uri="{FF2B5EF4-FFF2-40B4-BE49-F238E27FC236}">
                <a16:creationId xmlns="" xmlns:a16="http://schemas.microsoft.com/office/drawing/2014/main" id="{9846B10D-764B-4581-BBE5-35249AD9F54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22A841D-D345-43B6-B14A-31A4850EB0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安裝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 M1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系列除外）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BA0FD53-C96C-4D61-AE04-1ADA74768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我們來試試剛開始可能有點可怕的終端機。">
            <a:extLst>
              <a:ext uri="{FF2B5EF4-FFF2-40B4-BE49-F238E27FC236}">
                <a16:creationId xmlns="" xmlns:a16="http://schemas.microsoft.com/office/drawing/2014/main" id="{F25A50A1-47E2-439B-A0FB-00372BB52F42}"/>
              </a:ext>
            </a:extLst>
          </p:cNvPr>
          <p:cNvSpPr/>
          <p:nvPr/>
        </p:nvSpPr>
        <p:spPr>
          <a:xfrm>
            <a:off x="2285534" y="1816916"/>
            <a:ext cx="7620930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pPr hangingPunct="0"/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到官網安裝個人版的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Anaconda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內容版面配置區 4">
            <a:extLst>
              <a:ext uri="{FF2B5EF4-FFF2-40B4-BE49-F238E27FC236}">
                <a16:creationId xmlns="" xmlns:a16="http://schemas.microsoft.com/office/drawing/2014/main" id="{C74E8A25-67A2-473F-AC93-E0EEB42FA0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324" y="2417505"/>
            <a:ext cx="6525991" cy="3434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670184C1-EB0E-41D2-B61B-9C2277DFE7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4265"/>
          <a:stretch/>
        </p:blipFill>
        <p:spPr>
          <a:xfrm>
            <a:off x="10042585" y="4372021"/>
            <a:ext cx="1470135" cy="1382749"/>
          </a:xfrm>
          <a:prstGeom prst="rect">
            <a:avLst/>
          </a:prstGeom>
        </p:spPr>
      </p:pic>
      <p:sp>
        <p:nvSpPr>
          <p:cNvPr id="9" name="https://www.anaconda.com/products/individual">
            <a:extLst>
              <a:ext uri="{FF2B5EF4-FFF2-40B4-BE49-F238E27FC236}">
                <a16:creationId xmlns="" xmlns:a16="http://schemas.microsoft.com/office/drawing/2014/main" id="{04303A47-FE39-4C29-B9BF-4537D46013A3}"/>
              </a:ext>
            </a:extLst>
          </p:cNvPr>
          <p:cNvSpPr txBox="1"/>
          <p:nvPr/>
        </p:nvSpPr>
        <p:spPr>
          <a:xfrm>
            <a:off x="854529" y="5806474"/>
            <a:ext cx="105156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sz="6500" b="1">
                <a:solidFill>
                  <a:srgbClr val="2680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algn="ctr" hangingPunct="0">
              <a:defRPr/>
            </a:pPr>
            <a:r>
              <a:rPr lang="en-US" altLang="zh-TW" sz="2800" dirty="0">
                <a:hlinkClick r:id="rId4"/>
              </a:rPr>
              <a:t>https://www.anaconda.com/products/individual</a:t>
            </a:r>
            <a:endParaRPr lang="zh-TW" altLang="en-US" sz="2800" dirty="0"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9218203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幻燈片編號">
            <a:extLst>
              <a:ext uri="{FF2B5EF4-FFF2-40B4-BE49-F238E27FC236}">
                <a16:creationId xmlns="" xmlns:a16="http://schemas.microsoft.com/office/drawing/2014/main" id="{9846B10D-764B-4581-BBE5-35249AD9F54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3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22A841D-D345-43B6-B14A-31A4850EB0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安裝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Miniconda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8DEE599F-CBE5-459F-B78F-2004ACC66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1" name="我們來試試剛開始可能有點可怕的終端機。">
            <a:extLst>
              <a:ext uri="{FF2B5EF4-FFF2-40B4-BE49-F238E27FC236}">
                <a16:creationId xmlns="" xmlns:a16="http://schemas.microsoft.com/office/drawing/2014/main" id="{0206EE41-4DCA-4183-9CE3-F48EDBD9839E}"/>
              </a:ext>
            </a:extLst>
          </p:cNvPr>
          <p:cNvSpPr/>
          <p:nvPr/>
        </p:nvSpPr>
        <p:spPr>
          <a:xfrm>
            <a:off x="2285533" y="1816916"/>
            <a:ext cx="8337643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pPr hangingPunct="0"/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安裝迷你版的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Anaconda</a:t>
            </a:r>
            <a:r>
              <a:rPr lang="zh-TW" altLang="en-US" sz="2800" b="1" kern="0" dirty="0" smtClean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，再安裝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自己需要的套件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2" name="內容版面配置區 7">
            <a:extLst>
              <a:ext uri="{FF2B5EF4-FFF2-40B4-BE49-F238E27FC236}">
                <a16:creationId xmlns="" xmlns:a16="http://schemas.microsoft.com/office/drawing/2014/main" id="{F2979647-078D-4E5F-9519-0F56C9A43C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77" y="2362866"/>
            <a:ext cx="7600926" cy="3392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3" name="https://www.anaconda.com/products/individual">
            <a:extLst>
              <a:ext uri="{FF2B5EF4-FFF2-40B4-BE49-F238E27FC236}">
                <a16:creationId xmlns="" xmlns:a16="http://schemas.microsoft.com/office/drawing/2014/main" id="{48100E16-5FD4-4F20-A110-0409797BD6D6}"/>
              </a:ext>
            </a:extLst>
          </p:cNvPr>
          <p:cNvSpPr txBox="1"/>
          <p:nvPr/>
        </p:nvSpPr>
        <p:spPr>
          <a:xfrm>
            <a:off x="854529" y="5806474"/>
            <a:ext cx="105156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sz="6500" b="1">
                <a:solidFill>
                  <a:srgbClr val="2680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algn="ctr" hangingPunct="0">
              <a:defRPr/>
            </a:pPr>
            <a:r>
              <a:rPr lang="en-US" altLang="zh-TW" sz="2800" dirty="0">
                <a:hlinkClick r:id="rId3"/>
              </a:rPr>
              <a:t>https://docs.conda.io/en/latest/miniconda.html</a:t>
            </a:r>
            <a:endParaRPr lang="zh-TW" altLang="en-US" sz="2800" dirty="0">
              <a:sym typeface="Microsoft Sans Serif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9FFA114D-D1C2-4C43-951B-9E10D8007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1583" y="4140325"/>
            <a:ext cx="1666149" cy="166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607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幻燈片編號">
            <a:extLst>
              <a:ext uri="{FF2B5EF4-FFF2-40B4-BE49-F238E27FC236}">
                <a16:creationId xmlns="" xmlns:a16="http://schemas.microsoft.com/office/drawing/2014/main" id="{9846B10D-764B-4581-BBE5-35249AD9F54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4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22A841D-D345-43B6-B14A-31A4850EB0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安裝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Miniconda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8DEE599F-CBE5-459F-B78F-2004ACC66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1" name="我們來試試剛開始可能有點可怕的終端機。">
            <a:extLst>
              <a:ext uri="{FF2B5EF4-FFF2-40B4-BE49-F238E27FC236}">
                <a16:creationId xmlns="" xmlns:a16="http://schemas.microsoft.com/office/drawing/2014/main" id="{0206EE41-4DCA-4183-9CE3-F48EDBD9839E}"/>
              </a:ext>
            </a:extLst>
          </p:cNvPr>
          <p:cNvSpPr/>
          <p:nvPr/>
        </p:nvSpPr>
        <p:spPr>
          <a:xfrm>
            <a:off x="2285533" y="1816916"/>
            <a:ext cx="7968809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pPr hangingPunct="0"/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打開終端機，進入已下載程式的資料夾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="" xmlns:a16="http://schemas.microsoft.com/office/drawing/2014/main" id="{AC6293AB-E155-4F10-873C-D900557BAC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99" y="2512054"/>
            <a:ext cx="6239101" cy="882336"/>
          </a:xfrm>
          <a:prstGeom prst="rect">
            <a:avLst/>
          </a:prstGeom>
        </p:spPr>
      </p:pic>
      <p:pic>
        <p:nvPicPr>
          <p:cNvPr id="10" name="內容版面配置區 19">
            <a:extLst>
              <a:ext uri="{FF2B5EF4-FFF2-40B4-BE49-F238E27FC236}">
                <a16:creationId xmlns="" xmlns:a16="http://schemas.microsoft.com/office/drawing/2014/main" id="{4BEE49D0-69DF-457D-90C7-150106D092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99" y="4496711"/>
            <a:ext cx="6239101" cy="88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82971F1B-8653-45E7-88B5-8FFEFEB49FA6}"/>
              </a:ext>
            </a:extLst>
          </p:cNvPr>
          <p:cNvSpPr txBox="1"/>
          <p:nvPr/>
        </p:nvSpPr>
        <p:spPr>
          <a:xfrm>
            <a:off x="1454531" y="2963854"/>
            <a:ext cx="9908568" cy="14183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defTabSz="2438338" hangingPunct="0">
              <a:spcBef>
                <a:spcPts val="4500"/>
              </a:spcBef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cd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，按一下空白鍵，找到包含安裝程式的資料夾，拖拉到終端機中，這個資料夾的路徑就會很神奇的出現了！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="" xmlns:a16="http://schemas.microsoft.com/office/drawing/2014/main" id="{8246BB35-DE2C-458E-899D-50A5717C4AA1}"/>
              </a:ext>
            </a:extLst>
          </p:cNvPr>
          <p:cNvSpPr txBox="1"/>
          <p:nvPr/>
        </p:nvSpPr>
        <p:spPr>
          <a:xfrm>
            <a:off x="1570646" y="4873145"/>
            <a:ext cx="9773855" cy="14183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defTabSz="2438338" hangingPunct="0">
              <a:spcBef>
                <a:spcPts val="4500"/>
              </a:spcBef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如果我們下載的檔案叫 </a:t>
            </a:r>
            <a:r>
              <a:rPr lang="en-US" altLang="zh-TW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Miniconda3-latest-MacOSX-arm64.sh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，請打入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以上指令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進行安裝。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8227817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幻燈片編號">
            <a:extLst>
              <a:ext uri="{FF2B5EF4-FFF2-40B4-BE49-F238E27FC236}">
                <a16:creationId xmlns="" xmlns:a16="http://schemas.microsoft.com/office/drawing/2014/main" id="{9846B10D-764B-4581-BBE5-35249AD9F54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5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22A841D-D345-43B6-B14A-31A4850EB0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更新你的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Nvidia GPU Driver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BCAEA84B-7950-4DC7-8E2A-0FFC588B5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我們來試試剛開始可能有點可怕的終端機。">
            <a:extLst>
              <a:ext uri="{FF2B5EF4-FFF2-40B4-BE49-F238E27FC236}">
                <a16:creationId xmlns="" xmlns:a16="http://schemas.microsoft.com/office/drawing/2014/main" id="{D3F9A282-BC32-4FF5-B727-F2F56C8FA1D2}"/>
              </a:ext>
            </a:extLst>
          </p:cNvPr>
          <p:cNvSpPr/>
          <p:nvPr/>
        </p:nvSpPr>
        <p:spPr>
          <a:xfrm>
            <a:off x="2285533" y="1816916"/>
            <a:ext cx="7968809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pPr hangingPunct="0"/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電腦有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Nvidia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的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GPU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，請去更新驅動程式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8" name="內容版面配置區 22">
            <a:extLst>
              <a:ext uri="{FF2B5EF4-FFF2-40B4-BE49-F238E27FC236}">
                <a16:creationId xmlns="" xmlns:a16="http://schemas.microsoft.com/office/drawing/2014/main" id="{5331A97E-689A-4A56-88EA-ED5AC2BC3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420" y="2592444"/>
            <a:ext cx="5822184" cy="3204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9" name="https://www.anaconda.com/products/individual">
            <a:extLst>
              <a:ext uri="{FF2B5EF4-FFF2-40B4-BE49-F238E27FC236}">
                <a16:creationId xmlns="" xmlns:a16="http://schemas.microsoft.com/office/drawing/2014/main" id="{318CADF3-E2E7-4A75-A0FC-A3E333246272}"/>
              </a:ext>
            </a:extLst>
          </p:cNvPr>
          <p:cNvSpPr txBox="1"/>
          <p:nvPr/>
        </p:nvSpPr>
        <p:spPr>
          <a:xfrm>
            <a:off x="854529" y="5837251"/>
            <a:ext cx="1051560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sz="6500" b="1">
                <a:solidFill>
                  <a:srgbClr val="2680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algn="ctr" hangingPunct="0">
              <a:defRPr/>
            </a:pPr>
            <a:r>
              <a:rPr lang="en-US" altLang="zh-TW" sz="2400" dirty="0">
                <a:hlinkClick r:id="rId3"/>
              </a:rPr>
              <a:t>https://www.nvidia.com.tw/Download/index.aspx?lang=tw</a:t>
            </a:r>
            <a:endParaRPr lang="zh-TW" altLang="en-US" sz="2400" dirty="0"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DA12C19D-5034-4BC2-9DF8-7C2C8CCEC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5297" y="4541138"/>
            <a:ext cx="1275809" cy="127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119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幻燈片編號">
            <a:extLst>
              <a:ext uri="{FF2B5EF4-FFF2-40B4-BE49-F238E27FC236}">
                <a16:creationId xmlns="" xmlns:a16="http://schemas.microsoft.com/office/drawing/2014/main" id="{9846B10D-764B-4581-BBE5-35249AD9F54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6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22A841D-D345-43B6-B14A-31A4850EB0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更新你的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Nvidia GPU Driver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BCAEA84B-7950-4DC7-8E2A-0FFC588B5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我們來試試剛開始可能有點可怕的終端機。">
            <a:extLst>
              <a:ext uri="{FF2B5EF4-FFF2-40B4-BE49-F238E27FC236}">
                <a16:creationId xmlns="" xmlns:a16="http://schemas.microsoft.com/office/drawing/2014/main" id="{D3F9A282-BC32-4FF5-B727-F2F56C8FA1D2}"/>
              </a:ext>
            </a:extLst>
          </p:cNvPr>
          <p:cNvSpPr/>
          <p:nvPr/>
        </p:nvSpPr>
        <p:spPr>
          <a:xfrm>
            <a:off x="2285533" y="1816916"/>
            <a:ext cx="7968809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到底要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Game Ready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還是 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Studio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的版本呢？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0" name="內容版面配置區 25">
            <a:extLst>
              <a:ext uri="{FF2B5EF4-FFF2-40B4-BE49-F238E27FC236}">
                <a16:creationId xmlns="" xmlns:a16="http://schemas.microsoft.com/office/drawing/2014/main" id="{1F8D80DD-271A-4A08-B01A-1EF0DA8F3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9" y="2806149"/>
            <a:ext cx="2185552" cy="3224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1" name="泡泡引言框">
            <a:extLst>
              <a:ext uri="{FF2B5EF4-FFF2-40B4-BE49-F238E27FC236}">
                <a16:creationId xmlns="" xmlns:a16="http://schemas.microsoft.com/office/drawing/2014/main" id="{B53AA27B-126A-4E34-A328-506497EFC8B5}"/>
              </a:ext>
            </a:extLst>
          </p:cNvPr>
          <p:cNvSpPr/>
          <p:nvPr/>
        </p:nvSpPr>
        <p:spPr>
          <a:xfrm flipH="1">
            <a:off x="3534892" y="2629707"/>
            <a:ext cx="7661757" cy="3400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4" y="0"/>
                </a:moveTo>
                <a:cubicBezTo>
                  <a:pt x="584" y="0"/>
                  <a:pt x="0" y="2183"/>
                  <a:pt x="0" y="4873"/>
                </a:cubicBezTo>
                <a:lnTo>
                  <a:pt x="0" y="16732"/>
                </a:lnTo>
                <a:cubicBezTo>
                  <a:pt x="0" y="19422"/>
                  <a:pt x="584" y="21600"/>
                  <a:pt x="1304" y="21600"/>
                </a:cubicBezTo>
                <a:lnTo>
                  <a:pt x="18934" y="21600"/>
                </a:lnTo>
                <a:cubicBezTo>
                  <a:pt x="19495" y="21600"/>
                  <a:pt x="19970" y="20268"/>
                  <a:pt x="20154" y="18409"/>
                </a:cubicBezTo>
                <a:lnTo>
                  <a:pt x="21600" y="18590"/>
                </a:lnTo>
                <a:lnTo>
                  <a:pt x="20235" y="16862"/>
                </a:lnTo>
                <a:cubicBezTo>
                  <a:pt x="20235" y="16818"/>
                  <a:pt x="20238" y="16777"/>
                  <a:pt x="20238" y="16732"/>
                </a:cubicBezTo>
                <a:lnTo>
                  <a:pt x="20238" y="4873"/>
                </a:lnTo>
                <a:cubicBezTo>
                  <a:pt x="20238" y="2183"/>
                  <a:pt x="19654" y="0"/>
                  <a:pt x="18934" y="0"/>
                </a:cubicBezTo>
                <a:lnTo>
                  <a:pt x="1304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7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把 egg 這個串列裡的字串，用「連結字串」連結起來!">
            <a:extLst>
              <a:ext uri="{FF2B5EF4-FFF2-40B4-BE49-F238E27FC236}">
                <a16:creationId xmlns="" xmlns:a16="http://schemas.microsoft.com/office/drawing/2014/main" id="{5554B16A-7BE3-4944-A6E8-2E58063AA896}"/>
              </a:ext>
            </a:extLst>
          </p:cNvPr>
          <p:cNvSpPr txBox="1"/>
          <p:nvPr/>
        </p:nvSpPr>
        <p:spPr>
          <a:xfrm>
            <a:off x="4381928" y="2991300"/>
            <a:ext cx="6814721" cy="2687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對於深度學習本身都沒差，但</a:t>
            </a:r>
            <a:r>
              <a:rPr lang="en-US" altLang="zh-TW" sz="2800" b="1" dirty="0">
                <a:solidFill>
                  <a:srgbClr val="FF8E7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 Ready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顯然是為了遊戲做了許多優化，比較常更新。</a:t>
            </a:r>
            <a:r>
              <a:rPr lang="en-US" altLang="zh-TW" sz="2800" b="1" dirty="0">
                <a:solidFill>
                  <a:srgbClr val="FF8E7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Studio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一般是為了影像、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繪圖等軟體優化，比較沒有那麼常更新，也許比較穩定。所以</a:t>
            </a:r>
            <a:r>
              <a:rPr lang="zh-TW" altLang="en-US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確定只是為了深度學習的機器，可以使用</a:t>
            </a:r>
            <a:r>
              <a:rPr lang="en-US" altLang="zh-TW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Studio</a:t>
            </a:r>
            <a:r>
              <a:rPr lang="zh-TW" altLang="en-US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的版本。</a:t>
            </a:r>
            <a:endParaRPr sz="2800" b="1" dirty="0">
              <a:solidFill>
                <a:srgbClr val="0A6FB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86887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幻燈片編號">
            <a:extLst>
              <a:ext uri="{FF2B5EF4-FFF2-40B4-BE49-F238E27FC236}">
                <a16:creationId xmlns="" xmlns:a16="http://schemas.microsoft.com/office/drawing/2014/main" id="{9846B10D-764B-4581-BBE5-35249AD9F54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7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22A841D-D345-43B6-B14A-31A4850EB0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58CFD1F-5015-43E5-920D-85B67ED02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28">
            <a:extLst>
              <a:ext uri="{FF2B5EF4-FFF2-40B4-BE49-F238E27FC236}">
                <a16:creationId xmlns="" xmlns:a16="http://schemas.microsoft.com/office/drawing/2014/main" id="{710FC516-CF27-4BF0-B197-6799045B7C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289" y="2633821"/>
            <a:ext cx="5045422" cy="3572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7" name="我們來試試剛開始可能有點可怕的終端機。">
            <a:extLst>
              <a:ext uri="{FF2B5EF4-FFF2-40B4-BE49-F238E27FC236}">
                <a16:creationId xmlns="" xmlns:a16="http://schemas.microsoft.com/office/drawing/2014/main" id="{EA3135BA-A0C5-4DAF-A534-91A5447D4002}"/>
              </a:ext>
            </a:extLst>
          </p:cNvPr>
          <p:cNvSpPr/>
          <p:nvPr/>
        </p:nvSpPr>
        <p:spPr>
          <a:xfrm>
            <a:off x="2285533" y="1816916"/>
            <a:ext cx="7968809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安裝套件的管理程式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: 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pip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與 </a:t>
            </a:r>
            <a:r>
              <a:rPr lang="en-US" altLang="zh-TW" sz="2800" b="1" kern="0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conda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1893679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幻燈片編號">
            <a:extLst>
              <a:ext uri="{FF2B5EF4-FFF2-40B4-BE49-F238E27FC236}">
                <a16:creationId xmlns="" xmlns:a16="http://schemas.microsoft.com/office/drawing/2014/main" id="{9846B10D-764B-4581-BBE5-35249AD9F54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8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22A841D-D345-43B6-B14A-31A4850EB0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打開終端機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D3C80F3B-64DB-4B0B-B754-B4F6ADE68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31">
            <a:extLst>
              <a:ext uri="{FF2B5EF4-FFF2-40B4-BE49-F238E27FC236}">
                <a16:creationId xmlns="" xmlns:a16="http://schemas.microsoft.com/office/drawing/2014/main" id="{6A6D86D2-CE91-4BCA-BB0B-8D4CB81306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92" y="2521145"/>
            <a:ext cx="4356625" cy="3664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7" name="我們來試試剛開始可能有點可怕的終端機。">
            <a:extLst>
              <a:ext uri="{FF2B5EF4-FFF2-40B4-BE49-F238E27FC236}">
                <a16:creationId xmlns="" xmlns:a16="http://schemas.microsoft.com/office/drawing/2014/main" id="{41FA6950-0110-404A-91C6-F4587D8784BF}"/>
              </a:ext>
            </a:extLst>
          </p:cNvPr>
          <p:cNvSpPr/>
          <p:nvPr/>
        </p:nvSpPr>
        <p:spPr>
          <a:xfrm>
            <a:off x="3755568" y="1816916"/>
            <a:ext cx="4751613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完全指令操作電腦介面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="" xmlns:a16="http://schemas.microsoft.com/office/drawing/2014/main" id="{0B1E5B2D-CD84-49B7-A7DD-1C51ECA31150}"/>
              </a:ext>
            </a:extLst>
          </p:cNvPr>
          <p:cNvSpPr txBox="1"/>
          <p:nvPr/>
        </p:nvSpPr>
        <p:spPr>
          <a:xfrm>
            <a:off x="6386051" y="2573396"/>
            <a:ext cx="6035714" cy="23647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defTabSz="2438338" hangingPunct="0">
              <a:spcBef>
                <a:spcPts val="4500"/>
              </a:spcBef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找到</a:t>
            </a:r>
            <a:r>
              <a:rPr lang="en-US" altLang="zh-TW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 (</a:t>
            </a:r>
            <a:r>
              <a:rPr lang="en-US" altLang="zh-TW" sz="2400" b="1" dirty="0" err="1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Powershell</a:t>
            </a:r>
            <a:r>
              <a:rPr lang="en-US" altLang="zh-TW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Prompt</a:t>
            </a:r>
          </a:p>
          <a:p>
            <a:pPr marL="457200" indent="-457200" defTabSz="2438338" hangingPunct="0">
              <a:spcBef>
                <a:spcPts val="4500"/>
              </a:spcBef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 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終端機</a:t>
            </a:r>
            <a:endParaRPr lang="zh-TW" altLang="en-US" sz="2400" b="1" dirty="0">
              <a:solidFill>
                <a:srgbClr val="0A6FB7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9606470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幻燈片編號">
            <a:extLst>
              <a:ext uri="{FF2B5EF4-FFF2-40B4-BE49-F238E27FC236}">
                <a16:creationId xmlns="" xmlns:a16="http://schemas.microsoft.com/office/drawing/2014/main" id="{9846B10D-764B-4581-BBE5-35249AD9F54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9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22A841D-D345-43B6-B14A-31A4850EB0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建一個深度學習虛擬環境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806B425E-EEAC-4529-A418-43A0D4CA6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我們來試試剛開始可能有點可怕的終端機。">
            <a:extLst>
              <a:ext uri="{FF2B5EF4-FFF2-40B4-BE49-F238E27FC236}">
                <a16:creationId xmlns="" xmlns:a16="http://schemas.microsoft.com/office/drawing/2014/main" id="{8976294C-A110-430B-A9D9-A940C65FAA16}"/>
              </a:ext>
            </a:extLst>
          </p:cNvPr>
          <p:cNvSpPr/>
          <p:nvPr/>
        </p:nvSpPr>
        <p:spPr>
          <a:xfrm>
            <a:off x="3140527" y="1825625"/>
            <a:ext cx="591094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建立虛擬環境來安裝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/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測試新套件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7" name="內容版面配置區 34">
            <a:extLst>
              <a:ext uri="{FF2B5EF4-FFF2-40B4-BE49-F238E27FC236}">
                <a16:creationId xmlns="" xmlns:a16="http://schemas.microsoft.com/office/drawing/2014/main" id="{556F217A-C2B1-4D35-9FF6-0778B9DB72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12" y="3767139"/>
            <a:ext cx="9549376" cy="2301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grpSp>
        <p:nvGrpSpPr>
          <p:cNvPr id="11" name="群組 10">
            <a:extLst>
              <a:ext uri="{FF2B5EF4-FFF2-40B4-BE49-F238E27FC236}">
                <a16:creationId xmlns="" xmlns:a16="http://schemas.microsoft.com/office/drawing/2014/main" id="{FB83C26F-B80F-4988-96E7-11360BBA2B0B}"/>
              </a:ext>
            </a:extLst>
          </p:cNvPr>
          <p:cNvGrpSpPr/>
          <p:nvPr/>
        </p:nvGrpSpPr>
        <p:grpSpPr>
          <a:xfrm>
            <a:off x="1093966" y="2739536"/>
            <a:ext cx="9776722" cy="1152036"/>
            <a:chOff x="522514" y="4448504"/>
            <a:chExt cx="9776722" cy="1152036"/>
          </a:xfrm>
        </p:grpSpPr>
        <p:sp>
          <p:nvSpPr>
            <p:cNvPr id="12" name="等腰三角形 11">
              <a:extLst>
                <a:ext uri="{FF2B5EF4-FFF2-40B4-BE49-F238E27FC236}">
                  <a16:creationId xmlns="" xmlns:a16="http://schemas.microsoft.com/office/drawing/2014/main" id="{67F4E57E-4090-4EAC-A583-3B6ABF1C6F86}"/>
                </a:ext>
              </a:extLst>
            </p:cNvPr>
            <p:cNvSpPr/>
            <p:nvPr/>
          </p:nvSpPr>
          <p:spPr>
            <a:xfrm rot="10571863">
              <a:off x="818496" y="4797761"/>
              <a:ext cx="478074" cy="802779"/>
            </a:xfrm>
            <a:prstGeom prst="triangle">
              <a:avLst>
                <a:gd name="adj" fmla="val 52034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語音泡泡: 圓角矩形 12">
              <a:extLst>
                <a:ext uri="{FF2B5EF4-FFF2-40B4-BE49-F238E27FC236}">
                  <a16:creationId xmlns="" xmlns:a16="http://schemas.microsoft.com/office/drawing/2014/main" id="{71AF4BCF-F6C8-43D7-B90C-F17C386DFD33}"/>
                </a:ext>
              </a:extLst>
            </p:cNvPr>
            <p:cNvSpPr/>
            <p:nvPr/>
          </p:nvSpPr>
          <p:spPr>
            <a:xfrm>
              <a:off x="522514" y="4448504"/>
              <a:ext cx="9776722" cy="693314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在終端機中建立新虛擬環境，並指定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Python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版本要 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3.8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版是像這樣做。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08861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1_BasicWhite">
      <a:majorFont>
        <a:latin typeface="Microsoft Sans Serif"/>
        <a:ea typeface="Microsoft Sans Serif"/>
        <a:cs typeface="Microsoft Sans Serif"/>
      </a:majorFont>
      <a:minorFont>
        <a:latin typeface="Microsoft Sans Serif"/>
        <a:ea typeface="Microsoft Sans Serif"/>
        <a:cs typeface="Microsoft Sans Serif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Sans Serif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814</Words>
  <Application>Microsoft Office PowerPoint</Application>
  <PresentationFormat>自訂</PresentationFormat>
  <Paragraphs>79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21_BasicWhite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禍害遺千年</dc:creator>
  <cp:lastModifiedBy>chwa</cp:lastModifiedBy>
  <cp:revision>68</cp:revision>
  <dcterms:created xsi:type="dcterms:W3CDTF">2020-07-01T18:22:10Z</dcterms:created>
  <dcterms:modified xsi:type="dcterms:W3CDTF">2022-10-14T07:16:59Z</dcterms:modified>
</cp:coreProperties>
</file>