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0"/>
  </p:notesMasterIdLst>
  <p:handoutMasterIdLst>
    <p:handoutMasterId r:id="rId31"/>
  </p:handoutMasterIdLst>
  <p:sldIdLst>
    <p:sldId id="258" r:id="rId2"/>
    <p:sldId id="291" r:id="rId3"/>
    <p:sldId id="300" r:id="rId4"/>
    <p:sldId id="292" r:id="rId5"/>
    <p:sldId id="301" r:id="rId6"/>
    <p:sldId id="302" r:id="rId7"/>
    <p:sldId id="303" r:id="rId8"/>
    <p:sldId id="304" r:id="rId9"/>
    <p:sldId id="305" r:id="rId10"/>
    <p:sldId id="306" r:id="rId11"/>
    <p:sldId id="293" r:id="rId12"/>
    <p:sldId id="307" r:id="rId13"/>
    <p:sldId id="294" r:id="rId14"/>
    <p:sldId id="308" r:id="rId15"/>
    <p:sldId id="309" r:id="rId16"/>
    <p:sldId id="295" r:id="rId17"/>
    <p:sldId id="310" r:id="rId18"/>
    <p:sldId id="311" r:id="rId19"/>
    <p:sldId id="312" r:id="rId20"/>
    <p:sldId id="313" r:id="rId21"/>
    <p:sldId id="314" r:id="rId22"/>
    <p:sldId id="315" r:id="rId23"/>
    <p:sldId id="296" r:id="rId24"/>
    <p:sldId id="316" r:id="rId25"/>
    <p:sldId id="297" r:id="rId26"/>
    <p:sldId id="317" r:id="rId27"/>
    <p:sldId id="268" r:id="rId28"/>
    <p:sldId id="29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DC6"/>
    <a:srgbClr val="0A6FB7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67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xmlns="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3F15AC8C-F5FF-4A8C-A46F-EB209FC28F1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》I-6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1EBB260-1D92-4398-AA4B-E2AEA3BE6242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》I-6</a:t>
            </a:r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6.png"/><Relationship Id="rId7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0.png"/><Relationship Id="rId7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111191"/>
            <a:ext cx="10369364" cy="1678408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人工智慧就是問個好問題，化成</a:t>
            </a:r>
            <a:r>
              <a:rPr lang="zh-TW" altLang="en-US"/>
              <a:t>函數</a:t>
            </a:r>
            <a:r>
              <a:rPr lang="zh-TW" altLang="en-US" smtClean="0"/>
              <a:t>的形式</a:t>
            </a:r>
            <a:r>
              <a:rPr lang="zh-TW" altLang="en-US" dirty="0"/>
              <a:t>學個函數！</a:t>
            </a:r>
            <a:endParaRPr lang="en-US" altLang="zh-TW" dirty="0"/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D8C7FD-BE2E-4AFD-94A7-8579737B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5" name="幻燈片編號">
            <a:extLst>
              <a:ext uri="{FF2B5EF4-FFF2-40B4-BE49-F238E27FC236}">
                <a16:creationId xmlns:a16="http://schemas.microsoft.com/office/drawing/2014/main" xmlns="" id="{B023BD42-DD6E-4623-9886-6A835F973C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743FDB69-F009-4FCF-90C6-5E73514A231E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矩陣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(2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階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E7144BDE-C4F1-459C-9DFB-C9AECF94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7" y="2598933"/>
            <a:ext cx="10402931" cy="101717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25D1A97C-8D89-48F9-ACF4-99E07CDADBD9}"/>
              </a:ext>
            </a:extLst>
          </p:cNvPr>
          <p:cNvGrpSpPr/>
          <p:nvPr/>
        </p:nvGrpSpPr>
        <p:grpSpPr>
          <a:xfrm>
            <a:off x="329237" y="3776436"/>
            <a:ext cx="10402931" cy="1496274"/>
            <a:chOff x="-8651679" y="5557666"/>
            <a:chExt cx="11297920" cy="13427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1416E737-5D04-47E1-B700-ADA531B9CB32}"/>
                </a:ext>
              </a:extLst>
            </p:cNvPr>
            <p:cNvSpPr/>
            <p:nvPr/>
          </p:nvSpPr>
          <p:spPr>
            <a:xfrm>
              <a:off x="-8326539" y="5557666"/>
              <a:ext cx="424073" cy="1062488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語音泡泡: 圓角矩形 13">
              <a:extLst>
                <a:ext uri="{FF2B5EF4-FFF2-40B4-BE49-F238E27FC236}">
                  <a16:creationId xmlns:a16="http://schemas.microsoft.com/office/drawing/2014/main" xmlns="" id="{9B1CF3C0-4BA4-469D-9FFC-7F2AA37EE85B}"/>
                </a:ext>
              </a:extLst>
            </p:cNvPr>
            <p:cNvSpPr/>
            <p:nvPr/>
          </p:nvSpPr>
          <p:spPr>
            <a:xfrm>
              <a:off x="-8651679" y="5987610"/>
              <a:ext cx="11297920" cy="91281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我們來看一下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的長相吧！第一個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表示我們現在有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筆資料，後面兩個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，表示每個資料為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乘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的矩陣。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6174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八哥辨識的例子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1ED652C5-2AED-4EB6-B733-5D9AAAEAD4F2}"/>
              </a:ext>
            </a:extLst>
          </p:cNvPr>
          <p:cNvGrpSpPr/>
          <p:nvPr/>
        </p:nvGrpSpPr>
        <p:grpSpPr>
          <a:xfrm>
            <a:off x="6095999" y="2662074"/>
            <a:ext cx="5580056" cy="3611518"/>
            <a:chOff x="4295494" y="1786605"/>
            <a:chExt cx="11859685" cy="8262832"/>
          </a:xfrm>
        </p:grpSpPr>
        <p:pic>
          <p:nvPicPr>
            <p:cNvPr id="6" name="camera_man_svg5.png" descr="camera_man_svg5.png">
              <a:extLst>
                <a:ext uri="{FF2B5EF4-FFF2-40B4-BE49-F238E27FC236}">
                  <a16:creationId xmlns:a16="http://schemas.microsoft.com/office/drawing/2014/main" xmlns="" id="{F69D1578-924D-43FE-A179-56B42E6D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95494" y="5429519"/>
              <a:ext cx="3974421" cy="461991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泡泡引言框">
              <a:extLst>
                <a:ext uri="{FF2B5EF4-FFF2-40B4-BE49-F238E27FC236}">
                  <a16:creationId xmlns:a16="http://schemas.microsoft.com/office/drawing/2014/main" xmlns="" id="{76E54F3C-E142-46F0-851E-CF561EAC67C2}"/>
                </a:ext>
              </a:extLst>
            </p:cNvPr>
            <p:cNvSpPr/>
            <p:nvPr/>
          </p:nvSpPr>
          <p:spPr>
            <a:xfrm>
              <a:off x="7734188" y="1786605"/>
              <a:ext cx="5732972" cy="396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27" y="0"/>
                  </a:moveTo>
                  <a:cubicBezTo>
                    <a:pt x="1221" y="0"/>
                    <a:pt x="0" y="1569"/>
                    <a:pt x="0" y="3504"/>
                  </a:cubicBezTo>
                  <a:lnTo>
                    <a:pt x="0" y="14579"/>
                  </a:lnTo>
                  <a:cubicBezTo>
                    <a:pt x="0" y="16514"/>
                    <a:pt x="1221" y="18083"/>
                    <a:pt x="2727" y="18083"/>
                  </a:cubicBezTo>
                  <a:lnTo>
                    <a:pt x="3320" y="18083"/>
                  </a:lnTo>
                  <a:lnTo>
                    <a:pt x="1410" y="21600"/>
                  </a:lnTo>
                  <a:lnTo>
                    <a:pt x="5015" y="18083"/>
                  </a:lnTo>
                  <a:lnTo>
                    <a:pt x="18873" y="18083"/>
                  </a:lnTo>
                  <a:cubicBezTo>
                    <a:pt x="20379" y="18083"/>
                    <a:pt x="21600" y="16514"/>
                    <a:pt x="21600" y="14579"/>
                  </a:cubicBezTo>
                  <a:lnTo>
                    <a:pt x="21600" y="3504"/>
                  </a:lnTo>
                  <a:cubicBezTo>
                    <a:pt x="21600" y="1569"/>
                    <a:pt x="20379" y="0"/>
                    <a:pt x="18873" y="0"/>
                  </a:cubicBez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80000"/>
                </a:lnSpc>
                <a:defRPr sz="6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我拍到一隻八哥! 這是哪種八哥呢?">
              <a:extLst>
                <a:ext uri="{FF2B5EF4-FFF2-40B4-BE49-F238E27FC236}">
                  <a16:creationId xmlns:a16="http://schemas.microsoft.com/office/drawing/2014/main" xmlns="" id="{06A454D7-104A-4C45-B7A4-3BA21C6BFFFC}"/>
                </a:ext>
              </a:extLst>
            </p:cNvPr>
            <p:cNvSpPr txBox="1"/>
            <p:nvPr/>
          </p:nvSpPr>
          <p:spPr>
            <a:xfrm>
              <a:off x="8076642" y="2421386"/>
              <a:ext cx="5732972" cy="20200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我拍到一隻八哥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 </a:t>
              </a:r>
              <a:r>
                <a:rPr sz="2400" b="1" dirty="0" err="1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這是哪種八哥呢</a:t>
              </a:r>
              <a:r>
                <a:rPr sz="24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?</a:t>
              </a:r>
            </a:p>
          </p:txBody>
        </p:sp>
        <p:pic>
          <p:nvPicPr>
            <p:cNvPr id="12" name="crested_myna2_svg5.png" descr="crested_myna2_svg5.png">
              <a:extLst>
                <a:ext uri="{FF2B5EF4-FFF2-40B4-BE49-F238E27FC236}">
                  <a16:creationId xmlns:a16="http://schemas.microsoft.com/office/drawing/2014/main" xmlns="" id="{4B841DB3-7D98-4683-9193-23C4474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708611" y="5471725"/>
              <a:ext cx="4446568" cy="425981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75886E6-D45A-430D-AFB1-A9093C626AA5}"/>
              </a:ext>
            </a:extLst>
          </p:cNvPr>
          <p:cNvSpPr txBox="1"/>
          <p:nvPr/>
        </p:nvSpPr>
        <p:spPr>
          <a:xfrm>
            <a:off x="838200" y="2539066"/>
            <a:ext cx="586074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在台灣常見的八哥，有俗稱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土八哥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的八哥、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白尾八哥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家八哥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這三種八哥。有天我們在河濱公園拍到一隻八哥，想知道這隻八哥是什麼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3" name="我們來試試剛開始可能有點可怕的終端機。">
            <a:extLst>
              <a:ext uri="{FF2B5EF4-FFF2-40B4-BE49-F238E27FC236}">
                <a16:creationId xmlns:a16="http://schemas.microsoft.com/office/drawing/2014/main" xmlns="" id="{C17CE2E7-BE07-40F5-9EDB-211D17F6CD66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辨識三種八哥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715223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八哥辨識的例子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13" name="我們來試試剛開始可能有點可怕的終端機。">
            <a:extLst>
              <a:ext uri="{FF2B5EF4-FFF2-40B4-BE49-F238E27FC236}">
                <a16:creationId xmlns:a16="http://schemas.microsoft.com/office/drawing/2014/main" xmlns="" id="{C17CE2E7-BE07-40F5-9EDB-211D17F6CD66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化成一個函數的形式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5F5E9AEE-2382-4903-9A08-1D472AB57F80}"/>
              </a:ext>
            </a:extLst>
          </p:cNvPr>
          <p:cNvGrpSpPr/>
          <p:nvPr/>
        </p:nvGrpSpPr>
        <p:grpSpPr>
          <a:xfrm>
            <a:off x="981323" y="2679369"/>
            <a:ext cx="9910349" cy="3708337"/>
            <a:chOff x="-800299" y="1285826"/>
            <a:chExt cx="30402585" cy="10474132"/>
          </a:xfrm>
        </p:grpSpPr>
        <p:sp>
          <p:nvSpPr>
            <p:cNvPr id="14" name="圓角矩形">
              <a:extLst>
                <a:ext uri="{FF2B5EF4-FFF2-40B4-BE49-F238E27FC236}">
                  <a16:creationId xmlns:a16="http://schemas.microsoft.com/office/drawing/2014/main" xmlns="" id="{1C24AB4A-57C0-427A-8F62-F6EDE760E938}"/>
                </a:ext>
              </a:extLst>
            </p:cNvPr>
            <p:cNvSpPr/>
            <p:nvPr/>
          </p:nvSpPr>
          <p:spPr>
            <a:xfrm>
              <a:off x="6320167" y="6021389"/>
              <a:ext cx="4560774" cy="3693408"/>
            </a:xfrm>
            <a:prstGeom prst="roundRect">
              <a:avLst>
                <a:gd name="adj" fmla="val 9080"/>
              </a:avLst>
            </a:prstGeom>
            <a:solidFill>
              <a:srgbClr val="7FA9D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grpSp>
          <p:nvGrpSpPr>
            <p:cNvPr id="15" name="crested_myna1_svg5.png">
              <a:extLst>
                <a:ext uri="{FF2B5EF4-FFF2-40B4-BE49-F238E27FC236}">
                  <a16:creationId xmlns:a16="http://schemas.microsoft.com/office/drawing/2014/main" xmlns="" id="{3D5719B7-BFA8-450A-A2AA-492C794C5EAB}"/>
                </a:ext>
              </a:extLst>
            </p:cNvPr>
            <p:cNvGrpSpPr/>
            <p:nvPr/>
          </p:nvGrpSpPr>
          <p:grpSpPr>
            <a:xfrm>
              <a:off x="6263128" y="5870630"/>
              <a:ext cx="4674852" cy="4161040"/>
              <a:chOff x="0" y="0"/>
              <a:chExt cx="4674851" cy="4161038"/>
            </a:xfrm>
          </p:grpSpPr>
          <p:pic>
            <p:nvPicPr>
              <p:cNvPr id="16" name="crested_myna1_svg5.png" descr="crested_myna1_svg5.png">
                <a:extLst>
                  <a:ext uri="{FF2B5EF4-FFF2-40B4-BE49-F238E27FC236}">
                    <a16:creationId xmlns:a16="http://schemas.microsoft.com/office/drawing/2014/main" xmlns="" id="{303D26F8-B17A-49CF-ADD1-FB05D73E7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219950" y="139700"/>
                <a:ext cx="4234951" cy="3602239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7" name="crested_myna1_svg5.png" descr="crested_myna1_svg5.png">
                <a:extLst>
                  <a:ext uri="{FF2B5EF4-FFF2-40B4-BE49-F238E27FC236}">
                    <a16:creationId xmlns:a16="http://schemas.microsoft.com/office/drawing/2014/main" xmlns="" id="{4A64B1FF-4943-47B8-B8AC-DEA581E1D4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4674852" cy="4161039"/>
              </a:xfrm>
              <a:prstGeom prst="rect">
                <a:avLst/>
              </a:prstGeom>
              <a:effectLst/>
            </p:spPr>
          </p:pic>
        </p:grpSp>
        <p:sp>
          <p:nvSpPr>
            <p:cNvPr id="18" name="f">
              <a:extLst>
                <a:ext uri="{FF2B5EF4-FFF2-40B4-BE49-F238E27FC236}">
                  <a16:creationId xmlns:a16="http://schemas.microsoft.com/office/drawing/2014/main" xmlns="" id="{F7EA04B6-4F87-47E0-B0FA-2504B95BC499}"/>
                </a:ext>
              </a:extLst>
            </p:cNvPr>
            <p:cNvSpPr/>
            <p:nvPr/>
          </p:nvSpPr>
          <p:spPr>
            <a:xfrm>
              <a:off x="13408688" y="6278349"/>
              <a:ext cx="3179487" cy="3179488"/>
            </a:xfrm>
            <a:prstGeom prst="roundRect">
              <a:avLst>
                <a:gd name="adj" fmla="val 15000"/>
              </a:avLst>
            </a:prstGeom>
            <a:solidFill>
              <a:srgbClr val="6699C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80000"/>
                </a:lnSpc>
                <a:defRPr sz="8000" b="1" i="1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19" name="箭頭">
              <a:extLst>
                <a:ext uri="{FF2B5EF4-FFF2-40B4-BE49-F238E27FC236}">
                  <a16:creationId xmlns:a16="http://schemas.microsoft.com/office/drawing/2014/main" xmlns="" id="{5EF630EE-E094-43D5-8C54-8BC159EEC44E}"/>
                </a:ext>
              </a:extLst>
            </p:cNvPr>
            <p:cNvSpPr/>
            <p:nvPr/>
          </p:nvSpPr>
          <p:spPr>
            <a:xfrm>
              <a:off x="11475704" y="7294916"/>
              <a:ext cx="1143475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sp>
          <p:nvSpPr>
            <p:cNvPr id="20" name="箭頭">
              <a:extLst>
                <a:ext uri="{FF2B5EF4-FFF2-40B4-BE49-F238E27FC236}">
                  <a16:creationId xmlns:a16="http://schemas.microsoft.com/office/drawing/2014/main" xmlns="" id="{2D35A437-BB3B-4517-A713-B4CE1F94ED61}"/>
                </a:ext>
              </a:extLst>
            </p:cNvPr>
            <p:cNvSpPr/>
            <p:nvPr/>
          </p:nvSpPr>
          <p:spPr>
            <a:xfrm>
              <a:off x="17349618" y="7401068"/>
              <a:ext cx="1143476" cy="934050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sp>
          <p:nvSpPr>
            <p:cNvPr id="21" name="“(土)八哥”">
              <a:extLst>
                <a:ext uri="{FF2B5EF4-FFF2-40B4-BE49-F238E27FC236}">
                  <a16:creationId xmlns:a16="http://schemas.microsoft.com/office/drawing/2014/main" xmlns="" id="{9CF17677-7E88-4848-97F6-C21838A77D5A}"/>
                </a:ext>
              </a:extLst>
            </p:cNvPr>
            <p:cNvSpPr txBox="1"/>
            <p:nvPr/>
          </p:nvSpPr>
          <p:spPr>
            <a:xfrm>
              <a:off x="19058887" y="6419241"/>
              <a:ext cx="10543399" cy="28976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825500">
                <a:lnSpc>
                  <a:spcPct val="100000"/>
                </a:lnSpc>
                <a:defRPr sz="6000"/>
              </a:lvl1pPr>
            </a:lstStyle>
            <a:p>
              <a:r>
                <a:rPr b="1" dirty="0"/>
                <a:t>“(土)</a:t>
              </a:r>
              <a:r>
                <a:rPr b="1" dirty="0" err="1"/>
                <a:t>八哥</a:t>
              </a:r>
              <a:r>
                <a:rPr b="1" dirty="0"/>
                <a:t>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方程式">
                  <a:extLst>
                    <a:ext uri="{FF2B5EF4-FFF2-40B4-BE49-F238E27FC236}">
                      <a16:creationId xmlns:a16="http://schemas.microsoft.com/office/drawing/2014/main" xmlns="" id="{6BD3D315-CB26-4862-8E77-37F7EF83EAF7}"/>
                    </a:ext>
                  </a:extLst>
                </p:cNvPr>
                <p:cNvSpPr txBox="1"/>
                <p:nvPr/>
              </p:nvSpPr>
              <p:spPr>
                <a:xfrm>
                  <a:off x="7794154" y="3788716"/>
                  <a:ext cx="1588392" cy="208634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sz="4000" b="1" dirty="0"/>
                </a:p>
              </p:txBody>
            </p:sp>
          </mc:Choice>
          <mc:Fallback xmlns="">
            <p:sp>
              <p:nvSpPr>
                <p:cNvPr id="22" name="方程式">
                  <a:extLst>
                    <a:ext uri="{FF2B5EF4-FFF2-40B4-BE49-F238E27FC236}">
                      <a16:creationId xmlns:a16="http://schemas.microsoft.com/office/drawing/2014/main" id="{6BD3D315-CB26-4862-8E77-37F7EF83E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54" y="3788716"/>
                  <a:ext cx="1588392" cy="20863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方程式">
                  <a:extLst>
                    <a:ext uri="{FF2B5EF4-FFF2-40B4-BE49-F238E27FC236}">
                      <a16:creationId xmlns:a16="http://schemas.microsoft.com/office/drawing/2014/main" xmlns="" id="{842AE736-75E4-46B7-922E-4FD8F175E23C}"/>
                    </a:ext>
                  </a:extLst>
                </p:cNvPr>
                <p:cNvSpPr txBox="1"/>
                <p:nvPr/>
              </p:nvSpPr>
              <p:spPr>
                <a:xfrm>
                  <a:off x="21163516" y="3705112"/>
                  <a:ext cx="1431031" cy="208634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sz="4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方程式">
                  <a:extLst>
                    <a:ext uri="{FF2B5EF4-FFF2-40B4-BE49-F238E27FC236}">
                      <a16:creationId xmlns:a16="http://schemas.microsoft.com/office/drawing/2014/main" id="{842AE736-75E4-46B7-922E-4FD8F175E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516" y="3705112"/>
                  <a:ext cx="1431031" cy="20863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群組">
              <a:extLst>
                <a:ext uri="{FF2B5EF4-FFF2-40B4-BE49-F238E27FC236}">
                  <a16:creationId xmlns:a16="http://schemas.microsoft.com/office/drawing/2014/main" xmlns="" id="{CA49EA71-D86E-49BE-80E0-31AE3EE239AE}"/>
                </a:ext>
              </a:extLst>
            </p:cNvPr>
            <p:cNvGrpSpPr/>
            <p:nvPr/>
          </p:nvGrpSpPr>
          <p:grpSpPr>
            <a:xfrm>
              <a:off x="7457729" y="9991458"/>
              <a:ext cx="2593403" cy="1768500"/>
              <a:chOff x="0" y="-58760"/>
              <a:chExt cx="2593402" cy="1768498"/>
            </a:xfrm>
          </p:grpSpPr>
          <p:sp>
            <p:nvSpPr>
              <p:cNvPr id="25" name="圓角矩形">
                <a:extLst>
                  <a:ext uri="{FF2B5EF4-FFF2-40B4-BE49-F238E27FC236}">
                    <a16:creationId xmlns:a16="http://schemas.microsoft.com/office/drawing/2014/main" xmlns="" id="{B2FEDC73-27F5-443F-ADEA-99ADFAC0E3E5}"/>
                  </a:ext>
                </a:extLst>
              </p:cNvPr>
              <p:cNvSpPr/>
              <p:nvPr/>
            </p:nvSpPr>
            <p:spPr>
              <a:xfrm>
                <a:off x="0" y="-58760"/>
                <a:ext cx="2593402" cy="1035110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26" name="輸入">
                <a:extLst>
                  <a:ext uri="{FF2B5EF4-FFF2-40B4-BE49-F238E27FC236}">
                    <a16:creationId xmlns:a16="http://schemas.microsoft.com/office/drawing/2014/main" xmlns="" id="{5828C25C-2D05-486B-96F9-38700928E2EC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4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7" name="群組">
              <a:extLst>
                <a:ext uri="{FF2B5EF4-FFF2-40B4-BE49-F238E27FC236}">
                  <a16:creationId xmlns:a16="http://schemas.microsoft.com/office/drawing/2014/main" xmlns="" id="{76048A19-2AC2-43EE-8354-02172EB1A577}"/>
                </a:ext>
              </a:extLst>
            </p:cNvPr>
            <p:cNvGrpSpPr/>
            <p:nvPr/>
          </p:nvGrpSpPr>
          <p:grpSpPr>
            <a:xfrm>
              <a:off x="21568672" y="9944724"/>
              <a:ext cx="3253930" cy="1772153"/>
              <a:chOff x="1475578" y="-62414"/>
              <a:chExt cx="3253926" cy="1772152"/>
            </a:xfrm>
          </p:grpSpPr>
          <p:sp>
            <p:nvSpPr>
              <p:cNvPr id="28" name="圓角矩形">
                <a:extLst>
                  <a:ext uri="{FF2B5EF4-FFF2-40B4-BE49-F238E27FC236}">
                    <a16:creationId xmlns:a16="http://schemas.microsoft.com/office/drawing/2014/main" xmlns="" id="{8DDF68C9-B761-4412-8134-B133C7D36C30}"/>
                  </a:ext>
                </a:extLst>
              </p:cNvPr>
              <p:cNvSpPr/>
              <p:nvPr/>
            </p:nvSpPr>
            <p:spPr>
              <a:xfrm>
                <a:off x="2486440" y="-62414"/>
                <a:ext cx="2243064" cy="1038940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 dirty="0"/>
              </a:p>
            </p:txBody>
          </p:sp>
          <p:sp>
            <p:nvSpPr>
              <p:cNvPr id="29" name="輸出">
                <a:extLst>
                  <a:ext uri="{FF2B5EF4-FFF2-40B4-BE49-F238E27FC236}">
                    <a16:creationId xmlns:a16="http://schemas.microsoft.com/office/drawing/2014/main" xmlns="" id="{6B3A9862-A260-4E0A-8029-144F8EE57782}"/>
                  </a:ext>
                </a:extLst>
              </p:cNvPr>
              <p:cNvSpPr/>
              <p:nvPr/>
            </p:nvSpPr>
            <p:spPr>
              <a:xfrm flipH="1">
                <a:off x="1475578" y="439739"/>
                <a:ext cx="1269996" cy="1269999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/>
              <a:p>
                <a:r>
                  <a:rPr sz="24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30" name="mj_svg5.png" descr="mj_svg5.png">
              <a:extLst>
                <a:ext uri="{FF2B5EF4-FFF2-40B4-BE49-F238E27FC236}">
                  <a16:creationId xmlns:a16="http://schemas.microsoft.com/office/drawing/2014/main" xmlns="" id="{7A812D2F-D2A6-472E-B897-C9E2C0DA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800299" y="4243982"/>
              <a:ext cx="5181601" cy="63754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1" name="泡泡引言框">
              <a:extLst>
                <a:ext uri="{FF2B5EF4-FFF2-40B4-BE49-F238E27FC236}">
                  <a16:creationId xmlns:a16="http://schemas.microsoft.com/office/drawing/2014/main" xmlns="" id="{231C5999-2BC3-4F95-B0D3-CFE195F5DC5E}"/>
                </a:ext>
              </a:extLst>
            </p:cNvPr>
            <p:cNvSpPr/>
            <p:nvPr/>
          </p:nvSpPr>
          <p:spPr>
            <a:xfrm>
              <a:off x="3023006" y="1285826"/>
              <a:ext cx="9596172" cy="363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0"/>
                  </a:moveTo>
                  <a:cubicBezTo>
                    <a:pt x="935" y="0"/>
                    <a:pt x="0" y="1585"/>
                    <a:pt x="0" y="3541"/>
                  </a:cubicBezTo>
                  <a:lnTo>
                    <a:pt x="0" y="13317"/>
                  </a:lnTo>
                  <a:cubicBezTo>
                    <a:pt x="0" y="15273"/>
                    <a:pt x="935" y="16861"/>
                    <a:pt x="2089" y="16861"/>
                  </a:cubicBezTo>
                  <a:lnTo>
                    <a:pt x="6283" y="16861"/>
                  </a:lnTo>
                  <a:lnTo>
                    <a:pt x="4386" y="21600"/>
                  </a:lnTo>
                  <a:lnTo>
                    <a:pt x="7174" y="16861"/>
                  </a:lnTo>
                  <a:lnTo>
                    <a:pt x="19510" y="16861"/>
                  </a:lnTo>
                  <a:cubicBezTo>
                    <a:pt x="20664" y="16861"/>
                    <a:pt x="21600" y="15273"/>
                    <a:pt x="21600" y="13317"/>
                  </a:cubicBezTo>
                  <a:lnTo>
                    <a:pt x="21600" y="3541"/>
                  </a:lnTo>
                  <a:cubicBezTo>
                    <a:pt x="21600" y="1585"/>
                    <a:pt x="20664" y="0"/>
                    <a:pt x="19510" y="0"/>
                  </a:cubicBez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2" name="輸入一張八哥照片, 輸出這是什麼八哥?">
              <a:extLst>
                <a:ext uri="{FF2B5EF4-FFF2-40B4-BE49-F238E27FC236}">
                  <a16:creationId xmlns:a16="http://schemas.microsoft.com/office/drawing/2014/main" xmlns="" id="{872B9809-17D6-44F4-8D9D-45A82600D797}"/>
                </a:ext>
              </a:extLst>
            </p:cNvPr>
            <p:cNvSpPr txBox="1"/>
            <p:nvPr/>
          </p:nvSpPr>
          <p:spPr>
            <a:xfrm>
              <a:off x="3373958" y="1343884"/>
              <a:ext cx="9245220" cy="24938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輸入一張八哥照片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輸出這是什麼八哥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171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記得輸入輸出都必須是張量！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400210" y="1822016"/>
            <a:ext cx="5534456" cy="45586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照片本身就是一堆數字組成的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1A07F9AA-5CB3-4D14-85FA-088C8088E9F2}"/>
              </a:ext>
            </a:extLst>
          </p:cNvPr>
          <p:cNvGrpSpPr/>
          <p:nvPr/>
        </p:nvGrpSpPr>
        <p:grpSpPr>
          <a:xfrm>
            <a:off x="2792565" y="2467299"/>
            <a:ext cx="6749745" cy="3739460"/>
            <a:chOff x="3391075" y="671490"/>
            <a:chExt cx="17691872" cy="9035579"/>
          </a:xfrm>
        </p:grpSpPr>
        <p:grpSp>
          <p:nvGrpSpPr>
            <p:cNvPr id="6" name="群組">
              <a:extLst>
                <a:ext uri="{FF2B5EF4-FFF2-40B4-BE49-F238E27FC236}">
                  <a16:creationId xmlns:a16="http://schemas.microsoft.com/office/drawing/2014/main" xmlns="" id="{7F12A175-519F-4720-83AE-C81C08EA4768}"/>
                </a:ext>
              </a:extLst>
            </p:cNvPr>
            <p:cNvGrpSpPr/>
            <p:nvPr/>
          </p:nvGrpSpPr>
          <p:grpSpPr>
            <a:xfrm>
              <a:off x="12599621" y="3234734"/>
              <a:ext cx="8483326" cy="6472335"/>
              <a:chOff x="0" y="0"/>
              <a:chExt cx="8483324" cy="6472333"/>
            </a:xfrm>
          </p:grpSpPr>
          <p:pic>
            <p:nvPicPr>
              <p:cNvPr id="10" name="螢幕快照 2019-05-12 下午9.22.10.png" descr="螢幕快照 2019-05-12 下午9.22.10.png">
                <a:extLst>
                  <a:ext uri="{FF2B5EF4-FFF2-40B4-BE49-F238E27FC236}">
                    <a16:creationId xmlns:a16="http://schemas.microsoft.com/office/drawing/2014/main" xmlns="" id="{495FD73F-0DD8-4948-A907-8E79A39DB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50780" y="872079"/>
                <a:ext cx="6076913" cy="4453962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1" name="螢幕快照 2019-05-12 下午9.21.08.png" descr="螢幕快照 2019-05-12 下午9.21.08.png">
                <a:extLst>
                  <a:ext uri="{FF2B5EF4-FFF2-40B4-BE49-F238E27FC236}">
                    <a16:creationId xmlns:a16="http://schemas.microsoft.com/office/drawing/2014/main" xmlns="" id="{D691E54C-A1FD-4915-84DC-FBAC5E3EC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79529" y="1341797"/>
                <a:ext cx="6270997" cy="4596212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2" name="G">
                <a:extLst>
                  <a:ext uri="{FF2B5EF4-FFF2-40B4-BE49-F238E27FC236}">
                    <a16:creationId xmlns:a16="http://schemas.microsoft.com/office/drawing/2014/main" xmlns="" id="{E6BD3DDC-A39C-4E0C-916E-EB4BF1C27372}"/>
                  </a:ext>
                </a:extLst>
              </p:cNvPr>
              <p:cNvSpPr/>
              <p:nvPr/>
            </p:nvSpPr>
            <p:spPr>
              <a:xfrm>
                <a:off x="5688950" y="593462"/>
                <a:ext cx="1449194" cy="1449193"/>
              </a:xfrm>
              <a:prstGeom prst="ellipse">
                <a:avLst/>
              </a:prstGeom>
              <a:solidFill>
                <a:srgbClr val="308B1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584200">
                  <a:lnSpc>
                    <a:spcPct val="100000"/>
                  </a:lnSpc>
                  <a:defRPr sz="46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G</a:t>
                </a:r>
              </a:p>
            </p:txBody>
          </p:sp>
          <p:pic>
            <p:nvPicPr>
              <p:cNvPr id="13" name="螢幕快照 2019-05-12 下午9.19.40.png" descr="螢幕快照 2019-05-12 下午9.19.40.png">
                <a:extLst>
                  <a:ext uri="{FF2B5EF4-FFF2-40B4-BE49-F238E27FC236}">
                    <a16:creationId xmlns:a16="http://schemas.microsoft.com/office/drawing/2014/main" xmlns="" id="{F1EAAD4B-F3DD-40D3-B450-B2C6C68B3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876121"/>
                <a:ext cx="6270997" cy="4596213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" name="R">
                <a:extLst>
                  <a:ext uri="{FF2B5EF4-FFF2-40B4-BE49-F238E27FC236}">
                    <a16:creationId xmlns:a16="http://schemas.microsoft.com/office/drawing/2014/main" xmlns="" id="{5ED0B9B3-03F8-4B37-B073-AFF64E06C911}"/>
                  </a:ext>
                </a:extLst>
              </p:cNvPr>
              <p:cNvSpPr/>
              <p:nvPr/>
            </p:nvSpPr>
            <p:spPr>
              <a:xfrm>
                <a:off x="4264640" y="1226489"/>
                <a:ext cx="1449194" cy="1449193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584200">
                  <a:lnSpc>
                    <a:spcPct val="100000"/>
                  </a:lnSpc>
                  <a:defRPr sz="46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R</a:t>
                </a:r>
              </a:p>
            </p:txBody>
          </p:sp>
          <p:sp>
            <p:nvSpPr>
              <p:cNvPr id="15" name="B">
                <a:extLst>
                  <a:ext uri="{FF2B5EF4-FFF2-40B4-BE49-F238E27FC236}">
                    <a16:creationId xmlns:a16="http://schemas.microsoft.com/office/drawing/2014/main" xmlns="" id="{7AE88A1A-C402-4C02-B3F3-39D0D8527034}"/>
                  </a:ext>
                </a:extLst>
              </p:cNvPr>
              <p:cNvSpPr/>
              <p:nvPr/>
            </p:nvSpPr>
            <p:spPr>
              <a:xfrm>
                <a:off x="7034132" y="0"/>
                <a:ext cx="1449193" cy="1449193"/>
              </a:xfrm>
              <a:prstGeom prst="ellipse">
                <a:avLst/>
              </a:prstGeom>
              <a:solidFill>
                <a:srgbClr val="0065C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584200">
                  <a:lnSpc>
                    <a:spcPct val="100000"/>
                  </a:lnSpc>
                  <a:defRPr sz="46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16" name="crested_myna1_svg5.png">
              <a:extLst>
                <a:ext uri="{FF2B5EF4-FFF2-40B4-BE49-F238E27FC236}">
                  <a16:creationId xmlns:a16="http://schemas.microsoft.com/office/drawing/2014/main" xmlns="" id="{4DB78B54-D963-406B-8759-E4B56C6BB25E}"/>
                </a:ext>
              </a:extLst>
            </p:cNvPr>
            <p:cNvGrpSpPr/>
            <p:nvPr/>
          </p:nvGrpSpPr>
          <p:grpSpPr>
            <a:xfrm>
              <a:off x="3391075" y="4260802"/>
              <a:ext cx="5892034" cy="5194395"/>
              <a:chOff x="0" y="0"/>
              <a:chExt cx="5892032" cy="5194394"/>
            </a:xfrm>
          </p:grpSpPr>
          <p:pic>
            <p:nvPicPr>
              <p:cNvPr id="17" name="crested_myna1_svg5.png" descr="crested_myna1_svg5.png">
                <a:extLst>
                  <a:ext uri="{FF2B5EF4-FFF2-40B4-BE49-F238E27FC236}">
                    <a16:creationId xmlns:a16="http://schemas.microsoft.com/office/drawing/2014/main" xmlns="" id="{1C7FCFB4-DD7A-4AA9-8119-BCE8111C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/>
              <a:stretch>
                <a:fillRect/>
              </a:stretch>
            </p:blipFill>
            <p:spPr>
              <a:xfrm>
                <a:off x="221112" y="139700"/>
                <a:ext cx="5449809" cy="4635594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8" name="crested_myna1_svg5.png" descr="crested_myna1_svg5.png">
                <a:extLst>
                  <a:ext uri="{FF2B5EF4-FFF2-40B4-BE49-F238E27FC236}">
                    <a16:creationId xmlns:a16="http://schemas.microsoft.com/office/drawing/2014/main" xmlns="" id="{00DE9574-EC7A-4D4C-9871-5DB569304E67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5892033" cy="5194395"/>
              </a:xfrm>
              <a:prstGeom prst="rect">
                <a:avLst/>
              </a:prstGeom>
              <a:effectLst/>
            </p:spPr>
          </p:pic>
        </p:grpSp>
        <p:sp>
          <p:nvSpPr>
            <p:cNvPr id="19" name="箭頭">
              <a:extLst>
                <a:ext uri="{FF2B5EF4-FFF2-40B4-BE49-F238E27FC236}">
                  <a16:creationId xmlns:a16="http://schemas.microsoft.com/office/drawing/2014/main" xmlns="" id="{AEE4A791-752F-4B2D-BB63-0E9A197AB57A}"/>
                </a:ext>
              </a:extLst>
            </p:cNvPr>
            <p:cNvSpPr/>
            <p:nvPr/>
          </p:nvSpPr>
          <p:spPr>
            <a:xfrm>
              <a:off x="10593973" y="6223000"/>
              <a:ext cx="1270001" cy="1270000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5514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4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泡泡引言框">
              <a:extLst>
                <a:ext uri="{FF2B5EF4-FFF2-40B4-BE49-F238E27FC236}">
                  <a16:creationId xmlns:a16="http://schemas.microsoft.com/office/drawing/2014/main" xmlns="" id="{0E4D00B0-A05F-456C-B835-7B782949D291}"/>
                </a:ext>
              </a:extLst>
            </p:cNvPr>
            <p:cNvSpPr/>
            <p:nvPr/>
          </p:nvSpPr>
          <p:spPr>
            <a:xfrm>
              <a:off x="5810961" y="671492"/>
              <a:ext cx="7897905" cy="385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0"/>
                  </a:moveTo>
                  <a:cubicBezTo>
                    <a:pt x="935" y="0"/>
                    <a:pt x="0" y="1578"/>
                    <a:pt x="0" y="3527"/>
                  </a:cubicBezTo>
                  <a:lnTo>
                    <a:pt x="0" y="13262"/>
                  </a:lnTo>
                  <a:cubicBezTo>
                    <a:pt x="0" y="15210"/>
                    <a:pt x="935" y="16791"/>
                    <a:pt x="2089" y="16791"/>
                  </a:cubicBezTo>
                  <a:lnTo>
                    <a:pt x="14369" y="16791"/>
                  </a:lnTo>
                  <a:lnTo>
                    <a:pt x="17161" y="21600"/>
                  </a:lnTo>
                  <a:lnTo>
                    <a:pt x="15255" y="16791"/>
                  </a:lnTo>
                  <a:lnTo>
                    <a:pt x="19510" y="16791"/>
                  </a:lnTo>
                  <a:cubicBezTo>
                    <a:pt x="20664" y="16791"/>
                    <a:pt x="21600" y="15210"/>
                    <a:pt x="21600" y="13262"/>
                  </a:cubicBezTo>
                  <a:lnTo>
                    <a:pt x="21600" y="3527"/>
                  </a:lnTo>
                  <a:cubicBezTo>
                    <a:pt x="21600" y="1578"/>
                    <a:pt x="20664" y="0"/>
                    <a:pt x="19510" y="0"/>
                  </a:cubicBez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1" name="一張照片, 可以化成紀錄 RGB 三原色強度的三個矩陣!">
              <a:extLst>
                <a:ext uri="{FF2B5EF4-FFF2-40B4-BE49-F238E27FC236}">
                  <a16:creationId xmlns:a16="http://schemas.microsoft.com/office/drawing/2014/main" xmlns="" id="{11491E1A-55EF-4D07-B5D8-4713AD8234F1}"/>
                </a:ext>
              </a:extLst>
            </p:cNvPr>
            <p:cNvSpPr txBox="1"/>
            <p:nvPr/>
          </p:nvSpPr>
          <p:spPr>
            <a:xfrm>
              <a:off x="6199023" y="671490"/>
              <a:ext cx="7301499" cy="3025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一張照片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可以化成紀錄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 RGB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三原色強度的三個矩陣</a:t>
              </a:r>
              <a:r>
                <a:rPr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6943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記得輸入輸出都必須是張量！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400210" y="1822016"/>
            <a:ext cx="5534456" cy="45586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幫八哥們編號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BD2F8E85-E8A6-4534-84CB-48334FC446D2}"/>
              </a:ext>
            </a:extLst>
          </p:cNvPr>
          <p:cNvGrpSpPr/>
          <p:nvPr/>
        </p:nvGrpSpPr>
        <p:grpSpPr>
          <a:xfrm>
            <a:off x="2375429" y="2419966"/>
            <a:ext cx="6868907" cy="3899087"/>
            <a:chOff x="1425702" y="1184227"/>
            <a:chExt cx="16094911" cy="8886873"/>
          </a:xfrm>
        </p:grpSpPr>
        <p:sp>
          <p:nvSpPr>
            <p:cNvPr id="22" name="八哥">
              <a:extLst>
                <a:ext uri="{FF2B5EF4-FFF2-40B4-BE49-F238E27FC236}">
                  <a16:creationId xmlns:a16="http://schemas.microsoft.com/office/drawing/2014/main" xmlns="" id="{160ADE49-F4D3-4898-A3F9-6BC70DC76EAC}"/>
                </a:ext>
              </a:extLst>
            </p:cNvPr>
            <p:cNvSpPr txBox="1"/>
            <p:nvPr/>
          </p:nvSpPr>
          <p:spPr>
            <a:xfrm>
              <a:off x="8100480" y="8916505"/>
              <a:ext cx="1682725" cy="10756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白尾八哥">
              <a:extLst>
                <a:ext uri="{FF2B5EF4-FFF2-40B4-BE49-F238E27FC236}">
                  <a16:creationId xmlns:a16="http://schemas.microsoft.com/office/drawing/2014/main" xmlns="" id="{9F28A355-DC97-4234-B2BD-76D9CBBADEF2}"/>
                </a:ext>
              </a:extLst>
            </p:cNvPr>
            <p:cNvSpPr txBox="1"/>
            <p:nvPr/>
          </p:nvSpPr>
          <p:spPr>
            <a:xfrm>
              <a:off x="10999000" y="8916505"/>
              <a:ext cx="3125061" cy="10756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白尾八哥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4" name="家八哥">
              <a:extLst>
                <a:ext uri="{FF2B5EF4-FFF2-40B4-BE49-F238E27FC236}">
                  <a16:creationId xmlns:a16="http://schemas.microsoft.com/office/drawing/2014/main" xmlns="" id="{2296E079-9BB4-4BD9-B45C-A75799E0BA51}"/>
                </a:ext>
              </a:extLst>
            </p:cNvPr>
            <p:cNvSpPr txBox="1"/>
            <p:nvPr/>
          </p:nvSpPr>
          <p:spPr>
            <a:xfrm>
              <a:off x="15116719" y="8841673"/>
              <a:ext cx="2403894" cy="10756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家八哥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1">
              <a:extLst>
                <a:ext uri="{FF2B5EF4-FFF2-40B4-BE49-F238E27FC236}">
                  <a16:creationId xmlns:a16="http://schemas.microsoft.com/office/drawing/2014/main" xmlns="" id="{D4DFB0FE-686D-479B-9F45-65D69B77204B}"/>
                </a:ext>
              </a:extLst>
            </p:cNvPr>
            <p:cNvSpPr/>
            <p:nvPr/>
          </p:nvSpPr>
          <p:spPr>
            <a:xfrm>
              <a:off x="8143036" y="4903455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D4595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100000"/>
                </a:lnSpc>
                <a:defRPr sz="4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xmlns="" id="{9346BE09-B9AC-47DF-84BC-2D7A17394264}"/>
                </a:ext>
              </a:extLst>
            </p:cNvPr>
            <p:cNvSpPr/>
            <p:nvPr/>
          </p:nvSpPr>
          <p:spPr>
            <a:xfrm>
              <a:off x="11507570" y="4903455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D4595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100000"/>
                </a:lnSpc>
                <a:defRPr sz="4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" name="3">
              <a:extLst>
                <a:ext uri="{FF2B5EF4-FFF2-40B4-BE49-F238E27FC236}">
                  <a16:creationId xmlns:a16="http://schemas.microsoft.com/office/drawing/2014/main" xmlns="" id="{9D4DA10D-973B-426C-AB2A-4634A1F530B3}"/>
                </a:ext>
              </a:extLst>
            </p:cNvPr>
            <p:cNvSpPr/>
            <p:nvPr/>
          </p:nvSpPr>
          <p:spPr>
            <a:xfrm>
              <a:off x="14872104" y="4903455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D4595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100000"/>
                </a:lnSpc>
                <a:defRPr sz="4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t>3</a:t>
              </a:r>
            </a:p>
          </p:txBody>
        </p:sp>
        <p:pic>
          <p:nvPicPr>
            <p:cNvPr id="28" name="crested_myna1_svg5.png" descr="crested_myna1_svg5.png">
              <a:extLst>
                <a:ext uri="{FF2B5EF4-FFF2-40B4-BE49-F238E27FC236}">
                  <a16:creationId xmlns:a16="http://schemas.microsoft.com/office/drawing/2014/main" xmlns="" id="{43A77E34-FB25-4AEA-B08E-C8E53594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324180" y="6463389"/>
              <a:ext cx="2907711" cy="247329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" name="common_myna_svg5.png" descr="common_myna_svg5.png">
              <a:extLst>
                <a:ext uri="{FF2B5EF4-FFF2-40B4-BE49-F238E27FC236}">
                  <a16:creationId xmlns:a16="http://schemas.microsoft.com/office/drawing/2014/main" xmlns="" id="{78451962-81FB-448F-A1B7-DBD12AE1D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05649" y="6363746"/>
              <a:ext cx="2793884" cy="21848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0" name="javan_myna_svg5.png" descr="javan_myna_svg5.png">
              <a:extLst>
                <a:ext uri="{FF2B5EF4-FFF2-40B4-BE49-F238E27FC236}">
                  <a16:creationId xmlns:a16="http://schemas.microsoft.com/office/drawing/2014/main" xmlns="" id="{49E17962-E3EE-4FFF-BDA4-BB5ACD285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703181" y="6307555"/>
              <a:ext cx="3031179" cy="232794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hy_svg5.png" descr="hy_svg5.png">
              <a:extLst>
                <a:ext uri="{FF2B5EF4-FFF2-40B4-BE49-F238E27FC236}">
                  <a16:creationId xmlns:a16="http://schemas.microsoft.com/office/drawing/2014/main" xmlns="" id="{2598969B-5C60-4EBA-B7E0-BBDE0C78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25702" y="3644900"/>
              <a:ext cx="4622801" cy="6426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泡泡引言框">
              <a:extLst>
                <a:ext uri="{FF2B5EF4-FFF2-40B4-BE49-F238E27FC236}">
                  <a16:creationId xmlns:a16="http://schemas.microsoft.com/office/drawing/2014/main" xmlns="" id="{8CB63D77-E8D4-4A86-8685-C6D75C197963}"/>
                </a:ext>
              </a:extLst>
            </p:cNvPr>
            <p:cNvSpPr/>
            <p:nvPr/>
          </p:nvSpPr>
          <p:spPr>
            <a:xfrm>
              <a:off x="5004208" y="1184227"/>
              <a:ext cx="6793290" cy="3635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0"/>
                  </a:moveTo>
                  <a:cubicBezTo>
                    <a:pt x="935" y="0"/>
                    <a:pt x="0" y="1585"/>
                    <a:pt x="0" y="3541"/>
                  </a:cubicBezTo>
                  <a:lnTo>
                    <a:pt x="0" y="13317"/>
                  </a:lnTo>
                  <a:cubicBezTo>
                    <a:pt x="0" y="15273"/>
                    <a:pt x="935" y="16861"/>
                    <a:pt x="2089" y="16861"/>
                  </a:cubicBezTo>
                  <a:lnTo>
                    <a:pt x="6283" y="16861"/>
                  </a:lnTo>
                  <a:lnTo>
                    <a:pt x="4386" y="21600"/>
                  </a:lnTo>
                  <a:lnTo>
                    <a:pt x="7174" y="16861"/>
                  </a:lnTo>
                  <a:lnTo>
                    <a:pt x="19510" y="16861"/>
                  </a:lnTo>
                  <a:cubicBezTo>
                    <a:pt x="20664" y="16861"/>
                    <a:pt x="21600" y="15273"/>
                    <a:pt x="21600" y="13317"/>
                  </a:cubicBezTo>
                  <a:lnTo>
                    <a:pt x="21600" y="3541"/>
                  </a:lnTo>
                  <a:cubicBezTo>
                    <a:pt x="21600" y="1585"/>
                    <a:pt x="20664" y="0"/>
                    <a:pt x="19510" y="0"/>
                  </a:cubicBez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3" name="每種八哥我們都給牠一個數字代號。">
              <a:extLst>
                <a:ext uri="{FF2B5EF4-FFF2-40B4-BE49-F238E27FC236}">
                  <a16:creationId xmlns:a16="http://schemas.microsoft.com/office/drawing/2014/main" xmlns="" id="{9482556D-581A-4EFE-A6E5-941281E3B6D5}"/>
                </a:ext>
              </a:extLst>
            </p:cNvPr>
            <p:cNvSpPr txBox="1"/>
            <p:nvPr/>
          </p:nvSpPr>
          <p:spPr>
            <a:xfrm>
              <a:off x="5355158" y="1483003"/>
              <a:ext cx="6152412" cy="20123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每種八哥我們都給牠一個數字代號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229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記得輸入輸出都必須是張量！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2413990" y="1822016"/>
            <a:ext cx="736402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打造一台函數學習機，把八哥辨識學起來。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16F81EA3-0002-4328-B90C-273572832F3C}"/>
              </a:ext>
            </a:extLst>
          </p:cNvPr>
          <p:cNvGrpSpPr/>
          <p:nvPr/>
        </p:nvGrpSpPr>
        <p:grpSpPr>
          <a:xfrm>
            <a:off x="1251283" y="2730211"/>
            <a:ext cx="9318314" cy="3476549"/>
            <a:chOff x="3200200" y="5640329"/>
            <a:chExt cx="16216466" cy="5967229"/>
          </a:xfrm>
        </p:grpSpPr>
        <p:sp>
          <p:nvSpPr>
            <p:cNvPr id="19" name="圓角矩形">
              <a:extLst>
                <a:ext uri="{FF2B5EF4-FFF2-40B4-BE49-F238E27FC236}">
                  <a16:creationId xmlns:a16="http://schemas.microsoft.com/office/drawing/2014/main" xmlns="" id="{F09035DF-768E-4D84-B6D1-258879098AF0}"/>
                </a:ext>
              </a:extLst>
            </p:cNvPr>
            <p:cNvSpPr/>
            <p:nvPr/>
          </p:nvSpPr>
          <p:spPr>
            <a:xfrm>
              <a:off x="3294881" y="5674357"/>
              <a:ext cx="4025283" cy="3608159"/>
            </a:xfrm>
            <a:prstGeom prst="roundRect">
              <a:avLst>
                <a:gd name="adj" fmla="val 12494"/>
              </a:avLst>
            </a:prstGeom>
            <a:solidFill>
              <a:srgbClr val="7FA9D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0" name="f">
              <a:extLst>
                <a:ext uri="{FF2B5EF4-FFF2-40B4-BE49-F238E27FC236}">
                  <a16:creationId xmlns:a16="http://schemas.microsoft.com/office/drawing/2014/main" xmlns="" id="{FCF5A9EF-E0DC-45FC-9D15-D039634B7FCD}"/>
                </a:ext>
              </a:extLst>
            </p:cNvPr>
            <p:cNvSpPr/>
            <p:nvPr/>
          </p:nvSpPr>
          <p:spPr>
            <a:xfrm>
              <a:off x="9547888" y="6125949"/>
              <a:ext cx="3179487" cy="3179488"/>
            </a:xfrm>
            <a:prstGeom prst="roundRect">
              <a:avLst>
                <a:gd name="adj" fmla="val 15000"/>
              </a:avLst>
            </a:prstGeom>
            <a:solidFill>
              <a:srgbClr val="6699C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80000"/>
                </a:lnSpc>
                <a:defRPr sz="8000" b="1" i="1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21" name="箭頭">
              <a:extLst>
                <a:ext uri="{FF2B5EF4-FFF2-40B4-BE49-F238E27FC236}">
                  <a16:creationId xmlns:a16="http://schemas.microsoft.com/office/drawing/2014/main" xmlns="" id="{941BB058-D24B-4E2F-988E-17A9EBDA38A5}"/>
                </a:ext>
              </a:extLst>
            </p:cNvPr>
            <p:cNvSpPr/>
            <p:nvPr/>
          </p:nvSpPr>
          <p:spPr>
            <a:xfrm>
              <a:off x="7909629" y="7142516"/>
              <a:ext cx="1143476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sp>
          <p:nvSpPr>
            <p:cNvPr id="34" name="箭頭">
              <a:extLst>
                <a:ext uri="{FF2B5EF4-FFF2-40B4-BE49-F238E27FC236}">
                  <a16:creationId xmlns:a16="http://schemas.microsoft.com/office/drawing/2014/main" xmlns="" id="{00C23D7E-0F12-475E-A964-3B73BEC65FCB}"/>
                </a:ext>
              </a:extLst>
            </p:cNvPr>
            <p:cNvSpPr/>
            <p:nvPr/>
          </p:nvSpPr>
          <p:spPr>
            <a:xfrm>
              <a:off x="14860418" y="7142516"/>
              <a:ext cx="1143476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grpSp>
          <p:nvGrpSpPr>
            <p:cNvPr id="35" name="群組">
              <a:extLst>
                <a:ext uri="{FF2B5EF4-FFF2-40B4-BE49-F238E27FC236}">
                  <a16:creationId xmlns:a16="http://schemas.microsoft.com/office/drawing/2014/main" xmlns="" id="{6C665B36-A2A2-47F8-A5FC-7A0F3297FD00}"/>
                </a:ext>
              </a:extLst>
            </p:cNvPr>
            <p:cNvGrpSpPr/>
            <p:nvPr/>
          </p:nvGrpSpPr>
          <p:grpSpPr>
            <a:xfrm>
              <a:off x="4460527" y="9918454"/>
              <a:ext cx="2060488" cy="1689104"/>
              <a:chOff x="-2" y="20636"/>
              <a:chExt cx="2060487" cy="1689102"/>
            </a:xfrm>
          </p:grpSpPr>
          <p:sp>
            <p:nvSpPr>
              <p:cNvPr id="36" name="圓角矩形">
                <a:extLst>
                  <a:ext uri="{FF2B5EF4-FFF2-40B4-BE49-F238E27FC236}">
                    <a16:creationId xmlns:a16="http://schemas.microsoft.com/office/drawing/2014/main" xmlns="" id="{5D8AE247-CB1F-415E-A49D-E8D759E13054}"/>
                  </a:ext>
                </a:extLst>
              </p:cNvPr>
              <p:cNvSpPr/>
              <p:nvPr/>
            </p:nvSpPr>
            <p:spPr>
              <a:xfrm>
                <a:off x="-2" y="20636"/>
                <a:ext cx="2060487" cy="955712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37" name="輸入">
                <a:extLst>
                  <a:ext uri="{FF2B5EF4-FFF2-40B4-BE49-F238E27FC236}">
                    <a16:creationId xmlns:a16="http://schemas.microsoft.com/office/drawing/2014/main" xmlns="" id="{36B16E7C-EDFC-4133-8552-958570648323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36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sz="36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8" name="群組">
              <a:extLst>
                <a:ext uri="{FF2B5EF4-FFF2-40B4-BE49-F238E27FC236}">
                  <a16:creationId xmlns:a16="http://schemas.microsoft.com/office/drawing/2014/main" xmlns="" id="{0753C2AF-2E34-4CB3-BF46-497383E14258}"/>
                </a:ext>
              </a:extLst>
            </p:cNvPr>
            <p:cNvGrpSpPr/>
            <p:nvPr/>
          </p:nvGrpSpPr>
          <p:grpSpPr>
            <a:xfrm>
              <a:off x="17108318" y="9862406"/>
              <a:ext cx="1967305" cy="1745152"/>
              <a:chOff x="25126" y="-35412"/>
              <a:chExt cx="1967303" cy="1745150"/>
            </a:xfrm>
          </p:grpSpPr>
          <p:sp>
            <p:nvSpPr>
              <p:cNvPr id="39" name="圓角矩形">
                <a:extLst>
                  <a:ext uri="{FF2B5EF4-FFF2-40B4-BE49-F238E27FC236}">
                    <a16:creationId xmlns:a16="http://schemas.microsoft.com/office/drawing/2014/main" xmlns="" id="{E12435D9-1FA0-4AD0-B89E-EC18AC15EB33}"/>
                  </a:ext>
                </a:extLst>
              </p:cNvPr>
              <p:cNvSpPr/>
              <p:nvPr/>
            </p:nvSpPr>
            <p:spPr>
              <a:xfrm>
                <a:off x="25126" y="-35412"/>
                <a:ext cx="1967303" cy="930349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40" name="輸出">
                <a:extLst>
                  <a:ext uri="{FF2B5EF4-FFF2-40B4-BE49-F238E27FC236}">
                    <a16:creationId xmlns:a16="http://schemas.microsoft.com/office/drawing/2014/main" xmlns="" id="{AA457D77-A229-4504-A521-0416167C5773}"/>
                  </a:ext>
                </a:extLst>
              </p:cNvPr>
              <p:cNvSpPr/>
              <p:nvPr/>
            </p:nvSpPr>
            <p:spPr>
              <a:xfrm>
                <a:off x="2490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36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sz="36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41" name="robot_svg5.png" descr="robot_svg5.png">
              <a:extLst>
                <a:ext uri="{FF2B5EF4-FFF2-40B4-BE49-F238E27FC236}">
                  <a16:creationId xmlns:a16="http://schemas.microsoft.com/office/drawing/2014/main" xmlns="" id="{4B5AF3CD-56A3-483E-B385-A56C0907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18900" y="5954593"/>
              <a:ext cx="2943584" cy="330989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42" name="crested_myna2_svg5.png">
              <a:extLst>
                <a:ext uri="{FF2B5EF4-FFF2-40B4-BE49-F238E27FC236}">
                  <a16:creationId xmlns:a16="http://schemas.microsoft.com/office/drawing/2014/main" xmlns="" id="{5E10EBB1-3FD4-4CA1-A6E9-60DA207A8B0F}"/>
                </a:ext>
              </a:extLst>
            </p:cNvPr>
            <p:cNvGrpSpPr/>
            <p:nvPr/>
          </p:nvGrpSpPr>
          <p:grpSpPr>
            <a:xfrm>
              <a:off x="3200200" y="5640329"/>
              <a:ext cx="4214645" cy="3938425"/>
              <a:chOff x="0" y="0"/>
              <a:chExt cx="4214644" cy="3938424"/>
            </a:xfrm>
          </p:grpSpPr>
          <p:pic>
            <p:nvPicPr>
              <p:cNvPr id="43" name="crested_myna2_svg5.png" descr="crested_myna2_svg5.png">
                <a:extLst>
                  <a:ext uri="{FF2B5EF4-FFF2-40B4-BE49-F238E27FC236}">
                    <a16:creationId xmlns:a16="http://schemas.microsoft.com/office/drawing/2014/main" xmlns="" id="{74267525-F939-4595-9622-58A453023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343426" y="139700"/>
                <a:ext cx="3527792" cy="3379625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44" name="crested_myna2_svg5.png" descr="crested_myna2_svg5.png">
                <a:extLst>
                  <a:ext uri="{FF2B5EF4-FFF2-40B4-BE49-F238E27FC236}">
                    <a16:creationId xmlns:a16="http://schemas.microsoft.com/office/drawing/2014/main" xmlns="" id="{1EF2A94C-644E-4FB6-BEAF-FCD21AA449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4214645" cy="3938425"/>
              </a:xfrm>
              <a:prstGeom prst="rect">
                <a:avLst/>
              </a:prstGeom>
              <a:effectLst/>
            </p:spPr>
          </p:pic>
        </p:grpSp>
        <p:sp>
          <p:nvSpPr>
            <p:cNvPr id="45" name="1.2">
              <a:extLst>
                <a:ext uri="{FF2B5EF4-FFF2-40B4-BE49-F238E27FC236}">
                  <a16:creationId xmlns:a16="http://schemas.microsoft.com/office/drawing/2014/main" xmlns="" id="{BBF483F8-21E6-4E7B-8FE1-11507FC0DEE9}"/>
                </a:ext>
              </a:extLst>
            </p:cNvPr>
            <p:cNvSpPr txBox="1"/>
            <p:nvPr/>
          </p:nvSpPr>
          <p:spPr>
            <a:xfrm>
              <a:off x="16928279" y="6534834"/>
              <a:ext cx="2488387" cy="21494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80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7200" dirty="0"/>
                <a:t>1.2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811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1467136" y="1825625"/>
            <a:ext cx="9400603" cy="61277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分類型問題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用到的技巧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one-hot encoding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和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softmax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6AED4F8-6A39-4714-A9F2-729F1BF97596}"/>
              </a:ext>
            </a:extLst>
          </p:cNvPr>
          <p:cNvSpPr txBox="1"/>
          <p:nvPr/>
        </p:nvSpPr>
        <p:spPr>
          <a:xfrm>
            <a:off x="962527" y="2720232"/>
            <a:ext cx="753979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想像輸入一張八哥照片到我們的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AI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模型中，得到的輸出是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2.5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。這樣的情況，我們要怎麼解釋發生什麼事呢？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464FBB30-1F6D-4718-A96A-7E132C34AD2D}"/>
              </a:ext>
            </a:extLst>
          </p:cNvPr>
          <p:cNvGrpSpPr/>
          <p:nvPr/>
        </p:nvGrpSpPr>
        <p:grpSpPr>
          <a:xfrm>
            <a:off x="1858947" y="2720232"/>
            <a:ext cx="10315123" cy="3734480"/>
            <a:chOff x="2837909" y="1983636"/>
            <a:chExt cx="26573980" cy="9623922"/>
          </a:xfrm>
        </p:grpSpPr>
        <p:sp>
          <p:nvSpPr>
            <p:cNvPr id="10" name="f">
              <a:extLst>
                <a:ext uri="{FF2B5EF4-FFF2-40B4-BE49-F238E27FC236}">
                  <a16:creationId xmlns:a16="http://schemas.microsoft.com/office/drawing/2014/main" xmlns="" id="{924DEF1D-8744-4B69-BBF3-F3D7BF2242F6}"/>
                </a:ext>
              </a:extLst>
            </p:cNvPr>
            <p:cNvSpPr/>
            <p:nvPr/>
          </p:nvSpPr>
          <p:spPr>
            <a:xfrm>
              <a:off x="9547888" y="6125949"/>
              <a:ext cx="3179487" cy="3179488"/>
            </a:xfrm>
            <a:prstGeom prst="roundRect">
              <a:avLst>
                <a:gd name="adj" fmla="val 15000"/>
              </a:avLst>
            </a:prstGeom>
            <a:solidFill>
              <a:srgbClr val="6699C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80000"/>
                </a:lnSpc>
                <a:defRPr sz="8000" b="1" i="1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11" name="箭頭">
              <a:extLst>
                <a:ext uri="{FF2B5EF4-FFF2-40B4-BE49-F238E27FC236}">
                  <a16:creationId xmlns:a16="http://schemas.microsoft.com/office/drawing/2014/main" xmlns="" id="{40DD8CBF-CD4F-449E-9770-28471E6A40F4}"/>
                </a:ext>
              </a:extLst>
            </p:cNvPr>
            <p:cNvSpPr/>
            <p:nvPr/>
          </p:nvSpPr>
          <p:spPr>
            <a:xfrm>
              <a:off x="7909629" y="7142516"/>
              <a:ext cx="1143476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sp>
          <p:nvSpPr>
            <p:cNvPr id="12" name="箭頭">
              <a:extLst>
                <a:ext uri="{FF2B5EF4-FFF2-40B4-BE49-F238E27FC236}">
                  <a16:creationId xmlns:a16="http://schemas.microsoft.com/office/drawing/2014/main" xmlns="" id="{18ADCF82-340F-4A59-88D2-543CC8C89D94}"/>
                </a:ext>
              </a:extLst>
            </p:cNvPr>
            <p:cNvSpPr/>
            <p:nvPr/>
          </p:nvSpPr>
          <p:spPr>
            <a:xfrm>
              <a:off x="14860418" y="7142516"/>
              <a:ext cx="1143476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grpSp>
          <p:nvGrpSpPr>
            <p:cNvPr id="13" name="群組">
              <a:extLst>
                <a:ext uri="{FF2B5EF4-FFF2-40B4-BE49-F238E27FC236}">
                  <a16:creationId xmlns:a16="http://schemas.microsoft.com/office/drawing/2014/main" xmlns="" id="{56BADB44-322F-41F9-8D94-2D34B1598D79}"/>
                </a:ext>
              </a:extLst>
            </p:cNvPr>
            <p:cNvGrpSpPr/>
            <p:nvPr/>
          </p:nvGrpSpPr>
          <p:grpSpPr>
            <a:xfrm>
              <a:off x="3854805" y="9970374"/>
              <a:ext cx="2490487" cy="1637184"/>
              <a:chOff x="-605724" y="72556"/>
              <a:chExt cx="2490485" cy="1637182"/>
            </a:xfrm>
          </p:grpSpPr>
          <p:sp>
            <p:nvSpPr>
              <p:cNvPr id="14" name="圓角矩形">
                <a:extLst>
                  <a:ext uri="{FF2B5EF4-FFF2-40B4-BE49-F238E27FC236}">
                    <a16:creationId xmlns:a16="http://schemas.microsoft.com/office/drawing/2014/main" xmlns="" id="{89C2B971-3DDA-4CB2-B46B-B616ABD93F7E}"/>
                  </a:ext>
                </a:extLst>
              </p:cNvPr>
              <p:cNvSpPr/>
              <p:nvPr/>
            </p:nvSpPr>
            <p:spPr>
              <a:xfrm>
                <a:off x="-605724" y="72556"/>
                <a:ext cx="2490485" cy="1023529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 dirty="0"/>
              </a:p>
            </p:txBody>
          </p:sp>
          <p:sp>
            <p:nvSpPr>
              <p:cNvPr id="15" name="輸入">
                <a:extLst>
                  <a:ext uri="{FF2B5EF4-FFF2-40B4-BE49-F238E27FC236}">
                    <a16:creationId xmlns:a16="http://schemas.microsoft.com/office/drawing/2014/main" xmlns="" id="{3964C059-656F-4346-831C-5A2330EB4183}"/>
                  </a:ext>
                </a:extLst>
              </p:cNvPr>
              <p:cNvSpPr/>
              <p:nvPr/>
            </p:nvSpPr>
            <p:spPr>
              <a:xfrm>
                <a:off x="-121973" y="613825"/>
                <a:ext cx="1704513" cy="1095913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/>
              <a:p>
                <a:r>
                  <a:rPr sz="28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6" name="群組">
              <a:extLst>
                <a:ext uri="{FF2B5EF4-FFF2-40B4-BE49-F238E27FC236}">
                  <a16:creationId xmlns:a16="http://schemas.microsoft.com/office/drawing/2014/main" xmlns="" id="{D96A4079-4E19-4C87-BF59-DBCA59EE90E0}"/>
                </a:ext>
              </a:extLst>
            </p:cNvPr>
            <p:cNvGrpSpPr/>
            <p:nvPr/>
          </p:nvGrpSpPr>
          <p:grpSpPr>
            <a:xfrm>
              <a:off x="17095892" y="9646401"/>
              <a:ext cx="2490486" cy="1918256"/>
              <a:chOff x="0" y="-208516"/>
              <a:chExt cx="2490483" cy="1918254"/>
            </a:xfrm>
          </p:grpSpPr>
          <p:sp>
            <p:nvSpPr>
              <p:cNvPr id="17" name="圓角矩形">
                <a:extLst>
                  <a:ext uri="{FF2B5EF4-FFF2-40B4-BE49-F238E27FC236}">
                    <a16:creationId xmlns:a16="http://schemas.microsoft.com/office/drawing/2014/main" xmlns="" id="{E13C75C8-F029-49A5-8C58-F5F75B80C9A2}"/>
                  </a:ext>
                </a:extLst>
              </p:cNvPr>
              <p:cNvSpPr/>
              <p:nvPr/>
            </p:nvSpPr>
            <p:spPr>
              <a:xfrm>
                <a:off x="0" y="-208516"/>
                <a:ext cx="2490483" cy="1184864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18" name="輸出">
                <a:extLst>
                  <a:ext uri="{FF2B5EF4-FFF2-40B4-BE49-F238E27FC236}">
                    <a16:creationId xmlns:a16="http://schemas.microsoft.com/office/drawing/2014/main" xmlns="" id="{CA02FEE2-0430-4ADD-92E8-29CBA74BEBCC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8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19" name="robot_svg5.png" descr="robot_svg5.png">
              <a:extLst>
                <a:ext uri="{FF2B5EF4-FFF2-40B4-BE49-F238E27FC236}">
                  <a16:creationId xmlns:a16="http://schemas.microsoft.com/office/drawing/2014/main" xmlns="" id="{A87EAE8D-6FBA-4D4F-9046-AA5A43CF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18900" y="5954593"/>
              <a:ext cx="2943584" cy="33098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2.5">
              <a:extLst>
                <a:ext uri="{FF2B5EF4-FFF2-40B4-BE49-F238E27FC236}">
                  <a16:creationId xmlns:a16="http://schemas.microsoft.com/office/drawing/2014/main" xmlns="" id="{15C67602-D4C2-41E0-904F-2E23066F4FB5}"/>
                </a:ext>
              </a:extLst>
            </p:cNvPr>
            <p:cNvSpPr txBox="1"/>
            <p:nvPr/>
          </p:nvSpPr>
          <p:spPr>
            <a:xfrm>
              <a:off x="16928278" y="6352887"/>
              <a:ext cx="2849477" cy="25133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80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5400" dirty="0"/>
                <a:t>2.5</a:t>
              </a:r>
            </a:p>
          </p:txBody>
        </p:sp>
        <p:sp>
          <p:nvSpPr>
            <p:cNvPr id="21" name="?">
              <a:extLst>
                <a:ext uri="{FF2B5EF4-FFF2-40B4-BE49-F238E27FC236}">
                  <a16:creationId xmlns:a16="http://schemas.microsoft.com/office/drawing/2014/main" xmlns="" id="{F60D13E5-7B26-4287-98EB-C53A38CDBB2C}"/>
                </a:ext>
              </a:extLst>
            </p:cNvPr>
            <p:cNvSpPr/>
            <p:nvPr/>
          </p:nvSpPr>
          <p:spPr>
            <a:xfrm>
              <a:off x="2837909" y="5016832"/>
              <a:ext cx="4551537" cy="4629569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t>?</a:t>
              </a:r>
            </a:p>
          </p:txBody>
        </p:sp>
        <p:sp>
          <p:nvSpPr>
            <p:cNvPr id="22" name="?">
              <a:extLst>
                <a:ext uri="{FF2B5EF4-FFF2-40B4-BE49-F238E27FC236}">
                  <a16:creationId xmlns:a16="http://schemas.microsoft.com/office/drawing/2014/main" xmlns="" id="{0387F71F-E4FA-4A90-84A3-4EC6D54555BE}"/>
                </a:ext>
              </a:extLst>
            </p:cNvPr>
            <p:cNvSpPr/>
            <p:nvPr/>
          </p:nvSpPr>
          <p:spPr>
            <a:xfrm>
              <a:off x="3025076" y="5221069"/>
              <a:ext cx="4149951" cy="422109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120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dirty="0"/>
                <a:t>?</a:t>
              </a:r>
            </a:p>
          </p:txBody>
        </p:sp>
        <p:pic>
          <p:nvPicPr>
            <p:cNvPr id="23" name="py_what_svg5.png" descr="py_what_svg5.png">
              <a:extLst>
                <a:ext uri="{FF2B5EF4-FFF2-40B4-BE49-F238E27FC236}">
                  <a16:creationId xmlns:a16="http://schemas.microsoft.com/office/drawing/2014/main" xmlns="" id="{665E3BEA-2A75-4EED-9410-255F0FE3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586376" y="3982768"/>
              <a:ext cx="5298260" cy="59181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泡泡引言框">
              <a:extLst>
                <a:ext uri="{FF2B5EF4-FFF2-40B4-BE49-F238E27FC236}">
                  <a16:creationId xmlns:a16="http://schemas.microsoft.com/office/drawing/2014/main" xmlns="" id="{8B712461-185F-486F-AAF5-DD6A880781E6}"/>
                </a:ext>
              </a:extLst>
            </p:cNvPr>
            <p:cNvSpPr/>
            <p:nvPr/>
          </p:nvSpPr>
          <p:spPr>
            <a:xfrm flipH="1">
              <a:off x="23754909" y="1983636"/>
              <a:ext cx="5298263" cy="1999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79" y="0"/>
                  </a:moveTo>
                  <a:cubicBezTo>
                    <a:pt x="1065" y="0"/>
                    <a:pt x="0" y="1674"/>
                    <a:pt x="0" y="3740"/>
                  </a:cubicBezTo>
                  <a:lnTo>
                    <a:pt x="0" y="14063"/>
                  </a:lnTo>
                  <a:cubicBezTo>
                    <a:pt x="0" y="16129"/>
                    <a:pt x="1065" y="17805"/>
                    <a:pt x="2379" y="17805"/>
                  </a:cubicBezTo>
                  <a:lnTo>
                    <a:pt x="17457" y="17805"/>
                  </a:lnTo>
                  <a:lnTo>
                    <a:pt x="21600" y="21600"/>
                  </a:lnTo>
                  <a:lnTo>
                    <a:pt x="18756" y="17718"/>
                  </a:lnTo>
                  <a:cubicBezTo>
                    <a:pt x="19831" y="17358"/>
                    <a:pt x="20639" y="15861"/>
                    <a:pt x="20639" y="14063"/>
                  </a:cubicBezTo>
                  <a:lnTo>
                    <a:pt x="20639" y="3740"/>
                  </a:lnTo>
                  <a:cubicBezTo>
                    <a:pt x="20639" y="1674"/>
                    <a:pt x="19573" y="0"/>
                    <a:pt x="18259" y="0"/>
                  </a:cubicBez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5" name="這什麼意思!?">
              <a:extLst>
                <a:ext uri="{FF2B5EF4-FFF2-40B4-BE49-F238E27FC236}">
                  <a16:creationId xmlns:a16="http://schemas.microsoft.com/office/drawing/2014/main" xmlns="" id="{7CF22697-BF8D-4515-8DDF-E3881C015081}"/>
                </a:ext>
              </a:extLst>
            </p:cNvPr>
            <p:cNvSpPr txBox="1"/>
            <p:nvPr/>
          </p:nvSpPr>
          <p:spPr>
            <a:xfrm>
              <a:off x="24113629" y="2168261"/>
              <a:ext cx="5298260" cy="13235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這什麼意思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3046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004278" y="1825625"/>
            <a:ext cx="6183444" cy="51011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one-hot encoding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轉換為多維向量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DC9A7330-08CD-4CB9-9E00-C3BBFD962302}"/>
              </a:ext>
            </a:extLst>
          </p:cNvPr>
          <p:cNvGrpSpPr/>
          <p:nvPr/>
        </p:nvGrpSpPr>
        <p:grpSpPr>
          <a:xfrm>
            <a:off x="2117558" y="2410966"/>
            <a:ext cx="8120136" cy="3803119"/>
            <a:chOff x="2117558" y="2410966"/>
            <a:chExt cx="8120136" cy="3803119"/>
          </a:xfrm>
        </p:grpSpPr>
        <p:sp>
          <p:nvSpPr>
            <p:cNvPr id="26" name="圓角矩形">
              <a:extLst>
                <a:ext uri="{FF2B5EF4-FFF2-40B4-BE49-F238E27FC236}">
                  <a16:creationId xmlns:a16="http://schemas.microsoft.com/office/drawing/2014/main" xmlns="" id="{9606EAE2-CB8E-40A1-A779-8125C3120523}"/>
                </a:ext>
              </a:extLst>
            </p:cNvPr>
            <p:cNvSpPr/>
            <p:nvPr/>
          </p:nvSpPr>
          <p:spPr>
            <a:xfrm>
              <a:off x="8258611" y="5552986"/>
              <a:ext cx="1347815" cy="546101"/>
            </a:xfrm>
            <a:prstGeom prst="roundRect">
              <a:avLst>
                <a:gd name="adj" fmla="val 15000"/>
              </a:avLst>
            </a:prstGeom>
            <a:solidFill>
              <a:srgbClr val="ED755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7" name="圓角矩形">
              <a:extLst>
                <a:ext uri="{FF2B5EF4-FFF2-40B4-BE49-F238E27FC236}">
                  <a16:creationId xmlns:a16="http://schemas.microsoft.com/office/drawing/2014/main" xmlns="" id="{3397E20D-FEFD-40AE-903A-E0279B8637F3}"/>
                </a:ext>
              </a:extLst>
            </p:cNvPr>
            <p:cNvSpPr/>
            <p:nvPr/>
          </p:nvSpPr>
          <p:spPr>
            <a:xfrm>
              <a:off x="8279133" y="4687003"/>
              <a:ext cx="1347815" cy="546101"/>
            </a:xfrm>
            <a:prstGeom prst="roundRect">
              <a:avLst>
                <a:gd name="adj" fmla="val 15000"/>
              </a:avLst>
            </a:prstGeom>
            <a:solidFill>
              <a:srgbClr val="9ABD7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8" name="圓角矩形">
              <a:extLst>
                <a:ext uri="{FF2B5EF4-FFF2-40B4-BE49-F238E27FC236}">
                  <a16:creationId xmlns:a16="http://schemas.microsoft.com/office/drawing/2014/main" xmlns="" id="{43380571-DD8A-43FD-86DF-D180513A91E7}"/>
                </a:ext>
              </a:extLst>
            </p:cNvPr>
            <p:cNvSpPr/>
            <p:nvPr/>
          </p:nvSpPr>
          <p:spPr>
            <a:xfrm>
              <a:off x="8258611" y="3821022"/>
              <a:ext cx="1347815" cy="546101"/>
            </a:xfrm>
            <a:prstGeom prst="roundRect">
              <a:avLst>
                <a:gd name="adj" fmla="val 15000"/>
              </a:avLst>
            </a:prstGeom>
            <a:solidFill>
              <a:srgbClr val="EA9A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八哥">
              <a:extLst>
                <a:ext uri="{FF2B5EF4-FFF2-40B4-BE49-F238E27FC236}">
                  <a16:creationId xmlns:a16="http://schemas.microsoft.com/office/drawing/2014/main" xmlns="" id="{C5EBC398-01C6-4D86-BAF8-2E2BC931E700}"/>
                </a:ext>
              </a:extLst>
            </p:cNvPr>
            <p:cNvSpPr txBox="1"/>
            <p:nvPr/>
          </p:nvSpPr>
          <p:spPr>
            <a:xfrm>
              <a:off x="2306560" y="4224012"/>
              <a:ext cx="718145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" name="白尾八哥">
              <a:extLst>
                <a:ext uri="{FF2B5EF4-FFF2-40B4-BE49-F238E27FC236}">
                  <a16:creationId xmlns:a16="http://schemas.microsoft.com/office/drawing/2014/main" xmlns="" id="{A18DC5B3-E32F-4810-AD5B-AC47FA3AF45A}"/>
                </a:ext>
              </a:extLst>
            </p:cNvPr>
            <p:cNvSpPr txBox="1"/>
            <p:nvPr/>
          </p:nvSpPr>
          <p:spPr>
            <a:xfrm>
              <a:off x="3515223" y="4208894"/>
              <a:ext cx="1333698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白尾八哥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家八哥">
              <a:extLst>
                <a:ext uri="{FF2B5EF4-FFF2-40B4-BE49-F238E27FC236}">
                  <a16:creationId xmlns:a16="http://schemas.microsoft.com/office/drawing/2014/main" xmlns="" id="{39D8090A-E99D-4A0D-A392-3D9C440635BA}"/>
                </a:ext>
              </a:extLst>
            </p:cNvPr>
            <p:cNvSpPr txBox="1"/>
            <p:nvPr/>
          </p:nvSpPr>
          <p:spPr>
            <a:xfrm>
              <a:off x="5142038" y="4208894"/>
              <a:ext cx="1025922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家八哥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1">
              <a:extLst>
                <a:ext uri="{FF2B5EF4-FFF2-40B4-BE49-F238E27FC236}">
                  <a16:creationId xmlns:a16="http://schemas.microsoft.com/office/drawing/2014/main" xmlns="" id="{494BF678-C5BC-4A1A-AE5C-142D9B4889C1}"/>
                </a:ext>
              </a:extLst>
            </p:cNvPr>
            <p:cNvSpPr/>
            <p:nvPr/>
          </p:nvSpPr>
          <p:spPr>
            <a:xfrm>
              <a:off x="2457175" y="2503103"/>
              <a:ext cx="526728" cy="546101"/>
            </a:xfrm>
            <a:prstGeom prst="roundRect">
              <a:avLst>
                <a:gd name="adj" fmla="val 15000"/>
              </a:avLst>
            </a:prstGeom>
            <a:solidFill>
              <a:srgbClr val="D4595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100000"/>
                </a:lnSpc>
                <a:defRPr sz="4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600" dirty="0"/>
                <a:t>1</a:t>
              </a:r>
            </a:p>
          </p:txBody>
        </p:sp>
        <p:sp>
          <p:nvSpPr>
            <p:cNvPr id="33" name="2">
              <a:extLst>
                <a:ext uri="{FF2B5EF4-FFF2-40B4-BE49-F238E27FC236}">
                  <a16:creationId xmlns:a16="http://schemas.microsoft.com/office/drawing/2014/main" xmlns="" id="{0A75BA21-856C-4676-827B-E7D8534F97C0}"/>
                </a:ext>
              </a:extLst>
            </p:cNvPr>
            <p:cNvSpPr/>
            <p:nvPr/>
          </p:nvSpPr>
          <p:spPr>
            <a:xfrm>
              <a:off x="3852602" y="2503103"/>
              <a:ext cx="526728" cy="546101"/>
            </a:xfrm>
            <a:prstGeom prst="roundRect">
              <a:avLst>
                <a:gd name="adj" fmla="val 15000"/>
              </a:avLst>
            </a:prstGeom>
            <a:solidFill>
              <a:srgbClr val="D4595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100000"/>
                </a:lnSpc>
                <a:defRPr sz="4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600" dirty="0"/>
                <a:t>2</a:t>
              </a:r>
            </a:p>
          </p:txBody>
        </p:sp>
        <p:sp>
          <p:nvSpPr>
            <p:cNvPr id="34" name="3">
              <a:extLst>
                <a:ext uri="{FF2B5EF4-FFF2-40B4-BE49-F238E27FC236}">
                  <a16:creationId xmlns:a16="http://schemas.microsoft.com/office/drawing/2014/main" xmlns="" id="{0012C9E5-8E9E-4910-B5C3-E897572D02ED}"/>
                </a:ext>
              </a:extLst>
            </p:cNvPr>
            <p:cNvSpPr/>
            <p:nvPr/>
          </p:nvSpPr>
          <p:spPr>
            <a:xfrm>
              <a:off x="5248029" y="2503103"/>
              <a:ext cx="526728" cy="546101"/>
            </a:xfrm>
            <a:prstGeom prst="roundRect">
              <a:avLst>
                <a:gd name="adj" fmla="val 15000"/>
              </a:avLst>
            </a:prstGeom>
            <a:solidFill>
              <a:srgbClr val="D4595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100000"/>
                </a:lnSpc>
                <a:defRPr sz="4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600" dirty="0"/>
                <a:t>3</a:t>
              </a:r>
            </a:p>
          </p:txBody>
        </p:sp>
        <p:sp>
          <p:nvSpPr>
            <p:cNvPr id="35" name="箭頭">
              <a:extLst>
                <a:ext uri="{FF2B5EF4-FFF2-40B4-BE49-F238E27FC236}">
                  <a16:creationId xmlns:a16="http://schemas.microsoft.com/office/drawing/2014/main" xmlns="" id="{0ACBB200-8160-453D-8DC8-28989DD356A7}"/>
                </a:ext>
              </a:extLst>
            </p:cNvPr>
            <p:cNvSpPr/>
            <p:nvPr/>
          </p:nvSpPr>
          <p:spPr>
            <a:xfrm rot="5400000">
              <a:off x="2597666" y="4686916"/>
              <a:ext cx="245746" cy="23702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D4595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4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" name="箭頭">
              <a:extLst>
                <a:ext uri="{FF2B5EF4-FFF2-40B4-BE49-F238E27FC236}">
                  <a16:creationId xmlns:a16="http://schemas.microsoft.com/office/drawing/2014/main" xmlns="" id="{E2259E8D-4967-47B1-AD81-B5C8F9D3FE93}"/>
                </a:ext>
              </a:extLst>
            </p:cNvPr>
            <p:cNvSpPr/>
            <p:nvPr/>
          </p:nvSpPr>
          <p:spPr>
            <a:xfrm rot="5400000">
              <a:off x="3993093" y="4686916"/>
              <a:ext cx="245746" cy="23702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D4595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4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" name="箭頭">
              <a:extLst>
                <a:ext uri="{FF2B5EF4-FFF2-40B4-BE49-F238E27FC236}">
                  <a16:creationId xmlns:a16="http://schemas.microsoft.com/office/drawing/2014/main" xmlns="" id="{78CC4411-1150-493A-92CD-A1575CE3F8A8}"/>
                </a:ext>
              </a:extLst>
            </p:cNvPr>
            <p:cNvSpPr/>
            <p:nvPr/>
          </p:nvSpPr>
          <p:spPr>
            <a:xfrm rot="5400000">
              <a:off x="5498332" y="4686916"/>
              <a:ext cx="245746" cy="237028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D4595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4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方程式">
                  <a:extLst>
                    <a:ext uri="{FF2B5EF4-FFF2-40B4-BE49-F238E27FC236}">
                      <a16:creationId xmlns:a16="http://schemas.microsoft.com/office/drawing/2014/main" xmlns="" id="{1C063402-4219-40FA-AA23-DD8655E0EDAB}"/>
                    </a:ext>
                  </a:extLst>
                </p:cNvPr>
                <p:cNvSpPr txBox="1"/>
                <p:nvPr/>
              </p:nvSpPr>
              <p:spPr>
                <a:xfrm>
                  <a:off x="2398825" y="4993238"/>
                  <a:ext cx="622799" cy="122084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sz="3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sz="3000" dirty="0"/>
                </a:p>
              </p:txBody>
            </p:sp>
          </mc:Choice>
          <mc:Fallback xmlns="">
            <p:sp>
              <p:nvSpPr>
                <p:cNvPr id="38" name="方程式">
                  <a:extLst>
                    <a:ext uri="{FF2B5EF4-FFF2-40B4-BE49-F238E27FC236}">
                      <a16:creationId xmlns:a16="http://schemas.microsoft.com/office/drawing/2014/main" id="{1C063402-4219-40FA-AA23-DD8655E0E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25" y="4993238"/>
                  <a:ext cx="622799" cy="12208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方程式">
                  <a:extLst>
                    <a:ext uri="{FF2B5EF4-FFF2-40B4-BE49-F238E27FC236}">
                      <a16:creationId xmlns:a16="http://schemas.microsoft.com/office/drawing/2014/main" xmlns="" id="{DED9EC48-0D14-4743-9762-BBA4D2B1C059}"/>
                    </a:ext>
                  </a:extLst>
                </p:cNvPr>
                <p:cNvSpPr txBox="1"/>
                <p:nvPr/>
              </p:nvSpPr>
              <p:spPr>
                <a:xfrm>
                  <a:off x="3823427" y="4993238"/>
                  <a:ext cx="622799" cy="122084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sz="3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sz="3000" dirty="0"/>
                </a:p>
              </p:txBody>
            </p:sp>
          </mc:Choice>
          <mc:Fallback xmlns="">
            <p:sp>
              <p:nvSpPr>
                <p:cNvPr id="39" name="方程式">
                  <a:extLst>
                    <a:ext uri="{FF2B5EF4-FFF2-40B4-BE49-F238E27FC236}">
                      <a16:creationId xmlns:a16="http://schemas.microsoft.com/office/drawing/2014/main" id="{DED9EC48-0D14-4743-9762-BBA4D2B1C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427" y="4993238"/>
                  <a:ext cx="622799" cy="1220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方程式">
                  <a:extLst>
                    <a:ext uri="{FF2B5EF4-FFF2-40B4-BE49-F238E27FC236}">
                      <a16:creationId xmlns:a16="http://schemas.microsoft.com/office/drawing/2014/main" xmlns="" id="{591A31FE-7316-4923-BB19-A6B1E0ED986C}"/>
                    </a:ext>
                  </a:extLst>
                </p:cNvPr>
                <p:cNvSpPr txBox="1"/>
                <p:nvPr/>
              </p:nvSpPr>
              <p:spPr>
                <a:xfrm>
                  <a:off x="5362987" y="4986953"/>
                  <a:ext cx="622799" cy="1217834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sz="3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sz="3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sz="3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sz="3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sz="30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sz="3000" dirty="0"/>
                </a:p>
              </p:txBody>
            </p:sp>
          </mc:Choice>
          <mc:Fallback xmlns="">
            <p:sp>
              <p:nvSpPr>
                <p:cNvPr id="40" name="方程式">
                  <a:extLst>
                    <a:ext uri="{FF2B5EF4-FFF2-40B4-BE49-F238E27FC236}">
                      <a16:creationId xmlns:a16="http://schemas.microsoft.com/office/drawing/2014/main" id="{591A31FE-7316-4923-BB19-A6B1E0ED9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987" y="4986953"/>
                  <a:ext cx="622799" cy="12178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方程式">
                  <a:extLst>
                    <a:ext uri="{FF2B5EF4-FFF2-40B4-BE49-F238E27FC236}">
                      <a16:creationId xmlns:a16="http://schemas.microsoft.com/office/drawing/2014/main" xmlns="" id="{7E2F5152-7F55-4B80-80DC-D6DD44D15AAC}"/>
                    </a:ext>
                  </a:extLst>
                </p:cNvPr>
                <p:cNvSpPr txBox="1"/>
                <p:nvPr/>
              </p:nvSpPr>
              <p:spPr>
                <a:xfrm>
                  <a:off x="6903261" y="3859040"/>
                  <a:ext cx="1119922" cy="219758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sz="5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sz="5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sz="5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5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sz="5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sz="14300" dirty="0"/>
                </a:p>
              </p:txBody>
            </p:sp>
          </mc:Choice>
          <mc:Fallback xmlns="">
            <p:sp>
              <p:nvSpPr>
                <p:cNvPr id="41" name="方程式">
                  <a:extLst>
                    <a:ext uri="{FF2B5EF4-FFF2-40B4-BE49-F238E27FC236}">
                      <a16:creationId xmlns:a16="http://schemas.microsoft.com/office/drawing/2014/main" id="{7E2F5152-7F55-4B80-80DC-D6DD44D15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61" y="3859040"/>
                  <a:ext cx="1119922" cy="21975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八哥">
              <a:extLst>
                <a:ext uri="{FF2B5EF4-FFF2-40B4-BE49-F238E27FC236}">
                  <a16:creationId xmlns:a16="http://schemas.microsoft.com/office/drawing/2014/main" xmlns="" id="{3BD1D1ED-BC2C-47FE-BEFD-2A2D52AB8B24}"/>
                </a:ext>
              </a:extLst>
            </p:cNvPr>
            <p:cNvSpPr txBox="1"/>
            <p:nvPr/>
          </p:nvSpPr>
          <p:spPr>
            <a:xfrm>
              <a:off x="8337195" y="3858110"/>
              <a:ext cx="718145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八哥</a:t>
              </a:r>
              <a:endParaRPr sz="2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3" name="白尾八哥">
              <a:extLst>
                <a:ext uri="{FF2B5EF4-FFF2-40B4-BE49-F238E27FC236}">
                  <a16:creationId xmlns:a16="http://schemas.microsoft.com/office/drawing/2014/main" xmlns="" id="{E7875976-82FE-41A7-B6D7-98847703847E}"/>
                </a:ext>
              </a:extLst>
            </p:cNvPr>
            <p:cNvSpPr txBox="1"/>
            <p:nvPr/>
          </p:nvSpPr>
          <p:spPr>
            <a:xfrm>
              <a:off x="8289494" y="4724092"/>
              <a:ext cx="1333698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白尾八哥</a:t>
              </a:r>
              <a:endParaRPr sz="2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家八哥">
              <a:extLst>
                <a:ext uri="{FF2B5EF4-FFF2-40B4-BE49-F238E27FC236}">
                  <a16:creationId xmlns:a16="http://schemas.microsoft.com/office/drawing/2014/main" xmlns="" id="{B3A172E1-39AA-4A77-B408-1AB1F8607954}"/>
                </a:ext>
              </a:extLst>
            </p:cNvPr>
            <p:cNvSpPr txBox="1"/>
            <p:nvPr/>
          </p:nvSpPr>
          <p:spPr>
            <a:xfrm>
              <a:off x="8337195" y="5584705"/>
              <a:ext cx="1025922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家八哥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45" name="crested_myna1_svg5.png" descr="crested_myna1_svg5.png">
              <a:extLst>
                <a:ext uri="{FF2B5EF4-FFF2-40B4-BE49-F238E27FC236}">
                  <a16:creationId xmlns:a16="http://schemas.microsoft.com/office/drawing/2014/main" xmlns="" id="{293D90C4-601B-4BC1-B3E4-431B26C4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17558" y="3173875"/>
              <a:ext cx="1205962" cy="106351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common_myna_svg5.png" descr="common_myna_svg5.png">
              <a:extLst>
                <a:ext uri="{FF2B5EF4-FFF2-40B4-BE49-F238E27FC236}">
                  <a16:creationId xmlns:a16="http://schemas.microsoft.com/office/drawing/2014/main" xmlns="" id="{AFBF7543-1BC5-411D-9DB3-3940E69D9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971620" y="3131028"/>
              <a:ext cx="1158753" cy="93947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7" name="javan_myna_svg5.png" descr="javan_myna_svg5.png">
              <a:extLst>
                <a:ext uri="{FF2B5EF4-FFF2-40B4-BE49-F238E27FC236}">
                  <a16:creationId xmlns:a16="http://schemas.microsoft.com/office/drawing/2014/main" xmlns="" id="{CD192F7A-B380-4ED8-816E-D13294458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518985" y="3106866"/>
              <a:ext cx="1257170" cy="10010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8" name="泡泡引言框">
              <a:extLst>
                <a:ext uri="{FF2B5EF4-FFF2-40B4-BE49-F238E27FC236}">
                  <a16:creationId xmlns:a16="http://schemas.microsoft.com/office/drawing/2014/main" xmlns="" id="{5A3D4F86-2D06-4938-ADF1-EE26467598DA}"/>
                </a:ext>
              </a:extLst>
            </p:cNvPr>
            <p:cNvSpPr/>
            <p:nvPr/>
          </p:nvSpPr>
          <p:spPr>
            <a:xfrm>
              <a:off x="6955019" y="2410966"/>
              <a:ext cx="3282675" cy="132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" y="0"/>
                  </a:moveTo>
                  <a:cubicBezTo>
                    <a:pt x="935" y="0"/>
                    <a:pt x="0" y="1585"/>
                    <a:pt x="0" y="3541"/>
                  </a:cubicBezTo>
                  <a:lnTo>
                    <a:pt x="0" y="13317"/>
                  </a:lnTo>
                  <a:cubicBezTo>
                    <a:pt x="0" y="15273"/>
                    <a:pt x="935" y="16861"/>
                    <a:pt x="2089" y="16861"/>
                  </a:cubicBezTo>
                  <a:lnTo>
                    <a:pt x="6283" y="16861"/>
                  </a:lnTo>
                  <a:lnTo>
                    <a:pt x="4386" y="21600"/>
                  </a:lnTo>
                  <a:lnTo>
                    <a:pt x="7174" y="16861"/>
                  </a:lnTo>
                  <a:lnTo>
                    <a:pt x="19510" y="16861"/>
                  </a:lnTo>
                  <a:cubicBezTo>
                    <a:pt x="20664" y="16861"/>
                    <a:pt x="21600" y="15273"/>
                    <a:pt x="21600" y="13317"/>
                  </a:cubicBezTo>
                  <a:lnTo>
                    <a:pt x="21600" y="3541"/>
                  </a:lnTo>
                  <a:cubicBezTo>
                    <a:pt x="21600" y="1585"/>
                    <a:pt x="20664" y="0"/>
                    <a:pt x="19510" y="0"/>
                  </a:cubicBez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/>
            </a:p>
          </p:txBody>
        </p:sp>
        <p:sp>
          <p:nvSpPr>
            <p:cNvPr id="49" name="One-Hot Encoding 表示法。">
              <a:extLst>
                <a:ext uri="{FF2B5EF4-FFF2-40B4-BE49-F238E27FC236}">
                  <a16:creationId xmlns:a16="http://schemas.microsoft.com/office/drawing/2014/main" xmlns="" id="{8385902F-9DB5-4271-9D76-6A9A8139A2C8}"/>
                </a:ext>
              </a:extLst>
            </p:cNvPr>
            <p:cNvSpPr txBox="1"/>
            <p:nvPr/>
          </p:nvSpPr>
          <p:spPr>
            <a:xfrm>
              <a:off x="7168184" y="2455464"/>
              <a:ext cx="2970898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One-Hot Encoding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表示法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3585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004278" y="1825625"/>
            <a:ext cx="6183444" cy="51011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操作看看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one-hot encoding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9086BF8-B8D4-4CD1-9043-02DCBF96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6" y="2329036"/>
            <a:ext cx="10901215" cy="12095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FFF452E-C81C-4588-AC49-3A35A840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5" y="3757457"/>
            <a:ext cx="10901215" cy="832731"/>
          </a:xfrm>
          <a:prstGeom prst="rect">
            <a:avLst/>
          </a:prstGeom>
        </p:spPr>
      </p:pic>
      <p:grpSp>
        <p:nvGrpSpPr>
          <p:cNvPr id="50" name="群組 49">
            <a:extLst>
              <a:ext uri="{FF2B5EF4-FFF2-40B4-BE49-F238E27FC236}">
                <a16:creationId xmlns:a16="http://schemas.microsoft.com/office/drawing/2014/main" xmlns="" id="{602AED75-15CA-47DC-84C6-459EC8EACEDA}"/>
              </a:ext>
            </a:extLst>
          </p:cNvPr>
          <p:cNvGrpSpPr/>
          <p:nvPr/>
        </p:nvGrpSpPr>
        <p:grpSpPr>
          <a:xfrm>
            <a:off x="442997" y="4590188"/>
            <a:ext cx="6369299" cy="1244099"/>
            <a:chOff x="229871" y="3962065"/>
            <a:chExt cx="4716950" cy="1244099"/>
          </a:xfrm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xmlns="" id="{AEE1A004-CD98-47D2-81F0-8C16D76A8CD9}"/>
                </a:ext>
              </a:extLst>
            </p:cNvPr>
            <p:cNvSpPr/>
            <p:nvPr/>
          </p:nvSpPr>
          <p:spPr>
            <a:xfrm>
              <a:off x="463164" y="3962065"/>
              <a:ext cx="354420" cy="993551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2" name="語音泡泡: 圓角矩形 51">
              <a:extLst>
                <a:ext uri="{FF2B5EF4-FFF2-40B4-BE49-F238E27FC236}">
                  <a16:creationId xmlns:a16="http://schemas.microsoft.com/office/drawing/2014/main" xmlns="" id="{114AA1E5-CE73-4523-A232-D9625812C7B4}"/>
                </a:ext>
              </a:extLst>
            </p:cNvPr>
            <p:cNvSpPr/>
            <p:nvPr/>
          </p:nvSpPr>
          <p:spPr>
            <a:xfrm>
              <a:off x="229871" y="4383428"/>
              <a:ext cx="4716950" cy="82273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到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，當作我們有六個類別。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1393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004278" y="1825625"/>
            <a:ext cx="6183444" cy="51011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使用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to_categorical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DD8AF68-F83D-4758-AC7D-ED8BCC5F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2" y="2391661"/>
            <a:ext cx="9671472" cy="3527875"/>
          </a:xfrm>
          <a:prstGeom prst="rect">
            <a:avLst/>
          </a:prstGeom>
        </p:spPr>
      </p:pic>
      <p:grpSp>
        <p:nvGrpSpPr>
          <p:cNvPr id="50" name="群組 49">
            <a:extLst>
              <a:ext uri="{FF2B5EF4-FFF2-40B4-BE49-F238E27FC236}">
                <a16:creationId xmlns:a16="http://schemas.microsoft.com/office/drawing/2014/main" xmlns="" id="{602AED75-15CA-47DC-84C6-459EC8EACEDA}"/>
              </a:ext>
            </a:extLst>
          </p:cNvPr>
          <p:cNvGrpSpPr/>
          <p:nvPr/>
        </p:nvGrpSpPr>
        <p:grpSpPr>
          <a:xfrm>
            <a:off x="6782231" y="2989830"/>
            <a:ext cx="4881925" cy="2331535"/>
            <a:chOff x="-1216304" y="3435621"/>
            <a:chExt cx="5301928" cy="2331535"/>
          </a:xfrm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xmlns="" id="{AEE1A004-CD98-47D2-81F0-8C16D76A8CD9}"/>
                </a:ext>
              </a:extLst>
            </p:cNvPr>
            <p:cNvSpPr/>
            <p:nvPr/>
          </p:nvSpPr>
          <p:spPr>
            <a:xfrm rot="16200000">
              <a:off x="-972141" y="3996258"/>
              <a:ext cx="721931" cy="1210258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2" name="語音泡泡: 圓角矩形 51">
              <a:extLst>
                <a:ext uri="{FF2B5EF4-FFF2-40B4-BE49-F238E27FC236}">
                  <a16:creationId xmlns:a16="http://schemas.microsoft.com/office/drawing/2014/main" xmlns="" id="{114AA1E5-CE73-4523-A232-D9625812C7B4}"/>
                </a:ext>
              </a:extLst>
            </p:cNvPr>
            <p:cNvSpPr/>
            <p:nvPr/>
          </p:nvSpPr>
          <p:spPr>
            <a:xfrm>
              <a:off x="-406760" y="3435621"/>
              <a:ext cx="4492384" cy="233153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第一個參數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為你想要變成</a:t>
              </a:r>
              <a:r>
                <a:rPr lang="en-US" altLang="zh-TW" sz="2400" b="1" dirty="0" err="1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onehot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encoding 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的資料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們，以這個例子為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第二個參數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，表示為你想讓它有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幾個類別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3303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把問題變成「函數」吧！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1751478" y="1775163"/>
            <a:ext cx="9023326" cy="471923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「打造一個函數學習機，把我們想學的函數學起來！」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355C9407-B8FF-4917-B28B-885BF78A1318}"/>
              </a:ext>
            </a:extLst>
          </p:cNvPr>
          <p:cNvGrpSpPr/>
          <p:nvPr/>
        </p:nvGrpSpPr>
        <p:grpSpPr>
          <a:xfrm>
            <a:off x="6505793" y="2598316"/>
            <a:ext cx="4488778" cy="3578647"/>
            <a:chOff x="8016930" y="1828649"/>
            <a:chExt cx="9837143" cy="7874151"/>
          </a:xfrm>
        </p:grpSpPr>
        <p:pic>
          <p:nvPicPr>
            <p:cNvPr id="20" name="toto_comp_svg5.png" descr="toto_comp_svg5.png">
              <a:extLst>
                <a:ext uri="{FF2B5EF4-FFF2-40B4-BE49-F238E27FC236}">
                  <a16:creationId xmlns:a16="http://schemas.microsoft.com/office/drawing/2014/main" xmlns="" id="{82EEC4FE-2929-494B-AD4C-708A8ED58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037472" y="4013200"/>
              <a:ext cx="5816601" cy="56896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" name="泡泡引言框">
              <a:extLst>
                <a:ext uri="{FF2B5EF4-FFF2-40B4-BE49-F238E27FC236}">
                  <a16:creationId xmlns:a16="http://schemas.microsoft.com/office/drawing/2014/main" xmlns="" id="{0D5EB346-849C-4D1A-8D4B-35FBCFF2CFD4}"/>
                </a:ext>
              </a:extLst>
            </p:cNvPr>
            <p:cNvSpPr/>
            <p:nvPr/>
          </p:nvSpPr>
          <p:spPr>
            <a:xfrm>
              <a:off x="8016930" y="1828649"/>
              <a:ext cx="5646341" cy="416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8" y="0"/>
                  </a:moveTo>
                  <a:cubicBezTo>
                    <a:pt x="1101" y="0"/>
                    <a:pt x="0" y="1490"/>
                    <a:pt x="0" y="3328"/>
                  </a:cubicBezTo>
                  <a:lnTo>
                    <a:pt x="0" y="15264"/>
                  </a:lnTo>
                  <a:cubicBezTo>
                    <a:pt x="0" y="17102"/>
                    <a:pt x="1101" y="18592"/>
                    <a:pt x="2458" y="18592"/>
                  </a:cubicBezTo>
                  <a:lnTo>
                    <a:pt x="17592" y="18592"/>
                  </a:lnTo>
                  <a:lnTo>
                    <a:pt x="21105" y="21600"/>
                  </a:lnTo>
                  <a:lnTo>
                    <a:pt x="19270" y="18584"/>
                  </a:lnTo>
                  <a:cubicBezTo>
                    <a:pt x="20567" y="18494"/>
                    <a:pt x="21600" y="17044"/>
                    <a:pt x="21600" y="15264"/>
                  </a:cubicBezTo>
                  <a:lnTo>
                    <a:pt x="21600" y="3328"/>
                  </a:lnTo>
                  <a:cubicBezTo>
                    <a:pt x="21600" y="1490"/>
                    <a:pt x="20499" y="0"/>
                    <a:pt x="19142" y="0"/>
                  </a:cubicBezTo>
                  <a:lnTo>
                    <a:pt x="2458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80000"/>
                </a:lnSpc>
                <a:defRPr sz="6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" name="我覺得這個問題, 應該可以用 AI 來做!">
              <a:extLst>
                <a:ext uri="{FF2B5EF4-FFF2-40B4-BE49-F238E27FC236}">
                  <a16:creationId xmlns:a16="http://schemas.microsoft.com/office/drawing/2014/main" xmlns="" id="{7EC1F818-FADB-4672-BAF5-D88BC8DA2625}"/>
                </a:ext>
              </a:extLst>
            </p:cNvPr>
            <p:cNvSpPr txBox="1"/>
            <p:nvPr/>
          </p:nvSpPr>
          <p:spPr>
            <a:xfrm>
              <a:off x="8346001" y="2133098"/>
              <a:ext cx="4988202" cy="27553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我覺得這個問題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應該可以用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 AI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來做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7590C090-24F0-44DA-A518-B3B679787D2C}"/>
              </a:ext>
            </a:extLst>
          </p:cNvPr>
          <p:cNvSpPr txBox="1"/>
          <p:nvPr/>
        </p:nvSpPr>
        <p:spPr>
          <a:xfrm>
            <a:off x="1506810" y="2598316"/>
            <a:ext cx="4689575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lnSpc>
                <a:spcPct val="150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分辨這隻動物是什麼？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defTabSz="2438338" hangingPunct="0">
              <a:lnSpc>
                <a:spcPct val="150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明天的股票是漲還是跌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457200" indent="-457200" defTabSz="2438338" hangingPunct="0">
              <a:lnSpc>
                <a:spcPct val="150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玩遊戲再來要怎麼走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37507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004278" y="1825625"/>
            <a:ext cx="6183444" cy="51011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八哥的例子就修改成三個輸出了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BA3CA688-9A7D-4611-A890-78010772BE88}"/>
              </a:ext>
            </a:extLst>
          </p:cNvPr>
          <p:cNvGrpSpPr/>
          <p:nvPr/>
        </p:nvGrpSpPr>
        <p:grpSpPr>
          <a:xfrm>
            <a:off x="1079156" y="2335739"/>
            <a:ext cx="11112844" cy="3825429"/>
            <a:chOff x="1502930" y="2807354"/>
            <a:chExt cx="25607573" cy="9155804"/>
          </a:xfrm>
        </p:grpSpPr>
        <p:sp>
          <p:nvSpPr>
            <p:cNvPr id="69" name="泡泡引言框">
              <a:extLst>
                <a:ext uri="{FF2B5EF4-FFF2-40B4-BE49-F238E27FC236}">
                  <a16:creationId xmlns:a16="http://schemas.microsoft.com/office/drawing/2014/main" xmlns="" id="{AEBB9395-8A72-4E23-A3E7-49A8FE8DCA19}"/>
                </a:ext>
              </a:extLst>
            </p:cNvPr>
            <p:cNvSpPr/>
            <p:nvPr/>
          </p:nvSpPr>
          <p:spPr>
            <a:xfrm flipH="1">
              <a:off x="20430943" y="2807354"/>
              <a:ext cx="6396121" cy="3071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0" y="0"/>
                  </a:moveTo>
                  <a:cubicBezTo>
                    <a:pt x="900" y="0"/>
                    <a:pt x="0" y="1674"/>
                    <a:pt x="0" y="3740"/>
                  </a:cubicBezTo>
                  <a:lnTo>
                    <a:pt x="0" y="14063"/>
                  </a:lnTo>
                  <a:cubicBezTo>
                    <a:pt x="0" y="16129"/>
                    <a:pt x="900" y="17805"/>
                    <a:pt x="2010" y="17805"/>
                  </a:cubicBezTo>
                  <a:lnTo>
                    <a:pt x="17516" y="17805"/>
                  </a:lnTo>
                  <a:lnTo>
                    <a:pt x="21600" y="21600"/>
                  </a:lnTo>
                  <a:lnTo>
                    <a:pt x="18802" y="17800"/>
                  </a:lnTo>
                  <a:cubicBezTo>
                    <a:pt x="19900" y="17774"/>
                    <a:pt x="20788" y="16113"/>
                    <a:pt x="20788" y="14063"/>
                  </a:cubicBezTo>
                  <a:lnTo>
                    <a:pt x="20788" y="3740"/>
                  </a:lnTo>
                  <a:cubicBezTo>
                    <a:pt x="20788" y="1674"/>
                    <a:pt x="19887" y="0"/>
                    <a:pt x="18776" y="0"/>
                  </a:cubicBezTo>
                  <a:lnTo>
                    <a:pt x="2010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/>
            </a:p>
          </p:txBody>
        </p:sp>
        <p:sp>
          <p:nvSpPr>
            <p:cNvPr id="50" name="f">
              <a:extLst>
                <a:ext uri="{FF2B5EF4-FFF2-40B4-BE49-F238E27FC236}">
                  <a16:creationId xmlns:a16="http://schemas.microsoft.com/office/drawing/2014/main" xmlns="" id="{E9AEC7D1-E7D2-4734-AF47-A5DB595B5981}"/>
                </a:ext>
              </a:extLst>
            </p:cNvPr>
            <p:cNvSpPr/>
            <p:nvPr/>
          </p:nvSpPr>
          <p:spPr>
            <a:xfrm>
              <a:off x="7968506" y="5763719"/>
              <a:ext cx="3179487" cy="3179487"/>
            </a:xfrm>
            <a:prstGeom prst="roundRect">
              <a:avLst>
                <a:gd name="adj" fmla="val 15000"/>
              </a:avLst>
            </a:prstGeom>
            <a:solidFill>
              <a:srgbClr val="6699C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80000"/>
                </a:lnSpc>
                <a:defRPr sz="8000" b="1" i="1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51" name="箭頭">
              <a:extLst>
                <a:ext uri="{FF2B5EF4-FFF2-40B4-BE49-F238E27FC236}">
                  <a16:creationId xmlns:a16="http://schemas.microsoft.com/office/drawing/2014/main" xmlns="" id="{5379F0BB-EB8B-42B8-94CF-0B8E859216AB}"/>
                </a:ext>
              </a:extLst>
            </p:cNvPr>
            <p:cNvSpPr/>
            <p:nvPr/>
          </p:nvSpPr>
          <p:spPr>
            <a:xfrm>
              <a:off x="6452448" y="6780286"/>
              <a:ext cx="1143476" cy="934050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sp>
          <p:nvSpPr>
            <p:cNvPr id="52" name="箭頭">
              <a:extLst>
                <a:ext uri="{FF2B5EF4-FFF2-40B4-BE49-F238E27FC236}">
                  <a16:creationId xmlns:a16="http://schemas.microsoft.com/office/drawing/2014/main" xmlns="" id="{8F3538B5-A7DE-468C-8195-9EB4A8D53177}"/>
                </a:ext>
              </a:extLst>
            </p:cNvPr>
            <p:cNvSpPr/>
            <p:nvPr/>
          </p:nvSpPr>
          <p:spPr>
            <a:xfrm>
              <a:off x="13281035" y="6780286"/>
              <a:ext cx="1143476" cy="934050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grpSp>
          <p:nvGrpSpPr>
            <p:cNvPr id="53" name="群組">
              <a:extLst>
                <a:ext uri="{FF2B5EF4-FFF2-40B4-BE49-F238E27FC236}">
                  <a16:creationId xmlns:a16="http://schemas.microsoft.com/office/drawing/2014/main" xmlns="" id="{5BDE6AAA-928A-475C-88B8-2C8C52924369}"/>
                </a:ext>
              </a:extLst>
            </p:cNvPr>
            <p:cNvGrpSpPr/>
            <p:nvPr/>
          </p:nvGrpSpPr>
          <p:grpSpPr>
            <a:xfrm>
              <a:off x="2885727" y="10216280"/>
              <a:ext cx="2305205" cy="1746878"/>
              <a:chOff x="-2" y="-37138"/>
              <a:chExt cx="2305204" cy="1746876"/>
            </a:xfrm>
          </p:grpSpPr>
          <p:sp>
            <p:nvSpPr>
              <p:cNvPr id="54" name="圓角矩形">
                <a:extLst>
                  <a:ext uri="{FF2B5EF4-FFF2-40B4-BE49-F238E27FC236}">
                    <a16:creationId xmlns:a16="http://schemas.microsoft.com/office/drawing/2014/main" xmlns="" id="{8AAC32FB-3DD8-4ECC-B302-BFFB853A51DE}"/>
                  </a:ext>
                </a:extLst>
              </p:cNvPr>
              <p:cNvSpPr/>
              <p:nvPr/>
            </p:nvSpPr>
            <p:spPr>
              <a:xfrm>
                <a:off x="-2" y="-37138"/>
                <a:ext cx="2305204" cy="949741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55" name="輸入">
                <a:extLst>
                  <a:ext uri="{FF2B5EF4-FFF2-40B4-BE49-F238E27FC236}">
                    <a16:creationId xmlns:a16="http://schemas.microsoft.com/office/drawing/2014/main" xmlns="" id="{B69E4777-A773-42D9-BEB9-1174F768C187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8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56" name="群組">
              <a:extLst>
                <a:ext uri="{FF2B5EF4-FFF2-40B4-BE49-F238E27FC236}">
                  <a16:creationId xmlns:a16="http://schemas.microsoft.com/office/drawing/2014/main" xmlns="" id="{5B9B2EA8-C7D1-425A-9DA3-82E1C8350C74}"/>
                </a:ext>
              </a:extLst>
            </p:cNvPr>
            <p:cNvGrpSpPr/>
            <p:nvPr/>
          </p:nvGrpSpPr>
          <p:grpSpPr>
            <a:xfrm>
              <a:off x="14822445" y="10087841"/>
              <a:ext cx="2305204" cy="1855925"/>
              <a:chOff x="0" y="-146185"/>
              <a:chExt cx="2305201" cy="1855923"/>
            </a:xfrm>
          </p:grpSpPr>
          <p:sp>
            <p:nvSpPr>
              <p:cNvPr id="57" name="圓角矩形">
                <a:extLst>
                  <a:ext uri="{FF2B5EF4-FFF2-40B4-BE49-F238E27FC236}">
                    <a16:creationId xmlns:a16="http://schemas.microsoft.com/office/drawing/2014/main" xmlns="" id="{68EAB6EB-8808-4947-AA23-60EA6D21E2A6}"/>
                  </a:ext>
                </a:extLst>
              </p:cNvPr>
              <p:cNvSpPr/>
              <p:nvPr/>
            </p:nvSpPr>
            <p:spPr>
              <a:xfrm>
                <a:off x="0" y="-146185"/>
                <a:ext cx="2305201" cy="1122535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58" name="輸出">
                <a:extLst>
                  <a:ext uri="{FF2B5EF4-FFF2-40B4-BE49-F238E27FC236}">
                    <a16:creationId xmlns:a16="http://schemas.microsoft.com/office/drawing/2014/main" xmlns="" id="{7B463B34-CACF-4EE1-B720-5B49A72D465A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8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59" name="robot_svg5.png" descr="robot_svg5.png">
              <a:extLst>
                <a:ext uri="{FF2B5EF4-FFF2-40B4-BE49-F238E27FC236}">
                  <a16:creationId xmlns:a16="http://schemas.microsoft.com/office/drawing/2014/main" xmlns="" id="{2DFC5CDA-30AC-4AE1-86C5-7862B84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39518" y="5592362"/>
              <a:ext cx="2943584" cy="33098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0" name="?">
              <a:extLst>
                <a:ext uri="{FF2B5EF4-FFF2-40B4-BE49-F238E27FC236}">
                  <a16:creationId xmlns:a16="http://schemas.microsoft.com/office/drawing/2014/main" xmlns="" id="{C8DF2951-F648-40A1-91D9-8AD96B209CAF}"/>
                </a:ext>
              </a:extLst>
            </p:cNvPr>
            <p:cNvSpPr/>
            <p:nvPr/>
          </p:nvSpPr>
          <p:spPr>
            <a:xfrm>
              <a:off x="1502930" y="4953000"/>
              <a:ext cx="4551536" cy="4629569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t>?</a:t>
              </a:r>
            </a:p>
          </p:txBody>
        </p:sp>
        <p:sp>
          <p:nvSpPr>
            <p:cNvPr id="61" name="?">
              <a:extLst>
                <a:ext uri="{FF2B5EF4-FFF2-40B4-BE49-F238E27FC236}">
                  <a16:creationId xmlns:a16="http://schemas.microsoft.com/office/drawing/2014/main" xmlns="" id="{A822805F-4D2D-4CBD-997A-3349291D2DF9}"/>
                </a:ext>
              </a:extLst>
            </p:cNvPr>
            <p:cNvSpPr/>
            <p:nvPr/>
          </p:nvSpPr>
          <p:spPr>
            <a:xfrm>
              <a:off x="1690095" y="5157235"/>
              <a:ext cx="4149951" cy="422109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120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dirty="0"/>
                <a:t>?</a:t>
              </a:r>
            </a:p>
          </p:txBody>
        </p:sp>
        <p:sp>
          <p:nvSpPr>
            <p:cNvPr id="62" name="圓形">
              <a:extLst>
                <a:ext uri="{FF2B5EF4-FFF2-40B4-BE49-F238E27FC236}">
                  <a16:creationId xmlns:a16="http://schemas.microsoft.com/office/drawing/2014/main" xmlns="" id="{455D8A23-FAAB-494E-A89F-A8949FF857DE}"/>
                </a:ext>
              </a:extLst>
            </p:cNvPr>
            <p:cNvSpPr/>
            <p:nvPr/>
          </p:nvSpPr>
          <p:spPr>
            <a:xfrm>
              <a:off x="15080414" y="4919775"/>
              <a:ext cx="1270001" cy="1270001"/>
            </a:xfrm>
            <a:prstGeom prst="ellipse">
              <a:avLst/>
            </a:prstGeom>
            <a:solidFill>
              <a:srgbClr val="E379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63" name="圓形">
              <a:extLst>
                <a:ext uri="{FF2B5EF4-FFF2-40B4-BE49-F238E27FC236}">
                  <a16:creationId xmlns:a16="http://schemas.microsoft.com/office/drawing/2014/main" xmlns="" id="{6FC0D36A-BE7A-490E-BA56-6544FA6D17AE}"/>
                </a:ext>
              </a:extLst>
            </p:cNvPr>
            <p:cNvSpPr/>
            <p:nvPr/>
          </p:nvSpPr>
          <p:spPr>
            <a:xfrm>
              <a:off x="15080414" y="6768523"/>
              <a:ext cx="1270001" cy="1270001"/>
            </a:xfrm>
            <a:prstGeom prst="ellipse">
              <a:avLst/>
            </a:prstGeom>
            <a:solidFill>
              <a:srgbClr val="E379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64" name="圓形">
              <a:extLst>
                <a:ext uri="{FF2B5EF4-FFF2-40B4-BE49-F238E27FC236}">
                  <a16:creationId xmlns:a16="http://schemas.microsoft.com/office/drawing/2014/main" xmlns="" id="{43E17E8E-D852-4E42-8959-57B306C1319D}"/>
                </a:ext>
              </a:extLst>
            </p:cNvPr>
            <p:cNvSpPr/>
            <p:nvPr/>
          </p:nvSpPr>
          <p:spPr>
            <a:xfrm>
              <a:off x="15080414" y="8517149"/>
              <a:ext cx="1270001" cy="1270001"/>
            </a:xfrm>
            <a:prstGeom prst="ellipse">
              <a:avLst/>
            </a:prstGeom>
            <a:solidFill>
              <a:srgbClr val="E379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方程式">
                  <a:extLst>
                    <a:ext uri="{FF2B5EF4-FFF2-40B4-BE49-F238E27FC236}">
                      <a16:creationId xmlns:a16="http://schemas.microsoft.com/office/drawing/2014/main" xmlns="" id="{B7A187A3-A261-4407-9ACB-7DF25290A8C9}"/>
                    </a:ext>
                  </a:extLst>
                </p:cNvPr>
                <p:cNvSpPr txBox="1"/>
                <p:nvPr/>
              </p:nvSpPr>
              <p:spPr>
                <a:xfrm>
                  <a:off x="15401106" y="4659106"/>
                  <a:ext cx="657389" cy="1192735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400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lim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240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48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方程式">
                  <a:extLst>
                    <a:ext uri="{FF2B5EF4-FFF2-40B4-BE49-F238E27FC236}">
                      <a16:creationId xmlns:a16="http://schemas.microsoft.com/office/drawing/2014/main" id="{B7A187A3-A261-4407-9ACB-7DF25290A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1106" y="4659106"/>
                  <a:ext cx="657389" cy="1192735"/>
                </a:xfrm>
                <a:prstGeom prst="rect">
                  <a:avLst/>
                </a:prstGeom>
                <a:blipFill>
                  <a:blip r:embed="rId3"/>
                  <a:stretch>
                    <a:fillRect r="-4255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方程式">
                  <a:extLst>
                    <a:ext uri="{FF2B5EF4-FFF2-40B4-BE49-F238E27FC236}">
                      <a16:creationId xmlns:a16="http://schemas.microsoft.com/office/drawing/2014/main" xmlns="" id="{3E2A40AB-E5E4-4063-ABC8-6D6C277272C7}"/>
                    </a:ext>
                  </a:extLst>
                </p:cNvPr>
                <p:cNvSpPr txBox="1"/>
                <p:nvPr/>
              </p:nvSpPr>
              <p:spPr>
                <a:xfrm>
                  <a:off x="15324580" y="6423728"/>
                  <a:ext cx="952863" cy="1192735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lim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方程式">
                  <a:extLst>
                    <a:ext uri="{FF2B5EF4-FFF2-40B4-BE49-F238E27FC236}">
                      <a16:creationId xmlns:a16="http://schemas.microsoft.com/office/drawing/2014/main" id="{3E2A40AB-E5E4-4063-ABC8-6D6C27727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580" y="6423728"/>
                  <a:ext cx="952863" cy="1192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方程式">
                  <a:extLst>
                    <a:ext uri="{FF2B5EF4-FFF2-40B4-BE49-F238E27FC236}">
                      <a16:creationId xmlns:a16="http://schemas.microsoft.com/office/drawing/2014/main" xmlns="" id="{157B0C28-9166-4F52-BFE1-57B0F9D287A5}"/>
                    </a:ext>
                  </a:extLst>
                </p:cNvPr>
                <p:cNvSpPr txBox="1"/>
                <p:nvPr/>
              </p:nvSpPr>
              <p:spPr>
                <a:xfrm>
                  <a:off x="15270009" y="8216459"/>
                  <a:ext cx="952863" cy="1192735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lim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方程式">
                  <a:extLst>
                    <a:ext uri="{FF2B5EF4-FFF2-40B4-BE49-F238E27FC236}">
                      <a16:creationId xmlns:a16="http://schemas.microsoft.com/office/drawing/2014/main" id="{157B0C28-9166-4F52-BFE1-57B0F9D28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0009" y="8216459"/>
                  <a:ext cx="952863" cy="1192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8" name="py_hi_svg5.png" descr="py_hi_svg5.png">
              <a:extLst>
                <a:ext uri="{FF2B5EF4-FFF2-40B4-BE49-F238E27FC236}">
                  <a16:creationId xmlns:a16="http://schemas.microsoft.com/office/drawing/2014/main" xmlns="" id="{5CC6C2C5-9788-4878-9EA0-F4B6A1875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751505" y="5097001"/>
              <a:ext cx="5276776" cy="588304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0" name="本來只有一個輸出, 改成三個輸出!">
              <a:extLst>
                <a:ext uri="{FF2B5EF4-FFF2-40B4-BE49-F238E27FC236}">
                  <a16:creationId xmlns:a16="http://schemas.microsoft.com/office/drawing/2014/main" xmlns="" id="{495E2F73-A881-4349-8D19-EF14C42F7394}"/>
                </a:ext>
              </a:extLst>
            </p:cNvPr>
            <p:cNvSpPr txBox="1"/>
            <p:nvPr/>
          </p:nvSpPr>
          <p:spPr>
            <a:xfrm>
              <a:off x="20722864" y="2983784"/>
              <a:ext cx="6387639" cy="21132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本來只有一個輸出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改成三個輸出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7311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004278" y="1825625"/>
            <a:ext cx="6183444" cy="51011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訓練成功的模型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37A1A486-EE11-4250-9A48-C9081D62745F}"/>
              </a:ext>
            </a:extLst>
          </p:cNvPr>
          <p:cNvGrpSpPr/>
          <p:nvPr/>
        </p:nvGrpSpPr>
        <p:grpSpPr>
          <a:xfrm>
            <a:off x="1833204" y="2554708"/>
            <a:ext cx="8207648" cy="3935108"/>
            <a:chOff x="2763408" y="1481587"/>
            <a:chExt cx="21258829" cy="10717509"/>
          </a:xfrm>
        </p:grpSpPr>
        <p:sp>
          <p:nvSpPr>
            <p:cNvPr id="28" name="圓角矩形">
              <a:extLst>
                <a:ext uri="{FF2B5EF4-FFF2-40B4-BE49-F238E27FC236}">
                  <a16:creationId xmlns:a16="http://schemas.microsoft.com/office/drawing/2014/main" xmlns="" id="{D782CD4E-E0CC-45C4-B3E8-2D9E6FF731ED}"/>
                </a:ext>
              </a:extLst>
            </p:cNvPr>
            <p:cNvSpPr/>
            <p:nvPr/>
          </p:nvSpPr>
          <p:spPr>
            <a:xfrm>
              <a:off x="2831489" y="5646166"/>
              <a:ext cx="4078484" cy="3555832"/>
            </a:xfrm>
            <a:prstGeom prst="roundRect">
              <a:avLst>
                <a:gd name="adj" fmla="val 7221"/>
              </a:avLst>
            </a:prstGeom>
            <a:solidFill>
              <a:srgbClr val="7FA9D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9" name="f">
              <a:extLst>
                <a:ext uri="{FF2B5EF4-FFF2-40B4-BE49-F238E27FC236}">
                  <a16:creationId xmlns:a16="http://schemas.microsoft.com/office/drawing/2014/main" xmlns="" id="{719F199B-9780-48C3-BA5C-EAEEFA348B05}"/>
                </a:ext>
              </a:extLst>
            </p:cNvPr>
            <p:cNvSpPr/>
            <p:nvPr/>
          </p:nvSpPr>
          <p:spPr>
            <a:xfrm>
              <a:off x="8698029" y="5958094"/>
              <a:ext cx="3179487" cy="3179488"/>
            </a:xfrm>
            <a:prstGeom prst="roundRect">
              <a:avLst>
                <a:gd name="adj" fmla="val 15000"/>
              </a:avLst>
            </a:prstGeom>
            <a:solidFill>
              <a:srgbClr val="6699C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584200">
                <a:lnSpc>
                  <a:spcPct val="80000"/>
                </a:lnSpc>
                <a:defRPr sz="8000" b="1" i="1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30" name="箭頭">
              <a:extLst>
                <a:ext uri="{FF2B5EF4-FFF2-40B4-BE49-F238E27FC236}">
                  <a16:creationId xmlns:a16="http://schemas.microsoft.com/office/drawing/2014/main" xmlns="" id="{F5D11C93-ABE6-4DAE-9867-CF163D414FBB}"/>
                </a:ext>
              </a:extLst>
            </p:cNvPr>
            <p:cNvSpPr/>
            <p:nvPr/>
          </p:nvSpPr>
          <p:spPr>
            <a:xfrm>
              <a:off x="7180531" y="6974661"/>
              <a:ext cx="1143476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sp>
          <p:nvSpPr>
            <p:cNvPr id="31" name="箭頭">
              <a:extLst>
                <a:ext uri="{FF2B5EF4-FFF2-40B4-BE49-F238E27FC236}">
                  <a16:creationId xmlns:a16="http://schemas.microsoft.com/office/drawing/2014/main" xmlns="" id="{37A1EE3C-8DB4-4946-8D98-737D9B6D15BC}"/>
                </a:ext>
              </a:extLst>
            </p:cNvPr>
            <p:cNvSpPr/>
            <p:nvPr/>
          </p:nvSpPr>
          <p:spPr>
            <a:xfrm>
              <a:off x="14357853" y="6974661"/>
              <a:ext cx="1143476" cy="934051"/>
            </a:xfrm>
            <a:prstGeom prst="rightArrow">
              <a:avLst>
                <a:gd name="adj1" fmla="val 32000"/>
                <a:gd name="adj2" fmla="val 55871"/>
              </a:avLst>
            </a:prstGeom>
            <a:solidFill>
              <a:srgbClr val="EB5F6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latin typeface="Noto Sans TC Thin"/>
                  <a:ea typeface="Noto Sans TC Thin"/>
                  <a:cs typeface="Noto Sans TC Thin"/>
                  <a:sym typeface="Noto Sans TC Thin"/>
                </a:defRPr>
              </a:pPr>
              <a:endParaRPr/>
            </a:p>
          </p:txBody>
        </p:sp>
        <p:pic>
          <p:nvPicPr>
            <p:cNvPr id="32" name="robot_svg5.png" descr="robot_svg5.png">
              <a:extLst>
                <a:ext uri="{FF2B5EF4-FFF2-40B4-BE49-F238E27FC236}">
                  <a16:creationId xmlns:a16="http://schemas.microsoft.com/office/drawing/2014/main" xmlns="" id="{88AFE1E2-5C89-4A2F-A17A-10A05B386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11062" y="5951151"/>
              <a:ext cx="3162301" cy="3555832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33" name="crested_myna2_svg5.png">
              <a:extLst>
                <a:ext uri="{FF2B5EF4-FFF2-40B4-BE49-F238E27FC236}">
                  <a16:creationId xmlns:a16="http://schemas.microsoft.com/office/drawing/2014/main" xmlns="" id="{C2C84098-F723-46B7-BF47-C434DACB7880}"/>
                </a:ext>
              </a:extLst>
            </p:cNvPr>
            <p:cNvGrpSpPr/>
            <p:nvPr/>
          </p:nvGrpSpPr>
          <p:grpSpPr>
            <a:xfrm>
              <a:off x="2763408" y="5546709"/>
              <a:ext cx="4214646" cy="3938425"/>
              <a:chOff x="0" y="0"/>
              <a:chExt cx="4214644" cy="3938424"/>
            </a:xfrm>
          </p:grpSpPr>
          <p:pic>
            <p:nvPicPr>
              <p:cNvPr id="34" name="crested_myna2_svg5.png" descr="crested_myna2_svg5.png">
                <a:extLst>
                  <a:ext uri="{FF2B5EF4-FFF2-40B4-BE49-F238E27FC236}">
                    <a16:creationId xmlns:a16="http://schemas.microsoft.com/office/drawing/2014/main" xmlns="" id="{60AFE3D2-6373-45B3-AA1B-061D1EC2D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343426" y="139700"/>
                <a:ext cx="3527792" cy="3379625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35" name="crested_myna2_svg5.png" descr="crested_myna2_svg5.png">
                <a:extLst>
                  <a:ext uri="{FF2B5EF4-FFF2-40B4-BE49-F238E27FC236}">
                    <a16:creationId xmlns:a16="http://schemas.microsoft.com/office/drawing/2014/main" xmlns="" id="{6A6B28F0-588A-405F-8CE4-4A1AF85AFF7E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4214645" cy="3938425"/>
              </a:xfrm>
              <a:prstGeom prst="rect">
                <a:avLst/>
              </a:prstGeom>
              <a:effectLst/>
            </p:spPr>
          </p:pic>
        </p:grpSp>
        <p:sp>
          <p:nvSpPr>
            <p:cNvPr id="36" name="1.9">
              <a:extLst>
                <a:ext uri="{FF2B5EF4-FFF2-40B4-BE49-F238E27FC236}">
                  <a16:creationId xmlns:a16="http://schemas.microsoft.com/office/drawing/2014/main" xmlns="" id="{CEFC57DF-E238-4C4E-9516-36986A6BDC15}"/>
                </a:ext>
              </a:extLst>
            </p:cNvPr>
            <p:cNvSpPr txBox="1"/>
            <p:nvPr/>
          </p:nvSpPr>
          <p:spPr>
            <a:xfrm>
              <a:off x="17700746" y="5371547"/>
              <a:ext cx="1191618" cy="1117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solidFill>
                    <a:srgbClr val="60A78D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000" dirty="0"/>
                <a:t>1.9</a:t>
              </a:r>
            </a:p>
          </p:txBody>
        </p:sp>
        <p:sp>
          <p:nvSpPr>
            <p:cNvPr id="37" name="1.1">
              <a:extLst>
                <a:ext uri="{FF2B5EF4-FFF2-40B4-BE49-F238E27FC236}">
                  <a16:creationId xmlns:a16="http://schemas.microsoft.com/office/drawing/2014/main" xmlns="" id="{096C084E-978A-4269-9173-D48F095EB914}"/>
                </a:ext>
              </a:extLst>
            </p:cNvPr>
            <p:cNvSpPr txBox="1"/>
            <p:nvPr/>
          </p:nvSpPr>
          <p:spPr>
            <a:xfrm>
              <a:off x="17700746" y="7170233"/>
              <a:ext cx="1191618" cy="1117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solidFill>
                    <a:srgbClr val="60A78D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000" dirty="0"/>
                <a:t>1.1</a:t>
              </a:r>
            </a:p>
          </p:txBody>
        </p:sp>
        <p:sp>
          <p:nvSpPr>
            <p:cNvPr id="38" name="0.2">
              <a:extLst>
                <a:ext uri="{FF2B5EF4-FFF2-40B4-BE49-F238E27FC236}">
                  <a16:creationId xmlns:a16="http://schemas.microsoft.com/office/drawing/2014/main" xmlns="" id="{A15A8CB5-DB94-44A2-8884-9AE7E60C0B25}"/>
                </a:ext>
              </a:extLst>
            </p:cNvPr>
            <p:cNvSpPr txBox="1"/>
            <p:nvPr/>
          </p:nvSpPr>
          <p:spPr>
            <a:xfrm>
              <a:off x="17700746" y="8968919"/>
              <a:ext cx="1191618" cy="1117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solidFill>
                    <a:srgbClr val="60A78D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000" dirty="0"/>
                <a:t>0.2</a:t>
              </a:r>
            </a:p>
          </p:txBody>
        </p:sp>
        <p:grpSp>
          <p:nvGrpSpPr>
            <p:cNvPr id="39" name="群組">
              <a:extLst>
                <a:ext uri="{FF2B5EF4-FFF2-40B4-BE49-F238E27FC236}">
                  <a16:creationId xmlns:a16="http://schemas.microsoft.com/office/drawing/2014/main" xmlns="" id="{42CD1A95-B219-4706-87FE-B509C881CB3B}"/>
                </a:ext>
              </a:extLst>
            </p:cNvPr>
            <p:cNvGrpSpPr/>
            <p:nvPr/>
          </p:nvGrpSpPr>
          <p:grpSpPr>
            <a:xfrm>
              <a:off x="16562145" y="10217010"/>
              <a:ext cx="2169129" cy="1982086"/>
              <a:chOff x="0" y="-272346"/>
              <a:chExt cx="2169127" cy="1982084"/>
            </a:xfrm>
          </p:grpSpPr>
          <p:sp>
            <p:nvSpPr>
              <p:cNvPr id="40" name="圓角矩形">
                <a:extLst>
                  <a:ext uri="{FF2B5EF4-FFF2-40B4-BE49-F238E27FC236}">
                    <a16:creationId xmlns:a16="http://schemas.microsoft.com/office/drawing/2014/main" xmlns="" id="{992D6969-762C-41BB-B127-81D531E1EC9B}"/>
                  </a:ext>
                </a:extLst>
              </p:cNvPr>
              <p:cNvSpPr/>
              <p:nvPr/>
            </p:nvSpPr>
            <p:spPr>
              <a:xfrm>
                <a:off x="0" y="-272346"/>
                <a:ext cx="2169127" cy="1248698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41" name="輸出">
                <a:extLst>
                  <a:ext uri="{FF2B5EF4-FFF2-40B4-BE49-F238E27FC236}">
                    <a16:creationId xmlns:a16="http://schemas.microsoft.com/office/drawing/2014/main" xmlns="" id="{E7781889-8049-4A7D-89CC-AD35D13D59B9}"/>
                  </a:ext>
                </a:extLst>
              </p:cNvPr>
              <p:cNvSpPr/>
              <p:nvPr/>
            </p:nvSpPr>
            <p:spPr>
              <a:xfrm>
                <a:off x="2236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4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2" name="圓形">
              <a:extLst>
                <a:ext uri="{FF2B5EF4-FFF2-40B4-BE49-F238E27FC236}">
                  <a16:creationId xmlns:a16="http://schemas.microsoft.com/office/drawing/2014/main" xmlns="" id="{8FAD3554-14BC-4816-8DD8-CA3DF59865D6}"/>
                </a:ext>
              </a:extLst>
            </p:cNvPr>
            <p:cNvSpPr/>
            <p:nvPr/>
          </p:nvSpPr>
          <p:spPr>
            <a:xfrm>
              <a:off x="16261314" y="5175105"/>
              <a:ext cx="1270001" cy="1270001"/>
            </a:xfrm>
            <a:prstGeom prst="ellipse">
              <a:avLst/>
            </a:prstGeom>
            <a:solidFill>
              <a:srgbClr val="E379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43" name="圓形">
              <a:extLst>
                <a:ext uri="{FF2B5EF4-FFF2-40B4-BE49-F238E27FC236}">
                  <a16:creationId xmlns:a16="http://schemas.microsoft.com/office/drawing/2014/main" xmlns="" id="{290B2AC8-7CA2-42AB-B306-C5DDAEF2916B}"/>
                </a:ext>
              </a:extLst>
            </p:cNvPr>
            <p:cNvSpPr/>
            <p:nvPr/>
          </p:nvSpPr>
          <p:spPr>
            <a:xfrm>
              <a:off x="16261314" y="7023853"/>
              <a:ext cx="1270001" cy="1270001"/>
            </a:xfrm>
            <a:prstGeom prst="ellipse">
              <a:avLst/>
            </a:prstGeom>
            <a:solidFill>
              <a:srgbClr val="E379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方程式">
                  <a:extLst>
                    <a:ext uri="{FF2B5EF4-FFF2-40B4-BE49-F238E27FC236}">
                      <a16:creationId xmlns:a16="http://schemas.microsoft.com/office/drawing/2014/main" xmlns="" id="{ED782752-8B88-45D9-98C4-36BFA3E4D752}"/>
                    </a:ext>
                  </a:extLst>
                </p:cNvPr>
                <p:cNvSpPr txBox="1"/>
                <p:nvPr/>
              </p:nvSpPr>
              <p:spPr>
                <a:xfrm>
                  <a:off x="16485265" y="4762820"/>
                  <a:ext cx="1040152" cy="1357265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400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lim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240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4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方程式">
                  <a:extLst>
                    <a:ext uri="{FF2B5EF4-FFF2-40B4-BE49-F238E27FC236}">
                      <a16:creationId xmlns:a16="http://schemas.microsoft.com/office/drawing/2014/main" id="{ED782752-8B88-45D9-98C4-36BFA3E4D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5265" y="4762820"/>
                  <a:ext cx="1040152" cy="13572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方程式">
                  <a:extLst>
                    <a:ext uri="{FF2B5EF4-FFF2-40B4-BE49-F238E27FC236}">
                      <a16:creationId xmlns:a16="http://schemas.microsoft.com/office/drawing/2014/main" xmlns="" id="{123803B0-49BC-4818-A0C3-C3FDBDF55DB2}"/>
                    </a:ext>
                  </a:extLst>
                </p:cNvPr>
                <p:cNvSpPr txBox="1"/>
                <p:nvPr/>
              </p:nvSpPr>
              <p:spPr>
                <a:xfrm>
                  <a:off x="16444300" y="6660816"/>
                  <a:ext cx="1071045" cy="1357265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lim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方程式">
                  <a:extLst>
                    <a:ext uri="{FF2B5EF4-FFF2-40B4-BE49-F238E27FC236}">
                      <a16:creationId xmlns:a16="http://schemas.microsoft.com/office/drawing/2014/main" id="{123803B0-49BC-4818-A0C3-C3FDBDF55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4300" y="6660816"/>
                  <a:ext cx="1071045" cy="13572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方程式">
                  <a:extLst>
                    <a:ext uri="{FF2B5EF4-FFF2-40B4-BE49-F238E27FC236}">
                      <a16:creationId xmlns:a16="http://schemas.microsoft.com/office/drawing/2014/main" xmlns="" id="{E0983C2A-8F38-4338-8183-37F634C17335}"/>
                    </a:ext>
                  </a:extLst>
                </p:cNvPr>
                <p:cNvSpPr txBox="1"/>
                <p:nvPr/>
              </p:nvSpPr>
              <p:spPr>
                <a:xfrm>
                  <a:off x="16678895" y="9509862"/>
                  <a:ext cx="127790" cy="15663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300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300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1300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300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30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sz="130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方程式">
                  <a:extLst>
                    <a:ext uri="{FF2B5EF4-FFF2-40B4-BE49-F238E27FC236}">
                      <a16:creationId xmlns:a16="http://schemas.microsoft.com/office/drawing/2014/main" id="{E0983C2A-8F38-4338-8183-37F634C17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8895" y="9509862"/>
                  <a:ext cx="127790" cy="156631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1111" r="-325000" b="-48888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群組">
              <a:extLst>
                <a:ext uri="{FF2B5EF4-FFF2-40B4-BE49-F238E27FC236}">
                  <a16:creationId xmlns:a16="http://schemas.microsoft.com/office/drawing/2014/main" xmlns="" id="{B8C64A8C-A69B-4FE9-B2CF-AC294FB93506}"/>
                </a:ext>
              </a:extLst>
            </p:cNvPr>
            <p:cNvGrpSpPr/>
            <p:nvPr/>
          </p:nvGrpSpPr>
          <p:grpSpPr>
            <a:xfrm>
              <a:off x="3760637" y="10337288"/>
              <a:ext cx="2367680" cy="1861808"/>
              <a:chOff x="-217125" y="-152068"/>
              <a:chExt cx="2367679" cy="1861806"/>
            </a:xfrm>
          </p:grpSpPr>
          <p:sp>
            <p:nvSpPr>
              <p:cNvPr id="48" name="圓角矩形">
                <a:extLst>
                  <a:ext uri="{FF2B5EF4-FFF2-40B4-BE49-F238E27FC236}">
                    <a16:creationId xmlns:a16="http://schemas.microsoft.com/office/drawing/2014/main" xmlns="" id="{4A93A859-BEC8-43F9-A421-AA43A9D1695F}"/>
                  </a:ext>
                </a:extLst>
              </p:cNvPr>
              <p:cNvSpPr/>
              <p:nvPr/>
            </p:nvSpPr>
            <p:spPr>
              <a:xfrm>
                <a:off x="-217125" y="-152068"/>
                <a:ext cx="2367679" cy="1128417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49" name="輸入">
                <a:extLst>
                  <a:ext uri="{FF2B5EF4-FFF2-40B4-BE49-F238E27FC236}">
                    <a16:creationId xmlns:a16="http://schemas.microsoft.com/office/drawing/2014/main" xmlns="" id="{4B2E5781-86C6-457B-B866-74E771ACDD0F}"/>
                  </a:ext>
                </a:extLst>
              </p:cNvPr>
              <p:cNvSpPr/>
              <p:nvPr/>
            </p:nvSpPr>
            <p:spPr>
              <a:xfrm>
                <a:off x="2109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4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71" name="yc03_svg5.png" descr="yc03_svg5.png">
              <a:extLst>
                <a:ext uri="{FF2B5EF4-FFF2-40B4-BE49-F238E27FC236}">
                  <a16:creationId xmlns:a16="http://schemas.microsoft.com/office/drawing/2014/main" xmlns="" id="{0A00B988-504F-4757-8AA2-238C6956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081936" y="3980936"/>
              <a:ext cx="4940301" cy="69215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2" name="泡泡引言框">
              <a:extLst>
                <a:ext uri="{FF2B5EF4-FFF2-40B4-BE49-F238E27FC236}">
                  <a16:creationId xmlns:a16="http://schemas.microsoft.com/office/drawing/2014/main" xmlns="" id="{F19893C4-6B9C-4F5C-AB53-56A948CE0D05}"/>
                </a:ext>
              </a:extLst>
            </p:cNvPr>
            <p:cNvSpPr/>
            <p:nvPr/>
          </p:nvSpPr>
          <p:spPr>
            <a:xfrm>
              <a:off x="13300033" y="1481587"/>
              <a:ext cx="6405563" cy="344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0" y="0"/>
                  </a:moveTo>
                  <a:cubicBezTo>
                    <a:pt x="900" y="0"/>
                    <a:pt x="0" y="1674"/>
                    <a:pt x="0" y="3740"/>
                  </a:cubicBezTo>
                  <a:lnTo>
                    <a:pt x="0" y="14063"/>
                  </a:lnTo>
                  <a:cubicBezTo>
                    <a:pt x="0" y="16129"/>
                    <a:pt x="900" y="17805"/>
                    <a:pt x="2010" y="17805"/>
                  </a:cubicBezTo>
                  <a:lnTo>
                    <a:pt x="17516" y="17805"/>
                  </a:lnTo>
                  <a:lnTo>
                    <a:pt x="21600" y="21600"/>
                  </a:lnTo>
                  <a:lnTo>
                    <a:pt x="18802" y="17800"/>
                  </a:lnTo>
                  <a:cubicBezTo>
                    <a:pt x="19900" y="17774"/>
                    <a:pt x="20788" y="16113"/>
                    <a:pt x="20788" y="14063"/>
                  </a:cubicBezTo>
                  <a:lnTo>
                    <a:pt x="20788" y="3740"/>
                  </a:lnTo>
                  <a:cubicBezTo>
                    <a:pt x="20788" y="1674"/>
                    <a:pt x="19887" y="0"/>
                    <a:pt x="18776" y="0"/>
                  </a:cubicBezTo>
                  <a:lnTo>
                    <a:pt x="2010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73" name="土八哥最高分, 所以是土八哥!">
              <a:extLst>
                <a:ext uri="{FF2B5EF4-FFF2-40B4-BE49-F238E27FC236}">
                  <a16:creationId xmlns:a16="http://schemas.microsoft.com/office/drawing/2014/main" xmlns="" id="{0CE4D787-9576-4EF9-8BE5-63AFC9455C58}"/>
                </a:ext>
              </a:extLst>
            </p:cNvPr>
            <p:cNvSpPr txBox="1"/>
            <p:nvPr/>
          </p:nvSpPr>
          <p:spPr>
            <a:xfrm>
              <a:off x="13650983" y="1584200"/>
              <a:ext cx="5605366" cy="24047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土八哥最高分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所以是土八哥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  <p:sp>
          <p:nvSpPr>
            <p:cNvPr id="74" name="圓形">
              <a:extLst>
                <a:ext uri="{FF2B5EF4-FFF2-40B4-BE49-F238E27FC236}">
                  <a16:creationId xmlns:a16="http://schemas.microsoft.com/office/drawing/2014/main" xmlns="" id="{4622C0B4-1C7A-454E-8002-E6C54F2C088F}"/>
                </a:ext>
              </a:extLst>
            </p:cNvPr>
            <p:cNvSpPr/>
            <p:nvPr/>
          </p:nvSpPr>
          <p:spPr>
            <a:xfrm>
              <a:off x="16261314" y="8772479"/>
              <a:ext cx="1270001" cy="1270001"/>
            </a:xfrm>
            <a:prstGeom prst="ellipse">
              <a:avLst/>
            </a:prstGeom>
            <a:solidFill>
              <a:srgbClr val="E3793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方程式">
                  <a:extLst>
                    <a:ext uri="{FF2B5EF4-FFF2-40B4-BE49-F238E27FC236}">
                      <a16:creationId xmlns:a16="http://schemas.microsoft.com/office/drawing/2014/main" xmlns="" id="{39129E7C-4C73-4EA7-AAB2-BE6E2EE4F454}"/>
                    </a:ext>
                  </a:extLst>
                </p:cNvPr>
                <p:cNvSpPr txBox="1"/>
                <p:nvPr/>
              </p:nvSpPr>
              <p:spPr>
                <a:xfrm>
                  <a:off x="16384069" y="8381118"/>
                  <a:ext cx="1071045" cy="1357265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lim>
                                <m:r>
                                  <a:rPr sz="2400" b="1" i="1">
                                    <a:solidFill>
                                      <a:srgbClr val="FEFFFF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2400" b="1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方程式">
                  <a:extLst>
                    <a:ext uri="{FF2B5EF4-FFF2-40B4-BE49-F238E27FC236}">
                      <a16:creationId xmlns:a16="http://schemas.microsoft.com/office/drawing/2014/main" id="{39129E7C-4C73-4EA7-AAB2-BE6E2EE4F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4069" y="8381118"/>
                  <a:ext cx="1071045" cy="13572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08100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dirty="0"/>
              <a:t>One-Hot Encoding </a:t>
            </a:r>
            <a:r>
              <a:rPr lang="zh-TW" altLang="en-US" dirty="0"/>
              <a:t>和 </a:t>
            </a:r>
            <a:r>
              <a:rPr lang="en-US" altLang="zh-TW" dirty="0" err="1"/>
              <a:t>Softmax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004278" y="1825625"/>
            <a:ext cx="6183444" cy="51011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Softmax</a:t>
            </a:r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把機率相加等於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1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5B103C4C-C357-47D8-8FEF-5159D825F204}"/>
              </a:ext>
            </a:extLst>
          </p:cNvPr>
          <p:cNvSpPr txBox="1"/>
          <p:nvPr/>
        </p:nvSpPr>
        <p:spPr>
          <a:xfrm>
            <a:off x="990543" y="2882822"/>
            <a:ext cx="7346763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lnSpc>
                <a:spcPts val="3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如果能把這三個數字，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維持原本的大小關係（大的還是大，小的還是小），但加起來等於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這麼一來，我們更能解釋，我們的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模型判斷，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61%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的機會是土八哥，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28%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的機會是白尾八哥，只有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11%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的機會是家八哥。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xmlns="" id="{3C505D95-7DBA-4DF9-B4B5-01AC6970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03" y="2470727"/>
            <a:ext cx="2328454" cy="35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84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準備訓練資料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279894" y="1825625"/>
            <a:ext cx="5775088" cy="424528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標記（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labeling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這是哪一種八哥。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24DAD909-6E88-4B81-B7AC-B6BBED5D5462}"/>
              </a:ext>
            </a:extLst>
          </p:cNvPr>
          <p:cNvGrpSpPr/>
          <p:nvPr/>
        </p:nvGrpSpPr>
        <p:grpSpPr>
          <a:xfrm>
            <a:off x="2239202" y="2489302"/>
            <a:ext cx="7856472" cy="3448512"/>
            <a:chOff x="1673945" y="1304163"/>
            <a:chExt cx="14123369" cy="6220089"/>
          </a:xfrm>
        </p:grpSpPr>
        <p:sp>
          <p:nvSpPr>
            <p:cNvPr id="10" name=", ...">
              <a:extLst>
                <a:ext uri="{FF2B5EF4-FFF2-40B4-BE49-F238E27FC236}">
                  <a16:creationId xmlns:a16="http://schemas.microsoft.com/office/drawing/2014/main" xmlns="" id="{1B9E3E22-426D-4633-93A2-D1B449377DE9}"/>
                </a:ext>
              </a:extLst>
            </p:cNvPr>
            <p:cNvSpPr txBox="1"/>
            <p:nvPr/>
          </p:nvSpPr>
          <p:spPr>
            <a:xfrm>
              <a:off x="14034013" y="4126306"/>
              <a:ext cx="1763301" cy="1402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584200">
                <a:defRPr sz="5600">
                  <a:solidFill>
                    <a:srgbClr val="EB5F67"/>
                  </a:solidFill>
                </a:defRPr>
              </a:lvl1pPr>
            </a:lstStyle>
            <a:p>
              <a:r>
                <a:t>, ...</a:t>
              </a:r>
            </a:p>
          </p:txBody>
        </p:sp>
        <p:sp>
          <p:nvSpPr>
            <p:cNvPr id="11" name="圓角矩形">
              <a:extLst>
                <a:ext uri="{FF2B5EF4-FFF2-40B4-BE49-F238E27FC236}">
                  <a16:creationId xmlns:a16="http://schemas.microsoft.com/office/drawing/2014/main" xmlns="" id="{770434D0-0FFF-49FF-9B5A-81626C68042A}"/>
                </a:ext>
              </a:extLst>
            </p:cNvPr>
            <p:cNvSpPr/>
            <p:nvPr/>
          </p:nvSpPr>
          <p:spPr>
            <a:xfrm>
              <a:off x="3676920" y="6223000"/>
              <a:ext cx="1270001" cy="1270000"/>
            </a:xfrm>
            <a:prstGeom prst="roundRect">
              <a:avLst>
                <a:gd name="adj" fmla="val 15000"/>
              </a:avLst>
            </a:prstGeom>
            <a:solidFill>
              <a:srgbClr val="44A98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方程式">
                  <a:extLst>
                    <a:ext uri="{FF2B5EF4-FFF2-40B4-BE49-F238E27FC236}">
                      <a16:creationId xmlns:a16="http://schemas.microsoft.com/office/drawing/2014/main" xmlns="" id="{54890C3D-7F57-4917-ADDA-6E2D4E51A72E}"/>
                    </a:ext>
                  </a:extLst>
                </p:cNvPr>
                <p:cNvSpPr txBox="1"/>
                <p:nvPr/>
              </p:nvSpPr>
              <p:spPr>
                <a:xfrm>
                  <a:off x="3763327" y="6093868"/>
                  <a:ext cx="1284074" cy="122130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4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7700" dirty="0"/>
                </a:p>
              </p:txBody>
            </p:sp>
          </mc:Choice>
          <mc:Fallback xmlns="">
            <p:sp>
              <p:nvSpPr>
                <p:cNvPr id="12" name="方程式">
                  <a:extLst>
                    <a:ext uri="{FF2B5EF4-FFF2-40B4-BE49-F238E27FC236}">
                      <a16:creationId xmlns:a16="http://schemas.microsoft.com/office/drawing/2014/main" id="{54890C3D-7F57-4917-ADDA-6E2D4E51A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327" y="6093868"/>
                  <a:ext cx="1284074" cy="12213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圓角矩形">
              <a:extLst>
                <a:ext uri="{FF2B5EF4-FFF2-40B4-BE49-F238E27FC236}">
                  <a16:creationId xmlns:a16="http://schemas.microsoft.com/office/drawing/2014/main" xmlns="" id="{8A9DE1A1-A929-43D1-8B70-9E774AD82931}"/>
                </a:ext>
              </a:extLst>
            </p:cNvPr>
            <p:cNvSpPr/>
            <p:nvPr/>
          </p:nvSpPr>
          <p:spPr>
            <a:xfrm>
              <a:off x="6203875" y="6223000"/>
              <a:ext cx="1270001" cy="1270000"/>
            </a:xfrm>
            <a:prstGeom prst="roundRect">
              <a:avLst>
                <a:gd name="adj" fmla="val 15000"/>
              </a:avLst>
            </a:prstGeom>
            <a:solidFill>
              <a:srgbClr val="E5B0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方程式">
                  <a:extLst>
                    <a:ext uri="{FF2B5EF4-FFF2-40B4-BE49-F238E27FC236}">
                      <a16:creationId xmlns:a16="http://schemas.microsoft.com/office/drawing/2014/main" xmlns="" id="{D34F42A9-2DDD-4FDC-8530-4906893ECDBC}"/>
                    </a:ext>
                  </a:extLst>
                </p:cNvPr>
                <p:cNvSpPr txBox="1"/>
                <p:nvPr/>
              </p:nvSpPr>
              <p:spPr>
                <a:xfrm>
                  <a:off x="6370767" y="6093867"/>
                  <a:ext cx="1176645" cy="122130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4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sz="4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sz="4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4400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方程式">
                  <a:extLst>
                    <a:ext uri="{FF2B5EF4-FFF2-40B4-BE49-F238E27FC236}">
                      <a16:creationId xmlns:a16="http://schemas.microsoft.com/office/drawing/2014/main" id="{D34F42A9-2DDD-4FDC-8530-4906893EC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767" y="6093867"/>
                  <a:ext cx="1176645" cy="12213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crested_myna1_svg5.png" descr="crested_myna1_svg5.png">
              <a:extLst>
                <a:ext uri="{FF2B5EF4-FFF2-40B4-BE49-F238E27FC236}">
                  <a16:creationId xmlns:a16="http://schemas.microsoft.com/office/drawing/2014/main" xmlns="" id="{3FB1B3DF-2AF6-4F5A-B568-B6434FD6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08084" y="3772188"/>
              <a:ext cx="2407673" cy="204796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,">
              <a:extLst>
                <a:ext uri="{FF2B5EF4-FFF2-40B4-BE49-F238E27FC236}">
                  <a16:creationId xmlns:a16="http://schemas.microsoft.com/office/drawing/2014/main" xmlns="" id="{7FA8E035-B910-4701-A28D-873F767FE071}"/>
                </a:ext>
              </a:extLst>
            </p:cNvPr>
            <p:cNvSpPr txBox="1"/>
            <p:nvPr/>
          </p:nvSpPr>
          <p:spPr>
            <a:xfrm>
              <a:off x="7879096" y="4152982"/>
              <a:ext cx="507724" cy="1402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defTabSz="584200">
                <a:defRPr sz="5600">
                  <a:solidFill>
                    <a:srgbClr val="EB5F67"/>
                  </a:solidFill>
                </a:defRPr>
              </a:lvl1pPr>
            </a:lstStyle>
            <a:p>
              <a:r>
                <a:t>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方程式">
                  <a:extLst>
                    <a:ext uri="{FF2B5EF4-FFF2-40B4-BE49-F238E27FC236}">
                      <a16:creationId xmlns:a16="http://schemas.microsoft.com/office/drawing/2014/main" xmlns="" id="{2B557061-B719-4D70-9CD0-132BFA37FD8B}"/>
                    </a:ext>
                  </a:extLst>
                </p:cNvPr>
                <p:cNvSpPr txBox="1"/>
                <p:nvPr/>
              </p:nvSpPr>
              <p:spPr>
                <a:xfrm>
                  <a:off x="6494654" y="3838730"/>
                  <a:ext cx="1074058" cy="2055164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sz="2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sz="5200" b="1" dirty="0"/>
                </a:p>
              </p:txBody>
            </p:sp>
          </mc:Choice>
          <mc:Fallback xmlns="">
            <p:sp>
              <p:nvSpPr>
                <p:cNvPr id="17" name="方程式">
                  <a:extLst>
                    <a:ext uri="{FF2B5EF4-FFF2-40B4-BE49-F238E27FC236}">
                      <a16:creationId xmlns:a16="http://schemas.microsoft.com/office/drawing/2014/main" id="{2B557061-B719-4D70-9CD0-132BFA37F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654" y="3838730"/>
                  <a:ext cx="1074058" cy="20551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,">
              <a:extLst>
                <a:ext uri="{FF2B5EF4-FFF2-40B4-BE49-F238E27FC236}">
                  <a16:creationId xmlns:a16="http://schemas.microsoft.com/office/drawing/2014/main" xmlns="" id="{B5D6D366-03F9-4C52-8477-E78023A2D0F3}"/>
                </a:ext>
              </a:extLst>
            </p:cNvPr>
            <p:cNvSpPr txBox="1"/>
            <p:nvPr/>
          </p:nvSpPr>
          <p:spPr>
            <a:xfrm>
              <a:off x="5587077" y="4548475"/>
              <a:ext cx="353220" cy="879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t>,</a:t>
              </a:r>
            </a:p>
          </p:txBody>
        </p:sp>
        <p:sp>
          <p:nvSpPr>
            <p:cNvPr id="19" name="(">
              <a:extLst>
                <a:ext uri="{FF2B5EF4-FFF2-40B4-BE49-F238E27FC236}">
                  <a16:creationId xmlns:a16="http://schemas.microsoft.com/office/drawing/2014/main" xmlns="" id="{1AFC60A3-7077-4A80-A240-0B43B1E1F936}"/>
                </a:ext>
              </a:extLst>
            </p:cNvPr>
            <p:cNvSpPr txBox="1"/>
            <p:nvPr/>
          </p:nvSpPr>
          <p:spPr>
            <a:xfrm>
              <a:off x="2670001" y="4445330"/>
              <a:ext cx="385962" cy="879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t>(</a:t>
              </a:r>
            </a:p>
          </p:txBody>
        </p:sp>
        <p:sp>
          <p:nvSpPr>
            <p:cNvPr id="20" name=")">
              <a:extLst>
                <a:ext uri="{FF2B5EF4-FFF2-40B4-BE49-F238E27FC236}">
                  <a16:creationId xmlns:a16="http://schemas.microsoft.com/office/drawing/2014/main" xmlns="" id="{0010002B-80D7-4867-AB8A-C3424FFC394C}"/>
                </a:ext>
              </a:extLst>
            </p:cNvPr>
            <p:cNvSpPr txBox="1"/>
            <p:nvPr/>
          </p:nvSpPr>
          <p:spPr>
            <a:xfrm>
              <a:off x="7520603" y="4356430"/>
              <a:ext cx="385962" cy="879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t>)</a:t>
              </a:r>
            </a:p>
          </p:txBody>
        </p:sp>
        <p:sp>
          <p:nvSpPr>
            <p:cNvPr id="21" name="圓角矩形">
              <a:extLst>
                <a:ext uri="{FF2B5EF4-FFF2-40B4-BE49-F238E27FC236}">
                  <a16:creationId xmlns:a16="http://schemas.microsoft.com/office/drawing/2014/main" xmlns="" id="{BEBA0874-1946-4CD3-A726-742765909170}"/>
                </a:ext>
              </a:extLst>
            </p:cNvPr>
            <p:cNvSpPr/>
            <p:nvPr/>
          </p:nvSpPr>
          <p:spPr>
            <a:xfrm>
              <a:off x="9776331" y="6254251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44A98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方程式">
                  <a:extLst>
                    <a:ext uri="{FF2B5EF4-FFF2-40B4-BE49-F238E27FC236}">
                      <a16:creationId xmlns:a16="http://schemas.microsoft.com/office/drawing/2014/main" xmlns="" id="{EA1F00A4-54E3-4E8B-B3E9-58AA38E49B1A}"/>
                    </a:ext>
                  </a:extLst>
                </p:cNvPr>
                <p:cNvSpPr txBox="1"/>
                <p:nvPr/>
              </p:nvSpPr>
              <p:spPr>
                <a:xfrm>
                  <a:off x="9876812" y="6078604"/>
                  <a:ext cx="1261483" cy="122130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4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sz="4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sz="4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4400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方程式">
                  <a:extLst>
                    <a:ext uri="{FF2B5EF4-FFF2-40B4-BE49-F238E27FC236}">
                      <a16:creationId xmlns:a16="http://schemas.microsoft.com/office/drawing/2014/main" id="{EA1F00A4-54E3-4E8B-B3E9-58AA38E49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812" y="6078604"/>
                  <a:ext cx="1261483" cy="12213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圓角矩形">
              <a:extLst>
                <a:ext uri="{FF2B5EF4-FFF2-40B4-BE49-F238E27FC236}">
                  <a16:creationId xmlns:a16="http://schemas.microsoft.com/office/drawing/2014/main" xmlns="" id="{69F605EF-F99E-46B2-B1F0-5F07307A5687}"/>
                </a:ext>
              </a:extLst>
            </p:cNvPr>
            <p:cNvSpPr/>
            <p:nvPr/>
          </p:nvSpPr>
          <p:spPr>
            <a:xfrm>
              <a:off x="12303286" y="6254251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E5B0C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方程式">
                  <a:extLst>
                    <a:ext uri="{FF2B5EF4-FFF2-40B4-BE49-F238E27FC236}">
                      <a16:creationId xmlns:a16="http://schemas.microsoft.com/office/drawing/2014/main" xmlns="" id="{25011BD3-4D2A-4732-BA0C-248422D4AD24}"/>
                    </a:ext>
                  </a:extLst>
                </p:cNvPr>
                <p:cNvSpPr txBox="1"/>
                <p:nvPr/>
              </p:nvSpPr>
              <p:spPr>
                <a:xfrm>
                  <a:off x="12419853" y="6196624"/>
                  <a:ext cx="1200161" cy="122130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4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sz="4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sz="4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4400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方程式">
                  <a:extLst>
                    <a:ext uri="{FF2B5EF4-FFF2-40B4-BE49-F238E27FC236}">
                      <a16:creationId xmlns:a16="http://schemas.microsoft.com/office/drawing/2014/main" id="{25011BD3-4D2A-4732-BA0C-248422D4A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9853" y="6196624"/>
                  <a:ext cx="1200161" cy="12213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方程式">
                  <a:extLst>
                    <a:ext uri="{FF2B5EF4-FFF2-40B4-BE49-F238E27FC236}">
                      <a16:creationId xmlns:a16="http://schemas.microsoft.com/office/drawing/2014/main" xmlns="" id="{898CFA44-117C-42CC-8064-ADCCF3614734}"/>
                    </a:ext>
                  </a:extLst>
                </p:cNvPr>
                <p:cNvSpPr txBox="1"/>
                <p:nvPr/>
              </p:nvSpPr>
              <p:spPr>
                <a:xfrm>
                  <a:off x="12594065" y="3780802"/>
                  <a:ext cx="1074058" cy="2050076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sz="2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sz="5200" b="1" dirty="0"/>
                </a:p>
              </p:txBody>
            </p:sp>
          </mc:Choice>
          <mc:Fallback xmlns="">
            <p:sp>
              <p:nvSpPr>
                <p:cNvPr id="25" name="方程式">
                  <a:extLst>
                    <a:ext uri="{FF2B5EF4-FFF2-40B4-BE49-F238E27FC236}">
                      <a16:creationId xmlns:a16="http://schemas.microsoft.com/office/drawing/2014/main" id="{898CFA44-117C-42CC-8064-ADCCF3614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4065" y="3780802"/>
                  <a:ext cx="1074058" cy="20500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,">
              <a:extLst>
                <a:ext uri="{FF2B5EF4-FFF2-40B4-BE49-F238E27FC236}">
                  <a16:creationId xmlns:a16="http://schemas.microsoft.com/office/drawing/2014/main" xmlns="" id="{7F8FAA1B-1AFC-4C7D-889C-B0AAAC249643}"/>
                </a:ext>
              </a:extLst>
            </p:cNvPr>
            <p:cNvSpPr txBox="1"/>
            <p:nvPr/>
          </p:nvSpPr>
          <p:spPr>
            <a:xfrm>
              <a:off x="11686488" y="4579726"/>
              <a:ext cx="353219" cy="879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t>,</a:t>
              </a:r>
            </a:p>
          </p:txBody>
        </p:sp>
        <p:sp>
          <p:nvSpPr>
            <p:cNvPr id="27" name="(">
              <a:extLst>
                <a:ext uri="{FF2B5EF4-FFF2-40B4-BE49-F238E27FC236}">
                  <a16:creationId xmlns:a16="http://schemas.microsoft.com/office/drawing/2014/main" xmlns="" id="{A3AA2645-D815-4E40-98F5-3C12DA2701A6}"/>
                </a:ext>
              </a:extLst>
            </p:cNvPr>
            <p:cNvSpPr txBox="1"/>
            <p:nvPr/>
          </p:nvSpPr>
          <p:spPr>
            <a:xfrm>
              <a:off x="8769412" y="4476581"/>
              <a:ext cx="385961" cy="879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t>(</a:t>
              </a:r>
            </a:p>
          </p:txBody>
        </p:sp>
        <p:sp>
          <p:nvSpPr>
            <p:cNvPr id="28" name=")">
              <a:extLst>
                <a:ext uri="{FF2B5EF4-FFF2-40B4-BE49-F238E27FC236}">
                  <a16:creationId xmlns:a16="http://schemas.microsoft.com/office/drawing/2014/main" xmlns="" id="{23364DA1-6129-4618-8F43-32F72C6DD21D}"/>
                </a:ext>
              </a:extLst>
            </p:cNvPr>
            <p:cNvSpPr txBox="1"/>
            <p:nvPr/>
          </p:nvSpPr>
          <p:spPr>
            <a:xfrm>
              <a:off x="13620013" y="4387681"/>
              <a:ext cx="385962" cy="879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t>)</a:t>
              </a:r>
            </a:p>
          </p:txBody>
        </p:sp>
        <p:pic>
          <p:nvPicPr>
            <p:cNvPr id="29" name="common_myna_svg5.png" descr="common_myna_svg5.png">
              <a:extLst>
                <a:ext uri="{FF2B5EF4-FFF2-40B4-BE49-F238E27FC236}">
                  <a16:creationId xmlns:a16="http://schemas.microsoft.com/office/drawing/2014/main" xmlns="" id="{48063014-06C9-458B-A1B0-9BCCEE297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036879" y="3727651"/>
              <a:ext cx="2407673" cy="18828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泡泡引言框">
              <a:extLst>
                <a:ext uri="{FF2B5EF4-FFF2-40B4-BE49-F238E27FC236}">
                  <a16:creationId xmlns:a16="http://schemas.microsoft.com/office/drawing/2014/main" xmlns="" id="{9D06011D-2386-4C33-9725-C7E8E313246E}"/>
                </a:ext>
              </a:extLst>
            </p:cNvPr>
            <p:cNvSpPr/>
            <p:nvPr/>
          </p:nvSpPr>
          <p:spPr>
            <a:xfrm>
              <a:off x="1673945" y="1579857"/>
              <a:ext cx="1785741" cy="1918612"/>
            </a:xfrm>
            <a:prstGeom prst="wedgeEllipseCallout">
              <a:avLst>
                <a:gd name="adj1" fmla="val 38402"/>
                <a:gd name="adj2" fmla="val 59232"/>
              </a:avLst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1" name="輸入">
              <a:extLst>
                <a:ext uri="{FF2B5EF4-FFF2-40B4-BE49-F238E27FC236}">
                  <a16:creationId xmlns:a16="http://schemas.microsoft.com/office/drawing/2014/main" xmlns="" id="{8FA266E0-7110-4A4F-BD40-96283FAA40F6}"/>
                </a:ext>
              </a:extLst>
            </p:cNvPr>
            <p:cNvSpPr txBox="1"/>
            <p:nvPr/>
          </p:nvSpPr>
          <p:spPr>
            <a:xfrm>
              <a:off x="1883859" y="2130849"/>
              <a:ext cx="1365912" cy="926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輸入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泡泡引言框">
              <a:extLst>
                <a:ext uri="{FF2B5EF4-FFF2-40B4-BE49-F238E27FC236}">
                  <a16:creationId xmlns:a16="http://schemas.microsoft.com/office/drawing/2014/main" xmlns="" id="{57A2B1CD-BEFE-4A35-BA8F-5D22F57E9660}"/>
                </a:ext>
              </a:extLst>
            </p:cNvPr>
            <p:cNvSpPr/>
            <p:nvPr/>
          </p:nvSpPr>
          <p:spPr>
            <a:xfrm>
              <a:off x="6538153" y="1396061"/>
              <a:ext cx="1785740" cy="1918612"/>
            </a:xfrm>
            <a:prstGeom prst="wedgeEllipseCallout">
              <a:avLst>
                <a:gd name="adj1" fmla="val -35638"/>
                <a:gd name="adj2" fmla="val 67936"/>
              </a:avLst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3" name="答案">
              <a:extLst>
                <a:ext uri="{FF2B5EF4-FFF2-40B4-BE49-F238E27FC236}">
                  <a16:creationId xmlns:a16="http://schemas.microsoft.com/office/drawing/2014/main" xmlns="" id="{C0BC9B88-F2B0-4155-B8EC-AD08047D769D}"/>
                </a:ext>
              </a:extLst>
            </p:cNvPr>
            <p:cNvSpPr txBox="1"/>
            <p:nvPr/>
          </p:nvSpPr>
          <p:spPr>
            <a:xfrm>
              <a:off x="6767046" y="1876440"/>
              <a:ext cx="1365912" cy="926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答案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泡泡引言框">
              <a:extLst>
                <a:ext uri="{FF2B5EF4-FFF2-40B4-BE49-F238E27FC236}">
                  <a16:creationId xmlns:a16="http://schemas.microsoft.com/office/drawing/2014/main" xmlns="" id="{866FACE8-A978-413F-B23B-D222FA5D409B}"/>
                </a:ext>
              </a:extLst>
            </p:cNvPr>
            <p:cNvSpPr/>
            <p:nvPr/>
          </p:nvSpPr>
          <p:spPr>
            <a:xfrm>
              <a:off x="8529789" y="1353644"/>
              <a:ext cx="1785740" cy="1918611"/>
            </a:xfrm>
            <a:prstGeom prst="wedgeEllipseCallout">
              <a:avLst>
                <a:gd name="adj1" fmla="val 38402"/>
                <a:gd name="adj2" fmla="val 59232"/>
              </a:avLst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5" name="輸入">
              <a:extLst>
                <a:ext uri="{FF2B5EF4-FFF2-40B4-BE49-F238E27FC236}">
                  <a16:creationId xmlns:a16="http://schemas.microsoft.com/office/drawing/2014/main" xmlns="" id="{838E4F31-3EBE-432E-BDA0-BD5E244BA8EC}"/>
                </a:ext>
              </a:extLst>
            </p:cNvPr>
            <p:cNvSpPr txBox="1"/>
            <p:nvPr/>
          </p:nvSpPr>
          <p:spPr>
            <a:xfrm>
              <a:off x="8715046" y="1830375"/>
              <a:ext cx="1365912" cy="926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輸入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泡泡引言框">
              <a:extLst>
                <a:ext uri="{FF2B5EF4-FFF2-40B4-BE49-F238E27FC236}">
                  <a16:creationId xmlns:a16="http://schemas.microsoft.com/office/drawing/2014/main" xmlns="" id="{7A63A5FD-65AE-4E24-B495-49269FF987F6}"/>
                </a:ext>
              </a:extLst>
            </p:cNvPr>
            <p:cNvSpPr/>
            <p:nvPr/>
          </p:nvSpPr>
          <p:spPr>
            <a:xfrm>
              <a:off x="12910426" y="1304163"/>
              <a:ext cx="1785740" cy="1918612"/>
            </a:xfrm>
            <a:prstGeom prst="wedgeEllipseCallout">
              <a:avLst>
                <a:gd name="adj1" fmla="val -35638"/>
                <a:gd name="adj2" fmla="val 67936"/>
              </a:avLst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7" name="答案">
              <a:extLst>
                <a:ext uri="{FF2B5EF4-FFF2-40B4-BE49-F238E27FC236}">
                  <a16:creationId xmlns:a16="http://schemas.microsoft.com/office/drawing/2014/main" xmlns="" id="{0DF9C47E-5778-47B9-B7C0-E7AF3960556B}"/>
                </a:ext>
              </a:extLst>
            </p:cNvPr>
            <p:cNvSpPr txBox="1"/>
            <p:nvPr/>
          </p:nvSpPr>
          <p:spPr>
            <a:xfrm>
              <a:off x="13105651" y="1775667"/>
              <a:ext cx="1365912" cy="9263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答案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681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準備訓練資料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1408697" y="1825625"/>
            <a:ext cx="10066127" cy="104591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避免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過度擬合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overfitting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en-US" altLang="zh-TW" sz="28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endParaRPr lang="en-US" altLang="zh-TW"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切分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訓練資料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training data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與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測試資料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testing data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1DF012C8-32D3-4475-99BE-82E6892A4794}"/>
              </a:ext>
            </a:extLst>
          </p:cNvPr>
          <p:cNvGrpSpPr/>
          <p:nvPr/>
        </p:nvGrpSpPr>
        <p:grpSpPr>
          <a:xfrm>
            <a:off x="2662988" y="3062428"/>
            <a:ext cx="6470871" cy="3325278"/>
            <a:chOff x="1892842" y="1237948"/>
            <a:chExt cx="16850240" cy="8379405"/>
          </a:xfrm>
        </p:grpSpPr>
        <p:sp>
          <p:nvSpPr>
            <p:cNvPr id="38" name="圓角矩形">
              <a:extLst>
                <a:ext uri="{FF2B5EF4-FFF2-40B4-BE49-F238E27FC236}">
                  <a16:creationId xmlns:a16="http://schemas.microsoft.com/office/drawing/2014/main" xmlns="" id="{6A815A4D-BAD5-4D83-A7AE-266D16576806}"/>
                </a:ext>
              </a:extLst>
            </p:cNvPr>
            <p:cNvSpPr/>
            <p:nvPr/>
          </p:nvSpPr>
          <p:spPr>
            <a:xfrm>
              <a:off x="13627433" y="6711511"/>
              <a:ext cx="5115649" cy="2337528"/>
            </a:xfrm>
            <a:prstGeom prst="roundRect">
              <a:avLst>
                <a:gd name="adj" fmla="val 15000"/>
              </a:avLst>
            </a:prstGeom>
            <a:solidFill>
              <a:srgbClr val="E7A697"/>
            </a:solidFill>
            <a:ln w="63500">
              <a:solidFill>
                <a:srgbClr val="EC8171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9" name="圓角矩形">
              <a:extLst>
                <a:ext uri="{FF2B5EF4-FFF2-40B4-BE49-F238E27FC236}">
                  <a16:creationId xmlns:a16="http://schemas.microsoft.com/office/drawing/2014/main" xmlns="" id="{999CB046-5DB6-4C5D-92D5-850B93826AAA}"/>
                </a:ext>
              </a:extLst>
            </p:cNvPr>
            <p:cNvSpPr/>
            <p:nvPr/>
          </p:nvSpPr>
          <p:spPr>
            <a:xfrm>
              <a:off x="7276798" y="6711511"/>
              <a:ext cx="6312783" cy="2337528"/>
            </a:xfrm>
            <a:prstGeom prst="roundRect">
              <a:avLst>
                <a:gd name="adj" fmla="val 15000"/>
              </a:avLst>
            </a:prstGeom>
            <a:solidFill>
              <a:srgbClr val="59AEA2"/>
            </a:solidFill>
            <a:ln w="63500">
              <a:solidFill>
                <a:srgbClr val="397F7D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grpSp>
          <p:nvGrpSpPr>
            <p:cNvPr id="40" name="群組">
              <a:extLst>
                <a:ext uri="{FF2B5EF4-FFF2-40B4-BE49-F238E27FC236}">
                  <a16:creationId xmlns:a16="http://schemas.microsoft.com/office/drawing/2014/main" xmlns="" id="{3F3CD5A0-33CE-4DE5-AF3F-641DC0C0DD3B}"/>
                </a:ext>
              </a:extLst>
            </p:cNvPr>
            <p:cNvGrpSpPr/>
            <p:nvPr/>
          </p:nvGrpSpPr>
          <p:grpSpPr>
            <a:xfrm>
              <a:off x="13693049" y="6944608"/>
              <a:ext cx="1871333" cy="1871333"/>
              <a:chOff x="0" y="0"/>
              <a:chExt cx="1871331" cy="1871331"/>
            </a:xfrm>
          </p:grpSpPr>
          <p:sp>
            <p:nvSpPr>
              <p:cNvPr id="41" name="圓形">
                <a:extLst>
                  <a:ext uri="{FF2B5EF4-FFF2-40B4-BE49-F238E27FC236}">
                    <a16:creationId xmlns:a16="http://schemas.microsoft.com/office/drawing/2014/main" xmlns="" id="{35B87021-40BB-498E-B486-6F2BC6535183}"/>
                  </a:ext>
                </a:extLst>
              </p:cNvPr>
              <p:cNvSpPr/>
              <p:nvPr/>
            </p:nvSpPr>
            <p:spPr>
              <a:xfrm>
                <a:off x="0" y="0"/>
                <a:ext cx="1871332" cy="1871332"/>
              </a:xfrm>
              <a:prstGeom prst="ellipse">
                <a:avLst/>
              </a:prstGeom>
              <a:solidFill>
                <a:srgbClr val="EC81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800" b="1"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pic>
            <p:nvPicPr>
              <p:cNvPr id="42" name="MathTypeImage.pdf" descr="MathTypeImage.pdf">
                <a:extLst>
                  <a:ext uri="{FF2B5EF4-FFF2-40B4-BE49-F238E27FC236}">
                    <a16:creationId xmlns:a16="http://schemas.microsoft.com/office/drawing/2014/main" xmlns="" id="{91E291D2-3509-498F-8A9B-83CC3A4B7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186366" y="512332"/>
                <a:ext cx="1498601" cy="609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3" name="群組">
              <a:extLst>
                <a:ext uri="{FF2B5EF4-FFF2-40B4-BE49-F238E27FC236}">
                  <a16:creationId xmlns:a16="http://schemas.microsoft.com/office/drawing/2014/main" xmlns="" id="{464FD540-E635-42C1-8A68-DDBF82399A5B}"/>
                </a:ext>
              </a:extLst>
            </p:cNvPr>
            <p:cNvGrpSpPr/>
            <p:nvPr/>
          </p:nvGrpSpPr>
          <p:grpSpPr>
            <a:xfrm>
              <a:off x="11652583" y="6944608"/>
              <a:ext cx="1871333" cy="1871333"/>
              <a:chOff x="0" y="0"/>
              <a:chExt cx="1871331" cy="1871331"/>
            </a:xfrm>
          </p:grpSpPr>
          <p:sp>
            <p:nvSpPr>
              <p:cNvPr id="44" name="圓形">
                <a:extLst>
                  <a:ext uri="{FF2B5EF4-FFF2-40B4-BE49-F238E27FC236}">
                    <a16:creationId xmlns:a16="http://schemas.microsoft.com/office/drawing/2014/main" xmlns="" id="{8250B9AE-AE3C-421F-865E-DFADCEECF8C8}"/>
                  </a:ext>
                </a:extLst>
              </p:cNvPr>
              <p:cNvSpPr/>
              <p:nvPr/>
            </p:nvSpPr>
            <p:spPr>
              <a:xfrm>
                <a:off x="0" y="0"/>
                <a:ext cx="1871332" cy="1871332"/>
              </a:xfrm>
              <a:prstGeom prst="ellipse">
                <a:avLst/>
              </a:prstGeom>
              <a:solidFill>
                <a:srgbClr val="397F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800" b="1"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pic>
            <p:nvPicPr>
              <p:cNvPr id="45" name="MathTypeImage.pdf" descr="MathTypeImage.pdf">
                <a:extLst>
                  <a:ext uri="{FF2B5EF4-FFF2-40B4-BE49-F238E27FC236}">
                    <a16:creationId xmlns:a16="http://schemas.microsoft.com/office/drawing/2014/main" xmlns="" id="{E9992F1D-BEA6-44B3-9A69-28EA7C69F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440366" y="630865"/>
                <a:ext cx="990601" cy="609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6" name="群組">
              <a:extLst>
                <a:ext uri="{FF2B5EF4-FFF2-40B4-BE49-F238E27FC236}">
                  <a16:creationId xmlns:a16="http://schemas.microsoft.com/office/drawing/2014/main" xmlns="" id="{3A9D52CF-7A00-4610-8DBA-D5CA27C1378F}"/>
                </a:ext>
              </a:extLst>
            </p:cNvPr>
            <p:cNvGrpSpPr/>
            <p:nvPr/>
          </p:nvGrpSpPr>
          <p:grpSpPr>
            <a:xfrm>
              <a:off x="7410782" y="6826074"/>
              <a:ext cx="1871333" cy="1871333"/>
              <a:chOff x="0" y="0"/>
              <a:chExt cx="1871331" cy="1871331"/>
            </a:xfrm>
          </p:grpSpPr>
          <p:sp>
            <p:nvSpPr>
              <p:cNvPr id="47" name="圓形">
                <a:extLst>
                  <a:ext uri="{FF2B5EF4-FFF2-40B4-BE49-F238E27FC236}">
                    <a16:creationId xmlns:a16="http://schemas.microsoft.com/office/drawing/2014/main" xmlns="" id="{00A0F4FF-CD8F-464E-97A5-295BF9148560}"/>
                  </a:ext>
                </a:extLst>
              </p:cNvPr>
              <p:cNvSpPr/>
              <p:nvPr/>
            </p:nvSpPr>
            <p:spPr>
              <a:xfrm>
                <a:off x="0" y="0"/>
                <a:ext cx="1871332" cy="1871332"/>
              </a:xfrm>
              <a:prstGeom prst="ellipse">
                <a:avLst/>
              </a:prstGeom>
              <a:solidFill>
                <a:srgbClr val="397F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800" b="1"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pic>
            <p:nvPicPr>
              <p:cNvPr id="48" name="MathTypeImage.pdf" descr="MathTypeImage.pdf">
                <a:extLst>
                  <a:ext uri="{FF2B5EF4-FFF2-40B4-BE49-F238E27FC236}">
                    <a16:creationId xmlns:a16="http://schemas.microsoft.com/office/drawing/2014/main" xmlns="" id="{7954A1D5-9556-4606-831E-0F092AB81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497515" y="630866"/>
                <a:ext cx="876301" cy="609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9" name="群組">
              <a:extLst>
                <a:ext uri="{FF2B5EF4-FFF2-40B4-BE49-F238E27FC236}">
                  <a16:creationId xmlns:a16="http://schemas.microsoft.com/office/drawing/2014/main" xmlns="" id="{B4DE0BF0-F60F-4F4A-ACAB-CD6BF232F146}"/>
                </a:ext>
              </a:extLst>
            </p:cNvPr>
            <p:cNvGrpSpPr/>
            <p:nvPr/>
          </p:nvGrpSpPr>
          <p:grpSpPr>
            <a:xfrm>
              <a:off x="16783383" y="6944608"/>
              <a:ext cx="1871333" cy="1871333"/>
              <a:chOff x="0" y="0"/>
              <a:chExt cx="1871331" cy="1871331"/>
            </a:xfrm>
          </p:grpSpPr>
          <p:sp>
            <p:nvSpPr>
              <p:cNvPr id="50" name="圓形">
                <a:extLst>
                  <a:ext uri="{FF2B5EF4-FFF2-40B4-BE49-F238E27FC236}">
                    <a16:creationId xmlns:a16="http://schemas.microsoft.com/office/drawing/2014/main" xmlns="" id="{1E7D16F7-F94D-42C4-B78A-BEFC415F2C13}"/>
                  </a:ext>
                </a:extLst>
              </p:cNvPr>
              <p:cNvSpPr/>
              <p:nvPr/>
            </p:nvSpPr>
            <p:spPr>
              <a:xfrm>
                <a:off x="0" y="0"/>
                <a:ext cx="1871332" cy="1871332"/>
              </a:xfrm>
              <a:prstGeom prst="ellipse">
                <a:avLst/>
              </a:prstGeom>
              <a:solidFill>
                <a:srgbClr val="EC81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800" b="1"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pic>
            <p:nvPicPr>
              <p:cNvPr id="51" name="MathTypeImage.pdf" descr="MathTypeImage.pdf">
                <a:extLst>
                  <a:ext uri="{FF2B5EF4-FFF2-40B4-BE49-F238E27FC236}">
                    <a16:creationId xmlns:a16="http://schemas.microsoft.com/office/drawing/2014/main" xmlns="" id="{166A764D-5397-44B9-8752-BD8C2CF32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/>
              <a:stretch>
                <a:fillRect/>
              </a:stretch>
            </p:blipFill>
            <p:spPr>
              <a:xfrm>
                <a:off x="446716" y="630866"/>
                <a:ext cx="977901" cy="609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52" name="圓形">
              <a:extLst>
                <a:ext uri="{FF2B5EF4-FFF2-40B4-BE49-F238E27FC236}">
                  <a16:creationId xmlns:a16="http://schemas.microsoft.com/office/drawing/2014/main" xmlns="" id="{501FF2CD-DB61-478C-8F18-4C6B22342049}"/>
                </a:ext>
              </a:extLst>
            </p:cNvPr>
            <p:cNvSpPr/>
            <p:nvPr/>
          </p:nvSpPr>
          <p:spPr>
            <a:xfrm>
              <a:off x="9569882" y="7738788"/>
              <a:ext cx="282973" cy="282973"/>
            </a:xfrm>
            <a:prstGeom prst="ellipse">
              <a:avLst/>
            </a:prstGeom>
            <a:solidFill>
              <a:srgbClr val="397F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53" name="圓形">
              <a:extLst>
                <a:ext uri="{FF2B5EF4-FFF2-40B4-BE49-F238E27FC236}">
                  <a16:creationId xmlns:a16="http://schemas.microsoft.com/office/drawing/2014/main" xmlns="" id="{C34FC52A-6CE3-4FE6-94A9-58AE2F5F0CDD}"/>
                </a:ext>
              </a:extLst>
            </p:cNvPr>
            <p:cNvSpPr/>
            <p:nvPr/>
          </p:nvSpPr>
          <p:spPr>
            <a:xfrm>
              <a:off x="10066577" y="7738788"/>
              <a:ext cx="282973" cy="282973"/>
            </a:xfrm>
            <a:prstGeom prst="ellipse">
              <a:avLst/>
            </a:prstGeom>
            <a:solidFill>
              <a:srgbClr val="397F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54" name="圓形">
              <a:extLst>
                <a:ext uri="{FF2B5EF4-FFF2-40B4-BE49-F238E27FC236}">
                  <a16:creationId xmlns:a16="http://schemas.microsoft.com/office/drawing/2014/main" xmlns="" id="{8AEAF0A6-2EE4-48D4-B240-1C4F422D58A8}"/>
                </a:ext>
              </a:extLst>
            </p:cNvPr>
            <p:cNvSpPr/>
            <p:nvPr/>
          </p:nvSpPr>
          <p:spPr>
            <a:xfrm>
              <a:off x="10563271" y="7738788"/>
              <a:ext cx="282973" cy="282973"/>
            </a:xfrm>
            <a:prstGeom prst="ellipse">
              <a:avLst/>
            </a:prstGeom>
            <a:solidFill>
              <a:srgbClr val="397F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55" name="圓形">
              <a:extLst>
                <a:ext uri="{FF2B5EF4-FFF2-40B4-BE49-F238E27FC236}">
                  <a16:creationId xmlns:a16="http://schemas.microsoft.com/office/drawing/2014/main" xmlns="" id="{DA3CC9BD-E339-4CCF-AD65-6A136CA0AB9C}"/>
                </a:ext>
              </a:extLst>
            </p:cNvPr>
            <p:cNvSpPr/>
            <p:nvPr/>
          </p:nvSpPr>
          <p:spPr>
            <a:xfrm>
              <a:off x="11059965" y="7738788"/>
              <a:ext cx="282974" cy="282973"/>
            </a:xfrm>
            <a:prstGeom prst="ellipse">
              <a:avLst/>
            </a:prstGeom>
            <a:solidFill>
              <a:srgbClr val="397F7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56" name="圓形">
              <a:extLst>
                <a:ext uri="{FF2B5EF4-FFF2-40B4-BE49-F238E27FC236}">
                  <a16:creationId xmlns:a16="http://schemas.microsoft.com/office/drawing/2014/main" xmlns="" id="{65714F3A-88BA-4F1F-8289-56EB8313EB28}"/>
                </a:ext>
              </a:extLst>
            </p:cNvPr>
            <p:cNvSpPr/>
            <p:nvPr/>
          </p:nvSpPr>
          <p:spPr>
            <a:xfrm>
              <a:off x="15784048" y="7738788"/>
              <a:ext cx="282974" cy="282973"/>
            </a:xfrm>
            <a:prstGeom prst="ellipse">
              <a:avLst/>
            </a:prstGeom>
            <a:solidFill>
              <a:srgbClr val="EC817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57" name="圓形">
              <a:extLst>
                <a:ext uri="{FF2B5EF4-FFF2-40B4-BE49-F238E27FC236}">
                  <a16:creationId xmlns:a16="http://schemas.microsoft.com/office/drawing/2014/main" xmlns="" id="{AD6D65D0-AA5F-443B-BC7A-EEE1105808FE}"/>
                </a:ext>
              </a:extLst>
            </p:cNvPr>
            <p:cNvSpPr/>
            <p:nvPr/>
          </p:nvSpPr>
          <p:spPr>
            <a:xfrm>
              <a:off x="16280742" y="7738788"/>
              <a:ext cx="282973" cy="282973"/>
            </a:xfrm>
            <a:prstGeom prst="ellipse">
              <a:avLst/>
            </a:prstGeom>
            <a:solidFill>
              <a:srgbClr val="EC817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2800" b="1"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58" name="訓練資料">
              <a:extLst>
                <a:ext uri="{FF2B5EF4-FFF2-40B4-BE49-F238E27FC236}">
                  <a16:creationId xmlns:a16="http://schemas.microsoft.com/office/drawing/2014/main" xmlns="" id="{E28639CC-CCD5-4007-8576-FE091A7E13D1}"/>
                </a:ext>
              </a:extLst>
            </p:cNvPr>
            <p:cNvSpPr txBox="1"/>
            <p:nvPr/>
          </p:nvSpPr>
          <p:spPr>
            <a:xfrm>
              <a:off x="9119346" y="5613360"/>
              <a:ext cx="3472969" cy="11892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訓練資料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測試資料">
              <a:extLst>
                <a:ext uri="{FF2B5EF4-FFF2-40B4-BE49-F238E27FC236}">
                  <a16:creationId xmlns:a16="http://schemas.microsoft.com/office/drawing/2014/main" xmlns="" id="{956308F0-4640-45F2-9B68-E04F601119C9}"/>
                </a:ext>
              </a:extLst>
            </p:cNvPr>
            <p:cNvSpPr txBox="1"/>
            <p:nvPr/>
          </p:nvSpPr>
          <p:spPr>
            <a:xfrm>
              <a:off x="14611691" y="5650171"/>
              <a:ext cx="3472969" cy="11892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測試資料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60" name="yenjan01_svg5.png" descr="yenjan01_svg5.png">
              <a:extLst>
                <a:ext uri="{FF2B5EF4-FFF2-40B4-BE49-F238E27FC236}">
                  <a16:creationId xmlns:a16="http://schemas.microsoft.com/office/drawing/2014/main" xmlns="" id="{68F005EF-5132-4324-A4B6-4E33E427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92842" y="2962552"/>
              <a:ext cx="4927601" cy="6654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1" name="泡泡引言框">
              <a:extLst>
                <a:ext uri="{FF2B5EF4-FFF2-40B4-BE49-F238E27FC236}">
                  <a16:creationId xmlns:a16="http://schemas.microsoft.com/office/drawing/2014/main" xmlns="" id="{34D70F92-AC2B-4F5D-996C-520FD00782EC}"/>
                </a:ext>
              </a:extLst>
            </p:cNvPr>
            <p:cNvSpPr/>
            <p:nvPr/>
          </p:nvSpPr>
          <p:spPr>
            <a:xfrm>
              <a:off x="6698891" y="1237948"/>
              <a:ext cx="10465502" cy="380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43" y="0"/>
                  </a:moveTo>
                  <a:cubicBezTo>
                    <a:pt x="1506" y="0"/>
                    <a:pt x="664" y="2043"/>
                    <a:pt x="664" y="4562"/>
                  </a:cubicBezTo>
                  <a:lnTo>
                    <a:pt x="664" y="17041"/>
                  </a:lnTo>
                  <a:cubicBezTo>
                    <a:pt x="664" y="17665"/>
                    <a:pt x="716" y="18259"/>
                    <a:pt x="809" y="18800"/>
                  </a:cubicBezTo>
                  <a:lnTo>
                    <a:pt x="0" y="20414"/>
                  </a:lnTo>
                  <a:lnTo>
                    <a:pt x="1287" y="20425"/>
                  </a:lnTo>
                  <a:cubicBezTo>
                    <a:pt x="1620" y="21154"/>
                    <a:pt x="2060" y="21600"/>
                    <a:pt x="2543" y="21600"/>
                  </a:cubicBezTo>
                  <a:lnTo>
                    <a:pt x="19721" y="21600"/>
                  </a:lnTo>
                  <a:cubicBezTo>
                    <a:pt x="20759" y="21600"/>
                    <a:pt x="21600" y="19559"/>
                    <a:pt x="21600" y="17041"/>
                  </a:cubicBezTo>
                  <a:lnTo>
                    <a:pt x="21600" y="4562"/>
                  </a:lnTo>
                  <a:cubicBezTo>
                    <a:pt x="21600" y="2043"/>
                    <a:pt x="20759" y="0"/>
                    <a:pt x="19721" y="0"/>
                  </a:cubicBezTo>
                  <a:lnTo>
                    <a:pt x="2543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" name="切一部份資料當「測試資料」，訓練完之後再「考考」我們的 AI 模型!">
              <a:extLst>
                <a:ext uri="{FF2B5EF4-FFF2-40B4-BE49-F238E27FC236}">
                  <a16:creationId xmlns:a16="http://schemas.microsoft.com/office/drawing/2014/main" xmlns="" id="{410617AC-C61D-49BA-B3E3-5FB785E5F6A4}"/>
                </a:ext>
              </a:extLst>
            </p:cNvPr>
            <p:cNvSpPr txBox="1"/>
            <p:nvPr/>
          </p:nvSpPr>
          <p:spPr>
            <a:xfrm>
              <a:off x="7410785" y="1504419"/>
              <a:ext cx="9372602" cy="30505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切一部份資料當</a:t>
              </a:r>
              <a:r>
                <a:rPr sz="2400" b="1" dirty="0" err="1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「測試資料</a:t>
              </a:r>
              <a:r>
                <a:rPr sz="24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」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，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訓練完之後再「考考」我們的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 AI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模型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71030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/>
              <a:t>深度學習需要大量資料！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336793" y="1825625"/>
            <a:ext cx="551841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深度學習中，電腦會自己看著辦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58BC1D4-BDC6-4650-A72E-B89281C9B0A7}"/>
              </a:ext>
            </a:extLst>
          </p:cNvPr>
          <p:cNvGrpSpPr/>
          <p:nvPr/>
        </p:nvGrpSpPr>
        <p:grpSpPr>
          <a:xfrm>
            <a:off x="1621587" y="2340612"/>
            <a:ext cx="9528928" cy="3866147"/>
            <a:chOff x="1611049" y="3535596"/>
            <a:chExt cx="23156004" cy="8370564"/>
          </a:xfrm>
        </p:grpSpPr>
        <p:sp>
          <p:nvSpPr>
            <p:cNvPr id="6" name="泡泡引言框">
              <a:extLst>
                <a:ext uri="{FF2B5EF4-FFF2-40B4-BE49-F238E27FC236}">
                  <a16:creationId xmlns:a16="http://schemas.microsoft.com/office/drawing/2014/main" xmlns="" id="{83D3F36D-852D-4ACE-961F-6B7536AB7041}"/>
                </a:ext>
              </a:extLst>
            </p:cNvPr>
            <p:cNvSpPr/>
            <p:nvPr/>
          </p:nvSpPr>
          <p:spPr>
            <a:xfrm>
              <a:off x="10737227" y="3941607"/>
              <a:ext cx="7397355" cy="46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49" y="0"/>
                  </a:moveTo>
                  <a:cubicBezTo>
                    <a:pt x="1052" y="0"/>
                    <a:pt x="0" y="1663"/>
                    <a:pt x="0" y="3715"/>
                  </a:cubicBezTo>
                  <a:lnTo>
                    <a:pt x="0" y="17885"/>
                  </a:lnTo>
                  <a:cubicBezTo>
                    <a:pt x="0" y="19937"/>
                    <a:pt x="1052" y="21600"/>
                    <a:pt x="2349" y="21600"/>
                  </a:cubicBezTo>
                  <a:lnTo>
                    <a:pt x="17916" y="21600"/>
                  </a:lnTo>
                  <a:cubicBezTo>
                    <a:pt x="18699" y="21600"/>
                    <a:pt x="19390" y="20991"/>
                    <a:pt x="19817" y="20061"/>
                  </a:cubicBezTo>
                  <a:lnTo>
                    <a:pt x="21600" y="20759"/>
                  </a:lnTo>
                  <a:lnTo>
                    <a:pt x="20212" y="18666"/>
                  </a:lnTo>
                  <a:cubicBezTo>
                    <a:pt x="20246" y="18415"/>
                    <a:pt x="20264" y="18153"/>
                    <a:pt x="20264" y="17885"/>
                  </a:cubicBezTo>
                  <a:lnTo>
                    <a:pt x="20264" y="3715"/>
                  </a:lnTo>
                  <a:cubicBezTo>
                    <a:pt x="20264" y="1663"/>
                    <a:pt x="19213" y="0"/>
                    <a:pt x="17916" y="0"/>
                  </a:cubicBezTo>
                  <a:lnTo>
                    <a:pt x="2349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0" name="me01_svg5.png" descr="me01_svg5.png">
              <a:extLst>
                <a:ext uri="{FF2B5EF4-FFF2-40B4-BE49-F238E27FC236}">
                  <a16:creationId xmlns:a16="http://schemas.microsoft.com/office/drawing/2014/main" xmlns="" id="{C78A1737-5FD9-45B8-9246-9D6F34115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697682" y="4619844"/>
              <a:ext cx="6069371" cy="69790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" name="深度學習通常要大量的數據, 以八哥辨識為例, 經驗上每種八哥要 1000 張照片!">
              <a:extLst>
                <a:ext uri="{FF2B5EF4-FFF2-40B4-BE49-F238E27FC236}">
                  <a16:creationId xmlns:a16="http://schemas.microsoft.com/office/drawing/2014/main" xmlns="" id="{EE88E8AA-A883-47C8-AB16-4A8985F0AD05}"/>
                </a:ext>
              </a:extLst>
            </p:cNvPr>
            <p:cNvSpPr txBox="1"/>
            <p:nvPr/>
          </p:nvSpPr>
          <p:spPr>
            <a:xfrm>
              <a:off x="11046401" y="4170433"/>
              <a:ext cx="5969065" cy="4220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深度學習通常要大量的數據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以八哥辨識為例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經驗上</a:t>
              </a:r>
              <a:r>
                <a:rPr sz="2400" dirty="0" err="1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每種八哥要</a:t>
              </a:r>
              <a:r>
                <a:rPr sz="2400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 1000 </a:t>
              </a:r>
              <a:r>
                <a:rPr sz="2400" dirty="0" err="1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張照片</a:t>
              </a:r>
              <a:r>
                <a:rPr sz="2400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  <p:sp>
          <p:nvSpPr>
            <p:cNvPr id="12" name="正方形">
              <a:extLst>
                <a:ext uri="{FF2B5EF4-FFF2-40B4-BE49-F238E27FC236}">
                  <a16:creationId xmlns:a16="http://schemas.microsoft.com/office/drawing/2014/main" xmlns="" id="{5066DF38-DCF5-4EF9-B63E-2C1A74B765DC}"/>
                </a:ext>
              </a:extLst>
            </p:cNvPr>
            <p:cNvSpPr/>
            <p:nvPr/>
          </p:nvSpPr>
          <p:spPr>
            <a:xfrm>
              <a:off x="1611049" y="3535596"/>
              <a:ext cx="2576747" cy="2576747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pic>
          <p:nvPicPr>
            <p:cNvPr id="13" name="crested_myna1_svg5.png" descr="crested_myna1_svg5.png">
              <a:extLst>
                <a:ext uri="{FF2B5EF4-FFF2-40B4-BE49-F238E27FC236}">
                  <a16:creationId xmlns:a16="http://schemas.microsoft.com/office/drawing/2014/main" xmlns="" id="{F227DEB6-F71A-42EF-9151-DDBE8F19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95586" y="3799989"/>
              <a:ext cx="2407673" cy="2047961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</p:pic>
        <p:sp>
          <p:nvSpPr>
            <p:cNvPr id="14" name="正方形">
              <a:extLst>
                <a:ext uri="{FF2B5EF4-FFF2-40B4-BE49-F238E27FC236}">
                  <a16:creationId xmlns:a16="http://schemas.microsoft.com/office/drawing/2014/main" xmlns="" id="{6E01CCFF-90C1-4E40-8823-2C2136F8AEA8}"/>
                </a:ext>
              </a:extLst>
            </p:cNvPr>
            <p:cNvSpPr/>
            <p:nvPr/>
          </p:nvSpPr>
          <p:spPr>
            <a:xfrm>
              <a:off x="1611049" y="6407511"/>
              <a:ext cx="2576747" cy="2576748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5" name="正方形">
              <a:extLst>
                <a:ext uri="{FF2B5EF4-FFF2-40B4-BE49-F238E27FC236}">
                  <a16:creationId xmlns:a16="http://schemas.microsoft.com/office/drawing/2014/main" xmlns="" id="{AEFDD35F-BD47-4BAC-9F09-18D29F10527E}"/>
                </a:ext>
              </a:extLst>
            </p:cNvPr>
            <p:cNvSpPr/>
            <p:nvPr/>
          </p:nvSpPr>
          <p:spPr>
            <a:xfrm>
              <a:off x="1611049" y="9329412"/>
              <a:ext cx="2576747" cy="2576748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pic>
          <p:nvPicPr>
            <p:cNvPr id="16" name="javan_myna_svg5.png" descr="javan_myna_svg5.png">
              <a:extLst>
                <a:ext uri="{FF2B5EF4-FFF2-40B4-BE49-F238E27FC236}">
                  <a16:creationId xmlns:a16="http://schemas.microsoft.com/office/drawing/2014/main" xmlns="" id="{B2B65631-6008-429C-83F7-11C1EBEA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94087" y="6795179"/>
              <a:ext cx="2410672" cy="1851397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</p:pic>
        <p:pic>
          <p:nvPicPr>
            <p:cNvPr id="17" name="common_myna_svg5.png" descr="common_myna_svg5.png">
              <a:extLst>
                <a:ext uri="{FF2B5EF4-FFF2-40B4-BE49-F238E27FC236}">
                  <a16:creationId xmlns:a16="http://schemas.microsoft.com/office/drawing/2014/main" xmlns="" id="{DE164DFB-90CF-467A-B813-09F5DEF4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95586" y="9676386"/>
              <a:ext cx="2407673" cy="1882801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方程式">
                  <a:extLst>
                    <a:ext uri="{FF2B5EF4-FFF2-40B4-BE49-F238E27FC236}">
                      <a16:creationId xmlns:a16="http://schemas.microsoft.com/office/drawing/2014/main" xmlns="" id="{3656208C-F140-43F8-9DEC-7BFCAB475857}"/>
                    </a:ext>
                  </a:extLst>
                </p:cNvPr>
                <p:cNvSpPr txBox="1"/>
                <p:nvPr/>
              </p:nvSpPr>
              <p:spPr>
                <a:xfrm>
                  <a:off x="4555310" y="4414944"/>
                  <a:ext cx="4476302" cy="133272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000" b="1" i="1">
                            <a:solidFill>
                              <a:srgbClr val="E5514B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sz="4000" b="1" i="1">
                            <a:solidFill>
                              <a:srgbClr val="E5514B"/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oMath>
                    </m:oMathPara>
                  </a14:m>
                  <a:endParaRPr sz="4000" b="1" dirty="0">
                    <a:solidFill>
                      <a:srgbClr val="E5514C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方程式">
                  <a:extLst>
                    <a:ext uri="{FF2B5EF4-FFF2-40B4-BE49-F238E27FC236}">
                      <a16:creationId xmlns:a16="http://schemas.microsoft.com/office/drawing/2014/main" id="{3656208C-F140-43F8-9DEC-7BFCAB475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10" y="4414944"/>
                  <a:ext cx="4476302" cy="13327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方程式">
                  <a:extLst>
                    <a:ext uri="{FF2B5EF4-FFF2-40B4-BE49-F238E27FC236}">
                      <a16:creationId xmlns:a16="http://schemas.microsoft.com/office/drawing/2014/main" xmlns="" id="{425AB4CF-232A-4DEA-8A43-4ABBF28E3CBE}"/>
                    </a:ext>
                  </a:extLst>
                </p:cNvPr>
                <p:cNvSpPr txBox="1"/>
                <p:nvPr/>
              </p:nvSpPr>
              <p:spPr>
                <a:xfrm>
                  <a:off x="4569225" y="7355866"/>
                  <a:ext cx="4413975" cy="133272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000" b="1" i="1">
                            <a:solidFill>
                              <a:srgbClr val="E5514B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sz="4000" b="1" i="1">
                            <a:solidFill>
                              <a:srgbClr val="E5514B"/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oMath>
                    </m:oMathPara>
                  </a14:m>
                  <a:endParaRPr sz="4000" b="1" i="1" dirty="0">
                    <a:solidFill>
                      <a:srgbClr val="E5514B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方程式">
                  <a:extLst>
                    <a:ext uri="{FF2B5EF4-FFF2-40B4-BE49-F238E27FC236}">
                      <a16:creationId xmlns:a16="http://schemas.microsoft.com/office/drawing/2014/main" id="{425AB4CF-232A-4DEA-8A43-4ABBF28E3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225" y="7355866"/>
                  <a:ext cx="4413975" cy="13327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方程式">
                  <a:extLst>
                    <a:ext uri="{FF2B5EF4-FFF2-40B4-BE49-F238E27FC236}">
                      <a16:creationId xmlns:a16="http://schemas.microsoft.com/office/drawing/2014/main" xmlns="" id="{76D3869F-D345-4BCE-A232-C9F718B62D8D}"/>
                    </a:ext>
                  </a:extLst>
                </p:cNvPr>
                <p:cNvSpPr txBox="1"/>
                <p:nvPr/>
              </p:nvSpPr>
              <p:spPr>
                <a:xfrm>
                  <a:off x="4569225" y="10252774"/>
                  <a:ext cx="4413975" cy="133272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000" b="1" i="1">
                            <a:solidFill>
                              <a:srgbClr val="E5514B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sz="4000" b="1" i="1">
                            <a:solidFill>
                              <a:srgbClr val="E5514B"/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oMath>
                    </m:oMathPara>
                  </a14:m>
                  <a:endParaRPr sz="4000" b="1" i="1" dirty="0">
                    <a:solidFill>
                      <a:srgbClr val="E5514B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方程式">
                  <a:extLst>
                    <a:ext uri="{FF2B5EF4-FFF2-40B4-BE49-F238E27FC236}">
                      <a16:creationId xmlns:a16="http://schemas.microsoft.com/office/drawing/2014/main" id="{76D3869F-D345-4BCE-A232-C9F718B62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225" y="10252774"/>
                  <a:ext cx="4413975" cy="13327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77521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4840B02-F86E-4614-BCFC-1323DA0FB24D}"/>
              </a:ext>
            </a:extLst>
          </p:cNvPr>
          <p:cNvSpPr/>
          <p:nvPr/>
        </p:nvSpPr>
        <p:spPr>
          <a:xfrm>
            <a:off x="623813" y="3401640"/>
            <a:ext cx="3689684" cy="2341400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/>
              <a:t>深度學習需要大量資料！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2221849" y="1825625"/>
            <a:ext cx="7748302" cy="441923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起手式三部曲才是人工智慧專案成敗的核心！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0B020DEC-08A4-40C0-B2B4-34AF5D749986}"/>
              </a:ext>
            </a:extLst>
          </p:cNvPr>
          <p:cNvSpPr txBox="1"/>
          <p:nvPr/>
        </p:nvSpPr>
        <p:spPr>
          <a:xfrm>
            <a:off x="700021" y="3413049"/>
            <a:ext cx="368968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問一個好問題。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把我們的問題化成函數的形式。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準備訓練及測試資料。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50993684-CE30-4936-A69A-942EBF735940}"/>
              </a:ext>
            </a:extLst>
          </p:cNvPr>
          <p:cNvGrpSpPr/>
          <p:nvPr/>
        </p:nvGrpSpPr>
        <p:grpSpPr>
          <a:xfrm>
            <a:off x="4826452" y="2527184"/>
            <a:ext cx="6930189" cy="3420143"/>
            <a:chOff x="4278038" y="3822499"/>
            <a:chExt cx="14777897" cy="6925192"/>
          </a:xfrm>
        </p:grpSpPr>
        <p:sp>
          <p:nvSpPr>
            <p:cNvPr id="22" name="泡泡引言框">
              <a:extLst>
                <a:ext uri="{FF2B5EF4-FFF2-40B4-BE49-F238E27FC236}">
                  <a16:creationId xmlns:a16="http://schemas.microsoft.com/office/drawing/2014/main" xmlns="" id="{AF42109D-5BF7-4FCC-AB90-77FB6DEEA7E4}"/>
                </a:ext>
              </a:extLst>
            </p:cNvPr>
            <p:cNvSpPr/>
            <p:nvPr/>
          </p:nvSpPr>
          <p:spPr>
            <a:xfrm>
              <a:off x="9595439" y="3822499"/>
              <a:ext cx="9460496" cy="5001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58" y="0"/>
                  </a:moveTo>
                  <a:cubicBezTo>
                    <a:pt x="1982" y="0"/>
                    <a:pt x="1110" y="1555"/>
                    <a:pt x="1110" y="3473"/>
                  </a:cubicBezTo>
                  <a:lnTo>
                    <a:pt x="1110" y="18127"/>
                  </a:lnTo>
                  <a:cubicBezTo>
                    <a:pt x="1110" y="18291"/>
                    <a:pt x="1117" y="18451"/>
                    <a:pt x="1130" y="18609"/>
                  </a:cubicBezTo>
                  <a:lnTo>
                    <a:pt x="0" y="20373"/>
                  </a:lnTo>
                  <a:lnTo>
                    <a:pt x="1405" y="19958"/>
                  </a:lnTo>
                  <a:cubicBezTo>
                    <a:pt x="1749" y="20942"/>
                    <a:pt x="2359" y="21600"/>
                    <a:pt x="3058" y="21600"/>
                  </a:cubicBezTo>
                  <a:lnTo>
                    <a:pt x="19652" y="21600"/>
                  </a:lnTo>
                  <a:cubicBezTo>
                    <a:pt x="20728" y="21600"/>
                    <a:pt x="21600" y="20045"/>
                    <a:pt x="21600" y="18127"/>
                  </a:cubicBezTo>
                  <a:lnTo>
                    <a:pt x="21600" y="3473"/>
                  </a:lnTo>
                  <a:cubicBezTo>
                    <a:pt x="21600" y="1555"/>
                    <a:pt x="20728" y="0"/>
                    <a:pt x="19652" y="0"/>
                  </a:cubicBezTo>
                  <a:lnTo>
                    <a:pt x="3058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是否夠多 (常常是上萬筆)。…">
              <a:extLst>
                <a:ext uri="{FF2B5EF4-FFF2-40B4-BE49-F238E27FC236}">
                  <a16:creationId xmlns:a16="http://schemas.microsoft.com/office/drawing/2014/main" xmlns="" id="{0DFEE41F-9346-4A00-BC56-6C797CA025BA}"/>
                </a:ext>
              </a:extLst>
            </p:cNvPr>
            <p:cNvSpPr txBox="1"/>
            <p:nvPr/>
          </p:nvSpPr>
          <p:spPr>
            <a:xfrm>
              <a:off x="9712524" y="5707093"/>
              <a:ext cx="9226325" cy="24512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228600">
                <a:buSzPct val="100000"/>
              </a:pP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1.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是否夠多 (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常常是</a:t>
              </a:r>
              <a:r>
                <a:rPr sz="2400" b="1" dirty="0" err="1">
                  <a:solidFill>
                    <a:srgbClr val="E5514C"/>
                  </a:solidFill>
                  <a:latin typeface="微軟正黑體" pitchFamily="34" charset="-120"/>
                  <a:ea typeface="微軟正黑體" pitchFamily="34" charset="-120"/>
                </a:rPr>
                <a:t>上萬筆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)。</a:t>
              </a:r>
            </a:p>
            <a:p>
              <a:pPr marL="228600">
                <a:buSzPct val="100000"/>
              </a:pP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2.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是否在</a:t>
              </a:r>
              <a:r>
                <a:rPr sz="2400" b="1" dirty="0">
                  <a:solidFill>
                    <a:srgbClr val="E5514C"/>
                  </a:solidFill>
                  <a:latin typeface="微軟正黑體" pitchFamily="34" charset="-120"/>
                  <a:ea typeface="微軟正黑體" pitchFamily="34" charset="-120"/>
                </a:rPr>
                <a:t>合理努力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下可以取得這些資料。</a:t>
              </a:r>
            </a:p>
          </p:txBody>
        </p:sp>
        <p:pic>
          <p:nvPicPr>
            <p:cNvPr id="24" name="tng01_svg5.png" descr="tng01_svg5.png">
              <a:extLst>
                <a:ext uri="{FF2B5EF4-FFF2-40B4-BE49-F238E27FC236}">
                  <a16:creationId xmlns:a16="http://schemas.microsoft.com/office/drawing/2014/main" xmlns="" id="{0A052474-A840-4DF4-A6D0-9914BDDE2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78038" y="4308790"/>
              <a:ext cx="5359401" cy="64389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5" name="我們要考慮資料:">
              <a:extLst>
                <a:ext uri="{FF2B5EF4-FFF2-40B4-BE49-F238E27FC236}">
                  <a16:creationId xmlns:a16="http://schemas.microsoft.com/office/drawing/2014/main" xmlns="" id="{DF34480B-EAE0-481E-9A63-01F803332240}"/>
                </a:ext>
              </a:extLst>
            </p:cNvPr>
            <p:cNvSpPr txBox="1"/>
            <p:nvPr/>
          </p:nvSpPr>
          <p:spPr>
            <a:xfrm>
              <a:off x="10597924" y="4263472"/>
              <a:ext cx="5558048" cy="10399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 smtClean="0">
                  <a:latin typeface="微軟正黑體" pitchFamily="34" charset="-120"/>
                  <a:ea typeface="微軟正黑體" pitchFamily="34" charset="-120"/>
                </a:rPr>
                <a:t>我們要考慮資料</a:t>
              </a:r>
              <a:r>
                <a:rPr lang="zh-TW" altLang="en-US" sz="2400" b="1" smtClean="0">
                  <a:latin typeface="微軟正黑體" pitchFamily="34" charset="-120"/>
                  <a:ea typeface="微軟正黑體" pitchFamily="34" charset="-120"/>
                </a:rPr>
                <a:t>：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9" name="語音泡泡: 圓角矩形 28">
            <a:extLst>
              <a:ext uri="{FF2B5EF4-FFF2-40B4-BE49-F238E27FC236}">
                <a16:creationId xmlns:a16="http://schemas.microsoft.com/office/drawing/2014/main" xmlns="" id="{ECD7E601-0C11-4441-8552-FCFE63ADB68E}"/>
              </a:ext>
            </a:extLst>
          </p:cNvPr>
          <p:cNvSpPr/>
          <p:nvPr/>
        </p:nvSpPr>
        <p:spPr>
          <a:xfrm>
            <a:off x="317625" y="2934259"/>
            <a:ext cx="4302061" cy="471924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人工智慧專案起手式三步驟</a:t>
            </a:r>
            <a:endParaRPr lang="zh-TW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127654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Tx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試著想一個你認為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的問題，並且把這個問題化成函數的形式：也就是非常清楚的說明，你的輸入是什麼，還有期待的輸出是什麼。最好在同樣的問題之下，可想想是不是還有其他函數的形式，也可以直接或間接回答原本的問題。請一定要考慮，這個函數準備訓練資料，是不是夠多，容不容易取得。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27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C3B003C0-9A24-4239-B92D-FEC6F13D5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914400" indent="-914400">
                  <a:lnSpc>
                    <a:spcPct val="180000"/>
                  </a:lnSpc>
                  <a:buFont typeface="+mj-lt"/>
                  <a:buAutoNum type="arabicPeriod" startAt="2"/>
                </a:pP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想想看你的話要怎麼做</a:t>
                </a:r>
                <a:r>
                  <a:rPr lang="en-US" altLang="zh-TW" sz="45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softmax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。簡化一點的版本，就是有三個任意的數字</a:t>
                </a:r>
                <a:r>
                  <a:rPr lang="en-US" altLang="zh-TW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，思考要做怎麼樣的轉換變成</a:t>
                </a:r>
                <a14:m>
                  <m:oMath xmlns:m="http://schemas.openxmlformats.org/officeDocument/2006/math"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𝜶</m:t>
                    </m:r>
                    <m:r>
                      <a:rPr lang="en-US" altLang="zh-TW" sz="45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𝜷</m:t>
                    </m:r>
                    <m:r>
                      <a:rPr lang="en-US" altLang="zh-TW" sz="45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，保留原本的大小關係，並且讓</a:t>
                </a:r>
                <a14:m>
                  <m:oMath xmlns:m="http://schemas.openxmlformats.org/officeDocument/2006/math"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𝜶</m:t>
                    </m:r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𝜷</m:t>
                    </m:r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zh-TW" altLang="en-US" sz="45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sz="45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。提示是你可以先簡化這個問題，假設 </a:t>
                </a:r>
                <a:r>
                  <a:rPr lang="en-US" altLang="zh-TW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 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三個數字都大於 </a:t>
                </a:r>
                <a:r>
                  <a:rPr lang="en-US" altLang="zh-TW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的情況。另外，你也可以直接 </a:t>
                </a:r>
                <a:r>
                  <a:rPr lang="en-US" altLang="zh-TW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Google 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去找 </a:t>
                </a:r>
                <a:r>
                  <a:rPr lang="en-US" altLang="zh-TW" sz="45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softmax</a:t>
                </a:r>
                <a:r>
                  <a:rPr lang="en-US" altLang="zh-TW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45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的公式是什麼，但要用你自己的方式去解釋為什麼公式是這樣。</a:t>
                </a:r>
              </a:p>
              <a:p>
                <a:pPr marL="514350" indent="-514350">
                  <a:lnSpc>
                    <a:spcPct val="160000"/>
                  </a:lnSpc>
                  <a:buAutoNum type="arabicPeriod" startAt="2"/>
                </a:pPr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B003C0-9A24-4239-B92D-FEC6F13D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1120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28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311436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把問題變成「函數」吧！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3756598" y="1752579"/>
            <a:ext cx="467880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把問題都化成一個函數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8710E714-75C2-4F3D-A83E-D2B1999112F5}"/>
              </a:ext>
            </a:extLst>
          </p:cNvPr>
          <p:cNvGrpSpPr/>
          <p:nvPr/>
        </p:nvGrpSpPr>
        <p:grpSpPr>
          <a:xfrm>
            <a:off x="1543414" y="2619327"/>
            <a:ext cx="9105171" cy="3582618"/>
            <a:chOff x="3813024" y="1367194"/>
            <a:chExt cx="20359512" cy="9277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圓角矩形">
                  <a:extLst>
                    <a:ext uri="{FF2B5EF4-FFF2-40B4-BE49-F238E27FC236}">
                      <a16:creationId xmlns:a16="http://schemas.microsoft.com/office/drawing/2014/main" xmlns="" id="{B9B353A6-5273-4127-940F-2813629EEBF8}"/>
                    </a:ext>
                  </a:extLst>
                </p:cNvPr>
                <p:cNvSpPr/>
                <p:nvPr/>
              </p:nvSpPr>
              <p:spPr>
                <a:xfrm>
                  <a:off x="8310731" y="6310015"/>
                  <a:ext cx="3289351" cy="3048721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00B0F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71437" tIns="71437" rIns="71437" bIns="71437" anchor="ctr"/>
                <a:lstStyle>
                  <a:lvl1pPr algn="ctr">
                    <a:lnSpc>
                      <a:spcPct val="100000"/>
                    </a:lnSpc>
                    <a:defRPr sz="8400" b="1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Noto Sans TC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4050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1" name="圓角矩形">
                  <a:extLst>
                    <a:ext uri="{FF2B5EF4-FFF2-40B4-BE49-F238E27FC236}">
                      <a16:creationId xmlns:a16="http://schemas.microsoft.com/office/drawing/2014/main" id="{B9B353A6-5273-4127-940F-2813629EE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31" y="6310015"/>
                  <a:ext cx="3289351" cy="304872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箭頭">
              <a:extLst>
                <a:ext uri="{FF2B5EF4-FFF2-40B4-BE49-F238E27FC236}">
                  <a16:creationId xmlns:a16="http://schemas.microsoft.com/office/drawing/2014/main" xmlns="" id="{CF8B6C0A-BF79-4A33-85B2-53A2C9AE7486}"/>
                </a:ext>
              </a:extLst>
            </p:cNvPr>
            <p:cNvSpPr/>
            <p:nvPr/>
          </p:nvSpPr>
          <p:spPr>
            <a:xfrm>
              <a:off x="6846168" y="7356292"/>
              <a:ext cx="956167" cy="956166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5514C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E5514C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3" name="箭頭">
              <a:extLst>
                <a:ext uri="{FF2B5EF4-FFF2-40B4-BE49-F238E27FC236}">
                  <a16:creationId xmlns:a16="http://schemas.microsoft.com/office/drawing/2014/main" xmlns="" id="{B2B4184B-D4EB-4A8B-9C47-33D3C7BC54BD}"/>
                </a:ext>
              </a:extLst>
            </p:cNvPr>
            <p:cNvSpPr/>
            <p:nvPr/>
          </p:nvSpPr>
          <p:spPr>
            <a:xfrm>
              <a:off x="12108477" y="7356292"/>
              <a:ext cx="956167" cy="956166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5514C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E5514C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方程式">
                  <a:extLst>
                    <a:ext uri="{FF2B5EF4-FFF2-40B4-BE49-F238E27FC236}">
                      <a16:creationId xmlns:a16="http://schemas.microsoft.com/office/drawing/2014/main" xmlns="" id="{C27C94A9-F0E5-4320-BA07-8FCD1D6978A6}"/>
                    </a:ext>
                  </a:extLst>
                </p:cNvPr>
                <p:cNvSpPr txBox="1"/>
                <p:nvPr/>
              </p:nvSpPr>
              <p:spPr>
                <a:xfrm>
                  <a:off x="5378410" y="6770368"/>
                  <a:ext cx="1089651" cy="191273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15900" dirty="0"/>
                </a:p>
              </p:txBody>
            </p:sp>
          </mc:Choice>
          <mc:Fallback xmlns="">
            <p:sp>
              <p:nvSpPr>
                <p:cNvPr id="14" name="方程式">
                  <a:extLst>
                    <a:ext uri="{FF2B5EF4-FFF2-40B4-BE49-F238E27FC236}">
                      <a16:creationId xmlns:a16="http://schemas.microsoft.com/office/drawing/2014/main" id="{C27C94A9-F0E5-4320-BA07-8FCD1D697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410" y="6770368"/>
                  <a:ext cx="1089651" cy="1912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方程式">
                  <a:extLst>
                    <a:ext uri="{FF2B5EF4-FFF2-40B4-BE49-F238E27FC236}">
                      <a16:creationId xmlns:a16="http://schemas.microsoft.com/office/drawing/2014/main" xmlns="" id="{F6F29E99-7A16-4FF6-8003-6DA3AC9779F3}"/>
                    </a:ext>
                  </a:extLst>
                </p:cNvPr>
                <p:cNvSpPr txBox="1"/>
                <p:nvPr/>
              </p:nvSpPr>
              <p:spPr>
                <a:xfrm>
                  <a:off x="13760828" y="6739810"/>
                  <a:ext cx="1050223" cy="191273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sz="48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方程式">
                  <a:extLst>
                    <a:ext uri="{FF2B5EF4-FFF2-40B4-BE49-F238E27FC236}">
                      <a16:creationId xmlns:a16="http://schemas.microsoft.com/office/drawing/2014/main" id="{F6F29E99-7A16-4FF6-8003-6DA3AC977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0828" y="6739810"/>
                  <a:ext cx="1050223" cy="19127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">
              <a:extLst>
                <a:ext uri="{FF2B5EF4-FFF2-40B4-BE49-F238E27FC236}">
                  <a16:creationId xmlns:a16="http://schemas.microsoft.com/office/drawing/2014/main" xmlns="" id="{DA0F4FE5-E9E5-46CB-96ED-32190AEDAC4C}"/>
                </a:ext>
              </a:extLst>
            </p:cNvPr>
            <p:cNvGrpSpPr/>
            <p:nvPr/>
          </p:nvGrpSpPr>
          <p:grpSpPr>
            <a:xfrm>
              <a:off x="4994054" y="8751852"/>
              <a:ext cx="1893595" cy="1892368"/>
              <a:chOff x="25526" y="-182628"/>
              <a:chExt cx="1893593" cy="1892366"/>
            </a:xfrm>
          </p:grpSpPr>
          <p:sp>
            <p:nvSpPr>
              <p:cNvPr id="17" name="圓角矩形">
                <a:extLst>
                  <a:ext uri="{FF2B5EF4-FFF2-40B4-BE49-F238E27FC236}">
                    <a16:creationId xmlns:a16="http://schemas.microsoft.com/office/drawing/2014/main" xmlns="" id="{D5EAF1FA-4E20-4B5D-8087-6AE584281FFA}"/>
                  </a:ext>
                </a:extLst>
              </p:cNvPr>
              <p:cNvSpPr/>
              <p:nvPr/>
            </p:nvSpPr>
            <p:spPr>
              <a:xfrm>
                <a:off x="25526" y="-182628"/>
                <a:ext cx="1893593" cy="1269999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18" name="輸入">
                <a:extLst>
                  <a:ext uri="{FF2B5EF4-FFF2-40B4-BE49-F238E27FC236}">
                    <a16:creationId xmlns:a16="http://schemas.microsoft.com/office/drawing/2014/main" xmlns="" id="{3377CBBB-615B-4424-ABC2-66F84F117F33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4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9" name="群組">
              <a:extLst>
                <a:ext uri="{FF2B5EF4-FFF2-40B4-BE49-F238E27FC236}">
                  <a16:creationId xmlns:a16="http://schemas.microsoft.com/office/drawing/2014/main" xmlns="" id="{2BA68538-DEA0-4BB8-82D8-324EE14EC8E4}"/>
                </a:ext>
              </a:extLst>
            </p:cNvPr>
            <p:cNvGrpSpPr/>
            <p:nvPr/>
          </p:nvGrpSpPr>
          <p:grpSpPr>
            <a:xfrm>
              <a:off x="13130817" y="8798238"/>
              <a:ext cx="2111640" cy="1774544"/>
              <a:chOff x="-19474" y="-64805"/>
              <a:chExt cx="2111638" cy="1774543"/>
            </a:xfrm>
          </p:grpSpPr>
          <p:sp>
            <p:nvSpPr>
              <p:cNvPr id="24" name="圓角矩形">
                <a:extLst>
                  <a:ext uri="{FF2B5EF4-FFF2-40B4-BE49-F238E27FC236}">
                    <a16:creationId xmlns:a16="http://schemas.microsoft.com/office/drawing/2014/main" xmlns="" id="{70B16772-7794-451E-81D1-326354261B28}"/>
                  </a:ext>
                </a:extLst>
              </p:cNvPr>
              <p:cNvSpPr/>
              <p:nvPr/>
            </p:nvSpPr>
            <p:spPr>
              <a:xfrm>
                <a:off x="-19474" y="-64805"/>
                <a:ext cx="2111638" cy="1156285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/>
              </a:p>
            </p:txBody>
          </p:sp>
          <p:sp>
            <p:nvSpPr>
              <p:cNvPr id="25" name="輸出">
                <a:extLst>
                  <a:ext uri="{FF2B5EF4-FFF2-40B4-BE49-F238E27FC236}">
                    <a16:creationId xmlns:a16="http://schemas.microsoft.com/office/drawing/2014/main" xmlns="" id="{D1C7DEB8-894B-4DD1-BF6D-C5ACB13AC73D}"/>
                  </a:ext>
                </a:extLst>
              </p:cNvPr>
              <p:cNvSpPr/>
              <p:nvPr/>
            </p:nvSpPr>
            <p:spPr>
              <a:xfrm>
                <a:off x="312539" y="4397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rPr sz="24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6" name="泡泡引言框">
              <a:extLst>
                <a:ext uri="{FF2B5EF4-FFF2-40B4-BE49-F238E27FC236}">
                  <a16:creationId xmlns:a16="http://schemas.microsoft.com/office/drawing/2014/main" xmlns="" id="{56444D78-9569-4E4E-80D7-77331CE93A01}"/>
                </a:ext>
              </a:extLst>
            </p:cNvPr>
            <p:cNvSpPr/>
            <p:nvPr/>
          </p:nvSpPr>
          <p:spPr>
            <a:xfrm>
              <a:off x="3813024" y="5014253"/>
              <a:ext cx="1785740" cy="1918612"/>
            </a:xfrm>
            <a:prstGeom prst="wedgeEllipseCallout">
              <a:avLst>
                <a:gd name="adj1" fmla="val 38402"/>
                <a:gd name="adj2" fmla="val 59232"/>
              </a:avLst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7" name="問題">
              <a:extLst>
                <a:ext uri="{FF2B5EF4-FFF2-40B4-BE49-F238E27FC236}">
                  <a16:creationId xmlns:a16="http://schemas.microsoft.com/office/drawing/2014/main" xmlns="" id="{6396B119-5420-4682-9A45-C30F279FC88F}"/>
                </a:ext>
              </a:extLst>
            </p:cNvPr>
            <p:cNvSpPr txBox="1"/>
            <p:nvPr/>
          </p:nvSpPr>
          <p:spPr>
            <a:xfrm>
              <a:off x="3825383" y="5345847"/>
              <a:ext cx="1698991" cy="13299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問題</a:t>
              </a:r>
              <a:endParaRPr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泡泡引言框">
              <a:extLst>
                <a:ext uri="{FF2B5EF4-FFF2-40B4-BE49-F238E27FC236}">
                  <a16:creationId xmlns:a16="http://schemas.microsoft.com/office/drawing/2014/main" xmlns="" id="{DB2AD10B-9154-4056-B85E-82E7CA3A3FED}"/>
                </a:ext>
              </a:extLst>
            </p:cNvPr>
            <p:cNvSpPr/>
            <p:nvPr/>
          </p:nvSpPr>
          <p:spPr>
            <a:xfrm>
              <a:off x="13992066" y="4878362"/>
              <a:ext cx="1785741" cy="1918612"/>
            </a:xfrm>
            <a:prstGeom prst="wedgeEllipseCallout">
              <a:avLst>
                <a:gd name="adj1" fmla="val -35638"/>
                <a:gd name="adj2" fmla="val 67936"/>
              </a:avLst>
            </a:pr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9" name="答案">
              <a:extLst>
                <a:ext uri="{FF2B5EF4-FFF2-40B4-BE49-F238E27FC236}">
                  <a16:creationId xmlns:a16="http://schemas.microsoft.com/office/drawing/2014/main" xmlns="" id="{3E93319A-BFD2-4F09-B46C-E0C100BA4519}"/>
                </a:ext>
              </a:extLst>
            </p:cNvPr>
            <p:cNvSpPr txBox="1"/>
            <p:nvPr/>
          </p:nvSpPr>
          <p:spPr>
            <a:xfrm>
              <a:off x="14043260" y="5118669"/>
              <a:ext cx="1698991" cy="13299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答案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" name="yp_svg5.png" descr="yp_svg5.png">
              <a:extLst>
                <a:ext uri="{FF2B5EF4-FFF2-40B4-BE49-F238E27FC236}">
                  <a16:creationId xmlns:a16="http://schemas.microsoft.com/office/drawing/2014/main" xmlns="" id="{C162874E-CF06-44FC-B621-4A13F5FDC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092285" y="4865164"/>
              <a:ext cx="4080251" cy="566202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1" name="泡泡引言框">
              <a:extLst>
                <a:ext uri="{FF2B5EF4-FFF2-40B4-BE49-F238E27FC236}">
                  <a16:creationId xmlns:a16="http://schemas.microsoft.com/office/drawing/2014/main" xmlns="" id="{9FF534EC-DABF-4EED-9E2E-0BAC5FD0763F}"/>
                </a:ext>
              </a:extLst>
            </p:cNvPr>
            <p:cNvSpPr/>
            <p:nvPr/>
          </p:nvSpPr>
          <p:spPr>
            <a:xfrm>
              <a:off x="19413897" y="1367194"/>
              <a:ext cx="4026696" cy="335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98" y="0"/>
                  </a:moveTo>
                  <a:cubicBezTo>
                    <a:pt x="1431" y="0"/>
                    <a:pt x="0" y="1716"/>
                    <a:pt x="0" y="3834"/>
                  </a:cubicBezTo>
                  <a:lnTo>
                    <a:pt x="0" y="14036"/>
                  </a:lnTo>
                  <a:cubicBezTo>
                    <a:pt x="0" y="16154"/>
                    <a:pt x="1431" y="17873"/>
                    <a:pt x="3198" y="17873"/>
                  </a:cubicBezTo>
                  <a:lnTo>
                    <a:pt x="15843" y="17873"/>
                  </a:lnTo>
                  <a:lnTo>
                    <a:pt x="18992" y="21600"/>
                  </a:lnTo>
                  <a:lnTo>
                    <a:pt x="17180" y="17873"/>
                  </a:lnTo>
                  <a:lnTo>
                    <a:pt x="18400" y="17873"/>
                  </a:lnTo>
                  <a:cubicBezTo>
                    <a:pt x="20167" y="17873"/>
                    <a:pt x="21600" y="16154"/>
                    <a:pt x="21600" y="14036"/>
                  </a:cubicBezTo>
                  <a:lnTo>
                    <a:pt x="21600" y="3834"/>
                  </a:lnTo>
                  <a:cubicBezTo>
                    <a:pt x="21600" y="1716"/>
                    <a:pt x="20167" y="0"/>
                    <a:pt x="18400" y="0"/>
                  </a:cubicBez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2" name="函數就是一個解答本!">
              <a:extLst>
                <a:ext uri="{FF2B5EF4-FFF2-40B4-BE49-F238E27FC236}">
                  <a16:creationId xmlns:a16="http://schemas.microsoft.com/office/drawing/2014/main" xmlns="" id="{37C3F2DE-0C74-473D-85C2-C6F93E701165}"/>
                </a:ext>
              </a:extLst>
            </p:cNvPr>
            <p:cNvSpPr txBox="1"/>
            <p:nvPr/>
          </p:nvSpPr>
          <p:spPr>
            <a:xfrm>
              <a:off x="19630082" y="1430030"/>
              <a:ext cx="3936805" cy="22863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函數就是一個</a:t>
              </a:r>
              <a:r>
                <a:rPr sz="2400" b="1" dirty="0" err="1">
                  <a:solidFill>
                    <a:srgbClr val="E5514C"/>
                  </a:solidFill>
                  <a:latin typeface="微軟正黑體" pitchFamily="34" charset="-120"/>
                  <a:ea typeface="微軟正黑體" pitchFamily="34" charset="-120"/>
                </a:rPr>
                <a:t>解答本</a:t>
              </a:r>
              <a:r>
                <a:rPr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xmlns="" id="{B95E3704-83D9-4B68-BFD9-4B710BA813D0}"/>
              </a:ext>
            </a:extLst>
          </p:cNvPr>
          <p:cNvGrpSpPr/>
          <p:nvPr/>
        </p:nvGrpSpPr>
        <p:grpSpPr>
          <a:xfrm>
            <a:off x="838200" y="2553138"/>
            <a:ext cx="7395456" cy="1191105"/>
            <a:chOff x="470457" y="4719028"/>
            <a:chExt cx="9272337" cy="841256"/>
          </a:xfrm>
          <a:noFill/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AE8DD549-5B5A-404E-94E4-AAB13B943E87}"/>
                </a:ext>
              </a:extLst>
            </p:cNvPr>
            <p:cNvSpPr/>
            <p:nvPr/>
          </p:nvSpPr>
          <p:spPr>
            <a:xfrm>
              <a:off x="470457" y="4719028"/>
              <a:ext cx="9272337" cy="841256"/>
            </a:xfrm>
            <a:prstGeom prst="rect">
              <a:avLst/>
            </a:prstGeom>
            <a:grp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0C3DB5DC-D810-46DB-8C40-21C1C42C45C7}"/>
                </a:ext>
              </a:extLst>
            </p:cNvPr>
            <p:cNvSpPr txBox="1"/>
            <p:nvPr/>
          </p:nvSpPr>
          <p:spPr>
            <a:xfrm>
              <a:off x="566710" y="4826533"/>
              <a:ext cx="9160042" cy="5941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函數可以說是問題的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解答本：輸入我們的問題，希望這個好聰明的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AI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模型可以幫我們回答，也就是答案。</a:t>
              </a:r>
              <a:endPara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8403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">
            <a:extLst>
              <a:ext uri="{FF2B5EF4-FFF2-40B4-BE49-F238E27FC236}">
                <a16:creationId xmlns:a16="http://schemas.microsoft.com/office/drawing/2014/main" xmlns="" id="{7FCE983D-C86B-47F9-A0F3-B78CD65E536E}"/>
              </a:ext>
            </a:extLst>
          </p:cNvPr>
          <p:cNvSpPr/>
          <p:nvPr/>
        </p:nvSpPr>
        <p:spPr>
          <a:xfrm>
            <a:off x="8548687" y="5632540"/>
            <a:ext cx="2261938" cy="469514"/>
          </a:xfrm>
          <a:prstGeom prst="roundRect">
            <a:avLst>
              <a:gd name="adj" fmla="val 21307"/>
            </a:avLst>
          </a:prstGeom>
          <a:solidFill>
            <a:srgbClr val="9ABD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3400" b="1">
                <a:solidFill>
                  <a:srgbClr val="8CB6ED"/>
                </a:solidFill>
                <a:latin typeface="+mn-lt"/>
                <a:ea typeface="+mn-ea"/>
                <a:cs typeface="+mn-cs"/>
                <a:sym typeface="Noto Sans TC"/>
              </a:defRPr>
            </a:pPr>
            <a:endParaRPr/>
          </a:p>
        </p:txBody>
      </p:sp>
      <p:sp>
        <p:nvSpPr>
          <p:cNvPr id="42" name="圓角矩形">
            <a:extLst>
              <a:ext uri="{FF2B5EF4-FFF2-40B4-BE49-F238E27FC236}">
                <a16:creationId xmlns:a16="http://schemas.microsoft.com/office/drawing/2014/main" xmlns="" id="{2ECBF0BC-F743-4795-B566-738A703A8C41}"/>
              </a:ext>
            </a:extLst>
          </p:cNvPr>
          <p:cNvSpPr/>
          <p:nvPr/>
        </p:nvSpPr>
        <p:spPr>
          <a:xfrm>
            <a:off x="8548687" y="4793482"/>
            <a:ext cx="2261938" cy="469514"/>
          </a:xfrm>
          <a:prstGeom prst="roundRect">
            <a:avLst>
              <a:gd name="adj" fmla="val 21307"/>
            </a:avLst>
          </a:prstGeom>
          <a:solidFill>
            <a:srgbClr val="9ABD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3400" b="1">
                <a:solidFill>
                  <a:srgbClr val="8CB6ED"/>
                </a:solidFill>
                <a:latin typeface="+mn-lt"/>
                <a:ea typeface="+mn-ea"/>
                <a:cs typeface="+mn-cs"/>
                <a:sym typeface="Noto Sans TC"/>
              </a:defRPr>
            </a:pPr>
            <a:endParaRPr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AI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模型的輸入和輸出都必須是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張量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3C99C14C-EC18-457E-AD59-8E6870DEEC4F}"/>
              </a:ext>
            </a:extLst>
          </p:cNvPr>
          <p:cNvGrpSpPr/>
          <p:nvPr/>
        </p:nvGrpSpPr>
        <p:grpSpPr>
          <a:xfrm>
            <a:off x="838199" y="2553143"/>
            <a:ext cx="10515601" cy="1191106"/>
            <a:chOff x="470457" y="4719028"/>
            <a:chExt cx="9272337" cy="841256"/>
          </a:xfrm>
          <a:noFill/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E396FA0F-0ED7-4388-99BF-89F790DAEAAD}"/>
                </a:ext>
              </a:extLst>
            </p:cNvPr>
            <p:cNvSpPr/>
            <p:nvPr/>
          </p:nvSpPr>
          <p:spPr>
            <a:xfrm>
              <a:off x="470457" y="4719028"/>
              <a:ext cx="9272337" cy="841256"/>
            </a:xfrm>
            <a:prstGeom prst="rect">
              <a:avLst/>
            </a:prstGeom>
            <a:grp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C6939034-265F-49D6-AF11-DFFF161D80BF}"/>
                </a:ext>
              </a:extLst>
            </p:cNvPr>
            <p:cNvSpPr txBox="1"/>
            <p:nvPr/>
          </p:nvSpPr>
          <p:spPr>
            <a:xfrm>
              <a:off x="582753" y="4849454"/>
              <a:ext cx="9160041" cy="5941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因為是一個函數，每次輸入或是輸出的數字個數，也就是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維度要固定。</a:t>
              </a:r>
              <a:endPara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輸入又被稱為特徵（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feature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）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，所以如果輸入有三個，就被稱為三個特徵。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A92B0A31-4876-45DF-A1A4-925A01C67EA6}"/>
              </a:ext>
            </a:extLst>
          </p:cNvPr>
          <p:cNvGrpSpPr/>
          <p:nvPr/>
        </p:nvGrpSpPr>
        <p:grpSpPr>
          <a:xfrm>
            <a:off x="256420" y="3775930"/>
            <a:ext cx="10554205" cy="2504617"/>
            <a:chOff x="-3429836" y="4233779"/>
            <a:chExt cx="30249596" cy="6988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方程式">
                  <a:extLst>
                    <a:ext uri="{FF2B5EF4-FFF2-40B4-BE49-F238E27FC236}">
                      <a16:creationId xmlns:a16="http://schemas.microsoft.com/office/drawing/2014/main" xmlns="" id="{CD969C5E-9289-4C61-A7A7-FFCE9BD59077}"/>
                    </a:ext>
                  </a:extLst>
                </p:cNvPr>
                <p:cNvSpPr txBox="1"/>
                <p:nvPr/>
              </p:nvSpPr>
              <p:spPr>
                <a:xfrm>
                  <a:off x="12469081" y="4547347"/>
                  <a:ext cx="5335198" cy="1374088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𝟗𝟒𝟖𝟕</m:t>
                        </m:r>
                      </m:oMath>
                    </m:oMathPara>
                  </a14:m>
                  <a:endParaRPr sz="3200" b="1" dirty="0"/>
                </a:p>
              </p:txBody>
            </p:sp>
          </mc:Choice>
          <mc:Fallback xmlns="">
            <p:sp>
              <p:nvSpPr>
                <p:cNvPr id="27" name="方程式">
                  <a:extLst>
                    <a:ext uri="{FF2B5EF4-FFF2-40B4-BE49-F238E27FC236}">
                      <a16:creationId xmlns:a16="http://schemas.microsoft.com/office/drawing/2014/main" id="{CD969C5E-9289-4C61-A7A7-FFCE9BD59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081" y="4547347"/>
                  <a:ext cx="5335198" cy="13740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方程式">
                  <a:extLst>
                    <a:ext uri="{FF2B5EF4-FFF2-40B4-BE49-F238E27FC236}">
                      <a16:creationId xmlns:a16="http://schemas.microsoft.com/office/drawing/2014/main" xmlns="" id="{37573E82-F46C-40FC-B649-2FE87F9CB554}"/>
                    </a:ext>
                  </a:extLst>
                </p:cNvPr>
                <p:cNvSpPr txBox="1"/>
                <p:nvPr/>
              </p:nvSpPr>
              <p:spPr>
                <a:xfrm>
                  <a:off x="12386136" y="6742799"/>
                  <a:ext cx="7480963" cy="1374088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sz="3200" b="1" dirty="0"/>
                </a:p>
              </p:txBody>
            </p:sp>
          </mc:Choice>
          <mc:Fallback xmlns="">
            <p:sp>
              <p:nvSpPr>
                <p:cNvPr id="28" name="方程式">
                  <a:extLst>
                    <a:ext uri="{FF2B5EF4-FFF2-40B4-BE49-F238E27FC236}">
                      <a16:creationId xmlns:a16="http://schemas.microsoft.com/office/drawing/2014/main" id="{37573E82-F46C-40FC-B649-2FE87F9CB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6136" y="6742799"/>
                  <a:ext cx="7480963" cy="13740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方程式">
                  <a:extLst>
                    <a:ext uri="{FF2B5EF4-FFF2-40B4-BE49-F238E27FC236}">
                      <a16:creationId xmlns:a16="http://schemas.microsoft.com/office/drawing/2014/main" xmlns="" id="{2E516F87-DD7C-4EBA-B824-92E98C8F5B0C}"/>
                    </a:ext>
                  </a:extLst>
                </p:cNvPr>
                <p:cNvSpPr txBox="1"/>
                <p:nvPr/>
              </p:nvSpPr>
              <p:spPr>
                <a:xfrm>
                  <a:off x="12520385" y="8776911"/>
                  <a:ext cx="5937063" cy="2445624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sz="32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sz="32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  <m:e>
                                  <m:r>
                                    <a:rPr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e>
                                  <m:r>
                                    <a:rPr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sz="32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方程式">
                  <a:extLst>
                    <a:ext uri="{FF2B5EF4-FFF2-40B4-BE49-F238E27FC236}">
                      <a16:creationId xmlns:a16="http://schemas.microsoft.com/office/drawing/2014/main" id="{2E516F87-DD7C-4EBA-B824-92E98C8F5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385" y="8776911"/>
                  <a:ext cx="5937063" cy="24456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純量">
              <a:extLst>
                <a:ext uri="{FF2B5EF4-FFF2-40B4-BE49-F238E27FC236}">
                  <a16:creationId xmlns:a16="http://schemas.microsoft.com/office/drawing/2014/main" xmlns="" id="{91A6E528-A1E7-4412-AFF1-CFB549D202D0}"/>
                </a:ext>
              </a:extLst>
            </p:cNvPr>
            <p:cNvSpPr/>
            <p:nvPr/>
          </p:nvSpPr>
          <p:spPr>
            <a:xfrm>
              <a:off x="9749695" y="4863727"/>
              <a:ext cx="2166766" cy="1270001"/>
            </a:xfrm>
            <a:prstGeom prst="roundRect">
              <a:avLst>
                <a:gd name="adj" fmla="val 15000"/>
              </a:avLst>
            </a:prstGeom>
            <a:solidFill>
              <a:srgbClr val="FF8E7B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  <a:latin typeface="Taipei Sans TC Beta Regular"/>
                  <a:ea typeface="Taipei Sans TC Beta Regular"/>
                  <a:cs typeface="Taipei Sans TC Beta Regular"/>
                  <a:sym typeface="Taipei Sans TC Beta Regular"/>
                </a:defRPr>
              </a:lvl1pPr>
            </a:lstStyle>
            <a:p>
              <a:r>
                <a:rPr b="1" dirty="0" err="1"/>
                <a:t>純量</a:t>
              </a:r>
              <a:endParaRPr b="1" dirty="0"/>
            </a:p>
          </p:txBody>
        </p:sp>
        <p:sp>
          <p:nvSpPr>
            <p:cNvPr id="31" name="向量">
              <a:extLst>
                <a:ext uri="{FF2B5EF4-FFF2-40B4-BE49-F238E27FC236}">
                  <a16:creationId xmlns:a16="http://schemas.microsoft.com/office/drawing/2014/main" xmlns="" id="{8E5DF14A-A271-4427-8678-CA52EA0C0FF7}"/>
                </a:ext>
              </a:extLst>
            </p:cNvPr>
            <p:cNvSpPr/>
            <p:nvPr/>
          </p:nvSpPr>
          <p:spPr>
            <a:xfrm>
              <a:off x="9749695" y="6982510"/>
              <a:ext cx="2166766" cy="1270001"/>
            </a:xfrm>
            <a:prstGeom prst="roundRect">
              <a:avLst>
                <a:gd name="adj" fmla="val 15000"/>
              </a:avLst>
            </a:prstGeom>
            <a:solidFill>
              <a:srgbClr val="FF8E7B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  <a:latin typeface="Taipei Sans TC Beta Regular"/>
                  <a:ea typeface="Taipei Sans TC Beta Regular"/>
                  <a:cs typeface="Taipei Sans TC Beta Regular"/>
                  <a:sym typeface="Taipei Sans TC Beta Regular"/>
                </a:defRPr>
              </a:lvl1pPr>
            </a:lstStyle>
            <a:p>
              <a:r>
                <a:rPr b="1" dirty="0" err="1"/>
                <a:t>向量</a:t>
              </a:r>
              <a:endParaRPr b="1" dirty="0"/>
            </a:p>
          </p:txBody>
        </p:sp>
        <p:sp>
          <p:nvSpPr>
            <p:cNvPr id="32" name="矩陣">
              <a:extLst>
                <a:ext uri="{FF2B5EF4-FFF2-40B4-BE49-F238E27FC236}">
                  <a16:creationId xmlns:a16="http://schemas.microsoft.com/office/drawing/2014/main" xmlns="" id="{BD7A0D48-E2F1-44F5-9604-53ED92B45DC9}"/>
                </a:ext>
              </a:extLst>
            </p:cNvPr>
            <p:cNvSpPr/>
            <p:nvPr/>
          </p:nvSpPr>
          <p:spPr>
            <a:xfrm>
              <a:off x="9749695" y="9453762"/>
              <a:ext cx="2166766" cy="1270001"/>
            </a:xfrm>
            <a:prstGeom prst="roundRect">
              <a:avLst>
                <a:gd name="adj" fmla="val 15000"/>
              </a:avLst>
            </a:prstGeom>
            <a:solidFill>
              <a:srgbClr val="FF8E7B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  <a:latin typeface="Taipei Sans TC Beta Regular"/>
                  <a:ea typeface="Taipei Sans TC Beta Regular"/>
                  <a:cs typeface="Taipei Sans TC Beta Regular"/>
                  <a:sym typeface="Taipei Sans TC Beta Regular"/>
                </a:defRPr>
              </a:lvl1pPr>
            </a:lstStyle>
            <a:p>
              <a:r>
                <a:rPr b="1" dirty="0" err="1"/>
                <a:t>矩陣</a:t>
              </a:r>
              <a:endParaRPr b="1" dirty="0"/>
            </a:p>
          </p:txBody>
        </p:sp>
        <p:sp>
          <p:nvSpPr>
            <p:cNvPr id="35" name="圓角矩形">
              <a:extLst>
                <a:ext uri="{FF2B5EF4-FFF2-40B4-BE49-F238E27FC236}">
                  <a16:creationId xmlns:a16="http://schemas.microsoft.com/office/drawing/2014/main" xmlns="" id="{3601A1AF-46C9-4DB4-A458-FC0827647B8C}"/>
                </a:ext>
              </a:extLst>
            </p:cNvPr>
            <p:cNvSpPr/>
            <p:nvPr/>
          </p:nvSpPr>
          <p:spPr>
            <a:xfrm>
              <a:off x="20336779" y="4632969"/>
              <a:ext cx="6482981" cy="1310108"/>
            </a:xfrm>
            <a:prstGeom prst="roundRect">
              <a:avLst>
                <a:gd name="adj" fmla="val 21307"/>
              </a:avLst>
            </a:prstGeom>
            <a:solidFill>
              <a:srgbClr val="9ABD7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defRPr sz="3400" b="1">
                  <a:solidFill>
                    <a:srgbClr val="8CB6ED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36" name="0階 tensor">
              <a:extLst>
                <a:ext uri="{FF2B5EF4-FFF2-40B4-BE49-F238E27FC236}">
                  <a16:creationId xmlns:a16="http://schemas.microsoft.com/office/drawing/2014/main" xmlns="" id="{E365BCFE-5BDC-4923-82BD-3416CFBB15D4}"/>
                </a:ext>
              </a:extLst>
            </p:cNvPr>
            <p:cNvSpPr txBox="1"/>
            <p:nvPr/>
          </p:nvSpPr>
          <p:spPr>
            <a:xfrm>
              <a:off x="20896979" y="4511733"/>
              <a:ext cx="5040054" cy="14885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defRPr sz="3600"/>
              </a:lvl1pPr>
            </a:lstStyle>
            <a:p>
              <a:r>
                <a:rPr sz="2800" b="1" dirty="0"/>
                <a:t>0階 tensor</a:t>
              </a:r>
            </a:p>
          </p:txBody>
        </p:sp>
        <p:sp>
          <p:nvSpPr>
            <p:cNvPr id="37" name="1階 tensor">
              <a:extLst>
                <a:ext uri="{FF2B5EF4-FFF2-40B4-BE49-F238E27FC236}">
                  <a16:creationId xmlns:a16="http://schemas.microsoft.com/office/drawing/2014/main" xmlns="" id="{17BA8B2D-A074-4C73-B302-74258A4CC27F}"/>
                </a:ext>
              </a:extLst>
            </p:cNvPr>
            <p:cNvSpPr txBox="1"/>
            <p:nvPr/>
          </p:nvSpPr>
          <p:spPr>
            <a:xfrm>
              <a:off x="20896979" y="7018829"/>
              <a:ext cx="5040054" cy="14885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defRPr sz="3600"/>
              </a:lvl1pPr>
            </a:lstStyle>
            <a:p>
              <a:r>
                <a:rPr sz="2800" b="1" dirty="0"/>
                <a:t>1階 tensor</a:t>
              </a:r>
            </a:p>
          </p:txBody>
        </p:sp>
        <p:sp>
          <p:nvSpPr>
            <p:cNvPr id="38" name="2階 tensor">
              <a:extLst>
                <a:ext uri="{FF2B5EF4-FFF2-40B4-BE49-F238E27FC236}">
                  <a16:creationId xmlns:a16="http://schemas.microsoft.com/office/drawing/2014/main" xmlns="" id="{57D18663-BAED-4A85-BB05-E72AA633F269}"/>
                </a:ext>
              </a:extLst>
            </p:cNvPr>
            <p:cNvSpPr txBox="1"/>
            <p:nvPr/>
          </p:nvSpPr>
          <p:spPr>
            <a:xfrm>
              <a:off x="20896979" y="9372714"/>
              <a:ext cx="5040054" cy="14885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defRPr sz="3600"/>
              </a:lvl1pPr>
            </a:lstStyle>
            <a:p>
              <a:r>
                <a:rPr sz="2800" b="1" dirty="0"/>
                <a:t>2階 tensor</a:t>
              </a:r>
            </a:p>
          </p:txBody>
        </p:sp>
        <p:pic>
          <p:nvPicPr>
            <p:cNvPr id="39" name="boy_hey_svg5.png" descr="boy_hey_svg5.png">
              <a:extLst>
                <a:ext uri="{FF2B5EF4-FFF2-40B4-BE49-F238E27FC236}">
                  <a16:creationId xmlns:a16="http://schemas.microsoft.com/office/drawing/2014/main" xmlns="" id="{78619351-80CE-4058-8C56-26439A8C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83764" y="4233779"/>
              <a:ext cx="5651500" cy="665480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0" name="泡泡引言框">
              <a:extLst>
                <a:ext uri="{FF2B5EF4-FFF2-40B4-BE49-F238E27FC236}">
                  <a16:creationId xmlns:a16="http://schemas.microsoft.com/office/drawing/2014/main" xmlns="" id="{330EA39A-C821-480F-AFBA-8BB4BB2EA011}"/>
                </a:ext>
              </a:extLst>
            </p:cNvPr>
            <p:cNvSpPr/>
            <p:nvPr/>
          </p:nvSpPr>
          <p:spPr>
            <a:xfrm flipH="1">
              <a:off x="-3429836" y="4735905"/>
              <a:ext cx="6359566" cy="441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8" y="0"/>
                  </a:moveTo>
                  <a:cubicBezTo>
                    <a:pt x="1101" y="0"/>
                    <a:pt x="0" y="1408"/>
                    <a:pt x="0" y="3145"/>
                  </a:cubicBezTo>
                  <a:lnTo>
                    <a:pt x="0" y="14424"/>
                  </a:lnTo>
                  <a:cubicBezTo>
                    <a:pt x="0" y="16161"/>
                    <a:pt x="1101" y="17569"/>
                    <a:pt x="2458" y="17569"/>
                  </a:cubicBezTo>
                  <a:lnTo>
                    <a:pt x="5376" y="17569"/>
                  </a:lnTo>
                  <a:lnTo>
                    <a:pt x="3761" y="21600"/>
                  </a:lnTo>
                  <a:lnTo>
                    <a:pt x="6706" y="17569"/>
                  </a:lnTo>
                  <a:lnTo>
                    <a:pt x="19142" y="17569"/>
                  </a:lnTo>
                  <a:cubicBezTo>
                    <a:pt x="20499" y="17569"/>
                    <a:pt x="21600" y="16161"/>
                    <a:pt x="21600" y="14424"/>
                  </a:cubicBezTo>
                  <a:lnTo>
                    <a:pt x="21600" y="3145"/>
                  </a:lnTo>
                  <a:cubicBezTo>
                    <a:pt x="21600" y="1408"/>
                    <a:pt x="20499" y="0"/>
                    <a:pt x="19142" y="0"/>
                  </a:cubicBezTo>
                  <a:lnTo>
                    <a:pt x="2458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80000"/>
                </a:lnSpc>
                <a:defRPr sz="6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" name="各種張量 (tensor)的長相!">
              <a:extLst>
                <a:ext uri="{FF2B5EF4-FFF2-40B4-BE49-F238E27FC236}">
                  <a16:creationId xmlns:a16="http://schemas.microsoft.com/office/drawing/2014/main" xmlns="" id="{A8F60466-C425-4B11-AF90-FC3279E72450}"/>
                </a:ext>
              </a:extLst>
            </p:cNvPr>
            <p:cNvSpPr txBox="1"/>
            <p:nvPr/>
          </p:nvSpPr>
          <p:spPr>
            <a:xfrm>
              <a:off x="-3310176" y="4650939"/>
              <a:ext cx="6516217" cy="349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各種</a:t>
              </a:r>
              <a:r>
                <a:rPr sz="2400" b="1" dirty="0" err="1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張量</a:t>
              </a:r>
              <a:r>
                <a:rPr sz="24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 (tensor)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的長相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1224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D8C7FD-BE2E-4AFD-94A7-8579737B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5" name="幻燈片編號">
            <a:extLst>
              <a:ext uri="{FF2B5EF4-FFF2-40B4-BE49-F238E27FC236}">
                <a16:creationId xmlns:a16="http://schemas.microsoft.com/office/drawing/2014/main" xmlns="" id="{B023BD42-DD6E-4623-9886-6A835F973C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7A22D81-CCE2-430B-8249-D7B72D86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0" b="5420"/>
          <a:stretch/>
        </p:blipFill>
        <p:spPr>
          <a:xfrm>
            <a:off x="399359" y="3274077"/>
            <a:ext cx="11150494" cy="1138989"/>
          </a:xfrm>
          <a:prstGeom prst="rect">
            <a:avLst/>
          </a:prstGeom>
        </p:spPr>
      </p:pic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743FDB69-F009-4FCF-90C6-5E73514A231E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用程式簡單說明一下張量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xmlns="" id="{6C55233D-7743-4C83-A846-05234FF73CC5}"/>
              </a:ext>
            </a:extLst>
          </p:cNvPr>
          <p:cNvSpPr/>
          <p:nvPr/>
        </p:nvSpPr>
        <p:spPr>
          <a:xfrm>
            <a:off x="8454602" y="3416436"/>
            <a:ext cx="3508827" cy="854269"/>
          </a:xfrm>
          <a:prstGeom prst="wedgeRoundRectCallout">
            <a:avLst>
              <a:gd name="adj1" fmla="val -40939"/>
              <a:gd name="adj2" fmla="val -321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載入陣列會使用的套件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!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712943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D8C7FD-BE2E-4AFD-94A7-8579737B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5" name="幻燈片編號">
            <a:extLst>
              <a:ext uri="{FF2B5EF4-FFF2-40B4-BE49-F238E27FC236}">
                <a16:creationId xmlns:a16="http://schemas.microsoft.com/office/drawing/2014/main" xmlns="" id="{B023BD42-DD6E-4623-9886-6A835F973C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743FDB69-F009-4FCF-90C6-5E73514A231E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純量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(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0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階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6F72946-ACB5-4323-8A2D-5B6F5EE0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t="13246" b="6676"/>
          <a:stretch/>
        </p:blipFill>
        <p:spPr>
          <a:xfrm>
            <a:off x="326002" y="2422599"/>
            <a:ext cx="10312843" cy="53831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E485572-5D67-4211-A87D-C967B02DB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" t="543" b="69878"/>
          <a:stretch/>
        </p:blipFill>
        <p:spPr>
          <a:xfrm>
            <a:off x="333952" y="2985202"/>
            <a:ext cx="10304894" cy="4676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D9D676C7-39E2-4A93-858D-735FBDC4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41" y="4756878"/>
            <a:ext cx="10368504" cy="9978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9A20DE3E-7129-4FFD-8DB5-7EB784627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" t="37459" r="79881" b="1176"/>
          <a:stretch/>
        </p:blipFill>
        <p:spPr>
          <a:xfrm>
            <a:off x="1237009" y="3558811"/>
            <a:ext cx="1991222" cy="1173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FA3E45C-CBFF-4174-A9AC-E4F16AD91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44" y="3582655"/>
            <a:ext cx="520727" cy="184159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AD7C8D42-2313-4B82-928C-C617C632A68F}"/>
              </a:ext>
            </a:extLst>
          </p:cNvPr>
          <p:cNvGrpSpPr/>
          <p:nvPr/>
        </p:nvGrpSpPr>
        <p:grpSpPr>
          <a:xfrm>
            <a:off x="7766214" y="2933355"/>
            <a:ext cx="4091834" cy="622375"/>
            <a:chOff x="-855993" y="4362625"/>
            <a:chExt cx="7161362" cy="622375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EBAA1CB5-173D-4131-A809-2D6326BE3231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xmlns="" id="{71E4D0FB-C562-44C4-8638-0642EC46B55C}"/>
                </a:ext>
              </a:extLst>
            </p:cNvPr>
            <p:cNvSpPr/>
            <p:nvPr/>
          </p:nvSpPr>
          <p:spPr>
            <a:xfrm>
              <a:off x="241751" y="4362625"/>
              <a:ext cx="6063618" cy="62237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每個數字分別存放起來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3B4AA59B-D361-4078-9143-5DF0BC06E551}"/>
              </a:ext>
            </a:extLst>
          </p:cNvPr>
          <p:cNvGrpSpPr/>
          <p:nvPr/>
        </p:nvGrpSpPr>
        <p:grpSpPr>
          <a:xfrm>
            <a:off x="7766214" y="4598770"/>
            <a:ext cx="4123918" cy="991229"/>
            <a:chOff x="-855993" y="4197893"/>
            <a:chExt cx="7217514" cy="99122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xmlns="" id="{A6614342-9AC1-4A0D-8148-8624A7260600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:a16="http://schemas.microsoft.com/office/drawing/2014/main" xmlns="" id="{0A836CC1-8B15-4014-B0C8-B7DA4B443178}"/>
                </a:ext>
              </a:extLst>
            </p:cNvPr>
            <p:cNvSpPr/>
            <p:nvPr/>
          </p:nvSpPr>
          <p:spPr>
            <a:xfrm>
              <a:off x="297903" y="4197893"/>
              <a:ext cx="6063618" cy="991229"/>
            </a:xfrm>
            <a:prstGeom prst="wedgeRoundRectCallout">
              <a:avLst>
                <a:gd name="adj1" fmla="val -46958"/>
                <a:gd name="adj2" fmla="val -2184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筆輸入資料，每一筆資料皆存放一個數值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364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D8C7FD-BE2E-4AFD-94A7-8579737B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5" name="幻燈片編號">
            <a:extLst>
              <a:ext uri="{FF2B5EF4-FFF2-40B4-BE49-F238E27FC236}">
                <a16:creationId xmlns:a16="http://schemas.microsoft.com/office/drawing/2014/main" xmlns="" id="{B023BD42-DD6E-4623-9886-6A835F973C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743FDB69-F009-4FCF-90C6-5E73514A231E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向量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(1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階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DADA6B97-C122-4140-B93D-E68F8693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1" y="2541732"/>
            <a:ext cx="10415132" cy="62283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8A7A16D-54C6-4DD9-8B0E-264D9EEC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" y="3334109"/>
            <a:ext cx="10290304" cy="12504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6AC41B0-43BE-4467-B4CF-E0CC2D617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75" y="4794497"/>
            <a:ext cx="10384647" cy="95769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5148E941-22DF-4683-A1D2-252C63FDF1F1}"/>
              </a:ext>
            </a:extLst>
          </p:cNvPr>
          <p:cNvGrpSpPr/>
          <p:nvPr/>
        </p:nvGrpSpPr>
        <p:grpSpPr>
          <a:xfrm>
            <a:off x="8100166" y="2426601"/>
            <a:ext cx="3831373" cy="822736"/>
            <a:chOff x="-855993" y="4277853"/>
            <a:chExt cx="6705514" cy="82273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xmlns="" id="{6D7CAD96-C457-4CC0-B876-48C04933AA9D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語音泡泡: 圓角矩形 9">
              <a:extLst>
                <a:ext uri="{FF2B5EF4-FFF2-40B4-BE49-F238E27FC236}">
                  <a16:creationId xmlns:a16="http://schemas.microsoft.com/office/drawing/2014/main" xmlns="" id="{DE2A3F2A-4895-4084-893F-D12E6D698987}"/>
                </a:ext>
              </a:extLst>
            </p:cNvPr>
            <p:cNvSpPr/>
            <p:nvPr/>
          </p:nvSpPr>
          <p:spPr>
            <a:xfrm>
              <a:off x="241751" y="4277853"/>
              <a:ext cx="5607770" cy="82273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第一筆資料為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9487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，第二筆資料為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8745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85C5B128-7750-4732-90C1-8545197C8C35}"/>
              </a:ext>
            </a:extLst>
          </p:cNvPr>
          <p:cNvGrpSpPr/>
          <p:nvPr/>
        </p:nvGrpSpPr>
        <p:grpSpPr>
          <a:xfrm>
            <a:off x="8037752" y="3503606"/>
            <a:ext cx="3831373" cy="1250439"/>
            <a:chOff x="-855993" y="4021539"/>
            <a:chExt cx="6705514" cy="125043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E273A7FB-2FB2-45D6-A6B2-8DB2E09DFA35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D74AAE26-219A-4AC2-A290-2E248E2AEAF7}"/>
                </a:ext>
              </a:extLst>
            </p:cNvPr>
            <p:cNvSpPr/>
            <p:nvPr/>
          </p:nvSpPr>
          <p:spPr>
            <a:xfrm>
              <a:off x="241751" y="4021539"/>
              <a:ext cx="5607770" cy="1250439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每筆資料的數值數量不只一個，而是多個數值。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20E9AAA6-3F37-4980-A9DD-3C4EE09DF378}"/>
              </a:ext>
            </a:extLst>
          </p:cNvPr>
          <p:cNvGrpSpPr/>
          <p:nvPr/>
        </p:nvGrpSpPr>
        <p:grpSpPr>
          <a:xfrm>
            <a:off x="8083661" y="4963994"/>
            <a:ext cx="3863457" cy="957695"/>
            <a:chOff x="-855993" y="4191036"/>
            <a:chExt cx="6761666" cy="957695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xmlns="" id="{AD724729-A495-4FD8-9A7D-25FFC9871629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語音泡泡: 圓角矩形 15">
              <a:extLst>
                <a:ext uri="{FF2B5EF4-FFF2-40B4-BE49-F238E27FC236}">
                  <a16:creationId xmlns:a16="http://schemas.microsoft.com/office/drawing/2014/main" xmlns="" id="{61E44ED2-8736-4F1E-9B91-6C8CBC230E9B}"/>
                </a:ext>
              </a:extLst>
            </p:cNvPr>
            <p:cNvSpPr/>
            <p:nvPr/>
          </p:nvSpPr>
          <p:spPr>
            <a:xfrm>
              <a:off x="297903" y="4191036"/>
              <a:ext cx="5607770" cy="95769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有兩筆資料，每一筆資料有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個數值。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9788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D8C7FD-BE2E-4AFD-94A7-8579737B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5" name="幻燈片編號">
            <a:extLst>
              <a:ext uri="{FF2B5EF4-FFF2-40B4-BE49-F238E27FC236}">
                <a16:creationId xmlns:a16="http://schemas.microsoft.com/office/drawing/2014/main" xmlns="" id="{B023BD42-DD6E-4623-9886-6A835F973C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743FDB69-F009-4FCF-90C6-5E73514A231E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矩陣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(2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階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10604471-CD00-4D30-843A-8951281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6" y="2534222"/>
            <a:ext cx="10299030" cy="114944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E587596-2AF2-46AA-94CC-F9BFA4E9C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5" b="-1"/>
          <a:stretch/>
        </p:blipFill>
        <p:spPr>
          <a:xfrm>
            <a:off x="406105" y="3727450"/>
            <a:ext cx="10299031" cy="9506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B72F5C4-EE59-4FB3-90EE-24D30724C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7"/>
          <a:stretch/>
        </p:blipFill>
        <p:spPr>
          <a:xfrm>
            <a:off x="406104" y="4688527"/>
            <a:ext cx="10299030" cy="1227409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1CF77E31-66C6-4E7C-9DCA-C6503D3DC6CD}"/>
              </a:ext>
            </a:extLst>
          </p:cNvPr>
          <p:cNvGrpSpPr/>
          <p:nvPr/>
        </p:nvGrpSpPr>
        <p:grpSpPr>
          <a:xfrm>
            <a:off x="6721308" y="2697577"/>
            <a:ext cx="5035333" cy="822736"/>
            <a:chOff x="-855993" y="4277853"/>
            <a:chExt cx="5468534" cy="82273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xmlns="" id="{98064C30-8ED2-44F8-90DD-9217DF1230C3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語音泡泡: 圓角矩形 9">
              <a:extLst>
                <a:ext uri="{FF2B5EF4-FFF2-40B4-BE49-F238E27FC236}">
                  <a16:creationId xmlns:a16="http://schemas.microsoft.com/office/drawing/2014/main" xmlns="" id="{2D4F348D-5A0D-4E3E-82BD-D3AA09B3697E}"/>
                </a:ext>
              </a:extLst>
            </p:cNvPr>
            <p:cNvSpPr/>
            <p:nvPr/>
          </p:nvSpPr>
          <p:spPr>
            <a:xfrm>
              <a:off x="241751" y="4277853"/>
              <a:ext cx="4370790" cy="82273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第一筆資料為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9487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，設成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</a:p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第二筆資料為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8745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，設成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FBBE36AB-EB23-4615-8813-94BCD1D51B17}"/>
              </a:ext>
            </a:extLst>
          </p:cNvPr>
          <p:cNvGrpSpPr/>
          <p:nvPr/>
        </p:nvGrpSpPr>
        <p:grpSpPr>
          <a:xfrm>
            <a:off x="6721307" y="4519017"/>
            <a:ext cx="5035333" cy="1149446"/>
            <a:chOff x="-855993" y="4118786"/>
            <a:chExt cx="5468534" cy="1149446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059896C4-DCA3-46B0-A0EA-7928939DFD94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7959609B-D75C-4B49-918A-A6600D72F8BB}"/>
                </a:ext>
              </a:extLst>
            </p:cNvPr>
            <p:cNvSpPr/>
            <p:nvPr/>
          </p:nvSpPr>
          <p:spPr>
            <a:xfrm>
              <a:off x="241751" y="4118786"/>
              <a:ext cx="4370790" cy="114944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reshape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: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先預覽改變資料長相後的樣子，預覽不會動到你原始的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長相。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015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D8C7FD-BE2E-4AFD-94A7-8579737B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輸入或是輸出，都需要是張量的型態！</a:t>
            </a:r>
          </a:p>
        </p:txBody>
      </p:sp>
      <p:sp>
        <p:nvSpPr>
          <p:cNvPr id="5" name="幻燈片編號">
            <a:extLst>
              <a:ext uri="{FF2B5EF4-FFF2-40B4-BE49-F238E27FC236}">
                <a16:creationId xmlns:a16="http://schemas.microsoft.com/office/drawing/2014/main" xmlns="" id="{B023BD42-DD6E-4623-9886-6A835F973C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743FDB69-F009-4FCF-90C6-5E73514A231E}"/>
              </a:ext>
            </a:extLst>
          </p:cNvPr>
          <p:cNvSpPr/>
          <p:nvPr/>
        </p:nvSpPr>
        <p:spPr>
          <a:xfrm>
            <a:off x="2512343" y="1825625"/>
            <a:ext cx="7167313" cy="54656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矩陣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(2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階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D2E59FD5-3D56-49A4-AEDE-4C079DE2D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 b="2976"/>
          <a:stretch/>
        </p:blipFill>
        <p:spPr>
          <a:xfrm>
            <a:off x="281111" y="2525241"/>
            <a:ext cx="10451057" cy="8227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E1841D08-13E6-4BD2-9064-7DC2967A0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2" b="7671"/>
          <a:stretch/>
        </p:blipFill>
        <p:spPr>
          <a:xfrm>
            <a:off x="329237" y="3368738"/>
            <a:ext cx="10402931" cy="5521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A45C3CA3-C987-43CD-9BF3-A0DF51FC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0" y="3944498"/>
            <a:ext cx="10418973" cy="2108549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25D1A97C-8D89-48F9-ACF4-99E07CDADBD9}"/>
              </a:ext>
            </a:extLst>
          </p:cNvPr>
          <p:cNvGrpSpPr/>
          <p:nvPr/>
        </p:nvGrpSpPr>
        <p:grpSpPr>
          <a:xfrm>
            <a:off x="8156702" y="2504480"/>
            <a:ext cx="3706061" cy="822736"/>
            <a:chOff x="-855993" y="4277853"/>
            <a:chExt cx="4024902" cy="822736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1416E737-5D04-47E1-B700-ADA531B9CB32}"/>
                </a:ext>
              </a:extLst>
            </p:cNvPr>
            <p:cNvSpPr/>
            <p:nvPr/>
          </p:nvSpPr>
          <p:spPr>
            <a:xfrm rot="16200000">
              <a:off x="-474285" y="4116561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語音泡泡: 圓角矩形 13">
              <a:extLst>
                <a:ext uri="{FF2B5EF4-FFF2-40B4-BE49-F238E27FC236}">
                  <a16:creationId xmlns:a16="http://schemas.microsoft.com/office/drawing/2014/main" xmlns="" id="{9B1CF3C0-4BA4-469D-9FFC-7F2AA37EE85B}"/>
                </a:ext>
              </a:extLst>
            </p:cNvPr>
            <p:cNvSpPr/>
            <p:nvPr/>
          </p:nvSpPr>
          <p:spPr>
            <a:xfrm>
              <a:off x="241752" y="4277853"/>
              <a:ext cx="2927157" cy="82273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取代原本的</a:t>
              </a:r>
              <a:r>
                <a:rPr lang="en-US" altLang="zh-TW" sz="2400" b="1" dirty="0" err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a,b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，改為矩陣模式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DC90171F-BE0E-42D7-A47D-1B301BE02159}"/>
              </a:ext>
            </a:extLst>
          </p:cNvPr>
          <p:cNvGrpSpPr/>
          <p:nvPr/>
        </p:nvGrpSpPr>
        <p:grpSpPr>
          <a:xfrm>
            <a:off x="8156703" y="3617526"/>
            <a:ext cx="3706060" cy="2063939"/>
            <a:chOff x="-855992" y="4277852"/>
            <a:chExt cx="4024901" cy="206393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xmlns="" id="{2203B430-6856-462D-A1EB-1A9FA2EAABBC}"/>
                </a:ext>
              </a:extLst>
            </p:cNvPr>
            <p:cNvSpPr/>
            <p:nvPr/>
          </p:nvSpPr>
          <p:spPr>
            <a:xfrm rot="16200000">
              <a:off x="-474284" y="4822153"/>
              <a:ext cx="390479" cy="1153896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:a16="http://schemas.microsoft.com/office/drawing/2014/main" xmlns="" id="{C8509532-556F-4C52-9E4A-4B2F8ACF82F4}"/>
                </a:ext>
              </a:extLst>
            </p:cNvPr>
            <p:cNvSpPr/>
            <p:nvPr/>
          </p:nvSpPr>
          <p:spPr>
            <a:xfrm>
              <a:off x="241752" y="4277852"/>
              <a:ext cx="2927157" cy="2063939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把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a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,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b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兩個矩陣合在一起，現在有兩筆資料，一筆資料為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，一筆資料為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9295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1443</Words>
  <Application>Microsoft Office PowerPoint</Application>
  <PresentationFormat>自訂</PresentationFormat>
  <Paragraphs>223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100</cp:revision>
  <dcterms:created xsi:type="dcterms:W3CDTF">2020-07-01T18:22:10Z</dcterms:created>
  <dcterms:modified xsi:type="dcterms:W3CDTF">2022-10-14T08:14:00Z</dcterms:modified>
</cp:coreProperties>
</file>