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0"/>
  </p:notesMasterIdLst>
  <p:handoutMasterIdLst>
    <p:handoutMasterId r:id="rId11"/>
  </p:handoutMasterIdLst>
  <p:sldIdLst>
    <p:sldId id="258" r:id="rId2"/>
    <p:sldId id="287" r:id="rId3"/>
    <p:sldId id="291" r:id="rId4"/>
    <p:sldId id="295" r:id="rId5"/>
    <p:sldId id="296" r:id="rId6"/>
    <p:sldId id="292" r:id="rId7"/>
    <p:sldId id="293" r:id="rId8"/>
    <p:sldId id="26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7B"/>
    <a:srgbClr val="0A6FB7"/>
    <a:srgbClr val="DAE3F3"/>
    <a:srgbClr val="577590"/>
    <a:srgbClr val="99DDC6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27" y="-6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903960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4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小旅行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xmlns="" id="{55B106DF-4968-4D3A-9BD1-59AD811259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2" y="422031"/>
            <a:ext cx="670163" cy="8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44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</p:spTree>
    <p:extLst>
      <p:ext uri="{BB962C8B-B14F-4D97-AF65-F5344CB8AC3E}">
        <p14:creationId xmlns:p14="http://schemas.microsoft.com/office/powerpoint/2010/main" val="366696609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0466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4734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3F15AC8C-F5FF-4A8C-A46F-EB209FC28F14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》I-7</a:t>
            </a:r>
          </a:p>
        </p:txBody>
      </p:sp>
    </p:spTree>
    <p:extLst>
      <p:ext uri="{BB962C8B-B14F-4D97-AF65-F5344CB8AC3E}">
        <p14:creationId xmlns:p14="http://schemas.microsoft.com/office/powerpoint/2010/main" val="7949596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013A0CF6-1B44-45A3-B816-DB3BA6BAD8D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》I-7</a:t>
            </a:r>
          </a:p>
        </p:txBody>
      </p:sp>
    </p:spTree>
    <p:extLst>
      <p:ext uri="{BB962C8B-B14F-4D97-AF65-F5344CB8AC3E}">
        <p14:creationId xmlns:p14="http://schemas.microsoft.com/office/powerpoint/2010/main" val="67043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1" r:id="rId2"/>
    <p:sldLayoutId id="2147483712" r:id="rId3"/>
    <p:sldLayoutId id="2147483695" r:id="rId4"/>
    <p:sldLayoutId id="2147483696" r:id="rId5"/>
    <p:sldLayoutId id="2147483698" r:id="rId6"/>
    <p:sldLayoutId id="2147483697" r:id="rId7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</a:t>
            </a:fld>
            <a:endParaRPr kern="0" dirty="0">
              <a:cs typeface="Microsoft Sans Serif"/>
              <a:sym typeface="Microsoft Sans Serif"/>
            </a:endParaRPr>
          </a:p>
        </p:txBody>
      </p:sp>
      <p:pic>
        <p:nvPicPr>
          <p:cNvPr id="158" name="影像" descr="影像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</p:spPr>
      </p:pic>
      <p:sp>
        <p:nvSpPr>
          <p:cNvPr id="159" name="安裝 Anaconda"/>
          <p:cNvSpPr txBox="1">
            <a:spLocks noGrp="1"/>
          </p:cNvSpPr>
          <p:nvPr>
            <p:ph type="body" idx="15"/>
          </p:nvPr>
        </p:nvSpPr>
        <p:spPr>
          <a:xfrm>
            <a:off x="979948" y="4505145"/>
            <a:ext cx="10369364" cy="8905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打造函數學習機三部曲</a:t>
            </a:r>
            <a:endParaRPr lang="en-US" altLang="zh-TW" dirty="0"/>
          </a:p>
        </p:txBody>
      </p:sp>
      <p:sp>
        <p:nvSpPr>
          <p:cNvPr id="160" name="冒險01"/>
          <p:cNvSpPr txBox="1">
            <a:spLocks noGrp="1"/>
          </p:cNvSpPr>
          <p:nvPr>
            <p:ph type="body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7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/>
              <a:t>不同的</a:t>
            </a:r>
            <a:r>
              <a:rPr lang="en-US" altLang="zh-TW" dirty="0"/>
              <a:t>AI </a:t>
            </a:r>
            <a:r>
              <a:rPr lang="zh-TW" altLang="en-US" dirty="0"/>
              <a:t>有什麼差別？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2957070" y="1837409"/>
            <a:ext cx="6350885" cy="502031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所有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AI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都一樣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!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就是打造函數學習機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xmlns="" id="{EC2103FB-7CB2-4D88-BC8A-0EFD40A5AA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87" y="3118757"/>
            <a:ext cx="6010064" cy="253813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DA1FBE79-37C6-4938-81DA-1ED4B7DEE10F}"/>
              </a:ext>
            </a:extLst>
          </p:cNvPr>
          <p:cNvSpPr/>
          <p:nvPr/>
        </p:nvSpPr>
        <p:spPr>
          <a:xfrm>
            <a:off x="1375007" y="3326896"/>
            <a:ext cx="3689684" cy="2341400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70472B9A-CE41-452F-B978-737A58F3AF2A}"/>
              </a:ext>
            </a:extLst>
          </p:cNvPr>
          <p:cNvSpPr txBox="1"/>
          <p:nvPr/>
        </p:nvSpPr>
        <p:spPr>
          <a:xfrm>
            <a:off x="1451215" y="3476804"/>
            <a:ext cx="3689684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打造函數學習機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訓練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預測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xmlns="" id="{BF2DF37D-F031-4705-9552-851CF423406B}"/>
              </a:ext>
            </a:extLst>
          </p:cNvPr>
          <p:cNvSpPr/>
          <p:nvPr/>
        </p:nvSpPr>
        <p:spPr>
          <a:xfrm>
            <a:off x="1068819" y="2859515"/>
            <a:ext cx="4302061" cy="471924"/>
          </a:xfrm>
          <a:prstGeom prst="wedgeRoundRectCallout">
            <a:avLst>
              <a:gd name="adj1" fmla="val 45463"/>
              <a:gd name="adj2" fmla="val 6216"/>
              <a:gd name="adj3" fmla="val 16667"/>
            </a:avLst>
          </a:prstGeom>
          <a:solidFill>
            <a:srgbClr val="99DDC6"/>
          </a:solidFill>
          <a:ln>
            <a:solidFill>
              <a:srgbClr val="57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打造函數學習機三部曲</a:t>
            </a:r>
            <a:endParaRPr lang="zh-TW" altLang="en-US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203673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/>
              <a:t>三部曲之一：打造「函數學習機」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4523944" y="1837409"/>
            <a:ext cx="3144111" cy="448126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各種深度學習技巧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CC86FD50-D4B0-4FBC-A785-8D6159E0E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22" y="2361666"/>
            <a:ext cx="7858891" cy="370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978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/>
              <a:t>三部曲之一：打造「函數學習機」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cs typeface="Microsoft Sans Serif"/>
              <a:sym typeface="Microsoft Sans Serif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我們來試試剛開始可能有點可怕的終端機。">
                <a:extLst>
                  <a:ext uri="{FF2B5EF4-FFF2-40B4-BE49-F238E27FC236}">
                    <a16:creationId xmlns:a16="http://schemas.microsoft.com/office/drawing/2014/main" xmlns="" id="{34EE9BA3-C381-436C-B535-8C2477B1CF21}"/>
                  </a:ext>
                </a:extLst>
              </p:cNvPr>
              <p:cNvSpPr/>
              <p:nvPr/>
            </p:nvSpPr>
            <p:spPr>
              <a:xfrm>
                <a:off x="2802394" y="1841358"/>
                <a:ext cx="7167313" cy="387326"/>
              </a:xfrm>
              <a:prstGeom prst="roundRect">
                <a:avLst>
                  <a:gd name="adj" fmla="val 15000"/>
                </a:avLst>
              </a:prstGeom>
              <a:solidFill>
                <a:srgbClr val="FFC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TW" altLang="en-US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函數學習機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b="1" i="1" kern="0" smtClean="0">
                            <a:solidFill>
                              <a:srgbClr val="0A6FB7"/>
                            </a:solidFill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800" b="1" i="1" kern="0" smtClean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𝑓</m:t>
                        </m:r>
                      </m:e>
                      <m:sub>
                        <m:r>
                          <a:rPr lang="zh-TW" altLang="en-US" sz="2800" b="1" i="1" kern="0" smtClean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𝜃</m:t>
                        </m:r>
                        <m:r>
                          <a:rPr lang="zh-TW" altLang="en-US" sz="2800" b="1" i="1" kern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TW" altLang="en-US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，其中</a:t>
                </a:r>
                <a14:m>
                  <m:oMath xmlns:m="http://schemas.openxmlformats.org/officeDocument/2006/math">
                    <m:r>
                      <a:rPr lang="zh-TW" altLang="en-US" sz="2800" b="1" i="1" kern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Microsoft Sans Serif"/>
                      </a:rPr>
                      <m:t> </m:t>
                    </m:r>
                    <m:r>
                      <a:rPr lang="zh-TW" altLang="en-US" sz="2800" b="1" i="1" kern="0" dirty="0" smtClean="0">
                        <a:solidFill>
                          <a:srgbClr val="0A6FB7"/>
                        </a:solidFill>
                        <a:latin typeface="Cambria Math" panose="02040503050406030204" pitchFamily="18" charset="0"/>
                        <a:sym typeface="Microsoft Sans Serif"/>
                      </a:rPr>
                      <m:t>𝜃</m:t>
                    </m:r>
                  </m:oMath>
                </a14:m>
                <a:r>
                  <a:rPr lang="zh-TW" altLang="en-US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 表示需要調整的參數</a:t>
                </a:r>
                <a:endParaRPr sz="2800" b="1" kern="0" dirty="0">
                  <a:solidFill>
                    <a:schemeClr val="accent4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Microsoft Sans Serif"/>
                  <a:sym typeface="Microsoft Sans Serif"/>
                </a:endParaRPr>
              </a:p>
            </p:txBody>
          </p:sp>
        </mc:Choice>
        <mc:Fallback>
          <p:sp>
            <p:nvSpPr>
              <p:cNvPr id="5" name="我們來試試剛開始可能有點可怕的終端機。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E9BA3-C381-436C-B535-8C2477B1C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394" y="1841358"/>
                <a:ext cx="7167313" cy="387326"/>
              </a:xfrm>
              <a:prstGeom prst="roundRect">
                <a:avLst>
                  <a:gd name="adj" fmla="val 15000"/>
                </a:avLst>
              </a:prstGeom>
              <a:blipFill rotWithShape="1">
                <a:blip r:embed="rId2"/>
                <a:stretch>
                  <a:fillRect l="-1106" t="-31250" r="-936" b="-6093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1B2D6E6C-4122-4743-AE91-017B75260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15" y="2579914"/>
            <a:ext cx="7767910" cy="35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56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/>
              <a:t>三部曲之一：打造「函數學習機」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2759994" y="1825625"/>
            <a:ext cx="6672012" cy="497577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任意的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「初始化」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給每個參數一個數值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xmlns="" id="{27524AB7-17FC-4E7D-A19F-A57B30586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6" y="2716194"/>
            <a:ext cx="8700724" cy="323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5732267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/>
              <a:t>三部曲之二：拿訓練資料好好的訓練它！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3135318" y="1825625"/>
            <a:ext cx="5921363" cy="44859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定義損失函數，讓模型的準確率變高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95ABC523-3333-4CE3-8792-EA097134D376}"/>
              </a:ext>
            </a:extLst>
          </p:cNvPr>
          <p:cNvSpPr txBox="1"/>
          <p:nvPr/>
        </p:nvSpPr>
        <p:spPr>
          <a:xfrm>
            <a:off x="1059828" y="2442220"/>
            <a:ext cx="5294313" cy="2857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lnSpc>
                <a:spcPts val="3000"/>
              </a:lnSpc>
              <a:spcBef>
                <a:spcPts val="12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rPr>
              <a:t>損失函數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可以想成是一個扣分函數，或者是誤差函數。也就是用來觀察目前神經網路做出來的答案，與正確答案相差多少。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xmlns="" id="{6A5C1073-7974-4AFD-9FCB-E6D3618E47FF}"/>
                  </a:ext>
                </a:extLst>
              </p:cNvPr>
              <p:cNvSpPr txBox="1"/>
              <p:nvPr/>
            </p:nvSpPr>
            <p:spPr>
              <a:xfrm>
                <a:off x="7705291" y="3063990"/>
                <a:ext cx="2297359" cy="1354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1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80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icrosoft Sans Serif"/>
                        </a:rPr>
                        <m:t>𝐿</m:t>
                      </m:r>
                      <m:d>
                        <m:dPr>
                          <m:ctrlPr>
                            <a:rPr kumimoji="0" lang="zh-TW" altLang="en-US" sz="80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Microsoft Sans Serif"/>
                            </a:rPr>
                          </m:ctrlPr>
                        </m:dPr>
                        <m:e>
                          <m:r>
                            <a:rPr kumimoji="0" lang="zh-TW" altLang="en-US" sz="80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icrosoft Sans Serif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0" lang="zh-TW" altLang="en-US" sz="8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ea typeface="+mn-ea"/>
                  <a:cs typeface="+mn-cs"/>
                  <a:sym typeface="Microsoft Sans Serif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A5C1073-7974-4AFD-9FCB-E6D3618E4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1" y="3063990"/>
                <a:ext cx="2297359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F10304E0-6F03-47D5-BFA8-4993271E8742}"/>
              </a:ext>
            </a:extLst>
          </p:cNvPr>
          <p:cNvGrpSpPr/>
          <p:nvPr/>
        </p:nvGrpSpPr>
        <p:grpSpPr>
          <a:xfrm>
            <a:off x="1570646" y="5467417"/>
            <a:ext cx="9272337" cy="630714"/>
            <a:chOff x="470457" y="4719029"/>
            <a:chExt cx="9272337" cy="8412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xmlns="" id="{406CBE6C-DCC7-49C2-95DE-6E9B39EF36FA}"/>
                    </a:ext>
                  </a:extLst>
                </p:cNvPr>
                <p:cNvSpPr txBox="1"/>
                <p:nvPr/>
              </p:nvSpPr>
              <p:spPr>
                <a:xfrm>
                  <a:off x="566710" y="4808885"/>
                  <a:ext cx="9160042" cy="62945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r>
                    <a:rPr lang="zh-TW" altLang="en-US" sz="2400" b="1" dirty="0">
                      <a:latin typeface="微軟正黑體" pitchFamily="34" charset="-120"/>
                      <a:ea typeface="微軟正黑體" pitchFamily="34" charset="-120"/>
                    </a:rPr>
                    <a:t>訓練的目標就是找到一組最佳參數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TW" altLang="el-GR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TW" alt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l-GR" sz="2400" b="1" i="1" dirty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zh-TW" altLang="el-GR" sz="2400" b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TW" altLang="el-GR" sz="2400" b="1" dirty="0">
                      <a:latin typeface="微軟正黑體" pitchFamily="34" charset="-120"/>
                      <a:ea typeface="微軟正黑體" pitchFamily="34" charset="-120"/>
                    </a:rPr>
                    <a:t>，</a:t>
                  </a:r>
                  <a:r>
                    <a:rPr lang="zh-TW" altLang="en-US" sz="2400" b="1" dirty="0">
                      <a:latin typeface="微軟正黑體" pitchFamily="34" charset="-120"/>
                      <a:ea typeface="微軟正黑體" pitchFamily="34" charset="-120"/>
                    </a:rPr>
                    <a:t>使得</a:t>
                  </a:r>
                  <a14:m>
                    <m:oMath xmlns:m="http://schemas.openxmlformats.org/officeDocument/2006/math">
                      <m:r>
                        <a:rPr lang="zh-TW" alt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TW" altLang="en-US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TW" altLang="en-US" sz="2400" b="1" dirty="0">
                      <a:latin typeface="微軟正黑體" pitchFamily="34" charset="-120"/>
                      <a:ea typeface="微軟正黑體" pitchFamily="34" charset="-120"/>
                    </a:rPr>
                    <a:t> 是最小的！</a:t>
                  </a:r>
                  <a:endParaRPr lang="zh-TW" altLang="en-US" sz="2400" b="1" dirty="0">
                    <a:latin typeface="微軟正黑體" pitchFamily="34" charset="-120"/>
                    <a:ea typeface="微軟正黑體" pitchFamily="34" charset="-120"/>
                    <a:sym typeface="Microsoft Sans Serif"/>
                  </a:endParaRPr>
                </a:p>
              </p:txBody>
            </p:sp>
          </mc:Choice>
          <mc:Fallback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06CBE6C-DCC7-49C2-95DE-6E9B39EF3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10" y="4808885"/>
                  <a:ext cx="9160042" cy="62945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64" t="-7792" b="-2987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A5F8FF2B-7B12-488F-B61F-8E5315EE070F}"/>
                </a:ext>
              </a:extLst>
            </p:cNvPr>
            <p:cNvSpPr/>
            <p:nvPr/>
          </p:nvSpPr>
          <p:spPr>
            <a:xfrm>
              <a:off x="470457" y="4719029"/>
              <a:ext cx="9272337" cy="841256"/>
            </a:xfrm>
            <a:prstGeom prst="rect">
              <a:avLst/>
            </a:prstGeom>
            <a:noFill/>
            <a:ln w="38100" cap="flat">
              <a:solidFill>
                <a:srgbClr val="99DDC6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4715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三部曲之三：預測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1351776" y="1806702"/>
            <a:ext cx="9488448" cy="51390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對於沒有看過的情境，也能正確判斷出來，就稱為預測。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67145DA6-64B4-4826-999D-43318054A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8" y="2544396"/>
            <a:ext cx="9794156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708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Tx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深度學習例子中，像是視覺影像、醫療醫學等等，不同領域的應用廣泛，請去找出有什麼是報導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的應用。然後思考一下，如果是你，你會訓練哪一個（或哪幾個）函數學習機，來做到這樣的目標。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06" y="5219540"/>
            <a:ext cx="907788" cy="987219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847574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287</Words>
  <Application>Microsoft Office PowerPoint</Application>
  <PresentationFormat>自訂</PresentationFormat>
  <Paragraphs>32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21_BasicWhite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81</cp:revision>
  <dcterms:created xsi:type="dcterms:W3CDTF">2020-07-01T18:22:10Z</dcterms:created>
  <dcterms:modified xsi:type="dcterms:W3CDTF">2022-10-11T04:02:35Z</dcterms:modified>
</cp:coreProperties>
</file>